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wav" ContentType="audio/x-wav"/>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70" r:id="rId14"/>
    <p:sldId id="271" r:id="rId15"/>
    <p:sldId id="272" r:id="rId16"/>
    <p:sldId id="273" r:id="rId17"/>
    <p:sldId id="274" r:id="rId18"/>
    <p:sldId id="275" r:id="rId19"/>
    <p:sldId id="276" r:id="rId20"/>
    <p:sldId id="329" r:id="rId21"/>
    <p:sldId id="278" r:id="rId22"/>
    <p:sldId id="279" r:id="rId23"/>
    <p:sldId id="266" r:id="rId24"/>
    <p:sldId id="280" r:id="rId25"/>
    <p:sldId id="281" r:id="rId26"/>
    <p:sldId id="282" r:id="rId27"/>
    <p:sldId id="283" r:id="rId28"/>
    <p:sldId id="293" r:id="rId29"/>
    <p:sldId id="294" r:id="rId30"/>
    <p:sldId id="295" r:id="rId31"/>
    <p:sldId id="284" r:id="rId32"/>
    <p:sldId id="285" r:id="rId33"/>
    <p:sldId id="286" r:id="rId34"/>
    <p:sldId id="287" r:id="rId35"/>
    <p:sldId id="288" r:id="rId36"/>
    <p:sldId id="289" r:id="rId37"/>
    <p:sldId id="291" r:id="rId38"/>
    <p:sldId id="292" r:id="rId39"/>
    <p:sldId id="296" r:id="rId40"/>
    <p:sldId id="297" r:id="rId41"/>
    <p:sldId id="299" r:id="rId42"/>
    <p:sldId id="300" r:id="rId43"/>
    <p:sldId id="301" r:id="rId44"/>
    <p:sldId id="302" r:id="rId45"/>
    <p:sldId id="308" r:id="rId46"/>
    <p:sldId id="303" r:id="rId47"/>
    <p:sldId id="304" r:id="rId48"/>
    <p:sldId id="305" r:id="rId49"/>
    <p:sldId id="306" r:id="rId50"/>
    <p:sldId id="307" r:id="rId51"/>
    <p:sldId id="311" r:id="rId52"/>
    <p:sldId id="309" r:id="rId53"/>
    <p:sldId id="310" r:id="rId54"/>
    <p:sldId id="312" r:id="rId55"/>
    <p:sldId id="313" r:id="rId56"/>
    <p:sldId id="314" r:id="rId57"/>
    <p:sldId id="316" r:id="rId58"/>
    <p:sldId id="317" r:id="rId59"/>
    <p:sldId id="318" r:id="rId60"/>
    <p:sldId id="319" r:id="rId61"/>
    <p:sldId id="320" r:id="rId62"/>
    <p:sldId id="315" r:id="rId63"/>
    <p:sldId id="321" r:id="rId64"/>
    <p:sldId id="322" r:id="rId65"/>
    <p:sldId id="327" r:id="rId66"/>
    <p:sldId id="323" r:id="rId67"/>
    <p:sldId id="325" r:id="rId68"/>
    <p:sldId id="326" r:id="rId69"/>
    <p:sldId id="330" r:id="rId70"/>
    <p:sldId id="331" r:id="rId71"/>
    <p:sldId id="332" r:id="rId72"/>
    <p:sldId id="333" r:id="rId73"/>
    <p:sldId id="336" r:id="rId74"/>
    <p:sldId id="337" r:id="rId75"/>
    <p:sldId id="334" r:id="rId76"/>
    <p:sldId id="339" r:id="rId77"/>
    <p:sldId id="298" r:id="rId78"/>
    <p:sldId id="340" r:id="rId79"/>
    <p:sldId id="328" r:id="rId8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3" d="100"/>
          <a:sy n="53" d="100"/>
        </p:scale>
        <p:origin x="78" y="4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35.emf"/><Relationship Id="rId3" Type="http://schemas.openxmlformats.org/officeDocument/2006/relationships/image" Target="../media/image30.emf"/><Relationship Id="rId7" Type="http://schemas.openxmlformats.org/officeDocument/2006/relationships/image" Target="../media/image34.emf"/><Relationship Id="rId2" Type="http://schemas.openxmlformats.org/officeDocument/2006/relationships/image" Target="../media/image29.emf"/><Relationship Id="rId1" Type="http://schemas.openxmlformats.org/officeDocument/2006/relationships/image" Target="../media/image28.emf"/><Relationship Id="rId6" Type="http://schemas.openxmlformats.org/officeDocument/2006/relationships/image" Target="../media/image33.emf"/><Relationship Id="rId5" Type="http://schemas.openxmlformats.org/officeDocument/2006/relationships/image" Target="../media/image32.emf"/><Relationship Id="rId10" Type="http://schemas.openxmlformats.org/officeDocument/2006/relationships/image" Target="../media/image37.emf"/><Relationship Id="rId4" Type="http://schemas.openxmlformats.org/officeDocument/2006/relationships/image" Target="../media/image31.emf"/><Relationship Id="rId9" Type="http://schemas.openxmlformats.org/officeDocument/2006/relationships/image" Target="../media/image36.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image" Target="../media/image38.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image" Target="../media/image45.wmf"/><Relationship Id="rId7" Type="http://schemas.openxmlformats.org/officeDocument/2006/relationships/image" Target="../media/image49.wmf"/><Relationship Id="rId2" Type="http://schemas.openxmlformats.org/officeDocument/2006/relationships/image" Target="../media/image44.wmf"/><Relationship Id="rId1" Type="http://schemas.openxmlformats.org/officeDocument/2006/relationships/image" Target="../media/image43.wmf"/><Relationship Id="rId6" Type="http://schemas.openxmlformats.org/officeDocument/2006/relationships/image" Target="../media/image48.wmf"/><Relationship Id="rId5" Type="http://schemas.openxmlformats.org/officeDocument/2006/relationships/image" Target="../media/image47.wmf"/><Relationship Id="rId10" Type="http://schemas.openxmlformats.org/officeDocument/2006/relationships/image" Target="../media/image52.wmf"/><Relationship Id="rId4" Type="http://schemas.openxmlformats.org/officeDocument/2006/relationships/image" Target="../media/image46.wmf"/><Relationship Id="rId9" Type="http://schemas.openxmlformats.org/officeDocument/2006/relationships/image" Target="../media/image5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 Id="rId4" Type="http://schemas.openxmlformats.org/officeDocument/2006/relationships/image" Target="../media/image57.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 Id="rId5" Type="http://schemas.openxmlformats.org/officeDocument/2006/relationships/image" Target="../media/image56.wmf"/><Relationship Id="rId4" Type="http://schemas.openxmlformats.org/officeDocument/2006/relationships/image" Target="../media/image61.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image" Target="../media/image68.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70.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72.emf"/><Relationship Id="rId1" Type="http://schemas.openxmlformats.org/officeDocument/2006/relationships/image" Target="../media/image71.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75.emf"/><Relationship Id="rId2" Type="http://schemas.openxmlformats.org/officeDocument/2006/relationships/image" Target="../media/image74.emf"/><Relationship Id="rId1" Type="http://schemas.openxmlformats.org/officeDocument/2006/relationships/image" Target="../media/image73.emf"/><Relationship Id="rId6" Type="http://schemas.openxmlformats.org/officeDocument/2006/relationships/image" Target="../media/image78.emf"/><Relationship Id="rId5" Type="http://schemas.openxmlformats.org/officeDocument/2006/relationships/image" Target="../media/image77.emf"/><Relationship Id="rId4" Type="http://schemas.openxmlformats.org/officeDocument/2006/relationships/image" Target="../media/image76.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e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89.wmf"/><Relationship Id="rId3" Type="http://schemas.openxmlformats.org/officeDocument/2006/relationships/image" Target="../media/image84.wmf"/><Relationship Id="rId7" Type="http://schemas.openxmlformats.org/officeDocument/2006/relationships/image" Target="../media/image88.wmf"/><Relationship Id="rId2" Type="http://schemas.openxmlformats.org/officeDocument/2006/relationships/image" Target="../media/image83.wmf"/><Relationship Id="rId1" Type="http://schemas.openxmlformats.org/officeDocument/2006/relationships/image" Target="../media/image82.emf"/><Relationship Id="rId6" Type="http://schemas.openxmlformats.org/officeDocument/2006/relationships/image" Target="../media/image87.emf"/><Relationship Id="rId5" Type="http://schemas.openxmlformats.org/officeDocument/2006/relationships/image" Target="../media/image86.wmf"/><Relationship Id="rId10" Type="http://schemas.openxmlformats.org/officeDocument/2006/relationships/image" Target="../media/image91.wmf"/><Relationship Id="rId4" Type="http://schemas.openxmlformats.org/officeDocument/2006/relationships/image" Target="../media/image85.wmf"/><Relationship Id="rId9" Type="http://schemas.openxmlformats.org/officeDocument/2006/relationships/image" Target="../media/image90.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94.emf"/><Relationship Id="rId7" Type="http://schemas.openxmlformats.org/officeDocument/2006/relationships/image" Target="../media/image98.emf"/><Relationship Id="rId2" Type="http://schemas.openxmlformats.org/officeDocument/2006/relationships/image" Target="../media/image93.emf"/><Relationship Id="rId1" Type="http://schemas.openxmlformats.org/officeDocument/2006/relationships/image" Target="../media/image92.emf"/><Relationship Id="rId6" Type="http://schemas.openxmlformats.org/officeDocument/2006/relationships/image" Target="../media/image97.emf"/><Relationship Id="rId5" Type="http://schemas.openxmlformats.org/officeDocument/2006/relationships/image" Target="../media/image96.emf"/><Relationship Id="rId4" Type="http://schemas.openxmlformats.org/officeDocument/2006/relationships/image" Target="../media/image95.e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image" Target="../media/image100.emf"/><Relationship Id="rId1" Type="http://schemas.openxmlformats.org/officeDocument/2006/relationships/image" Target="../media/image99.emf"/><Relationship Id="rId6" Type="http://schemas.openxmlformats.org/officeDocument/2006/relationships/image" Target="../media/image104.wmf"/><Relationship Id="rId5" Type="http://schemas.openxmlformats.org/officeDocument/2006/relationships/image" Target="../media/image103.wmf"/><Relationship Id="rId4" Type="http://schemas.openxmlformats.org/officeDocument/2006/relationships/image" Target="../media/image102.e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07.wmf"/><Relationship Id="rId2" Type="http://schemas.openxmlformats.org/officeDocument/2006/relationships/image" Target="../media/image106.wmf"/><Relationship Id="rId1" Type="http://schemas.openxmlformats.org/officeDocument/2006/relationships/image" Target="../media/image105.wmf"/><Relationship Id="rId4" Type="http://schemas.openxmlformats.org/officeDocument/2006/relationships/image" Target="../media/image108.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09.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13.wmf"/><Relationship Id="rId2" Type="http://schemas.openxmlformats.org/officeDocument/2006/relationships/image" Target="../media/image112.wmf"/><Relationship Id="rId1" Type="http://schemas.openxmlformats.org/officeDocument/2006/relationships/image" Target="../media/image111.e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17.wmf"/><Relationship Id="rId2" Type="http://schemas.openxmlformats.org/officeDocument/2006/relationships/image" Target="../media/image116.wmf"/><Relationship Id="rId1" Type="http://schemas.openxmlformats.org/officeDocument/2006/relationships/image" Target="../media/image115.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19.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22.emf"/><Relationship Id="rId2" Type="http://schemas.openxmlformats.org/officeDocument/2006/relationships/image" Target="../media/image121.emf"/><Relationship Id="rId1" Type="http://schemas.openxmlformats.org/officeDocument/2006/relationships/image" Target="../media/image120.emf"/><Relationship Id="rId4" Type="http://schemas.openxmlformats.org/officeDocument/2006/relationships/image" Target="../media/image123.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24.png"/></Relationships>
</file>

<file path=ppt/drawings/_rels/vmlDrawing32.vml.rels><?xml version="1.0" encoding="UTF-8" standalone="yes"?>
<Relationships xmlns="http://schemas.openxmlformats.org/package/2006/relationships"><Relationship Id="rId8" Type="http://schemas.openxmlformats.org/officeDocument/2006/relationships/image" Target="../media/image131.wmf"/><Relationship Id="rId3" Type="http://schemas.openxmlformats.org/officeDocument/2006/relationships/image" Target="../media/image126.wmf"/><Relationship Id="rId7" Type="http://schemas.openxmlformats.org/officeDocument/2006/relationships/image" Target="../media/image130.wmf"/><Relationship Id="rId2" Type="http://schemas.openxmlformats.org/officeDocument/2006/relationships/image" Target="../media/image125.wmf"/><Relationship Id="rId1" Type="http://schemas.openxmlformats.org/officeDocument/2006/relationships/image" Target="../media/image112.wmf"/><Relationship Id="rId6" Type="http://schemas.openxmlformats.org/officeDocument/2006/relationships/image" Target="../media/image129.wmf"/><Relationship Id="rId5" Type="http://schemas.openxmlformats.org/officeDocument/2006/relationships/image" Target="../media/image128.wmf"/><Relationship Id="rId4" Type="http://schemas.openxmlformats.org/officeDocument/2006/relationships/image" Target="../media/image127.wmf"/><Relationship Id="rId9" Type="http://schemas.openxmlformats.org/officeDocument/2006/relationships/image" Target="../media/image132.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33.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34.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137.wmf"/><Relationship Id="rId1" Type="http://schemas.openxmlformats.org/officeDocument/2006/relationships/image" Target="../media/image136.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140.wmf"/><Relationship Id="rId1" Type="http://schemas.openxmlformats.org/officeDocument/2006/relationships/image" Target="../media/image139.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43.wmf"/><Relationship Id="rId2" Type="http://schemas.openxmlformats.org/officeDocument/2006/relationships/image" Target="../media/image142.wmf"/><Relationship Id="rId1" Type="http://schemas.openxmlformats.org/officeDocument/2006/relationships/image" Target="../media/image141.wmf"/></Relationships>
</file>

<file path=ppt/drawings/_rels/vmlDrawing38.vml.rels><?xml version="1.0" encoding="UTF-8" standalone="yes"?>
<Relationships xmlns="http://schemas.openxmlformats.org/package/2006/relationships"><Relationship Id="rId8" Type="http://schemas.openxmlformats.org/officeDocument/2006/relationships/image" Target="../media/image152.wmf"/><Relationship Id="rId13" Type="http://schemas.openxmlformats.org/officeDocument/2006/relationships/image" Target="../media/image157.wmf"/><Relationship Id="rId3" Type="http://schemas.openxmlformats.org/officeDocument/2006/relationships/image" Target="../media/image147.wmf"/><Relationship Id="rId7" Type="http://schemas.openxmlformats.org/officeDocument/2006/relationships/image" Target="../media/image151.wmf"/><Relationship Id="rId12" Type="http://schemas.openxmlformats.org/officeDocument/2006/relationships/image" Target="../media/image156.wmf"/><Relationship Id="rId2" Type="http://schemas.openxmlformats.org/officeDocument/2006/relationships/image" Target="../media/image146.wmf"/><Relationship Id="rId1" Type="http://schemas.openxmlformats.org/officeDocument/2006/relationships/image" Target="../media/image145.wmf"/><Relationship Id="rId6" Type="http://schemas.openxmlformats.org/officeDocument/2006/relationships/image" Target="../media/image150.wmf"/><Relationship Id="rId11" Type="http://schemas.openxmlformats.org/officeDocument/2006/relationships/image" Target="../media/image155.wmf"/><Relationship Id="rId5" Type="http://schemas.openxmlformats.org/officeDocument/2006/relationships/image" Target="../media/image149.wmf"/><Relationship Id="rId10" Type="http://schemas.openxmlformats.org/officeDocument/2006/relationships/image" Target="../media/image154.wmf"/><Relationship Id="rId4" Type="http://schemas.openxmlformats.org/officeDocument/2006/relationships/image" Target="../media/image148.wmf"/><Relationship Id="rId9" Type="http://schemas.openxmlformats.org/officeDocument/2006/relationships/image" Target="../media/image153.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60.wmf"/><Relationship Id="rId2" Type="http://schemas.openxmlformats.org/officeDocument/2006/relationships/image" Target="../media/image159.wmf"/><Relationship Id="rId1" Type="http://schemas.openxmlformats.org/officeDocument/2006/relationships/image" Target="../media/image158.wmf"/><Relationship Id="rId6" Type="http://schemas.openxmlformats.org/officeDocument/2006/relationships/image" Target="../media/image162.wmf"/><Relationship Id="rId5" Type="http://schemas.openxmlformats.org/officeDocument/2006/relationships/image" Target="../media/image161.wmf"/><Relationship Id="rId4" Type="http://schemas.openxmlformats.org/officeDocument/2006/relationships/image" Target="../media/image14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68.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image" Target="../media/image1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4" Type="http://schemas.openxmlformats.org/officeDocument/2006/relationships/image" Target="../media/image2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3" name="矩形 2"/>
          <p:cNvSpPr/>
          <p:nvPr userDrawn="1"/>
        </p:nvSpPr>
        <p:spPr>
          <a:xfrm>
            <a:off x="0" y="0"/>
            <a:ext cx="9144000" cy="83661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2" name="Title 1"/>
          <p:cNvSpPr>
            <a:spLocks noGrp="1"/>
          </p:cNvSpPr>
          <p:nvPr>
            <p:ph type="title"/>
          </p:nvPr>
        </p:nvSpPr>
        <p:spPr>
          <a:xfrm>
            <a:off x="179512" y="-63897"/>
            <a:ext cx="7886700" cy="964505"/>
          </a:xfrm>
        </p:spPr>
        <p:txBody>
          <a:bodyPr/>
          <a:lstStyle>
            <a:lvl1pPr>
              <a:defRPr>
                <a:solidFill>
                  <a:schemeClr val="bg1"/>
                </a:solidFill>
              </a:defRPr>
            </a:lvl1pPr>
          </a:lstStyle>
          <a:p>
            <a:r>
              <a:rPr lang="zh-CN" altLang="en-US" dirty="0" smtClean="0"/>
              <a:t>单击此处编辑母版标题样式</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3FBD615A-26AD-4A8F-B39B-B318301F939B}" type="slidenum">
              <a:rPr lang="en-US" altLang="zh-CN"/>
              <a:pPr>
                <a:defRPr/>
              </a:pPr>
              <a:t>‹#›</a:t>
            </a:fld>
            <a:endParaRPr lang="en-US" altLang="zh-CN"/>
          </a:p>
        </p:txBody>
      </p:sp>
    </p:spTree>
    <p:extLst>
      <p:ext uri="{BB962C8B-B14F-4D97-AF65-F5344CB8AC3E}">
        <p14:creationId xmlns:p14="http://schemas.microsoft.com/office/powerpoint/2010/main" val="2100354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3AEC3BEC-0D8D-494C-83C3-0B3ABD0C400F}" type="datetimeFigureOut">
              <a:rPr lang="zh-CN" altLang="en-US" smtClean="0"/>
              <a:t>2020/5/5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096BE5A-ADE0-4565-A67A-75CB02A7A294}" type="slidenum">
              <a:rPr lang="zh-CN" altLang="en-US" smtClean="0"/>
              <a:t>‹#›</a:t>
            </a:fld>
            <a:endParaRPr lang="zh-CN" altLang="en-US"/>
          </a:p>
        </p:txBody>
      </p:sp>
    </p:spTree>
    <p:extLst>
      <p:ext uri="{BB962C8B-B14F-4D97-AF65-F5344CB8AC3E}">
        <p14:creationId xmlns:p14="http://schemas.microsoft.com/office/powerpoint/2010/main" val="751489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3AEC3BEC-0D8D-494C-83C3-0B3ABD0C400F}" type="datetimeFigureOut">
              <a:rPr lang="zh-CN" altLang="en-US" smtClean="0"/>
              <a:t>2020/5/5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096BE5A-ADE0-4565-A67A-75CB02A7A294}" type="slidenum">
              <a:rPr lang="zh-CN" altLang="en-US" smtClean="0"/>
              <a:t>‹#›</a:t>
            </a:fld>
            <a:endParaRPr lang="zh-CN" altLang="en-US"/>
          </a:p>
        </p:txBody>
      </p:sp>
    </p:spTree>
    <p:extLst>
      <p:ext uri="{BB962C8B-B14F-4D97-AF65-F5344CB8AC3E}">
        <p14:creationId xmlns:p14="http://schemas.microsoft.com/office/powerpoint/2010/main" val="2176247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AEC3BEC-0D8D-494C-83C3-0B3ABD0C400F}" type="datetimeFigureOut">
              <a:rPr lang="zh-CN" altLang="en-US" smtClean="0"/>
              <a:t>2020/5/5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096BE5A-ADE0-4565-A67A-75CB02A7A294}" type="slidenum">
              <a:rPr lang="zh-CN" altLang="en-US" smtClean="0"/>
              <a:t>‹#›</a:t>
            </a:fld>
            <a:endParaRPr lang="zh-CN" altLang="en-US"/>
          </a:p>
        </p:txBody>
      </p:sp>
    </p:spTree>
    <p:extLst>
      <p:ext uri="{BB962C8B-B14F-4D97-AF65-F5344CB8AC3E}">
        <p14:creationId xmlns:p14="http://schemas.microsoft.com/office/powerpoint/2010/main" val="36126020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AEC3BEC-0D8D-494C-83C3-0B3ABD0C400F}" type="datetimeFigureOut">
              <a:rPr lang="zh-CN" altLang="en-US" smtClean="0"/>
              <a:t>2020/5/5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096BE5A-ADE0-4565-A67A-75CB02A7A294}" type="slidenum">
              <a:rPr lang="zh-CN" altLang="en-US" smtClean="0"/>
              <a:t>‹#›</a:t>
            </a:fld>
            <a:endParaRPr lang="zh-CN" altLang="en-US"/>
          </a:p>
        </p:txBody>
      </p:sp>
    </p:spTree>
    <p:extLst>
      <p:ext uri="{BB962C8B-B14F-4D97-AF65-F5344CB8AC3E}">
        <p14:creationId xmlns:p14="http://schemas.microsoft.com/office/powerpoint/2010/main" val="2147708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2" name="矩形 1"/>
          <p:cNvSpPr/>
          <p:nvPr userDrawn="1"/>
        </p:nvSpPr>
        <p:spPr>
          <a:xfrm>
            <a:off x="0" y="0"/>
            <a:ext cx="9144000" cy="83661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3" name="Date Placeholder 3"/>
          <p:cNvSpPr>
            <a:spLocks noGrp="1"/>
          </p:cNvSpPr>
          <p:nvPr>
            <p:ph type="dt" sz="half" idx="10"/>
          </p:nvPr>
        </p:nvSpPr>
        <p:spPr/>
        <p:txBody>
          <a:bodyPr/>
          <a:lstStyle>
            <a:lvl1pPr>
              <a:defRPr/>
            </a:lvl1pPr>
          </a:lstStyle>
          <a:p>
            <a:pPr>
              <a:defRPr/>
            </a:pPr>
            <a:endParaRPr lang="en-US" altLang="zh-CN"/>
          </a:p>
        </p:txBody>
      </p:sp>
      <p:sp>
        <p:nvSpPr>
          <p:cNvPr id="4" name="Footer Placeholder 4"/>
          <p:cNvSpPr>
            <a:spLocks noGrp="1"/>
          </p:cNvSpPr>
          <p:nvPr>
            <p:ph type="ftr" sz="quarter" idx="11"/>
          </p:nvPr>
        </p:nvSpPr>
        <p:spPr/>
        <p:txBody>
          <a:bodyPr/>
          <a:lstStyle>
            <a:lvl1pPr>
              <a:defRPr/>
            </a:lvl1pPr>
          </a:lstStyle>
          <a:p>
            <a:pPr>
              <a:defRPr/>
            </a:pPr>
            <a:endParaRPr lang="en-US" altLang="zh-CN"/>
          </a:p>
        </p:txBody>
      </p:sp>
      <p:sp>
        <p:nvSpPr>
          <p:cNvPr id="5" name="Slide Number Placeholder 5"/>
          <p:cNvSpPr>
            <a:spLocks noGrp="1"/>
          </p:cNvSpPr>
          <p:nvPr>
            <p:ph type="sldNum" sz="quarter" idx="12"/>
          </p:nvPr>
        </p:nvSpPr>
        <p:spPr/>
        <p:txBody>
          <a:bodyPr/>
          <a:lstStyle>
            <a:lvl1pPr>
              <a:defRPr/>
            </a:lvl1pPr>
          </a:lstStyle>
          <a:p>
            <a:pPr>
              <a:defRPr/>
            </a:pPr>
            <a:fld id="{6E63E58E-C10D-44D2-B04B-58ABD9760170}" type="slidenum">
              <a:rPr lang="en-US" altLang="zh-CN"/>
              <a:pPr>
                <a:defRPr/>
              </a:pPr>
              <a:t>‹#›</a:t>
            </a:fld>
            <a:endParaRPr lang="en-US" altLang="zh-CN"/>
          </a:p>
        </p:txBody>
      </p:sp>
    </p:spTree>
    <p:extLst>
      <p:ext uri="{BB962C8B-B14F-4D97-AF65-F5344CB8AC3E}">
        <p14:creationId xmlns:p14="http://schemas.microsoft.com/office/powerpoint/2010/main" val="3015361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3AEC3BEC-0D8D-494C-83C3-0B3ABD0C400F}" type="datetimeFigureOut">
              <a:rPr lang="zh-CN" altLang="en-US" smtClean="0"/>
              <a:t>2020/5/5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096BE5A-ADE0-4565-A67A-75CB02A7A294}" type="slidenum">
              <a:rPr lang="zh-CN" altLang="en-US" smtClean="0"/>
              <a:t>‹#›</a:t>
            </a:fld>
            <a:endParaRPr lang="zh-CN" altLang="en-US"/>
          </a:p>
        </p:txBody>
      </p:sp>
    </p:spTree>
    <p:extLst>
      <p:ext uri="{BB962C8B-B14F-4D97-AF65-F5344CB8AC3E}">
        <p14:creationId xmlns:p14="http://schemas.microsoft.com/office/powerpoint/2010/main" val="3210530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AEC3BEC-0D8D-494C-83C3-0B3ABD0C400F}" type="datetimeFigureOut">
              <a:rPr lang="zh-CN" altLang="en-US" smtClean="0"/>
              <a:t>2020/5/5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096BE5A-ADE0-4565-A67A-75CB02A7A294}" type="slidenum">
              <a:rPr lang="zh-CN" altLang="en-US" smtClean="0"/>
              <a:t>‹#›</a:t>
            </a:fld>
            <a:endParaRPr lang="zh-CN" altLang="en-US"/>
          </a:p>
        </p:txBody>
      </p:sp>
    </p:spTree>
    <p:extLst>
      <p:ext uri="{BB962C8B-B14F-4D97-AF65-F5344CB8AC3E}">
        <p14:creationId xmlns:p14="http://schemas.microsoft.com/office/powerpoint/2010/main" val="3572306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3AEC3BEC-0D8D-494C-83C3-0B3ABD0C400F}" type="datetimeFigureOut">
              <a:rPr lang="zh-CN" altLang="en-US" smtClean="0"/>
              <a:t>2020/5/5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096BE5A-ADE0-4565-A67A-75CB02A7A294}" type="slidenum">
              <a:rPr lang="zh-CN" altLang="en-US" smtClean="0"/>
              <a:t>‹#›</a:t>
            </a:fld>
            <a:endParaRPr lang="zh-CN" altLang="en-US"/>
          </a:p>
        </p:txBody>
      </p:sp>
    </p:spTree>
    <p:extLst>
      <p:ext uri="{BB962C8B-B14F-4D97-AF65-F5344CB8AC3E}">
        <p14:creationId xmlns:p14="http://schemas.microsoft.com/office/powerpoint/2010/main" val="3479518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3AEC3BEC-0D8D-494C-83C3-0B3ABD0C400F}" type="datetimeFigureOut">
              <a:rPr lang="zh-CN" altLang="en-US" smtClean="0"/>
              <a:t>2020/5/5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096BE5A-ADE0-4565-A67A-75CB02A7A294}" type="slidenum">
              <a:rPr lang="zh-CN" altLang="en-US" smtClean="0"/>
              <a:t>‹#›</a:t>
            </a:fld>
            <a:endParaRPr lang="zh-CN" altLang="en-US"/>
          </a:p>
        </p:txBody>
      </p:sp>
    </p:spTree>
    <p:extLst>
      <p:ext uri="{BB962C8B-B14F-4D97-AF65-F5344CB8AC3E}">
        <p14:creationId xmlns:p14="http://schemas.microsoft.com/office/powerpoint/2010/main" val="1775745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3AEC3BEC-0D8D-494C-83C3-0B3ABD0C400F}" type="datetimeFigureOut">
              <a:rPr lang="zh-CN" altLang="en-US" smtClean="0"/>
              <a:t>2020/5/5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096BE5A-ADE0-4565-A67A-75CB02A7A294}" type="slidenum">
              <a:rPr lang="zh-CN" altLang="en-US" smtClean="0"/>
              <a:t>‹#›</a:t>
            </a:fld>
            <a:endParaRPr lang="zh-CN" altLang="en-US"/>
          </a:p>
        </p:txBody>
      </p:sp>
    </p:spTree>
    <p:extLst>
      <p:ext uri="{BB962C8B-B14F-4D97-AF65-F5344CB8AC3E}">
        <p14:creationId xmlns:p14="http://schemas.microsoft.com/office/powerpoint/2010/main" val="242294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3AEC3BEC-0D8D-494C-83C3-0B3ABD0C400F}" type="datetimeFigureOut">
              <a:rPr lang="zh-CN" altLang="en-US" smtClean="0"/>
              <a:t>2020/5/5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096BE5A-ADE0-4565-A67A-75CB02A7A294}" type="slidenum">
              <a:rPr lang="zh-CN" altLang="en-US" smtClean="0"/>
              <a:t>‹#›</a:t>
            </a:fld>
            <a:endParaRPr lang="zh-CN" altLang="en-US"/>
          </a:p>
        </p:txBody>
      </p:sp>
    </p:spTree>
    <p:extLst>
      <p:ext uri="{BB962C8B-B14F-4D97-AF65-F5344CB8AC3E}">
        <p14:creationId xmlns:p14="http://schemas.microsoft.com/office/powerpoint/2010/main" val="118411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EC3BEC-0D8D-494C-83C3-0B3ABD0C400F}" type="datetimeFigureOut">
              <a:rPr lang="zh-CN" altLang="en-US" smtClean="0"/>
              <a:t>2020/5/5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096BE5A-ADE0-4565-A67A-75CB02A7A294}" type="slidenum">
              <a:rPr lang="zh-CN" altLang="en-US" smtClean="0"/>
              <a:t>‹#›</a:t>
            </a:fld>
            <a:endParaRPr lang="zh-CN" altLang="en-US"/>
          </a:p>
        </p:txBody>
      </p:sp>
    </p:spTree>
    <p:extLst>
      <p:ext uri="{BB962C8B-B14F-4D97-AF65-F5344CB8AC3E}">
        <p14:creationId xmlns:p14="http://schemas.microsoft.com/office/powerpoint/2010/main" val="3232110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EC3BEC-0D8D-494C-83C3-0B3ABD0C400F}" type="datetimeFigureOut">
              <a:rPr lang="zh-CN" altLang="en-US" smtClean="0"/>
              <a:t>2020/5/5</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96BE5A-ADE0-4565-A67A-75CB02A7A294}" type="slidenum">
              <a:rPr lang="zh-CN" altLang="en-US" smtClean="0"/>
              <a:t>‹#›</a:t>
            </a:fld>
            <a:endParaRPr lang="zh-CN" altLang="en-US"/>
          </a:p>
        </p:txBody>
      </p:sp>
    </p:spTree>
    <p:extLst>
      <p:ext uri="{BB962C8B-B14F-4D97-AF65-F5344CB8AC3E}">
        <p14:creationId xmlns:p14="http://schemas.microsoft.com/office/powerpoint/2010/main" val="1363708040"/>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xml"/><Relationship Id="rId1" Type="http://schemas.openxmlformats.org/officeDocument/2006/relationships/vmlDrawing" Target="../drawings/vmlDrawing4.vml"/><Relationship Id="rId4" Type="http://schemas.openxmlformats.org/officeDocument/2006/relationships/image" Target="../media/image10.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1.xml"/><Relationship Id="rId1" Type="http://schemas.openxmlformats.org/officeDocument/2006/relationships/vmlDrawing" Target="../drawings/vmlDrawing5.vml"/><Relationship Id="rId5" Type="http://schemas.openxmlformats.org/officeDocument/2006/relationships/image" Target="../media/image11.emf"/><Relationship Id="rId4" Type="http://schemas.openxmlformats.org/officeDocument/2006/relationships/oleObject" Target="../embeddings/oleObject10.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4.png"/><Relationship Id="rId4" Type="http://schemas.openxmlformats.org/officeDocument/2006/relationships/image" Target="../media/image13.wmf"/></Relationships>
</file>

<file path=ppt/slides/_rels/slide14.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6.emf"/><Relationship Id="rId5" Type="http://schemas.openxmlformats.org/officeDocument/2006/relationships/oleObject" Target="../embeddings/oleObject13.bin"/><Relationship Id="rId4" Type="http://schemas.openxmlformats.org/officeDocument/2006/relationships/image" Target="../media/image15.emf"/></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jpg"/></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1.e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image" Target="../media/image26.png"/><Relationship Id="rId7" Type="http://schemas.openxmlformats.org/officeDocument/2006/relationships/image" Target="../media/image23.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7.bin"/><Relationship Id="rId11" Type="http://schemas.openxmlformats.org/officeDocument/2006/relationships/image" Target="../media/image25.wmf"/><Relationship Id="rId5" Type="http://schemas.openxmlformats.org/officeDocument/2006/relationships/image" Target="../media/image22.wmf"/><Relationship Id="rId10" Type="http://schemas.openxmlformats.org/officeDocument/2006/relationships/oleObject" Target="../embeddings/oleObject19.bin"/><Relationship Id="rId4" Type="http://schemas.openxmlformats.org/officeDocument/2006/relationships/oleObject" Target="../embeddings/oleObject16.bin"/><Relationship Id="rId9" Type="http://schemas.openxmlformats.org/officeDocument/2006/relationships/image" Target="../media/image24.wmf"/></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30.emf"/><Relationship Id="rId13" Type="http://schemas.openxmlformats.org/officeDocument/2006/relationships/oleObject" Target="../embeddings/oleObject25.bin"/><Relationship Id="rId18" Type="http://schemas.openxmlformats.org/officeDocument/2006/relationships/image" Target="../media/image35.emf"/><Relationship Id="rId3" Type="http://schemas.openxmlformats.org/officeDocument/2006/relationships/oleObject" Target="../embeddings/oleObject20.bin"/><Relationship Id="rId21" Type="http://schemas.openxmlformats.org/officeDocument/2006/relationships/oleObject" Target="../embeddings/oleObject29.bin"/><Relationship Id="rId7" Type="http://schemas.openxmlformats.org/officeDocument/2006/relationships/oleObject" Target="../embeddings/oleObject22.bin"/><Relationship Id="rId12" Type="http://schemas.openxmlformats.org/officeDocument/2006/relationships/image" Target="../media/image32.emf"/><Relationship Id="rId17" Type="http://schemas.openxmlformats.org/officeDocument/2006/relationships/oleObject" Target="../embeddings/oleObject27.bin"/><Relationship Id="rId2" Type="http://schemas.openxmlformats.org/officeDocument/2006/relationships/slideLayout" Target="../slideLayouts/slideLayout2.xml"/><Relationship Id="rId16" Type="http://schemas.openxmlformats.org/officeDocument/2006/relationships/image" Target="../media/image34.emf"/><Relationship Id="rId20" Type="http://schemas.openxmlformats.org/officeDocument/2006/relationships/image" Target="../media/image36.emf"/><Relationship Id="rId1" Type="http://schemas.openxmlformats.org/officeDocument/2006/relationships/vmlDrawing" Target="../drawings/vmlDrawing10.vml"/><Relationship Id="rId6" Type="http://schemas.openxmlformats.org/officeDocument/2006/relationships/image" Target="../media/image29.emf"/><Relationship Id="rId11" Type="http://schemas.openxmlformats.org/officeDocument/2006/relationships/oleObject" Target="../embeddings/oleObject24.bin"/><Relationship Id="rId5" Type="http://schemas.openxmlformats.org/officeDocument/2006/relationships/oleObject" Target="../embeddings/oleObject21.bin"/><Relationship Id="rId15" Type="http://schemas.openxmlformats.org/officeDocument/2006/relationships/oleObject" Target="../embeddings/oleObject26.bin"/><Relationship Id="rId10" Type="http://schemas.openxmlformats.org/officeDocument/2006/relationships/image" Target="../media/image31.emf"/><Relationship Id="rId19" Type="http://schemas.openxmlformats.org/officeDocument/2006/relationships/oleObject" Target="../embeddings/oleObject28.bin"/><Relationship Id="rId4" Type="http://schemas.openxmlformats.org/officeDocument/2006/relationships/image" Target="../media/image28.emf"/><Relationship Id="rId9" Type="http://schemas.openxmlformats.org/officeDocument/2006/relationships/oleObject" Target="../embeddings/oleObject23.bin"/><Relationship Id="rId14" Type="http://schemas.openxmlformats.org/officeDocument/2006/relationships/image" Target="../media/image33.emf"/><Relationship Id="rId22" Type="http://schemas.openxmlformats.org/officeDocument/2006/relationships/image" Target="../media/image37.emf"/></Relationships>
</file>

<file path=ppt/slides/_rels/slide25.xml.rels><?xml version="1.0" encoding="UTF-8" standalone="yes"?>
<Relationships xmlns="http://schemas.openxmlformats.org/package/2006/relationships"><Relationship Id="rId8" Type="http://schemas.openxmlformats.org/officeDocument/2006/relationships/image" Target="../media/image40.e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9.emf"/><Relationship Id="rId5" Type="http://schemas.openxmlformats.org/officeDocument/2006/relationships/oleObject" Target="../embeddings/oleObject31.bin"/><Relationship Id="rId4" Type="http://schemas.openxmlformats.org/officeDocument/2006/relationships/image" Target="../media/image38.emf"/></Relationships>
</file>

<file path=ppt/slides/_rels/slide26.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41.wmf"/><Relationship Id="rId4" Type="http://schemas.openxmlformats.org/officeDocument/2006/relationships/oleObject" Target="../embeddings/oleObject33.bin"/></Relationships>
</file>

<file path=ppt/slides/_rels/slide27.xml.rels><?xml version="1.0" encoding="UTF-8" standalone="yes"?>
<Relationships xmlns="http://schemas.openxmlformats.org/package/2006/relationships"><Relationship Id="rId8" Type="http://schemas.openxmlformats.org/officeDocument/2006/relationships/image" Target="../media/image45.wmf"/><Relationship Id="rId13" Type="http://schemas.openxmlformats.org/officeDocument/2006/relationships/oleObject" Target="../embeddings/oleObject39.bin"/><Relationship Id="rId18" Type="http://schemas.openxmlformats.org/officeDocument/2006/relationships/image" Target="../media/image50.wmf"/><Relationship Id="rId3" Type="http://schemas.openxmlformats.org/officeDocument/2006/relationships/oleObject" Target="../embeddings/oleObject34.bin"/><Relationship Id="rId21" Type="http://schemas.openxmlformats.org/officeDocument/2006/relationships/oleObject" Target="../embeddings/oleObject43.bin"/><Relationship Id="rId7" Type="http://schemas.openxmlformats.org/officeDocument/2006/relationships/oleObject" Target="../embeddings/oleObject36.bin"/><Relationship Id="rId12" Type="http://schemas.openxmlformats.org/officeDocument/2006/relationships/image" Target="../media/image47.wmf"/><Relationship Id="rId17" Type="http://schemas.openxmlformats.org/officeDocument/2006/relationships/oleObject" Target="../embeddings/oleObject41.bin"/><Relationship Id="rId2" Type="http://schemas.openxmlformats.org/officeDocument/2006/relationships/slideLayout" Target="../slideLayouts/slideLayout2.xml"/><Relationship Id="rId16" Type="http://schemas.openxmlformats.org/officeDocument/2006/relationships/image" Target="../media/image49.wmf"/><Relationship Id="rId20" Type="http://schemas.openxmlformats.org/officeDocument/2006/relationships/image" Target="../media/image51.wmf"/><Relationship Id="rId1" Type="http://schemas.openxmlformats.org/officeDocument/2006/relationships/vmlDrawing" Target="../drawings/vmlDrawing13.vml"/><Relationship Id="rId6" Type="http://schemas.openxmlformats.org/officeDocument/2006/relationships/image" Target="../media/image44.wmf"/><Relationship Id="rId11" Type="http://schemas.openxmlformats.org/officeDocument/2006/relationships/oleObject" Target="../embeddings/oleObject38.bin"/><Relationship Id="rId5" Type="http://schemas.openxmlformats.org/officeDocument/2006/relationships/oleObject" Target="../embeddings/oleObject35.bin"/><Relationship Id="rId15" Type="http://schemas.openxmlformats.org/officeDocument/2006/relationships/oleObject" Target="../embeddings/oleObject40.bin"/><Relationship Id="rId10" Type="http://schemas.openxmlformats.org/officeDocument/2006/relationships/image" Target="../media/image46.wmf"/><Relationship Id="rId19" Type="http://schemas.openxmlformats.org/officeDocument/2006/relationships/oleObject" Target="../embeddings/oleObject42.bin"/><Relationship Id="rId4" Type="http://schemas.openxmlformats.org/officeDocument/2006/relationships/image" Target="../media/image43.wmf"/><Relationship Id="rId9" Type="http://schemas.openxmlformats.org/officeDocument/2006/relationships/oleObject" Target="../embeddings/oleObject37.bin"/><Relationship Id="rId14" Type="http://schemas.openxmlformats.org/officeDocument/2006/relationships/image" Target="../media/image48.wmf"/><Relationship Id="rId22" Type="http://schemas.openxmlformats.org/officeDocument/2006/relationships/image" Target="../media/image52.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53.wmf"/></Relationships>
</file>

<file path=ppt/slides/_rels/slide29.x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oleObject" Target="../embeddings/oleObject45.bin"/><Relationship Id="rId7"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55.wmf"/><Relationship Id="rId5" Type="http://schemas.openxmlformats.org/officeDocument/2006/relationships/oleObject" Target="../embeddings/oleObject46.bin"/><Relationship Id="rId10" Type="http://schemas.openxmlformats.org/officeDocument/2006/relationships/image" Target="../media/image57.wmf"/><Relationship Id="rId4" Type="http://schemas.openxmlformats.org/officeDocument/2006/relationships/image" Target="../media/image54.wmf"/><Relationship Id="rId9" Type="http://schemas.openxmlformats.org/officeDocument/2006/relationships/oleObject" Target="../embeddings/oleObject48.bin"/></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51.bin"/><Relationship Id="rId13" Type="http://schemas.openxmlformats.org/officeDocument/2006/relationships/image" Target="../media/image56.wmf"/><Relationship Id="rId3" Type="http://schemas.openxmlformats.org/officeDocument/2006/relationships/image" Target="../media/image62.png"/><Relationship Id="rId7" Type="http://schemas.openxmlformats.org/officeDocument/2006/relationships/image" Target="../media/image59.wmf"/><Relationship Id="rId12"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50.bin"/><Relationship Id="rId11" Type="http://schemas.openxmlformats.org/officeDocument/2006/relationships/image" Target="../media/image61.wmf"/><Relationship Id="rId5" Type="http://schemas.openxmlformats.org/officeDocument/2006/relationships/image" Target="../media/image58.wmf"/><Relationship Id="rId10" Type="http://schemas.openxmlformats.org/officeDocument/2006/relationships/oleObject" Target="../embeddings/oleObject52.bin"/><Relationship Id="rId4" Type="http://schemas.openxmlformats.org/officeDocument/2006/relationships/oleObject" Target="../embeddings/oleObject49.bin"/><Relationship Id="rId9" Type="http://schemas.openxmlformats.org/officeDocument/2006/relationships/image" Target="../media/image60.wmf"/></Relationships>
</file>

<file path=ppt/slides/_rels/slide3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5.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69.wmf"/><Relationship Id="rId5" Type="http://schemas.openxmlformats.org/officeDocument/2006/relationships/oleObject" Target="../embeddings/oleObject54.bin"/><Relationship Id="rId4" Type="http://schemas.openxmlformats.org/officeDocument/2006/relationships/image" Target="../media/image68.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1.xml"/><Relationship Id="rId1" Type="http://schemas.openxmlformats.org/officeDocument/2006/relationships/vmlDrawing" Target="../drawings/vmlDrawing18.vml"/><Relationship Id="rId4" Type="http://schemas.openxmlformats.org/officeDocument/2006/relationships/image" Target="../media/image70.e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1.xml"/><Relationship Id="rId1" Type="http://schemas.openxmlformats.org/officeDocument/2006/relationships/vmlDrawing" Target="../drawings/vmlDrawing19.vml"/><Relationship Id="rId6" Type="http://schemas.openxmlformats.org/officeDocument/2006/relationships/image" Target="../media/image72.emf"/><Relationship Id="rId5" Type="http://schemas.openxmlformats.org/officeDocument/2006/relationships/oleObject" Target="../embeddings/oleObject57.bin"/><Relationship Id="rId4" Type="http://schemas.openxmlformats.org/officeDocument/2006/relationships/image" Target="../media/image71.emf"/></Relationships>
</file>

<file path=ppt/slides/_rels/slide44.xml.rels><?xml version="1.0" encoding="UTF-8" standalone="yes"?>
<Relationships xmlns="http://schemas.openxmlformats.org/package/2006/relationships"><Relationship Id="rId8" Type="http://schemas.openxmlformats.org/officeDocument/2006/relationships/image" Target="../media/image75.emf"/><Relationship Id="rId13" Type="http://schemas.openxmlformats.org/officeDocument/2006/relationships/oleObject" Target="../embeddings/oleObject63.bin"/><Relationship Id="rId3" Type="http://schemas.openxmlformats.org/officeDocument/2006/relationships/oleObject" Target="../embeddings/oleObject58.bin"/><Relationship Id="rId7" Type="http://schemas.openxmlformats.org/officeDocument/2006/relationships/oleObject" Target="../embeddings/oleObject60.bin"/><Relationship Id="rId12" Type="http://schemas.openxmlformats.org/officeDocument/2006/relationships/image" Target="../media/image77.emf"/><Relationship Id="rId2" Type="http://schemas.openxmlformats.org/officeDocument/2006/relationships/slideLayout" Target="../slideLayouts/slideLayout1.xml"/><Relationship Id="rId1" Type="http://schemas.openxmlformats.org/officeDocument/2006/relationships/vmlDrawing" Target="../drawings/vmlDrawing20.vml"/><Relationship Id="rId6" Type="http://schemas.openxmlformats.org/officeDocument/2006/relationships/image" Target="../media/image74.emf"/><Relationship Id="rId11" Type="http://schemas.openxmlformats.org/officeDocument/2006/relationships/oleObject" Target="../embeddings/oleObject62.bin"/><Relationship Id="rId5" Type="http://schemas.openxmlformats.org/officeDocument/2006/relationships/oleObject" Target="../embeddings/oleObject59.bin"/><Relationship Id="rId10" Type="http://schemas.openxmlformats.org/officeDocument/2006/relationships/image" Target="../media/image76.emf"/><Relationship Id="rId4" Type="http://schemas.openxmlformats.org/officeDocument/2006/relationships/image" Target="../media/image73.emf"/><Relationship Id="rId9" Type="http://schemas.openxmlformats.org/officeDocument/2006/relationships/oleObject" Target="../embeddings/oleObject61.bin"/><Relationship Id="rId14" Type="http://schemas.openxmlformats.org/officeDocument/2006/relationships/image" Target="../media/image78.emf"/></Relationships>
</file>

<file path=ppt/slides/_rels/slide45.xml.rels><?xml version="1.0" encoding="UTF-8" standalone="yes"?>
<Relationships xmlns="http://schemas.openxmlformats.org/package/2006/relationships"><Relationship Id="rId8" Type="http://schemas.openxmlformats.org/officeDocument/2006/relationships/image" Target="../media/image81.wmf"/><Relationship Id="rId3" Type="http://schemas.openxmlformats.org/officeDocument/2006/relationships/oleObject" Target="../embeddings/oleObject64.bin"/><Relationship Id="rId7" Type="http://schemas.openxmlformats.org/officeDocument/2006/relationships/oleObject" Target="../embeddings/oleObject66.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80.wmf"/><Relationship Id="rId5" Type="http://schemas.openxmlformats.org/officeDocument/2006/relationships/oleObject" Target="../embeddings/oleObject65.bin"/><Relationship Id="rId4" Type="http://schemas.openxmlformats.org/officeDocument/2006/relationships/image" Target="../media/image79.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8" Type="http://schemas.openxmlformats.org/officeDocument/2006/relationships/image" Target="../media/image84.wmf"/><Relationship Id="rId13" Type="http://schemas.openxmlformats.org/officeDocument/2006/relationships/oleObject" Target="../embeddings/oleObject72.bin"/><Relationship Id="rId18" Type="http://schemas.openxmlformats.org/officeDocument/2006/relationships/image" Target="../media/image89.wmf"/><Relationship Id="rId3" Type="http://schemas.openxmlformats.org/officeDocument/2006/relationships/oleObject" Target="../embeddings/oleObject67.bin"/><Relationship Id="rId21" Type="http://schemas.openxmlformats.org/officeDocument/2006/relationships/oleObject" Target="../embeddings/oleObject76.bin"/><Relationship Id="rId7" Type="http://schemas.openxmlformats.org/officeDocument/2006/relationships/oleObject" Target="../embeddings/oleObject69.bin"/><Relationship Id="rId12" Type="http://schemas.openxmlformats.org/officeDocument/2006/relationships/image" Target="../media/image86.wmf"/><Relationship Id="rId17" Type="http://schemas.openxmlformats.org/officeDocument/2006/relationships/oleObject" Target="../embeddings/oleObject74.bin"/><Relationship Id="rId2" Type="http://schemas.openxmlformats.org/officeDocument/2006/relationships/slideLayout" Target="../slideLayouts/slideLayout1.xml"/><Relationship Id="rId16" Type="http://schemas.openxmlformats.org/officeDocument/2006/relationships/image" Target="../media/image88.wmf"/><Relationship Id="rId20" Type="http://schemas.openxmlformats.org/officeDocument/2006/relationships/image" Target="../media/image90.wmf"/><Relationship Id="rId1" Type="http://schemas.openxmlformats.org/officeDocument/2006/relationships/vmlDrawing" Target="../drawings/vmlDrawing22.vml"/><Relationship Id="rId6" Type="http://schemas.openxmlformats.org/officeDocument/2006/relationships/image" Target="../media/image83.wmf"/><Relationship Id="rId11" Type="http://schemas.openxmlformats.org/officeDocument/2006/relationships/oleObject" Target="../embeddings/oleObject71.bin"/><Relationship Id="rId5" Type="http://schemas.openxmlformats.org/officeDocument/2006/relationships/oleObject" Target="../embeddings/oleObject68.bin"/><Relationship Id="rId15" Type="http://schemas.openxmlformats.org/officeDocument/2006/relationships/oleObject" Target="../embeddings/oleObject73.bin"/><Relationship Id="rId10" Type="http://schemas.openxmlformats.org/officeDocument/2006/relationships/image" Target="../media/image85.wmf"/><Relationship Id="rId19" Type="http://schemas.openxmlformats.org/officeDocument/2006/relationships/oleObject" Target="../embeddings/oleObject75.bin"/><Relationship Id="rId4" Type="http://schemas.openxmlformats.org/officeDocument/2006/relationships/image" Target="../media/image82.emf"/><Relationship Id="rId9" Type="http://schemas.openxmlformats.org/officeDocument/2006/relationships/oleObject" Target="../embeddings/oleObject70.bin"/><Relationship Id="rId14" Type="http://schemas.openxmlformats.org/officeDocument/2006/relationships/image" Target="../media/image87.emf"/><Relationship Id="rId22" Type="http://schemas.openxmlformats.org/officeDocument/2006/relationships/image" Target="../media/image91.wmf"/></Relationships>
</file>

<file path=ppt/slides/_rels/slide49.xml.rels><?xml version="1.0" encoding="UTF-8" standalone="yes"?>
<Relationships xmlns="http://schemas.openxmlformats.org/package/2006/relationships"><Relationship Id="rId8" Type="http://schemas.openxmlformats.org/officeDocument/2006/relationships/image" Target="../media/image94.emf"/><Relationship Id="rId13" Type="http://schemas.openxmlformats.org/officeDocument/2006/relationships/oleObject" Target="../embeddings/oleObject82.bin"/><Relationship Id="rId3" Type="http://schemas.openxmlformats.org/officeDocument/2006/relationships/oleObject" Target="../embeddings/oleObject77.bin"/><Relationship Id="rId7" Type="http://schemas.openxmlformats.org/officeDocument/2006/relationships/oleObject" Target="../embeddings/oleObject79.bin"/><Relationship Id="rId12" Type="http://schemas.openxmlformats.org/officeDocument/2006/relationships/image" Target="../media/image96.emf"/><Relationship Id="rId2" Type="http://schemas.openxmlformats.org/officeDocument/2006/relationships/slideLayout" Target="../slideLayouts/slideLayout1.xml"/><Relationship Id="rId16" Type="http://schemas.openxmlformats.org/officeDocument/2006/relationships/image" Target="../media/image98.emf"/><Relationship Id="rId1" Type="http://schemas.openxmlformats.org/officeDocument/2006/relationships/vmlDrawing" Target="../drawings/vmlDrawing23.vml"/><Relationship Id="rId6" Type="http://schemas.openxmlformats.org/officeDocument/2006/relationships/image" Target="../media/image93.emf"/><Relationship Id="rId11" Type="http://schemas.openxmlformats.org/officeDocument/2006/relationships/oleObject" Target="../embeddings/oleObject81.bin"/><Relationship Id="rId5" Type="http://schemas.openxmlformats.org/officeDocument/2006/relationships/oleObject" Target="../embeddings/oleObject78.bin"/><Relationship Id="rId15" Type="http://schemas.openxmlformats.org/officeDocument/2006/relationships/oleObject" Target="../embeddings/oleObject83.bin"/><Relationship Id="rId10" Type="http://schemas.openxmlformats.org/officeDocument/2006/relationships/image" Target="../media/image95.emf"/><Relationship Id="rId4" Type="http://schemas.openxmlformats.org/officeDocument/2006/relationships/image" Target="../media/image92.emf"/><Relationship Id="rId9" Type="http://schemas.openxmlformats.org/officeDocument/2006/relationships/oleObject" Target="../embeddings/oleObject80.bin"/><Relationship Id="rId14" Type="http://schemas.openxmlformats.org/officeDocument/2006/relationships/image" Target="../media/image97.emf"/></Relationships>
</file>

<file path=ppt/slides/_rels/slide5.xml.rels><?xml version="1.0" encoding="UTF-8" standalone="yes"?>
<Relationships xmlns="http://schemas.openxmlformats.org/package/2006/relationships"><Relationship Id="rId8" Type="http://schemas.openxmlformats.org/officeDocument/2006/relationships/image" Target="../media/image3.wmf"/><Relationship Id="rId13" Type="http://schemas.openxmlformats.org/officeDocument/2006/relationships/oleObject" Target="../embeddings/oleObject6.bin"/><Relationship Id="rId3" Type="http://schemas.openxmlformats.org/officeDocument/2006/relationships/audio" Target="../media/audio1.wav"/><Relationship Id="rId7" Type="http://schemas.openxmlformats.org/officeDocument/2006/relationships/oleObject" Target="../embeddings/oleObject3.bin"/><Relationship Id="rId12" Type="http://schemas.openxmlformats.org/officeDocument/2006/relationships/image" Target="../media/image5.wmf"/><Relationship Id="rId2" Type="http://schemas.openxmlformats.org/officeDocument/2006/relationships/slideLayout" Target="../slideLayouts/slideLayout1.xml"/><Relationship Id="rId16" Type="http://schemas.openxmlformats.org/officeDocument/2006/relationships/image" Target="../media/image7.wmf"/><Relationship Id="rId1" Type="http://schemas.openxmlformats.org/officeDocument/2006/relationships/vmlDrawing" Target="../drawings/vmlDrawing2.vml"/><Relationship Id="rId6" Type="http://schemas.openxmlformats.org/officeDocument/2006/relationships/image" Target="../media/image2.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4.wmf"/><Relationship Id="rId4" Type="http://schemas.openxmlformats.org/officeDocument/2006/relationships/image" Target="../media/image8.png"/><Relationship Id="rId9" Type="http://schemas.openxmlformats.org/officeDocument/2006/relationships/oleObject" Target="../embeddings/oleObject4.bin"/><Relationship Id="rId14" Type="http://schemas.openxmlformats.org/officeDocument/2006/relationships/image" Target="../media/image6.wmf"/></Relationships>
</file>

<file path=ppt/slides/_rels/slide50.xml.rels><?xml version="1.0" encoding="UTF-8" standalone="yes"?>
<Relationships xmlns="http://schemas.openxmlformats.org/package/2006/relationships"><Relationship Id="rId8" Type="http://schemas.openxmlformats.org/officeDocument/2006/relationships/image" Target="../media/image101.wmf"/><Relationship Id="rId13" Type="http://schemas.openxmlformats.org/officeDocument/2006/relationships/oleObject" Target="../embeddings/oleObject89.bin"/><Relationship Id="rId3" Type="http://schemas.openxmlformats.org/officeDocument/2006/relationships/oleObject" Target="../embeddings/oleObject84.bin"/><Relationship Id="rId7" Type="http://schemas.openxmlformats.org/officeDocument/2006/relationships/oleObject" Target="../embeddings/oleObject86.bin"/><Relationship Id="rId12" Type="http://schemas.openxmlformats.org/officeDocument/2006/relationships/image" Target="../media/image103.wmf"/><Relationship Id="rId2" Type="http://schemas.openxmlformats.org/officeDocument/2006/relationships/slideLayout" Target="../slideLayouts/slideLayout1.xml"/><Relationship Id="rId1" Type="http://schemas.openxmlformats.org/officeDocument/2006/relationships/vmlDrawing" Target="../drawings/vmlDrawing24.vml"/><Relationship Id="rId6" Type="http://schemas.openxmlformats.org/officeDocument/2006/relationships/image" Target="../media/image100.emf"/><Relationship Id="rId11" Type="http://schemas.openxmlformats.org/officeDocument/2006/relationships/oleObject" Target="../embeddings/oleObject88.bin"/><Relationship Id="rId5" Type="http://schemas.openxmlformats.org/officeDocument/2006/relationships/oleObject" Target="../embeddings/oleObject85.bin"/><Relationship Id="rId10" Type="http://schemas.openxmlformats.org/officeDocument/2006/relationships/image" Target="../media/image102.emf"/><Relationship Id="rId4" Type="http://schemas.openxmlformats.org/officeDocument/2006/relationships/image" Target="../media/image99.emf"/><Relationship Id="rId9" Type="http://schemas.openxmlformats.org/officeDocument/2006/relationships/oleObject" Target="../embeddings/oleObject87.bin"/><Relationship Id="rId14" Type="http://schemas.openxmlformats.org/officeDocument/2006/relationships/image" Target="../media/image104.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image" Target="../media/image107.wmf"/><Relationship Id="rId3" Type="http://schemas.openxmlformats.org/officeDocument/2006/relationships/oleObject" Target="../embeddings/oleObject90.bin"/><Relationship Id="rId7" Type="http://schemas.openxmlformats.org/officeDocument/2006/relationships/oleObject" Target="../embeddings/oleObject92.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106.wmf"/><Relationship Id="rId5" Type="http://schemas.openxmlformats.org/officeDocument/2006/relationships/oleObject" Target="../embeddings/oleObject91.bin"/><Relationship Id="rId10" Type="http://schemas.openxmlformats.org/officeDocument/2006/relationships/image" Target="../media/image108.wmf"/><Relationship Id="rId4" Type="http://schemas.openxmlformats.org/officeDocument/2006/relationships/image" Target="../media/image105.wmf"/><Relationship Id="rId9" Type="http://schemas.openxmlformats.org/officeDocument/2006/relationships/oleObject" Target="../embeddings/oleObject93.bin"/></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94.bin"/><Relationship Id="rId2" Type="http://schemas.openxmlformats.org/officeDocument/2006/relationships/slideLayout" Target="../slideLayouts/slideLayout2.xml"/><Relationship Id="rId1" Type="http://schemas.openxmlformats.org/officeDocument/2006/relationships/vmlDrawing" Target="../drawings/vmlDrawing26.vml"/><Relationship Id="rId5" Type="http://schemas.openxmlformats.org/officeDocument/2006/relationships/image" Target="../media/image110.png"/><Relationship Id="rId4" Type="http://schemas.openxmlformats.org/officeDocument/2006/relationships/image" Target="../media/image109.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image" Target="../media/image113.wmf"/><Relationship Id="rId3" Type="http://schemas.openxmlformats.org/officeDocument/2006/relationships/oleObject" Target="../embeddings/oleObject95.bin"/><Relationship Id="rId7" Type="http://schemas.openxmlformats.org/officeDocument/2006/relationships/oleObject" Target="../embeddings/oleObject97.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112.wmf"/><Relationship Id="rId5" Type="http://schemas.openxmlformats.org/officeDocument/2006/relationships/oleObject" Target="../embeddings/oleObject96.bin"/><Relationship Id="rId4" Type="http://schemas.openxmlformats.org/officeDocument/2006/relationships/image" Target="../media/image111.emf"/></Relationships>
</file>

<file path=ppt/slides/_rels/slide57.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image" Target="../media/image117.wmf"/><Relationship Id="rId3" Type="http://schemas.openxmlformats.org/officeDocument/2006/relationships/oleObject" Target="../embeddings/oleObject98.bin"/><Relationship Id="rId7" Type="http://schemas.openxmlformats.org/officeDocument/2006/relationships/oleObject" Target="../embeddings/oleObject100.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116.wmf"/><Relationship Id="rId5" Type="http://schemas.openxmlformats.org/officeDocument/2006/relationships/oleObject" Target="../embeddings/oleObject99.bin"/><Relationship Id="rId4" Type="http://schemas.openxmlformats.org/officeDocument/2006/relationships/image" Target="../media/image115.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9.png"/><Relationship Id="rId4" Type="http://schemas.openxmlformats.org/officeDocument/2006/relationships/image" Target="../media/image6.wmf"/></Relationships>
</file>

<file path=ppt/slides/_rels/slide60.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01.bin"/><Relationship Id="rId2" Type="http://schemas.openxmlformats.org/officeDocument/2006/relationships/slideLayout" Target="../slideLayouts/slideLayout2.xml"/><Relationship Id="rId1" Type="http://schemas.openxmlformats.org/officeDocument/2006/relationships/vmlDrawing" Target="../drawings/vmlDrawing29.vml"/><Relationship Id="rId4" Type="http://schemas.openxmlformats.org/officeDocument/2006/relationships/image" Target="../media/image119.png"/></Relationships>
</file>

<file path=ppt/slides/_rels/slide62.xml.rels><?xml version="1.0" encoding="UTF-8" standalone="yes"?>
<Relationships xmlns="http://schemas.openxmlformats.org/package/2006/relationships"><Relationship Id="rId8" Type="http://schemas.openxmlformats.org/officeDocument/2006/relationships/image" Target="../media/image122.emf"/><Relationship Id="rId3" Type="http://schemas.openxmlformats.org/officeDocument/2006/relationships/oleObject" Target="../embeddings/oleObject102.bin"/><Relationship Id="rId7" Type="http://schemas.openxmlformats.org/officeDocument/2006/relationships/oleObject" Target="../embeddings/oleObject104.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121.emf"/><Relationship Id="rId5" Type="http://schemas.openxmlformats.org/officeDocument/2006/relationships/oleObject" Target="../embeddings/oleObject103.bin"/><Relationship Id="rId10" Type="http://schemas.openxmlformats.org/officeDocument/2006/relationships/image" Target="../media/image123.wmf"/><Relationship Id="rId4" Type="http://schemas.openxmlformats.org/officeDocument/2006/relationships/image" Target="../media/image120.emf"/><Relationship Id="rId9" Type="http://schemas.openxmlformats.org/officeDocument/2006/relationships/oleObject" Target="../embeddings/oleObject105.bin"/></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106.bin"/><Relationship Id="rId2" Type="http://schemas.openxmlformats.org/officeDocument/2006/relationships/slideLayout" Target="../slideLayouts/slideLayout2.xml"/><Relationship Id="rId1" Type="http://schemas.openxmlformats.org/officeDocument/2006/relationships/vmlDrawing" Target="../drawings/vmlDrawing31.vml"/><Relationship Id="rId4" Type="http://schemas.openxmlformats.org/officeDocument/2006/relationships/image" Target="../media/image124.png"/></Relationships>
</file>

<file path=ppt/slides/_rels/slide65.xml.rels><?xml version="1.0" encoding="UTF-8" standalone="yes"?>
<Relationships xmlns="http://schemas.openxmlformats.org/package/2006/relationships"><Relationship Id="rId8" Type="http://schemas.openxmlformats.org/officeDocument/2006/relationships/image" Target="../media/image126.wmf"/><Relationship Id="rId13" Type="http://schemas.openxmlformats.org/officeDocument/2006/relationships/oleObject" Target="../embeddings/oleObject111.bin"/><Relationship Id="rId18" Type="http://schemas.openxmlformats.org/officeDocument/2006/relationships/image" Target="../media/image131.wmf"/><Relationship Id="rId3" Type="http://schemas.openxmlformats.org/officeDocument/2006/relationships/oleObject" Target="../embeddings/oleObject96.bin"/><Relationship Id="rId7" Type="http://schemas.openxmlformats.org/officeDocument/2006/relationships/oleObject" Target="../embeddings/oleObject108.bin"/><Relationship Id="rId12" Type="http://schemas.openxmlformats.org/officeDocument/2006/relationships/image" Target="../media/image128.wmf"/><Relationship Id="rId17" Type="http://schemas.openxmlformats.org/officeDocument/2006/relationships/oleObject" Target="../embeddings/oleObject113.bin"/><Relationship Id="rId2" Type="http://schemas.openxmlformats.org/officeDocument/2006/relationships/slideLayout" Target="../slideLayouts/slideLayout1.xml"/><Relationship Id="rId16" Type="http://schemas.openxmlformats.org/officeDocument/2006/relationships/image" Target="../media/image130.wmf"/><Relationship Id="rId20" Type="http://schemas.openxmlformats.org/officeDocument/2006/relationships/image" Target="../media/image132.wmf"/><Relationship Id="rId1" Type="http://schemas.openxmlformats.org/officeDocument/2006/relationships/vmlDrawing" Target="../drawings/vmlDrawing32.vml"/><Relationship Id="rId6" Type="http://schemas.openxmlformats.org/officeDocument/2006/relationships/image" Target="../media/image125.wmf"/><Relationship Id="rId11" Type="http://schemas.openxmlformats.org/officeDocument/2006/relationships/oleObject" Target="../embeddings/oleObject110.bin"/><Relationship Id="rId5" Type="http://schemas.openxmlformats.org/officeDocument/2006/relationships/oleObject" Target="../embeddings/oleObject107.bin"/><Relationship Id="rId15" Type="http://schemas.openxmlformats.org/officeDocument/2006/relationships/oleObject" Target="../embeddings/oleObject112.bin"/><Relationship Id="rId10" Type="http://schemas.openxmlformats.org/officeDocument/2006/relationships/image" Target="../media/image127.wmf"/><Relationship Id="rId19" Type="http://schemas.openxmlformats.org/officeDocument/2006/relationships/oleObject" Target="../embeddings/oleObject114.bin"/><Relationship Id="rId4" Type="http://schemas.openxmlformats.org/officeDocument/2006/relationships/image" Target="../media/image112.wmf"/><Relationship Id="rId9" Type="http://schemas.openxmlformats.org/officeDocument/2006/relationships/oleObject" Target="../embeddings/oleObject109.bin"/><Relationship Id="rId14" Type="http://schemas.openxmlformats.org/officeDocument/2006/relationships/image" Target="../media/image129.wmf"/></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15.bin"/><Relationship Id="rId2" Type="http://schemas.openxmlformats.org/officeDocument/2006/relationships/slideLayout" Target="../slideLayouts/slideLayout2.xml"/><Relationship Id="rId1" Type="http://schemas.openxmlformats.org/officeDocument/2006/relationships/vmlDrawing" Target="../drawings/vmlDrawing33.vml"/><Relationship Id="rId4" Type="http://schemas.openxmlformats.org/officeDocument/2006/relationships/image" Target="../media/image133.wmf"/></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116.bin"/><Relationship Id="rId2" Type="http://schemas.openxmlformats.org/officeDocument/2006/relationships/slideLayout" Target="../slideLayouts/slideLayout2.xml"/><Relationship Id="rId1" Type="http://schemas.openxmlformats.org/officeDocument/2006/relationships/vmlDrawing" Target="../drawings/vmlDrawing34.vml"/><Relationship Id="rId5" Type="http://schemas.openxmlformats.org/officeDocument/2006/relationships/image" Target="../media/image135.png"/><Relationship Id="rId4" Type="http://schemas.openxmlformats.org/officeDocument/2006/relationships/image" Target="../media/image134.w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8" Type="http://schemas.openxmlformats.org/officeDocument/2006/relationships/image" Target="../media/image137.wmf"/><Relationship Id="rId3" Type="http://schemas.openxmlformats.org/officeDocument/2006/relationships/audio" Target="../media/audio1.wav"/><Relationship Id="rId7" Type="http://schemas.openxmlformats.org/officeDocument/2006/relationships/oleObject" Target="../embeddings/oleObject118.bin"/><Relationship Id="rId2" Type="http://schemas.openxmlformats.org/officeDocument/2006/relationships/slideLayout" Target="../slideLayouts/slideLayout1.xml"/><Relationship Id="rId1" Type="http://schemas.openxmlformats.org/officeDocument/2006/relationships/vmlDrawing" Target="../drawings/vmlDrawing35.vml"/><Relationship Id="rId6" Type="http://schemas.openxmlformats.org/officeDocument/2006/relationships/image" Target="../media/image136.wmf"/><Relationship Id="rId5" Type="http://schemas.openxmlformats.org/officeDocument/2006/relationships/oleObject" Target="../embeddings/oleObject117.bin"/><Relationship Id="rId4" Type="http://schemas.openxmlformats.org/officeDocument/2006/relationships/image" Target="../media/image138.png"/></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119.bin"/><Relationship Id="rId2" Type="http://schemas.openxmlformats.org/officeDocument/2006/relationships/slideLayout" Target="../slideLayouts/slideLayout1.xml"/><Relationship Id="rId1" Type="http://schemas.openxmlformats.org/officeDocument/2006/relationships/vmlDrawing" Target="../drawings/vmlDrawing36.vml"/><Relationship Id="rId6" Type="http://schemas.openxmlformats.org/officeDocument/2006/relationships/image" Target="../media/image140.wmf"/><Relationship Id="rId5" Type="http://schemas.openxmlformats.org/officeDocument/2006/relationships/oleObject" Target="../embeddings/oleObject120.bin"/><Relationship Id="rId4" Type="http://schemas.openxmlformats.org/officeDocument/2006/relationships/image" Target="../media/image139.wmf"/></Relationships>
</file>

<file path=ppt/slides/_rels/slide72.xml.rels><?xml version="1.0" encoding="UTF-8" standalone="yes"?>
<Relationships xmlns="http://schemas.openxmlformats.org/package/2006/relationships"><Relationship Id="rId8" Type="http://schemas.openxmlformats.org/officeDocument/2006/relationships/oleObject" Target="../embeddings/oleObject123.bin"/><Relationship Id="rId3" Type="http://schemas.openxmlformats.org/officeDocument/2006/relationships/oleObject" Target="../embeddings/oleObject121.bin"/><Relationship Id="rId7" Type="http://schemas.openxmlformats.org/officeDocument/2006/relationships/image" Target="../media/image142.wmf"/><Relationship Id="rId2" Type="http://schemas.openxmlformats.org/officeDocument/2006/relationships/slideLayout" Target="../slideLayouts/slideLayout1.xml"/><Relationship Id="rId1" Type="http://schemas.openxmlformats.org/officeDocument/2006/relationships/vmlDrawing" Target="../drawings/vmlDrawing37.vml"/><Relationship Id="rId6" Type="http://schemas.openxmlformats.org/officeDocument/2006/relationships/oleObject" Target="../embeddings/oleObject122.bin"/><Relationship Id="rId5" Type="http://schemas.openxmlformats.org/officeDocument/2006/relationships/image" Target="../media/image144.png"/><Relationship Id="rId4" Type="http://schemas.openxmlformats.org/officeDocument/2006/relationships/image" Target="../media/image141.wmf"/><Relationship Id="rId9" Type="http://schemas.openxmlformats.org/officeDocument/2006/relationships/image" Target="../media/image143.wmf"/></Relationships>
</file>

<file path=ppt/slides/_rels/slide73.xml.rels><?xml version="1.0" encoding="UTF-8" standalone="yes"?>
<Relationships xmlns="http://schemas.openxmlformats.org/package/2006/relationships"><Relationship Id="rId8" Type="http://schemas.openxmlformats.org/officeDocument/2006/relationships/image" Target="../media/image147.wmf"/><Relationship Id="rId13" Type="http://schemas.openxmlformats.org/officeDocument/2006/relationships/oleObject" Target="../embeddings/oleObject129.bin"/><Relationship Id="rId18" Type="http://schemas.openxmlformats.org/officeDocument/2006/relationships/image" Target="../media/image152.wmf"/><Relationship Id="rId26" Type="http://schemas.openxmlformats.org/officeDocument/2006/relationships/image" Target="../media/image156.wmf"/><Relationship Id="rId3" Type="http://schemas.openxmlformats.org/officeDocument/2006/relationships/oleObject" Target="../embeddings/oleObject124.bin"/><Relationship Id="rId21" Type="http://schemas.openxmlformats.org/officeDocument/2006/relationships/oleObject" Target="../embeddings/oleObject133.bin"/><Relationship Id="rId7" Type="http://schemas.openxmlformats.org/officeDocument/2006/relationships/oleObject" Target="../embeddings/oleObject126.bin"/><Relationship Id="rId12" Type="http://schemas.openxmlformats.org/officeDocument/2006/relationships/image" Target="../media/image149.wmf"/><Relationship Id="rId17" Type="http://schemas.openxmlformats.org/officeDocument/2006/relationships/oleObject" Target="../embeddings/oleObject131.bin"/><Relationship Id="rId25" Type="http://schemas.openxmlformats.org/officeDocument/2006/relationships/oleObject" Target="../embeddings/oleObject135.bin"/><Relationship Id="rId2" Type="http://schemas.openxmlformats.org/officeDocument/2006/relationships/slideLayout" Target="../slideLayouts/slideLayout2.xml"/><Relationship Id="rId16" Type="http://schemas.openxmlformats.org/officeDocument/2006/relationships/image" Target="../media/image151.wmf"/><Relationship Id="rId20" Type="http://schemas.openxmlformats.org/officeDocument/2006/relationships/image" Target="../media/image153.wmf"/><Relationship Id="rId1" Type="http://schemas.openxmlformats.org/officeDocument/2006/relationships/vmlDrawing" Target="../drawings/vmlDrawing38.vml"/><Relationship Id="rId6" Type="http://schemas.openxmlformats.org/officeDocument/2006/relationships/image" Target="../media/image146.wmf"/><Relationship Id="rId11" Type="http://schemas.openxmlformats.org/officeDocument/2006/relationships/oleObject" Target="../embeddings/oleObject128.bin"/><Relationship Id="rId24" Type="http://schemas.openxmlformats.org/officeDocument/2006/relationships/image" Target="../media/image155.wmf"/><Relationship Id="rId5" Type="http://schemas.openxmlformats.org/officeDocument/2006/relationships/oleObject" Target="../embeddings/oleObject125.bin"/><Relationship Id="rId15" Type="http://schemas.openxmlformats.org/officeDocument/2006/relationships/oleObject" Target="../embeddings/oleObject130.bin"/><Relationship Id="rId23" Type="http://schemas.openxmlformats.org/officeDocument/2006/relationships/oleObject" Target="../embeddings/oleObject134.bin"/><Relationship Id="rId28" Type="http://schemas.openxmlformats.org/officeDocument/2006/relationships/image" Target="../media/image157.wmf"/><Relationship Id="rId10" Type="http://schemas.openxmlformats.org/officeDocument/2006/relationships/image" Target="../media/image148.wmf"/><Relationship Id="rId19" Type="http://schemas.openxmlformats.org/officeDocument/2006/relationships/oleObject" Target="../embeddings/oleObject132.bin"/><Relationship Id="rId4" Type="http://schemas.openxmlformats.org/officeDocument/2006/relationships/image" Target="../media/image145.wmf"/><Relationship Id="rId9" Type="http://schemas.openxmlformats.org/officeDocument/2006/relationships/oleObject" Target="../embeddings/oleObject127.bin"/><Relationship Id="rId14" Type="http://schemas.openxmlformats.org/officeDocument/2006/relationships/image" Target="../media/image150.wmf"/><Relationship Id="rId22" Type="http://schemas.openxmlformats.org/officeDocument/2006/relationships/image" Target="../media/image154.wmf"/><Relationship Id="rId27" Type="http://schemas.openxmlformats.org/officeDocument/2006/relationships/oleObject" Target="../embeddings/oleObject136.bin"/></Relationships>
</file>

<file path=ppt/slides/_rels/slide74.xml.rels><?xml version="1.0" encoding="UTF-8" standalone="yes"?>
<Relationships xmlns="http://schemas.openxmlformats.org/package/2006/relationships"><Relationship Id="rId8" Type="http://schemas.openxmlformats.org/officeDocument/2006/relationships/image" Target="../media/image160.wmf"/><Relationship Id="rId13" Type="http://schemas.openxmlformats.org/officeDocument/2006/relationships/oleObject" Target="../embeddings/oleObject142.bin"/><Relationship Id="rId3" Type="http://schemas.openxmlformats.org/officeDocument/2006/relationships/oleObject" Target="../embeddings/oleObject137.bin"/><Relationship Id="rId7" Type="http://schemas.openxmlformats.org/officeDocument/2006/relationships/oleObject" Target="../embeddings/oleObject139.bin"/><Relationship Id="rId12" Type="http://schemas.openxmlformats.org/officeDocument/2006/relationships/image" Target="../media/image161.wmf"/><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image" Target="../media/image159.wmf"/><Relationship Id="rId11" Type="http://schemas.openxmlformats.org/officeDocument/2006/relationships/oleObject" Target="../embeddings/oleObject141.bin"/><Relationship Id="rId5" Type="http://schemas.openxmlformats.org/officeDocument/2006/relationships/oleObject" Target="../embeddings/oleObject138.bin"/><Relationship Id="rId10" Type="http://schemas.openxmlformats.org/officeDocument/2006/relationships/image" Target="../media/image146.wmf"/><Relationship Id="rId4" Type="http://schemas.openxmlformats.org/officeDocument/2006/relationships/image" Target="../media/image158.wmf"/><Relationship Id="rId9" Type="http://schemas.openxmlformats.org/officeDocument/2006/relationships/oleObject" Target="../embeddings/oleObject140.bin"/><Relationship Id="rId14" Type="http://schemas.openxmlformats.org/officeDocument/2006/relationships/image" Target="../media/image162.wmf"/></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image" Target="../media/image164.png"/><Relationship Id="rId2" Type="http://schemas.openxmlformats.org/officeDocument/2006/relationships/image" Target="../media/image163.png"/><Relationship Id="rId1" Type="http://schemas.openxmlformats.org/officeDocument/2006/relationships/slideLayout" Target="../slideLayouts/slideLayout1.xml"/><Relationship Id="rId6" Type="http://schemas.openxmlformats.org/officeDocument/2006/relationships/image" Target="../media/image167.png"/><Relationship Id="rId5" Type="http://schemas.openxmlformats.org/officeDocument/2006/relationships/image" Target="../media/image166.png"/><Relationship Id="rId4" Type="http://schemas.openxmlformats.org/officeDocument/2006/relationships/image" Target="../media/image165.png"/></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143.bin"/><Relationship Id="rId2" Type="http://schemas.openxmlformats.org/officeDocument/2006/relationships/slideLayout" Target="../slideLayouts/slideLayout2.xml"/><Relationship Id="rId1" Type="http://schemas.openxmlformats.org/officeDocument/2006/relationships/vmlDrawing" Target="../drawings/vmlDrawing40.vml"/><Relationship Id="rId5" Type="http://schemas.openxmlformats.org/officeDocument/2006/relationships/image" Target="../media/image169.png"/><Relationship Id="rId4" Type="http://schemas.openxmlformats.org/officeDocument/2006/relationships/image" Target="../media/image168.png"/></Relationships>
</file>

<file path=ppt/slides/_rels/slide79.xml.rels><?xml version="1.0" encoding="UTF-8" standalone="yes"?>
<Relationships xmlns="http://schemas.openxmlformats.org/package/2006/relationships"><Relationship Id="rId3" Type="http://schemas.openxmlformats.org/officeDocument/2006/relationships/image" Target="../media/image171.png"/><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015837"/>
            <a:ext cx="9144000" cy="2004351"/>
          </a:xfrm>
          <a:solidFill>
            <a:schemeClr val="accent5">
              <a:lumMod val="75000"/>
            </a:schemeClr>
          </a:solidFill>
          <a:effectLst/>
        </p:spPr>
        <p:txBody>
          <a:bodyPr>
            <a:noAutofit/>
          </a:bodyPr>
          <a:lstStyle/>
          <a:p>
            <a:r>
              <a:rPr lang="zh-CN" altLang="en-US" sz="13800" dirty="0" smtClean="0">
                <a:solidFill>
                  <a:schemeClr val="bg1"/>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组合逻辑</a:t>
            </a:r>
            <a:endParaRPr lang="zh-CN" altLang="en-US" sz="13800" dirty="0">
              <a:solidFill>
                <a:schemeClr val="bg1"/>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endParaRPr>
          </a:p>
        </p:txBody>
      </p:sp>
      <p:sp>
        <p:nvSpPr>
          <p:cNvPr id="3" name="副标题 2"/>
          <p:cNvSpPr>
            <a:spLocks noGrp="1"/>
          </p:cNvSpPr>
          <p:nvPr>
            <p:ph type="subTitle" idx="1"/>
          </p:nvPr>
        </p:nvSpPr>
        <p:spPr>
          <a:xfrm>
            <a:off x="1143000" y="554039"/>
            <a:ext cx="6858000" cy="1655762"/>
          </a:xfrm>
        </p:spPr>
        <p:txBody>
          <a:bodyPr>
            <a:normAutofit/>
          </a:bodyPr>
          <a:lstStyle/>
          <a:p>
            <a:r>
              <a:rPr lang="en-US" altLang="zh-CN" sz="7200" dirty="0" smtClean="0">
                <a:latin typeface="High Tower Text" panose="02040502050506030303" pitchFamily="18" charset="0"/>
              </a:rPr>
              <a:t>Part II</a:t>
            </a:r>
            <a:endParaRPr lang="zh-CN" altLang="en-US" sz="7200" dirty="0">
              <a:latin typeface="High Tower Text" panose="02040502050506030303" pitchFamily="18" charset="0"/>
            </a:endParaRPr>
          </a:p>
        </p:txBody>
      </p:sp>
      <p:sp>
        <p:nvSpPr>
          <p:cNvPr id="4" name="矩形 3"/>
          <p:cNvSpPr/>
          <p:nvPr/>
        </p:nvSpPr>
        <p:spPr>
          <a:xfrm>
            <a:off x="868790" y="4214152"/>
            <a:ext cx="7101624" cy="923330"/>
          </a:xfrm>
          <a:prstGeom prst="rect">
            <a:avLst/>
          </a:prstGeom>
        </p:spPr>
        <p:txBody>
          <a:bodyPr wrap="none">
            <a:spAutoFit/>
          </a:bodyPr>
          <a:lstStyle/>
          <a:p>
            <a:pPr algn="ctr"/>
            <a:r>
              <a:rPr lang="en-US" altLang="zh-CN" sz="5400" dirty="0">
                <a:solidFill>
                  <a:srgbClr val="C00000"/>
                </a:solidFill>
                <a:effectLst>
                  <a:outerShdw blurRad="38100" dist="38100" dir="2700000" algn="tl">
                    <a:srgbClr val="000000">
                      <a:alpha val="43137"/>
                    </a:srgbClr>
                  </a:outerShdw>
                </a:effectLst>
                <a:latin typeface="Monotype Corsiva" panose="03010101010201010101" pitchFamily="66" charset="0"/>
              </a:rPr>
              <a:t>Combinational Logic Circuit</a:t>
            </a:r>
          </a:p>
        </p:txBody>
      </p:sp>
    </p:spTree>
    <p:extLst>
      <p:ext uri="{BB962C8B-B14F-4D97-AF65-F5344CB8AC3E}">
        <p14:creationId xmlns:p14="http://schemas.microsoft.com/office/powerpoint/2010/main" val="17167855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Text Box 4"/>
          <p:cNvSpPr txBox="1">
            <a:spLocks noChangeArrowheads="1"/>
          </p:cNvSpPr>
          <p:nvPr/>
        </p:nvSpPr>
        <p:spPr bwMode="auto">
          <a:xfrm>
            <a:off x="293615" y="966789"/>
            <a:ext cx="5532438" cy="579437"/>
          </a:xfrm>
          <a:prstGeom prst="rect">
            <a:avLst/>
          </a:prstGeom>
          <a:solidFill>
            <a:srgbClr val="FAFFE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200" dirty="0">
                <a:latin typeface="楷体_GB2312" panose="02010609030101010101" pitchFamily="49" charset="-122"/>
                <a:ea typeface="楷体_GB2312" panose="02010609030101010101" pitchFamily="49" charset="-122"/>
              </a:rPr>
              <a:t>4</a:t>
            </a:r>
            <a:r>
              <a:rPr kumimoji="1" lang="zh-CN" altLang="en-US" sz="3200" dirty="0">
                <a:latin typeface="楷体_GB2312" panose="02010609030101010101" pitchFamily="49" charset="-122"/>
                <a:ea typeface="楷体_GB2312" panose="02010609030101010101" pitchFamily="49" charset="-122"/>
              </a:rPr>
              <a:t>、用与非门实现逻辑电路</a:t>
            </a:r>
          </a:p>
        </p:txBody>
      </p:sp>
      <p:graphicFrame>
        <p:nvGraphicFramePr>
          <p:cNvPr id="23605" name="Object 53"/>
          <p:cNvGraphicFramePr>
            <a:graphicFrameLocks noChangeAspect="1"/>
          </p:cNvGraphicFramePr>
          <p:nvPr>
            <p:extLst>
              <p:ext uri="{D42A27DB-BD31-4B8C-83A1-F6EECF244321}">
                <p14:modId xmlns:p14="http://schemas.microsoft.com/office/powerpoint/2010/main" val="270257923"/>
              </p:ext>
            </p:extLst>
          </p:nvPr>
        </p:nvGraphicFramePr>
        <p:xfrm>
          <a:off x="682625" y="1677989"/>
          <a:ext cx="7207250" cy="496887"/>
        </p:xfrm>
        <a:graphic>
          <a:graphicData uri="http://schemas.openxmlformats.org/presentationml/2006/ole">
            <mc:AlternateContent xmlns:mc="http://schemas.openxmlformats.org/markup-compatibility/2006">
              <mc:Choice xmlns:v="urn:schemas-microsoft-com:vml" Requires="v">
                <p:oleObj spid="_x0000_s4122" name="公式" r:id="rId3" imgW="2946400" imgH="203200" progId="Equation.3">
                  <p:embed/>
                </p:oleObj>
              </mc:Choice>
              <mc:Fallback>
                <p:oleObj name="公式" r:id="rId3" imgW="2946400" imgH="203200" progId="Equation.3">
                  <p:embed/>
                  <p:pic>
                    <p:nvPicPr>
                      <p:cNvPr id="23605" name="Object 5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625" y="1677989"/>
                        <a:ext cx="7207250" cy="496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3610" name="Group 58"/>
          <p:cNvGrpSpPr>
            <a:grpSpLocks/>
          </p:cNvGrpSpPr>
          <p:nvPr/>
        </p:nvGrpSpPr>
        <p:grpSpPr bwMode="auto">
          <a:xfrm>
            <a:off x="1030288" y="2174875"/>
            <a:ext cx="6859587" cy="3917949"/>
            <a:chOff x="649" y="1370"/>
            <a:chExt cx="4321" cy="2468"/>
          </a:xfrm>
        </p:grpSpPr>
        <p:sp>
          <p:nvSpPr>
            <p:cNvPr id="23565" name="Oval 13"/>
            <p:cNvSpPr>
              <a:spLocks noChangeArrowheads="1"/>
            </p:cNvSpPr>
            <p:nvPr/>
          </p:nvSpPr>
          <p:spPr bwMode="auto">
            <a:xfrm>
              <a:off x="2890" y="1757"/>
              <a:ext cx="147" cy="153"/>
            </a:xfrm>
            <a:prstGeom prst="ellipse">
              <a:avLst/>
            </a:prstGeom>
            <a:solidFill>
              <a:srgbClr val="FFFFFF"/>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6" name="Line 14"/>
            <p:cNvSpPr>
              <a:spLocks noChangeShapeType="1"/>
            </p:cNvSpPr>
            <p:nvPr/>
          </p:nvSpPr>
          <p:spPr bwMode="auto">
            <a:xfrm>
              <a:off x="3052" y="1823"/>
              <a:ext cx="32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9" name="Oval 17"/>
            <p:cNvSpPr>
              <a:spLocks noChangeArrowheads="1"/>
            </p:cNvSpPr>
            <p:nvPr/>
          </p:nvSpPr>
          <p:spPr bwMode="auto">
            <a:xfrm>
              <a:off x="2901" y="2667"/>
              <a:ext cx="147" cy="153"/>
            </a:xfrm>
            <a:prstGeom prst="ellipse">
              <a:avLst/>
            </a:prstGeom>
            <a:solidFill>
              <a:srgbClr val="FFFFFF"/>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71" name="Line 19"/>
            <p:cNvSpPr>
              <a:spLocks noChangeShapeType="1"/>
            </p:cNvSpPr>
            <p:nvPr/>
          </p:nvSpPr>
          <p:spPr bwMode="auto">
            <a:xfrm>
              <a:off x="2190" y="2653"/>
              <a:ext cx="32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73" name="Oval 21"/>
            <p:cNvSpPr>
              <a:spLocks noChangeArrowheads="1"/>
            </p:cNvSpPr>
            <p:nvPr/>
          </p:nvSpPr>
          <p:spPr bwMode="auto">
            <a:xfrm>
              <a:off x="2922" y="3559"/>
              <a:ext cx="148" cy="153"/>
            </a:xfrm>
            <a:prstGeom prst="ellipse">
              <a:avLst/>
            </a:prstGeom>
            <a:solidFill>
              <a:srgbClr val="FFFFFF"/>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74" name="Line 22"/>
            <p:cNvSpPr>
              <a:spLocks noChangeShapeType="1"/>
            </p:cNvSpPr>
            <p:nvPr/>
          </p:nvSpPr>
          <p:spPr bwMode="auto">
            <a:xfrm>
              <a:off x="3084" y="3636"/>
              <a:ext cx="28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76" name="Line 24"/>
            <p:cNvSpPr>
              <a:spLocks noChangeShapeType="1"/>
            </p:cNvSpPr>
            <p:nvPr/>
          </p:nvSpPr>
          <p:spPr bwMode="auto">
            <a:xfrm>
              <a:off x="3367" y="2922"/>
              <a:ext cx="32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77" name="Line 25"/>
            <p:cNvSpPr>
              <a:spLocks noChangeShapeType="1"/>
            </p:cNvSpPr>
            <p:nvPr/>
          </p:nvSpPr>
          <p:spPr bwMode="auto">
            <a:xfrm>
              <a:off x="3344" y="2564"/>
              <a:ext cx="352" cy="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78" name="Line 26"/>
            <p:cNvSpPr>
              <a:spLocks noChangeShapeType="1"/>
            </p:cNvSpPr>
            <p:nvPr/>
          </p:nvSpPr>
          <p:spPr bwMode="auto">
            <a:xfrm>
              <a:off x="4200" y="2756"/>
              <a:ext cx="32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80" name="Oval 28"/>
            <p:cNvSpPr>
              <a:spLocks noChangeArrowheads="1"/>
            </p:cNvSpPr>
            <p:nvPr/>
          </p:nvSpPr>
          <p:spPr bwMode="auto">
            <a:xfrm>
              <a:off x="4041" y="2689"/>
              <a:ext cx="147" cy="153"/>
            </a:xfrm>
            <a:prstGeom prst="ellipse">
              <a:avLst/>
            </a:prstGeom>
            <a:solidFill>
              <a:srgbClr val="FFFFFF"/>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50000"/>
                </a:spcBef>
              </a:pPr>
              <a:endParaRPr kumimoji="1" lang="zh-CN" altLang="zh-CN">
                <a:latin typeface="楷体_GB2312" panose="02010609030101010101" pitchFamily="49" charset="-122"/>
                <a:ea typeface="楷体_GB2312" panose="02010609030101010101" pitchFamily="49" charset="-122"/>
              </a:endParaRPr>
            </a:p>
          </p:txBody>
        </p:sp>
        <p:sp>
          <p:nvSpPr>
            <p:cNvPr id="23581" name="Line 29"/>
            <p:cNvSpPr>
              <a:spLocks noChangeShapeType="1"/>
            </p:cNvSpPr>
            <p:nvPr/>
          </p:nvSpPr>
          <p:spPr bwMode="auto">
            <a:xfrm flipV="1">
              <a:off x="3059" y="2730"/>
              <a:ext cx="622" cy="1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82" name="Line 30"/>
            <p:cNvSpPr>
              <a:spLocks noChangeShapeType="1"/>
            </p:cNvSpPr>
            <p:nvPr/>
          </p:nvSpPr>
          <p:spPr bwMode="auto">
            <a:xfrm>
              <a:off x="3356" y="1822"/>
              <a:ext cx="0" cy="75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83" name="Line 31"/>
            <p:cNvSpPr>
              <a:spLocks noChangeShapeType="1"/>
            </p:cNvSpPr>
            <p:nvPr/>
          </p:nvSpPr>
          <p:spPr bwMode="auto">
            <a:xfrm flipH="1" flipV="1">
              <a:off x="3356" y="2911"/>
              <a:ext cx="0" cy="73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84" name="Line 32"/>
            <p:cNvSpPr>
              <a:spLocks noChangeShapeType="1"/>
            </p:cNvSpPr>
            <p:nvPr/>
          </p:nvSpPr>
          <p:spPr bwMode="auto">
            <a:xfrm>
              <a:off x="1014" y="2866"/>
              <a:ext cx="1519"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85" name="Line 33"/>
            <p:cNvSpPr>
              <a:spLocks noChangeShapeType="1"/>
            </p:cNvSpPr>
            <p:nvPr/>
          </p:nvSpPr>
          <p:spPr bwMode="auto">
            <a:xfrm>
              <a:off x="1052" y="2024"/>
              <a:ext cx="147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86" name="Line 34"/>
            <p:cNvSpPr>
              <a:spLocks noChangeShapeType="1"/>
            </p:cNvSpPr>
            <p:nvPr/>
          </p:nvSpPr>
          <p:spPr bwMode="auto">
            <a:xfrm>
              <a:off x="1036" y="1716"/>
              <a:ext cx="1476" cy="1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87" name="Text Box 35"/>
            <p:cNvSpPr txBox="1">
              <a:spLocks noChangeArrowheads="1"/>
            </p:cNvSpPr>
            <p:nvPr/>
          </p:nvSpPr>
          <p:spPr bwMode="auto">
            <a:xfrm>
              <a:off x="657" y="1370"/>
              <a:ext cx="389" cy="4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4000" dirty="0">
                  <a:solidFill>
                    <a:schemeClr val="accent2"/>
                  </a:solidFill>
                  <a:latin typeface="楷体_GB2312" panose="02010609030101010101" pitchFamily="49" charset="-122"/>
                  <a:ea typeface="楷体_GB2312" panose="02010609030101010101" pitchFamily="49" charset="-122"/>
                </a:rPr>
                <a:t>A</a:t>
              </a:r>
              <a:endParaRPr kumimoji="1" lang="en-US" altLang="zh-CN" sz="4000" dirty="0">
                <a:latin typeface="楷体_GB2312" panose="02010609030101010101" pitchFamily="49" charset="-122"/>
                <a:ea typeface="楷体_GB2312" panose="02010609030101010101" pitchFamily="49" charset="-122"/>
              </a:endParaRPr>
            </a:p>
          </p:txBody>
        </p:sp>
        <p:sp>
          <p:nvSpPr>
            <p:cNvPr id="23588" name="Text Box 36"/>
            <p:cNvSpPr txBox="1">
              <a:spLocks noChangeArrowheads="1"/>
            </p:cNvSpPr>
            <p:nvPr/>
          </p:nvSpPr>
          <p:spPr bwMode="auto">
            <a:xfrm>
              <a:off x="649" y="1805"/>
              <a:ext cx="551" cy="4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4000" dirty="0">
                  <a:solidFill>
                    <a:schemeClr val="accent2"/>
                  </a:solidFill>
                  <a:latin typeface="楷体_GB2312" panose="02010609030101010101" pitchFamily="49" charset="-122"/>
                  <a:ea typeface="楷体_GB2312" panose="02010609030101010101" pitchFamily="49" charset="-122"/>
                </a:rPr>
                <a:t>B</a:t>
              </a:r>
              <a:endParaRPr kumimoji="1" lang="en-US" altLang="zh-CN" sz="4000" dirty="0">
                <a:latin typeface="楷体_GB2312" panose="02010609030101010101" pitchFamily="49" charset="-122"/>
                <a:ea typeface="楷体_GB2312" panose="02010609030101010101" pitchFamily="49" charset="-122"/>
              </a:endParaRPr>
            </a:p>
          </p:txBody>
        </p:sp>
        <p:sp>
          <p:nvSpPr>
            <p:cNvPr id="23589" name="Text Box 37"/>
            <p:cNvSpPr txBox="1">
              <a:spLocks noChangeArrowheads="1"/>
            </p:cNvSpPr>
            <p:nvPr/>
          </p:nvSpPr>
          <p:spPr bwMode="auto">
            <a:xfrm>
              <a:off x="660" y="2572"/>
              <a:ext cx="389" cy="4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4000" dirty="0">
                  <a:solidFill>
                    <a:schemeClr val="accent2"/>
                  </a:solidFill>
                  <a:latin typeface="楷体_GB2312" panose="02010609030101010101" pitchFamily="49" charset="-122"/>
                  <a:ea typeface="楷体_GB2312" panose="02010609030101010101" pitchFamily="49" charset="-122"/>
                </a:rPr>
                <a:t>C</a:t>
              </a:r>
              <a:endParaRPr kumimoji="1" lang="en-US" altLang="zh-CN" sz="4000" dirty="0">
                <a:latin typeface="楷体_GB2312" panose="02010609030101010101" pitchFamily="49" charset="-122"/>
                <a:ea typeface="楷体_GB2312" panose="02010609030101010101" pitchFamily="49" charset="-122"/>
              </a:endParaRPr>
            </a:p>
          </p:txBody>
        </p:sp>
        <p:sp>
          <p:nvSpPr>
            <p:cNvPr id="23590" name="Line 38"/>
            <p:cNvSpPr>
              <a:spLocks noChangeShapeType="1"/>
            </p:cNvSpPr>
            <p:nvPr/>
          </p:nvSpPr>
          <p:spPr bwMode="auto">
            <a:xfrm flipV="1">
              <a:off x="2205" y="1687"/>
              <a:ext cx="0" cy="96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91" name="Line 39"/>
            <p:cNvSpPr>
              <a:spLocks noChangeShapeType="1"/>
            </p:cNvSpPr>
            <p:nvPr/>
          </p:nvSpPr>
          <p:spPr bwMode="auto">
            <a:xfrm>
              <a:off x="1881" y="2057"/>
              <a:ext cx="0" cy="147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92" name="Line 40"/>
            <p:cNvSpPr>
              <a:spLocks noChangeShapeType="1"/>
            </p:cNvSpPr>
            <p:nvPr/>
          </p:nvSpPr>
          <p:spPr bwMode="auto">
            <a:xfrm>
              <a:off x="1903" y="3512"/>
              <a:ext cx="632" cy="1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93" name="Line 41"/>
            <p:cNvSpPr>
              <a:spLocks noChangeShapeType="1"/>
            </p:cNvSpPr>
            <p:nvPr/>
          </p:nvSpPr>
          <p:spPr bwMode="auto">
            <a:xfrm>
              <a:off x="1508" y="2888"/>
              <a:ext cx="0" cy="90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94" name="Line 42"/>
            <p:cNvSpPr>
              <a:spLocks noChangeShapeType="1"/>
            </p:cNvSpPr>
            <p:nvPr/>
          </p:nvSpPr>
          <p:spPr bwMode="auto">
            <a:xfrm>
              <a:off x="1508" y="3792"/>
              <a:ext cx="106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95" name="Oval 43"/>
            <p:cNvSpPr>
              <a:spLocks noChangeArrowheads="1"/>
            </p:cNvSpPr>
            <p:nvPr/>
          </p:nvSpPr>
          <p:spPr bwMode="auto">
            <a:xfrm>
              <a:off x="2188" y="1684"/>
              <a:ext cx="63" cy="66"/>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96" name="Oval 44"/>
            <p:cNvSpPr>
              <a:spLocks noChangeArrowheads="1"/>
            </p:cNvSpPr>
            <p:nvPr/>
          </p:nvSpPr>
          <p:spPr bwMode="auto">
            <a:xfrm>
              <a:off x="1850" y="1983"/>
              <a:ext cx="63" cy="66"/>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97" name="Oval 45"/>
            <p:cNvSpPr>
              <a:spLocks noChangeArrowheads="1"/>
            </p:cNvSpPr>
            <p:nvPr/>
          </p:nvSpPr>
          <p:spPr bwMode="auto">
            <a:xfrm>
              <a:off x="1476" y="2852"/>
              <a:ext cx="63" cy="66"/>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98" name="Text Box 46"/>
            <p:cNvSpPr txBox="1">
              <a:spLocks noChangeArrowheads="1"/>
            </p:cNvSpPr>
            <p:nvPr/>
          </p:nvSpPr>
          <p:spPr bwMode="auto">
            <a:xfrm>
              <a:off x="4651" y="2493"/>
              <a:ext cx="319" cy="4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4000">
                  <a:solidFill>
                    <a:schemeClr val="accent2"/>
                  </a:solidFill>
                  <a:latin typeface="楷体_GB2312" panose="02010609030101010101" pitchFamily="49" charset="-122"/>
                  <a:ea typeface="楷体_GB2312" panose="02010609030101010101" pitchFamily="49" charset="-122"/>
                </a:rPr>
                <a:t>L</a:t>
              </a:r>
            </a:p>
          </p:txBody>
        </p:sp>
        <p:sp>
          <p:nvSpPr>
            <p:cNvPr id="23606" name="AutoShape 54"/>
            <p:cNvSpPr>
              <a:spLocks noChangeArrowheads="1"/>
            </p:cNvSpPr>
            <p:nvPr/>
          </p:nvSpPr>
          <p:spPr bwMode="auto">
            <a:xfrm>
              <a:off x="2517" y="1661"/>
              <a:ext cx="363" cy="408"/>
            </a:xfrm>
            <a:prstGeom prst="flowChartDelay">
              <a:avLst/>
            </a:prstGeom>
            <a:noFill/>
            <a:ln w="317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07" name="AutoShape 55"/>
            <p:cNvSpPr>
              <a:spLocks noChangeArrowheads="1"/>
            </p:cNvSpPr>
            <p:nvPr/>
          </p:nvSpPr>
          <p:spPr bwMode="auto">
            <a:xfrm>
              <a:off x="2517" y="2523"/>
              <a:ext cx="363" cy="408"/>
            </a:xfrm>
            <a:prstGeom prst="flowChartDelay">
              <a:avLst/>
            </a:prstGeom>
            <a:noFill/>
            <a:ln w="317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08" name="AutoShape 56"/>
            <p:cNvSpPr>
              <a:spLocks noChangeArrowheads="1"/>
            </p:cNvSpPr>
            <p:nvPr/>
          </p:nvSpPr>
          <p:spPr bwMode="auto">
            <a:xfrm>
              <a:off x="2562" y="3430"/>
              <a:ext cx="363" cy="408"/>
            </a:xfrm>
            <a:prstGeom prst="flowChartDelay">
              <a:avLst/>
            </a:prstGeom>
            <a:noFill/>
            <a:ln w="317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09" name="AutoShape 57"/>
            <p:cNvSpPr>
              <a:spLocks noChangeArrowheads="1"/>
            </p:cNvSpPr>
            <p:nvPr/>
          </p:nvSpPr>
          <p:spPr bwMode="auto">
            <a:xfrm>
              <a:off x="3696" y="2523"/>
              <a:ext cx="363" cy="453"/>
            </a:xfrm>
            <a:prstGeom prst="flowChartDelay">
              <a:avLst/>
            </a:prstGeom>
            <a:noFill/>
            <a:ln w="317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732589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23605"/>
                                        </p:tgtEl>
                                        <p:attrNameLst>
                                          <p:attrName>style.visibility</p:attrName>
                                        </p:attrNameLst>
                                      </p:cBhvr>
                                      <p:to>
                                        <p:strVal val="visible"/>
                                      </p:to>
                                    </p:set>
                                    <p:anim calcmode="lin" valueType="num">
                                      <p:cBhvr>
                                        <p:cTn id="7" dur="1000" fill="hold"/>
                                        <p:tgtEl>
                                          <p:spTgt spid="23605"/>
                                        </p:tgtEl>
                                        <p:attrNameLst>
                                          <p:attrName>ppt_w</p:attrName>
                                        </p:attrNameLst>
                                      </p:cBhvr>
                                      <p:tavLst>
                                        <p:tav tm="0">
                                          <p:val>
                                            <p:strVal val="#ppt_w*0.70"/>
                                          </p:val>
                                        </p:tav>
                                        <p:tav tm="100000">
                                          <p:val>
                                            <p:strVal val="#ppt_w"/>
                                          </p:val>
                                        </p:tav>
                                      </p:tavLst>
                                    </p:anim>
                                    <p:anim calcmode="lin" valueType="num">
                                      <p:cBhvr>
                                        <p:cTn id="8" dur="1000" fill="hold"/>
                                        <p:tgtEl>
                                          <p:spTgt spid="23605"/>
                                        </p:tgtEl>
                                        <p:attrNameLst>
                                          <p:attrName>ppt_h</p:attrName>
                                        </p:attrNameLst>
                                      </p:cBhvr>
                                      <p:tavLst>
                                        <p:tav tm="0">
                                          <p:val>
                                            <p:strVal val="#ppt_h"/>
                                          </p:val>
                                        </p:tav>
                                        <p:tav tm="100000">
                                          <p:val>
                                            <p:strVal val="#ppt_h"/>
                                          </p:val>
                                        </p:tav>
                                      </p:tavLst>
                                    </p:anim>
                                    <p:animEffect transition="in" filter="fade">
                                      <p:cBhvr>
                                        <p:cTn id="9" dur="1000"/>
                                        <p:tgtEl>
                                          <p:spTgt spid="23605"/>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3" presetClass="entr" presetSubtype="5" fill="hold" nodeType="clickEffect">
                                  <p:stCondLst>
                                    <p:cond delay="0"/>
                                  </p:stCondLst>
                                  <p:childTnLst>
                                    <p:set>
                                      <p:cBhvr>
                                        <p:cTn id="13" dur="1" fill="hold">
                                          <p:stCondLst>
                                            <p:cond delay="0"/>
                                          </p:stCondLst>
                                        </p:cTn>
                                        <p:tgtEl>
                                          <p:spTgt spid="23610"/>
                                        </p:tgtEl>
                                        <p:attrNameLst>
                                          <p:attrName>style.visibility</p:attrName>
                                        </p:attrNameLst>
                                      </p:cBhvr>
                                      <p:to>
                                        <p:strVal val="visible"/>
                                      </p:to>
                                    </p:set>
                                    <p:animEffect transition="in" filter="blinds(vertical)">
                                      <p:cBhvr>
                                        <p:cTn id="14" dur="500"/>
                                        <p:tgtEl>
                                          <p:spTgt spid="236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4"/>
          <p:cNvSpPr>
            <a:spLocks noChangeArrowheads="1"/>
          </p:cNvSpPr>
          <p:nvPr/>
        </p:nvSpPr>
        <p:spPr bwMode="auto">
          <a:xfrm>
            <a:off x="180975" y="56336"/>
            <a:ext cx="8064500" cy="7071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7" rIns="92075" bIns="46037" anchor="ctr">
            <a:spAutoFit/>
          </a:bodyP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a:lnSpc>
                <a:spcPct val="90000"/>
              </a:lnSpc>
            </a:pPr>
            <a:r>
              <a:rPr lang="zh-CN" altLang="en-US" dirty="0" smtClean="0">
                <a:solidFill>
                  <a:schemeClr val="bg1"/>
                </a:solidFill>
                <a:latin typeface="华文新魏" panose="02010800040101010101" pitchFamily="2" charset="-122"/>
                <a:ea typeface="华文新魏" panose="02010800040101010101" pitchFamily="2" charset="-122"/>
              </a:rPr>
              <a:t>组合逻辑电路</a:t>
            </a:r>
            <a:endParaRPr lang="zh-CN" altLang="en-US" dirty="0">
              <a:solidFill>
                <a:schemeClr val="bg1"/>
              </a:solidFill>
              <a:latin typeface="华文新魏" panose="02010800040101010101" pitchFamily="2" charset="-122"/>
              <a:ea typeface="华文新魏" panose="02010800040101010101" pitchFamily="2" charset="-122"/>
            </a:endParaRPr>
          </a:p>
        </p:txBody>
      </p:sp>
      <p:sp>
        <p:nvSpPr>
          <p:cNvPr id="29703" name="Text Box 7"/>
          <p:cNvSpPr txBox="1">
            <a:spLocks noChangeArrowheads="1"/>
          </p:cNvSpPr>
          <p:nvPr/>
        </p:nvSpPr>
        <p:spPr bwMode="auto">
          <a:xfrm>
            <a:off x="539750" y="1892162"/>
            <a:ext cx="7705725" cy="179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dirty="0">
                <a:solidFill>
                  <a:srgbClr val="FF0000"/>
                </a:solidFill>
              </a:rPr>
              <a:t>编码</a:t>
            </a:r>
            <a:r>
              <a:rPr kumimoji="1" lang="zh-CN" altLang="en-US" sz="3200" dirty="0"/>
              <a:t>：用二进制代码来表示某一信息（文字、数字、符号）的过程。</a:t>
            </a:r>
          </a:p>
          <a:p>
            <a:pPr>
              <a:spcBef>
                <a:spcPct val="50000"/>
              </a:spcBef>
            </a:pPr>
            <a:r>
              <a:rPr kumimoji="1" lang="zh-CN" altLang="en-US" sz="3200" dirty="0"/>
              <a:t>   实现编码操作的电路称为</a:t>
            </a:r>
            <a:r>
              <a:rPr kumimoji="1" lang="zh-CN" altLang="en-US" sz="3200" dirty="0">
                <a:solidFill>
                  <a:srgbClr val="FF0000"/>
                </a:solidFill>
              </a:rPr>
              <a:t>编码器</a:t>
            </a:r>
            <a:r>
              <a:rPr kumimoji="1" lang="zh-CN" altLang="en-US" sz="3200" dirty="0"/>
              <a:t>。</a:t>
            </a:r>
          </a:p>
        </p:txBody>
      </p:sp>
      <p:grpSp>
        <p:nvGrpSpPr>
          <p:cNvPr id="29704" name="Group 8"/>
          <p:cNvGrpSpPr>
            <a:grpSpLocks/>
          </p:cNvGrpSpPr>
          <p:nvPr/>
        </p:nvGrpSpPr>
        <p:grpSpPr bwMode="auto">
          <a:xfrm>
            <a:off x="2331070" y="4221163"/>
            <a:ext cx="3849261" cy="2209800"/>
            <a:chOff x="1392" y="2640"/>
            <a:chExt cx="2256" cy="1104"/>
          </a:xfrm>
        </p:grpSpPr>
        <p:sp>
          <p:nvSpPr>
            <p:cNvPr id="29705" name="Rectangle 9"/>
            <p:cNvSpPr>
              <a:spLocks noChangeArrowheads="1"/>
            </p:cNvSpPr>
            <p:nvPr/>
          </p:nvSpPr>
          <p:spPr bwMode="auto">
            <a:xfrm>
              <a:off x="2064" y="2640"/>
              <a:ext cx="912" cy="1104"/>
            </a:xfrm>
            <a:prstGeom prst="rect">
              <a:avLst/>
            </a:prstGeom>
            <a:solidFill>
              <a:schemeClr val="accent1"/>
            </a:solidFill>
            <a:ln>
              <a:noFill/>
            </a:ln>
            <a:effectLst/>
            <a:extLs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06" name="Rectangle 10"/>
            <p:cNvSpPr>
              <a:spLocks noChangeArrowheads="1"/>
            </p:cNvSpPr>
            <p:nvPr/>
          </p:nvSpPr>
          <p:spPr bwMode="auto">
            <a:xfrm flipH="1">
              <a:off x="2353" y="2736"/>
              <a:ext cx="317" cy="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dirty="0">
                  <a:ea typeface="幼圆" panose="02010509060101010101" pitchFamily="49" charset="-122"/>
                </a:rPr>
                <a:t>编</a:t>
              </a:r>
            </a:p>
            <a:p>
              <a:r>
                <a:rPr kumimoji="1" lang="zh-CN" altLang="en-US" dirty="0">
                  <a:ea typeface="幼圆" panose="02010509060101010101" pitchFamily="49" charset="-122"/>
                </a:rPr>
                <a:t>码</a:t>
              </a:r>
            </a:p>
            <a:p>
              <a:r>
                <a:rPr kumimoji="1" lang="zh-CN" altLang="en-US" dirty="0">
                  <a:ea typeface="幼圆" panose="02010509060101010101" pitchFamily="49" charset="-122"/>
                </a:rPr>
                <a:t>器</a:t>
              </a:r>
            </a:p>
          </p:txBody>
        </p:sp>
        <p:sp>
          <p:nvSpPr>
            <p:cNvPr id="29707" name="Line 11"/>
            <p:cNvSpPr>
              <a:spLocks noChangeShapeType="1"/>
            </p:cNvSpPr>
            <p:nvPr/>
          </p:nvSpPr>
          <p:spPr bwMode="auto">
            <a:xfrm>
              <a:off x="1392" y="2784"/>
              <a:ext cx="672"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08" name="Line 12"/>
            <p:cNvSpPr>
              <a:spLocks noChangeShapeType="1"/>
            </p:cNvSpPr>
            <p:nvPr/>
          </p:nvSpPr>
          <p:spPr bwMode="auto">
            <a:xfrm>
              <a:off x="1392" y="3072"/>
              <a:ext cx="672"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09" name="Line 13"/>
            <p:cNvSpPr>
              <a:spLocks noChangeShapeType="1"/>
            </p:cNvSpPr>
            <p:nvPr/>
          </p:nvSpPr>
          <p:spPr bwMode="auto">
            <a:xfrm>
              <a:off x="1392" y="3600"/>
              <a:ext cx="672"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10" name="Line 14"/>
            <p:cNvSpPr>
              <a:spLocks noChangeShapeType="1"/>
            </p:cNvSpPr>
            <p:nvPr/>
          </p:nvSpPr>
          <p:spPr bwMode="auto">
            <a:xfrm>
              <a:off x="2976" y="2832"/>
              <a:ext cx="672"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11" name="Line 15"/>
            <p:cNvSpPr>
              <a:spLocks noChangeShapeType="1"/>
            </p:cNvSpPr>
            <p:nvPr/>
          </p:nvSpPr>
          <p:spPr bwMode="auto">
            <a:xfrm>
              <a:off x="2928" y="3456"/>
              <a:ext cx="672"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12" name="Line 16"/>
            <p:cNvSpPr>
              <a:spLocks noChangeShapeType="1"/>
            </p:cNvSpPr>
            <p:nvPr/>
          </p:nvSpPr>
          <p:spPr bwMode="auto">
            <a:xfrm>
              <a:off x="1824" y="3168"/>
              <a:ext cx="0" cy="384"/>
            </a:xfrm>
            <a:prstGeom prst="line">
              <a:avLst/>
            </a:prstGeom>
            <a:noFill/>
            <a:ln w="38100">
              <a:solidFill>
                <a:srgbClr val="FF0000"/>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13" name="Line 17"/>
            <p:cNvSpPr>
              <a:spLocks noChangeShapeType="1"/>
            </p:cNvSpPr>
            <p:nvPr/>
          </p:nvSpPr>
          <p:spPr bwMode="auto">
            <a:xfrm>
              <a:off x="3168" y="2928"/>
              <a:ext cx="0" cy="432"/>
            </a:xfrm>
            <a:prstGeom prst="line">
              <a:avLst/>
            </a:prstGeom>
            <a:noFill/>
            <a:ln w="38100">
              <a:solidFill>
                <a:srgbClr val="FF0000"/>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 name="标题 1"/>
          <p:cNvSpPr>
            <a:spLocks noGrp="1"/>
          </p:cNvSpPr>
          <p:nvPr>
            <p:ph type="title"/>
          </p:nvPr>
        </p:nvSpPr>
        <p:spPr>
          <a:xfrm>
            <a:off x="297848" y="927657"/>
            <a:ext cx="7886700" cy="964505"/>
          </a:xfrm>
        </p:spPr>
        <p:txBody>
          <a:bodyPr>
            <a:normAutofit/>
          </a:bodyPr>
          <a:lstStyle/>
          <a:p>
            <a:r>
              <a:rPr lang="zh-CN" altLang="en-US" dirty="0" smtClean="0">
                <a:solidFill>
                  <a:srgbClr val="C00000"/>
                </a:solidFill>
                <a:latin typeface="Verdana" panose="020B0604030504040204" pitchFamily="34" charset="0"/>
              </a:rPr>
              <a:t>编码器</a:t>
            </a:r>
            <a:endParaRPr lang="zh-CN" altLang="en-US" dirty="0">
              <a:solidFill>
                <a:srgbClr val="C00000"/>
              </a:solidFill>
            </a:endParaRPr>
          </a:p>
        </p:txBody>
      </p:sp>
    </p:spTree>
    <p:extLst>
      <p:ext uri="{BB962C8B-B14F-4D97-AF65-F5344CB8AC3E}">
        <p14:creationId xmlns:p14="http://schemas.microsoft.com/office/powerpoint/2010/main" val="31342022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703">
                                            <p:txEl>
                                              <p:pRg st="0" end="0"/>
                                            </p:txEl>
                                          </p:spTgt>
                                        </p:tgtEl>
                                        <p:attrNameLst>
                                          <p:attrName>style.visibility</p:attrName>
                                        </p:attrNameLst>
                                      </p:cBhvr>
                                      <p:to>
                                        <p:strVal val="visible"/>
                                      </p:to>
                                    </p:set>
                                    <p:animEffect transition="in" filter="wipe(left)">
                                      <p:cBhvr>
                                        <p:cTn id="7" dur="500"/>
                                        <p:tgtEl>
                                          <p:spTgt spid="297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703">
                                            <p:txEl>
                                              <p:pRg st="1" end="1"/>
                                            </p:txEl>
                                          </p:spTgt>
                                        </p:tgtEl>
                                        <p:attrNameLst>
                                          <p:attrName>style.visibility</p:attrName>
                                        </p:attrNameLst>
                                      </p:cBhvr>
                                      <p:to>
                                        <p:strVal val="visible"/>
                                      </p:to>
                                    </p:set>
                                    <p:animEffect transition="in" filter="wipe(left)">
                                      <p:cBhvr>
                                        <p:cTn id="12" dur="500"/>
                                        <p:tgtEl>
                                          <p:spTgt spid="297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16" fill="hold" nodeType="clickEffect">
                                  <p:stCondLst>
                                    <p:cond delay="0"/>
                                  </p:stCondLst>
                                  <p:childTnLst>
                                    <p:set>
                                      <p:cBhvr>
                                        <p:cTn id="16" dur="1" fill="hold">
                                          <p:stCondLst>
                                            <p:cond delay="0"/>
                                          </p:stCondLst>
                                        </p:cTn>
                                        <p:tgtEl>
                                          <p:spTgt spid="29704"/>
                                        </p:tgtEl>
                                        <p:attrNameLst>
                                          <p:attrName>style.visibility</p:attrName>
                                        </p:attrNameLst>
                                      </p:cBhvr>
                                      <p:to>
                                        <p:strVal val="visible"/>
                                      </p:to>
                                    </p:set>
                                    <p:anim calcmode="lin" valueType="num">
                                      <p:cBhvr>
                                        <p:cTn id="17" dur="500" fill="hold"/>
                                        <p:tgtEl>
                                          <p:spTgt spid="29704"/>
                                        </p:tgtEl>
                                        <p:attrNameLst>
                                          <p:attrName>ppt_w</p:attrName>
                                        </p:attrNameLst>
                                      </p:cBhvr>
                                      <p:tavLst>
                                        <p:tav tm="0">
                                          <p:val>
                                            <p:fltVal val="0"/>
                                          </p:val>
                                        </p:tav>
                                        <p:tav tm="100000">
                                          <p:val>
                                            <p:strVal val="#ppt_w"/>
                                          </p:val>
                                        </p:tav>
                                      </p:tavLst>
                                    </p:anim>
                                    <p:anim calcmode="lin" valueType="num">
                                      <p:cBhvr>
                                        <p:cTn id="18" dur="500" fill="hold"/>
                                        <p:tgtEl>
                                          <p:spTgt spid="2970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3"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6161860" y="2718190"/>
            <a:ext cx="2982140" cy="2634445"/>
          </a:xfrm>
          <a:prstGeom prst="rect">
            <a:avLst/>
          </a:prstGeom>
        </p:spPr>
      </p:pic>
      <p:sp>
        <p:nvSpPr>
          <p:cNvPr id="30724" name="Text Box 4"/>
          <p:cNvSpPr txBox="1">
            <a:spLocks noChangeArrowheads="1"/>
          </p:cNvSpPr>
          <p:nvPr/>
        </p:nvSpPr>
        <p:spPr bwMode="auto">
          <a:xfrm>
            <a:off x="82547" y="2565400"/>
            <a:ext cx="576263" cy="2528888"/>
          </a:xfrm>
          <a:prstGeom prst="rect">
            <a:avLst/>
          </a:prstGeom>
          <a:solidFill>
            <a:schemeClr val="accent1">
              <a:lumMod val="20000"/>
              <a:lumOff val="80000"/>
            </a:schemeClr>
          </a:solidFill>
          <a:ln>
            <a:noFill/>
          </a:ln>
          <a:effectLst/>
        </p:spPr>
        <p:txBody>
          <a:bodyPr>
            <a:spAutoFit/>
          </a:bodyPr>
          <a:lstStyle/>
          <a:p>
            <a:pPr>
              <a:spcBef>
                <a:spcPct val="50000"/>
              </a:spcBef>
            </a:pPr>
            <a:r>
              <a:rPr lang="zh-CN" altLang="en-US" sz="3200">
                <a:solidFill>
                  <a:srgbClr val="0000FF"/>
                </a:solidFill>
              </a:rPr>
              <a:t>普通编码器</a:t>
            </a:r>
          </a:p>
        </p:txBody>
      </p:sp>
      <p:grpSp>
        <p:nvGrpSpPr>
          <p:cNvPr id="30730" name="Group 10"/>
          <p:cNvGrpSpPr>
            <a:grpSpLocks/>
          </p:cNvGrpSpPr>
          <p:nvPr/>
        </p:nvGrpSpPr>
        <p:grpSpPr bwMode="auto">
          <a:xfrm>
            <a:off x="1077214" y="1996434"/>
            <a:ext cx="5795096" cy="3810367"/>
            <a:chOff x="965" y="1298"/>
            <a:chExt cx="4326" cy="3090"/>
          </a:xfrm>
        </p:grpSpPr>
        <p:graphicFrame>
          <p:nvGraphicFramePr>
            <p:cNvPr id="30725" name="Object 5"/>
            <p:cNvGraphicFramePr>
              <a:graphicFrameLocks noChangeAspect="1"/>
            </p:cNvGraphicFramePr>
            <p:nvPr>
              <p:extLst>
                <p:ext uri="{D42A27DB-BD31-4B8C-83A1-F6EECF244321}">
                  <p14:modId xmlns:p14="http://schemas.microsoft.com/office/powerpoint/2010/main" val="2902273067"/>
                </p:ext>
              </p:extLst>
            </p:nvPr>
          </p:nvGraphicFramePr>
          <p:xfrm>
            <a:off x="965" y="1696"/>
            <a:ext cx="4326" cy="2692"/>
          </p:xfrm>
          <a:graphic>
            <a:graphicData uri="http://schemas.openxmlformats.org/presentationml/2006/ole">
              <mc:AlternateContent xmlns:mc="http://schemas.openxmlformats.org/markup-compatibility/2006">
                <mc:Choice xmlns:v="urn:schemas-microsoft-com:vml" Requires="v">
                  <p:oleObj spid="_x0000_s5147" name="文档" r:id="rId4" imgW="8097202" imgH="5052822" progId="Word.Document.8">
                    <p:embed/>
                  </p:oleObj>
                </mc:Choice>
                <mc:Fallback>
                  <p:oleObj name="文档" r:id="rId4" imgW="8097202" imgH="5052822" progId="Word.Document.8">
                    <p:embed/>
                    <p:pic>
                      <p:nvPicPr>
                        <p:cNvPr id="30725"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5" y="1696"/>
                          <a:ext cx="4326" cy="2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26" name="Text Box 6"/>
            <p:cNvSpPr txBox="1">
              <a:spLocks noChangeArrowheads="1"/>
            </p:cNvSpPr>
            <p:nvPr/>
          </p:nvSpPr>
          <p:spPr bwMode="auto">
            <a:xfrm>
              <a:off x="1338" y="1298"/>
              <a:ext cx="3953"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400" dirty="0"/>
                <a:t>3</a:t>
              </a:r>
              <a:r>
                <a:rPr lang="zh-CN" altLang="en-US" sz="2400" dirty="0"/>
                <a:t>位二进制（</a:t>
              </a:r>
              <a:r>
                <a:rPr lang="en-US" altLang="zh-CN" sz="2400" dirty="0"/>
                <a:t>8</a:t>
              </a:r>
              <a:r>
                <a:rPr lang="zh-CN" altLang="en-US" sz="2400" dirty="0"/>
                <a:t>线－</a:t>
              </a:r>
              <a:r>
                <a:rPr lang="en-US" altLang="zh-CN" sz="2400" dirty="0"/>
                <a:t>3</a:t>
              </a:r>
              <a:r>
                <a:rPr lang="zh-CN" altLang="en-US" sz="2400" dirty="0"/>
                <a:t>线）编码器真值表</a:t>
              </a:r>
            </a:p>
          </p:txBody>
        </p:sp>
      </p:grpSp>
      <p:sp>
        <p:nvSpPr>
          <p:cNvPr id="30727" name="AutoShape 7"/>
          <p:cNvSpPr>
            <a:spLocks noChangeArrowheads="1"/>
          </p:cNvSpPr>
          <p:nvPr/>
        </p:nvSpPr>
        <p:spPr bwMode="auto">
          <a:xfrm>
            <a:off x="323850" y="5657182"/>
            <a:ext cx="8351838" cy="574675"/>
          </a:xfrm>
          <a:prstGeom prst="roundRect">
            <a:avLst>
              <a:gd name="adj" fmla="val 16667"/>
            </a:avLst>
          </a:prstGeom>
          <a:solidFill>
            <a:schemeClr val="accent1">
              <a:lumMod val="20000"/>
              <a:lumOff val="80000"/>
            </a:schemeClr>
          </a:solidFill>
          <a:ln w="9525">
            <a:solidFill>
              <a:schemeClr val="tx1"/>
            </a:solidFill>
            <a:round/>
            <a:headEnd/>
            <a:tailEnd/>
          </a:ln>
          <a:effectLst/>
        </p:spPr>
        <p:txBody>
          <a:bodyPr wrap="none" anchor="ctr"/>
          <a:lstStyle/>
          <a:p>
            <a:pPr algn="ctr"/>
            <a:r>
              <a:rPr lang="zh-CN" altLang="en-US" sz="2400" dirty="0">
                <a:solidFill>
                  <a:srgbClr val="FF0000"/>
                </a:solidFill>
              </a:rPr>
              <a:t>任何时刻只允许输入一个编码信号，否则输出将发生混乱。</a:t>
            </a:r>
          </a:p>
        </p:txBody>
      </p:sp>
      <p:sp>
        <p:nvSpPr>
          <p:cNvPr id="30728" name="AutoShape 8"/>
          <p:cNvSpPr>
            <a:spLocks noChangeArrowheads="1"/>
          </p:cNvSpPr>
          <p:nvPr/>
        </p:nvSpPr>
        <p:spPr bwMode="auto">
          <a:xfrm>
            <a:off x="179512" y="900608"/>
            <a:ext cx="2688379" cy="649288"/>
          </a:xfrm>
          <a:prstGeom prst="roundRect">
            <a:avLst>
              <a:gd name="adj" fmla="val 16667"/>
            </a:avLst>
          </a:prstGeom>
          <a:solidFill>
            <a:srgbClr val="66FFFF"/>
          </a:solidFill>
          <a:ln w="952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3200" dirty="0" smtClean="0"/>
              <a:t>二进制编码</a:t>
            </a:r>
            <a:r>
              <a:rPr lang="zh-CN" altLang="en-US" sz="3200" dirty="0"/>
              <a:t>器</a:t>
            </a:r>
          </a:p>
        </p:txBody>
      </p:sp>
      <p:sp>
        <p:nvSpPr>
          <p:cNvPr id="30729" name="Text Box 9"/>
          <p:cNvSpPr txBox="1">
            <a:spLocks noChangeArrowheads="1"/>
          </p:cNvSpPr>
          <p:nvPr/>
        </p:nvSpPr>
        <p:spPr bwMode="auto">
          <a:xfrm>
            <a:off x="4499769" y="973633"/>
            <a:ext cx="1526958" cy="784830"/>
          </a:xfrm>
          <a:prstGeom prst="rect">
            <a:avLst/>
          </a:prstGeom>
          <a:solidFill>
            <a:schemeClr val="accent4">
              <a:lumMod val="20000"/>
              <a:lumOff val="80000"/>
            </a:schemeClr>
          </a:solidFill>
          <a:ln>
            <a:noFill/>
          </a:ln>
          <a:effectLst/>
        </p:spPr>
        <p:txBody>
          <a:bodyPr wrap="square">
            <a:spAutoFit/>
          </a:bodyPr>
          <a:lstStyle/>
          <a:p>
            <a:pPr>
              <a:spcBef>
                <a:spcPct val="50000"/>
              </a:spcBef>
            </a:pPr>
            <a:r>
              <a:rPr lang="zh-CN" altLang="en-US" dirty="0"/>
              <a:t>输入端：</a:t>
            </a:r>
            <a:r>
              <a:rPr lang="en-US" altLang="zh-CN" dirty="0"/>
              <a:t>2</a:t>
            </a:r>
            <a:r>
              <a:rPr lang="en-US" altLang="zh-CN" baseline="30000" dirty="0"/>
              <a:t>n</a:t>
            </a:r>
          </a:p>
          <a:p>
            <a:pPr>
              <a:spcBef>
                <a:spcPct val="50000"/>
              </a:spcBef>
            </a:pPr>
            <a:r>
              <a:rPr lang="zh-CN" altLang="en-US" dirty="0"/>
              <a:t>输出端：</a:t>
            </a:r>
            <a:r>
              <a:rPr lang="en-US" altLang="zh-CN" dirty="0"/>
              <a:t>n</a:t>
            </a:r>
          </a:p>
        </p:txBody>
      </p:sp>
      <p:sp>
        <p:nvSpPr>
          <p:cNvPr id="30731" name="AutoShape 11"/>
          <p:cNvSpPr>
            <a:spLocks noChangeArrowheads="1"/>
          </p:cNvSpPr>
          <p:nvPr/>
        </p:nvSpPr>
        <p:spPr bwMode="auto">
          <a:xfrm>
            <a:off x="310848" y="2088989"/>
            <a:ext cx="1511300" cy="433388"/>
          </a:xfrm>
          <a:prstGeom prst="wedgeRoundRectCallout">
            <a:avLst>
              <a:gd name="adj1" fmla="val 10991"/>
              <a:gd name="adj2" fmla="val 142421"/>
              <a:gd name="adj3" fmla="val 16667"/>
            </a:avLst>
          </a:prstGeom>
          <a:solidFill>
            <a:schemeClr val="accent1">
              <a:lumMod val="20000"/>
              <a:lumOff val="80000"/>
            </a:schemeClr>
          </a:solidFill>
          <a:ln w="9525">
            <a:solidFill>
              <a:srgbClr val="66FFFF"/>
            </a:solidFill>
            <a:miter lim="800000"/>
            <a:headEnd/>
            <a:tailEnd/>
          </a:ln>
          <a:effectLst/>
        </p:spPr>
        <p:txBody>
          <a:bodyPr/>
          <a:lstStyle/>
          <a:p>
            <a:pPr algn="ctr"/>
            <a:r>
              <a:rPr lang="zh-CN" altLang="en-US" sz="2000" dirty="0">
                <a:solidFill>
                  <a:schemeClr val="accent2">
                    <a:lumMod val="75000"/>
                  </a:schemeClr>
                </a:solidFill>
              </a:rPr>
              <a:t>高电平有效</a:t>
            </a:r>
          </a:p>
        </p:txBody>
      </p:sp>
      <p:sp>
        <p:nvSpPr>
          <p:cNvPr id="2" name="标题 1"/>
          <p:cNvSpPr>
            <a:spLocks noGrp="1"/>
          </p:cNvSpPr>
          <p:nvPr>
            <p:ph type="title"/>
          </p:nvPr>
        </p:nvSpPr>
        <p:spPr/>
        <p:txBody>
          <a:bodyPr/>
          <a:lstStyle/>
          <a:p>
            <a:endParaRPr lang="zh-CN" altLang="en-US"/>
          </a:p>
        </p:txBody>
      </p:sp>
      <p:sp>
        <p:nvSpPr>
          <p:cNvPr id="3" name="矩形 2"/>
          <p:cNvSpPr/>
          <p:nvPr/>
        </p:nvSpPr>
        <p:spPr>
          <a:xfrm rot="1954364">
            <a:off x="679948" y="4020069"/>
            <a:ext cx="4590104" cy="335794"/>
          </a:xfrm>
          <a:prstGeom prst="rect">
            <a:avLst/>
          </a:prstGeom>
          <a:noFill/>
          <a:ln w="3810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982420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0729"/>
                                        </p:tgtEl>
                                        <p:attrNameLst>
                                          <p:attrName>style.visibility</p:attrName>
                                        </p:attrNameLst>
                                      </p:cBhvr>
                                      <p:to>
                                        <p:strVal val="visible"/>
                                      </p:to>
                                    </p:set>
                                    <p:animEffect transition="in" filter="checkerboard(across)">
                                      <p:cBhvr>
                                        <p:cTn id="7" dur="500"/>
                                        <p:tgtEl>
                                          <p:spTgt spid="307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0724"/>
                                        </p:tgtEl>
                                        <p:attrNameLst>
                                          <p:attrName>style.visibility</p:attrName>
                                        </p:attrNameLst>
                                      </p:cBhvr>
                                      <p:to>
                                        <p:strVal val="visible"/>
                                      </p:to>
                                    </p:set>
                                    <p:animEffect transition="in" filter="box(in)">
                                      <p:cBhvr>
                                        <p:cTn id="12" dur="500"/>
                                        <p:tgtEl>
                                          <p:spTgt spid="307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0730"/>
                                        </p:tgtEl>
                                        <p:attrNameLst>
                                          <p:attrName>style.visibility</p:attrName>
                                        </p:attrNameLst>
                                      </p:cBhvr>
                                      <p:to>
                                        <p:strVal val="visible"/>
                                      </p:to>
                                    </p:set>
                                    <p:animEffect transition="in" filter="blinds(horizontal)">
                                      <p:cBhvr>
                                        <p:cTn id="17" dur="500"/>
                                        <p:tgtEl>
                                          <p:spTgt spid="3073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30731"/>
                                        </p:tgtEl>
                                        <p:attrNameLst>
                                          <p:attrName>style.visibility</p:attrName>
                                        </p:attrNameLst>
                                      </p:cBhvr>
                                      <p:to>
                                        <p:strVal val="visible"/>
                                      </p:to>
                                    </p:set>
                                    <p:animEffect transition="in" filter="strips(downLeft)">
                                      <p:cBhvr>
                                        <p:cTn id="22" dur="500"/>
                                        <p:tgtEl>
                                          <p:spTgt spid="30731"/>
                                        </p:tgtEl>
                                      </p:cBhvr>
                                    </p:animEffect>
                                  </p:childTnLst>
                                  <p:subTnLst>
                                    <p:set>
                                      <p:cBhvr override="childStyle">
                                        <p:cTn dur="1" fill="hold" display="0" masterRel="nextClick" afterEffect="1"/>
                                        <p:tgtEl>
                                          <p:spTgt spid="30731"/>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0727"/>
                                        </p:tgtEl>
                                        <p:attrNameLst>
                                          <p:attrName>style.visibility</p:attrName>
                                        </p:attrNameLst>
                                      </p:cBhvr>
                                      <p:to>
                                        <p:strVal val="visible"/>
                                      </p:to>
                                    </p:set>
                                    <p:animEffect transition="in" filter="wipe(left)">
                                      <p:cBhvr>
                                        <p:cTn id="32" dur="500"/>
                                        <p:tgtEl>
                                          <p:spTgt spid="307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animBg="1"/>
      <p:bldP spid="30727" grpId="0" animBg="1"/>
      <p:bldP spid="30729" grpId="0" animBg="1"/>
      <p:bldP spid="30731" grpId="0" animBg="1"/>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748" name="Object 4"/>
          <p:cNvGraphicFramePr>
            <a:graphicFrameLocks noChangeAspect="1"/>
          </p:cNvGraphicFramePr>
          <p:nvPr>
            <p:extLst>
              <p:ext uri="{D42A27DB-BD31-4B8C-83A1-F6EECF244321}">
                <p14:modId xmlns:p14="http://schemas.microsoft.com/office/powerpoint/2010/main" val="2040762476"/>
              </p:ext>
            </p:extLst>
          </p:nvPr>
        </p:nvGraphicFramePr>
        <p:xfrm>
          <a:off x="2076709" y="4529499"/>
          <a:ext cx="3887788" cy="2093913"/>
        </p:xfrm>
        <a:graphic>
          <a:graphicData uri="http://schemas.openxmlformats.org/presentationml/2006/ole">
            <mc:AlternateContent xmlns:mc="http://schemas.openxmlformats.org/markup-compatibility/2006">
              <mc:Choice xmlns:v="urn:schemas-microsoft-com:vml" Requires="v">
                <p:oleObj spid="_x0000_s6170" name="公式" r:id="rId3" imgW="1320227" imgH="710891" progId="Equation.3">
                  <p:embed/>
                </p:oleObj>
              </mc:Choice>
              <mc:Fallback>
                <p:oleObj name="公式" r:id="rId3" imgW="1320227" imgH="710891" progId="Equation.3">
                  <p:embed/>
                  <p:pic>
                    <p:nvPicPr>
                      <p:cNvPr id="3174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6709" y="4529499"/>
                        <a:ext cx="3887788" cy="2093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 name="图片 1"/>
          <p:cNvPicPr>
            <a:picLocks noChangeAspect="1"/>
          </p:cNvPicPr>
          <p:nvPr/>
        </p:nvPicPr>
        <p:blipFill>
          <a:blip r:embed="rId5"/>
          <a:stretch>
            <a:fillRect/>
          </a:stretch>
        </p:blipFill>
        <p:spPr>
          <a:xfrm>
            <a:off x="1173377" y="927139"/>
            <a:ext cx="6072550" cy="3602360"/>
          </a:xfrm>
          <a:prstGeom prst="rect">
            <a:avLst/>
          </a:prstGeom>
        </p:spPr>
      </p:pic>
    </p:spTree>
    <p:extLst>
      <p:ext uri="{BB962C8B-B14F-4D97-AF65-F5344CB8AC3E}">
        <p14:creationId xmlns:p14="http://schemas.microsoft.com/office/powerpoint/2010/main" val="6739262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153555" y="1216025"/>
            <a:ext cx="2809875"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en-US" sz="2800" b="1">
                <a:solidFill>
                  <a:srgbClr val="0033CC"/>
                </a:solidFill>
                <a:latin typeface="宋体" panose="02010600030101010101" pitchFamily="2" charset="-122"/>
              </a:rPr>
              <a:t>优先编码：</a:t>
            </a:r>
          </a:p>
        </p:txBody>
      </p:sp>
      <p:sp>
        <p:nvSpPr>
          <p:cNvPr id="33795" name="Rectangle 3"/>
          <p:cNvSpPr>
            <a:spLocks noChangeArrowheads="1"/>
          </p:cNvSpPr>
          <p:nvPr/>
        </p:nvSpPr>
        <p:spPr bwMode="auto">
          <a:xfrm>
            <a:off x="1981200" y="1277793"/>
            <a:ext cx="6623050" cy="822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en-US" b="1" dirty="0"/>
              <a:t>允许几个信号同时输入，但只对优先级别最高</a:t>
            </a:r>
          </a:p>
          <a:p>
            <a:r>
              <a:rPr lang="zh-CN" altLang="en-US" b="1" dirty="0"/>
              <a:t>的进行编码。</a:t>
            </a:r>
            <a:r>
              <a:rPr lang="zh-CN" altLang="en-US" b="1" dirty="0">
                <a:solidFill>
                  <a:srgbClr val="0033CC"/>
                </a:solidFill>
              </a:rPr>
              <a:t>优先顺序：</a:t>
            </a:r>
            <a:r>
              <a:rPr lang="en-US" altLang="zh-CN" b="1" i="1" dirty="0">
                <a:solidFill>
                  <a:srgbClr val="0033CC"/>
                </a:solidFill>
              </a:rPr>
              <a:t>I</a:t>
            </a:r>
            <a:r>
              <a:rPr lang="en-US" altLang="zh-CN" b="1" baseline="-25000" dirty="0">
                <a:solidFill>
                  <a:srgbClr val="0033CC"/>
                </a:solidFill>
              </a:rPr>
              <a:t>7 </a:t>
            </a:r>
            <a:r>
              <a:rPr lang="en-US" altLang="zh-CN" b="1" dirty="0">
                <a:solidFill>
                  <a:srgbClr val="0033CC"/>
                </a:solidFill>
                <a:sym typeface="Symbol" panose="05050102010706020507" pitchFamily="18" charset="2"/>
              </a:rPr>
              <a:t> </a:t>
            </a:r>
            <a:r>
              <a:rPr lang="en-US" altLang="zh-CN" b="1" i="1" dirty="0">
                <a:solidFill>
                  <a:srgbClr val="0033CC"/>
                </a:solidFill>
              </a:rPr>
              <a:t>I</a:t>
            </a:r>
            <a:r>
              <a:rPr lang="en-US" altLang="zh-CN" b="1" baseline="-25000" dirty="0">
                <a:solidFill>
                  <a:srgbClr val="0033CC"/>
                </a:solidFill>
              </a:rPr>
              <a:t>0</a:t>
            </a:r>
          </a:p>
        </p:txBody>
      </p:sp>
      <p:sp>
        <p:nvSpPr>
          <p:cNvPr id="33796" name="Text Box 4"/>
          <p:cNvSpPr txBox="1">
            <a:spLocks noChangeArrowheads="1"/>
          </p:cNvSpPr>
          <p:nvPr/>
        </p:nvSpPr>
        <p:spPr bwMode="auto">
          <a:xfrm>
            <a:off x="1981200" y="1939925"/>
            <a:ext cx="1447800" cy="466725"/>
          </a:xfrm>
          <a:prstGeom prst="rect">
            <a:avLst/>
          </a:prstGeom>
          <a:solidFill>
            <a:srgbClr val="FFFFCC"/>
          </a:solidFill>
          <a:ln w="9525">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b="1">
                <a:solidFill>
                  <a:srgbClr val="0033CC"/>
                </a:solidFill>
              </a:rPr>
              <a:t>编码表</a:t>
            </a:r>
          </a:p>
        </p:txBody>
      </p:sp>
      <p:graphicFrame>
        <p:nvGraphicFramePr>
          <p:cNvPr id="33797" name="Group 5"/>
          <p:cNvGraphicFramePr>
            <a:graphicFrameLocks noGrp="1"/>
          </p:cNvGraphicFramePr>
          <p:nvPr/>
        </p:nvGraphicFramePr>
        <p:xfrm>
          <a:off x="381000" y="2509838"/>
          <a:ext cx="4978400" cy="3879471"/>
        </p:xfrm>
        <a:graphic>
          <a:graphicData uri="http://schemas.openxmlformats.org/drawingml/2006/table">
            <a:tbl>
              <a:tblPr/>
              <a:tblGrid>
                <a:gridCol w="3621088">
                  <a:extLst>
                    <a:ext uri="{9D8B030D-6E8A-4147-A177-3AD203B41FA5}">
                      <a16:colId xmlns:a16="http://schemas.microsoft.com/office/drawing/2014/main" val="600057535"/>
                    </a:ext>
                  </a:extLst>
                </a:gridCol>
                <a:gridCol w="1357312">
                  <a:extLst>
                    <a:ext uri="{9D8B030D-6E8A-4147-A177-3AD203B41FA5}">
                      <a16:colId xmlns:a16="http://schemas.microsoft.com/office/drawing/2014/main" val="164558205"/>
                    </a:ext>
                  </a:extLst>
                </a:gridCol>
              </a:tblGrid>
              <a:tr h="43021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033CC"/>
                          </a:solidFill>
                          <a:effectLst/>
                          <a:latin typeface="宋体" panose="02010600030101010101" pitchFamily="2" charset="-122"/>
                          <a:ea typeface="宋体" panose="02010600030101010101" pitchFamily="2" charset="-122"/>
                        </a:rPr>
                        <a:t>输           入</a:t>
                      </a:r>
                      <a:endParaRPr kumimoji="1" lang="zh-CN" altLang="en-US" sz="2400" b="1" i="0" u="none" strike="noStrike" cap="none" normalizeH="0" baseline="0" smtClean="0">
                        <a:ln>
                          <a:noFill/>
                        </a:ln>
                        <a:solidFill>
                          <a:srgbClr val="0033CC"/>
                        </a:solidFill>
                        <a:effectLst/>
                        <a:latin typeface="楷体_GB2312" panose="02010609030101010101" pitchFamily="49" charset="-122"/>
                        <a:ea typeface="楷体_GB2312" panose="02010609030101010101" pitchFamily="49" charset="-122"/>
                      </a:endParaRPr>
                    </a:p>
                  </a:txBody>
                  <a:tcPr horzOverflow="overflow">
                    <a:lnL w="28575" cap="flat" cmpd="sng" algn="ctr">
                      <a:solidFill>
                        <a:srgbClr val="0033CC"/>
                      </a:solidFill>
                      <a:prstDash val="solid"/>
                      <a:round/>
                      <a:headEnd type="none" w="med" len="med"/>
                      <a:tailEnd type="none" w="med" len="med"/>
                    </a:lnL>
                    <a:lnR w="12700" cap="flat" cmpd="sng" algn="ctr">
                      <a:solidFill>
                        <a:srgbClr val="0033CC"/>
                      </a:solidFill>
                      <a:prstDash val="solid"/>
                      <a:round/>
                      <a:headEnd type="none" w="med" len="med"/>
                      <a:tailEnd type="none" w="med" len="med"/>
                    </a:lnR>
                    <a:lnT w="28575" cap="flat" cmpd="sng" algn="ctr">
                      <a:solidFill>
                        <a:srgbClr val="0033CC"/>
                      </a:solidFill>
                      <a:prstDash val="solid"/>
                      <a:round/>
                      <a:headEnd type="none" w="med" len="med"/>
                      <a:tailEnd type="none" w="med" len="med"/>
                    </a:lnT>
                    <a:lnB w="12700" cap="flat" cmpd="sng" algn="ctr">
                      <a:solidFill>
                        <a:srgbClr val="0033CC"/>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FF0066"/>
                          </a:solidFill>
                          <a:effectLst/>
                          <a:latin typeface="宋体" panose="02010600030101010101" pitchFamily="2" charset="-122"/>
                          <a:ea typeface="宋体" panose="02010600030101010101" pitchFamily="2" charset="-122"/>
                        </a:rPr>
                        <a:t>输  出</a:t>
                      </a:r>
                      <a:endParaRPr kumimoji="1" lang="zh-CN" altLang="en-US" sz="2400" b="1" i="0" u="none" strike="noStrike" cap="none" normalizeH="0" baseline="0" smtClean="0">
                        <a:ln>
                          <a:noFill/>
                        </a:ln>
                        <a:solidFill>
                          <a:srgbClr val="FF0066"/>
                        </a:solidFill>
                        <a:effectLst/>
                        <a:latin typeface="楷体_GB2312" panose="02010609030101010101" pitchFamily="49" charset="-122"/>
                        <a:ea typeface="楷体_GB2312" panose="02010609030101010101" pitchFamily="49" charset="-122"/>
                      </a:endParaRPr>
                    </a:p>
                  </a:txBody>
                  <a:tcPr horzOverflow="overflow">
                    <a:lnL w="12700" cap="flat" cmpd="sng" algn="ctr">
                      <a:solidFill>
                        <a:srgbClr val="0033CC"/>
                      </a:solidFill>
                      <a:prstDash val="solid"/>
                      <a:round/>
                      <a:headEnd type="none" w="med" len="med"/>
                      <a:tailEnd type="none" w="med" len="med"/>
                    </a:lnL>
                    <a:lnR w="28575" cap="flat" cmpd="sng" algn="ctr">
                      <a:solidFill>
                        <a:srgbClr val="0033CC"/>
                      </a:solidFill>
                      <a:prstDash val="solid"/>
                      <a:round/>
                      <a:headEnd type="none" w="med" len="med"/>
                      <a:tailEnd type="none" w="med" len="med"/>
                    </a:lnR>
                    <a:lnT w="28575" cap="flat" cmpd="sng" algn="ctr">
                      <a:solidFill>
                        <a:srgbClr val="0033CC"/>
                      </a:solidFill>
                      <a:prstDash val="solid"/>
                      <a:round/>
                      <a:headEnd type="none" w="med" len="med"/>
                      <a:tailEnd type="none" w="med" len="med"/>
                    </a:lnT>
                    <a:lnB w="12700" cap="flat" cmpd="sng" algn="ctr">
                      <a:solidFill>
                        <a:srgbClr val="0033C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8591529"/>
                  </a:ext>
                </a:extLst>
              </a:tr>
              <a:tr h="49212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1" i="1" u="none" strike="noStrike" cap="none" normalizeH="0" baseline="0" smtClean="0">
                          <a:ln>
                            <a:noFill/>
                          </a:ln>
                          <a:solidFill>
                            <a:srgbClr val="FF0066"/>
                          </a:solidFill>
                          <a:effectLst/>
                          <a:latin typeface="Times New Roman" panose="02020603050405020304" pitchFamily="18" charset="0"/>
                          <a:ea typeface="宋体" panose="02010600030101010101" pitchFamily="2" charset="-122"/>
                        </a:rPr>
                        <a:t> </a:t>
                      </a:r>
                      <a:r>
                        <a:rPr kumimoji="1" lang="en-US" altLang="zh-CN" sz="2400" b="1" i="1" u="none" strike="noStrike" cap="none" normalizeH="0" baseline="0" smtClean="0">
                          <a:ln>
                            <a:noFill/>
                          </a:ln>
                          <a:solidFill>
                            <a:srgbClr val="0033CC"/>
                          </a:solidFill>
                          <a:effectLst/>
                          <a:latin typeface="Times New Roman" panose="02020603050405020304" pitchFamily="18" charset="0"/>
                          <a:ea typeface="宋体" panose="02010600030101010101" pitchFamily="2" charset="-122"/>
                        </a:rPr>
                        <a:t>I</a:t>
                      </a:r>
                      <a:r>
                        <a:rPr kumimoji="1" lang="en-US" altLang="zh-CN" sz="2400" b="1" i="0" u="none" strike="noStrike" cap="none" normalizeH="0" baseline="-25000" smtClean="0">
                          <a:ln>
                            <a:noFill/>
                          </a:ln>
                          <a:solidFill>
                            <a:srgbClr val="0033CC"/>
                          </a:solidFill>
                          <a:effectLst/>
                          <a:latin typeface="Times New Roman" panose="02020603050405020304" pitchFamily="18" charset="0"/>
                          <a:ea typeface="宋体" panose="02010600030101010101" pitchFamily="2" charset="-122"/>
                        </a:rPr>
                        <a:t>7</a:t>
                      </a:r>
                      <a:r>
                        <a:rPr kumimoji="1" lang="en-US" altLang="zh-CN" sz="2400" b="1" i="1" u="none" strike="noStrike" cap="none" normalizeH="0" baseline="0" smtClean="0">
                          <a:ln>
                            <a:noFill/>
                          </a:ln>
                          <a:solidFill>
                            <a:srgbClr val="0033CC"/>
                          </a:solidFill>
                          <a:effectLst/>
                          <a:latin typeface="Times New Roman" panose="02020603050405020304" pitchFamily="18" charset="0"/>
                          <a:ea typeface="宋体" panose="02010600030101010101" pitchFamily="2" charset="-122"/>
                        </a:rPr>
                        <a:t>   I</a:t>
                      </a:r>
                      <a:r>
                        <a:rPr kumimoji="1" lang="en-US" altLang="zh-CN" sz="2400" b="1" i="0" u="none" strike="noStrike" cap="none" normalizeH="0" baseline="-25000" smtClean="0">
                          <a:ln>
                            <a:noFill/>
                          </a:ln>
                          <a:solidFill>
                            <a:srgbClr val="0033CC"/>
                          </a:solidFill>
                          <a:effectLst/>
                          <a:latin typeface="Times New Roman" panose="02020603050405020304" pitchFamily="18" charset="0"/>
                          <a:ea typeface="宋体" panose="02010600030101010101" pitchFamily="2" charset="-122"/>
                        </a:rPr>
                        <a:t>6</a:t>
                      </a:r>
                      <a:r>
                        <a:rPr kumimoji="1" lang="en-US" altLang="zh-CN" sz="2400" b="1" i="1" u="none" strike="noStrike" cap="none" normalizeH="0" baseline="-25000" smtClean="0">
                          <a:ln>
                            <a:noFill/>
                          </a:ln>
                          <a:solidFill>
                            <a:srgbClr val="0033CC"/>
                          </a:solidFill>
                          <a:effectLst/>
                          <a:latin typeface="Times New Roman" panose="02020603050405020304" pitchFamily="18" charset="0"/>
                          <a:ea typeface="宋体" panose="02010600030101010101" pitchFamily="2" charset="-122"/>
                        </a:rPr>
                        <a:t>    </a:t>
                      </a:r>
                      <a:r>
                        <a:rPr kumimoji="1" lang="en-US" altLang="zh-CN" sz="2400" b="1" i="1" u="none" strike="noStrike" cap="none" normalizeH="0" baseline="0" smtClean="0">
                          <a:ln>
                            <a:noFill/>
                          </a:ln>
                          <a:solidFill>
                            <a:srgbClr val="0033CC"/>
                          </a:solidFill>
                          <a:effectLst/>
                          <a:latin typeface="Times New Roman" panose="02020603050405020304" pitchFamily="18" charset="0"/>
                          <a:ea typeface="宋体" panose="02010600030101010101" pitchFamily="2" charset="-122"/>
                        </a:rPr>
                        <a:t>I</a:t>
                      </a:r>
                      <a:r>
                        <a:rPr kumimoji="1" lang="en-US" altLang="zh-CN" sz="2400" b="1" i="0" u="none" strike="noStrike" cap="none" normalizeH="0" baseline="-25000" smtClean="0">
                          <a:ln>
                            <a:noFill/>
                          </a:ln>
                          <a:solidFill>
                            <a:srgbClr val="0033CC"/>
                          </a:solidFill>
                          <a:effectLst/>
                          <a:latin typeface="Times New Roman" panose="02020603050405020304" pitchFamily="18" charset="0"/>
                          <a:ea typeface="宋体" panose="02010600030101010101" pitchFamily="2" charset="-122"/>
                        </a:rPr>
                        <a:t>5</a:t>
                      </a:r>
                      <a:r>
                        <a:rPr kumimoji="1" lang="en-US" altLang="zh-CN" sz="2400" b="1" i="1" u="none" strike="noStrike" cap="none" normalizeH="0" baseline="0" smtClean="0">
                          <a:ln>
                            <a:noFill/>
                          </a:ln>
                          <a:solidFill>
                            <a:srgbClr val="0033CC"/>
                          </a:solidFill>
                          <a:effectLst/>
                          <a:latin typeface="Times New Roman" panose="02020603050405020304" pitchFamily="18" charset="0"/>
                          <a:ea typeface="宋体" panose="02010600030101010101" pitchFamily="2" charset="-122"/>
                        </a:rPr>
                        <a:t>   I</a:t>
                      </a:r>
                      <a:r>
                        <a:rPr kumimoji="1" lang="en-US" altLang="zh-CN" sz="2400" b="1" i="0" u="none" strike="noStrike" cap="none" normalizeH="0" baseline="-25000" smtClean="0">
                          <a:ln>
                            <a:noFill/>
                          </a:ln>
                          <a:solidFill>
                            <a:srgbClr val="0033CC"/>
                          </a:solidFill>
                          <a:effectLst/>
                          <a:latin typeface="Times New Roman" panose="02020603050405020304" pitchFamily="18" charset="0"/>
                          <a:ea typeface="宋体" panose="02010600030101010101" pitchFamily="2" charset="-122"/>
                        </a:rPr>
                        <a:t>4 </a:t>
                      </a:r>
                      <a:r>
                        <a:rPr kumimoji="1" lang="en-US" altLang="zh-CN" sz="2400" b="1" i="1" u="none" strike="noStrike" cap="none" normalizeH="0" baseline="-25000" smtClean="0">
                          <a:ln>
                            <a:noFill/>
                          </a:ln>
                          <a:solidFill>
                            <a:srgbClr val="0033CC"/>
                          </a:solidFill>
                          <a:effectLst/>
                          <a:latin typeface="Times New Roman" panose="02020603050405020304" pitchFamily="18" charset="0"/>
                          <a:ea typeface="宋体" panose="02010600030101010101" pitchFamily="2" charset="-122"/>
                        </a:rPr>
                        <a:t>    </a:t>
                      </a:r>
                      <a:r>
                        <a:rPr kumimoji="1" lang="en-US" altLang="zh-CN" sz="2400" b="1" i="1" u="none" strike="noStrike" cap="none" normalizeH="0" baseline="0" smtClean="0">
                          <a:ln>
                            <a:noFill/>
                          </a:ln>
                          <a:solidFill>
                            <a:srgbClr val="0033CC"/>
                          </a:solidFill>
                          <a:effectLst/>
                          <a:latin typeface="Times New Roman" panose="02020603050405020304" pitchFamily="18" charset="0"/>
                          <a:ea typeface="宋体" panose="02010600030101010101" pitchFamily="2" charset="-122"/>
                        </a:rPr>
                        <a:t>I</a:t>
                      </a:r>
                      <a:r>
                        <a:rPr kumimoji="1" lang="en-US" altLang="zh-CN" sz="2400" b="1" i="0" u="none" strike="noStrike" cap="none" normalizeH="0" baseline="-25000" smtClean="0">
                          <a:ln>
                            <a:noFill/>
                          </a:ln>
                          <a:solidFill>
                            <a:srgbClr val="0033CC"/>
                          </a:solidFill>
                          <a:effectLst/>
                          <a:latin typeface="Times New Roman" panose="02020603050405020304" pitchFamily="18" charset="0"/>
                          <a:ea typeface="宋体" panose="02010600030101010101" pitchFamily="2" charset="-122"/>
                        </a:rPr>
                        <a:t>3</a:t>
                      </a:r>
                      <a:r>
                        <a:rPr kumimoji="1" lang="en-US" altLang="zh-CN" sz="2400" b="1" i="0" u="none" strike="noStrike" cap="none" normalizeH="0" baseline="0" smtClean="0">
                          <a:ln>
                            <a:noFill/>
                          </a:ln>
                          <a:solidFill>
                            <a:srgbClr val="0033CC"/>
                          </a:solidFill>
                          <a:effectLst/>
                          <a:latin typeface="Times New Roman" panose="02020603050405020304" pitchFamily="18" charset="0"/>
                          <a:ea typeface="宋体" panose="02010600030101010101" pitchFamily="2" charset="-122"/>
                        </a:rPr>
                        <a:t> </a:t>
                      </a:r>
                      <a:r>
                        <a:rPr kumimoji="1" lang="en-US" altLang="zh-CN" sz="2400" b="1" i="1" u="none" strike="noStrike" cap="none" normalizeH="0" baseline="0" smtClean="0">
                          <a:ln>
                            <a:noFill/>
                          </a:ln>
                          <a:solidFill>
                            <a:srgbClr val="0033CC"/>
                          </a:solidFill>
                          <a:effectLst/>
                          <a:latin typeface="Times New Roman" panose="02020603050405020304" pitchFamily="18" charset="0"/>
                          <a:ea typeface="宋体" panose="02010600030101010101" pitchFamily="2" charset="-122"/>
                        </a:rPr>
                        <a:t>  I</a:t>
                      </a:r>
                      <a:r>
                        <a:rPr kumimoji="1" lang="en-US" altLang="zh-CN" sz="2400" b="1" i="0" u="none" strike="noStrike" cap="none" normalizeH="0" baseline="-25000" smtClean="0">
                          <a:ln>
                            <a:noFill/>
                          </a:ln>
                          <a:solidFill>
                            <a:srgbClr val="0033CC"/>
                          </a:solidFill>
                          <a:effectLst/>
                          <a:latin typeface="Times New Roman" panose="02020603050405020304" pitchFamily="18" charset="0"/>
                          <a:ea typeface="宋体" panose="02010600030101010101" pitchFamily="2" charset="-122"/>
                        </a:rPr>
                        <a:t>2</a:t>
                      </a:r>
                      <a:r>
                        <a:rPr kumimoji="1" lang="en-US" altLang="zh-CN" sz="2400" b="1" i="1" u="none" strike="noStrike" cap="none" normalizeH="0" baseline="0" smtClean="0">
                          <a:ln>
                            <a:noFill/>
                          </a:ln>
                          <a:solidFill>
                            <a:srgbClr val="0033CC"/>
                          </a:solidFill>
                          <a:effectLst/>
                          <a:latin typeface="Times New Roman" panose="02020603050405020304" pitchFamily="18" charset="0"/>
                          <a:ea typeface="宋体" panose="02010600030101010101" pitchFamily="2" charset="-122"/>
                        </a:rPr>
                        <a:t>   I</a:t>
                      </a:r>
                      <a:r>
                        <a:rPr kumimoji="1" lang="en-US" altLang="zh-CN" sz="2400" b="1" i="0" u="none" strike="noStrike" cap="none" normalizeH="0" baseline="-25000" smtClean="0">
                          <a:ln>
                            <a:noFill/>
                          </a:ln>
                          <a:solidFill>
                            <a:srgbClr val="0033CC"/>
                          </a:solidFill>
                          <a:effectLst/>
                          <a:latin typeface="Times New Roman" panose="02020603050405020304" pitchFamily="18" charset="0"/>
                          <a:ea typeface="宋体" panose="02010600030101010101" pitchFamily="2" charset="-122"/>
                        </a:rPr>
                        <a:t>1</a:t>
                      </a:r>
                      <a:r>
                        <a:rPr kumimoji="1" lang="en-US" altLang="zh-CN" sz="2400" b="1" i="1" u="none" strike="noStrike" cap="none" normalizeH="0" baseline="-25000" smtClean="0">
                          <a:ln>
                            <a:noFill/>
                          </a:ln>
                          <a:solidFill>
                            <a:srgbClr val="0033CC"/>
                          </a:solidFill>
                          <a:effectLst/>
                          <a:latin typeface="Times New Roman" panose="02020603050405020304" pitchFamily="18" charset="0"/>
                          <a:ea typeface="宋体" panose="02010600030101010101" pitchFamily="2" charset="-122"/>
                        </a:rPr>
                        <a:t> </a:t>
                      </a:r>
                      <a:r>
                        <a:rPr kumimoji="1" lang="en-US" altLang="zh-CN" sz="2400" b="1" i="1" u="none" strike="noStrike" cap="none" normalizeH="0" baseline="0" smtClean="0">
                          <a:ln>
                            <a:noFill/>
                          </a:ln>
                          <a:solidFill>
                            <a:srgbClr val="0033CC"/>
                          </a:solidFill>
                          <a:effectLst/>
                          <a:latin typeface="Times New Roman" panose="02020603050405020304" pitchFamily="18" charset="0"/>
                          <a:ea typeface="宋体" panose="02010600030101010101" pitchFamily="2" charset="-122"/>
                        </a:rPr>
                        <a:t>  I</a:t>
                      </a:r>
                      <a:r>
                        <a:rPr kumimoji="1" lang="en-US" altLang="zh-CN" sz="2400" b="1" i="0" u="none" strike="noStrike" cap="none" normalizeH="0" baseline="-25000" smtClean="0">
                          <a:ln>
                            <a:noFill/>
                          </a:ln>
                          <a:solidFill>
                            <a:srgbClr val="0033CC"/>
                          </a:solidFill>
                          <a:effectLst/>
                          <a:latin typeface="Times New Roman" panose="02020603050405020304" pitchFamily="18" charset="0"/>
                          <a:ea typeface="宋体" panose="02010600030101010101" pitchFamily="2" charset="-122"/>
                        </a:rPr>
                        <a:t>0</a:t>
                      </a:r>
                    </a:p>
                  </a:txBody>
                  <a:tcPr horzOverflow="overflow">
                    <a:lnL w="28575" cap="flat" cmpd="sng" algn="ctr">
                      <a:solidFill>
                        <a:srgbClr val="0033CC"/>
                      </a:solidFill>
                      <a:prstDash val="solid"/>
                      <a:round/>
                      <a:headEnd type="none" w="med" len="med"/>
                      <a:tailEnd type="none" w="med" len="med"/>
                    </a:lnL>
                    <a:lnR w="12700" cap="flat" cmpd="sng" algn="ctr">
                      <a:solidFill>
                        <a:srgbClr val="0033CC"/>
                      </a:solidFill>
                      <a:prstDash val="solid"/>
                      <a:round/>
                      <a:headEnd type="none" w="med" len="med"/>
                      <a:tailEnd type="none" w="med" len="med"/>
                    </a:lnR>
                    <a:lnT w="12700" cap="flat" cmpd="sng" algn="ctr">
                      <a:solidFill>
                        <a:srgbClr val="0033CC"/>
                      </a:solidFill>
                      <a:prstDash val="solid"/>
                      <a:round/>
                      <a:headEnd type="none" w="med" len="med"/>
                      <a:tailEnd type="none" w="med" len="med"/>
                    </a:lnT>
                    <a:lnB w="12700" cap="flat" cmpd="sng" algn="ctr">
                      <a:solidFill>
                        <a:srgbClr val="0033CC"/>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1" i="1" u="none" strike="noStrike" cap="none" normalizeH="0" baseline="0" smtClean="0">
                          <a:ln>
                            <a:noFill/>
                          </a:ln>
                          <a:solidFill>
                            <a:srgbClr val="FF0066"/>
                          </a:solidFill>
                          <a:effectLst/>
                          <a:latin typeface="Times New Roman" panose="02020603050405020304" pitchFamily="18" charset="0"/>
                          <a:ea typeface="宋体" panose="02010600030101010101" pitchFamily="2" charset="-122"/>
                        </a:rPr>
                        <a:t> Y</a:t>
                      </a:r>
                      <a:r>
                        <a:rPr kumimoji="1" lang="en-US" altLang="zh-CN" sz="2400" b="1" i="1" u="none" strike="noStrike" cap="none" normalizeH="0" baseline="-25000" smtClean="0">
                          <a:ln>
                            <a:noFill/>
                          </a:ln>
                          <a:solidFill>
                            <a:srgbClr val="FF0066"/>
                          </a:solidFill>
                          <a:effectLst/>
                          <a:latin typeface="Times New Roman" panose="02020603050405020304" pitchFamily="18" charset="0"/>
                          <a:ea typeface="宋体" panose="02010600030101010101" pitchFamily="2" charset="-122"/>
                        </a:rPr>
                        <a:t>2  </a:t>
                      </a:r>
                      <a:r>
                        <a:rPr kumimoji="1" lang="en-US" altLang="zh-CN" sz="2400" b="1" i="1" u="none" strike="noStrike" cap="none" normalizeH="0" baseline="0" smtClean="0">
                          <a:ln>
                            <a:noFill/>
                          </a:ln>
                          <a:solidFill>
                            <a:srgbClr val="FF0066"/>
                          </a:solidFill>
                          <a:effectLst/>
                          <a:latin typeface="Times New Roman" panose="02020603050405020304" pitchFamily="18" charset="0"/>
                          <a:ea typeface="宋体" panose="02010600030101010101" pitchFamily="2" charset="-122"/>
                        </a:rPr>
                        <a:t>Y</a:t>
                      </a:r>
                      <a:r>
                        <a:rPr kumimoji="1" lang="en-US" altLang="zh-CN" sz="2400" b="1" i="0" u="none" strike="noStrike" cap="none" normalizeH="0" baseline="-25000" smtClean="0">
                          <a:ln>
                            <a:noFill/>
                          </a:ln>
                          <a:solidFill>
                            <a:srgbClr val="FF0066"/>
                          </a:solidFill>
                          <a:effectLst/>
                          <a:latin typeface="Times New Roman" panose="02020603050405020304" pitchFamily="18" charset="0"/>
                          <a:ea typeface="宋体" panose="02010600030101010101" pitchFamily="2" charset="-122"/>
                        </a:rPr>
                        <a:t>1</a:t>
                      </a:r>
                      <a:r>
                        <a:rPr kumimoji="1" lang="en-US" altLang="zh-CN" sz="2400" b="1" i="1" u="none" strike="noStrike" cap="none" normalizeH="0" baseline="-25000" smtClean="0">
                          <a:ln>
                            <a:noFill/>
                          </a:ln>
                          <a:solidFill>
                            <a:srgbClr val="FF0066"/>
                          </a:solidFill>
                          <a:effectLst/>
                          <a:latin typeface="Times New Roman" panose="02020603050405020304" pitchFamily="18" charset="0"/>
                          <a:ea typeface="宋体" panose="02010600030101010101" pitchFamily="2" charset="-122"/>
                        </a:rPr>
                        <a:t>  </a:t>
                      </a:r>
                      <a:r>
                        <a:rPr kumimoji="1" lang="en-US" altLang="zh-CN" sz="2400" b="1" i="1" u="none" strike="noStrike" cap="none" normalizeH="0" baseline="0" smtClean="0">
                          <a:ln>
                            <a:noFill/>
                          </a:ln>
                          <a:solidFill>
                            <a:srgbClr val="FF0066"/>
                          </a:solidFill>
                          <a:effectLst/>
                          <a:latin typeface="Times New Roman" panose="02020603050405020304" pitchFamily="18" charset="0"/>
                          <a:ea typeface="宋体" panose="02010600030101010101" pitchFamily="2" charset="-122"/>
                        </a:rPr>
                        <a:t>Y</a:t>
                      </a:r>
                      <a:r>
                        <a:rPr kumimoji="1" lang="en-US" altLang="zh-CN" sz="2400" b="1" i="0" u="none" strike="noStrike" cap="none" normalizeH="0" baseline="-25000" smtClean="0">
                          <a:ln>
                            <a:noFill/>
                          </a:ln>
                          <a:solidFill>
                            <a:srgbClr val="FF0066"/>
                          </a:solidFill>
                          <a:effectLst/>
                          <a:latin typeface="Times New Roman" panose="02020603050405020304" pitchFamily="18" charset="0"/>
                          <a:ea typeface="宋体" panose="02010600030101010101" pitchFamily="2" charset="-122"/>
                        </a:rPr>
                        <a:t>0</a:t>
                      </a:r>
                    </a:p>
                  </a:txBody>
                  <a:tcPr horzOverflow="overflow">
                    <a:lnL w="12700" cap="flat" cmpd="sng" algn="ctr">
                      <a:solidFill>
                        <a:srgbClr val="0033CC"/>
                      </a:solidFill>
                      <a:prstDash val="solid"/>
                      <a:round/>
                      <a:headEnd type="none" w="med" len="med"/>
                      <a:tailEnd type="none" w="med" len="med"/>
                    </a:lnL>
                    <a:lnR w="28575" cap="flat" cmpd="sng" algn="ctr">
                      <a:solidFill>
                        <a:srgbClr val="0033CC"/>
                      </a:solidFill>
                      <a:prstDash val="solid"/>
                      <a:round/>
                      <a:headEnd type="none" w="med" len="med"/>
                      <a:tailEnd type="none" w="med" len="med"/>
                    </a:lnR>
                    <a:lnT w="12700" cap="flat" cmpd="sng" algn="ctr">
                      <a:solidFill>
                        <a:srgbClr val="0033CC"/>
                      </a:solidFill>
                      <a:prstDash val="solid"/>
                      <a:round/>
                      <a:headEnd type="none" w="med" len="med"/>
                      <a:tailEnd type="none" w="med" len="med"/>
                    </a:lnT>
                    <a:lnB w="12700" cap="flat" cmpd="sng" algn="ctr">
                      <a:solidFill>
                        <a:srgbClr val="0033C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20096430"/>
                  </a:ext>
                </a:extLst>
              </a:tr>
              <a:tr h="35083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70000"/>
                        </a:lnSpc>
                        <a:spcBef>
                          <a:spcPct val="0"/>
                        </a:spcBef>
                        <a:spcAft>
                          <a:spcPct val="0"/>
                        </a:spcAft>
                        <a:buClrTx/>
                        <a:buSzTx/>
                        <a:buFontTx/>
                        <a:buNone/>
                        <a:tabLst/>
                      </a:pPr>
                      <a:r>
                        <a:rPr kumimoji="1" lang="en-US" altLang="zh-CN" sz="2400" b="1" i="0" u="none" strike="noStrike" cap="none" normalizeH="0" baseline="0" dirty="0" smtClean="0">
                          <a:ln>
                            <a:noFill/>
                          </a:ln>
                          <a:solidFill>
                            <a:srgbClr val="FF0066"/>
                          </a:solidFill>
                          <a:effectLst/>
                          <a:latin typeface="Times New Roman" panose="02020603050405020304" pitchFamily="18" charset="0"/>
                          <a:ea typeface="宋体" panose="02010600030101010101" pitchFamily="2" charset="-122"/>
                        </a:rPr>
                        <a:t> 1</a:t>
                      </a:r>
                      <a:r>
                        <a:rPr kumimoji="1" lang="en-US" altLang="zh-CN" sz="2400" b="1" i="0" u="none" strike="noStrike" cap="none" normalizeH="0" baseline="0" dirty="0" smtClean="0">
                          <a:ln>
                            <a:noFill/>
                          </a:ln>
                          <a:solidFill>
                            <a:srgbClr val="FF33CC"/>
                          </a:solidFill>
                          <a:effectLst/>
                          <a:latin typeface="Times New Roman" panose="02020603050405020304" pitchFamily="18" charset="0"/>
                          <a:ea typeface="宋体" panose="02010600030101010101" pitchFamily="2" charset="-122"/>
                        </a:rPr>
                        <a:t> </a:t>
                      </a:r>
                      <a:r>
                        <a:rPr kumimoji="1"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1" i="0" u="none" strike="noStrike" cap="none" normalizeH="0" baseline="0" dirty="0" smtClean="0">
                          <a:ln>
                            <a:noFill/>
                          </a:ln>
                          <a:solidFill>
                            <a:schemeClr val="tx1"/>
                          </a:solidFill>
                          <a:effectLst/>
                          <a:latin typeface="Times New Roman" panose="02020603050405020304" pitchFamily="18" charset="0"/>
                          <a:ea typeface="楷体_GB2312" panose="02010609030101010101" pitchFamily="49" charset="-122"/>
                          <a:sym typeface="Symbol" panose="05050102010706020507" pitchFamily="18" charset="2"/>
                        </a:rPr>
                        <a:t>                      </a:t>
                      </a:r>
                    </a:p>
                  </a:txBody>
                  <a:tcPr horzOverflow="overflow">
                    <a:lnL w="28575" cap="flat" cmpd="sng" algn="ctr">
                      <a:solidFill>
                        <a:srgbClr val="0033CC"/>
                      </a:solidFill>
                      <a:prstDash val="solid"/>
                      <a:round/>
                      <a:headEnd type="none" w="med" len="med"/>
                      <a:tailEnd type="none" w="med" len="med"/>
                    </a:lnL>
                    <a:lnR w="12700" cap="flat" cmpd="sng" algn="ctr">
                      <a:solidFill>
                        <a:srgbClr val="0033CC"/>
                      </a:solidFill>
                      <a:prstDash val="solid"/>
                      <a:round/>
                      <a:headEnd type="none" w="med" len="med"/>
                      <a:tailEnd type="none" w="med" len="med"/>
                    </a:lnR>
                    <a:lnT w="12700" cap="flat" cmpd="sng" algn="ctr">
                      <a:solidFill>
                        <a:srgbClr val="0033CC"/>
                      </a:solidFill>
                      <a:prstDash val="solid"/>
                      <a:round/>
                      <a:headEnd type="none" w="med" len="med"/>
                      <a:tailEnd type="none" w="med" len="med"/>
                    </a:lnT>
                    <a:lnB w="12700" cap="flat" cmpd="sng" algn="ctr">
                      <a:solidFill>
                        <a:srgbClr val="0033CC"/>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7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1    1    1</a:t>
                      </a:r>
                    </a:p>
                  </a:txBody>
                  <a:tcPr horzOverflow="overflow">
                    <a:lnL w="12700" cap="flat" cmpd="sng" algn="ctr">
                      <a:solidFill>
                        <a:srgbClr val="0033CC"/>
                      </a:solidFill>
                      <a:prstDash val="solid"/>
                      <a:round/>
                      <a:headEnd type="none" w="med" len="med"/>
                      <a:tailEnd type="none" w="med" len="med"/>
                    </a:lnL>
                    <a:lnR w="28575" cap="flat" cmpd="sng" algn="ctr">
                      <a:solidFill>
                        <a:srgbClr val="0033CC"/>
                      </a:solidFill>
                      <a:prstDash val="solid"/>
                      <a:round/>
                      <a:headEnd type="none" w="med" len="med"/>
                      <a:tailEnd type="none" w="med" len="med"/>
                    </a:lnR>
                    <a:lnT w="12700" cap="flat" cmpd="sng" algn="ctr">
                      <a:solidFill>
                        <a:srgbClr val="0033CC"/>
                      </a:solidFill>
                      <a:prstDash val="solid"/>
                      <a:round/>
                      <a:headEnd type="none" w="med" len="med"/>
                      <a:tailEnd type="none" w="med" len="med"/>
                    </a:lnT>
                    <a:lnB w="12700" cap="flat" cmpd="sng" algn="ctr">
                      <a:solidFill>
                        <a:srgbClr val="0033C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5369205"/>
                  </a:ext>
                </a:extLst>
              </a:tr>
              <a:tr h="39687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70000"/>
                        </a:lnSpc>
                        <a:spcBef>
                          <a:spcPct val="0"/>
                        </a:spcBef>
                        <a:spcAft>
                          <a:spcPct val="0"/>
                        </a:spcAft>
                        <a:buClrTx/>
                        <a:buSzTx/>
                        <a:buFontTx/>
                        <a:buNone/>
                        <a:tabLst/>
                      </a:pPr>
                      <a:r>
                        <a:rPr kumimoji="1" lang="en-US" altLang="zh-CN" sz="2400" b="1" i="0" u="none" strike="noStrike" cap="none" normalizeH="0" baseline="0" smtClean="0">
                          <a:ln>
                            <a:noFill/>
                          </a:ln>
                          <a:solidFill>
                            <a:srgbClr val="0033CC"/>
                          </a:solidFill>
                          <a:effectLst/>
                          <a:latin typeface="Times New Roman" panose="02020603050405020304" pitchFamily="18" charset="0"/>
                          <a:ea typeface="宋体" panose="02010600030101010101" pitchFamily="2" charset="-122"/>
                        </a:rPr>
                        <a:t> 0  </a:t>
                      </a:r>
                      <a:r>
                        <a:rPr kumimoji="1" lang="en-US" altLang="zh-CN" sz="2400" b="1" i="0" u="none" strike="noStrike" cap="none" normalizeH="0" baseline="0" smtClean="0">
                          <a:ln>
                            <a:noFill/>
                          </a:ln>
                          <a:solidFill>
                            <a:srgbClr val="FF0066"/>
                          </a:solidFill>
                          <a:effectLst/>
                          <a:latin typeface="Times New Roman" panose="02020603050405020304" pitchFamily="18" charset="0"/>
                          <a:ea typeface="宋体" panose="02010600030101010101" pitchFamily="2" charset="-122"/>
                        </a:rPr>
                        <a:t>  1</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1" i="0" u="none" strike="noStrike" cap="none" normalizeH="0" baseline="0" smtClean="0">
                          <a:ln>
                            <a:noFill/>
                          </a:ln>
                          <a:solidFill>
                            <a:schemeClr val="tx1"/>
                          </a:solidFill>
                          <a:effectLst/>
                          <a:latin typeface="Times New Roman" panose="02020603050405020304" pitchFamily="18" charset="0"/>
                          <a:ea typeface="楷体_GB2312" panose="02010609030101010101" pitchFamily="49" charset="-122"/>
                          <a:sym typeface="Symbol" panose="05050102010706020507" pitchFamily="18" charset="2"/>
                        </a:rPr>
                        <a:t>                   </a:t>
                      </a:r>
                    </a:p>
                  </a:txBody>
                  <a:tcPr horzOverflow="overflow">
                    <a:lnL w="28575" cap="flat" cmpd="sng" algn="ctr">
                      <a:solidFill>
                        <a:srgbClr val="0033CC"/>
                      </a:solidFill>
                      <a:prstDash val="solid"/>
                      <a:round/>
                      <a:headEnd type="none" w="med" len="med"/>
                      <a:tailEnd type="none" w="med" len="med"/>
                    </a:lnL>
                    <a:lnR w="12700" cap="flat" cmpd="sng" algn="ctr">
                      <a:solidFill>
                        <a:srgbClr val="0033CC"/>
                      </a:solidFill>
                      <a:prstDash val="solid"/>
                      <a:round/>
                      <a:headEnd type="none" w="med" len="med"/>
                      <a:tailEnd type="none" w="med" len="med"/>
                    </a:lnR>
                    <a:lnT w="12700" cap="flat" cmpd="sng" algn="ctr">
                      <a:solidFill>
                        <a:srgbClr val="0033CC"/>
                      </a:solidFill>
                      <a:prstDash val="solid"/>
                      <a:round/>
                      <a:headEnd type="none" w="med" len="med"/>
                      <a:tailEnd type="none" w="med" len="med"/>
                    </a:lnT>
                    <a:lnB w="12700" cap="flat" cmpd="sng" algn="ctr">
                      <a:solidFill>
                        <a:srgbClr val="0033CC"/>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7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1    1    0</a:t>
                      </a:r>
                    </a:p>
                  </a:txBody>
                  <a:tcPr horzOverflow="overflow">
                    <a:lnL w="12700" cap="flat" cmpd="sng" algn="ctr">
                      <a:solidFill>
                        <a:srgbClr val="0033CC"/>
                      </a:solidFill>
                      <a:prstDash val="solid"/>
                      <a:round/>
                      <a:headEnd type="none" w="med" len="med"/>
                      <a:tailEnd type="none" w="med" len="med"/>
                    </a:lnL>
                    <a:lnR w="28575" cap="flat" cmpd="sng" algn="ctr">
                      <a:solidFill>
                        <a:srgbClr val="0033CC"/>
                      </a:solidFill>
                      <a:prstDash val="solid"/>
                      <a:round/>
                      <a:headEnd type="none" w="med" len="med"/>
                      <a:tailEnd type="none" w="med" len="med"/>
                    </a:lnR>
                    <a:lnT w="12700" cap="flat" cmpd="sng" algn="ctr">
                      <a:solidFill>
                        <a:srgbClr val="0033CC"/>
                      </a:solidFill>
                      <a:prstDash val="solid"/>
                      <a:round/>
                      <a:headEnd type="none" w="med" len="med"/>
                      <a:tailEnd type="none" w="med" len="med"/>
                    </a:lnT>
                    <a:lnB w="12700" cap="flat" cmpd="sng" algn="ctr">
                      <a:solidFill>
                        <a:srgbClr val="0033C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83473102"/>
                  </a:ext>
                </a:extLst>
              </a:tr>
              <a:tr h="35718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70000"/>
                        </a:lnSpc>
                        <a:spcBef>
                          <a:spcPct val="0"/>
                        </a:spcBef>
                        <a:spcAft>
                          <a:spcPct val="0"/>
                        </a:spcAft>
                        <a:buClrTx/>
                        <a:buSzTx/>
                        <a:buFontTx/>
                        <a:buNone/>
                        <a:tabLst/>
                      </a:pPr>
                      <a:r>
                        <a:rPr kumimoji="1" lang="en-US" altLang="zh-CN" sz="2400" b="1" i="0" u="none" strike="noStrike" cap="none" normalizeH="0" baseline="0" dirty="0" smtClean="0">
                          <a:ln>
                            <a:noFill/>
                          </a:ln>
                          <a:solidFill>
                            <a:srgbClr val="0033CC"/>
                          </a:solidFill>
                          <a:effectLst/>
                          <a:latin typeface="Times New Roman" panose="02020603050405020304" pitchFamily="18" charset="0"/>
                          <a:ea typeface="宋体" panose="02010600030101010101" pitchFamily="2" charset="-122"/>
                        </a:rPr>
                        <a:t> 0    0</a:t>
                      </a:r>
                      <a:r>
                        <a:rPr kumimoji="1"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1" i="0" u="none" strike="noStrike" cap="none" normalizeH="0" baseline="0" dirty="0" smtClean="0">
                          <a:ln>
                            <a:noFill/>
                          </a:ln>
                          <a:solidFill>
                            <a:srgbClr val="FF0066"/>
                          </a:solidFill>
                          <a:effectLst/>
                          <a:latin typeface="Times New Roman" panose="02020603050405020304" pitchFamily="18" charset="0"/>
                          <a:ea typeface="楷体_GB2312" panose="02010609030101010101" pitchFamily="49" charset="-122"/>
                          <a:sym typeface="Symbol" panose="05050102010706020507" pitchFamily="18" charset="2"/>
                        </a:rPr>
                        <a:t>1</a:t>
                      </a:r>
                      <a:r>
                        <a:rPr kumimoji="1" lang="en-US" altLang="zh-CN" sz="2400" b="1" i="0" u="none" strike="noStrike" cap="none" normalizeH="0" baseline="0" dirty="0" smtClean="0">
                          <a:ln>
                            <a:noFill/>
                          </a:ln>
                          <a:solidFill>
                            <a:srgbClr val="FF33CC"/>
                          </a:solidFill>
                          <a:effectLst/>
                          <a:latin typeface="Times New Roman" panose="02020603050405020304" pitchFamily="18" charset="0"/>
                          <a:ea typeface="楷体_GB2312" panose="02010609030101010101" pitchFamily="49" charset="-122"/>
                          <a:sym typeface="Symbol" panose="05050102010706020507" pitchFamily="18" charset="2"/>
                        </a:rPr>
                        <a:t>  </a:t>
                      </a:r>
                      <a:r>
                        <a:rPr kumimoji="1" lang="en-US" altLang="zh-CN" sz="2400" b="1" i="0" u="none" strike="noStrike" cap="none" normalizeH="0" baseline="0" dirty="0" smtClean="0">
                          <a:ln>
                            <a:noFill/>
                          </a:ln>
                          <a:solidFill>
                            <a:schemeClr val="tx1"/>
                          </a:solidFill>
                          <a:effectLst/>
                          <a:latin typeface="Times New Roman" panose="02020603050405020304" pitchFamily="18" charset="0"/>
                          <a:ea typeface="楷体_GB2312" panose="02010609030101010101" pitchFamily="49" charset="-122"/>
                          <a:sym typeface="Symbol" panose="05050102010706020507" pitchFamily="18" charset="2"/>
                        </a:rPr>
                        <a:t>                 </a:t>
                      </a:r>
                    </a:p>
                  </a:txBody>
                  <a:tcPr horzOverflow="overflow">
                    <a:lnL w="28575" cap="flat" cmpd="sng" algn="ctr">
                      <a:solidFill>
                        <a:srgbClr val="0033CC"/>
                      </a:solidFill>
                      <a:prstDash val="solid"/>
                      <a:round/>
                      <a:headEnd type="none" w="med" len="med"/>
                      <a:tailEnd type="none" w="med" len="med"/>
                    </a:lnL>
                    <a:lnR w="12700" cap="flat" cmpd="sng" algn="ctr">
                      <a:solidFill>
                        <a:srgbClr val="0033CC"/>
                      </a:solidFill>
                      <a:prstDash val="solid"/>
                      <a:round/>
                      <a:headEnd type="none" w="med" len="med"/>
                      <a:tailEnd type="none" w="med" len="med"/>
                    </a:lnR>
                    <a:lnT w="12700" cap="flat" cmpd="sng" algn="ctr">
                      <a:solidFill>
                        <a:srgbClr val="0033CC"/>
                      </a:solidFill>
                      <a:prstDash val="solid"/>
                      <a:round/>
                      <a:headEnd type="none" w="med" len="med"/>
                      <a:tailEnd type="none" w="med" len="med"/>
                    </a:lnT>
                    <a:lnB w="12700" cap="flat" cmpd="sng" algn="ctr">
                      <a:solidFill>
                        <a:srgbClr val="0033CC"/>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7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1    0    1</a:t>
                      </a:r>
                    </a:p>
                  </a:txBody>
                  <a:tcPr horzOverflow="overflow">
                    <a:lnL w="12700" cap="flat" cmpd="sng" algn="ctr">
                      <a:solidFill>
                        <a:srgbClr val="0033CC"/>
                      </a:solidFill>
                      <a:prstDash val="solid"/>
                      <a:round/>
                      <a:headEnd type="none" w="med" len="med"/>
                      <a:tailEnd type="none" w="med" len="med"/>
                    </a:lnL>
                    <a:lnR w="28575" cap="flat" cmpd="sng" algn="ctr">
                      <a:solidFill>
                        <a:srgbClr val="0033CC"/>
                      </a:solidFill>
                      <a:prstDash val="solid"/>
                      <a:round/>
                      <a:headEnd type="none" w="med" len="med"/>
                      <a:tailEnd type="none" w="med" len="med"/>
                    </a:lnR>
                    <a:lnT w="12700" cap="flat" cmpd="sng" algn="ctr">
                      <a:solidFill>
                        <a:srgbClr val="0033CC"/>
                      </a:solidFill>
                      <a:prstDash val="solid"/>
                      <a:round/>
                      <a:headEnd type="none" w="med" len="med"/>
                      <a:tailEnd type="none" w="med" len="med"/>
                    </a:lnT>
                    <a:lnB w="12700" cap="flat" cmpd="sng" algn="ctr">
                      <a:solidFill>
                        <a:srgbClr val="0033C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88956771"/>
                  </a:ext>
                </a:extLst>
              </a:tr>
              <a:tr h="37465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70000"/>
                        </a:lnSpc>
                        <a:spcBef>
                          <a:spcPct val="0"/>
                        </a:spcBef>
                        <a:spcAft>
                          <a:spcPct val="0"/>
                        </a:spcAft>
                        <a:buClrTx/>
                        <a:buSzTx/>
                        <a:buFontTx/>
                        <a:buNone/>
                        <a:tabLst/>
                      </a:pPr>
                      <a:r>
                        <a:rPr kumimoji="1" lang="en-US" altLang="zh-CN" sz="2400" b="1" i="0" u="none" strike="noStrike" cap="none" normalizeH="0" baseline="0" smtClean="0">
                          <a:ln>
                            <a:noFill/>
                          </a:ln>
                          <a:solidFill>
                            <a:srgbClr val="0033CC"/>
                          </a:solidFill>
                          <a:effectLst/>
                          <a:latin typeface="Times New Roman" panose="02020603050405020304" pitchFamily="18" charset="0"/>
                          <a:ea typeface="宋体" panose="02010600030101010101" pitchFamily="2" charset="-122"/>
                        </a:rPr>
                        <a:t> 0    0    </a:t>
                      </a:r>
                      <a:r>
                        <a:rPr kumimoji="1" lang="en-US" altLang="zh-CN" sz="2400" b="1" i="0" u="none" strike="noStrike" cap="none" normalizeH="0" baseline="0" smtClean="0">
                          <a:ln>
                            <a:noFill/>
                          </a:ln>
                          <a:solidFill>
                            <a:srgbClr val="0033CC"/>
                          </a:solidFill>
                          <a:effectLst/>
                          <a:latin typeface="Times New Roman" panose="02020603050405020304" pitchFamily="18" charset="0"/>
                          <a:ea typeface="楷体_GB2312" panose="02010609030101010101" pitchFamily="49" charset="-122"/>
                          <a:sym typeface="Symbol" panose="05050102010706020507" pitchFamily="18" charset="2"/>
                        </a:rPr>
                        <a:t>0</a:t>
                      </a:r>
                      <a:r>
                        <a:rPr kumimoji="1" lang="en-US" altLang="zh-CN" sz="2400" b="1" i="0" u="none" strike="noStrike" cap="none" normalizeH="0" baseline="0" smtClean="0">
                          <a:ln>
                            <a:noFill/>
                          </a:ln>
                          <a:solidFill>
                            <a:schemeClr val="tx1"/>
                          </a:solidFill>
                          <a:effectLst/>
                          <a:latin typeface="Times New Roman" panose="02020603050405020304" pitchFamily="18" charset="0"/>
                          <a:ea typeface="楷体_GB2312" panose="02010609030101010101" pitchFamily="49" charset="-122"/>
                          <a:sym typeface="Symbol" panose="05050102010706020507" pitchFamily="18" charset="2"/>
                        </a:rPr>
                        <a:t>   </a:t>
                      </a:r>
                      <a:r>
                        <a:rPr kumimoji="1" lang="en-US" altLang="zh-CN" sz="2400" b="1" i="0" u="none" strike="noStrike" cap="none" normalizeH="0" baseline="0" smtClean="0">
                          <a:ln>
                            <a:noFill/>
                          </a:ln>
                          <a:solidFill>
                            <a:srgbClr val="FF0066"/>
                          </a:solidFill>
                          <a:effectLst/>
                          <a:latin typeface="Times New Roman" panose="02020603050405020304" pitchFamily="18" charset="0"/>
                          <a:ea typeface="楷体_GB2312" panose="02010609030101010101" pitchFamily="49" charset="-122"/>
                          <a:sym typeface="Symbol" panose="05050102010706020507" pitchFamily="18" charset="2"/>
                        </a:rPr>
                        <a:t>1</a:t>
                      </a:r>
                      <a:r>
                        <a:rPr kumimoji="1" lang="en-US" altLang="zh-CN" sz="2400" b="1" i="0" u="none" strike="noStrike" cap="none" normalizeH="0" baseline="0" smtClean="0">
                          <a:ln>
                            <a:noFill/>
                          </a:ln>
                          <a:solidFill>
                            <a:schemeClr val="tx1"/>
                          </a:solidFill>
                          <a:effectLst/>
                          <a:latin typeface="Times New Roman" panose="02020603050405020304" pitchFamily="18" charset="0"/>
                          <a:ea typeface="楷体_GB2312" panose="02010609030101010101" pitchFamily="49" charset="-122"/>
                          <a:sym typeface="Symbol" panose="05050102010706020507" pitchFamily="18" charset="2"/>
                        </a:rPr>
                        <a:t>               </a:t>
                      </a:r>
                    </a:p>
                  </a:txBody>
                  <a:tcPr horzOverflow="overflow">
                    <a:lnL w="28575" cap="flat" cmpd="sng" algn="ctr">
                      <a:solidFill>
                        <a:srgbClr val="0033CC"/>
                      </a:solidFill>
                      <a:prstDash val="solid"/>
                      <a:round/>
                      <a:headEnd type="none" w="med" len="med"/>
                      <a:tailEnd type="none" w="med" len="med"/>
                    </a:lnL>
                    <a:lnR w="12700" cap="flat" cmpd="sng" algn="ctr">
                      <a:solidFill>
                        <a:srgbClr val="0033CC"/>
                      </a:solidFill>
                      <a:prstDash val="solid"/>
                      <a:round/>
                      <a:headEnd type="none" w="med" len="med"/>
                      <a:tailEnd type="none" w="med" len="med"/>
                    </a:lnR>
                    <a:lnT w="12700" cap="flat" cmpd="sng" algn="ctr">
                      <a:solidFill>
                        <a:srgbClr val="0033CC"/>
                      </a:solidFill>
                      <a:prstDash val="solid"/>
                      <a:round/>
                      <a:headEnd type="none" w="med" len="med"/>
                      <a:tailEnd type="none" w="med" len="med"/>
                    </a:lnT>
                    <a:lnB w="12700" cap="flat" cmpd="sng" algn="ctr">
                      <a:solidFill>
                        <a:srgbClr val="0033CC"/>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7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1    0    0</a:t>
                      </a:r>
                    </a:p>
                  </a:txBody>
                  <a:tcPr horzOverflow="overflow">
                    <a:lnL w="12700" cap="flat" cmpd="sng" algn="ctr">
                      <a:solidFill>
                        <a:srgbClr val="0033CC"/>
                      </a:solidFill>
                      <a:prstDash val="solid"/>
                      <a:round/>
                      <a:headEnd type="none" w="med" len="med"/>
                      <a:tailEnd type="none" w="med" len="med"/>
                    </a:lnL>
                    <a:lnR w="28575" cap="flat" cmpd="sng" algn="ctr">
                      <a:solidFill>
                        <a:srgbClr val="0033CC"/>
                      </a:solidFill>
                      <a:prstDash val="solid"/>
                      <a:round/>
                      <a:headEnd type="none" w="med" len="med"/>
                      <a:tailEnd type="none" w="med" len="med"/>
                    </a:lnR>
                    <a:lnT w="12700" cap="flat" cmpd="sng" algn="ctr">
                      <a:solidFill>
                        <a:srgbClr val="0033CC"/>
                      </a:solidFill>
                      <a:prstDash val="solid"/>
                      <a:round/>
                      <a:headEnd type="none" w="med" len="med"/>
                      <a:tailEnd type="none" w="med" len="med"/>
                    </a:lnT>
                    <a:lnB w="12700" cap="flat" cmpd="sng" algn="ctr">
                      <a:solidFill>
                        <a:srgbClr val="0033C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56701421"/>
                  </a:ext>
                </a:extLst>
              </a:tr>
              <a:tr h="373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70000"/>
                        </a:lnSpc>
                        <a:spcBef>
                          <a:spcPct val="0"/>
                        </a:spcBef>
                        <a:spcAft>
                          <a:spcPct val="0"/>
                        </a:spcAft>
                        <a:buClrTx/>
                        <a:buSzTx/>
                        <a:buFontTx/>
                        <a:buNone/>
                        <a:tabLst/>
                      </a:pPr>
                      <a:r>
                        <a:rPr kumimoji="1" lang="en-US" altLang="zh-CN" sz="2400" b="1" i="0" u="none" strike="noStrike" cap="none" normalizeH="0" baseline="0" dirty="0" smtClean="0">
                          <a:ln>
                            <a:noFill/>
                          </a:ln>
                          <a:solidFill>
                            <a:srgbClr val="0033CC"/>
                          </a:solidFill>
                          <a:effectLst/>
                          <a:latin typeface="Times New Roman" panose="02020603050405020304" pitchFamily="18" charset="0"/>
                          <a:ea typeface="宋体" panose="02010600030101010101" pitchFamily="2" charset="-122"/>
                        </a:rPr>
                        <a:t> 0    0    </a:t>
                      </a:r>
                      <a:r>
                        <a:rPr kumimoji="1" lang="en-US" altLang="zh-CN" sz="2400" b="1" i="0" u="none" strike="noStrike" cap="none" normalizeH="0" baseline="0" dirty="0" smtClean="0">
                          <a:ln>
                            <a:noFill/>
                          </a:ln>
                          <a:solidFill>
                            <a:srgbClr val="0033CC"/>
                          </a:solidFill>
                          <a:effectLst/>
                          <a:latin typeface="Times New Roman" panose="02020603050405020304" pitchFamily="18" charset="0"/>
                          <a:ea typeface="楷体_GB2312" panose="02010609030101010101" pitchFamily="49" charset="-122"/>
                          <a:sym typeface="Symbol" panose="05050102010706020507" pitchFamily="18" charset="2"/>
                        </a:rPr>
                        <a:t>0    0</a:t>
                      </a:r>
                      <a:r>
                        <a:rPr kumimoji="1" lang="en-US" altLang="zh-CN" sz="2400" b="1" i="0" u="none" strike="noStrike" cap="none" normalizeH="0" baseline="0" dirty="0" smtClean="0">
                          <a:ln>
                            <a:noFill/>
                          </a:ln>
                          <a:solidFill>
                            <a:schemeClr val="tx1"/>
                          </a:solidFill>
                          <a:effectLst/>
                          <a:latin typeface="Times New Roman" panose="02020603050405020304" pitchFamily="18" charset="0"/>
                          <a:ea typeface="楷体_GB2312" panose="02010609030101010101" pitchFamily="49" charset="-122"/>
                          <a:sym typeface="Symbol" panose="05050102010706020507" pitchFamily="18" charset="2"/>
                        </a:rPr>
                        <a:t>   </a:t>
                      </a:r>
                      <a:r>
                        <a:rPr kumimoji="1" lang="en-US" altLang="zh-CN" sz="2400" b="1" i="0" u="none" strike="noStrike" cap="none" normalizeH="0" baseline="0" dirty="0" smtClean="0">
                          <a:ln>
                            <a:noFill/>
                          </a:ln>
                          <a:solidFill>
                            <a:srgbClr val="FF33CC"/>
                          </a:solidFill>
                          <a:effectLst/>
                          <a:latin typeface="Times New Roman" panose="02020603050405020304" pitchFamily="18" charset="0"/>
                          <a:ea typeface="楷体_GB2312" panose="02010609030101010101" pitchFamily="49" charset="-122"/>
                          <a:sym typeface="Symbol" panose="05050102010706020507" pitchFamily="18" charset="2"/>
                        </a:rPr>
                        <a:t> </a:t>
                      </a:r>
                      <a:r>
                        <a:rPr kumimoji="1" lang="en-US" altLang="zh-CN" sz="2400" b="1" i="0" u="none" strike="noStrike" cap="none" normalizeH="0" baseline="0" dirty="0" smtClean="0">
                          <a:ln>
                            <a:noFill/>
                          </a:ln>
                          <a:solidFill>
                            <a:srgbClr val="FF0066"/>
                          </a:solidFill>
                          <a:effectLst/>
                          <a:latin typeface="Times New Roman" panose="02020603050405020304" pitchFamily="18" charset="0"/>
                          <a:ea typeface="楷体_GB2312" panose="02010609030101010101" pitchFamily="49" charset="-122"/>
                          <a:sym typeface="Symbol" panose="05050102010706020507" pitchFamily="18" charset="2"/>
                        </a:rPr>
                        <a:t>1 </a:t>
                      </a:r>
                      <a:r>
                        <a:rPr kumimoji="1" lang="en-US" altLang="zh-CN" sz="2400" b="1" i="0" u="none" strike="noStrike" cap="none" normalizeH="0" baseline="0" dirty="0" smtClean="0">
                          <a:ln>
                            <a:noFill/>
                          </a:ln>
                          <a:solidFill>
                            <a:schemeClr val="tx1"/>
                          </a:solidFill>
                          <a:effectLst/>
                          <a:latin typeface="Times New Roman" panose="02020603050405020304" pitchFamily="18" charset="0"/>
                          <a:ea typeface="楷体_GB2312" panose="02010609030101010101" pitchFamily="49" charset="-122"/>
                          <a:sym typeface="Symbol" panose="05050102010706020507" pitchFamily="18" charset="2"/>
                        </a:rPr>
                        <a:t>            </a:t>
                      </a:r>
                    </a:p>
                  </a:txBody>
                  <a:tcPr horzOverflow="overflow">
                    <a:lnL w="28575" cap="flat" cmpd="sng" algn="ctr">
                      <a:solidFill>
                        <a:srgbClr val="0033CC"/>
                      </a:solidFill>
                      <a:prstDash val="solid"/>
                      <a:round/>
                      <a:headEnd type="none" w="med" len="med"/>
                      <a:tailEnd type="none" w="med" len="med"/>
                    </a:lnL>
                    <a:lnR w="12700" cap="flat" cmpd="sng" algn="ctr">
                      <a:solidFill>
                        <a:srgbClr val="0033CC"/>
                      </a:solidFill>
                      <a:prstDash val="solid"/>
                      <a:round/>
                      <a:headEnd type="none" w="med" len="med"/>
                      <a:tailEnd type="none" w="med" len="med"/>
                    </a:lnR>
                    <a:lnT w="12700" cap="flat" cmpd="sng" algn="ctr">
                      <a:solidFill>
                        <a:srgbClr val="0033CC"/>
                      </a:solidFill>
                      <a:prstDash val="solid"/>
                      <a:round/>
                      <a:headEnd type="none" w="med" len="med"/>
                      <a:tailEnd type="none" w="med" len="med"/>
                    </a:lnT>
                    <a:lnB w="12700" cap="flat" cmpd="sng" algn="ctr">
                      <a:solidFill>
                        <a:srgbClr val="0033CC"/>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7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0    1    1</a:t>
                      </a:r>
                    </a:p>
                  </a:txBody>
                  <a:tcPr horzOverflow="overflow">
                    <a:lnL w="12700" cap="flat" cmpd="sng" algn="ctr">
                      <a:solidFill>
                        <a:srgbClr val="0033CC"/>
                      </a:solidFill>
                      <a:prstDash val="solid"/>
                      <a:round/>
                      <a:headEnd type="none" w="med" len="med"/>
                      <a:tailEnd type="none" w="med" len="med"/>
                    </a:lnL>
                    <a:lnR w="28575" cap="flat" cmpd="sng" algn="ctr">
                      <a:solidFill>
                        <a:srgbClr val="0033CC"/>
                      </a:solidFill>
                      <a:prstDash val="solid"/>
                      <a:round/>
                      <a:headEnd type="none" w="med" len="med"/>
                      <a:tailEnd type="none" w="med" len="med"/>
                    </a:lnR>
                    <a:lnT w="12700" cap="flat" cmpd="sng" algn="ctr">
                      <a:solidFill>
                        <a:srgbClr val="0033CC"/>
                      </a:solidFill>
                      <a:prstDash val="solid"/>
                      <a:round/>
                      <a:headEnd type="none" w="med" len="med"/>
                      <a:tailEnd type="none" w="med" len="med"/>
                    </a:lnT>
                    <a:lnB w="12700" cap="flat" cmpd="sng" algn="ctr">
                      <a:solidFill>
                        <a:srgbClr val="0033C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01674140"/>
                  </a:ext>
                </a:extLst>
              </a:tr>
              <a:tr h="34290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70000"/>
                        </a:lnSpc>
                        <a:spcBef>
                          <a:spcPct val="0"/>
                        </a:spcBef>
                        <a:spcAft>
                          <a:spcPct val="0"/>
                        </a:spcAft>
                        <a:buClrTx/>
                        <a:buSzTx/>
                        <a:buFontTx/>
                        <a:buNone/>
                        <a:tabLst/>
                      </a:pPr>
                      <a:r>
                        <a:rPr kumimoji="1" lang="en-US" altLang="zh-CN" sz="2400" b="1" i="0" u="none" strike="noStrike" cap="none" normalizeH="0" baseline="0" smtClean="0">
                          <a:ln>
                            <a:noFill/>
                          </a:ln>
                          <a:solidFill>
                            <a:srgbClr val="0033CC"/>
                          </a:solidFill>
                          <a:effectLst/>
                          <a:latin typeface="Times New Roman" panose="02020603050405020304" pitchFamily="18" charset="0"/>
                          <a:ea typeface="宋体" panose="02010600030101010101" pitchFamily="2" charset="-122"/>
                        </a:rPr>
                        <a:t> 0    0    </a:t>
                      </a:r>
                      <a:r>
                        <a:rPr kumimoji="1" lang="en-US" altLang="zh-CN" sz="2400" b="1" i="0" u="none" strike="noStrike" cap="none" normalizeH="0" baseline="0" smtClean="0">
                          <a:ln>
                            <a:noFill/>
                          </a:ln>
                          <a:solidFill>
                            <a:srgbClr val="0033CC"/>
                          </a:solidFill>
                          <a:effectLst/>
                          <a:latin typeface="Times New Roman" panose="02020603050405020304" pitchFamily="18" charset="0"/>
                          <a:ea typeface="楷体_GB2312" panose="02010609030101010101" pitchFamily="49" charset="-122"/>
                          <a:sym typeface="Symbol" panose="05050102010706020507" pitchFamily="18" charset="2"/>
                        </a:rPr>
                        <a:t>0    0    0</a:t>
                      </a:r>
                      <a:r>
                        <a:rPr kumimoji="1" lang="en-US" altLang="zh-CN" sz="2400" b="1" i="0" u="none" strike="noStrike" cap="none" normalizeH="0" baseline="0" smtClean="0">
                          <a:ln>
                            <a:noFill/>
                          </a:ln>
                          <a:solidFill>
                            <a:schemeClr val="tx1"/>
                          </a:solidFill>
                          <a:effectLst/>
                          <a:latin typeface="Times New Roman" panose="02020603050405020304" pitchFamily="18" charset="0"/>
                          <a:ea typeface="楷体_GB2312" panose="02010609030101010101" pitchFamily="49" charset="-122"/>
                          <a:sym typeface="Symbol" panose="05050102010706020507" pitchFamily="18" charset="2"/>
                        </a:rPr>
                        <a:t>  </a:t>
                      </a:r>
                      <a:r>
                        <a:rPr kumimoji="1" lang="en-US" altLang="zh-CN" sz="2400" b="1" i="0" u="none" strike="noStrike" cap="none" normalizeH="0" baseline="0" smtClean="0">
                          <a:ln>
                            <a:noFill/>
                          </a:ln>
                          <a:solidFill>
                            <a:srgbClr val="FF33CC"/>
                          </a:solidFill>
                          <a:effectLst/>
                          <a:latin typeface="Times New Roman" panose="02020603050405020304" pitchFamily="18" charset="0"/>
                          <a:ea typeface="楷体_GB2312" panose="02010609030101010101" pitchFamily="49" charset="-122"/>
                          <a:sym typeface="Symbol" panose="05050102010706020507" pitchFamily="18" charset="2"/>
                        </a:rPr>
                        <a:t> </a:t>
                      </a:r>
                      <a:r>
                        <a:rPr kumimoji="1" lang="en-US" altLang="zh-CN" sz="2400" b="1" i="0" u="none" strike="noStrike" cap="none" normalizeH="0" baseline="0" smtClean="0">
                          <a:ln>
                            <a:noFill/>
                          </a:ln>
                          <a:solidFill>
                            <a:srgbClr val="FF0066"/>
                          </a:solidFill>
                          <a:effectLst/>
                          <a:latin typeface="Times New Roman" panose="02020603050405020304" pitchFamily="18" charset="0"/>
                          <a:ea typeface="楷体_GB2312" panose="02010609030101010101" pitchFamily="49" charset="-122"/>
                          <a:sym typeface="Symbol" panose="05050102010706020507" pitchFamily="18" charset="2"/>
                        </a:rPr>
                        <a:t>1</a:t>
                      </a:r>
                      <a:r>
                        <a:rPr kumimoji="1" lang="en-US" altLang="zh-CN" sz="2400" b="1" i="0" u="none" strike="noStrike" cap="none" normalizeH="0" baseline="0" smtClean="0">
                          <a:ln>
                            <a:noFill/>
                          </a:ln>
                          <a:solidFill>
                            <a:schemeClr val="tx1"/>
                          </a:solidFill>
                          <a:effectLst/>
                          <a:latin typeface="Times New Roman" panose="02020603050405020304" pitchFamily="18" charset="0"/>
                          <a:ea typeface="楷体_GB2312" panose="02010609030101010101" pitchFamily="49" charset="-122"/>
                          <a:sym typeface="Symbol" panose="05050102010706020507" pitchFamily="18" charset="2"/>
                        </a:rPr>
                        <a:t>        </a:t>
                      </a:r>
                    </a:p>
                  </a:txBody>
                  <a:tcPr horzOverflow="overflow">
                    <a:lnL w="28575" cap="flat" cmpd="sng" algn="ctr">
                      <a:solidFill>
                        <a:srgbClr val="0033CC"/>
                      </a:solidFill>
                      <a:prstDash val="solid"/>
                      <a:round/>
                      <a:headEnd type="none" w="med" len="med"/>
                      <a:tailEnd type="none" w="med" len="med"/>
                    </a:lnL>
                    <a:lnR w="12700" cap="flat" cmpd="sng" algn="ctr">
                      <a:solidFill>
                        <a:srgbClr val="0033CC"/>
                      </a:solidFill>
                      <a:prstDash val="solid"/>
                      <a:round/>
                      <a:headEnd type="none" w="med" len="med"/>
                      <a:tailEnd type="none" w="med" len="med"/>
                    </a:lnR>
                    <a:lnT w="12700" cap="flat" cmpd="sng" algn="ctr">
                      <a:solidFill>
                        <a:srgbClr val="0033CC"/>
                      </a:solidFill>
                      <a:prstDash val="solid"/>
                      <a:round/>
                      <a:headEnd type="none" w="med" len="med"/>
                      <a:tailEnd type="none" w="med" len="med"/>
                    </a:lnT>
                    <a:lnB w="12700" cap="flat" cmpd="sng" algn="ctr">
                      <a:solidFill>
                        <a:srgbClr val="0033CC"/>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7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0    1    0</a:t>
                      </a:r>
                    </a:p>
                  </a:txBody>
                  <a:tcPr horzOverflow="overflow">
                    <a:lnL w="12700" cap="flat" cmpd="sng" algn="ctr">
                      <a:solidFill>
                        <a:srgbClr val="0033CC"/>
                      </a:solidFill>
                      <a:prstDash val="solid"/>
                      <a:round/>
                      <a:headEnd type="none" w="med" len="med"/>
                      <a:tailEnd type="none" w="med" len="med"/>
                    </a:lnL>
                    <a:lnR w="28575" cap="flat" cmpd="sng" algn="ctr">
                      <a:solidFill>
                        <a:srgbClr val="0033CC"/>
                      </a:solidFill>
                      <a:prstDash val="solid"/>
                      <a:round/>
                      <a:headEnd type="none" w="med" len="med"/>
                      <a:tailEnd type="none" w="med" len="med"/>
                    </a:lnR>
                    <a:lnT w="12700" cap="flat" cmpd="sng" algn="ctr">
                      <a:solidFill>
                        <a:srgbClr val="0033CC"/>
                      </a:solidFill>
                      <a:prstDash val="solid"/>
                      <a:round/>
                      <a:headEnd type="none" w="med" len="med"/>
                      <a:tailEnd type="none" w="med" len="med"/>
                    </a:lnT>
                    <a:lnB w="12700" cap="flat" cmpd="sng" algn="ctr">
                      <a:solidFill>
                        <a:srgbClr val="0033C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96878058"/>
                  </a:ext>
                </a:extLst>
              </a:tr>
              <a:tr h="33178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70000"/>
                        </a:lnSpc>
                        <a:spcBef>
                          <a:spcPct val="0"/>
                        </a:spcBef>
                        <a:spcAft>
                          <a:spcPct val="0"/>
                        </a:spcAft>
                        <a:buClrTx/>
                        <a:buSzTx/>
                        <a:buFontTx/>
                        <a:buNone/>
                        <a:tabLst/>
                      </a:pPr>
                      <a:r>
                        <a:rPr kumimoji="1" lang="en-US" altLang="zh-CN" sz="2400" b="1" i="0" u="none" strike="noStrike" cap="none" normalizeH="0" baseline="0" smtClean="0">
                          <a:ln>
                            <a:noFill/>
                          </a:ln>
                          <a:solidFill>
                            <a:srgbClr val="0033CC"/>
                          </a:solidFill>
                          <a:effectLst/>
                          <a:latin typeface="Times New Roman" panose="02020603050405020304" pitchFamily="18" charset="0"/>
                          <a:ea typeface="宋体" panose="02010600030101010101" pitchFamily="2" charset="-122"/>
                        </a:rPr>
                        <a:t> 0    0    </a:t>
                      </a:r>
                      <a:r>
                        <a:rPr kumimoji="1" lang="en-US" altLang="zh-CN" sz="2400" b="1" i="0" u="none" strike="noStrike" cap="none" normalizeH="0" baseline="0" smtClean="0">
                          <a:ln>
                            <a:noFill/>
                          </a:ln>
                          <a:solidFill>
                            <a:srgbClr val="0033CC"/>
                          </a:solidFill>
                          <a:effectLst/>
                          <a:latin typeface="Times New Roman" panose="02020603050405020304" pitchFamily="18" charset="0"/>
                          <a:ea typeface="楷体_GB2312" panose="02010609030101010101" pitchFamily="49" charset="-122"/>
                          <a:sym typeface="Symbol" panose="05050102010706020507" pitchFamily="18" charset="2"/>
                        </a:rPr>
                        <a:t>0    0    0   0</a:t>
                      </a:r>
                      <a:r>
                        <a:rPr kumimoji="1" lang="en-US" altLang="zh-CN" sz="2400" b="1" i="0" u="none" strike="noStrike" cap="none" normalizeH="0" baseline="0" smtClean="0">
                          <a:ln>
                            <a:noFill/>
                          </a:ln>
                          <a:solidFill>
                            <a:schemeClr val="tx1"/>
                          </a:solidFill>
                          <a:effectLst/>
                          <a:latin typeface="Times New Roman" panose="02020603050405020304" pitchFamily="18" charset="0"/>
                          <a:ea typeface="楷体_GB2312" panose="02010609030101010101" pitchFamily="49" charset="-122"/>
                          <a:sym typeface="Symbol" panose="05050102010706020507" pitchFamily="18" charset="2"/>
                        </a:rPr>
                        <a:t>   </a:t>
                      </a:r>
                      <a:r>
                        <a:rPr kumimoji="1" lang="en-US" altLang="zh-CN" sz="2400" b="1" i="0" u="none" strike="noStrike" cap="none" normalizeH="0" baseline="0" smtClean="0">
                          <a:ln>
                            <a:noFill/>
                          </a:ln>
                          <a:solidFill>
                            <a:srgbClr val="FF33CC"/>
                          </a:solidFill>
                          <a:effectLst/>
                          <a:latin typeface="Times New Roman" panose="02020603050405020304" pitchFamily="18" charset="0"/>
                          <a:ea typeface="楷体_GB2312" panose="02010609030101010101" pitchFamily="49" charset="-122"/>
                          <a:sym typeface="Symbol" panose="05050102010706020507" pitchFamily="18" charset="2"/>
                        </a:rPr>
                        <a:t> </a:t>
                      </a:r>
                      <a:r>
                        <a:rPr kumimoji="1" lang="en-US" altLang="zh-CN" sz="2400" b="1" i="0" u="none" strike="noStrike" cap="none" normalizeH="0" baseline="0" smtClean="0">
                          <a:ln>
                            <a:noFill/>
                          </a:ln>
                          <a:solidFill>
                            <a:srgbClr val="FF0066"/>
                          </a:solidFill>
                          <a:effectLst/>
                          <a:latin typeface="Times New Roman" panose="02020603050405020304" pitchFamily="18" charset="0"/>
                          <a:ea typeface="楷体_GB2312" panose="02010609030101010101" pitchFamily="49" charset="-122"/>
                          <a:sym typeface="Symbol" panose="05050102010706020507" pitchFamily="18" charset="2"/>
                        </a:rPr>
                        <a:t>1</a:t>
                      </a:r>
                      <a:r>
                        <a:rPr kumimoji="1" lang="en-US" altLang="zh-CN" sz="2400" b="1" i="0" u="none" strike="noStrike" cap="none" normalizeH="0" baseline="0" smtClean="0">
                          <a:ln>
                            <a:noFill/>
                          </a:ln>
                          <a:solidFill>
                            <a:schemeClr val="tx1"/>
                          </a:solidFill>
                          <a:effectLst/>
                          <a:latin typeface="Times New Roman" panose="02020603050405020304" pitchFamily="18" charset="0"/>
                          <a:ea typeface="楷体_GB2312" panose="02010609030101010101" pitchFamily="49" charset="-122"/>
                          <a:sym typeface="Symbol" panose="05050102010706020507" pitchFamily="18" charset="2"/>
                        </a:rPr>
                        <a:t>    </a:t>
                      </a:r>
                    </a:p>
                  </a:txBody>
                  <a:tcPr horzOverflow="overflow">
                    <a:lnL w="28575" cap="flat" cmpd="sng" algn="ctr">
                      <a:solidFill>
                        <a:srgbClr val="0033CC"/>
                      </a:solidFill>
                      <a:prstDash val="solid"/>
                      <a:round/>
                      <a:headEnd type="none" w="med" len="med"/>
                      <a:tailEnd type="none" w="med" len="med"/>
                    </a:lnL>
                    <a:lnR w="12700" cap="flat" cmpd="sng" algn="ctr">
                      <a:solidFill>
                        <a:srgbClr val="0033CC"/>
                      </a:solidFill>
                      <a:prstDash val="solid"/>
                      <a:round/>
                      <a:headEnd type="none" w="med" len="med"/>
                      <a:tailEnd type="none" w="med" len="med"/>
                    </a:lnR>
                    <a:lnT w="12700" cap="flat" cmpd="sng" algn="ctr">
                      <a:solidFill>
                        <a:srgbClr val="0033CC"/>
                      </a:solidFill>
                      <a:prstDash val="solid"/>
                      <a:round/>
                      <a:headEnd type="none" w="med" len="med"/>
                      <a:tailEnd type="none" w="med" len="med"/>
                    </a:lnT>
                    <a:lnB w="12700" cap="flat" cmpd="sng" algn="ctr">
                      <a:solidFill>
                        <a:srgbClr val="0033CC"/>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7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0    0    1</a:t>
                      </a:r>
                    </a:p>
                  </a:txBody>
                  <a:tcPr horzOverflow="overflow">
                    <a:lnL w="12700" cap="flat" cmpd="sng" algn="ctr">
                      <a:solidFill>
                        <a:srgbClr val="0033CC"/>
                      </a:solidFill>
                      <a:prstDash val="solid"/>
                      <a:round/>
                      <a:headEnd type="none" w="med" len="med"/>
                      <a:tailEnd type="none" w="med" len="med"/>
                    </a:lnL>
                    <a:lnR w="28575" cap="flat" cmpd="sng" algn="ctr">
                      <a:solidFill>
                        <a:srgbClr val="0033CC"/>
                      </a:solidFill>
                      <a:prstDash val="solid"/>
                      <a:round/>
                      <a:headEnd type="none" w="med" len="med"/>
                      <a:tailEnd type="none" w="med" len="med"/>
                    </a:lnR>
                    <a:lnT w="12700" cap="flat" cmpd="sng" algn="ctr">
                      <a:solidFill>
                        <a:srgbClr val="0033CC"/>
                      </a:solidFill>
                      <a:prstDash val="solid"/>
                      <a:round/>
                      <a:headEnd type="none" w="med" len="med"/>
                      <a:tailEnd type="none" w="med" len="med"/>
                    </a:lnT>
                    <a:lnB w="12700" cap="flat" cmpd="sng" algn="ctr">
                      <a:solidFill>
                        <a:srgbClr val="0033C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47242805"/>
                  </a:ext>
                </a:extLst>
              </a:tr>
              <a:tr h="38258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70000"/>
                        </a:lnSpc>
                        <a:spcBef>
                          <a:spcPct val="0"/>
                        </a:spcBef>
                        <a:spcAft>
                          <a:spcPct val="0"/>
                        </a:spcAft>
                        <a:buClrTx/>
                        <a:buSzTx/>
                        <a:buFontTx/>
                        <a:buNone/>
                        <a:tabLst/>
                      </a:pPr>
                      <a:r>
                        <a:rPr kumimoji="1" lang="en-US" altLang="zh-CN" sz="2400" b="1" i="0" u="none" strike="noStrike" cap="none" normalizeH="0" baseline="0" smtClean="0">
                          <a:ln>
                            <a:noFill/>
                          </a:ln>
                          <a:solidFill>
                            <a:srgbClr val="0033CC"/>
                          </a:solidFill>
                          <a:effectLst/>
                          <a:latin typeface="Times New Roman" panose="02020603050405020304" pitchFamily="18" charset="0"/>
                          <a:ea typeface="宋体" panose="02010600030101010101" pitchFamily="2" charset="-122"/>
                        </a:rPr>
                        <a:t> 0    0    </a:t>
                      </a:r>
                      <a:r>
                        <a:rPr kumimoji="1" lang="en-US" altLang="zh-CN" sz="2400" b="1" i="0" u="none" strike="noStrike" cap="none" normalizeH="0" baseline="0" smtClean="0">
                          <a:ln>
                            <a:noFill/>
                          </a:ln>
                          <a:solidFill>
                            <a:srgbClr val="0033CC"/>
                          </a:solidFill>
                          <a:effectLst/>
                          <a:latin typeface="Times New Roman" panose="02020603050405020304" pitchFamily="18" charset="0"/>
                          <a:ea typeface="楷体_GB2312" panose="02010609030101010101" pitchFamily="49" charset="-122"/>
                          <a:sym typeface="Symbol" panose="05050102010706020507" pitchFamily="18" charset="2"/>
                        </a:rPr>
                        <a:t>0    0    0   0    0</a:t>
                      </a:r>
                      <a:r>
                        <a:rPr kumimoji="1" lang="en-US" altLang="zh-CN" sz="2400" b="1" i="0" u="none" strike="noStrike" cap="none" normalizeH="0" baseline="0" smtClean="0">
                          <a:ln>
                            <a:noFill/>
                          </a:ln>
                          <a:solidFill>
                            <a:schemeClr val="tx1"/>
                          </a:solidFill>
                          <a:effectLst/>
                          <a:latin typeface="Times New Roman" panose="02020603050405020304" pitchFamily="18" charset="0"/>
                          <a:ea typeface="楷体_GB2312" panose="02010609030101010101" pitchFamily="49" charset="-122"/>
                          <a:sym typeface="Symbol" panose="05050102010706020507" pitchFamily="18" charset="2"/>
                        </a:rPr>
                        <a:t>   </a:t>
                      </a:r>
                      <a:r>
                        <a:rPr kumimoji="1" lang="en-US" altLang="zh-CN" sz="2400" b="1" i="0" u="none" strike="noStrike" cap="none" normalizeH="0" baseline="0" smtClean="0">
                          <a:ln>
                            <a:noFill/>
                          </a:ln>
                          <a:solidFill>
                            <a:srgbClr val="FF33CC"/>
                          </a:solidFill>
                          <a:effectLst/>
                          <a:latin typeface="Times New Roman" panose="02020603050405020304" pitchFamily="18" charset="0"/>
                          <a:ea typeface="楷体_GB2312" panose="02010609030101010101" pitchFamily="49" charset="-122"/>
                          <a:sym typeface="Symbol" panose="05050102010706020507" pitchFamily="18" charset="2"/>
                        </a:rPr>
                        <a:t> </a:t>
                      </a:r>
                      <a:r>
                        <a:rPr kumimoji="1" lang="en-US" altLang="zh-CN" sz="2400" b="1" i="0" u="none" strike="noStrike" cap="none" normalizeH="0" baseline="0" smtClean="0">
                          <a:ln>
                            <a:noFill/>
                          </a:ln>
                          <a:solidFill>
                            <a:srgbClr val="FF0066"/>
                          </a:solidFill>
                          <a:effectLst/>
                          <a:latin typeface="Times New Roman" panose="02020603050405020304" pitchFamily="18" charset="0"/>
                          <a:ea typeface="楷体_GB2312" panose="02010609030101010101" pitchFamily="49" charset="-122"/>
                          <a:sym typeface="Symbol" panose="05050102010706020507" pitchFamily="18" charset="2"/>
                        </a:rPr>
                        <a:t>1</a:t>
                      </a:r>
                    </a:p>
                  </a:txBody>
                  <a:tcPr horzOverflow="overflow">
                    <a:lnL w="28575" cap="flat" cmpd="sng" algn="ctr">
                      <a:solidFill>
                        <a:srgbClr val="0033CC"/>
                      </a:solidFill>
                      <a:prstDash val="solid"/>
                      <a:round/>
                      <a:headEnd type="none" w="med" len="med"/>
                      <a:tailEnd type="none" w="med" len="med"/>
                    </a:lnL>
                    <a:lnR w="12700" cap="flat" cmpd="sng" algn="ctr">
                      <a:solidFill>
                        <a:srgbClr val="0033CC"/>
                      </a:solidFill>
                      <a:prstDash val="solid"/>
                      <a:round/>
                      <a:headEnd type="none" w="med" len="med"/>
                      <a:tailEnd type="none" w="med" len="med"/>
                    </a:lnR>
                    <a:lnT w="12700" cap="flat" cmpd="sng" algn="ctr">
                      <a:solidFill>
                        <a:srgbClr val="0033CC"/>
                      </a:solidFill>
                      <a:prstDash val="solid"/>
                      <a:round/>
                      <a:headEnd type="none" w="med" len="med"/>
                      <a:tailEnd type="none" w="med" len="med"/>
                    </a:lnT>
                    <a:lnB w="28575" cap="flat" cmpd="sng" algn="ctr">
                      <a:solidFill>
                        <a:srgbClr val="0033CC"/>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70000"/>
                        </a:lnSpc>
                        <a:spcBef>
                          <a:spcPct val="0"/>
                        </a:spcBef>
                        <a:spcAft>
                          <a:spcPct val="0"/>
                        </a:spcAft>
                        <a:buClrTx/>
                        <a:buSzTx/>
                        <a:buFontTx/>
                        <a:buNone/>
                        <a:tabLst/>
                      </a:pPr>
                      <a:r>
                        <a:rPr kumimoji="1"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 0    0    0</a:t>
                      </a:r>
                    </a:p>
                  </a:txBody>
                  <a:tcPr horzOverflow="overflow">
                    <a:lnL w="12700" cap="flat" cmpd="sng" algn="ctr">
                      <a:solidFill>
                        <a:srgbClr val="0033CC"/>
                      </a:solidFill>
                      <a:prstDash val="solid"/>
                      <a:round/>
                      <a:headEnd type="none" w="med" len="med"/>
                      <a:tailEnd type="none" w="med" len="med"/>
                    </a:lnL>
                    <a:lnR w="28575" cap="flat" cmpd="sng" algn="ctr">
                      <a:solidFill>
                        <a:srgbClr val="0033CC"/>
                      </a:solidFill>
                      <a:prstDash val="solid"/>
                      <a:round/>
                      <a:headEnd type="none" w="med" len="med"/>
                      <a:tailEnd type="none" w="med" len="med"/>
                    </a:lnR>
                    <a:lnT w="12700" cap="flat" cmpd="sng" algn="ctr">
                      <a:solidFill>
                        <a:srgbClr val="0033CC"/>
                      </a:solidFill>
                      <a:prstDash val="solid"/>
                      <a:round/>
                      <a:headEnd type="none" w="med" len="med"/>
                      <a:tailEnd type="none" w="med" len="med"/>
                    </a:lnT>
                    <a:lnB w="28575" cap="flat" cmpd="sng" algn="ctr">
                      <a:solidFill>
                        <a:srgbClr val="0033C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36411008"/>
                  </a:ext>
                </a:extLst>
              </a:tr>
            </a:tbl>
          </a:graphicData>
        </a:graphic>
      </p:graphicFrame>
      <p:sp>
        <p:nvSpPr>
          <p:cNvPr id="33832" name="Text Box 40"/>
          <p:cNvSpPr txBox="1">
            <a:spLocks noChangeArrowheads="1"/>
          </p:cNvSpPr>
          <p:nvPr/>
        </p:nvSpPr>
        <p:spPr bwMode="auto">
          <a:xfrm>
            <a:off x="6423025" y="1951038"/>
            <a:ext cx="1435100" cy="466725"/>
          </a:xfrm>
          <a:prstGeom prst="rect">
            <a:avLst/>
          </a:prstGeom>
          <a:solidFill>
            <a:srgbClr val="FFFFCC"/>
          </a:solidFill>
          <a:ln w="9525">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b="1">
                <a:solidFill>
                  <a:srgbClr val="0033CC"/>
                </a:solidFill>
              </a:rPr>
              <a:t>函数式</a:t>
            </a:r>
          </a:p>
        </p:txBody>
      </p:sp>
      <p:sp>
        <p:nvSpPr>
          <p:cNvPr id="33836" name="Text Box 44"/>
          <p:cNvSpPr txBox="1">
            <a:spLocks noChangeArrowheads="1"/>
          </p:cNvSpPr>
          <p:nvPr/>
        </p:nvSpPr>
        <p:spPr bwMode="auto">
          <a:xfrm>
            <a:off x="229755" y="839787"/>
            <a:ext cx="6332538"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Lst>
        </p:spPr>
        <p:txBody>
          <a:bodyPr>
            <a:spAutoFit/>
          </a:bodyPr>
          <a:lstStyle/>
          <a:p>
            <a:r>
              <a:rPr lang="en-US" altLang="zh-CN" sz="2800" dirty="0" smtClean="0">
                <a:solidFill>
                  <a:srgbClr val="FF0066"/>
                </a:solidFill>
              </a:rPr>
              <a:t>3 </a:t>
            </a:r>
            <a:r>
              <a:rPr lang="zh-CN" altLang="en-US" sz="2800" dirty="0">
                <a:solidFill>
                  <a:srgbClr val="FF0066"/>
                </a:solidFill>
              </a:rPr>
              <a:t>位二进制</a:t>
            </a:r>
            <a:r>
              <a:rPr lang="zh-CN" altLang="en-US" sz="2800" b="1" dirty="0">
                <a:solidFill>
                  <a:srgbClr val="FF0066"/>
                </a:solidFill>
              </a:rPr>
              <a:t>优先编码器</a:t>
            </a:r>
          </a:p>
        </p:txBody>
      </p:sp>
      <p:graphicFrame>
        <p:nvGraphicFramePr>
          <p:cNvPr id="33837" name="Object 45"/>
          <p:cNvGraphicFramePr>
            <a:graphicFrameLocks noChangeAspect="1"/>
          </p:cNvGraphicFramePr>
          <p:nvPr/>
        </p:nvGraphicFramePr>
        <p:xfrm>
          <a:off x="5595938" y="2544763"/>
          <a:ext cx="3098800" cy="547687"/>
        </p:xfrm>
        <a:graphic>
          <a:graphicData uri="http://schemas.openxmlformats.org/presentationml/2006/ole">
            <mc:AlternateContent xmlns:mc="http://schemas.openxmlformats.org/markup-compatibility/2006">
              <mc:Choice xmlns:v="urn:schemas-microsoft-com:vml" Requires="v">
                <p:oleObj spid="_x0000_s7239" name="Equation" r:id="rId3" imgW="1295280" imgH="228600" progId="Equation.3">
                  <p:embed/>
                </p:oleObj>
              </mc:Choice>
              <mc:Fallback>
                <p:oleObj name="Equation" r:id="rId3" imgW="1295280" imgH="228600" progId="Equation.3">
                  <p:embed/>
                  <p:pic>
                    <p:nvPicPr>
                      <p:cNvPr id="33837" name="Object 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5938" y="2544763"/>
                        <a:ext cx="3098800" cy="547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38" name="Object 46"/>
          <p:cNvGraphicFramePr>
            <a:graphicFrameLocks noChangeAspect="1"/>
          </p:cNvGraphicFramePr>
          <p:nvPr/>
        </p:nvGraphicFramePr>
        <p:xfrm>
          <a:off x="5595938" y="3281363"/>
          <a:ext cx="3097212" cy="1216025"/>
        </p:xfrm>
        <a:graphic>
          <a:graphicData uri="http://schemas.openxmlformats.org/presentationml/2006/ole">
            <mc:AlternateContent xmlns:mc="http://schemas.openxmlformats.org/markup-compatibility/2006">
              <mc:Choice xmlns:v="urn:schemas-microsoft-com:vml" Requires="v">
                <p:oleObj spid="_x0000_s7240" name="Equation" r:id="rId5" imgW="1295280" imgH="507960" progId="Equation.3">
                  <p:embed/>
                </p:oleObj>
              </mc:Choice>
              <mc:Fallback>
                <p:oleObj name="Equation" r:id="rId5" imgW="1295280" imgH="507960" progId="Equation.3">
                  <p:embed/>
                  <p:pic>
                    <p:nvPicPr>
                      <p:cNvPr id="33838" name="Object 4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95938" y="3281363"/>
                        <a:ext cx="3097212" cy="1216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39" name="Object 47"/>
          <p:cNvGraphicFramePr>
            <a:graphicFrameLocks noChangeAspect="1"/>
          </p:cNvGraphicFramePr>
          <p:nvPr/>
        </p:nvGraphicFramePr>
        <p:xfrm>
          <a:off x="5595938" y="4606925"/>
          <a:ext cx="3430587" cy="1216025"/>
        </p:xfrm>
        <a:graphic>
          <a:graphicData uri="http://schemas.openxmlformats.org/presentationml/2006/ole">
            <mc:AlternateContent xmlns:mc="http://schemas.openxmlformats.org/markup-compatibility/2006">
              <mc:Choice xmlns:v="urn:schemas-microsoft-com:vml" Requires="v">
                <p:oleObj spid="_x0000_s7241" name="Equation" r:id="rId7" imgW="1434960" imgH="507960" progId="Equation.3">
                  <p:embed/>
                </p:oleObj>
              </mc:Choice>
              <mc:Fallback>
                <p:oleObj name="Equation" r:id="rId7" imgW="1434960" imgH="507960" progId="Equation.3">
                  <p:embed/>
                  <p:pic>
                    <p:nvPicPr>
                      <p:cNvPr id="33839" name="Object 4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95938" y="4606925"/>
                        <a:ext cx="3430587" cy="1216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8286422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33836"/>
                                        </p:tgtEl>
                                        <p:attrNameLst>
                                          <p:attrName>style.visibility</p:attrName>
                                        </p:attrNameLst>
                                      </p:cBhvr>
                                      <p:to>
                                        <p:strVal val="visible"/>
                                      </p:to>
                                    </p:set>
                                    <p:animEffect transition="in" filter="wipe(left)">
                                      <p:cBhvr>
                                        <p:cTn id="7" dur="75"/>
                                        <p:tgtEl>
                                          <p:spTgt spid="338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794">
                                            <p:txEl>
                                              <p:pRg st="0" end="0"/>
                                            </p:txEl>
                                          </p:spTgt>
                                        </p:tgtEl>
                                        <p:attrNameLst>
                                          <p:attrName>style.visibility</p:attrName>
                                        </p:attrNameLst>
                                      </p:cBhvr>
                                      <p:to>
                                        <p:strVal val="visible"/>
                                      </p:to>
                                    </p:set>
                                    <p:animEffect transition="in" filter="wipe(left)">
                                      <p:cBhvr>
                                        <p:cTn id="12" dur="500"/>
                                        <p:tgtEl>
                                          <p:spTgt spid="3379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33795"/>
                                        </p:tgtEl>
                                        <p:attrNameLst>
                                          <p:attrName>style.visibility</p:attrName>
                                        </p:attrNameLst>
                                      </p:cBhvr>
                                      <p:to>
                                        <p:strVal val="visible"/>
                                      </p:to>
                                    </p:set>
                                    <p:animEffect transition="in" filter="wipe(left)">
                                      <p:cBhvr>
                                        <p:cTn id="17" dur="75"/>
                                        <p:tgtEl>
                                          <p:spTgt spid="3379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3796"/>
                                        </p:tgtEl>
                                        <p:attrNameLst>
                                          <p:attrName>style.visibility</p:attrName>
                                        </p:attrNameLst>
                                      </p:cBhvr>
                                      <p:to>
                                        <p:strVal val="visible"/>
                                      </p:to>
                                    </p:set>
                                    <p:animEffect transition="in" filter="wipe(left)">
                                      <p:cBhvr>
                                        <p:cTn id="22" dur="500"/>
                                        <p:tgtEl>
                                          <p:spTgt spid="3379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3797"/>
                                        </p:tgtEl>
                                        <p:attrNameLst>
                                          <p:attrName>style.visibility</p:attrName>
                                        </p:attrNameLst>
                                      </p:cBhvr>
                                      <p:to>
                                        <p:strVal val="visible"/>
                                      </p:to>
                                    </p:set>
                                    <p:animEffect transition="in" filter="wipe(left)">
                                      <p:cBhvr>
                                        <p:cTn id="27" dur="500"/>
                                        <p:tgtEl>
                                          <p:spTgt spid="3379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3832"/>
                                        </p:tgtEl>
                                        <p:attrNameLst>
                                          <p:attrName>style.visibility</p:attrName>
                                        </p:attrNameLst>
                                      </p:cBhvr>
                                      <p:to>
                                        <p:strVal val="visible"/>
                                      </p:to>
                                    </p:set>
                                    <p:animEffect transition="in" filter="wipe(left)">
                                      <p:cBhvr>
                                        <p:cTn id="32" dur="500"/>
                                        <p:tgtEl>
                                          <p:spTgt spid="3383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33837"/>
                                        </p:tgtEl>
                                        <p:attrNameLst>
                                          <p:attrName>style.visibility</p:attrName>
                                        </p:attrNameLst>
                                      </p:cBhvr>
                                      <p:to>
                                        <p:strVal val="visible"/>
                                      </p:to>
                                    </p:set>
                                    <p:animEffect transition="in" filter="wipe(left)">
                                      <p:cBhvr>
                                        <p:cTn id="37" dur="500"/>
                                        <p:tgtEl>
                                          <p:spTgt spid="3383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33838"/>
                                        </p:tgtEl>
                                        <p:attrNameLst>
                                          <p:attrName>style.visibility</p:attrName>
                                        </p:attrNameLst>
                                      </p:cBhvr>
                                      <p:to>
                                        <p:strVal val="visible"/>
                                      </p:to>
                                    </p:set>
                                    <p:animEffect transition="in" filter="wipe(left)">
                                      <p:cBhvr>
                                        <p:cTn id="42" dur="500"/>
                                        <p:tgtEl>
                                          <p:spTgt spid="3383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33839"/>
                                        </p:tgtEl>
                                        <p:attrNameLst>
                                          <p:attrName>style.visibility</p:attrName>
                                        </p:attrNameLst>
                                      </p:cBhvr>
                                      <p:to>
                                        <p:strVal val="visible"/>
                                      </p:to>
                                    </p:set>
                                    <p:animEffect transition="in" filter="wipe(left)">
                                      <p:cBhvr>
                                        <p:cTn id="47" dur="500"/>
                                        <p:tgtEl>
                                          <p:spTgt spid="338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build="p" autoUpdateAnimBg="0"/>
      <p:bldP spid="33795" grpId="0" autoUpdateAnimBg="0"/>
      <p:bldP spid="33796" grpId="0" animBg="1" autoUpdateAnimBg="0"/>
      <p:bldP spid="33832" grpId="0" animBg="1" autoUpdateAnimBg="0"/>
      <p:bldP spid="33836"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Text Box 4"/>
          <p:cNvSpPr txBox="1">
            <a:spLocks noChangeArrowheads="1"/>
          </p:cNvSpPr>
          <p:nvPr/>
        </p:nvSpPr>
        <p:spPr bwMode="auto">
          <a:xfrm>
            <a:off x="187470" y="865189"/>
            <a:ext cx="2447925" cy="579438"/>
          </a:xfrm>
          <a:prstGeom prst="rect">
            <a:avLst/>
          </a:prstGeom>
          <a:solidFill>
            <a:schemeClr val="accent6">
              <a:lumMod val="20000"/>
              <a:lumOff val="80000"/>
            </a:schemeClr>
          </a:solidFill>
          <a:ln>
            <a:noFill/>
          </a:ln>
          <a:effectLst/>
        </p:spPr>
        <p:txBody>
          <a:bodyPr>
            <a:spAutoFit/>
          </a:bodyPr>
          <a:lstStyle/>
          <a:p>
            <a:pPr>
              <a:spcBef>
                <a:spcPct val="50000"/>
              </a:spcBef>
            </a:pPr>
            <a:r>
              <a:rPr lang="zh-CN" altLang="en-US" sz="3200" dirty="0">
                <a:solidFill>
                  <a:srgbClr val="0000FF"/>
                </a:solidFill>
              </a:rPr>
              <a:t>优先编码器</a:t>
            </a:r>
          </a:p>
        </p:txBody>
      </p:sp>
      <p:sp>
        <p:nvSpPr>
          <p:cNvPr id="32774" name="Text Box 6"/>
          <p:cNvSpPr txBox="1">
            <a:spLocks noChangeArrowheads="1"/>
          </p:cNvSpPr>
          <p:nvPr/>
        </p:nvSpPr>
        <p:spPr bwMode="auto">
          <a:xfrm>
            <a:off x="460086" y="1388487"/>
            <a:ext cx="7848600" cy="137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lang="en-US" altLang="zh-CN" dirty="0"/>
              <a:t>        </a:t>
            </a:r>
            <a:r>
              <a:rPr lang="zh-CN" altLang="en-US" dirty="0"/>
              <a:t>在优先编码器电路中，允许同时输入两个以上编码信号。编码时只对</a:t>
            </a:r>
            <a:r>
              <a:rPr lang="zh-CN" altLang="en-US" dirty="0">
                <a:solidFill>
                  <a:srgbClr val="FF0000"/>
                </a:solidFill>
              </a:rPr>
              <a:t>优先权</a:t>
            </a:r>
            <a:r>
              <a:rPr lang="zh-CN" altLang="en-US" dirty="0"/>
              <a:t>最高的进行编码。</a:t>
            </a:r>
          </a:p>
        </p:txBody>
      </p:sp>
      <p:sp>
        <p:nvSpPr>
          <p:cNvPr id="32775" name="Text Box 7"/>
          <p:cNvSpPr txBox="1">
            <a:spLocks noChangeArrowheads="1"/>
          </p:cNvSpPr>
          <p:nvPr/>
        </p:nvSpPr>
        <p:spPr bwMode="auto">
          <a:xfrm>
            <a:off x="684213" y="2263344"/>
            <a:ext cx="77755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t>8</a:t>
            </a:r>
            <a:r>
              <a:rPr lang="zh-CN" altLang="en-US" dirty="0"/>
              <a:t>线－</a:t>
            </a:r>
            <a:r>
              <a:rPr lang="en-US" altLang="zh-CN" dirty="0"/>
              <a:t>3</a:t>
            </a:r>
            <a:r>
              <a:rPr lang="zh-CN" altLang="en-US" dirty="0"/>
              <a:t>线优先编码器</a:t>
            </a:r>
            <a:r>
              <a:rPr lang="en-US" altLang="zh-CN" dirty="0">
                <a:solidFill>
                  <a:srgbClr val="C00000"/>
                </a:solidFill>
              </a:rPr>
              <a:t>74LS148</a:t>
            </a:r>
            <a:r>
              <a:rPr lang="zh-CN" altLang="en-US" dirty="0" smtClean="0"/>
              <a:t>逻辑图</a:t>
            </a:r>
            <a:endParaRPr lang="zh-CN" altLang="en-US" dirty="0"/>
          </a:p>
        </p:txBody>
      </p:sp>
      <p:grpSp>
        <p:nvGrpSpPr>
          <p:cNvPr id="32786" name="Group 18"/>
          <p:cNvGrpSpPr>
            <a:grpSpLocks/>
          </p:cNvGrpSpPr>
          <p:nvPr/>
        </p:nvGrpSpPr>
        <p:grpSpPr bwMode="auto">
          <a:xfrm>
            <a:off x="539750" y="2747965"/>
            <a:ext cx="8388350" cy="3351212"/>
            <a:chOff x="340" y="2209"/>
            <a:chExt cx="5284" cy="2111"/>
          </a:xfrm>
        </p:grpSpPr>
        <p:pic>
          <p:nvPicPr>
            <p:cNvPr id="32783"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 y="2245"/>
              <a:ext cx="2435" cy="2053"/>
            </a:xfrm>
            <a:prstGeom prst="rect">
              <a:avLst/>
            </a:prstGeom>
            <a:noFill/>
            <a:extLst>
              <a:ext uri="{909E8E84-426E-40DD-AFC4-6F175D3DCCD1}">
                <a14:hiddenFill xmlns:a14="http://schemas.microsoft.com/office/drawing/2010/main">
                  <a:solidFill>
                    <a:srgbClr val="FFFFFF"/>
                  </a:solidFill>
                </a14:hiddenFill>
              </a:ext>
            </a:extLst>
          </p:spPr>
        </p:pic>
        <p:pic>
          <p:nvPicPr>
            <p:cNvPr id="32784"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5" y="2209"/>
              <a:ext cx="2369" cy="2111"/>
            </a:xfrm>
            <a:prstGeom prst="rect">
              <a:avLst/>
            </a:prstGeom>
            <a:noFill/>
            <a:extLst>
              <a:ext uri="{909E8E84-426E-40DD-AFC4-6F175D3DCCD1}">
                <a14:hiddenFill xmlns:a14="http://schemas.microsoft.com/office/drawing/2010/main">
                  <a:solidFill>
                    <a:srgbClr val="FFFFFF"/>
                  </a:solidFill>
                </a14:hiddenFill>
              </a:ext>
            </a:extLst>
          </p:spPr>
        </p:pic>
      </p:grpSp>
      <p:sp>
        <p:nvSpPr>
          <p:cNvPr id="32785" name="AutoShape 17"/>
          <p:cNvSpPr>
            <a:spLocks noChangeArrowheads="1"/>
          </p:cNvSpPr>
          <p:nvPr/>
        </p:nvSpPr>
        <p:spPr bwMode="auto">
          <a:xfrm>
            <a:off x="1979613" y="5195890"/>
            <a:ext cx="1944687" cy="576262"/>
          </a:xfrm>
          <a:prstGeom prst="wedgeRoundRectCallout">
            <a:avLst>
              <a:gd name="adj1" fmla="val 118329"/>
              <a:gd name="adj2" fmla="val 17218"/>
              <a:gd name="adj3" fmla="val 16667"/>
            </a:avLst>
          </a:prstGeom>
          <a:solidFill>
            <a:schemeClr val="accent1"/>
          </a:solidFill>
          <a:ln w="9525">
            <a:solidFill>
              <a:srgbClr val="FF99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a:t>选通输入端</a:t>
            </a:r>
          </a:p>
        </p:txBody>
      </p:sp>
      <p:sp>
        <p:nvSpPr>
          <p:cNvPr id="32787" name="AutoShape 19"/>
          <p:cNvSpPr>
            <a:spLocks noChangeArrowheads="1"/>
          </p:cNvSpPr>
          <p:nvPr/>
        </p:nvSpPr>
        <p:spPr bwMode="auto">
          <a:xfrm>
            <a:off x="4932363" y="1955802"/>
            <a:ext cx="2016125" cy="576263"/>
          </a:xfrm>
          <a:prstGeom prst="wedgeRoundRectCallout">
            <a:avLst>
              <a:gd name="adj1" fmla="val 72125"/>
              <a:gd name="adj2" fmla="val 155787"/>
              <a:gd name="adj3" fmla="val 16667"/>
            </a:avLst>
          </a:prstGeom>
          <a:solidFill>
            <a:srgbClr val="99FF66"/>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a:t>选通输出端</a:t>
            </a:r>
          </a:p>
        </p:txBody>
      </p:sp>
      <p:sp>
        <p:nvSpPr>
          <p:cNvPr id="32788" name="AutoShape 20"/>
          <p:cNvSpPr>
            <a:spLocks noChangeArrowheads="1"/>
          </p:cNvSpPr>
          <p:nvPr/>
        </p:nvSpPr>
        <p:spPr bwMode="auto">
          <a:xfrm>
            <a:off x="7451725" y="1163640"/>
            <a:ext cx="1441450" cy="503237"/>
          </a:xfrm>
          <a:prstGeom prst="wedgeRoundRectCallout">
            <a:avLst>
              <a:gd name="adj1" fmla="val -8481"/>
              <a:gd name="adj2" fmla="val 277444"/>
              <a:gd name="adj3" fmla="val 16667"/>
            </a:avLst>
          </a:prstGeom>
          <a:solidFill>
            <a:srgbClr val="FFCCCC"/>
          </a:solidFill>
          <a:ln w="9525">
            <a:solidFill>
              <a:srgbClr val="00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a:t>扩展端</a:t>
            </a: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9091" y="2728049"/>
            <a:ext cx="3716869" cy="2787652"/>
          </a:xfrm>
          <a:prstGeom prst="rect">
            <a:avLst/>
          </a:prstGeom>
        </p:spPr>
      </p:pic>
      <p:cxnSp>
        <p:nvCxnSpPr>
          <p:cNvPr id="4" name="直接连接符 3"/>
          <p:cNvCxnSpPr/>
          <p:nvPr/>
        </p:nvCxnSpPr>
        <p:spPr>
          <a:xfrm>
            <a:off x="5306291" y="4959927"/>
            <a:ext cx="3380509"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7415600" y="4975224"/>
            <a:ext cx="1468582" cy="369332"/>
          </a:xfrm>
          <a:prstGeom prst="rect">
            <a:avLst/>
          </a:prstGeom>
          <a:noFill/>
        </p:spPr>
        <p:txBody>
          <a:bodyPr wrap="square" rtlCol="0">
            <a:spAutoFit/>
          </a:bodyPr>
          <a:lstStyle/>
          <a:p>
            <a:r>
              <a:rPr lang="zh-CN" altLang="en-US" b="1" dirty="0" smtClean="0">
                <a:solidFill>
                  <a:srgbClr val="C00000"/>
                </a:solidFill>
              </a:rPr>
              <a:t>低电平有效</a:t>
            </a:r>
            <a:endParaRPr lang="zh-CN" altLang="en-US" b="1" dirty="0">
              <a:solidFill>
                <a:srgbClr val="C00000"/>
              </a:solidFill>
            </a:endParaRPr>
          </a:p>
        </p:txBody>
      </p:sp>
    </p:spTree>
    <p:extLst>
      <p:ext uri="{BB962C8B-B14F-4D97-AF65-F5344CB8AC3E}">
        <p14:creationId xmlns:p14="http://schemas.microsoft.com/office/powerpoint/2010/main" val="5747928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2774"/>
                                        </p:tgtEl>
                                        <p:attrNameLst>
                                          <p:attrName>style.visibility</p:attrName>
                                        </p:attrNameLst>
                                      </p:cBhvr>
                                      <p:to>
                                        <p:strVal val="visible"/>
                                      </p:to>
                                    </p:set>
                                    <p:animEffect transition="in" filter="box(in)">
                                      <p:cBhvr>
                                        <p:cTn id="7" dur="500"/>
                                        <p:tgtEl>
                                          <p:spTgt spid="327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2775"/>
                                        </p:tgtEl>
                                        <p:attrNameLst>
                                          <p:attrName>style.visibility</p:attrName>
                                        </p:attrNameLst>
                                      </p:cBhvr>
                                      <p:to>
                                        <p:strVal val="visible"/>
                                      </p:to>
                                    </p:set>
                                    <p:animEffect transition="in" filter="checkerboard(across)">
                                      <p:cBhvr>
                                        <p:cTn id="12" dur="500"/>
                                        <p:tgtEl>
                                          <p:spTgt spid="3277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2786"/>
                                        </p:tgtEl>
                                        <p:attrNameLst>
                                          <p:attrName>style.visibility</p:attrName>
                                        </p:attrNameLst>
                                      </p:cBhvr>
                                      <p:to>
                                        <p:strVal val="visible"/>
                                      </p:to>
                                    </p:set>
                                    <p:animEffect transition="in" filter="blinds(horizontal)">
                                      <p:cBhvr>
                                        <p:cTn id="17" dur="500"/>
                                        <p:tgtEl>
                                          <p:spTgt spid="32786"/>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nodeType="clickEffect">
                                  <p:stCondLst>
                                    <p:cond delay="0"/>
                                  </p:stCondLst>
                                  <p:childTnLst>
                                    <p:set>
                                      <p:cBhvr>
                                        <p:cTn id="25" dur="1" fill="hold">
                                          <p:stCondLst>
                                            <p:cond delay="0"/>
                                          </p:stCondLst>
                                        </p:cTn>
                                        <p:tgtEl>
                                          <p:spTgt spid="2"/>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2785"/>
                                        </p:tgtEl>
                                        <p:attrNameLst>
                                          <p:attrName>style.visibility</p:attrName>
                                        </p:attrNameLst>
                                      </p:cBhvr>
                                      <p:to>
                                        <p:strVal val="visible"/>
                                      </p:to>
                                    </p:set>
                                    <p:animEffect transition="in" filter="wipe(left)">
                                      <p:cBhvr>
                                        <p:cTn id="30" dur="500"/>
                                        <p:tgtEl>
                                          <p:spTgt spid="32785"/>
                                        </p:tgtEl>
                                      </p:cBhvr>
                                    </p:animEffect>
                                  </p:childTnLst>
                                  <p:subTnLst>
                                    <p:set>
                                      <p:cBhvr override="childStyle">
                                        <p:cTn dur="1" fill="hold" display="0" masterRel="nextClick" afterEffect="1"/>
                                        <p:tgtEl>
                                          <p:spTgt spid="32785"/>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32787"/>
                                        </p:tgtEl>
                                        <p:attrNameLst>
                                          <p:attrName>style.visibility</p:attrName>
                                        </p:attrNameLst>
                                      </p:cBhvr>
                                      <p:to>
                                        <p:strVal val="visible"/>
                                      </p:to>
                                    </p:set>
                                    <p:animEffect transition="in" filter="wipe(up)">
                                      <p:cBhvr>
                                        <p:cTn id="35" dur="500"/>
                                        <p:tgtEl>
                                          <p:spTgt spid="32787"/>
                                        </p:tgtEl>
                                      </p:cBhvr>
                                    </p:animEffect>
                                  </p:childTnLst>
                                  <p:subTnLst>
                                    <p:set>
                                      <p:cBhvr override="childStyle">
                                        <p:cTn dur="1" fill="hold" display="0" masterRel="nextClick" afterEffect="1"/>
                                        <p:tgtEl>
                                          <p:spTgt spid="32787"/>
                                        </p:tgtEl>
                                        <p:attrNameLst>
                                          <p:attrName>style.visibility</p:attrName>
                                        </p:attrNameLst>
                                      </p:cBhvr>
                                      <p:to>
                                        <p:strVal val="hidden"/>
                                      </p:to>
                                    </p:set>
                                  </p:sub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32788"/>
                                        </p:tgtEl>
                                        <p:attrNameLst>
                                          <p:attrName>style.visibility</p:attrName>
                                        </p:attrNameLst>
                                      </p:cBhvr>
                                      <p:to>
                                        <p:strVal val="visible"/>
                                      </p:to>
                                    </p:set>
                                    <p:animEffect transition="in" filter="wipe(up)">
                                      <p:cBhvr>
                                        <p:cTn id="40" dur="500"/>
                                        <p:tgtEl>
                                          <p:spTgt spid="32788"/>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4" grpId="0"/>
      <p:bldP spid="32775" grpId="0"/>
      <p:bldP spid="32785" grpId="0" animBg="1"/>
      <p:bldP spid="32787" grpId="0" animBg="1"/>
      <p:bldP spid="32788" grpId="0" animBg="1"/>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798" name="Object 6"/>
          <p:cNvGraphicFramePr>
            <a:graphicFrameLocks noChangeAspect="1"/>
          </p:cNvGraphicFramePr>
          <p:nvPr/>
        </p:nvGraphicFramePr>
        <p:xfrm>
          <a:off x="7938" y="-3175"/>
          <a:ext cx="9104312" cy="6183313"/>
        </p:xfrm>
        <a:graphic>
          <a:graphicData uri="http://schemas.openxmlformats.org/presentationml/2006/ole">
            <mc:AlternateContent xmlns:mc="http://schemas.openxmlformats.org/markup-compatibility/2006">
              <mc:Choice xmlns:v="urn:schemas-microsoft-com:vml" Requires="v">
                <p:oleObj spid="_x0000_s8219" name="文档" r:id="rId3" imgW="3785830" imgH="2573364" progId="Word.Document.8">
                  <p:embed/>
                </p:oleObj>
              </mc:Choice>
              <mc:Fallback>
                <p:oleObj name="文档" r:id="rId3" imgW="3785830" imgH="2573364" progId="Word.Document.8">
                  <p:embed/>
                  <p:pic>
                    <p:nvPicPr>
                      <p:cNvPr id="33798" name="Object 6"/>
                      <p:cNvPicPr>
                        <a:picLocks noChangeAspect="1" noChangeArrowheads="1"/>
                      </p:cNvPicPr>
                      <p:nvPr/>
                    </p:nvPicPr>
                    <p:blipFill>
                      <a:blip r:embed="rId4">
                        <a:extLst>
                          <a:ext uri="{28A0092B-C50C-407E-A947-70E740481C1C}">
                            <a14:useLocalDpi xmlns:a14="http://schemas.microsoft.com/office/drawing/2010/main" val="0"/>
                          </a:ext>
                        </a:extLst>
                      </a:blip>
                      <a:srcRect t="-1350" r="2563" b="6337"/>
                      <a:stretch>
                        <a:fillRect/>
                      </a:stretch>
                    </p:blipFill>
                    <p:spPr bwMode="auto">
                      <a:xfrm>
                        <a:off x="7938" y="-3175"/>
                        <a:ext cx="9104312" cy="618331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800" name="Text Box 8"/>
          <p:cNvSpPr txBox="1">
            <a:spLocks noChangeArrowheads="1"/>
          </p:cNvSpPr>
          <p:nvPr/>
        </p:nvSpPr>
        <p:spPr bwMode="auto">
          <a:xfrm>
            <a:off x="323850" y="6092825"/>
            <a:ext cx="3962400" cy="457200"/>
          </a:xfrm>
          <a:prstGeom prst="rect">
            <a:avLst/>
          </a:prstGeom>
          <a:solidFill>
            <a:srgbClr val="CCFF99"/>
          </a:solidFill>
          <a:ln>
            <a:noFill/>
          </a:ln>
          <a:effectLst/>
          <a:extLst>
            <a:ext uri="{91240B29-F687-4F45-9708-019B960494DF}">
              <a14:hiddenLine xmlns:a14="http://schemas.microsoft.com/office/drawing/2010/main" w="9525">
                <a:solidFill>
                  <a:srgbClr val="CC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a:latin typeface="宋体" panose="02010600030101010101" pitchFamily="2" charset="-122"/>
              </a:rPr>
              <a:t>输</a:t>
            </a:r>
            <a:r>
              <a:rPr kumimoji="1" lang="zh-CN" altLang="en-US" sz="2400">
                <a:solidFill>
                  <a:srgbClr val="CC3300"/>
                </a:solidFill>
                <a:latin typeface="宋体" panose="02010600030101010101" pitchFamily="2" charset="-122"/>
              </a:rPr>
              <a:t>入</a:t>
            </a:r>
            <a:r>
              <a:rPr kumimoji="1" lang="zh-CN" altLang="en-US" sz="2400">
                <a:latin typeface="宋体" panose="02010600030101010101" pitchFamily="2" charset="-122"/>
              </a:rPr>
              <a:t>：逻辑</a:t>
            </a:r>
            <a:r>
              <a:rPr kumimoji="1" lang="en-US" altLang="zh-CN" sz="2400">
                <a:latin typeface="宋体" panose="02010600030101010101" pitchFamily="2" charset="-122"/>
              </a:rPr>
              <a:t>0(</a:t>
            </a:r>
            <a:r>
              <a:rPr kumimoji="1" lang="zh-CN" altLang="en-US" sz="2400">
                <a:latin typeface="宋体" panose="02010600030101010101" pitchFamily="2" charset="-122"/>
              </a:rPr>
              <a:t>低电平）有效</a:t>
            </a:r>
            <a:endParaRPr kumimoji="1" lang="zh-CN" altLang="en-US" sz="2400" b="0">
              <a:latin typeface="宋体" panose="02010600030101010101" pitchFamily="2" charset="-122"/>
            </a:endParaRPr>
          </a:p>
        </p:txBody>
      </p:sp>
      <p:sp>
        <p:nvSpPr>
          <p:cNvPr id="33801" name="Text Box 9"/>
          <p:cNvSpPr txBox="1">
            <a:spLocks noChangeArrowheads="1"/>
          </p:cNvSpPr>
          <p:nvPr/>
        </p:nvSpPr>
        <p:spPr bwMode="auto">
          <a:xfrm>
            <a:off x="4716463" y="6092825"/>
            <a:ext cx="4038600" cy="457200"/>
          </a:xfrm>
          <a:prstGeom prst="rect">
            <a:avLst/>
          </a:prstGeom>
          <a:solidFill>
            <a:srgbClr val="CCFF99"/>
          </a:solidFill>
          <a:ln>
            <a:noFill/>
          </a:ln>
          <a:effectLst/>
          <a:extLst>
            <a:ext uri="{91240B29-F687-4F45-9708-019B960494DF}">
              <a14:hiddenLine xmlns:a14="http://schemas.microsoft.com/office/drawing/2010/main" w="9525">
                <a:solidFill>
                  <a:srgbClr val="CC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a:latin typeface="宋体" panose="02010600030101010101" pitchFamily="2" charset="-122"/>
              </a:rPr>
              <a:t>输</a:t>
            </a:r>
            <a:r>
              <a:rPr kumimoji="1" lang="zh-CN" altLang="en-US" sz="2400">
                <a:solidFill>
                  <a:srgbClr val="CC3300"/>
                </a:solidFill>
                <a:latin typeface="宋体" panose="02010600030101010101" pitchFamily="2" charset="-122"/>
              </a:rPr>
              <a:t>出</a:t>
            </a:r>
            <a:r>
              <a:rPr kumimoji="1" lang="zh-CN" altLang="en-US" sz="2400">
                <a:latin typeface="宋体" panose="02010600030101010101" pitchFamily="2" charset="-122"/>
              </a:rPr>
              <a:t>：逻辑</a:t>
            </a:r>
            <a:r>
              <a:rPr kumimoji="1" lang="en-US" altLang="zh-CN" sz="2400">
                <a:latin typeface="宋体" panose="02010600030101010101" pitchFamily="2" charset="-122"/>
              </a:rPr>
              <a:t>0(</a:t>
            </a:r>
            <a:r>
              <a:rPr kumimoji="1" lang="zh-CN" altLang="en-US" sz="2400">
                <a:latin typeface="宋体" panose="02010600030101010101" pitchFamily="2" charset="-122"/>
              </a:rPr>
              <a:t>低电平）有效</a:t>
            </a:r>
            <a:endParaRPr kumimoji="1" lang="zh-CN" altLang="en-US" sz="4800" b="0">
              <a:latin typeface="宋体" panose="02010600030101010101" pitchFamily="2" charset="-122"/>
            </a:endParaRPr>
          </a:p>
        </p:txBody>
      </p:sp>
      <p:sp>
        <p:nvSpPr>
          <p:cNvPr id="33802" name="AutoShape 10"/>
          <p:cNvSpPr>
            <a:spLocks noChangeArrowheads="1"/>
          </p:cNvSpPr>
          <p:nvPr/>
        </p:nvSpPr>
        <p:spPr bwMode="auto">
          <a:xfrm>
            <a:off x="3741306" y="2881387"/>
            <a:ext cx="3313112" cy="1008062"/>
          </a:xfrm>
          <a:prstGeom prst="wedgeRoundRectCallout">
            <a:avLst>
              <a:gd name="adj1" fmla="val 78366"/>
              <a:gd name="adj2" fmla="val -127167"/>
              <a:gd name="adj3" fmla="val 16667"/>
            </a:avLst>
          </a:prstGeom>
          <a:solidFill>
            <a:schemeClr val="accent6">
              <a:lumMod val="20000"/>
              <a:lumOff val="80000"/>
            </a:schemeClr>
          </a:solidFill>
          <a:ln w="9525">
            <a:solidFill>
              <a:schemeClr val="hlink"/>
            </a:solidFill>
            <a:miter lim="800000"/>
            <a:headEnd/>
            <a:tailEnd/>
          </a:ln>
          <a:effectLst/>
        </p:spPr>
        <p:txBody>
          <a:bodyPr/>
          <a:lstStyle/>
          <a:p>
            <a:pPr algn="ctr"/>
            <a:r>
              <a:rPr lang="zh-CN" altLang="en-US" sz="2400" dirty="0"/>
              <a:t>低电平表示“电路工作，但无编码输入”</a:t>
            </a:r>
          </a:p>
        </p:txBody>
      </p:sp>
      <p:sp>
        <p:nvSpPr>
          <p:cNvPr id="33803" name="AutoShape 11"/>
          <p:cNvSpPr>
            <a:spLocks noChangeArrowheads="1"/>
          </p:cNvSpPr>
          <p:nvPr/>
        </p:nvSpPr>
        <p:spPr bwMode="auto">
          <a:xfrm>
            <a:off x="4817774" y="4978112"/>
            <a:ext cx="3313112" cy="1008062"/>
          </a:xfrm>
          <a:prstGeom prst="wedgeRoundRectCallout">
            <a:avLst>
              <a:gd name="adj1" fmla="val 60352"/>
              <a:gd name="adj2" fmla="val -161338"/>
              <a:gd name="adj3" fmla="val 16667"/>
            </a:avLst>
          </a:prstGeom>
          <a:solidFill>
            <a:srgbClr val="FEE2F8"/>
          </a:solidFill>
          <a:ln w="9525">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a:t>低电平表示“电路工作，且有编码输入”</a:t>
            </a:r>
          </a:p>
        </p:txBody>
      </p:sp>
    </p:spTree>
    <p:extLst>
      <p:ext uri="{BB962C8B-B14F-4D97-AF65-F5344CB8AC3E}">
        <p14:creationId xmlns:p14="http://schemas.microsoft.com/office/powerpoint/2010/main" val="17136677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800"/>
                                        </p:tgtEl>
                                        <p:attrNameLst>
                                          <p:attrName>style.visibility</p:attrName>
                                        </p:attrNameLst>
                                      </p:cBhvr>
                                      <p:to>
                                        <p:strVal val="visible"/>
                                      </p:to>
                                    </p:set>
                                    <p:animEffect transition="in" filter="wipe(left)">
                                      <p:cBhvr>
                                        <p:cTn id="7" dur="500"/>
                                        <p:tgtEl>
                                          <p:spTgt spid="338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801"/>
                                        </p:tgtEl>
                                        <p:attrNameLst>
                                          <p:attrName>style.visibility</p:attrName>
                                        </p:attrNameLst>
                                      </p:cBhvr>
                                      <p:to>
                                        <p:strVal val="visible"/>
                                      </p:to>
                                    </p:set>
                                    <p:animEffect transition="in" filter="wipe(left)">
                                      <p:cBhvr>
                                        <p:cTn id="12" dur="500"/>
                                        <p:tgtEl>
                                          <p:spTgt spid="3380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3802"/>
                                        </p:tgtEl>
                                        <p:attrNameLst>
                                          <p:attrName>style.visibility</p:attrName>
                                        </p:attrNameLst>
                                      </p:cBhvr>
                                      <p:to>
                                        <p:strVal val="visible"/>
                                      </p:to>
                                    </p:set>
                                    <p:animEffect transition="in" filter="box(in)">
                                      <p:cBhvr>
                                        <p:cTn id="17" dur="500"/>
                                        <p:tgtEl>
                                          <p:spTgt spid="33802"/>
                                        </p:tgtEl>
                                      </p:cBhvr>
                                    </p:animEffect>
                                  </p:childTnLst>
                                  <p:subTnLst>
                                    <p:set>
                                      <p:cBhvr override="childStyle">
                                        <p:cTn dur="1" fill="hold" display="0" masterRel="nextClick" afterEffect="1"/>
                                        <p:tgtEl>
                                          <p:spTgt spid="33802"/>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3803"/>
                                        </p:tgtEl>
                                        <p:attrNameLst>
                                          <p:attrName>style.visibility</p:attrName>
                                        </p:attrNameLst>
                                      </p:cBhvr>
                                      <p:to>
                                        <p:strVal val="visible"/>
                                      </p:to>
                                    </p:set>
                                    <p:animEffect transition="in" filter="checkerboard(across)">
                                      <p:cBhvr>
                                        <p:cTn id="22" dur="500"/>
                                        <p:tgtEl>
                                          <p:spTgt spid="33803"/>
                                        </p:tgtEl>
                                      </p:cBhvr>
                                    </p:animEffect>
                                  </p:childTnLst>
                                  <p:subTnLst>
                                    <p:set>
                                      <p:cBhvr override="childStyle">
                                        <p:cTn dur="1" fill="hold" display="0" masterRel="nextClick" afterEffect="1"/>
                                        <p:tgtEl>
                                          <p:spTgt spid="3380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00" grpId="0" animBg="1" autoUpdateAnimBg="0"/>
      <p:bldP spid="33801" grpId="0" animBg="1" autoUpdateAnimBg="0"/>
      <p:bldP spid="33802" grpId="0" animBg="1"/>
      <p:bldP spid="3380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58"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0959" y="1565049"/>
            <a:ext cx="5218763" cy="3924940"/>
          </a:xfrm>
          <a:prstGeom prst="rect">
            <a:avLst/>
          </a:prstGeom>
          <a:noFill/>
          <a:extLst>
            <a:ext uri="{909E8E84-426E-40DD-AFC4-6F175D3DCCD1}">
              <a14:hiddenFill xmlns:a14="http://schemas.microsoft.com/office/drawing/2010/main">
                <a:solidFill>
                  <a:srgbClr val="FFFFFF"/>
                </a:solidFill>
              </a14:hiddenFill>
            </a:ext>
          </a:extLst>
        </p:spPr>
      </p:pic>
      <p:sp>
        <p:nvSpPr>
          <p:cNvPr id="35844" name="Text Box 4"/>
          <p:cNvSpPr txBox="1">
            <a:spLocks noChangeArrowheads="1"/>
          </p:cNvSpPr>
          <p:nvPr/>
        </p:nvSpPr>
        <p:spPr bwMode="auto">
          <a:xfrm>
            <a:off x="323850" y="1041829"/>
            <a:ext cx="9144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kumimoji="1" lang="zh-CN" altLang="en-US" sz="2800" dirty="0" smtClean="0">
                <a:solidFill>
                  <a:srgbClr val="FF0000"/>
                </a:solidFill>
              </a:rPr>
              <a:t>例  </a:t>
            </a:r>
            <a:r>
              <a:rPr kumimoji="1" lang="zh-CN" altLang="en-US" sz="2800" dirty="0" smtClean="0"/>
              <a:t>用</a:t>
            </a:r>
            <a:r>
              <a:rPr kumimoji="1" lang="zh-CN" altLang="en-US" sz="2800" dirty="0"/>
              <a:t>两片</a:t>
            </a:r>
            <a:r>
              <a:rPr kumimoji="1" lang="en-US" altLang="zh-CN" sz="2800" dirty="0"/>
              <a:t>74LS148</a:t>
            </a:r>
            <a:r>
              <a:rPr kumimoji="1" lang="zh-CN" altLang="en-US" sz="2800" dirty="0"/>
              <a:t>组成</a:t>
            </a:r>
            <a:r>
              <a:rPr kumimoji="1" lang="en-US" altLang="zh-CN" sz="2800" dirty="0"/>
              <a:t>16</a:t>
            </a:r>
            <a:r>
              <a:rPr kumimoji="1" lang="zh-CN" altLang="en-US" sz="2800" dirty="0"/>
              <a:t>线－</a:t>
            </a:r>
            <a:r>
              <a:rPr kumimoji="1" lang="en-US" altLang="zh-CN" sz="2800" dirty="0"/>
              <a:t>4</a:t>
            </a:r>
            <a:r>
              <a:rPr kumimoji="1" lang="zh-CN" altLang="en-US" sz="2800" dirty="0"/>
              <a:t>线优先编码器。</a:t>
            </a:r>
            <a:endParaRPr kumimoji="1" lang="zh-CN" altLang="en-US" sz="2800" b="0" dirty="0"/>
          </a:p>
        </p:txBody>
      </p:sp>
      <p:sp>
        <p:nvSpPr>
          <p:cNvPr id="35846" name="AutoShape 6"/>
          <p:cNvSpPr>
            <a:spLocks noChangeArrowheads="1"/>
          </p:cNvSpPr>
          <p:nvPr/>
        </p:nvSpPr>
        <p:spPr bwMode="auto">
          <a:xfrm>
            <a:off x="323850" y="1628775"/>
            <a:ext cx="1655763" cy="1008063"/>
          </a:xfrm>
          <a:prstGeom prst="wedgeEllipseCallout">
            <a:avLst>
              <a:gd name="adj1" fmla="val 73681"/>
              <a:gd name="adj2" fmla="val -1236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dirty="0">
                <a:solidFill>
                  <a:schemeClr val="bg1"/>
                </a:solidFill>
              </a:rPr>
              <a:t>优先权最高</a:t>
            </a:r>
          </a:p>
        </p:txBody>
      </p:sp>
      <p:grpSp>
        <p:nvGrpSpPr>
          <p:cNvPr id="35854" name="Group 14"/>
          <p:cNvGrpSpPr>
            <a:grpSpLocks/>
          </p:cNvGrpSpPr>
          <p:nvPr/>
        </p:nvGrpSpPr>
        <p:grpSpPr bwMode="auto">
          <a:xfrm>
            <a:off x="638897" y="5694875"/>
            <a:ext cx="8208962" cy="490537"/>
            <a:chOff x="385" y="3793"/>
            <a:chExt cx="5171" cy="309"/>
          </a:xfrm>
          <a:solidFill>
            <a:schemeClr val="accent6">
              <a:lumMod val="20000"/>
              <a:lumOff val="80000"/>
            </a:schemeClr>
          </a:solidFill>
        </p:grpSpPr>
        <p:sp>
          <p:nvSpPr>
            <p:cNvPr id="35851" name="Text Box 11"/>
            <p:cNvSpPr txBox="1">
              <a:spLocks noChangeArrowheads="1"/>
            </p:cNvSpPr>
            <p:nvPr/>
          </p:nvSpPr>
          <p:spPr bwMode="auto">
            <a:xfrm>
              <a:off x="385" y="3793"/>
              <a:ext cx="5171" cy="2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a:t>      </a:t>
              </a:r>
              <a:r>
                <a:rPr lang="zh-CN" altLang="en-US" sz="2400" dirty="0"/>
                <a:t>～       均无信号时，才允许对     ～  </a:t>
              </a:r>
              <a:r>
                <a:rPr lang="zh-CN" altLang="en-US" sz="2400" dirty="0" smtClean="0"/>
                <a:t>   </a:t>
              </a:r>
              <a:r>
                <a:rPr lang="zh-CN" altLang="en-US" sz="2400" dirty="0"/>
                <a:t>输入信号编码。</a:t>
              </a:r>
            </a:p>
          </p:txBody>
        </p:sp>
        <p:graphicFrame>
          <p:nvGraphicFramePr>
            <p:cNvPr id="35849" name="Object 9"/>
            <p:cNvGraphicFramePr>
              <a:graphicFrameLocks noChangeAspect="1"/>
            </p:cNvGraphicFramePr>
            <p:nvPr/>
          </p:nvGraphicFramePr>
          <p:xfrm>
            <a:off x="3152" y="3801"/>
            <a:ext cx="250" cy="301"/>
          </p:xfrm>
          <a:graphic>
            <a:graphicData uri="http://schemas.openxmlformats.org/presentationml/2006/ole">
              <mc:AlternateContent xmlns:mc="http://schemas.openxmlformats.org/markup-compatibility/2006">
                <mc:Choice xmlns:v="urn:schemas-microsoft-com:vml" Requires="v">
                  <p:oleObj spid="_x0000_s9318" name="公式" r:id="rId4" imgW="190500" imgH="228600" progId="Equation.3">
                    <p:embed/>
                  </p:oleObj>
                </mc:Choice>
                <mc:Fallback>
                  <p:oleObj name="公式" r:id="rId4" imgW="190500" imgH="228600" progId="Equation.3">
                    <p:embed/>
                    <p:pic>
                      <p:nvPicPr>
                        <p:cNvPr id="35849"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52" y="3801"/>
                          <a:ext cx="250" cy="3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50" name="Object 10"/>
            <p:cNvGraphicFramePr>
              <a:graphicFrameLocks noChangeAspect="1"/>
            </p:cNvGraphicFramePr>
            <p:nvPr>
              <p:extLst>
                <p:ext uri="{D42A27DB-BD31-4B8C-83A1-F6EECF244321}">
                  <p14:modId xmlns:p14="http://schemas.microsoft.com/office/powerpoint/2010/main" val="2911988267"/>
                </p:ext>
              </p:extLst>
            </p:nvPr>
          </p:nvGraphicFramePr>
          <p:xfrm>
            <a:off x="3516" y="3801"/>
            <a:ext cx="250" cy="301"/>
          </p:xfrm>
          <a:graphic>
            <a:graphicData uri="http://schemas.openxmlformats.org/presentationml/2006/ole">
              <mc:AlternateContent xmlns:mc="http://schemas.openxmlformats.org/markup-compatibility/2006">
                <mc:Choice xmlns:v="urn:schemas-microsoft-com:vml" Requires="v">
                  <p:oleObj spid="_x0000_s9319" name="公式" r:id="rId6" imgW="190500" imgH="228600" progId="Equation.3">
                    <p:embed/>
                  </p:oleObj>
                </mc:Choice>
                <mc:Fallback>
                  <p:oleObj name="公式" r:id="rId6" imgW="190500" imgH="228600" progId="Equation.3">
                    <p:embed/>
                    <p:pic>
                      <p:nvPicPr>
                        <p:cNvPr id="3585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16" y="3801"/>
                          <a:ext cx="250" cy="3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47" name="Object 7"/>
            <p:cNvGraphicFramePr>
              <a:graphicFrameLocks noChangeAspect="1"/>
            </p:cNvGraphicFramePr>
            <p:nvPr/>
          </p:nvGraphicFramePr>
          <p:xfrm>
            <a:off x="431" y="3801"/>
            <a:ext cx="300" cy="301"/>
          </p:xfrm>
          <a:graphic>
            <a:graphicData uri="http://schemas.openxmlformats.org/presentationml/2006/ole">
              <mc:AlternateContent xmlns:mc="http://schemas.openxmlformats.org/markup-compatibility/2006">
                <mc:Choice xmlns:v="urn:schemas-microsoft-com:vml" Requires="v">
                  <p:oleObj spid="_x0000_s9320" name="公式" r:id="rId8" imgW="228600" imgH="228600" progId="Equation.3">
                    <p:embed/>
                  </p:oleObj>
                </mc:Choice>
                <mc:Fallback>
                  <p:oleObj name="公式" r:id="rId8" imgW="228600" imgH="228600" progId="Equation.3">
                    <p:embed/>
                    <p:pic>
                      <p:nvPicPr>
                        <p:cNvPr id="35847"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1" y="3801"/>
                          <a:ext cx="300" cy="3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48" name="Object 8"/>
            <p:cNvGraphicFramePr>
              <a:graphicFrameLocks noChangeAspect="1"/>
            </p:cNvGraphicFramePr>
            <p:nvPr/>
          </p:nvGraphicFramePr>
          <p:xfrm>
            <a:off x="930" y="3801"/>
            <a:ext cx="250" cy="301"/>
          </p:xfrm>
          <a:graphic>
            <a:graphicData uri="http://schemas.openxmlformats.org/presentationml/2006/ole">
              <mc:AlternateContent xmlns:mc="http://schemas.openxmlformats.org/markup-compatibility/2006">
                <mc:Choice xmlns:v="urn:schemas-microsoft-com:vml" Requires="v">
                  <p:oleObj spid="_x0000_s9321" name="公式" r:id="rId10" imgW="190500" imgH="228600" progId="Equation.3">
                    <p:embed/>
                  </p:oleObj>
                </mc:Choice>
                <mc:Fallback>
                  <p:oleObj name="公式" r:id="rId10" imgW="190500" imgH="228600" progId="Equation.3">
                    <p:embed/>
                    <p:pic>
                      <p:nvPicPr>
                        <p:cNvPr id="35848"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30" y="3801"/>
                          <a:ext cx="250" cy="3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8810858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5858"/>
                                        </p:tgtEl>
                                        <p:attrNameLst>
                                          <p:attrName>style.visibility</p:attrName>
                                        </p:attrNameLst>
                                      </p:cBhvr>
                                      <p:to>
                                        <p:strVal val="visible"/>
                                      </p:to>
                                    </p:set>
                                    <p:animEffect transition="in" filter="blinds(horizontal)">
                                      <p:cBhvr>
                                        <p:cTn id="7" dur="500"/>
                                        <p:tgtEl>
                                          <p:spTgt spid="358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5846"/>
                                        </p:tgtEl>
                                        <p:attrNameLst>
                                          <p:attrName>style.visibility</p:attrName>
                                        </p:attrNameLst>
                                      </p:cBhvr>
                                      <p:to>
                                        <p:strVal val="visible"/>
                                      </p:to>
                                    </p:set>
                                    <p:animEffect transition="in" filter="checkerboard(across)">
                                      <p:cBhvr>
                                        <p:cTn id="12" dur="500"/>
                                        <p:tgtEl>
                                          <p:spTgt spid="358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5854"/>
                                        </p:tgtEl>
                                        <p:attrNameLst>
                                          <p:attrName>style.visibility</p:attrName>
                                        </p:attrNameLst>
                                      </p:cBhvr>
                                      <p:to>
                                        <p:strVal val="visible"/>
                                      </p:to>
                                    </p:set>
                                    <p:animEffect transition="in" filter="wipe(left)">
                                      <p:cBhvr>
                                        <p:cTn id="17" dur="500"/>
                                        <p:tgtEl>
                                          <p:spTgt spid="358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926" name="Picture 6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476250"/>
            <a:ext cx="7056438" cy="5307013"/>
          </a:xfrm>
          <a:prstGeom prst="rect">
            <a:avLst/>
          </a:prstGeom>
          <a:noFill/>
          <a:extLst>
            <a:ext uri="{909E8E84-426E-40DD-AFC4-6F175D3DCCD1}">
              <a14:hiddenFill xmlns:a14="http://schemas.microsoft.com/office/drawing/2010/main">
                <a:solidFill>
                  <a:srgbClr val="FFFFFF"/>
                </a:solidFill>
              </a14:hiddenFill>
            </a:ext>
          </a:extLst>
        </p:spPr>
      </p:pic>
      <p:sp>
        <p:nvSpPr>
          <p:cNvPr id="36869" name="Text Box 5"/>
          <p:cNvSpPr txBox="1">
            <a:spLocks noChangeArrowheads="1"/>
          </p:cNvSpPr>
          <p:nvPr/>
        </p:nvSpPr>
        <p:spPr bwMode="auto">
          <a:xfrm>
            <a:off x="323850" y="765175"/>
            <a:ext cx="27003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36870" name="Text Box 6"/>
          <p:cNvSpPr txBox="1">
            <a:spLocks noChangeArrowheads="1"/>
          </p:cNvSpPr>
          <p:nvPr/>
        </p:nvSpPr>
        <p:spPr bwMode="auto">
          <a:xfrm>
            <a:off x="0" y="620713"/>
            <a:ext cx="29162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36871" name="Text Box 7"/>
          <p:cNvSpPr txBox="1">
            <a:spLocks noChangeArrowheads="1"/>
          </p:cNvSpPr>
          <p:nvPr/>
        </p:nvSpPr>
        <p:spPr bwMode="auto">
          <a:xfrm>
            <a:off x="684213" y="765175"/>
            <a:ext cx="23034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grpSp>
        <p:nvGrpSpPr>
          <p:cNvPr id="36920" name="Group 56"/>
          <p:cNvGrpSpPr>
            <a:grpSpLocks/>
          </p:cNvGrpSpPr>
          <p:nvPr/>
        </p:nvGrpSpPr>
        <p:grpSpPr bwMode="auto">
          <a:xfrm>
            <a:off x="2771775" y="3357563"/>
            <a:ext cx="1727200" cy="519112"/>
            <a:chOff x="1746" y="2115"/>
            <a:chExt cx="1088" cy="327"/>
          </a:xfrm>
        </p:grpSpPr>
        <p:sp>
          <p:nvSpPr>
            <p:cNvPr id="36897" name="Text Box 33"/>
            <p:cNvSpPr txBox="1">
              <a:spLocks noChangeArrowheads="1"/>
            </p:cNvSpPr>
            <p:nvPr/>
          </p:nvSpPr>
          <p:spPr bwMode="auto">
            <a:xfrm>
              <a:off x="2608" y="2115"/>
              <a:ext cx="22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FF0000"/>
                  </a:solidFill>
                </a:rPr>
                <a:t>0</a:t>
              </a:r>
            </a:p>
          </p:txBody>
        </p:sp>
        <p:sp>
          <p:nvSpPr>
            <p:cNvPr id="36898" name="Text Box 34"/>
            <p:cNvSpPr txBox="1">
              <a:spLocks noChangeArrowheads="1"/>
            </p:cNvSpPr>
            <p:nvPr/>
          </p:nvSpPr>
          <p:spPr bwMode="auto">
            <a:xfrm>
              <a:off x="2154" y="2115"/>
              <a:ext cx="22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FF0000"/>
                  </a:solidFill>
                </a:rPr>
                <a:t>0</a:t>
              </a:r>
            </a:p>
          </p:txBody>
        </p:sp>
        <p:sp>
          <p:nvSpPr>
            <p:cNvPr id="36900" name="Text Box 36"/>
            <p:cNvSpPr txBox="1">
              <a:spLocks noChangeArrowheads="1"/>
            </p:cNvSpPr>
            <p:nvPr/>
          </p:nvSpPr>
          <p:spPr bwMode="auto">
            <a:xfrm>
              <a:off x="1746" y="2115"/>
              <a:ext cx="22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FF0000"/>
                  </a:solidFill>
                </a:rPr>
                <a:t>1</a:t>
              </a:r>
            </a:p>
          </p:txBody>
        </p:sp>
      </p:grpSp>
      <p:grpSp>
        <p:nvGrpSpPr>
          <p:cNvPr id="36922" name="Group 58"/>
          <p:cNvGrpSpPr>
            <a:grpSpLocks/>
          </p:cNvGrpSpPr>
          <p:nvPr/>
        </p:nvGrpSpPr>
        <p:grpSpPr bwMode="auto">
          <a:xfrm>
            <a:off x="2051050" y="1916113"/>
            <a:ext cx="3240088" cy="1960562"/>
            <a:chOff x="1292" y="1207"/>
            <a:chExt cx="2041" cy="1235"/>
          </a:xfrm>
        </p:grpSpPr>
        <p:sp>
          <p:nvSpPr>
            <p:cNvPr id="36899" name="Text Box 35"/>
            <p:cNvSpPr txBox="1">
              <a:spLocks noChangeArrowheads="1"/>
            </p:cNvSpPr>
            <p:nvPr/>
          </p:nvSpPr>
          <p:spPr bwMode="auto">
            <a:xfrm>
              <a:off x="1292" y="2115"/>
              <a:ext cx="22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FF0000"/>
                  </a:solidFill>
                </a:rPr>
                <a:t>0</a:t>
              </a:r>
            </a:p>
          </p:txBody>
        </p:sp>
        <p:sp>
          <p:nvSpPr>
            <p:cNvPr id="36901" name="Text Box 37"/>
            <p:cNvSpPr txBox="1">
              <a:spLocks noChangeArrowheads="1"/>
            </p:cNvSpPr>
            <p:nvPr/>
          </p:nvSpPr>
          <p:spPr bwMode="auto">
            <a:xfrm>
              <a:off x="3107" y="1207"/>
              <a:ext cx="22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dirty="0">
                  <a:solidFill>
                    <a:srgbClr val="FF0000"/>
                  </a:solidFill>
                </a:rPr>
                <a:t>1</a:t>
              </a:r>
            </a:p>
          </p:txBody>
        </p:sp>
      </p:grpSp>
      <p:grpSp>
        <p:nvGrpSpPr>
          <p:cNvPr id="36923" name="Group 59"/>
          <p:cNvGrpSpPr>
            <a:grpSpLocks/>
          </p:cNvGrpSpPr>
          <p:nvPr/>
        </p:nvGrpSpPr>
        <p:grpSpPr bwMode="auto">
          <a:xfrm>
            <a:off x="6516688" y="3141663"/>
            <a:ext cx="1798637" cy="519112"/>
            <a:chOff x="4105" y="1979"/>
            <a:chExt cx="1133" cy="327"/>
          </a:xfrm>
        </p:grpSpPr>
        <p:sp>
          <p:nvSpPr>
            <p:cNvPr id="36902" name="Text Box 38"/>
            <p:cNvSpPr txBox="1">
              <a:spLocks noChangeArrowheads="1"/>
            </p:cNvSpPr>
            <p:nvPr/>
          </p:nvSpPr>
          <p:spPr bwMode="auto">
            <a:xfrm>
              <a:off x="4105" y="1979"/>
              <a:ext cx="22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FF0000"/>
                  </a:solidFill>
                </a:rPr>
                <a:t>1</a:t>
              </a:r>
            </a:p>
          </p:txBody>
        </p:sp>
        <p:sp>
          <p:nvSpPr>
            <p:cNvPr id="36903" name="Text Box 39"/>
            <p:cNvSpPr txBox="1">
              <a:spLocks noChangeArrowheads="1"/>
            </p:cNvSpPr>
            <p:nvPr/>
          </p:nvSpPr>
          <p:spPr bwMode="auto">
            <a:xfrm>
              <a:off x="4513" y="1979"/>
              <a:ext cx="22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FF0000"/>
                  </a:solidFill>
                </a:rPr>
                <a:t>1</a:t>
              </a:r>
            </a:p>
          </p:txBody>
        </p:sp>
        <p:sp>
          <p:nvSpPr>
            <p:cNvPr id="36904" name="Text Box 40"/>
            <p:cNvSpPr txBox="1">
              <a:spLocks noChangeArrowheads="1"/>
            </p:cNvSpPr>
            <p:nvPr/>
          </p:nvSpPr>
          <p:spPr bwMode="auto">
            <a:xfrm>
              <a:off x="5012" y="1979"/>
              <a:ext cx="22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FF0000"/>
                  </a:solidFill>
                </a:rPr>
                <a:t>1</a:t>
              </a:r>
            </a:p>
          </p:txBody>
        </p:sp>
      </p:grpSp>
      <p:grpSp>
        <p:nvGrpSpPr>
          <p:cNvPr id="36927" name="Group 63"/>
          <p:cNvGrpSpPr>
            <a:grpSpLocks/>
          </p:cNvGrpSpPr>
          <p:nvPr/>
        </p:nvGrpSpPr>
        <p:grpSpPr bwMode="auto">
          <a:xfrm>
            <a:off x="2484438" y="4940304"/>
            <a:ext cx="5326062" cy="657226"/>
            <a:chOff x="1565" y="3112"/>
            <a:chExt cx="3355" cy="414"/>
          </a:xfrm>
        </p:grpSpPr>
        <p:sp>
          <p:nvSpPr>
            <p:cNvPr id="36896" name="Text Box 32"/>
            <p:cNvSpPr txBox="1">
              <a:spLocks noChangeArrowheads="1"/>
            </p:cNvSpPr>
            <p:nvPr/>
          </p:nvSpPr>
          <p:spPr bwMode="auto">
            <a:xfrm>
              <a:off x="1565" y="3112"/>
              <a:ext cx="226"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solidFill>
                    <a:srgbClr val="0000FF"/>
                  </a:solidFill>
                </a:rPr>
                <a:t>1</a:t>
              </a:r>
            </a:p>
          </p:txBody>
        </p:sp>
        <p:sp>
          <p:nvSpPr>
            <p:cNvPr id="36905" name="Text Box 41"/>
            <p:cNvSpPr txBox="1">
              <a:spLocks noChangeArrowheads="1"/>
            </p:cNvSpPr>
            <p:nvPr/>
          </p:nvSpPr>
          <p:spPr bwMode="auto">
            <a:xfrm>
              <a:off x="3651" y="3158"/>
              <a:ext cx="226"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solidFill>
                    <a:srgbClr val="0000FF"/>
                  </a:solidFill>
                </a:rPr>
                <a:t>1</a:t>
              </a:r>
            </a:p>
          </p:txBody>
        </p:sp>
        <p:sp>
          <p:nvSpPr>
            <p:cNvPr id="36906" name="Text Box 42"/>
            <p:cNvSpPr txBox="1">
              <a:spLocks noChangeArrowheads="1"/>
            </p:cNvSpPr>
            <p:nvPr/>
          </p:nvSpPr>
          <p:spPr bwMode="auto">
            <a:xfrm>
              <a:off x="4694" y="3113"/>
              <a:ext cx="226"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solidFill>
                    <a:srgbClr val="0000FF"/>
                  </a:solidFill>
                </a:rPr>
                <a:t>1</a:t>
              </a:r>
            </a:p>
          </p:txBody>
        </p:sp>
        <p:sp>
          <p:nvSpPr>
            <p:cNvPr id="36907" name="Text Box 43"/>
            <p:cNvSpPr txBox="1">
              <a:spLocks noChangeArrowheads="1"/>
            </p:cNvSpPr>
            <p:nvPr/>
          </p:nvSpPr>
          <p:spPr bwMode="auto">
            <a:xfrm>
              <a:off x="2653" y="3158"/>
              <a:ext cx="226"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solidFill>
                    <a:srgbClr val="0000FF"/>
                  </a:solidFill>
                </a:rPr>
                <a:t>0</a:t>
              </a:r>
            </a:p>
          </p:txBody>
        </p:sp>
      </p:grpSp>
      <p:grpSp>
        <p:nvGrpSpPr>
          <p:cNvPr id="36919" name="Group 55"/>
          <p:cNvGrpSpPr>
            <a:grpSpLocks/>
          </p:cNvGrpSpPr>
          <p:nvPr/>
        </p:nvGrpSpPr>
        <p:grpSpPr bwMode="auto">
          <a:xfrm>
            <a:off x="1980407" y="1084262"/>
            <a:ext cx="2808288" cy="658811"/>
            <a:chOff x="1156" y="621"/>
            <a:chExt cx="1769" cy="415"/>
          </a:xfrm>
        </p:grpSpPr>
        <p:sp>
          <p:nvSpPr>
            <p:cNvPr id="36895" name="Text Box 31"/>
            <p:cNvSpPr txBox="1">
              <a:spLocks noChangeArrowheads="1"/>
            </p:cNvSpPr>
            <p:nvPr/>
          </p:nvSpPr>
          <p:spPr bwMode="auto">
            <a:xfrm>
              <a:off x="2018" y="621"/>
              <a:ext cx="226" cy="407"/>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b="1" dirty="0">
                  <a:solidFill>
                    <a:srgbClr val="00B0F0"/>
                  </a:solidFill>
                  <a:effectLst>
                    <a:outerShdw blurRad="38100" dist="38100" dir="2700000" algn="tl">
                      <a:srgbClr val="000000">
                        <a:alpha val="43137"/>
                      </a:srgbClr>
                    </a:outerShdw>
                  </a:effectLst>
                </a:rPr>
                <a:t>0</a:t>
              </a:r>
            </a:p>
          </p:txBody>
        </p:sp>
        <p:grpSp>
          <p:nvGrpSpPr>
            <p:cNvPr id="36918" name="Group 54"/>
            <p:cNvGrpSpPr>
              <a:grpSpLocks/>
            </p:cNvGrpSpPr>
            <p:nvPr/>
          </p:nvGrpSpPr>
          <p:grpSpPr bwMode="auto">
            <a:xfrm>
              <a:off x="1156" y="709"/>
              <a:ext cx="1769" cy="327"/>
              <a:chOff x="1156" y="709"/>
              <a:chExt cx="1769" cy="327"/>
            </a:xfrm>
          </p:grpSpPr>
          <p:sp>
            <p:nvSpPr>
              <p:cNvPr id="36911" name="Text Box 47"/>
              <p:cNvSpPr txBox="1">
                <a:spLocks noChangeArrowheads="1"/>
              </p:cNvSpPr>
              <p:nvPr/>
            </p:nvSpPr>
            <p:spPr bwMode="auto">
              <a:xfrm>
                <a:off x="1156" y="709"/>
                <a:ext cx="22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FF0000"/>
                    </a:solidFill>
                  </a:rPr>
                  <a:t>1</a:t>
                </a:r>
              </a:p>
            </p:txBody>
          </p:sp>
          <p:sp>
            <p:nvSpPr>
              <p:cNvPr id="36912" name="Text Box 48"/>
              <p:cNvSpPr txBox="1">
                <a:spLocks noChangeArrowheads="1"/>
              </p:cNvSpPr>
              <p:nvPr/>
            </p:nvSpPr>
            <p:spPr bwMode="auto">
              <a:xfrm>
                <a:off x="1383" y="709"/>
                <a:ext cx="22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FF0000"/>
                    </a:solidFill>
                  </a:rPr>
                  <a:t>1</a:t>
                </a:r>
              </a:p>
            </p:txBody>
          </p:sp>
          <p:sp>
            <p:nvSpPr>
              <p:cNvPr id="36913" name="Text Box 49"/>
              <p:cNvSpPr txBox="1">
                <a:spLocks noChangeArrowheads="1"/>
              </p:cNvSpPr>
              <p:nvPr/>
            </p:nvSpPr>
            <p:spPr bwMode="auto">
              <a:xfrm>
                <a:off x="1610" y="709"/>
                <a:ext cx="22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FF0000"/>
                    </a:solidFill>
                  </a:rPr>
                  <a:t>1</a:t>
                </a:r>
              </a:p>
            </p:txBody>
          </p:sp>
          <p:sp>
            <p:nvSpPr>
              <p:cNvPr id="36914" name="Text Box 50"/>
              <p:cNvSpPr txBox="1">
                <a:spLocks noChangeArrowheads="1"/>
              </p:cNvSpPr>
              <p:nvPr/>
            </p:nvSpPr>
            <p:spPr bwMode="auto">
              <a:xfrm>
                <a:off x="1837" y="709"/>
                <a:ext cx="22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solidFill>
                      <a:srgbClr val="FF0000"/>
                    </a:solidFill>
                  </a:rPr>
                  <a:t>1</a:t>
                </a:r>
              </a:p>
            </p:txBody>
          </p:sp>
          <p:sp>
            <p:nvSpPr>
              <p:cNvPr id="36915" name="Text Box 51"/>
              <p:cNvSpPr txBox="1">
                <a:spLocks noChangeArrowheads="1"/>
              </p:cNvSpPr>
              <p:nvPr/>
            </p:nvSpPr>
            <p:spPr bwMode="auto">
              <a:xfrm>
                <a:off x="2245" y="709"/>
                <a:ext cx="22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FF0000"/>
                    </a:solidFill>
                  </a:rPr>
                  <a:t>1</a:t>
                </a:r>
              </a:p>
            </p:txBody>
          </p:sp>
          <p:sp>
            <p:nvSpPr>
              <p:cNvPr id="36916" name="Text Box 52"/>
              <p:cNvSpPr txBox="1">
                <a:spLocks noChangeArrowheads="1"/>
              </p:cNvSpPr>
              <p:nvPr/>
            </p:nvSpPr>
            <p:spPr bwMode="auto">
              <a:xfrm>
                <a:off x="2472" y="709"/>
                <a:ext cx="22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FF0000"/>
                    </a:solidFill>
                  </a:rPr>
                  <a:t>0</a:t>
                </a:r>
              </a:p>
            </p:txBody>
          </p:sp>
          <p:sp>
            <p:nvSpPr>
              <p:cNvPr id="36917" name="Text Box 53"/>
              <p:cNvSpPr txBox="1">
                <a:spLocks noChangeArrowheads="1"/>
              </p:cNvSpPr>
              <p:nvPr/>
            </p:nvSpPr>
            <p:spPr bwMode="auto">
              <a:xfrm>
                <a:off x="2699" y="709"/>
                <a:ext cx="22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FF0000"/>
                    </a:solidFill>
                  </a:rPr>
                  <a:t>1</a:t>
                </a:r>
              </a:p>
            </p:txBody>
          </p:sp>
        </p:grpSp>
      </p:grpSp>
      <p:sp>
        <p:nvSpPr>
          <p:cNvPr id="36924" name="Text Box 60"/>
          <p:cNvSpPr txBox="1">
            <a:spLocks noChangeArrowheads="1"/>
          </p:cNvSpPr>
          <p:nvPr/>
        </p:nvSpPr>
        <p:spPr bwMode="auto">
          <a:xfrm>
            <a:off x="1692275" y="5949950"/>
            <a:ext cx="6264275" cy="523220"/>
          </a:xfrm>
          <a:prstGeom prst="rect">
            <a:avLst/>
          </a:prstGeom>
          <a:solidFill>
            <a:schemeClr val="accent6">
              <a:lumMod val="20000"/>
              <a:lumOff val="80000"/>
            </a:schemeClr>
          </a:solidFill>
          <a:ln>
            <a:noFill/>
          </a:ln>
          <a:effectLst/>
        </p:spPr>
        <p:txBody>
          <a:bodyPr wrap="square">
            <a:spAutoFit/>
          </a:bodyPr>
          <a:lstStyle/>
          <a:p>
            <a:pPr>
              <a:spcBef>
                <a:spcPct val="50000"/>
              </a:spcBef>
            </a:pPr>
            <a:r>
              <a:rPr lang="en-US" altLang="zh-CN" sz="2800" dirty="0"/>
              <a:t>(1)</a:t>
            </a:r>
            <a:r>
              <a:rPr lang="zh-CN" altLang="en-US" sz="2800" dirty="0"/>
              <a:t>片处于编码</a:t>
            </a:r>
            <a:r>
              <a:rPr lang="zh-CN" altLang="en-US" sz="2800" dirty="0" smtClean="0"/>
              <a:t>状态</a:t>
            </a:r>
            <a:r>
              <a:rPr lang="en-US" altLang="zh-CN" sz="2800" dirty="0" smtClean="0"/>
              <a:t>    (</a:t>
            </a:r>
            <a:r>
              <a:rPr lang="en-US" altLang="zh-CN" sz="2800" dirty="0"/>
              <a:t>2)</a:t>
            </a:r>
            <a:r>
              <a:rPr lang="zh-CN" altLang="en-US" sz="2800" dirty="0" smtClean="0"/>
              <a:t>片由于</a:t>
            </a:r>
            <a:r>
              <a:rPr lang="en-US" altLang="zh-CN" sz="2800" dirty="0" smtClean="0"/>
              <a:t>s</a:t>
            </a:r>
            <a:r>
              <a:rPr lang="zh-CN" altLang="en-US" sz="2800" dirty="0" smtClean="0"/>
              <a:t>’</a:t>
            </a:r>
            <a:r>
              <a:rPr lang="en-US" altLang="zh-CN" sz="2800" dirty="0" smtClean="0"/>
              <a:t>=1</a:t>
            </a:r>
            <a:r>
              <a:rPr lang="zh-CN" altLang="en-US" sz="2800" dirty="0" smtClean="0"/>
              <a:t>被锁</a:t>
            </a:r>
            <a:endParaRPr lang="zh-CN" altLang="en-US" sz="2800" dirty="0"/>
          </a:p>
        </p:txBody>
      </p:sp>
    </p:spTree>
    <p:extLst>
      <p:ext uri="{BB962C8B-B14F-4D97-AF65-F5344CB8AC3E}">
        <p14:creationId xmlns:p14="http://schemas.microsoft.com/office/powerpoint/2010/main" val="34042653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91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692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36924"/>
                                        </p:tgtEl>
                                        <p:attrNameLst>
                                          <p:attrName>style.visibility</p:attrName>
                                        </p:attrNameLst>
                                      </p:cBhvr>
                                      <p:to>
                                        <p:strVal val="visible"/>
                                      </p:to>
                                    </p:set>
                                    <p:animEffect transition="in" filter="checkerboard(across)">
                                      <p:cBhvr>
                                        <p:cTn id="15" dur="500"/>
                                        <p:tgtEl>
                                          <p:spTgt spid="3692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36920"/>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0"/>
                                          </p:stCondLst>
                                        </p:cTn>
                                        <p:tgtEl>
                                          <p:spTgt spid="36923"/>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369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2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930" name="Picture 4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404813"/>
            <a:ext cx="6985000" cy="5254625"/>
          </a:xfrm>
          <a:prstGeom prst="rect">
            <a:avLst/>
          </a:prstGeom>
          <a:noFill/>
          <a:extLst>
            <a:ext uri="{909E8E84-426E-40DD-AFC4-6F175D3DCCD1}">
              <a14:hiddenFill xmlns:a14="http://schemas.microsoft.com/office/drawing/2010/main">
                <a:solidFill>
                  <a:srgbClr val="FFFFFF"/>
                </a:solidFill>
              </a14:hiddenFill>
            </a:ext>
          </a:extLst>
        </p:spPr>
      </p:pic>
      <p:grpSp>
        <p:nvGrpSpPr>
          <p:cNvPr id="37901" name="Group 13"/>
          <p:cNvGrpSpPr>
            <a:grpSpLocks/>
          </p:cNvGrpSpPr>
          <p:nvPr/>
        </p:nvGrpSpPr>
        <p:grpSpPr bwMode="auto">
          <a:xfrm>
            <a:off x="2196307" y="1144443"/>
            <a:ext cx="2592387" cy="519112"/>
            <a:chOff x="1247" y="709"/>
            <a:chExt cx="1633" cy="327"/>
          </a:xfrm>
        </p:grpSpPr>
        <p:sp>
          <p:nvSpPr>
            <p:cNvPr id="37893" name="Text Box 5"/>
            <p:cNvSpPr txBox="1">
              <a:spLocks noChangeArrowheads="1"/>
            </p:cNvSpPr>
            <p:nvPr/>
          </p:nvSpPr>
          <p:spPr bwMode="auto">
            <a:xfrm>
              <a:off x="1247" y="709"/>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FF0000"/>
                  </a:solidFill>
                </a:rPr>
                <a:t>1</a:t>
              </a:r>
            </a:p>
          </p:txBody>
        </p:sp>
        <p:sp>
          <p:nvSpPr>
            <p:cNvPr id="37894" name="Text Box 6"/>
            <p:cNvSpPr txBox="1">
              <a:spLocks noChangeArrowheads="1"/>
            </p:cNvSpPr>
            <p:nvPr/>
          </p:nvSpPr>
          <p:spPr bwMode="auto">
            <a:xfrm>
              <a:off x="1429" y="709"/>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FF0000"/>
                  </a:solidFill>
                </a:rPr>
                <a:t>1</a:t>
              </a:r>
            </a:p>
          </p:txBody>
        </p:sp>
        <p:sp>
          <p:nvSpPr>
            <p:cNvPr id="37895" name="Text Box 7"/>
            <p:cNvSpPr txBox="1">
              <a:spLocks noChangeArrowheads="1"/>
            </p:cNvSpPr>
            <p:nvPr/>
          </p:nvSpPr>
          <p:spPr bwMode="auto">
            <a:xfrm>
              <a:off x="1655" y="709"/>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FF0000"/>
                  </a:solidFill>
                </a:rPr>
                <a:t>1</a:t>
              </a:r>
            </a:p>
          </p:txBody>
        </p:sp>
        <p:sp>
          <p:nvSpPr>
            <p:cNvPr id="37896" name="Text Box 8"/>
            <p:cNvSpPr txBox="1">
              <a:spLocks noChangeArrowheads="1"/>
            </p:cNvSpPr>
            <p:nvPr/>
          </p:nvSpPr>
          <p:spPr bwMode="auto">
            <a:xfrm>
              <a:off x="1837" y="709"/>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FF0000"/>
                  </a:solidFill>
                </a:rPr>
                <a:t>1</a:t>
              </a:r>
            </a:p>
          </p:txBody>
        </p:sp>
        <p:sp>
          <p:nvSpPr>
            <p:cNvPr id="37897" name="Text Box 9"/>
            <p:cNvSpPr txBox="1">
              <a:spLocks noChangeArrowheads="1"/>
            </p:cNvSpPr>
            <p:nvPr/>
          </p:nvSpPr>
          <p:spPr bwMode="auto">
            <a:xfrm>
              <a:off x="2064" y="709"/>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FF0000"/>
                  </a:solidFill>
                </a:rPr>
                <a:t>1</a:t>
              </a:r>
            </a:p>
          </p:txBody>
        </p:sp>
        <p:sp>
          <p:nvSpPr>
            <p:cNvPr id="37898" name="Text Box 10"/>
            <p:cNvSpPr txBox="1">
              <a:spLocks noChangeArrowheads="1"/>
            </p:cNvSpPr>
            <p:nvPr/>
          </p:nvSpPr>
          <p:spPr bwMode="auto">
            <a:xfrm>
              <a:off x="2245" y="709"/>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FF0000"/>
                  </a:solidFill>
                </a:rPr>
                <a:t>1</a:t>
              </a:r>
            </a:p>
          </p:txBody>
        </p:sp>
        <p:sp>
          <p:nvSpPr>
            <p:cNvPr id="37899" name="Text Box 11"/>
            <p:cNvSpPr txBox="1">
              <a:spLocks noChangeArrowheads="1"/>
            </p:cNvSpPr>
            <p:nvPr/>
          </p:nvSpPr>
          <p:spPr bwMode="auto">
            <a:xfrm>
              <a:off x="2472" y="709"/>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FF0000"/>
                  </a:solidFill>
                </a:rPr>
                <a:t>1</a:t>
              </a:r>
            </a:p>
          </p:txBody>
        </p:sp>
        <p:sp>
          <p:nvSpPr>
            <p:cNvPr id="37900" name="Text Box 12"/>
            <p:cNvSpPr txBox="1">
              <a:spLocks noChangeArrowheads="1"/>
            </p:cNvSpPr>
            <p:nvPr/>
          </p:nvSpPr>
          <p:spPr bwMode="auto">
            <a:xfrm>
              <a:off x="2653" y="709"/>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FF0000"/>
                  </a:solidFill>
                </a:rPr>
                <a:t>1</a:t>
              </a:r>
            </a:p>
          </p:txBody>
        </p:sp>
      </p:grpSp>
      <p:grpSp>
        <p:nvGrpSpPr>
          <p:cNvPr id="37904" name="Group 16"/>
          <p:cNvGrpSpPr>
            <a:grpSpLocks/>
          </p:cNvGrpSpPr>
          <p:nvPr/>
        </p:nvGrpSpPr>
        <p:grpSpPr bwMode="auto">
          <a:xfrm>
            <a:off x="2051050" y="2027238"/>
            <a:ext cx="3349625" cy="1704975"/>
            <a:chOff x="1292" y="1277"/>
            <a:chExt cx="2110" cy="1074"/>
          </a:xfrm>
        </p:grpSpPr>
        <p:sp>
          <p:nvSpPr>
            <p:cNvPr id="37902" name="Text Box 14"/>
            <p:cNvSpPr txBox="1">
              <a:spLocks noChangeArrowheads="1"/>
            </p:cNvSpPr>
            <p:nvPr/>
          </p:nvSpPr>
          <p:spPr bwMode="auto">
            <a:xfrm>
              <a:off x="1292" y="2024"/>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FF0000"/>
                  </a:solidFill>
                </a:rPr>
                <a:t>1</a:t>
              </a:r>
            </a:p>
          </p:txBody>
        </p:sp>
        <p:sp>
          <p:nvSpPr>
            <p:cNvPr id="37903" name="Text Box 15"/>
            <p:cNvSpPr txBox="1">
              <a:spLocks noChangeArrowheads="1"/>
            </p:cNvSpPr>
            <p:nvPr/>
          </p:nvSpPr>
          <p:spPr bwMode="auto">
            <a:xfrm>
              <a:off x="3175" y="1277"/>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solidFill>
                    <a:srgbClr val="FF0000"/>
                  </a:solidFill>
                </a:rPr>
                <a:t>0</a:t>
              </a:r>
            </a:p>
          </p:txBody>
        </p:sp>
      </p:grpSp>
      <p:sp>
        <p:nvSpPr>
          <p:cNvPr id="37905" name="Text Box 17"/>
          <p:cNvSpPr txBox="1">
            <a:spLocks noChangeArrowheads="1"/>
          </p:cNvSpPr>
          <p:nvPr/>
        </p:nvSpPr>
        <p:spPr bwMode="auto">
          <a:xfrm>
            <a:off x="3215627" y="5633224"/>
            <a:ext cx="3309864" cy="954107"/>
          </a:xfrm>
          <a:prstGeom prst="rect">
            <a:avLst/>
          </a:prstGeom>
          <a:solidFill>
            <a:schemeClr val="accent6">
              <a:lumMod val="20000"/>
              <a:lumOff val="80000"/>
            </a:schemeClr>
          </a:solidFill>
          <a:ln>
            <a:noFill/>
          </a:ln>
          <a:effectLst/>
        </p:spPr>
        <p:txBody>
          <a:bodyPr wrap="square">
            <a:spAutoFit/>
          </a:bodyPr>
          <a:lstStyle/>
          <a:p>
            <a:pPr>
              <a:spcBef>
                <a:spcPct val="50000"/>
              </a:spcBef>
            </a:pPr>
            <a:r>
              <a:rPr lang="en-US" altLang="zh-CN" sz="2800" dirty="0" smtClean="0"/>
              <a:t>(1)</a:t>
            </a:r>
            <a:r>
              <a:rPr lang="zh-CN" altLang="en-US" sz="2800" dirty="0" smtClean="0"/>
              <a:t>片全为</a:t>
            </a:r>
            <a:r>
              <a:rPr lang="en-US" altLang="zh-CN" sz="2800" dirty="0" smtClean="0"/>
              <a:t>1</a:t>
            </a:r>
            <a:r>
              <a:rPr lang="zh-CN" altLang="en-US" sz="2800" dirty="0" smtClean="0"/>
              <a:t>，使</a:t>
            </a:r>
            <a:r>
              <a:rPr lang="en-US" altLang="zh-CN" sz="2800" dirty="0" smtClean="0"/>
              <a:t>s</a:t>
            </a:r>
            <a:r>
              <a:rPr lang="zh-CN" altLang="en-US" sz="2800" dirty="0" smtClean="0"/>
              <a:t>’</a:t>
            </a:r>
            <a:r>
              <a:rPr lang="en-US" altLang="zh-CN" sz="2800" dirty="0" smtClean="0"/>
              <a:t>=0</a:t>
            </a:r>
            <a:r>
              <a:rPr lang="zh-CN" altLang="en-US" sz="2800" dirty="0" smtClean="0"/>
              <a:t>；</a:t>
            </a:r>
            <a:r>
              <a:rPr lang="en-US" altLang="zh-CN" sz="2800" dirty="0" smtClean="0"/>
              <a:t>(2</a:t>
            </a:r>
            <a:r>
              <a:rPr lang="en-US" altLang="zh-CN" sz="2800" dirty="0"/>
              <a:t>)</a:t>
            </a:r>
            <a:r>
              <a:rPr lang="zh-CN" altLang="en-US" sz="2800" dirty="0"/>
              <a:t>片处于编码状态</a:t>
            </a:r>
          </a:p>
        </p:txBody>
      </p:sp>
      <p:grpSp>
        <p:nvGrpSpPr>
          <p:cNvPr id="37910" name="Group 22"/>
          <p:cNvGrpSpPr>
            <a:grpSpLocks/>
          </p:cNvGrpSpPr>
          <p:nvPr/>
        </p:nvGrpSpPr>
        <p:grpSpPr bwMode="auto">
          <a:xfrm>
            <a:off x="3132138" y="3213100"/>
            <a:ext cx="1584325" cy="519113"/>
            <a:chOff x="1973" y="2024"/>
            <a:chExt cx="998" cy="327"/>
          </a:xfrm>
        </p:grpSpPr>
        <p:sp>
          <p:nvSpPr>
            <p:cNvPr id="37907" name="Text Box 19"/>
            <p:cNvSpPr txBox="1">
              <a:spLocks noChangeArrowheads="1"/>
            </p:cNvSpPr>
            <p:nvPr/>
          </p:nvSpPr>
          <p:spPr bwMode="auto">
            <a:xfrm>
              <a:off x="1973" y="2024"/>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FF0000"/>
                  </a:solidFill>
                </a:rPr>
                <a:t>1</a:t>
              </a:r>
            </a:p>
          </p:txBody>
        </p:sp>
        <p:sp>
          <p:nvSpPr>
            <p:cNvPr id="37908" name="Text Box 20"/>
            <p:cNvSpPr txBox="1">
              <a:spLocks noChangeArrowheads="1"/>
            </p:cNvSpPr>
            <p:nvPr/>
          </p:nvSpPr>
          <p:spPr bwMode="auto">
            <a:xfrm>
              <a:off x="2336" y="2024"/>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FF0000"/>
                  </a:solidFill>
                </a:rPr>
                <a:t>1</a:t>
              </a:r>
            </a:p>
          </p:txBody>
        </p:sp>
        <p:sp>
          <p:nvSpPr>
            <p:cNvPr id="37909" name="Text Box 21"/>
            <p:cNvSpPr txBox="1">
              <a:spLocks noChangeArrowheads="1"/>
            </p:cNvSpPr>
            <p:nvPr/>
          </p:nvSpPr>
          <p:spPr bwMode="auto">
            <a:xfrm>
              <a:off x="2744" y="2024"/>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FF0000"/>
                  </a:solidFill>
                </a:rPr>
                <a:t>1</a:t>
              </a:r>
            </a:p>
          </p:txBody>
        </p:sp>
      </p:grpSp>
      <p:grpSp>
        <p:nvGrpSpPr>
          <p:cNvPr id="37914" name="Group 26"/>
          <p:cNvGrpSpPr>
            <a:grpSpLocks/>
          </p:cNvGrpSpPr>
          <p:nvPr/>
        </p:nvGrpSpPr>
        <p:grpSpPr bwMode="auto">
          <a:xfrm>
            <a:off x="6300788" y="3284538"/>
            <a:ext cx="1655762" cy="519112"/>
            <a:chOff x="3969" y="2069"/>
            <a:chExt cx="1043" cy="327"/>
          </a:xfrm>
        </p:grpSpPr>
        <p:sp>
          <p:nvSpPr>
            <p:cNvPr id="37911" name="Text Box 23"/>
            <p:cNvSpPr txBox="1">
              <a:spLocks noChangeArrowheads="1"/>
            </p:cNvSpPr>
            <p:nvPr/>
          </p:nvSpPr>
          <p:spPr bwMode="auto">
            <a:xfrm>
              <a:off x="3969" y="2069"/>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FF0000"/>
                  </a:solidFill>
                </a:rPr>
                <a:t>0</a:t>
              </a:r>
            </a:p>
          </p:txBody>
        </p:sp>
        <p:sp>
          <p:nvSpPr>
            <p:cNvPr id="37912" name="Text Box 24"/>
            <p:cNvSpPr txBox="1">
              <a:spLocks noChangeArrowheads="1"/>
            </p:cNvSpPr>
            <p:nvPr/>
          </p:nvSpPr>
          <p:spPr bwMode="auto">
            <a:xfrm>
              <a:off x="4377" y="2069"/>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FF0000"/>
                  </a:solidFill>
                </a:rPr>
                <a:t>1</a:t>
              </a:r>
            </a:p>
          </p:txBody>
        </p:sp>
        <p:sp>
          <p:nvSpPr>
            <p:cNvPr id="37913" name="Text Box 25"/>
            <p:cNvSpPr txBox="1">
              <a:spLocks noChangeArrowheads="1"/>
            </p:cNvSpPr>
            <p:nvPr/>
          </p:nvSpPr>
          <p:spPr bwMode="auto">
            <a:xfrm>
              <a:off x="4785" y="2069"/>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FF0000"/>
                  </a:solidFill>
                </a:rPr>
                <a:t>0</a:t>
              </a:r>
            </a:p>
          </p:txBody>
        </p:sp>
      </p:grpSp>
      <p:grpSp>
        <p:nvGrpSpPr>
          <p:cNvPr id="37919" name="Group 31"/>
          <p:cNvGrpSpPr>
            <a:grpSpLocks/>
          </p:cNvGrpSpPr>
          <p:nvPr/>
        </p:nvGrpSpPr>
        <p:grpSpPr bwMode="auto">
          <a:xfrm>
            <a:off x="2051050" y="4868863"/>
            <a:ext cx="5256213" cy="592137"/>
            <a:chOff x="1338" y="3067"/>
            <a:chExt cx="3311" cy="373"/>
          </a:xfrm>
        </p:grpSpPr>
        <p:sp>
          <p:nvSpPr>
            <p:cNvPr id="37915" name="Text Box 27"/>
            <p:cNvSpPr txBox="1">
              <a:spLocks noChangeArrowheads="1"/>
            </p:cNvSpPr>
            <p:nvPr/>
          </p:nvSpPr>
          <p:spPr bwMode="auto">
            <a:xfrm>
              <a:off x="1338" y="3067"/>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0000FF"/>
                  </a:solidFill>
                </a:rPr>
                <a:t>0</a:t>
              </a:r>
            </a:p>
          </p:txBody>
        </p:sp>
        <p:sp>
          <p:nvSpPr>
            <p:cNvPr id="37916" name="Text Box 28"/>
            <p:cNvSpPr txBox="1">
              <a:spLocks noChangeArrowheads="1"/>
            </p:cNvSpPr>
            <p:nvPr/>
          </p:nvSpPr>
          <p:spPr bwMode="auto">
            <a:xfrm>
              <a:off x="2381" y="3113"/>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0000FF"/>
                  </a:solidFill>
                </a:rPr>
                <a:t>1</a:t>
              </a:r>
            </a:p>
          </p:txBody>
        </p:sp>
        <p:sp>
          <p:nvSpPr>
            <p:cNvPr id="37917" name="Text Box 29"/>
            <p:cNvSpPr txBox="1">
              <a:spLocks noChangeArrowheads="1"/>
            </p:cNvSpPr>
            <p:nvPr/>
          </p:nvSpPr>
          <p:spPr bwMode="auto">
            <a:xfrm>
              <a:off x="3424" y="3113"/>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0000FF"/>
                  </a:solidFill>
                </a:rPr>
                <a:t>0</a:t>
              </a:r>
            </a:p>
          </p:txBody>
        </p:sp>
        <p:sp>
          <p:nvSpPr>
            <p:cNvPr id="37918" name="Text Box 30"/>
            <p:cNvSpPr txBox="1">
              <a:spLocks noChangeArrowheads="1"/>
            </p:cNvSpPr>
            <p:nvPr/>
          </p:nvSpPr>
          <p:spPr bwMode="auto">
            <a:xfrm>
              <a:off x="4422" y="3067"/>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0000FF"/>
                  </a:solidFill>
                </a:rPr>
                <a:t>1</a:t>
              </a:r>
            </a:p>
          </p:txBody>
        </p:sp>
      </p:grpSp>
      <p:grpSp>
        <p:nvGrpSpPr>
          <p:cNvPr id="37928" name="Group 40"/>
          <p:cNvGrpSpPr>
            <a:grpSpLocks/>
          </p:cNvGrpSpPr>
          <p:nvPr/>
        </p:nvGrpSpPr>
        <p:grpSpPr bwMode="auto">
          <a:xfrm>
            <a:off x="5363298" y="1017442"/>
            <a:ext cx="2663825" cy="646113"/>
            <a:chOff x="3243" y="684"/>
            <a:chExt cx="1678" cy="407"/>
          </a:xfrm>
        </p:grpSpPr>
        <p:sp>
          <p:nvSpPr>
            <p:cNvPr id="37906" name="Text Box 18"/>
            <p:cNvSpPr txBox="1">
              <a:spLocks noChangeArrowheads="1"/>
            </p:cNvSpPr>
            <p:nvPr/>
          </p:nvSpPr>
          <p:spPr bwMode="auto">
            <a:xfrm>
              <a:off x="3651" y="684"/>
              <a:ext cx="227" cy="407"/>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b="1" dirty="0">
                  <a:solidFill>
                    <a:srgbClr val="00B0F0"/>
                  </a:solidFill>
                  <a:effectLst>
                    <a:outerShdw blurRad="38100" dist="38100" dir="2700000" algn="tl">
                      <a:srgbClr val="000000">
                        <a:alpha val="43137"/>
                      </a:srgbClr>
                    </a:outerShdw>
                  </a:effectLst>
                </a:rPr>
                <a:t>0</a:t>
              </a:r>
            </a:p>
          </p:txBody>
        </p:sp>
        <p:grpSp>
          <p:nvGrpSpPr>
            <p:cNvPr id="37927" name="Group 39"/>
            <p:cNvGrpSpPr>
              <a:grpSpLocks/>
            </p:cNvGrpSpPr>
            <p:nvPr/>
          </p:nvGrpSpPr>
          <p:grpSpPr bwMode="auto">
            <a:xfrm>
              <a:off x="3243" y="754"/>
              <a:ext cx="1678" cy="327"/>
              <a:chOff x="3243" y="754"/>
              <a:chExt cx="1678" cy="327"/>
            </a:xfrm>
          </p:grpSpPr>
          <p:sp>
            <p:nvSpPr>
              <p:cNvPr id="37920" name="Text Box 32"/>
              <p:cNvSpPr txBox="1">
                <a:spLocks noChangeArrowheads="1"/>
              </p:cNvSpPr>
              <p:nvPr/>
            </p:nvSpPr>
            <p:spPr bwMode="auto">
              <a:xfrm>
                <a:off x="3243" y="754"/>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FF0000"/>
                    </a:solidFill>
                  </a:rPr>
                  <a:t>1</a:t>
                </a:r>
              </a:p>
            </p:txBody>
          </p:sp>
          <p:sp>
            <p:nvSpPr>
              <p:cNvPr id="37921" name="Text Box 33"/>
              <p:cNvSpPr txBox="1">
                <a:spLocks noChangeArrowheads="1"/>
              </p:cNvSpPr>
              <p:nvPr/>
            </p:nvSpPr>
            <p:spPr bwMode="auto">
              <a:xfrm>
                <a:off x="3470" y="754"/>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solidFill>
                      <a:srgbClr val="FF0000"/>
                    </a:solidFill>
                  </a:rPr>
                  <a:t>1</a:t>
                </a:r>
              </a:p>
            </p:txBody>
          </p:sp>
          <p:sp>
            <p:nvSpPr>
              <p:cNvPr id="37922" name="Text Box 34"/>
              <p:cNvSpPr txBox="1">
                <a:spLocks noChangeArrowheads="1"/>
              </p:cNvSpPr>
              <p:nvPr/>
            </p:nvSpPr>
            <p:spPr bwMode="auto">
              <a:xfrm>
                <a:off x="3878" y="754"/>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FF0000"/>
                    </a:solidFill>
                  </a:rPr>
                  <a:t>1</a:t>
                </a:r>
              </a:p>
            </p:txBody>
          </p:sp>
          <p:sp>
            <p:nvSpPr>
              <p:cNvPr id="37923" name="Text Box 35"/>
              <p:cNvSpPr txBox="1">
                <a:spLocks noChangeArrowheads="1"/>
              </p:cNvSpPr>
              <p:nvPr/>
            </p:nvSpPr>
            <p:spPr bwMode="auto">
              <a:xfrm>
                <a:off x="4059" y="754"/>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FF0000"/>
                    </a:solidFill>
                  </a:rPr>
                  <a:t>0</a:t>
                </a:r>
              </a:p>
            </p:txBody>
          </p:sp>
          <p:sp>
            <p:nvSpPr>
              <p:cNvPr id="37924" name="Text Box 36"/>
              <p:cNvSpPr txBox="1">
                <a:spLocks noChangeArrowheads="1"/>
              </p:cNvSpPr>
              <p:nvPr/>
            </p:nvSpPr>
            <p:spPr bwMode="auto">
              <a:xfrm>
                <a:off x="4286" y="754"/>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solidFill>
                      <a:srgbClr val="FF0000"/>
                    </a:solidFill>
                  </a:rPr>
                  <a:t>1</a:t>
                </a:r>
              </a:p>
            </p:txBody>
          </p:sp>
          <p:sp>
            <p:nvSpPr>
              <p:cNvPr id="37925" name="Text Box 37"/>
              <p:cNvSpPr txBox="1">
                <a:spLocks noChangeArrowheads="1"/>
              </p:cNvSpPr>
              <p:nvPr/>
            </p:nvSpPr>
            <p:spPr bwMode="auto">
              <a:xfrm>
                <a:off x="4468" y="754"/>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FF0000"/>
                    </a:solidFill>
                  </a:rPr>
                  <a:t>0</a:t>
                </a:r>
              </a:p>
            </p:txBody>
          </p:sp>
          <p:sp>
            <p:nvSpPr>
              <p:cNvPr id="37926" name="Text Box 38"/>
              <p:cNvSpPr txBox="1">
                <a:spLocks noChangeArrowheads="1"/>
              </p:cNvSpPr>
              <p:nvPr/>
            </p:nvSpPr>
            <p:spPr bwMode="auto">
              <a:xfrm>
                <a:off x="4694" y="754"/>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FF0000"/>
                    </a:solidFill>
                  </a:rPr>
                  <a:t>1</a:t>
                </a:r>
              </a:p>
            </p:txBody>
          </p:sp>
        </p:grpSp>
      </p:grpSp>
    </p:spTree>
    <p:extLst>
      <p:ext uri="{BB962C8B-B14F-4D97-AF65-F5344CB8AC3E}">
        <p14:creationId xmlns:p14="http://schemas.microsoft.com/office/powerpoint/2010/main" val="11946904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90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790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791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792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37905"/>
                                        </p:tgtEl>
                                        <p:attrNameLst>
                                          <p:attrName>style.visibility</p:attrName>
                                        </p:attrNameLst>
                                      </p:cBhvr>
                                      <p:to>
                                        <p:strVal val="visible"/>
                                      </p:to>
                                    </p:set>
                                    <p:animEffect transition="in" filter="checkerboard(across)">
                                      <p:cBhvr>
                                        <p:cTn id="23" dur="500"/>
                                        <p:tgtEl>
                                          <p:spTgt spid="3790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37914"/>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379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0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Text Box 4"/>
          <p:cNvSpPr txBox="1">
            <a:spLocks noChangeArrowheads="1"/>
          </p:cNvSpPr>
          <p:nvPr/>
        </p:nvSpPr>
        <p:spPr bwMode="auto">
          <a:xfrm>
            <a:off x="827088" y="2636838"/>
            <a:ext cx="709612" cy="1828800"/>
          </a:xfrm>
          <a:prstGeom prst="rect">
            <a:avLst/>
          </a:prstGeom>
          <a:noFill/>
          <a:ln w="38100">
            <a:solidFill>
              <a:srgbClr val="66FF33"/>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kumimoji="1" lang="zh-CN" altLang="en-US" sz="3200">
                <a:solidFill>
                  <a:srgbClr val="FF0066"/>
                </a:solidFill>
                <a:ea typeface="楷体_GB2312" panose="02010609030101010101" pitchFamily="49" charset="-122"/>
              </a:rPr>
              <a:t>数字电路</a:t>
            </a:r>
            <a:endParaRPr kumimoji="1" lang="zh-CN" altLang="en-US" sz="3200">
              <a:solidFill>
                <a:schemeClr val="accent1"/>
              </a:solidFill>
              <a:ea typeface="楷体_GB2312" panose="02010609030101010101" pitchFamily="49" charset="-122"/>
            </a:endParaRPr>
          </a:p>
        </p:txBody>
      </p:sp>
      <p:sp>
        <p:nvSpPr>
          <p:cNvPr id="10245" name="AutoShape 5"/>
          <p:cNvSpPr>
            <a:spLocks/>
          </p:cNvSpPr>
          <p:nvPr/>
        </p:nvSpPr>
        <p:spPr bwMode="auto">
          <a:xfrm>
            <a:off x="1762125" y="2060575"/>
            <a:ext cx="938213" cy="2816225"/>
          </a:xfrm>
          <a:prstGeom prst="leftBrace">
            <a:avLst>
              <a:gd name="adj1" fmla="val 25014"/>
              <a:gd name="adj2" fmla="val 50000"/>
            </a:avLst>
          </a:prstGeom>
          <a:noFill/>
          <a:ln w="63500">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6" name="Text Box 6"/>
          <p:cNvSpPr txBox="1">
            <a:spLocks noChangeArrowheads="1"/>
          </p:cNvSpPr>
          <p:nvPr/>
        </p:nvSpPr>
        <p:spPr bwMode="auto">
          <a:xfrm>
            <a:off x="2843213" y="1773238"/>
            <a:ext cx="2743200" cy="617537"/>
          </a:xfrm>
          <a:prstGeom prst="rect">
            <a:avLst/>
          </a:prstGeom>
          <a:noFill/>
          <a:ln w="38100">
            <a:solidFill>
              <a:srgbClr val="66FF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a:solidFill>
                  <a:srgbClr val="FF0066"/>
                </a:solidFill>
                <a:ea typeface="楷体_GB2312" panose="02010609030101010101" pitchFamily="49" charset="-122"/>
              </a:rPr>
              <a:t>组合逻辑电路</a:t>
            </a:r>
          </a:p>
        </p:txBody>
      </p:sp>
      <p:sp>
        <p:nvSpPr>
          <p:cNvPr id="10247" name="Text Box 7"/>
          <p:cNvSpPr txBox="1">
            <a:spLocks noChangeArrowheads="1"/>
          </p:cNvSpPr>
          <p:nvPr/>
        </p:nvSpPr>
        <p:spPr bwMode="auto">
          <a:xfrm>
            <a:off x="2843213" y="4221163"/>
            <a:ext cx="2733675" cy="617537"/>
          </a:xfrm>
          <a:prstGeom prst="rect">
            <a:avLst/>
          </a:prstGeom>
          <a:noFill/>
          <a:ln w="38100">
            <a:solidFill>
              <a:srgbClr val="66FF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a:solidFill>
                  <a:srgbClr val="FF0066"/>
                </a:solidFill>
                <a:ea typeface="楷体_GB2312" panose="02010609030101010101" pitchFamily="49" charset="-122"/>
              </a:rPr>
              <a:t>时序逻辑电路</a:t>
            </a:r>
          </a:p>
        </p:txBody>
      </p:sp>
      <p:sp>
        <p:nvSpPr>
          <p:cNvPr id="10248" name="Text Box 8"/>
          <p:cNvSpPr txBox="1">
            <a:spLocks noChangeArrowheads="1"/>
          </p:cNvSpPr>
          <p:nvPr/>
        </p:nvSpPr>
        <p:spPr bwMode="auto">
          <a:xfrm>
            <a:off x="2843213" y="2492375"/>
            <a:ext cx="5832475"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200">
                <a:ea typeface="楷体_GB2312" panose="02010609030101010101" pitchFamily="49" charset="-122"/>
              </a:rPr>
              <a:t>        </a:t>
            </a:r>
            <a:r>
              <a:rPr kumimoji="1" lang="zh-CN" altLang="en-US" sz="3200">
                <a:ea typeface="楷体_GB2312" panose="02010609030101010101" pitchFamily="49" charset="-122"/>
              </a:rPr>
              <a:t>任一时刻的输出仅取决于该时刻的输入，与电路原来的状态无关。</a:t>
            </a:r>
          </a:p>
        </p:txBody>
      </p:sp>
      <p:sp>
        <p:nvSpPr>
          <p:cNvPr id="10249" name="Text Box 9"/>
          <p:cNvSpPr txBox="1">
            <a:spLocks noChangeArrowheads="1"/>
          </p:cNvSpPr>
          <p:nvPr/>
        </p:nvSpPr>
        <p:spPr bwMode="auto">
          <a:xfrm>
            <a:off x="2843213" y="4868863"/>
            <a:ext cx="5761037" cy="15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200" dirty="0">
                <a:ea typeface="楷体_GB2312" panose="02010609030101010101" pitchFamily="49" charset="-122"/>
              </a:rPr>
              <a:t>        </a:t>
            </a:r>
            <a:r>
              <a:rPr kumimoji="1" lang="zh-CN" altLang="en-US" sz="3200" dirty="0">
                <a:ea typeface="楷体_GB2312" panose="02010609030101010101" pitchFamily="49" charset="-122"/>
              </a:rPr>
              <a:t>任一时刻的输出不仅取决于现时的输入，而且还与电路原来状态 有关。</a:t>
            </a:r>
          </a:p>
        </p:txBody>
      </p:sp>
      <p:sp>
        <p:nvSpPr>
          <p:cNvPr id="2" name="标题 1"/>
          <p:cNvSpPr>
            <a:spLocks noGrp="1"/>
          </p:cNvSpPr>
          <p:nvPr>
            <p:ph type="title"/>
          </p:nvPr>
        </p:nvSpPr>
        <p:spPr/>
        <p:txBody>
          <a:bodyPr/>
          <a:lstStyle/>
          <a:p>
            <a:endParaRPr lang="zh-CN" altLang="en-US" dirty="0"/>
          </a:p>
        </p:txBody>
      </p:sp>
    </p:spTree>
    <p:extLst>
      <p:ext uri="{BB962C8B-B14F-4D97-AF65-F5344CB8AC3E}">
        <p14:creationId xmlns:p14="http://schemas.microsoft.com/office/powerpoint/2010/main" val="21196345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wipe(up)">
                                      <p:cBhvr>
                                        <p:cTn id="7" dur="500"/>
                                        <p:tgtEl>
                                          <p:spTgt spid="10244"/>
                                        </p:tgtEl>
                                      </p:cBhvr>
                                    </p:animEffect>
                                  </p:childTnLst>
                                </p:cTn>
                              </p:par>
                            </p:childTnLst>
                          </p:cTn>
                        </p:par>
                        <p:par>
                          <p:cTn id="8" fill="hold" nodeType="afterGroup">
                            <p:stCondLst>
                              <p:cond delay="500"/>
                            </p:stCondLst>
                            <p:childTnLst>
                              <p:par>
                                <p:cTn id="9" presetID="22" presetClass="entr" presetSubtype="8" fill="hold" nodeType="afterEffect">
                                  <p:stCondLst>
                                    <p:cond delay="500"/>
                                  </p:stCondLst>
                                  <p:childTnLst>
                                    <p:set>
                                      <p:cBhvr>
                                        <p:cTn id="10" dur="1" fill="hold">
                                          <p:stCondLst>
                                            <p:cond delay="0"/>
                                          </p:stCondLst>
                                        </p:cTn>
                                        <p:tgtEl>
                                          <p:spTgt spid="10245"/>
                                        </p:tgtEl>
                                        <p:attrNameLst>
                                          <p:attrName>style.visibility</p:attrName>
                                        </p:attrNameLst>
                                      </p:cBhvr>
                                      <p:to>
                                        <p:strVal val="visible"/>
                                      </p:to>
                                    </p:set>
                                    <p:animEffect transition="in" filter="wipe(left)">
                                      <p:cBhvr>
                                        <p:cTn id="11" dur="500"/>
                                        <p:tgtEl>
                                          <p:spTgt spid="10245"/>
                                        </p:tgtEl>
                                      </p:cBhvr>
                                    </p:animEffect>
                                  </p:childTnLst>
                                </p:cTn>
                              </p:par>
                            </p:childTnLst>
                          </p:cTn>
                        </p:par>
                        <p:par>
                          <p:cTn id="12" fill="hold" nodeType="afterGroup">
                            <p:stCondLst>
                              <p:cond delay="1500"/>
                            </p:stCondLst>
                            <p:childTnLst>
                              <p:par>
                                <p:cTn id="13" presetID="22" presetClass="entr" presetSubtype="8" fill="hold" grpId="0" nodeType="afterEffect">
                                  <p:stCondLst>
                                    <p:cond delay="500"/>
                                  </p:stCondLst>
                                  <p:childTnLst>
                                    <p:set>
                                      <p:cBhvr>
                                        <p:cTn id="14" dur="1" fill="hold">
                                          <p:stCondLst>
                                            <p:cond delay="0"/>
                                          </p:stCondLst>
                                        </p:cTn>
                                        <p:tgtEl>
                                          <p:spTgt spid="10246"/>
                                        </p:tgtEl>
                                        <p:attrNameLst>
                                          <p:attrName>style.visibility</p:attrName>
                                        </p:attrNameLst>
                                      </p:cBhvr>
                                      <p:to>
                                        <p:strVal val="visible"/>
                                      </p:to>
                                    </p:set>
                                    <p:animEffect transition="in" filter="wipe(left)">
                                      <p:cBhvr>
                                        <p:cTn id="15" dur="500"/>
                                        <p:tgtEl>
                                          <p:spTgt spid="10246"/>
                                        </p:tgtEl>
                                      </p:cBhvr>
                                    </p:animEffect>
                                  </p:childTnLst>
                                </p:cTn>
                              </p:par>
                            </p:childTnLst>
                          </p:cTn>
                        </p:par>
                        <p:par>
                          <p:cTn id="16" fill="hold" nodeType="afterGroup">
                            <p:stCondLst>
                              <p:cond delay="2500"/>
                            </p:stCondLst>
                            <p:childTnLst>
                              <p:par>
                                <p:cTn id="17" presetID="22" presetClass="entr" presetSubtype="8" fill="hold" grpId="0" nodeType="afterEffect">
                                  <p:stCondLst>
                                    <p:cond delay="500"/>
                                  </p:stCondLst>
                                  <p:childTnLst>
                                    <p:set>
                                      <p:cBhvr>
                                        <p:cTn id="18" dur="1" fill="hold">
                                          <p:stCondLst>
                                            <p:cond delay="0"/>
                                          </p:stCondLst>
                                        </p:cTn>
                                        <p:tgtEl>
                                          <p:spTgt spid="10247"/>
                                        </p:tgtEl>
                                        <p:attrNameLst>
                                          <p:attrName>style.visibility</p:attrName>
                                        </p:attrNameLst>
                                      </p:cBhvr>
                                      <p:to>
                                        <p:strVal val="visible"/>
                                      </p:to>
                                    </p:set>
                                    <p:animEffect transition="in" filter="wipe(left)">
                                      <p:cBhvr>
                                        <p:cTn id="19" dur="500"/>
                                        <p:tgtEl>
                                          <p:spTgt spid="10247"/>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8" presetClass="entr" presetSubtype="12" fill="hold" grpId="0" nodeType="clickEffect">
                                  <p:stCondLst>
                                    <p:cond delay="0"/>
                                  </p:stCondLst>
                                  <p:childTnLst>
                                    <p:set>
                                      <p:cBhvr>
                                        <p:cTn id="23" dur="1" fill="hold">
                                          <p:stCondLst>
                                            <p:cond delay="0"/>
                                          </p:stCondLst>
                                        </p:cTn>
                                        <p:tgtEl>
                                          <p:spTgt spid="10248"/>
                                        </p:tgtEl>
                                        <p:attrNameLst>
                                          <p:attrName>style.visibility</p:attrName>
                                        </p:attrNameLst>
                                      </p:cBhvr>
                                      <p:to>
                                        <p:strVal val="visible"/>
                                      </p:to>
                                    </p:set>
                                    <p:animEffect transition="in" filter="strips(downLeft)">
                                      <p:cBhvr>
                                        <p:cTn id="24" dur="500"/>
                                        <p:tgtEl>
                                          <p:spTgt spid="10248"/>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5" presetClass="entr" presetSubtype="0" fill="hold" grpId="0" nodeType="clickEffect">
                                  <p:stCondLst>
                                    <p:cond delay="0"/>
                                  </p:stCondLst>
                                  <p:childTnLst>
                                    <p:set>
                                      <p:cBhvr>
                                        <p:cTn id="28" dur="1" fill="hold">
                                          <p:stCondLst>
                                            <p:cond delay="0"/>
                                          </p:stCondLst>
                                        </p:cTn>
                                        <p:tgtEl>
                                          <p:spTgt spid="10249"/>
                                        </p:tgtEl>
                                        <p:attrNameLst>
                                          <p:attrName>style.visibility</p:attrName>
                                        </p:attrNameLst>
                                      </p:cBhvr>
                                      <p:to>
                                        <p:strVal val="visible"/>
                                      </p:to>
                                    </p:set>
                                    <p:anim calcmode="lin" valueType="num">
                                      <p:cBhvr>
                                        <p:cTn id="29" dur="1000" fill="hold"/>
                                        <p:tgtEl>
                                          <p:spTgt spid="10249"/>
                                        </p:tgtEl>
                                        <p:attrNameLst>
                                          <p:attrName>ppt_w</p:attrName>
                                        </p:attrNameLst>
                                      </p:cBhvr>
                                      <p:tavLst>
                                        <p:tav tm="0">
                                          <p:val>
                                            <p:strVal val="#ppt_w*0.70"/>
                                          </p:val>
                                        </p:tav>
                                        <p:tav tm="100000">
                                          <p:val>
                                            <p:strVal val="#ppt_w"/>
                                          </p:val>
                                        </p:tav>
                                      </p:tavLst>
                                    </p:anim>
                                    <p:anim calcmode="lin" valueType="num">
                                      <p:cBhvr>
                                        <p:cTn id="30" dur="1000" fill="hold"/>
                                        <p:tgtEl>
                                          <p:spTgt spid="10249"/>
                                        </p:tgtEl>
                                        <p:attrNameLst>
                                          <p:attrName>ppt_h</p:attrName>
                                        </p:attrNameLst>
                                      </p:cBhvr>
                                      <p:tavLst>
                                        <p:tav tm="0">
                                          <p:val>
                                            <p:strVal val="#ppt_h"/>
                                          </p:val>
                                        </p:tav>
                                        <p:tav tm="100000">
                                          <p:val>
                                            <p:strVal val="#ppt_h"/>
                                          </p:val>
                                        </p:tav>
                                      </p:tavLst>
                                    </p:anim>
                                    <p:animEffect transition="in" filter="fade">
                                      <p:cBhvr>
                                        <p:cTn id="31" dur="1000"/>
                                        <p:tgtEl>
                                          <p:spTgt spid="10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animBg="1" autoUpdateAnimBg="0"/>
      <p:bldP spid="10246" grpId="0" animBg="1" autoUpdateAnimBg="0"/>
      <p:bldP spid="10247" grpId="0" animBg="1" autoUpdateAnimBg="0"/>
      <p:bldP spid="10248" grpId="0" autoUpdateAnimBg="0"/>
      <p:bldP spid="10249"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15178" y="1795463"/>
            <a:ext cx="8538246" cy="3399993"/>
          </a:xfrm>
          <a:prstGeom prst="rect">
            <a:avLst/>
          </a:prstGeom>
        </p:spPr>
      </p:pic>
      <p:sp>
        <p:nvSpPr>
          <p:cNvPr id="3" name="Text Box 17"/>
          <p:cNvSpPr txBox="1">
            <a:spLocks noChangeArrowheads="1"/>
          </p:cNvSpPr>
          <p:nvPr/>
        </p:nvSpPr>
        <p:spPr bwMode="auto">
          <a:xfrm>
            <a:off x="430863" y="1076885"/>
            <a:ext cx="1245537" cy="707886"/>
          </a:xfrm>
          <a:prstGeom prst="rect">
            <a:avLst/>
          </a:prstGeom>
          <a:solidFill>
            <a:schemeClr val="accent6">
              <a:lumMod val="20000"/>
              <a:lumOff val="80000"/>
            </a:schemeClr>
          </a:solidFill>
          <a:ln>
            <a:noFill/>
          </a:ln>
          <a:effectLst/>
        </p:spPr>
        <p:txBody>
          <a:bodyPr wrap="square">
            <a:spAutoFit/>
          </a:bodyPr>
          <a:lstStyle/>
          <a:p>
            <a:pPr>
              <a:spcBef>
                <a:spcPct val="50000"/>
              </a:spcBef>
            </a:pPr>
            <a:r>
              <a:rPr lang="zh-CN" altLang="en-US" sz="4000" b="1" dirty="0" smtClean="0">
                <a:latin typeface="方正祥隶繁体" panose="03000509000000000000" pitchFamily="65" charset="-122"/>
                <a:ea typeface="方正祥隶繁体" panose="03000509000000000000" pitchFamily="65" charset="-122"/>
              </a:rPr>
              <a:t>思考</a:t>
            </a:r>
            <a:endParaRPr lang="zh-CN" altLang="en-US" sz="4000" b="1" dirty="0">
              <a:latin typeface="方正祥隶繁体" panose="03000509000000000000" pitchFamily="65" charset="-122"/>
              <a:ea typeface="方正祥隶繁体" panose="03000509000000000000" pitchFamily="65" charset="-122"/>
            </a:endParaRPr>
          </a:p>
        </p:txBody>
      </p:sp>
    </p:spTree>
    <p:extLst>
      <p:ext uri="{BB962C8B-B14F-4D97-AF65-F5344CB8AC3E}">
        <p14:creationId xmlns:p14="http://schemas.microsoft.com/office/powerpoint/2010/main" val="8331261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685800" y="1378968"/>
            <a:ext cx="93726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en-US" sz="2800" b="1"/>
              <a:t>用 </a:t>
            </a:r>
            <a:r>
              <a:rPr lang="en-US" altLang="zh-CN" sz="2800" b="1">
                <a:solidFill>
                  <a:srgbClr val="FF0066"/>
                </a:solidFill>
              </a:rPr>
              <a:t>4 </a:t>
            </a:r>
            <a:r>
              <a:rPr lang="zh-CN" altLang="en-US" sz="2800" b="1"/>
              <a:t>位二进制代码对 </a:t>
            </a:r>
            <a:r>
              <a:rPr lang="en-US" altLang="zh-CN" sz="2800" b="1">
                <a:solidFill>
                  <a:srgbClr val="FF0066"/>
                </a:solidFill>
              </a:rPr>
              <a:t>0 ~ 9</a:t>
            </a:r>
            <a:r>
              <a:rPr lang="en-US" altLang="zh-CN" sz="2800" b="1"/>
              <a:t> </a:t>
            </a:r>
            <a:r>
              <a:rPr lang="zh-CN" altLang="en-US" sz="2800" b="1"/>
              <a:t>十个信号进行编码的电路</a:t>
            </a:r>
          </a:p>
        </p:txBody>
      </p:sp>
      <p:sp>
        <p:nvSpPr>
          <p:cNvPr id="35843" name="Text Box 3"/>
          <p:cNvSpPr txBox="1">
            <a:spLocks noChangeArrowheads="1"/>
          </p:cNvSpPr>
          <p:nvPr/>
        </p:nvSpPr>
        <p:spPr bwMode="auto">
          <a:xfrm>
            <a:off x="387350" y="1790130"/>
            <a:ext cx="43307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zh-CN" sz="2800" b="1">
                <a:solidFill>
                  <a:srgbClr val="FF0066"/>
                </a:solidFill>
              </a:rPr>
              <a:t>1. 8421 BCD </a:t>
            </a:r>
            <a:r>
              <a:rPr lang="zh-CN" altLang="en-US" sz="2800" b="1">
                <a:solidFill>
                  <a:srgbClr val="0033CC"/>
                </a:solidFill>
              </a:rPr>
              <a:t>编码器</a:t>
            </a:r>
          </a:p>
        </p:txBody>
      </p:sp>
      <p:sp>
        <p:nvSpPr>
          <p:cNvPr id="35844" name="Text Box 4"/>
          <p:cNvSpPr txBox="1">
            <a:spLocks noChangeArrowheads="1"/>
          </p:cNvSpPr>
          <p:nvPr/>
        </p:nvSpPr>
        <p:spPr bwMode="auto">
          <a:xfrm>
            <a:off x="377825" y="2266380"/>
            <a:ext cx="5483225"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zh-CN" sz="2800" b="1">
                <a:solidFill>
                  <a:srgbClr val="FF0066"/>
                </a:solidFill>
              </a:rPr>
              <a:t>2. 8421 BCD </a:t>
            </a:r>
            <a:r>
              <a:rPr lang="zh-CN" altLang="en-US" sz="2800" b="1">
                <a:solidFill>
                  <a:srgbClr val="0033CC"/>
                </a:solidFill>
              </a:rPr>
              <a:t>优先编码器</a:t>
            </a:r>
          </a:p>
        </p:txBody>
      </p:sp>
      <p:sp>
        <p:nvSpPr>
          <p:cNvPr id="35845" name="Text Box 5"/>
          <p:cNvSpPr txBox="1">
            <a:spLocks noChangeArrowheads="1"/>
          </p:cNvSpPr>
          <p:nvPr/>
        </p:nvSpPr>
        <p:spPr bwMode="auto">
          <a:xfrm>
            <a:off x="374650" y="2704530"/>
            <a:ext cx="54102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zh-CN" sz="2800" b="1">
                <a:solidFill>
                  <a:srgbClr val="FF0066"/>
                </a:solidFill>
              </a:rPr>
              <a:t>3. </a:t>
            </a:r>
            <a:r>
              <a:rPr lang="zh-CN" altLang="en-US" sz="2800" b="1">
                <a:solidFill>
                  <a:srgbClr val="FF0066"/>
                </a:solidFill>
              </a:rPr>
              <a:t>集成 </a:t>
            </a:r>
            <a:r>
              <a:rPr lang="en-US" altLang="zh-CN" sz="2800" b="1">
                <a:solidFill>
                  <a:srgbClr val="FF0066"/>
                </a:solidFill>
              </a:rPr>
              <a:t>10</a:t>
            </a:r>
            <a:r>
              <a:rPr lang="zh-CN" altLang="en-US" sz="2800" b="1">
                <a:solidFill>
                  <a:srgbClr val="FF0066"/>
                </a:solidFill>
              </a:rPr>
              <a:t>线 </a:t>
            </a:r>
            <a:r>
              <a:rPr lang="en-US" altLang="zh-CN" sz="2800" b="1">
                <a:solidFill>
                  <a:srgbClr val="FF0066"/>
                </a:solidFill>
              </a:rPr>
              <a:t>-4</a:t>
            </a:r>
            <a:r>
              <a:rPr lang="zh-CN" altLang="en-US" sz="2800" b="1">
                <a:solidFill>
                  <a:srgbClr val="FF0066"/>
                </a:solidFill>
              </a:rPr>
              <a:t>线</a:t>
            </a:r>
            <a:r>
              <a:rPr lang="zh-CN" altLang="en-US" sz="2800" b="1">
                <a:solidFill>
                  <a:srgbClr val="0033CC"/>
                </a:solidFill>
              </a:rPr>
              <a:t>优先编码器</a:t>
            </a:r>
          </a:p>
        </p:txBody>
      </p:sp>
      <p:sp>
        <p:nvSpPr>
          <p:cNvPr id="35846" name="Text Box 6"/>
          <p:cNvSpPr txBox="1">
            <a:spLocks noChangeArrowheads="1"/>
          </p:cNvSpPr>
          <p:nvPr/>
        </p:nvSpPr>
        <p:spPr bwMode="auto">
          <a:xfrm>
            <a:off x="879475" y="3223643"/>
            <a:ext cx="3467100" cy="519112"/>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zh-CN" altLang="en-US" sz="2800" b="1">
                <a:ea typeface="楷体_GB2312" panose="02010609030101010101" pitchFamily="49" charset="-122"/>
              </a:rPr>
              <a:t>（</a:t>
            </a:r>
            <a:r>
              <a:rPr lang="en-US" altLang="zh-CN" sz="2800" b="1">
                <a:ea typeface="楷体_GB2312" panose="02010609030101010101" pitchFamily="49" charset="-122"/>
              </a:rPr>
              <a:t>74147    74LS147</a:t>
            </a:r>
            <a:r>
              <a:rPr lang="zh-CN" altLang="en-US" sz="2800" b="1">
                <a:ea typeface="楷体_GB2312" panose="02010609030101010101" pitchFamily="49" charset="-122"/>
              </a:rPr>
              <a:t>）</a:t>
            </a:r>
          </a:p>
        </p:txBody>
      </p:sp>
      <p:sp>
        <p:nvSpPr>
          <p:cNvPr id="35847" name="Text Box 7"/>
          <p:cNvSpPr txBox="1">
            <a:spLocks noChangeArrowheads="1"/>
          </p:cNvSpPr>
          <p:nvPr/>
        </p:nvSpPr>
        <p:spPr bwMode="auto">
          <a:xfrm>
            <a:off x="363538" y="3725293"/>
            <a:ext cx="5116512" cy="57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en-US" sz="3200" b="1" dirty="0" smtClean="0">
                <a:solidFill>
                  <a:srgbClr val="0033CC"/>
                </a:solidFill>
                <a:latin typeface="宋体" panose="02010600030101010101" pitchFamily="2" charset="-122"/>
              </a:rPr>
              <a:t>几种</a:t>
            </a:r>
            <a:r>
              <a:rPr lang="zh-CN" altLang="en-US" sz="3200" b="1" dirty="0">
                <a:solidFill>
                  <a:srgbClr val="0033CC"/>
                </a:solidFill>
                <a:latin typeface="宋体" panose="02010600030101010101" pitchFamily="2" charset="-122"/>
              </a:rPr>
              <a:t>常用编码</a:t>
            </a:r>
            <a:endParaRPr lang="zh-CN" altLang="en-US" sz="3200" b="1" dirty="0">
              <a:solidFill>
                <a:srgbClr val="0033CC"/>
              </a:solidFill>
              <a:latin typeface="楷体_GB2312" panose="02010609030101010101" pitchFamily="49" charset="-122"/>
              <a:ea typeface="楷体_GB2312" panose="02010609030101010101" pitchFamily="49" charset="-122"/>
            </a:endParaRPr>
          </a:p>
        </p:txBody>
      </p:sp>
      <p:sp>
        <p:nvSpPr>
          <p:cNvPr id="35848" name="Text Box 8"/>
          <p:cNvSpPr txBox="1">
            <a:spLocks noChangeArrowheads="1"/>
          </p:cNvSpPr>
          <p:nvPr/>
        </p:nvSpPr>
        <p:spPr bwMode="auto">
          <a:xfrm>
            <a:off x="411163" y="4334893"/>
            <a:ext cx="3392487"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zh-CN" sz="2800" b="1">
                <a:solidFill>
                  <a:srgbClr val="FF0066"/>
                </a:solidFill>
              </a:rPr>
              <a:t>1. </a:t>
            </a:r>
            <a:r>
              <a:rPr lang="zh-CN" altLang="en-US" sz="2800" b="1">
                <a:solidFill>
                  <a:srgbClr val="FF0066"/>
                </a:solidFill>
              </a:rPr>
              <a:t>二</a:t>
            </a:r>
            <a:r>
              <a:rPr lang="en-US" altLang="zh-CN" sz="2800" b="1">
                <a:solidFill>
                  <a:srgbClr val="FF0066"/>
                </a:solidFill>
              </a:rPr>
              <a:t>-</a:t>
            </a:r>
            <a:r>
              <a:rPr lang="zh-CN" altLang="en-US" sz="2800" b="1">
                <a:solidFill>
                  <a:srgbClr val="FF0066"/>
                </a:solidFill>
              </a:rPr>
              <a:t>十进制编码</a:t>
            </a:r>
          </a:p>
        </p:txBody>
      </p:sp>
      <p:sp>
        <p:nvSpPr>
          <p:cNvPr id="35849" name="Text Box 9"/>
          <p:cNvSpPr txBox="1">
            <a:spLocks noChangeArrowheads="1"/>
          </p:cNvSpPr>
          <p:nvPr/>
        </p:nvSpPr>
        <p:spPr bwMode="auto">
          <a:xfrm>
            <a:off x="2078038" y="4931793"/>
            <a:ext cx="5753100" cy="822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zh-CN" b="1">
                <a:solidFill>
                  <a:srgbClr val="0033CC"/>
                </a:solidFill>
              </a:rPr>
              <a:t>8421 </a:t>
            </a:r>
            <a:r>
              <a:rPr lang="zh-CN" altLang="en-US" b="1">
                <a:solidFill>
                  <a:srgbClr val="0033CC"/>
                </a:solidFill>
              </a:rPr>
              <a:t>码   余 </a:t>
            </a:r>
            <a:r>
              <a:rPr lang="en-US" altLang="zh-CN" b="1">
                <a:solidFill>
                  <a:srgbClr val="0033CC"/>
                </a:solidFill>
              </a:rPr>
              <a:t>3 </a:t>
            </a:r>
            <a:r>
              <a:rPr lang="zh-CN" altLang="en-US" b="1">
                <a:solidFill>
                  <a:srgbClr val="0033CC"/>
                </a:solidFill>
              </a:rPr>
              <a:t>码      </a:t>
            </a:r>
            <a:r>
              <a:rPr lang="en-US" altLang="zh-CN" b="1">
                <a:solidFill>
                  <a:srgbClr val="0033CC"/>
                </a:solidFill>
              </a:rPr>
              <a:t>2421 </a:t>
            </a:r>
            <a:r>
              <a:rPr lang="zh-CN" altLang="en-US" b="1">
                <a:solidFill>
                  <a:srgbClr val="0033CC"/>
                </a:solidFill>
              </a:rPr>
              <a:t>码</a:t>
            </a:r>
          </a:p>
          <a:p>
            <a:r>
              <a:rPr lang="en-US" altLang="zh-CN" b="1">
                <a:solidFill>
                  <a:srgbClr val="0033CC"/>
                </a:solidFill>
              </a:rPr>
              <a:t>5211 </a:t>
            </a:r>
            <a:r>
              <a:rPr lang="zh-CN" altLang="en-US" b="1">
                <a:solidFill>
                  <a:srgbClr val="0033CC"/>
                </a:solidFill>
              </a:rPr>
              <a:t>码   余 </a:t>
            </a:r>
            <a:r>
              <a:rPr lang="en-US" altLang="zh-CN" b="1">
                <a:solidFill>
                  <a:srgbClr val="0033CC"/>
                </a:solidFill>
              </a:rPr>
              <a:t>3 </a:t>
            </a:r>
            <a:r>
              <a:rPr lang="zh-CN" altLang="en-US" b="1">
                <a:solidFill>
                  <a:srgbClr val="0033CC"/>
                </a:solidFill>
              </a:rPr>
              <a:t>循环码  右移循环码</a:t>
            </a:r>
          </a:p>
        </p:txBody>
      </p:sp>
      <p:sp>
        <p:nvSpPr>
          <p:cNvPr id="35850" name="Text Box 10"/>
          <p:cNvSpPr txBox="1">
            <a:spLocks noChangeArrowheads="1"/>
          </p:cNvSpPr>
          <p:nvPr/>
        </p:nvSpPr>
        <p:spPr bwMode="auto">
          <a:xfrm>
            <a:off x="2078038" y="5762055"/>
            <a:ext cx="5383212"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en-US" b="1">
                <a:solidFill>
                  <a:srgbClr val="0033CC"/>
                </a:solidFill>
              </a:rPr>
              <a:t>循环码（反射码或格雷码）</a:t>
            </a:r>
          </a:p>
        </p:txBody>
      </p:sp>
      <p:sp>
        <p:nvSpPr>
          <p:cNvPr id="35851" name="Text Box 11"/>
          <p:cNvSpPr txBox="1">
            <a:spLocks noChangeArrowheads="1"/>
          </p:cNvSpPr>
          <p:nvPr/>
        </p:nvSpPr>
        <p:spPr bwMode="auto">
          <a:xfrm>
            <a:off x="2078038" y="6173218"/>
            <a:ext cx="2563812"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zh-CN" b="1">
                <a:solidFill>
                  <a:srgbClr val="0033CC"/>
                </a:solidFill>
              </a:rPr>
              <a:t>ISO</a:t>
            </a:r>
            <a:r>
              <a:rPr lang="zh-CN" altLang="en-US" b="1">
                <a:solidFill>
                  <a:srgbClr val="0033CC"/>
                </a:solidFill>
              </a:rPr>
              <a:t>码</a:t>
            </a:r>
          </a:p>
        </p:txBody>
      </p:sp>
      <p:sp>
        <p:nvSpPr>
          <p:cNvPr id="35852" name="Text Box 12"/>
          <p:cNvSpPr txBox="1">
            <a:spLocks noChangeArrowheads="1"/>
          </p:cNvSpPr>
          <p:nvPr/>
        </p:nvSpPr>
        <p:spPr bwMode="auto">
          <a:xfrm>
            <a:off x="3438525" y="6173218"/>
            <a:ext cx="425132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zh-CN" b="1">
                <a:solidFill>
                  <a:srgbClr val="0033CC"/>
                </a:solidFill>
              </a:rPr>
              <a:t>ANSCII</a:t>
            </a:r>
            <a:r>
              <a:rPr lang="zh-CN" altLang="en-US" b="1">
                <a:solidFill>
                  <a:srgbClr val="0033CC"/>
                </a:solidFill>
              </a:rPr>
              <a:t>（</a:t>
            </a:r>
            <a:r>
              <a:rPr lang="en-US" altLang="zh-CN" b="1">
                <a:solidFill>
                  <a:srgbClr val="0033CC"/>
                </a:solidFill>
              </a:rPr>
              <a:t>ASCII</a:t>
            </a:r>
            <a:r>
              <a:rPr lang="zh-CN" altLang="en-US" b="1">
                <a:solidFill>
                  <a:srgbClr val="0033CC"/>
                </a:solidFill>
              </a:rPr>
              <a:t>）码</a:t>
            </a:r>
          </a:p>
        </p:txBody>
      </p:sp>
      <p:sp>
        <p:nvSpPr>
          <p:cNvPr id="35853" name="Text Box 13"/>
          <p:cNvSpPr txBox="1">
            <a:spLocks noChangeArrowheads="1"/>
          </p:cNvSpPr>
          <p:nvPr/>
        </p:nvSpPr>
        <p:spPr bwMode="auto">
          <a:xfrm>
            <a:off x="374650" y="763018"/>
            <a:ext cx="62484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en-US" sz="2800" b="1" dirty="0" smtClean="0">
                <a:solidFill>
                  <a:srgbClr val="0033CC"/>
                </a:solidFill>
                <a:latin typeface="宋体" panose="02010600030101010101" pitchFamily="2" charset="-122"/>
              </a:rPr>
              <a:t>二</a:t>
            </a:r>
            <a:r>
              <a:rPr lang="en-US" altLang="zh-CN" sz="2800" b="1" dirty="0">
                <a:solidFill>
                  <a:srgbClr val="0033CC"/>
                </a:solidFill>
                <a:latin typeface="宋体" panose="02010600030101010101" pitchFamily="2" charset="-122"/>
              </a:rPr>
              <a:t>-</a:t>
            </a:r>
            <a:r>
              <a:rPr lang="zh-CN" altLang="en-US" sz="2800" b="1" dirty="0">
                <a:solidFill>
                  <a:srgbClr val="0033CC"/>
                </a:solidFill>
                <a:latin typeface="宋体" panose="02010600030101010101" pitchFamily="2" charset="-122"/>
              </a:rPr>
              <a:t>十进制编码器</a:t>
            </a:r>
          </a:p>
        </p:txBody>
      </p:sp>
      <p:sp>
        <p:nvSpPr>
          <p:cNvPr id="35854" name="Text Box 14"/>
          <p:cNvSpPr txBox="1">
            <a:spLocks noChangeArrowheads="1"/>
          </p:cNvSpPr>
          <p:nvPr/>
        </p:nvSpPr>
        <p:spPr bwMode="auto">
          <a:xfrm>
            <a:off x="417513" y="5735068"/>
            <a:ext cx="2776537"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zh-CN" sz="2800" b="1">
                <a:solidFill>
                  <a:srgbClr val="FF0066"/>
                </a:solidFill>
              </a:rPr>
              <a:t>2. </a:t>
            </a:r>
            <a:r>
              <a:rPr lang="zh-CN" altLang="en-US" sz="2800" b="1">
                <a:solidFill>
                  <a:srgbClr val="FF0066"/>
                </a:solidFill>
              </a:rPr>
              <a:t>其他</a:t>
            </a:r>
          </a:p>
        </p:txBody>
      </p:sp>
      <p:grpSp>
        <p:nvGrpSpPr>
          <p:cNvPr id="35855" name="Group 15"/>
          <p:cNvGrpSpPr>
            <a:grpSpLocks/>
          </p:cNvGrpSpPr>
          <p:nvPr/>
        </p:nvGrpSpPr>
        <p:grpSpPr bwMode="auto">
          <a:xfrm>
            <a:off x="4967288" y="1877443"/>
            <a:ext cx="3886200" cy="3054350"/>
            <a:chOff x="3100" y="1134"/>
            <a:chExt cx="2448" cy="1924"/>
          </a:xfrm>
        </p:grpSpPr>
        <p:sp>
          <p:nvSpPr>
            <p:cNvPr id="35856" name="Rectangle 16"/>
            <p:cNvSpPr>
              <a:spLocks noChangeArrowheads="1"/>
            </p:cNvSpPr>
            <p:nvPr/>
          </p:nvSpPr>
          <p:spPr bwMode="auto">
            <a:xfrm>
              <a:off x="3100" y="1186"/>
              <a:ext cx="2400" cy="1872"/>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nvGrpSpPr>
            <p:cNvPr id="35857" name="Group 17"/>
            <p:cNvGrpSpPr>
              <a:grpSpLocks/>
            </p:cNvGrpSpPr>
            <p:nvPr/>
          </p:nvGrpSpPr>
          <p:grpSpPr bwMode="auto">
            <a:xfrm rot="27000000">
              <a:off x="3619" y="1282"/>
              <a:ext cx="71" cy="217"/>
              <a:chOff x="1344" y="1008"/>
              <a:chExt cx="73" cy="217"/>
            </a:xfrm>
          </p:grpSpPr>
          <p:sp>
            <p:nvSpPr>
              <p:cNvPr id="35858" name="Line 18"/>
              <p:cNvSpPr>
                <a:spLocks noChangeShapeType="1"/>
              </p:cNvSpPr>
              <p:nvPr/>
            </p:nvSpPr>
            <p:spPr bwMode="auto">
              <a:xfrm flipV="1">
                <a:off x="1380" y="1008"/>
                <a:ext cx="0" cy="144"/>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5859" name="Oval 19"/>
              <p:cNvSpPr>
                <a:spLocks noChangeArrowheads="1"/>
              </p:cNvSpPr>
              <p:nvPr/>
            </p:nvSpPr>
            <p:spPr bwMode="auto">
              <a:xfrm>
                <a:off x="1344" y="1152"/>
                <a:ext cx="73" cy="73"/>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35860" name="Group 20"/>
            <p:cNvGrpSpPr>
              <a:grpSpLocks/>
            </p:cNvGrpSpPr>
            <p:nvPr/>
          </p:nvGrpSpPr>
          <p:grpSpPr bwMode="auto">
            <a:xfrm rot="27000000">
              <a:off x="3619" y="1449"/>
              <a:ext cx="71" cy="217"/>
              <a:chOff x="1344" y="1008"/>
              <a:chExt cx="73" cy="217"/>
            </a:xfrm>
          </p:grpSpPr>
          <p:sp>
            <p:nvSpPr>
              <p:cNvPr id="35861" name="Line 21"/>
              <p:cNvSpPr>
                <a:spLocks noChangeShapeType="1"/>
              </p:cNvSpPr>
              <p:nvPr/>
            </p:nvSpPr>
            <p:spPr bwMode="auto">
              <a:xfrm flipV="1">
                <a:off x="1380" y="1008"/>
                <a:ext cx="0" cy="144"/>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5862" name="Oval 22"/>
              <p:cNvSpPr>
                <a:spLocks noChangeArrowheads="1"/>
              </p:cNvSpPr>
              <p:nvPr/>
            </p:nvSpPr>
            <p:spPr bwMode="auto">
              <a:xfrm>
                <a:off x="1344" y="1152"/>
                <a:ext cx="73" cy="73"/>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35863" name="Group 23"/>
            <p:cNvGrpSpPr>
              <a:grpSpLocks/>
            </p:cNvGrpSpPr>
            <p:nvPr/>
          </p:nvGrpSpPr>
          <p:grpSpPr bwMode="auto">
            <a:xfrm rot="27000000">
              <a:off x="3619" y="1617"/>
              <a:ext cx="71" cy="217"/>
              <a:chOff x="1344" y="1008"/>
              <a:chExt cx="73" cy="217"/>
            </a:xfrm>
          </p:grpSpPr>
          <p:sp>
            <p:nvSpPr>
              <p:cNvPr id="35864" name="Line 24"/>
              <p:cNvSpPr>
                <a:spLocks noChangeShapeType="1"/>
              </p:cNvSpPr>
              <p:nvPr/>
            </p:nvSpPr>
            <p:spPr bwMode="auto">
              <a:xfrm flipV="1">
                <a:off x="1380" y="1008"/>
                <a:ext cx="0" cy="144"/>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5865" name="Oval 25"/>
              <p:cNvSpPr>
                <a:spLocks noChangeArrowheads="1"/>
              </p:cNvSpPr>
              <p:nvPr/>
            </p:nvSpPr>
            <p:spPr bwMode="auto">
              <a:xfrm>
                <a:off x="1344" y="1152"/>
                <a:ext cx="73" cy="73"/>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35866" name="Group 26"/>
            <p:cNvGrpSpPr>
              <a:grpSpLocks/>
            </p:cNvGrpSpPr>
            <p:nvPr/>
          </p:nvGrpSpPr>
          <p:grpSpPr bwMode="auto">
            <a:xfrm rot="27000000">
              <a:off x="3619" y="1785"/>
              <a:ext cx="71" cy="217"/>
              <a:chOff x="1344" y="1008"/>
              <a:chExt cx="73" cy="217"/>
            </a:xfrm>
          </p:grpSpPr>
          <p:sp>
            <p:nvSpPr>
              <p:cNvPr id="35867" name="Line 27"/>
              <p:cNvSpPr>
                <a:spLocks noChangeShapeType="1"/>
              </p:cNvSpPr>
              <p:nvPr/>
            </p:nvSpPr>
            <p:spPr bwMode="auto">
              <a:xfrm flipV="1">
                <a:off x="1380" y="1008"/>
                <a:ext cx="0" cy="144"/>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5868" name="Oval 28"/>
              <p:cNvSpPr>
                <a:spLocks noChangeArrowheads="1"/>
              </p:cNvSpPr>
              <p:nvPr/>
            </p:nvSpPr>
            <p:spPr bwMode="auto">
              <a:xfrm>
                <a:off x="1344" y="1152"/>
                <a:ext cx="73" cy="73"/>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35869" name="Group 29"/>
            <p:cNvGrpSpPr>
              <a:grpSpLocks/>
            </p:cNvGrpSpPr>
            <p:nvPr/>
          </p:nvGrpSpPr>
          <p:grpSpPr bwMode="auto">
            <a:xfrm rot="27000000">
              <a:off x="3619" y="2289"/>
              <a:ext cx="71" cy="217"/>
              <a:chOff x="1344" y="1008"/>
              <a:chExt cx="73" cy="217"/>
            </a:xfrm>
          </p:grpSpPr>
          <p:sp>
            <p:nvSpPr>
              <p:cNvPr id="35870" name="Line 30"/>
              <p:cNvSpPr>
                <a:spLocks noChangeShapeType="1"/>
              </p:cNvSpPr>
              <p:nvPr/>
            </p:nvSpPr>
            <p:spPr bwMode="auto">
              <a:xfrm flipV="1">
                <a:off x="1380" y="1008"/>
                <a:ext cx="0" cy="144"/>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5871" name="Oval 31"/>
              <p:cNvSpPr>
                <a:spLocks noChangeArrowheads="1"/>
              </p:cNvSpPr>
              <p:nvPr/>
            </p:nvSpPr>
            <p:spPr bwMode="auto">
              <a:xfrm>
                <a:off x="1344" y="1152"/>
                <a:ext cx="73" cy="73"/>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35872" name="Group 32"/>
            <p:cNvGrpSpPr>
              <a:grpSpLocks/>
            </p:cNvGrpSpPr>
            <p:nvPr/>
          </p:nvGrpSpPr>
          <p:grpSpPr bwMode="auto">
            <a:xfrm rot="27000000">
              <a:off x="3619" y="1953"/>
              <a:ext cx="71" cy="217"/>
              <a:chOff x="1344" y="1008"/>
              <a:chExt cx="73" cy="217"/>
            </a:xfrm>
          </p:grpSpPr>
          <p:sp>
            <p:nvSpPr>
              <p:cNvPr id="35873" name="Line 33"/>
              <p:cNvSpPr>
                <a:spLocks noChangeShapeType="1"/>
              </p:cNvSpPr>
              <p:nvPr/>
            </p:nvSpPr>
            <p:spPr bwMode="auto">
              <a:xfrm flipV="1">
                <a:off x="1380" y="1008"/>
                <a:ext cx="0" cy="144"/>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5874" name="Oval 34"/>
              <p:cNvSpPr>
                <a:spLocks noChangeArrowheads="1"/>
              </p:cNvSpPr>
              <p:nvPr/>
            </p:nvSpPr>
            <p:spPr bwMode="auto">
              <a:xfrm>
                <a:off x="1344" y="1152"/>
                <a:ext cx="73" cy="73"/>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35875" name="Group 35"/>
            <p:cNvGrpSpPr>
              <a:grpSpLocks/>
            </p:cNvGrpSpPr>
            <p:nvPr/>
          </p:nvGrpSpPr>
          <p:grpSpPr bwMode="auto">
            <a:xfrm rot="27000000">
              <a:off x="3619" y="2121"/>
              <a:ext cx="71" cy="217"/>
              <a:chOff x="1344" y="1008"/>
              <a:chExt cx="73" cy="217"/>
            </a:xfrm>
          </p:grpSpPr>
          <p:sp>
            <p:nvSpPr>
              <p:cNvPr id="35876" name="Line 36"/>
              <p:cNvSpPr>
                <a:spLocks noChangeShapeType="1"/>
              </p:cNvSpPr>
              <p:nvPr/>
            </p:nvSpPr>
            <p:spPr bwMode="auto">
              <a:xfrm flipV="1">
                <a:off x="1380" y="1008"/>
                <a:ext cx="0" cy="144"/>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5877" name="Oval 37"/>
              <p:cNvSpPr>
                <a:spLocks noChangeArrowheads="1"/>
              </p:cNvSpPr>
              <p:nvPr/>
            </p:nvSpPr>
            <p:spPr bwMode="auto">
              <a:xfrm>
                <a:off x="1344" y="1152"/>
                <a:ext cx="73" cy="73"/>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35878" name="Group 38"/>
            <p:cNvGrpSpPr>
              <a:grpSpLocks/>
            </p:cNvGrpSpPr>
            <p:nvPr/>
          </p:nvGrpSpPr>
          <p:grpSpPr bwMode="auto">
            <a:xfrm rot="27000000">
              <a:off x="3619" y="2457"/>
              <a:ext cx="71" cy="217"/>
              <a:chOff x="1344" y="1008"/>
              <a:chExt cx="73" cy="217"/>
            </a:xfrm>
          </p:grpSpPr>
          <p:sp>
            <p:nvSpPr>
              <p:cNvPr id="35879" name="Line 39"/>
              <p:cNvSpPr>
                <a:spLocks noChangeShapeType="1"/>
              </p:cNvSpPr>
              <p:nvPr/>
            </p:nvSpPr>
            <p:spPr bwMode="auto">
              <a:xfrm flipV="1">
                <a:off x="1380" y="1008"/>
                <a:ext cx="0" cy="144"/>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5880" name="Oval 40"/>
              <p:cNvSpPr>
                <a:spLocks noChangeArrowheads="1"/>
              </p:cNvSpPr>
              <p:nvPr/>
            </p:nvSpPr>
            <p:spPr bwMode="auto">
              <a:xfrm>
                <a:off x="1344" y="1152"/>
                <a:ext cx="73" cy="73"/>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
          <p:nvSpPr>
            <p:cNvPr id="35881" name="Rectangle 41"/>
            <p:cNvSpPr>
              <a:spLocks noChangeArrowheads="1"/>
            </p:cNvSpPr>
            <p:nvPr/>
          </p:nvSpPr>
          <p:spPr bwMode="auto">
            <a:xfrm rot="16200000">
              <a:off x="3503" y="1543"/>
              <a:ext cx="1735" cy="1202"/>
            </a:xfrm>
            <a:prstGeom prst="rect">
              <a:avLst/>
            </a:prstGeom>
            <a:solidFill>
              <a:srgbClr val="FFFFCC"/>
            </a:solidFill>
            <a:ln w="3810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000" tIns="46800" rIns="90000" bIns="46800" anchor="ctr"/>
            <a:lstStyle/>
            <a:p>
              <a:pPr algn="ctr"/>
              <a:r>
                <a:rPr lang="zh-CN" altLang="en-US" sz="2800" b="1">
                  <a:solidFill>
                    <a:srgbClr val="996600"/>
                  </a:solidFill>
                </a:rPr>
                <a:t>二</a:t>
              </a:r>
              <a:r>
                <a:rPr lang="en-US" altLang="zh-CN" sz="2800" b="1">
                  <a:solidFill>
                    <a:srgbClr val="996600"/>
                  </a:solidFill>
                </a:rPr>
                <a:t>-</a:t>
              </a:r>
              <a:r>
                <a:rPr lang="zh-CN" altLang="en-US" sz="2800" b="1">
                  <a:solidFill>
                    <a:srgbClr val="996600"/>
                  </a:solidFill>
                </a:rPr>
                <a:t>十进制</a:t>
              </a:r>
            </a:p>
            <a:p>
              <a:pPr algn="ctr"/>
              <a:r>
                <a:rPr lang="zh-CN" altLang="en-US" sz="2800" b="1">
                  <a:solidFill>
                    <a:srgbClr val="996600"/>
                  </a:solidFill>
                </a:rPr>
                <a:t>编码器</a:t>
              </a:r>
            </a:p>
          </p:txBody>
        </p:sp>
        <p:sp>
          <p:nvSpPr>
            <p:cNvPr id="35882" name="Text Box 42"/>
            <p:cNvSpPr txBox="1">
              <a:spLocks noChangeArrowheads="1"/>
            </p:cNvSpPr>
            <p:nvPr/>
          </p:nvSpPr>
          <p:spPr bwMode="auto">
            <a:xfrm>
              <a:off x="3210" y="1134"/>
              <a:ext cx="384" cy="1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lang="en-US" altLang="zh-CN" sz="2400" b="1" i="1" dirty="0">
                  <a:solidFill>
                    <a:srgbClr val="FF0066"/>
                  </a:solidFill>
                </a:rPr>
                <a:t>I</a:t>
              </a:r>
              <a:r>
                <a:rPr lang="en-US" altLang="zh-CN" sz="2400" b="1" baseline="-30000" dirty="0">
                  <a:solidFill>
                    <a:srgbClr val="FF0066"/>
                  </a:solidFill>
                </a:rPr>
                <a:t>0</a:t>
              </a:r>
            </a:p>
            <a:p>
              <a:pPr algn="ctr">
                <a:spcBef>
                  <a:spcPct val="50000"/>
                </a:spcBef>
              </a:pPr>
              <a:r>
                <a:rPr lang="en-US" altLang="zh-CN" sz="2400" b="1" i="1" dirty="0">
                  <a:solidFill>
                    <a:srgbClr val="FF0066"/>
                  </a:solidFill>
                </a:rPr>
                <a:t>I</a:t>
              </a:r>
              <a:r>
                <a:rPr lang="en-US" altLang="zh-CN" sz="2400" b="1" baseline="-30000" dirty="0">
                  <a:solidFill>
                    <a:srgbClr val="FF0066"/>
                  </a:solidFill>
                </a:rPr>
                <a:t>2</a:t>
              </a:r>
            </a:p>
            <a:p>
              <a:pPr algn="ctr">
                <a:spcBef>
                  <a:spcPct val="50000"/>
                </a:spcBef>
              </a:pPr>
              <a:r>
                <a:rPr lang="en-US" altLang="zh-CN" sz="2400" b="1" i="1" dirty="0">
                  <a:solidFill>
                    <a:srgbClr val="FF0066"/>
                  </a:solidFill>
                </a:rPr>
                <a:t>I</a:t>
              </a:r>
              <a:r>
                <a:rPr lang="en-US" altLang="zh-CN" sz="2400" b="1" baseline="-30000" dirty="0">
                  <a:solidFill>
                    <a:srgbClr val="FF0066"/>
                  </a:solidFill>
                </a:rPr>
                <a:t>4</a:t>
              </a:r>
            </a:p>
            <a:p>
              <a:pPr algn="ctr">
                <a:spcBef>
                  <a:spcPct val="50000"/>
                </a:spcBef>
              </a:pPr>
              <a:r>
                <a:rPr lang="en-US" altLang="zh-CN" sz="2400" b="1" i="1" dirty="0">
                  <a:solidFill>
                    <a:srgbClr val="FF0066"/>
                  </a:solidFill>
                </a:rPr>
                <a:t>I</a:t>
              </a:r>
              <a:r>
                <a:rPr lang="en-US" altLang="zh-CN" sz="2400" b="1" baseline="-30000" dirty="0">
                  <a:solidFill>
                    <a:srgbClr val="FF0066"/>
                  </a:solidFill>
                </a:rPr>
                <a:t>6</a:t>
              </a:r>
            </a:p>
            <a:p>
              <a:pPr algn="ctr">
                <a:spcBef>
                  <a:spcPct val="50000"/>
                </a:spcBef>
              </a:pPr>
              <a:r>
                <a:rPr lang="en-US" altLang="zh-CN" sz="2400" b="1" i="1" dirty="0">
                  <a:solidFill>
                    <a:srgbClr val="FF0066"/>
                  </a:solidFill>
                </a:rPr>
                <a:t>I</a:t>
              </a:r>
              <a:r>
                <a:rPr lang="en-US" altLang="zh-CN" sz="2400" b="1" baseline="-30000" dirty="0">
                  <a:solidFill>
                    <a:srgbClr val="FF0066"/>
                  </a:solidFill>
                </a:rPr>
                <a:t>8</a:t>
              </a:r>
              <a:endParaRPr lang="en-US" altLang="zh-CN" sz="2400" b="1" baseline="-30000" dirty="0">
                <a:solidFill>
                  <a:srgbClr val="FF3300"/>
                </a:solidFill>
              </a:endParaRPr>
            </a:p>
          </p:txBody>
        </p:sp>
        <p:sp>
          <p:nvSpPr>
            <p:cNvPr id="35883" name="Text Box 43"/>
            <p:cNvSpPr txBox="1">
              <a:spLocks noChangeArrowheads="1"/>
            </p:cNvSpPr>
            <p:nvPr/>
          </p:nvSpPr>
          <p:spPr bwMode="auto">
            <a:xfrm>
              <a:off x="3218" y="1333"/>
              <a:ext cx="384" cy="1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lang="en-US" altLang="zh-CN" sz="2400" b="1" i="1" dirty="0">
                  <a:solidFill>
                    <a:srgbClr val="FF0066"/>
                  </a:solidFill>
                </a:rPr>
                <a:t>I</a:t>
              </a:r>
              <a:r>
                <a:rPr lang="en-US" altLang="zh-CN" sz="2400" b="1" baseline="-30000" dirty="0">
                  <a:solidFill>
                    <a:srgbClr val="FF0066"/>
                  </a:solidFill>
                </a:rPr>
                <a:t>1</a:t>
              </a:r>
            </a:p>
            <a:p>
              <a:pPr algn="ctr">
                <a:spcBef>
                  <a:spcPct val="50000"/>
                </a:spcBef>
              </a:pPr>
              <a:r>
                <a:rPr lang="en-US" altLang="zh-CN" sz="2400" b="1" i="1" dirty="0">
                  <a:solidFill>
                    <a:srgbClr val="FF0066"/>
                  </a:solidFill>
                </a:rPr>
                <a:t>I</a:t>
              </a:r>
              <a:r>
                <a:rPr lang="en-US" altLang="zh-CN" sz="2400" b="1" baseline="-30000" dirty="0">
                  <a:solidFill>
                    <a:srgbClr val="FF0066"/>
                  </a:solidFill>
                </a:rPr>
                <a:t>3</a:t>
              </a:r>
            </a:p>
            <a:p>
              <a:pPr algn="ctr">
                <a:spcBef>
                  <a:spcPct val="50000"/>
                </a:spcBef>
              </a:pPr>
              <a:r>
                <a:rPr lang="en-US" altLang="zh-CN" sz="2400" b="1" i="1" dirty="0">
                  <a:solidFill>
                    <a:srgbClr val="FF0066"/>
                  </a:solidFill>
                </a:rPr>
                <a:t>I</a:t>
              </a:r>
              <a:r>
                <a:rPr lang="en-US" altLang="zh-CN" sz="2400" b="1" baseline="-30000" dirty="0">
                  <a:solidFill>
                    <a:srgbClr val="FF0066"/>
                  </a:solidFill>
                </a:rPr>
                <a:t>5</a:t>
              </a:r>
            </a:p>
            <a:p>
              <a:pPr algn="ctr">
                <a:spcBef>
                  <a:spcPct val="50000"/>
                </a:spcBef>
              </a:pPr>
              <a:r>
                <a:rPr lang="en-US" altLang="zh-CN" sz="2400" b="1" i="1" dirty="0">
                  <a:solidFill>
                    <a:srgbClr val="FF0066"/>
                  </a:solidFill>
                </a:rPr>
                <a:t>I</a:t>
              </a:r>
              <a:r>
                <a:rPr lang="en-US" altLang="zh-CN" sz="2400" b="1" baseline="-30000" dirty="0">
                  <a:solidFill>
                    <a:srgbClr val="FF0066"/>
                  </a:solidFill>
                </a:rPr>
                <a:t>7</a:t>
              </a:r>
            </a:p>
            <a:p>
              <a:pPr algn="ctr">
                <a:spcBef>
                  <a:spcPct val="50000"/>
                </a:spcBef>
              </a:pPr>
              <a:r>
                <a:rPr lang="en-US" altLang="zh-CN" sz="2400" b="1" i="1" dirty="0">
                  <a:solidFill>
                    <a:srgbClr val="FF0066"/>
                  </a:solidFill>
                </a:rPr>
                <a:t>I</a:t>
              </a:r>
              <a:r>
                <a:rPr lang="en-US" altLang="zh-CN" sz="2400" b="1" baseline="-30000" dirty="0">
                  <a:solidFill>
                    <a:srgbClr val="FF0066"/>
                  </a:solidFill>
                </a:rPr>
                <a:t>9</a:t>
              </a:r>
              <a:endParaRPr lang="en-US" altLang="zh-CN" sz="2400" b="1" baseline="-30000" dirty="0">
                <a:solidFill>
                  <a:srgbClr val="FF3300"/>
                </a:solidFill>
              </a:endParaRPr>
            </a:p>
          </p:txBody>
        </p:sp>
        <p:grpSp>
          <p:nvGrpSpPr>
            <p:cNvPr id="35884" name="Group 44"/>
            <p:cNvGrpSpPr>
              <a:grpSpLocks/>
            </p:cNvGrpSpPr>
            <p:nvPr/>
          </p:nvGrpSpPr>
          <p:grpSpPr bwMode="auto">
            <a:xfrm rot="27000000">
              <a:off x="3619" y="2625"/>
              <a:ext cx="71" cy="217"/>
              <a:chOff x="1344" y="1008"/>
              <a:chExt cx="73" cy="217"/>
            </a:xfrm>
          </p:grpSpPr>
          <p:sp>
            <p:nvSpPr>
              <p:cNvPr id="35885" name="Line 45"/>
              <p:cNvSpPr>
                <a:spLocks noChangeShapeType="1"/>
              </p:cNvSpPr>
              <p:nvPr/>
            </p:nvSpPr>
            <p:spPr bwMode="auto">
              <a:xfrm flipV="1">
                <a:off x="1380" y="1008"/>
                <a:ext cx="0" cy="144"/>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5886" name="Oval 46"/>
              <p:cNvSpPr>
                <a:spLocks noChangeArrowheads="1"/>
              </p:cNvSpPr>
              <p:nvPr/>
            </p:nvSpPr>
            <p:spPr bwMode="auto">
              <a:xfrm>
                <a:off x="1344" y="1152"/>
                <a:ext cx="73" cy="73"/>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35887" name="Group 47"/>
            <p:cNvGrpSpPr>
              <a:grpSpLocks/>
            </p:cNvGrpSpPr>
            <p:nvPr/>
          </p:nvGrpSpPr>
          <p:grpSpPr bwMode="auto">
            <a:xfrm rot="27000000">
              <a:off x="3619" y="2793"/>
              <a:ext cx="71" cy="217"/>
              <a:chOff x="1344" y="1008"/>
              <a:chExt cx="73" cy="217"/>
            </a:xfrm>
          </p:grpSpPr>
          <p:sp>
            <p:nvSpPr>
              <p:cNvPr id="35888" name="Line 48"/>
              <p:cNvSpPr>
                <a:spLocks noChangeShapeType="1"/>
              </p:cNvSpPr>
              <p:nvPr/>
            </p:nvSpPr>
            <p:spPr bwMode="auto">
              <a:xfrm flipV="1">
                <a:off x="1380" y="1008"/>
                <a:ext cx="0" cy="144"/>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5889" name="Oval 49"/>
              <p:cNvSpPr>
                <a:spLocks noChangeArrowheads="1"/>
              </p:cNvSpPr>
              <p:nvPr/>
            </p:nvSpPr>
            <p:spPr bwMode="auto">
              <a:xfrm>
                <a:off x="1344" y="1152"/>
                <a:ext cx="73" cy="73"/>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35890" name="Group 50"/>
            <p:cNvGrpSpPr>
              <a:grpSpLocks/>
            </p:cNvGrpSpPr>
            <p:nvPr/>
          </p:nvGrpSpPr>
          <p:grpSpPr bwMode="auto">
            <a:xfrm>
              <a:off x="4971" y="2603"/>
              <a:ext cx="249" cy="76"/>
              <a:chOff x="4971" y="2603"/>
              <a:chExt cx="249" cy="76"/>
            </a:xfrm>
          </p:grpSpPr>
          <p:sp>
            <p:nvSpPr>
              <p:cNvPr id="35891" name="Line 51"/>
              <p:cNvSpPr>
                <a:spLocks noChangeShapeType="1"/>
              </p:cNvSpPr>
              <p:nvPr/>
            </p:nvSpPr>
            <p:spPr bwMode="auto">
              <a:xfrm rot="16200000" flipV="1">
                <a:off x="5057" y="2552"/>
                <a:ext cx="0" cy="171"/>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5892" name="Oval 52"/>
              <p:cNvSpPr>
                <a:spLocks noChangeArrowheads="1"/>
              </p:cNvSpPr>
              <p:nvPr/>
            </p:nvSpPr>
            <p:spPr bwMode="auto">
              <a:xfrm rot="16200000">
                <a:off x="5143" y="2602"/>
                <a:ext cx="76" cy="78"/>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
          <p:nvSpPr>
            <p:cNvPr id="35893" name="Text Box 53"/>
            <p:cNvSpPr txBox="1">
              <a:spLocks noChangeArrowheads="1"/>
            </p:cNvSpPr>
            <p:nvPr/>
          </p:nvSpPr>
          <p:spPr bwMode="auto">
            <a:xfrm>
              <a:off x="5164" y="1426"/>
              <a:ext cx="384" cy="1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lang="en-US" altLang="zh-CN" sz="2400" b="1" i="1" dirty="0">
                  <a:solidFill>
                    <a:srgbClr val="FF0066"/>
                  </a:solidFill>
                </a:rPr>
                <a:t>Y</a:t>
              </a:r>
              <a:r>
                <a:rPr lang="en-US" altLang="zh-CN" sz="2400" b="1" baseline="-30000" dirty="0">
                  <a:solidFill>
                    <a:srgbClr val="FF0066"/>
                  </a:solidFill>
                </a:rPr>
                <a:t>0</a:t>
              </a:r>
            </a:p>
            <a:p>
              <a:pPr algn="ctr">
                <a:spcBef>
                  <a:spcPct val="50000"/>
                </a:spcBef>
              </a:pPr>
              <a:r>
                <a:rPr lang="en-US" altLang="zh-CN" sz="2400" b="1" i="1" dirty="0">
                  <a:solidFill>
                    <a:srgbClr val="FF0066"/>
                  </a:solidFill>
                </a:rPr>
                <a:t>Y</a:t>
              </a:r>
              <a:r>
                <a:rPr lang="en-US" altLang="zh-CN" sz="2400" b="1" baseline="-30000" dirty="0">
                  <a:solidFill>
                    <a:srgbClr val="FF0066"/>
                  </a:solidFill>
                </a:rPr>
                <a:t>1</a:t>
              </a:r>
            </a:p>
            <a:p>
              <a:pPr algn="ctr">
                <a:spcBef>
                  <a:spcPct val="50000"/>
                </a:spcBef>
              </a:pPr>
              <a:r>
                <a:rPr lang="en-US" altLang="zh-CN" sz="2400" b="1" i="1" dirty="0">
                  <a:solidFill>
                    <a:srgbClr val="FF0066"/>
                  </a:solidFill>
                </a:rPr>
                <a:t>Y</a:t>
              </a:r>
              <a:r>
                <a:rPr lang="en-US" altLang="zh-CN" sz="2400" b="1" baseline="-30000" dirty="0">
                  <a:solidFill>
                    <a:srgbClr val="FF0066"/>
                  </a:solidFill>
                </a:rPr>
                <a:t>2</a:t>
              </a:r>
            </a:p>
            <a:p>
              <a:pPr algn="ctr">
                <a:spcBef>
                  <a:spcPct val="50000"/>
                </a:spcBef>
              </a:pPr>
              <a:r>
                <a:rPr lang="en-US" altLang="zh-CN" sz="2400" b="1" i="1" dirty="0">
                  <a:solidFill>
                    <a:srgbClr val="FF0066"/>
                  </a:solidFill>
                </a:rPr>
                <a:t>Y</a:t>
              </a:r>
              <a:r>
                <a:rPr lang="en-US" altLang="zh-CN" sz="2400" b="1" baseline="-30000" dirty="0">
                  <a:solidFill>
                    <a:srgbClr val="FF0066"/>
                  </a:solidFill>
                </a:rPr>
                <a:t>3</a:t>
              </a:r>
              <a:endParaRPr lang="en-US" altLang="zh-CN" sz="2400" b="1" baseline="-30000" dirty="0">
                <a:solidFill>
                  <a:srgbClr val="FF3300"/>
                </a:solidFill>
              </a:endParaRPr>
            </a:p>
          </p:txBody>
        </p:sp>
        <p:grpSp>
          <p:nvGrpSpPr>
            <p:cNvPr id="35894" name="Group 54"/>
            <p:cNvGrpSpPr>
              <a:grpSpLocks/>
            </p:cNvGrpSpPr>
            <p:nvPr/>
          </p:nvGrpSpPr>
          <p:grpSpPr bwMode="auto">
            <a:xfrm>
              <a:off x="4971" y="1546"/>
              <a:ext cx="249" cy="76"/>
              <a:chOff x="4971" y="2603"/>
              <a:chExt cx="249" cy="76"/>
            </a:xfrm>
          </p:grpSpPr>
          <p:sp>
            <p:nvSpPr>
              <p:cNvPr id="35895" name="Line 55"/>
              <p:cNvSpPr>
                <a:spLocks noChangeShapeType="1"/>
              </p:cNvSpPr>
              <p:nvPr/>
            </p:nvSpPr>
            <p:spPr bwMode="auto">
              <a:xfrm rot="16200000" flipV="1">
                <a:off x="5057" y="2552"/>
                <a:ext cx="0" cy="171"/>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5896" name="Oval 56"/>
              <p:cNvSpPr>
                <a:spLocks noChangeArrowheads="1"/>
              </p:cNvSpPr>
              <p:nvPr/>
            </p:nvSpPr>
            <p:spPr bwMode="auto">
              <a:xfrm rot="16200000">
                <a:off x="5143" y="2602"/>
                <a:ext cx="76" cy="78"/>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35897" name="Group 57"/>
            <p:cNvGrpSpPr>
              <a:grpSpLocks/>
            </p:cNvGrpSpPr>
            <p:nvPr/>
          </p:nvGrpSpPr>
          <p:grpSpPr bwMode="auto">
            <a:xfrm>
              <a:off x="4971" y="1898"/>
              <a:ext cx="249" cy="76"/>
              <a:chOff x="4971" y="2603"/>
              <a:chExt cx="249" cy="76"/>
            </a:xfrm>
          </p:grpSpPr>
          <p:sp>
            <p:nvSpPr>
              <p:cNvPr id="35898" name="Line 58"/>
              <p:cNvSpPr>
                <a:spLocks noChangeShapeType="1"/>
              </p:cNvSpPr>
              <p:nvPr/>
            </p:nvSpPr>
            <p:spPr bwMode="auto">
              <a:xfrm rot="16200000" flipV="1">
                <a:off x="5057" y="2552"/>
                <a:ext cx="0" cy="171"/>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5899" name="Oval 59"/>
              <p:cNvSpPr>
                <a:spLocks noChangeArrowheads="1"/>
              </p:cNvSpPr>
              <p:nvPr/>
            </p:nvSpPr>
            <p:spPr bwMode="auto">
              <a:xfrm rot="16200000">
                <a:off x="5143" y="2602"/>
                <a:ext cx="76" cy="78"/>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35900" name="Group 60"/>
            <p:cNvGrpSpPr>
              <a:grpSpLocks/>
            </p:cNvGrpSpPr>
            <p:nvPr/>
          </p:nvGrpSpPr>
          <p:grpSpPr bwMode="auto">
            <a:xfrm>
              <a:off x="4971" y="2250"/>
              <a:ext cx="249" cy="76"/>
              <a:chOff x="4971" y="2603"/>
              <a:chExt cx="249" cy="76"/>
            </a:xfrm>
          </p:grpSpPr>
          <p:sp>
            <p:nvSpPr>
              <p:cNvPr id="35901" name="Line 61"/>
              <p:cNvSpPr>
                <a:spLocks noChangeShapeType="1"/>
              </p:cNvSpPr>
              <p:nvPr/>
            </p:nvSpPr>
            <p:spPr bwMode="auto">
              <a:xfrm rot="16200000" flipV="1">
                <a:off x="5057" y="2552"/>
                <a:ext cx="0" cy="171"/>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5902" name="Oval 62"/>
              <p:cNvSpPr>
                <a:spLocks noChangeArrowheads="1"/>
              </p:cNvSpPr>
              <p:nvPr/>
            </p:nvSpPr>
            <p:spPr bwMode="auto">
              <a:xfrm rot="16200000">
                <a:off x="5143" y="2602"/>
                <a:ext cx="76" cy="78"/>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spTree>
    <p:extLst>
      <p:ext uri="{BB962C8B-B14F-4D97-AF65-F5344CB8AC3E}">
        <p14:creationId xmlns:p14="http://schemas.microsoft.com/office/powerpoint/2010/main" val="7779914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853">
                                            <p:txEl>
                                              <p:pRg st="0" end="0"/>
                                            </p:txEl>
                                          </p:spTgt>
                                        </p:tgtEl>
                                        <p:attrNameLst>
                                          <p:attrName>style.visibility</p:attrName>
                                        </p:attrNameLst>
                                      </p:cBhvr>
                                      <p:to>
                                        <p:strVal val="visible"/>
                                      </p:to>
                                    </p:set>
                                    <p:animEffect transition="in" filter="wipe(left)">
                                      <p:cBhvr>
                                        <p:cTn id="7" dur="500"/>
                                        <p:tgtEl>
                                          <p:spTgt spid="3585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842">
                                            <p:txEl>
                                              <p:pRg st="0" end="0"/>
                                            </p:txEl>
                                          </p:spTgt>
                                        </p:tgtEl>
                                        <p:attrNameLst>
                                          <p:attrName>style.visibility</p:attrName>
                                        </p:attrNameLst>
                                      </p:cBhvr>
                                      <p:to>
                                        <p:strVal val="visible"/>
                                      </p:to>
                                    </p:set>
                                    <p:animEffect transition="in" filter="wipe(left)">
                                      <p:cBhvr>
                                        <p:cTn id="12" dur="500"/>
                                        <p:tgtEl>
                                          <p:spTgt spid="3584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16" fill="hold" nodeType="clickEffect">
                                  <p:stCondLst>
                                    <p:cond delay="0"/>
                                  </p:stCondLst>
                                  <p:childTnLst>
                                    <p:set>
                                      <p:cBhvr>
                                        <p:cTn id="16" dur="1" fill="hold">
                                          <p:stCondLst>
                                            <p:cond delay="0"/>
                                          </p:stCondLst>
                                        </p:cTn>
                                        <p:tgtEl>
                                          <p:spTgt spid="35855"/>
                                        </p:tgtEl>
                                        <p:attrNameLst>
                                          <p:attrName>style.visibility</p:attrName>
                                        </p:attrNameLst>
                                      </p:cBhvr>
                                      <p:to>
                                        <p:strVal val="visible"/>
                                      </p:to>
                                    </p:set>
                                    <p:anim calcmode="lin" valueType="num">
                                      <p:cBhvr>
                                        <p:cTn id="17" dur="500" fill="hold"/>
                                        <p:tgtEl>
                                          <p:spTgt spid="35855"/>
                                        </p:tgtEl>
                                        <p:attrNameLst>
                                          <p:attrName>ppt_w</p:attrName>
                                        </p:attrNameLst>
                                      </p:cBhvr>
                                      <p:tavLst>
                                        <p:tav tm="0">
                                          <p:val>
                                            <p:fltVal val="0"/>
                                          </p:val>
                                        </p:tav>
                                        <p:tav tm="100000">
                                          <p:val>
                                            <p:strVal val="#ppt_w"/>
                                          </p:val>
                                        </p:tav>
                                      </p:tavLst>
                                    </p:anim>
                                    <p:anim calcmode="lin" valueType="num">
                                      <p:cBhvr>
                                        <p:cTn id="18" dur="500" fill="hold"/>
                                        <p:tgtEl>
                                          <p:spTgt spid="35855"/>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5843">
                                            <p:txEl>
                                              <p:pRg st="0" end="0"/>
                                            </p:txEl>
                                          </p:spTgt>
                                        </p:tgtEl>
                                        <p:attrNameLst>
                                          <p:attrName>style.visibility</p:attrName>
                                        </p:attrNameLst>
                                      </p:cBhvr>
                                      <p:to>
                                        <p:strVal val="visible"/>
                                      </p:to>
                                    </p:set>
                                    <p:animEffect transition="in" filter="wipe(left)">
                                      <p:cBhvr>
                                        <p:cTn id="23" dur="500"/>
                                        <p:tgtEl>
                                          <p:spTgt spid="35843">
                                            <p:txEl>
                                              <p:pRg st="0" end="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5844">
                                            <p:txEl>
                                              <p:pRg st="0" end="0"/>
                                            </p:txEl>
                                          </p:spTgt>
                                        </p:tgtEl>
                                        <p:attrNameLst>
                                          <p:attrName>style.visibility</p:attrName>
                                        </p:attrNameLst>
                                      </p:cBhvr>
                                      <p:to>
                                        <p:strVal val="visible"/>
                                      </p:to>
                                    </p:set>
                                    <p:animEffect transition="in" filter="wipe(left)">
                                      <p:cBhvr>
                                        <p:cTn id="28" dur="500"/>
                                        <p:tgtEl>
                                          <p:spTgt spid="35844">
                                            <p:txEl>
                                              <p:pRg st="0" end="0"/>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5845">
                                            <p:txEl>
                                              <p:pRg st="0" end="0"/>
                                            </p:txEl>
                                          </p:spTgt>
                                        </p:tgtEl>
                                        <p:attrNameLst>
                                          <p:attrName>style.visibility</p:attrName>
                                        </p:attrNameLst>
                                      </p:cBhvr>
                                      <p:to>
                                        <p:strVal val="visible"/>
                                      </p:to>
                                    </p:set>
                                    <p:animEffect transition="in" filter="wipe(left)">
                                      <p:cBhvr>
                                        <p:cTn id="33" dur="500"/>
                                        <p:tgtEl>
                                          <p:spTgt spid="35845">
                                            <p:txEl>
                                              <p:pRg st="0" end="0"/>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35846">
                                            <p:txEl>
                                              <p:pRg st="0" end="0"/>
                                            </p:txEl>
                                          </p:spTgt>
                                        </p:tgtEl>
                                        <p:attrNameLst>
                                          <p:attrName>style.visibility</p:attrName>
                                        </p:attrNameLst>
                                      </p:cBhvr>
                                      <p:to>
                                        <p:strVal val="visible"/>
                                      </p:to>
                                    </p:set>
                                    <p:animEffect transition="in" filter="wipe(left)">
                                      <p:cBhvr>
                                        <p:cTn id="38" dur="500"/>
                                        <p:tgtEl>
                                          <p:spTgt spid="35846">
                                            <p:txEl>
                                              <p:pRg st="0" end="0"/>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35847">
                                            <p:txEl>
                                              <p:pRg st="0" end="0"/>
                                            </p:txEl>
                                          </p:spTgt>
                                        </p:tgtEl>
                                        <p:attrNameLst>
                                          <p:attrName>style.visibility</p:attrName>
                                        </p:attrNameLst>
                                      </p:cBhvr>
                                      <p:to>
                                        <p:strVal val="visible"/>
                                      </p:to>
                                    </p:set>
                                    <p:animEffect transition="in" filter="wipe(left)">
                                      <p:cBhvr>
                                        <p:cTn id="43" dur="500"/>
                                        <p:tgtEl>
                                          <p:spTgt spid="35847">
                                            <p:txEl>
                                              <p:pRg st="0" end="0"/>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35848">
                                            <p:txEl>
                                              <p:pRg st="0" end="0"/>
                                            </p:txEl>
                                          </p:spTgt>
                                        </p:tgtEl>
                                        <p:attrNameLst>
                                          <p:attrName>style.visibility</p:attrName>
                                        </p:attrNameLst>
                                      </p:cBhvr>
                                      <p:to>
                                        <p:strVal val="visible"/>
                                      </p:to>
                                    </p:set>
                                    <p:animEffect transition="in" filter="wipe(left)">
                                      <p:cBhvr>
                                        <p:cTn id="48" dur="500"/>
                                        <p:tgtEl>
                                          <p:spTgt spid="35848">
                                            <p:txEl>
                                              <p:pRg st="0" end="0"/>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35849">
                                            <p:txEl>
                                              <p:pRg st="0" end="0"/>
                                            </p:txEl>
                                          </p:spTgt>
                                        </p:tgtEl>
                                        <p:attrNameLst>
                                          <p:attrName>style.visibility</p:attrName>
                                        </p:attrNameLst>
                                      </p:cBhvr>
                                      <p:to>
                                        <p:strVal val="visible"/>
                                      </p:to>
                                    </p:set>
                                    <p:animEffect transition="in" filter="wipe(left)">
                                      <p:cBhvr>
                                        <p:cTn id="53" dur="500"/>
                                        <p:tgtEl>
                                          <p:spTgt spid="35849">
                                            <p:txEl>
                                              <p:pRg st="0" end="0"/>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35849">
                                            <p:txEl>
                                              <p:pRg st="1" end="1"/>
                                            </p:txEl>
                                          </p:spTgt>
                                        </p:tgtEl>
                                        <p:attrNameLst>
                                          <p:attrName>style.visibility</p:attrName>
                                        </p:attrNameLst>
                                      </p:cBhvr>
                                      <p:to>
                                        <p:strVal val="visible"/>
                                      </p:to>
                                    </p:set>
                                    <p:animEffect transition="in" filter="wipe(left)">
                                      <p:cBhvr>
                                        <p:cTn id="58" dur="500"/>
                                        <p:tgtEl>
                                          <p:spTgt spid="35849">
                                            <p:txEl>
                                              <p:pRg st="1" end="1"/>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35854">
                                            <p:txEl>
                                              <p:pRg st="0" end="0"/>
                                            </p:txEl>
                                          </p:spTgt>
                                        </p:tgtEl>
                                        <p:attrNameLst>
                                          <p:attrName>style.visibility</p:attrName>
                                        </p:attrNameLst>
                                      </p:cBhvr>
                                      <p:to>
                                        <p:strVal val="visible"/>
                                      </p:to>
                                    </p:set>
                                    <p:animEffect transition="in" filter="wipe(left)">
                                      <p:cBhvr>
                                        <p:cTn id="63" dur="500"/>
                                        <p:tgtEl>
                                          <p:spTgt spid="35854">
                                            <p:txEl>
                                              <p:pRg st="0" end="0"/>
                                            </p:txEl>
                                          </p:spTgt>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35850">
                                            <p:txEl>
                                              <p:pRg st="0" end="0"/>
                                            </p:txEl>
                                          </p:spTgt>
                                        </p:tgtEl>
                                        <p:attrNameLst>
                                          <p:attrName>style.visibility</p:attrName>
                                        </p:attrNameLst>
                                      </p:cBhvr>
                                      <p:to>
                                        <p:strVal val="visible"/>
                                      </p:to>
                                    </p:set>
                                    <p:animEffect transition="in" filter="wipe(left)">
                                      <p:cBhvr>
                                        <p:cTn id="68" dur="500"/>
                                        <p:tgtEl>
                                          <p:spTgt spid="35850">
                                            <p:txEl>
                                              <p:pRg st="0" end="0"/>
                                            </p:txEl>
                                          </p:spTgt>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35851">
                                            <p:txEl>
                                              <p:pRg st="0" end="0"/>
                                            </p:txEl>
                                          </p:spTgt>
                                        </p:tgtEl>
                                        <p:attrNameLst>
                                          <p:attrName>style.visibility</p:attrName>
                                        </p:attrNameLst>
                                      </p:cBhvr>
                                      <p:to>
                                        <p:strVal val="visible"/>
                                      </p:to>
                                    </p:set>
                                    <p:animEffect transition="in" filter="wipe(left)">
                                      <p:cBhvr>
                                        <p:cTn id="73" dur="500"/>
                                        <p:tgtEl>
                                          <p:spTgt spid="35851">
                                            <p:txEl>
                                              <p:pRg st="0" end="0"/>
                                            </p:txEl>
                                          </p:spTgt>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35852">
                                            <p:txEl>
                                              <p:pRg st="0" end="0"/>
                                            </p:txEl>
                                          </p:spTgt>
                                        </p:tgtEl>
                                        <p:attrNameLst>
                                          <p:attrName>style.visibility</p:attrName>
                                        </p:attrNameLst>
                                      </p:cBhvr>
                                      <p:to>
                                        <p:strVal val="visible"/>
                                      </p:to>
                                    </p:set>
                                    <p:animEffect transition="in" filter="wipe(left)">
                                      <p:cBhvr>
                                        <p:cTn id="78" dur="500"/>
                                        <p:tgtEl>
                                          <p:spTgt spid="3585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uild="p" autoUpdateAnimBg="0"/>
      <p:bldP spid="35843" grpId="0" build="p" autoUpdateAnimBg="0"/>
      <p:bldP spid="35844" grpId="0" build="p" autoUpdateAnimBg="0"/>
      <p:bldP spid="35845" grpId="0" build="p" autoUpdateAnimBg="0"/>
      <p:bldP spid="35846" grpId="0" build="p" autoUpdateAnimBg="0"/>
      <p:bldP spid="35847" grpId="0" build="p" autoUpdateAnimBg="0"/>
      <p:bldP spid="35848" grpId="0" build="p" autoUpdateAnimBg="0"/>
      <p:bldP spid="35849" grpId="0" build="p" autoUpdateAnimBg="0"/>
      <p:bldP spid="35850" grpId="0" build="p" autoUpdateAnimBg="0"/>
      <p:bldP spid="35851" grpId="0" build="p" autoUpdateAnimBg="0"/>
      <p:bldP spid="35852" grpId="0" build="p" autoUpdateAnimBg="0"/>
      <p:bldP spid="35853" grpId="0" build="p" autoUpdateAnimBg="0"/>
      <p:bldP spid="35854"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2" name="Text Box 6"/>
          <p:cNvSpPr txBox="1">
            <a:spLocks noChangeArrowheads="1"/>
          </p:cNvSpPr>
          <p:nvPr/>
        </p:nvSpPr>
        <p:spPr bwMode="auto">
          <a:xfrm>
            <a:off x="503237" y="1232766"/>
            <a:ext cx="7705725" cy="2287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kumimoji="1" lang="zh-CN" altLang="en-US" sz="3200" dirty="0">
                <a:solidFill>
                  <a:srgbClr val="FF0000"/>
                </a:solidFill>
              </a:rPr>
              <a:t>译码</a:t>
            </a:r>
            <a:r>
              <a:rPr kumimoji="1" lang="zh-CN" altLang="en-US" sz="3200" dirty="0"/>
              <a:t>：将二进制代码翻译成对应的输出信号的</a:t>
            </a:r>
            <a:r>
              <a:rPr kumimoji="1" lang="zh-CN" altLang="en-US" sz="3200" dirty="0" smtClean="0"/>
              <a:t>过程。译码</a:t>
            </a:r>
            <a:r>
              <a:rPr kumimoji="1" lang="zh-CN" altLang="en-US" sz="3200" dirty="0"/>
              <a:t>是编码的逆过程</a:t>
            </a:r>
            <a:r>
              <a:rPr kumimoji="1" lang="en-US" altLang="zh-CN" sz="3200" dirty="0"/>
              <a:t>.</a:t>
            </a:r>
          </a:p>
          <a:p>
            <a:pPr>
              <a:spcBef>
                <a:spcPct val="50000"/>
              </a:spcBef>
            </a:pPr>
            <a:r>
              <a:rPr kumimoji="1" lang="en-US" altLang="zh-CN" sz="3200" dirty="0"/>
              <a:t>   </a:t>
            </a:r>
            <a:r>
              <a:rPr kumimoji="1" lang="zh-CN" altLang="en-US" sz="3200" dirty="0"/>
              <a:t>实现译码操作的电路称为</a:t>
            </a:r>
            <a:r>
              <a:rPr kumimoji="1" lang="zh-CN" altLang="en-US" sz="3200" dirty="0">
                <a:solidFill>
                  <a:srgbClr val="FF0000"/>
                </a:solidFill>
              </a:rPr>
              <a:t>译码器</a:t>
            </a:r>
            <a:r>
              <a:rPr kumimoji="1" lang="zh-CN" altLang="en-US" sz="3200" dirty="0"/>
              <a:t>。</a:t>
            </a:r>
          </a:p>
        </p:txBody>
      </p:sp>
      <p:sp>
        <p:nvSpPr>
          <p:cNvPr id="39943" name="Text Box 7"/>
          <p:cNvSpPr txBox="1">
            <a:spLocks noChangeArrowheads="1"/>
          </p:cNvSpPr>
          <p:nvPr/>
        </p:nvSpPr>
        <p:spPr bwMode="auto">
          <a:xfrm>
            <a:off x="576387" y="4195618"/>
            <a:ext cx="7489825"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lang="en-US" altLang="zh-CN" sz="3200" dirty="0"/>
              <a:t>        </a:t>
            </a:r>
            <a:r>
              <a:rPr lang="zh-CN" altLang="en-US" sz="3200" dirty="0"/>
              <a:t>常用的译码器有</a:t>
            </a:r>
            <a:r>
              <a:rPr lang="en-US" altLang="zh-CN" sz="3200" dirty="0"/>
              <a:t>:</a:t>
            </a:r>
            <a:r>
              <a:rPr lang="zh-CN" altLang="en-US" sz="3200" dirty="0">
                <a:solidFill>
                  <a:schemeClr val="tx2"/>
                </a:solidFill>
              </a:rPr>
              <a:t>二进制译码器</a:t>
            </a:r>
            <a:r>
              <a:rPr lang="zh-CN" altLang="en-US" sz="3200" dirty="0"/>
              <a:t>、</a:t>
            </a:r>
            <a:r>
              <a:rPr lang="zh-CN" altLang="en-US" sz="3200" dirty="0">
                <a:solidFill>
                  <a:schemeClr val="tx2"/>
                </a:solidFill>
              </a:rPr>
              <a:t>二－十进制译码器</a:t>
            </a:r>
            <a:r>
              <a:rPr lang="zh-CN" altLang="en-US" sz="3200" dirty="0"/>
              <a:t>、</a:t>
            </a:r>
            <a:r>
              <a:rPr lang="zh-CN" altLang="en-US" sz="3200" dirty="0">
                <a:solidFill>
                  <a:schemeClr val="tx2"/>
                </a:solidFill>
              </a:rPr>
              <a:t>显示译码器</a:t>
            </a:r>
            <a:r>
              <a:rPr lang="zh-CN" altLang="en-US" sz="3200" dirty="0"/>
              <a:t>三类。</a:t>
            </a:r>
          </a:p>
        </p:txBody>
      </p:sp>
      <p:sp>
        <p:nvSpPr>
          <p:cNvPr id="2" name="标题 1"/>
          <p:cNvSpPr>
            <a:spLocks noGrp="1"/>
          </p:cNvSpPr>
          <p:nvPr>
            <p:ph type="title"/>
          </p:nvPr>
        </p:nvSpPr>
        <p:spPr/>
        <p:txBody>
          <a:bodyPr>
            <a:normAutofit/>
          </a:bodyPr>
          <a:lstStyle/>
          <a:p>
            <a:r>
              <a:rPr lang="zh-CN" altLang="en-US" dirty="0" smtClean="0">
                <a:latin typeface="Verdana" panose="020B0604030504040204" pitchFamily="34" charset="0"/>
              </a:rPr>
              <a:t>译码器</a:t>
            </a:r>
            <a:endParaRPr lang="zh-CN" altLang="en-US" dirty="0"/>
          </a:p>
        </p:txBody>
      </p:sp>
    </p:spTree>
    <p:extLst>
      <p:ext uri="{BB962C8B-B14F-4D97-AF65-F5344CB8AC3E}">
        <p14:creationId xmlns:p14="http://schemas.microsoft.com/office/powerpoint/2010/main" val="33437426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942">
                                            <p:txEl>
                                              <p:pRg st="0" end="0"/>
                                            </p:txEl>
                                          </p:spTgt>
                                        </p:tgtEl>
                                        <p:attrNameLst>
                                          <p:attrName>style.visibility</p:attrName>
                                        </p:attrNameLst>
                                      </p:cBhvr>
                                      <p:to>
                                        <p:strVal val="visible"/>
                                      </p:to>
                                    </p:set>
                                    <p:animEffect transition="in" filter="wipe(left)">
                                      <p:cBhvr>
                                        <p:cTn id="7" dur="500"/>
                                        <p:tgtEl>
                                          <p:spTgt spid="3994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9942">
                                            <p:txEl>
                                              <p:pRg st="1" end="1"/>
                                            </p:txEl>
                                          </p:spTgt>
                                        </p:tgtEl>
                                        <p:attrNameLst>
                                          <p:attrName>style.visibility</p:attrName>
                                        </p:attrNameLst>
                                      </p:cBhvr>
                                      <p:to>
                                        <p:strVal val="visible"/>
                                      </p:to>
                                    </p:set>
                                    <p:animEffect transition="in" filter="wipe(left)">
                                      <p:cBhvr>
                                        <p:cTn id="12" dur="500"/>
                                        <p:tgtEl>
                                          <p:spTgt spid="3994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9943"/>
                                        </p:tgtEl>
                                        <p:attrNameLst>
                                          <p:attrName>style.visibility</p:attrName>
                                        </p:attrNameLst>
                                      </p:cBhvr>
                                      <p:to>
                                        <p:strVal val="visible"/>
                                      </p:to>
                                    </p:set>
                                    <p:animEffect transition="in" filter="checkerboard(across)">
                                      <p:cBhvr>
                                        <p:cTn id="17" dur="500"/>
                                        <p:tgtEl>
                                          <p:spTgt spid="399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2" grpId="0" build="p" autoUpdateAnimBg="0"/>
      <p:bldP spid="3994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457056" y="1259754"/>
            <a:ext cx="7626350" cy="57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en-US" sz="3200" b="1" dirty="0" smtClean="0">
                <a:solidFill>
                  <a:srgbClr val="0033CC"/>
                </a:solidFill>
              </a:rPr>
              <a:t>二进制</a:t>
            </a:r>
            <a:r>
              <a:rPr lang="zh-CN" altLang="en-US" sz="3200" b="1" dirty="0">
                <a:solidFill>
                  <a:srgbClr val="0033CC"/>
                </a:solidFill>
              </a:rPr>
              <a:t>译码器 </a:t>
            </a:r>
            <a:r>
              <a:rPr lang="en-US" altLang="zh-CN" sz="2800" b="1" dirty="0"/>
              <a:t>(Binary  Decoder)</a:t>
            </a:r>
            <a:endParaRPr lang="en-US" altLang="zh-CN" sz="3200" b="1" dirty="0"/>
          </a:p>
        </p:txBody>
      </p:sp>
      <p:sp>
        <p:nvSpPr>
          <p:cNvPr id="3" name="Text Box 5"/>
          <p:cNvSpPr txBox="1">
            <a:spLocks noChangeArrowheads="1"/>
          </p:cNvSpPr>
          <p:nvPr/>
        </p:nvSpPr>
        <p:spPr bwMode="auto">
          <a:xfrm>
            <a:off x="920606" y="2707554"/>
            <a:ext cx="1857375" cy="830997"/>
          </a:xfrm>
          <a:prstGeom prst="rect">
            <a:avLst/>
          </a:prstGeom>
          <a:solidFill>
            <a:srgbClr val="FFFFCC"/>
          </a:solidFill>
          <a:ln w="9525">
            <a:solidFill>
              <a:srgbClr val="996600"/>
            </a:solidFill>
            <a:miter lim="800000"/>
            <a:headEnd/>
            <a:tailEnd/>
          </a:ln>
        </p:spPr>
        <p:txBody>
          <a:bodyPr>
            <a:spAutoFit/>
          </a:bodyPr>
          <a:lstStyle/>
          <a:p>
            <a:pPr algn="ctr"/>
            <a:r>
              <a:rPr lang="en-US" altLang="zh-CN" b="1" i="1" dirty="0">
                <a:solidFill>
                  <a:srgbClr val="0033CC"/>
                </a:solidFill>
              </a:rPr>
              <a:t> </a:t>
            </a:r>
            <a:r>
              <a:rPr lang="zh-CN" altLang="en-US" sz="2400" b="1" dirty="0">
                <a:solidFill>
                  <a:srgbClr val="0033CC"/>
                </a:solidFill>
              </a:rPr>
              <a:t>输入 </a:t>
            </a:r>
            <a:r>
              <a:rPr lang="en-US" altLang="zh-CN" sz="2400" b="1" i="1" dirty="0">
                <a:solidFill>
                  <a:srgbClr val="0033CC"/>
                </a:solidFill>
              </a:rPr>
              <a:t>n </a:t>
            </a:r>
            <a:r>
              <a:rPr lang="zh-CN" altLang="zh-CN" sz="2400" b="1" dirty="0">
                <a:solidFill>
                  <a:srgbClr val="0033CC"/>
                </a:solidFill>
              </a:rPr>
              <a:t>位二进制代码</a:t>
            </a:r>
            <a:endParaRPr lang="zh-CN" altLang="en-US" sz="2400" b="1" dirty="0">
              <a:solidFill>
                <a:srgbClr val="0033CC"/>
              </a:solidFill>
            </a:endParaRPr>
          </a:p>
        </p:txBody>
      </p:sp>
      <p:sp>
        <p:nvSpPr>
          <p:cNvPr id="4" name="Text Box 6"/>
          <p:cNvSpPr txBox="1">
            <a:spLocks noChangeArrowheads="1"/>
          </p:cNvSpPr>
          <p:nvPr/>
        </p:nvSpPr>
        <p:spPr bwMode="auto">
          <a:xfrm>
            <a:off x="539606" y="4504604"/>
            <a:ext cx="43449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t>如：  </a:t>
            </a:r>
            <a:r>
              <a:rPr lang="en-US" altLang="zh-CN" sz="2800" b="1">
                <a:solidFill>
                  <a:srgbClr val="0033CC"/>
                </a:solidFill>
              </a:rPr>
              <a:t>2 </a:t>
            </a:r>
            <a:r>
              <a:rPr lang="zh-CN" altLang="en-US" sz="2800" b="1">
                <a:solidFill>
                  <a:srgbClr val="0033CC"/>
                </a:solidFill>
              </a:rPr>
              <a:t>线 </a:t>
            </a:r>
            <a:r>
              <a:rPr lang="en-US" altLang="zh-CN" sz="2800" b="1">
                <a:solidFill>
                  <a:srgbClr val="0033CC"/>
                </a:solidFill>
              </a:rPr>
              <a:t>— 4 </a:t>
            </a:r>
            <a:r>
              <a:rPr lang="zh-CN" altLang="en-US" sz="2800" b="1">
                <a:solidFill>
                  <a:srgbClr val="0033CC"/>
                </a:solidFill>
              </a:rPr>
              <a:t>线译码器</a:t>
            </a:r>
          </a:p>
        </p:txBody>
      </p:sp>
      <p:sp>
        <p:nvSpPr>
          <p:cNvPr id="5" name="Rectangle 7"/>
          <p:cNvSpPr>
            <a:spLocks noChangeArrowheads="1"/>
          </p:cNvSpPr>
          <p:nvPr/>
        </p:nvSpPr>
        <p:spPr bwMode="auto">
          <a:xfrm>
            <a:off x="4554393" y="4522066"/>
            <a:ext cx="3759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FF0066"/>
                </a:solidFill>
              </a:rPr>
              <a:t>3 </a:t>
            </a:r>
            <a:r>
              <a:rPr lang="zh-CN" altLang="en-US" sz="2800" b="1">
                <a:solidFill>
                  <a:srgbClr val="FF0066"/>
                </a:solidFill>
              </a:rPr>
              <a:t>线 </a:t>
            </a:r>
            <a:r>
              <a:rPr lang="en-US" altLang="zh-CN" sz="2800" b="1">
                <a:solidFill>
                  <a:srgbClr val="FF0066"/>
                </a:solidFill>
              </a:rPr>
              <a:t>— 8 </a:t>
            </a:r>
            <a:r>
              <a:rPr lang="zh-CN" altLang="en-US" sz="2800" b="1">
                <a:solidFill>
                  <a:srgbClr val="FF0066"/>
                </a:solidFill>
              </a:rPr>
              <a:t>线译码器</a:t>
            </a:r>
          </a:p>
        </p:txBody>
      </p:sp>
      <p:sp>
        <p:nvSpPr>
          <p:cNvPr id="6" name="Rectangle 8"/>
          <p:cNvSpPr>
            <a:spLocks noChangeArrowheads="1"/>
          </p:cNvSpPr>
          <p:nvPr/>
        </p:nvSpPr>
        <p:spPr bwMode="auto">
          <a:xfrm>
            <a:off x="1417493" y="5099916"/>
            <a:ext cx="35433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0033CC"/>
                </a:solidFill>
              </a:rPr>
              <a:t>4 </a:t>
            </a:r>
            <a:r>
              <a:rPr lang="zh-CN" altLang="en-US" sz="2800" b="1">
                <a:solidFill>
                  <a:srgbClr val="0033CC"/>
                </a:solidFill>
              </a:rPr>
              <a:t>线 </a:t>
            </a:r>
            <a:r>
              <a:rPr lang="en-US" altLang="zh-CN" sz="2800" b="1">
                <a:solidFill>
                  <a:srgbClr val="0033CC"/>
                </a:solidFill>
              </a:rPr>
              <a:t>— 16 </a:t>
            </a:r>
            <a:r>
              <a:rPr lang="zh-CN" altLang="en-US" sz="2800" b="1">
                <a:solidFill>
                  <a:srgbClr val="0033CC"/>
                </a:solidFill>
              </a:rPr>
              <a:t>线译码器</a:t>
            </a:r>
          </a:p>
        </p:txBody>
      </p:sp>
      <p:grpSp>
        <p:nvGrpSpPr>
          <p:cNvPr id="7" name="Group 9"/>
          <p:cNvGrpSpPr>
            <a:grpSpLocks/>
          </p:cNvGrpSpPr>
          <p:nvPr/>
        </p:nvGrpSpPr>
        <p:grpSpPr bwMode="auto">
          <a:xfrm>
            <a:off x="2828781" y="2074141"/>
            <a:ext cx="3671887" cy="2195513"/>
            <a:chOff x="1730" y="1722"/>
            <a:chExt cx="2313" cy="1383"/>
          </a:xfrm>
        </p:grpSpPr>
        <p:sp>
          <p:nvSpPr>
            <p:cNvPr id="8" name="Rectangle 10"/>
            <p:cNvSpPr>
              <a:spLocks noChangeArrowheads="1"/>
            </p:cNvSpPr>
            <p:nvPr/>
          </p:nvSpPr>
          <p:spPr bwMode="auto">
            <a:xfrm>
              <a:off x="2377" y="1761"/>
              <a:ext cx="912" cy="1344"/>
            </a:xfrm>
            <a:prstGeom prst="rect">
              <a:avLst/>
            </a:prstGeom>
            <a:solidFill>
              <a:srgbClr val="FFFFCC"/>
            </a:solidFill>
            <a:ln w="3810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Line 11"/>
            <p:cNvSpPr>
              <a:spLocks noChangeShapeType="1"/>
            </p:cNvSpPr>
            <p:nvPr/>
          </p:nvSpPr>
          <p:spPr bwMode="auto">
            <a:xfrm>
              <a:off x="2185" y="1923"/>
              <a:ext cx="192" cy="0"/>
            </a:xfrm>
            <a:prstGeom prst="line">
              <a:avLst/>
            </a:prstGeom>
            <a:noFill/>
            <a:ln w="28575">
              <a:solidFill>
                <a:srgbClr val="99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12"/>
            <p:cNvSpPr>
              <a:spLocks noChangeShapeType="1"/>
            </p:cNvSpPr>
            <p:nvPr/>
          </p:nvSpPr>
          <p:spPr bwMode="auto">
            <a:xfrm>
              <a:off x="2185" y="2891"/>
              <a:ext cx="192" cy="0"/>
            </a:xfrm>
            <a:prstGeom prst="line">
              <a:avLst/>
            </a:prstGeom>
            <a:noFill/>
            <a:ln w="28575">
              <a:solidFill>
                <a:srgbClr val="99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13"/>
            <p:cNvSpPr>
              <a:spLocks noChangeShapeType="1"/>
            </p:cNvSpPr>
            <p:nvPr/>
          </p:nvSpPr>
          <p:spPr bwMode="auto">
            <a:xfrm>
              <a:off x="2189" y="2181"/>
              <a:ext cx="192" cy="0"/>
            </a:xfrm>
            <a:prstGeom prst="line">
              <a:avLst/>
            </a:prstGeom>
            <a:noFill/>
            <a:ln w="28575">
              <a:solidFill>
                <a:srgbClr val="99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14"/>
            <p:cNvSpPr>
              <a:spLocks noChangeShapeType="1"/>
            </p:cNvSpPr>
            <p:nvPr/>
          </p:nvSpPr>
          <p:spPr bwMode="auto">
            <a:xfrm>
              <a:off x="3289" y="2905"/>
              <a:ext cx="192" cy="0"/>
            </a:xfrm>
            <a:prstGeom prst="line">
              <a:avLst/>
            </a:prstGeom>
            <a:noFill/>
            <a:ln w="28575">
              <a:solidFill>
                <a:srgbClr val="99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15"/>
            <p:cNvSpPr>
              <a:spLocks noChangeShapeType="1"/>
            </p:cNvSpPr>
            <p:nvPr/>
          </p:nvSpPr>
          <p:spPr bwMode="auto">
            <a:xfrm>
              <a:off x="3289" y="2193"/>
              <a:ext cx="192" cy="0"/>
            </a:xfrm>
            <a:prstGeom prst="line">
              <a:avLst/>
            </a:prstGeom>
            <a:noFill/>
            <a:ln w="28575">
              <a:solidFill>
                <a:srgbClr val="99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16"/>
            <p:cNvSpPr>
              <a:spLocks noChangeShapeType="1"/>
            </p:cNvSpPr>
            <p:nvPr/>
          </p:nvSpPr>
          <p:spPr bwMode="auto">
            <a:xfrm>
              <a:off x="3291" y="1921"/>
              <a:ext cx="192" cy="0"/>
            </a:xfrm>
            <a:prstGeom prst="line">
              <a:avLst/>
            </a:prstGeom>
            <a:noFill/>
            <a:ln w="28575">
              <a:solidFill>
                <a:srgbClr val="99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Text Box 17"/>
            <p:cNvSpPr txBox="1">
              <a:spLocks noChangeArrowheads="1"/>
            </p:cNvSpPr>
            <p:nvPr/>
          </p:nvSpPr>
          <p:spPr bwMode="auto">
            <a:xfrm>
              <a:off x="1730" y="1722"/>
              <a:ext cx="3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a:solidFill>
                    <a:srgbClr val="0033CC"/>
                  </a:solidFill>
                </a:rPr>
                <a:t>A</a:t>
              </a:r>
              <a:r>
                <a:rPr lang="en-US" altLang="zh-CN" sz="2800" b="1" baseline="-25000">
                  <a:solidFill>
                    <a:srgbClr val="0033CC"/>
                  </a:solidFill>
                </a:rPr>
                <a:t>0</a:t>
              </a:r>
              <a:endParaRPr lang="en-US" altLang="zh-CN" sz="2800" b="1" i="1">
                <a:solidFill>
                  <a:srgbClr val="0033CC"/>
                </a:solidFill>
              </a:endParaRPr>
            </a:p>
          </p:txBody>
        </p:sp>
        <p:sp>
          <p:nvSpPr>
            <p:cNvPr id="16" name="Text Box 18"/>
            <p:cNvSpPr txBox="1">
              <a:spLocks noChangeArrowheads="1"/>
            </p:cNvSpPr>
            <p:nvPr/>
          </p:nvSpPr>
          <p:spPr bwMode="auto">
            <a:xfrm>
              <a:off x="3545" y="1722"/>
              <a:ext cx="3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a:solidFill>
                    <a:srgbClr val="FF0066"/>
                  </a:solidFill>
                </a:rPr>
                <a:t>Y</a:t>
              </a:r>
              <a:r>
                <a:rPr lang="en-US" altLang="zh-CN" sz="2800" b="1" baseline="-25000">
                  <a:solidFill>
                    <a:srgbClr val="FF0066"/>
                  </a:solidFill>
                </a:rPr>
                <a:t>0</a:t>
              </a:r>
              <a:endParaRPr lang="en-US" altLang="zh-CN" sz="2800" b="1" i="1">
                <a:solidFill>
                  <a:srgbClr val="FF0066"/>
                </a:solidFill>
              </a:endParaRPr>
            </a:p>
          </p:txBody>
        </p:sp>
        <p:sp>
          <p:nvSpPr>
            <p:cNvPr id="17" name="Text Box 19"/>
            <p:cNvSpPr txBox="1">
              <a:spLocks noChangeArrowheads="1"/>
            </p:cNvSpPr>
            <p:nvPr/>
          </p:nvSpPr>
          <p:spPr bwMode="auto">
            <a:xfrm>
              <a:off x="1730" y="2001"/>
              <a:ext cx="3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a:solidFill>
                    <a:srgbClr val="0033CC"/>
                  </a:solidFill>
                </a:rPr>
                <a:t>A</a:t>
              </a:r>
              <a:r>
                <a:rPr lang="en-US" altLang="zh-CN" sz="2800" b="1" baseline="-25000">
                  <a:solidFill>
                    <a:srgbClr val="0033CC"/>
                  </a:solidFill>
                </a:rPr>
                <a:t>1</a:t>
              </a:r>
              <a:endParaRPr lang="en-US" altLang="zh-CN" sz="2800" b="1" i="1">
                <a:solidFill>
                  <a:srgbClr val="0033CC"/>
                </a:solidFill>
              </a:endParaRPr>
            </a:p>
          </p:txBody>
        </p:sp>
        <p:sp>
          <p:nvSpPr>
            <p:cNvPr id="18" name="Text Box 20"/>
            <p:cNvSpPr txBox="1">
              <a:spLocks noChangeArrowheads="1"/>
            </p:cNvSpPr>
            <p:nvPr/>
          </p:nvSpPr>
          <p:spPr bwMode="auto">
            <a:xfrm>
              <a:off x="1730" y="2761"/>
              <a:ext cx="67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a:solidFill>
                    <a:srgbClr val="0033CC"/>
                  </a:solidFill>
                </a:rPr>
                <a:t>A</a:t>
              </a:r>
              <a:r>
                <a:rPr lang="en-US" altLang="zh-CN" sz="2800" b="1" i="1" baseline="-25000">
                  <a:solidFill>
                    <a:srgbClr val="0033CC"/>
                  </a:solidFill>
                </a:rPr>
                <a:t>n</a:t>
              </a:r>
              <a:r>
                <a:rPr lang="en-US" altLang="zh-CN" sz="2800" b="1" baseline="-25000">
                  <a:solidFill>
                    <a:srgbClr val="0033CC"/>
                  </a:solidFill>
                </a:rPr>
                <a:t>-1</a:t>
              </a:r>
              <a:endParaRPr lang="en-US" altLang="zh-CN" sz="2800" b="1" i="1">
                <a:solidFill>
                  <a:srgbClr val="0033CC"/>
                </a:solidFill>
              </a:endParaRPr>
            </a:p>
          </p:txBody>
        </p:sp>
        <p:sp>
          <p:nvSpPr>
            <p:cNvPr id="19" name="Text Box 21"/>
            <p:cNvSpPr txBox="1">
              <a:spLocks noChangeArrowheads="1"/>
            </p:cNvSpPr>
            <p:nvPr/>
          </p:nvSpPr>
          <p:spPr bwMode="auto">
            <a:xfrm>
              <a:off x="3545" y="2025"/>
              <a:ext cx="3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a:solidFill>
                    <a:srgbClr val="FF0066"/>
                  </a:solidFill>
                </a:rPr>
                <a:t>Y</a:t>
              </a:r>
              <a:r>
                <a:rPr lang="en-US" altLang="zh-CN" sz="2800" b="1" baseline="-25000">
                  <a:solidFill>
                    <a:srgbClr val="FF0066"/>
                  </a:solidFill>
                </a:rPr>
                <a:t>1</a:t>
              </a:r>
              <a:endParaRPr lang="en-US" altLang="zh-CN" sz="2800" b="1" i="1">
                <a:solidFill>
                  <a:srgbClr val="FF0066"/>
                </a:solidFill>
              </a:endParaRPr>
            </a:p>
          </p:txBody>
        </p:sp>
        <p:sp>
          <p:nvSpPr>
            <p:cNvPr id="20" name="Text Box 22"/>
            <p:cNvSpPr txBox="1">
              <a:spLocks noChangeArrowheads="1"/>
            </p:cNvSpPr>
            <p:nvPr/>
          </p:nvSpPr>
          <p:spPr bwMode="auto">
            <a:xfrm>
              <a:off x="3545" y="2761"/>
              <a:ext cx="4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a:solidFill>
                    <a:srgbClr val="FF0066"/>
                  </a:solidFill>
                </a:rPr>
                <a:t>Y</a:t>
              </a:r>
              <a:r>
                <a:rPr lang="en-US" altLang="zh-CN" sz="2800" b="1" i="1" baseline="-25000">
                  <a:solidFill>
                    <a:srgbClr val="FF0066"/>
                  </a:solidFill>
                </a:rPr>
                <a:t>m</a:t>
              </a:r>
              <a:r>
                <a:rPr lang="en-US" altLang="zh-CN" sz="2800" b="1" baseline="-25000">
                  <a:solidFill>
                    <a:srgbClr val="FF0066"/>
                  </a:solidFill>
                </a:rPr>
                <a:t>-1</a:t>
              </a:r>
              <a:endParaRPr lang="en-US" altLang="zh-CN" sz="2800" b="1" i="1">
                <a:solidFill>
                  <a:srgbClr val="FF0066"/>
                </a:solidFill>
              </a:endParaRPr>
            </a:p>
          </p:txBody>
        </p:sp>
        <p:sp>
          <p:nvSpPr>
            <p:cNvPr id="21" name="Text Box 23"/>
            <p:cNvSpPr txBox="1">
              <a:spLocks noChangeArrowheads="1"/>
            </p:cNvSpPr>
            <p:nvPr/>
          </p:nvSpPr>
          <p:spPr bwMode="auto">
            <a:xfrm>
              <a:off x="2422" y="2029"/>
              <a:ext cx="791"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800" b="1">
                  <a:solidFill>
                    <a:srgbClr val="996600"/>
                  </a:solidFill>
                  <a:ea typeface="隶书" panose="02010509060101010101" pitchFamily="49" charset="-122"/>
                </a:rPr>
                <a:t>二进制</a:t>
              </a:r>
            </a:p>
            <a:p>
              <a:pPr algn="ctr"/>
              <a:r>
                <a:rPr lang="zh-CN" altLang="en-US" sz="2800" b="1">
                  <a:solidFill>
                    <a:srgbClr val="996600"/>
                  </a:solidFill>
                  <a:ea typeface="隶书" panose="02010509060101010101" pitchFamily="49" charset="-122"/>
                </a:rPr>
                <a:t>译码器</a:t>
              </a:r>
            </a:p>
          </p:txBody>
        </p:sp>
        <p:sp>
          <p:nvSpPr>
            <p:cNvPr id="22" name="Oval 24"/>
            <p:cNvSpPr>
              <a:spLocks noChangeArrowheads="1"/>
            </p:cNvSpPr>
            <p:nvPr/>
          </p:nvSpPr>
          <p:spPr bwMode="auto">
            <a:xfrm>
              <a:off x="2122" y="1887"/>
              <a:ext cx="68" cy="68"/>
            </a:xfrm>
            <a:prstGeom prst="ellipse">
              <a:avLst/>
            </a:prstGeom>
            <a:noFill/>
            <a:ln w="28575">
              <a:solidFill>
                <a:srgbClr val="99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Oval 25"/>
            <p:cNvSpPr>
              <a:spLocks noChangeArrowheads="1"/>
            </p:cNvSpPr>
            <p:nvPr/>
          </p:nvSpPr>
          <p:spPr bwMode="auto">
            <a:xfrm>
              <a:off x="2122" y="2856"/>
              <a:ext cx="68" cy="68"/>
            </a:xfrm>
            <a:prstGeom prst="ellipse">
              <a:avLst/>
            </a:prstGeom>
            <a:noFill/>
            <a:ln w="28575">
              <a:solidFill>
                <a:srgbClr val="99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Oval 26"/>
            <p:cNvSpPr>
              <a:spLocks noChangeArrowheads="1"/>
            </p:cNvSpPr>
            <p:nvPr/>
          </p:nvSpPr>
          <p:spPr bwMode="auto">
            <a:xfrm>
              <a:off x="3474" y="2156"/>
              <a:ext cx="68" cy="68"/>
            </a:xfrm>
            <a:prstGeom prst="ellipse">
              <a:avLst/>
            </a:prstGeom>
            <a:noFill/>
            <a:ln w="28575">
              <a:solidFill>
                <a:srgbClr val="99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Oval 27"/>
            <p:cNvSpPr>
              <a:spLocks noChangeArrowheads="1"/>
            </p:cNvSpPr>
            <p:nvPr/>
          </p:nvSpPr>
          <p:spPr bwMode="auto">
            <a:xfrm>
              <a:off x="3474" y="1884"/>
              <a:ext cx="68" cy="68"/>
            </a:xfrm>
            <a:prstGeom prst="ellipse">
              <a:avLst/>
            </a:prstGeom>
            <a:noFill/>
            <a:ln w="28575">
              <a:solidFill>
                <a:srgbClr val="99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Oval 28"/>
            <p:cNvSpPr>
              <a:spLocks noChangeArrowheads="1"/>
            </p:cNvSpPr>
            <p:nvPr/>
          </p:nvSpPr>
          <p:spPr bwMode="auto">
            <a:xfrm>
              <a:off x="2117" y="2148"/>
              <a:ext cx="68" cy="68"/>
            </a:xfrm>
            <a:prstGeom prst="ellipse">
              <a:avLst/>
            </a:prstGeom>
            <a:noFill/>
            <a:ln w="28575">
              <a:solidFill>
                <a:srgbClr val="99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Oval 29"/>
            <p:cNvSpPr>
              <a:spLocks noChangeArrowheads="1"/>
            </p:cNvSpPr>
            <p:nvPr/>
          </p:nvSpPr>
          <p:spPr bwMode="auto">
            <a:xfrm>
              <a:off x="3473" y="2866"/>
              <a:ext cx="68" cy="68"/>
            </a:xfrm>
            <a:prstGeom prst="ellipse">
              <a:avLst/>
            </a:prstGeom>
            <a:noFill/>
            <a:ln w="28575">
              <a:solidFill>
                <a:srgbClr val="99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Text Box 30"/>
            <p:cNvSpPr txBox="1">
              <a:spLocks noChangeArrowheads="1"/>
            </p:cNvSpPr>
            <p:nvPr/>
          </p:nvSpPr>
          <p:spPr bwMode="auto">
            <a:xfrm rot="5400000">
              <a:off x="2112" y="2352"/>
              <a:ext cx="40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a:solidFill>
                    <a:srgbClr val="996600"/>
                  </a:solidFill>
                </a:rPr>
                <a:t>…</a:t>
              </a:r>
            </a:p>
          </p:txBody>
        </p:sp>
        <p:sp>
          <p:nvSpPr>
            <p:cNvPr id="29" name="Text Box 31"/>
            <p:cNvSpPr txBox="1">
              <a:spLocks noChangeArrowheads="1"/>
            </p:cNvSpPr>
            <p:nvPr/>
          </p:nvSpPr>
          <p:spPr bwMode="auto">
            <a:xfrm rot="5400000">
              <a:off x="3312" y="2352"/>
              <a:ext cx="40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a:solidFill>
                    <a:srgbClr val="996600"/>
                  </a:solidFill>
                </a:rPr>
                <a:t>…</a:t>
              </a:r>
            </a:p>
          </p:txBody>
        </p:sp>
      </p:grpSp>
      <p:sp>
        <p:nvSpPr>
          <p:cNvPr id="30" name="Text Box 32"/>
          <p:cNvSpPr txBox="1">
            <a:spLocks noChangeArrowheads="1"/>
          </p:cNvSpPr>
          <p:nvPr/>
        </p:nvSpPr>
        <p:spPr bwMode="auto">
          <a:xfrm>
            <a:off x="6495906" y="2707554"/>
            <a:ext cx="1803400" cy="830997"/>
          </a:xfrm>
          <a:prstGeom prst="rect">
            <a:avLst/>
          </a:prstGeom>
          <a:solidFill>
            <a:srgbClr val="FFFFCC"/>
          </a:solidFill>
          <a:ln w="9525">
            <a:solidFill>
              <a:srgbClr val="996600"/>
            </a:solidFill>
            <a:miter lim="800000"/>
            <a:headEnd/>
            <a:tailEnd/>
          </a:ln>
        </p:spPr>
        <p:txBody>
          <a:bodyPr>
            <a:spAutoFit/>
          </a:bodyPr>
          <a:lstStyle/>
          <a:p>
            <a:pPr algn="ctr"/>
            <a:r>
              <a:rPr lang="zh-CN" altLang="en-US" sz="2400" b="1" dirty="0">
                <a:solidFill>
                  <a:srgbClr val="FF0066"/>
                </a:solidFill>
              </a:rPr>
              <a:t>输出 </a:t>
            </a:r>
            <a:r>
              <a:rPr lang="en-US" altLang="zh-CN" sz="2400" b="1" i="1" dirty="0">
                <a:solidFill>
                  <a:srgbClr val="FF0066"/>
                </a:solidFill>
              </a:rPr>
              <a:t>m </a:t>
            </a:r>
            <a:r>
              <a:rPr lang="zh-CN" altLang="en-US" sz="2400" b="1" dirty="0">
                <a:solidFill>
                  <a:srgbClr val="FF0066"/>
                </a:solidFill>
              </a:rPr>
              <a:t>个</a:t>
            </a:r>
          </a:p>
          <a:p>
            <a:pPr algn="ctr"/>
            <a:r>
              <a:rPr lang="zh-CN" altLang="en-US" sz="2400" b="1" dirty="0">
                <a:solidFill>
                  <a:srgbClr val="FF0066"/>
                </a:solidFill>
              </a:rPr>
              <a:t>信号 </a:t>
            </a:r>
            <a:r>
              <a:rPr lang="en-US" altLang="zh-CN" sz="2400" b="1" i="1" dirty="0">
                <a:solidFill>
                  <a:srgbClr val="FF0066"/>
                </a:solidFill>
              </a:rPr>
              <a:t>m </a:t>
            </a:r>
            <a:r>
              <a:rPr lang="en-US" altLang="zh-CN" sz="2400" b="1" dirty="0">
                <a:solidFill>
                  <a:srgbClr val="FF0066"/>
                </a:solidFill>
              </a:rPr>
              <a:t>= 2</a:t>
            </a:r>
            <a:r>
              <a:rPr lang="en-US" altLang="zh-CN" sz="2400" b="1" i="1" baseline="30000" dirty="0">
                <a:solidFill>
                  <a:srgbClr val="FF0066"/>
                </a:solidFill>
              </a:rPr>
              <a:t>n</a:t>
            </a:r>
          </a:p>
        </p:txBody>
      </p:sp>
    </p:spTree>
    <p:extLst>
      <p:ext uri="{BB962C8B-B14F-4D97-AF65-F5344CB8AC3E}">
        <p14:creationId xmlns:p14="http://schemas.microsoft.com/office/powerpoint/2010/main" val="1964996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75"/>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3" presetClass="entr" presetSubtype="16"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anim calcmode="lin" valueType="num">
                                      <p:cBhvr>
                                        <p:cTn id="23" dur="500" fill="hold"/>
                                        <p:tgtEl>
                                          <p:spTgt spid="30"/>
                                        </p:tgtEl>
                                        <p:attrNameLst>
                                          <p:attrName>ppt_w</p:attrName>
                                        </p:attrNameLst>
                                      </p:cBhvr>
                                      <p:tavLst>
                                        <p:tav tm="0">
                                          <p:val>
                                            <p:fltVal val="0"/>
                                          </p:val>
                                        </p:tav>
                                        <p:tav tm="100000">
                                          <p:val>
                                            <p:strVal val="#ppt_w"/>
                                          </p:val>
                                        </p:tav>
                                      </p:tavLst>
                                    </p:anim>
                                    <p:anim calcmode="lin" valueType="num">
                                      <p:cBhvr>
                                        <p:cTn id="24" dur="500" fill="hold"/>
                                        <p:tgtEl>
                                          <p:spTgt spid="30"/>
                                        </p:tgtEl>
                                        <p:attrNameLst>
                                          <p:attrName>ppt_h</p:attrName>
                                        </p:attrNameLst>
                                      </p:cBhvr>
                                      <p:tavLst>
                                        <p:tav tm="0">
                                          <p:val>
                                            <p:fltVal val="0"/>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iterate type="lt">
                                    <p:tmPct val="100000"/>
                                  </p:iterate>
                                  <p:childTnLst>
                                    <p:set>
                                      <p:cBhvr>
                                        <p:cTn id="28" dur="1" fill="hold">
                                          <p:stCondLst>
                                            <p:cond delay="0"/>
                                          </p:stCondLst>
                                        </p:cTn>
                                        <p:tgtEl>
                                          <p:spTgt spid="4"/>
                                        </p:tgtEl>
                                        <p:attrNameLst>
                                          <p:attrName>style.visibility</p:attrName>
                                        </p:attrNameLst>
                                      </p:cBhvr>
                                      <p:to>
                                        <p:strVal val="visible"/>
                                      </p:to>
                                    </p:set>
                                    <p:animEffect transition="in" filter="wipe(left)">
                                      <p:cBhvr>
                                        <p:cTn id="29" dur="75"/>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iterate type="lt">
                                    <p:tmPct val="100000"/>
                                  </p:iterate>
                                  <p:childTnLst>
                                    <p:set>
                                      <p:cBhvr>
                                        <p:cTn id="33" dur="1" fill="hold">
                                          <p:stCondLst>
                                            <p:cond delay="0"/>
                                          </p:stCondLst>
                                        </p:cTn>
                                        <p:tgtEl>
                                          <p:spTgt spid="5"/>
                                        </p:tgtEl>
                                        <p:attrNameLst>
                                          <p:attrName>style.visibility</p:attrName>
                                        </p:attrNameLst>
                                      </p:cBhvr>
                                      <p:to>
                                        <p:strVal val="visible"/>
                                      </p:to>
                                    </p:set>
                                    <p:animEffect transition="in" filter="wipe(left)">
                                      <p:cBhvr>
                                        <p:cTn id="34" dur="75"/>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iterate type="lt">
                                    <p:tmPct val="100000"/>
                                  </p:iterate>
                                  <p:childTnLst>
                                    <p:set>
                                      <p:cBhvr>
                                        <p:cTn id="38" dur="1" fill="hold">
                                          <p:stCondLst>
                                            <p:cond delay="0"/>
                                          </p:stCondLst>
                                        </p:cTn>
                                        <p:tgtEl>
                                          <p:spTgt spid="6"/>
                                        </p:tgtEl>
                                        <p:attrNameLst>
                                          <p:attrName>style.visibility</p:attrName>
                                        </p:attrNameLst>
                                      </p:cBhvr>
                                      <p:to>
                                        <p:strVal val="visible"/>
                                      </p:to>
                                    </p:set>
                                    <p:animEffect transition="in" filter="wipe(left)">
                                      <p:cBhvr>
                                        <p:cTn id="39" dur="75"/>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3" grpId="0" animBg="1" autoUpdateAnimBg="0"/>
      <p:bldP spid="4" grpId="0" autoUpdateAnimBg="0"/>
      <p:bldP spid="5" grpId="0" autoUpdateAnimBg="0"/>
      <p:bldP spid="6" grpId="0" autoUpdateAnimBg="0"/>
      <p:bldP spid="30"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53412" y="768350"/>
            <a:ext cx="61722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zh-CN" sz="2800" b="1" dirty="0" smtClean="0">
                <a:solidFill>
                  <a:srgbClr val="FF0066"/>
                </a:solidFill>
              </a:rPr>
              <a:t>3</a:t>
            </a:r>
            <a:r>
              <a:rPr lang="zh-CN" altLang="en-US" sz="2800" b="1" dirty="0">
                <a:solidFill>
                  <a:srgbClr val="FF0066"/>
                </a:solidFill>
              </a:rPr>
              <a:t>位二进制译码器 </a:t>
            </a:r>
            <a:r>
              <a:rPr lang="en-US" altLang="zh-CN" sz="2800" b="1" dirty="0"/>
              <a:t>( 3 </a:t>
            </a:r>
            <a:r>
              <a:rPr lang="zh-CN" altLang="en-US" sz="2800" b="1" dirty="0"/>
              <a:t>线 </a:t>
            </a:r>
            <a:r>
              <a:rPr lang="en-US" altLang="zh-CN" sz="2800" b="1" dirty="0"/>
              <a:t>– 8 </a:t>
            </a:r>
            <a:r>
              <a:rPr lang="zh-CN" altLang="en-US" sz="2800" b="1" dirty="0"/>
              <a:t>线</a:t>
            </a:r>
            <a:r>
              <a:rPr lang="en-US" altLang="zh-CN" sz="2800" b="1" dirty="0"/>
              <a:t>)</a:t>
            </a:r>
          </a:p>
        </p:txBody>
      </p:sp>
      <p:sp>
        <p:nvSpPr>
          <p:cNvPr id="3" name="Text Box 3"/>
          <p:cNvSpPr txBox="1">
            <a:spLocks noChangeArrowheads="1"/>
          </p:cNvSpPr>
          <p:nvPr/>
        </p:nvSpPr>
        <p:spPr bwMode="auto">
          <a:xfrm>
            <a:off x="922338" y="3560763"/>
            <a:ext cx="1371600" cy="528637"/>
          </a:xfrm>
          <a:prstGeom prst="rect">
            <a:avLst/>
          </a:prstGeom>
          <a:solidFill>
            <a:srgbClr val="FFFFCC"/>
          </a:solidFill>
          <a:ln w="9525">
            <a:solidFill>
              <a:srgbClr val="996600"/>
            </a:solidFill>
            <a:miter lim="800000"/>
            <a:headEnd/>
            <a:tailEnd/>
          </a:ln>
        </p:spPr>
        <p:txBody>
          <a:bodyPr>
            <a:spAutoFit/>
          </a:bodyPr>
          <a:lstStyle/>
          <a:p>
            <a:r>
              <a:rPr lang="zh-CN" altLang="en-US" sz="2800" b="1">
                <a:solidFill>
                  <a:srgbClr val="0033CC"/>
                </a:solidFill>
              </a:rPr>
              <a:t>真值表</a:t>
            </a:r>
          </a:p>
        </p:txBody>
      </p:sp>
      <p:sp>
        <p:nvSpPr>
          <p:cNvPr id="4" name="Text Box 4"/>
          <p:cNvSpPr txBox="1">
            <a:spLocks noChangeArrowheads="1"/>
          </p:cNvSpPr>
          <p:nvPr/>
        </p:nvSpPr>
        <p:spPr bwMode="auto">
          <a:xfrm>
            <a:off x="928688" y="4376738"/>
            <a:ext cx="1365250" cy="528637"/>
          </a:xfrm>
          <a:prstGeom prst="rect">
            <a:avLst/>
          </a:prstGeom>
          <a:solidFill>
            <a:srgbClr val="FFFFCC"/>
          </a:solidFill>
          <a:ln w="9525">
            <a:solidFill>
              <a:srgbClr val="996600"/>
            </a:solidFill>
            <a:miter lim="800000"/>
            <a:headEnd/>
            <a:tailEnd/>
          </a:ln>
        </p:spPr>
        <p:txBody>
          <a:bodyPr>
            <a:spAutoFit/>
          </a:bodyPr>
          <a:lstStyle/>
          <a:p>
            <a:r>
              <a:rPr lang="zh-CN" altLang="en-US" sz="2800" b="1">
                <a:solidFill>
                  <a:srgbClr val="0033CC"/>
                </a:solidFill>
              </a:rPr>
              <a:t>函数式</a:t>
            </a:r>
          </a:p>
        </p:txBody>
      </p:sp>
      <p:graphicFrame>
        <p:nvGraphicFramePr>
          <p:cNvPr id="5" name="Object 5"/>
          <p:cNvGraphicFramePr>
            <a:graphicFrameLocks noChangeAspect="1"/>
          </p:cNvGraphicFramePr>
          <p:nvPr/>
        </p:nvGraphicFramePr>
        <p:xfrm>
          <a:off x="6918325" y="5886450"/>
          <a:ext cx="1885950" cy="547688"/>
        </p:xfrm>
        <a:graphic>
          <a:graphicData uri="http://schemas.openxmlformats.org/presentationml/2006/ole">
            <mc:AlternateContent xmlns:mc="http://schemas.openxmlformats.org/markup-compatibility/2006">
              <mc:Choice xmlns:v="urn:schemas-microsoft-com:vml" Requires="v">
                <p:oleObj spid="_x0000_s11476" name="Equation" r:id="rId3" imgW="787320" imgH="228600" progId="Equation.3">
                  <p:embed/>
                </p:oleObj>
              </mc:Choice>
              <mc:Fallback>
                <p:oleObj name="Equation" r:id="rId3" imgW="787320" imgH="228600" progId="Equation.3">
                  <p:embed/>
                  <p:pic>
                    <p:nvPicPr>
                      <p:cNvPr id="37893"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18325" y="5886450"/>
                        <a:ext cx="1885950" cy="54768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6"/>
          <p:cNvGraphicFramePr>
            <a:graphicFrameLocks noChangeAspect="1"/>
          </p:cNvGraphicFramePr>
          <p:nvPr/>
        </p:nvGraphicFramePr>
        <p:xfrm>
          <a:off x="458788" y="5213350"/>
          <a:ext cx="1806575" cy="538163"/>
        </p:xfrm>
        <a:graphic>
          <a:graphicData uri="http://schemas.openxmlformats.org/presentationml/2006/ole">
            <mc:AlternateContent xmlns:mc="http://schemas.openxmlformats.org/markup-compatibility/2006">
              <mc:Choice xmlns:v="urn:schemas-microsoft-com:vml" Requires="v">
                <p:oleObj spid="_x0000_s11477" name="Equation" r:id="rId5" imgW="723600" imgH="215640" progId="Equation.3">
                  <p:embed/>
                </p:oleObj>
              </mc:Choice>
              <mc:Fallback>
                <p:oleObj name="Equation" r:id="rId5" imgW="723600" imgH="215640" progId="Equation.3">
                  <p:embed/>
                  <p:pic>
                    <p:nvPicPr>
                      <p:cNvPr id="37894"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8788" y="5213350"/>
                        <a:ext cx="1806575" cy="53816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7"/>
          <p:cNvGraphicFramePr>
            <a:graphicFrameLocks noChangeAspect="1"/>
          </p:cNvGraphicFramePr>
          <p:nvPr/>
        </p:nvGraphicFramePr>
        <p:xfrm>
          <a:off x="458788" y="5880100"/>
          <a:ext cx="1878012" cy="560388"/>
        </p:xfrm>
        <a:graphic>
          <a:graphicData uri="http://schemas.openxmlformats.org/presentationml/2006/ole">
            <mc:AlternateContent xmlns:mc="http://schemas.openxmlformats.org/markup-compatibility/2006">
              <mc:Choice xmlns:v="urn:schemas-microsoft-com:vml" Requires="v">
                <p:oleObj spid="_x0000_s11478" name="Equation" r:id="rId7" imgW="723600" imgH="215640" progId="Equation.3">
                  <p:embed/>
                </p:oleObj>
              </mc:Choice>
              <mc:Fallback>
                <p:oleObj name="Equation" r:id="rId7" imgW="723600" imgH="215640" progId="Equation.3">
                  <p:embed/>
                  <p:pic>
                    <p:nvPicPr>
                      <p:cNvPr id="37895"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8788" y="5880100"/>
                        <a:ext cx="1878012" cy="56038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8"/>
          <p:cNvGraphicFramePr>
            <a:graphicFrameLocks noChangeAspect="1"/>
          </p:cNvGraphicFramePr>
          <p:nvPr/>
        </p:nvGraphicFramePr>
        <p:xfrm>
          <a:off x="2638425" y="5183188"/>
          <a:ext cx="1981200" cy="581025"/>
        </p:xfrm>
        <a:graphic>
          <a:graphicData uri="http://schemas.openxmlformats.org/presentationml/2006/ole">
            <mc:AlternateContent xmlns:mc="http://schemas.openxmlformats.org/markup-compatibility/2006">
              <mc:Choice xmlns:v="urn:schemas-microsoft-com:vml" Requires="v">
                <p:oleObj spid="_x0000_s11479" name="Equation" r:id="rId9" imgW="736560" imgH="215640" progId="Equation.3">
                  <p:embed/>
                </p:oleObj>
              </mc:Choice>
              <mc:Fallback>
                <p:oleObj name="Equation" r:id="rId9" imgW="736560" imgH="215640" progId="Equation.3">
                  <p:embed/>
                  <p:pic>
                    <p:nvPicPr>
                      <p:cNvPr id="37896"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38425" y="5183188"/>
                        <a:ext cx="1981200" cy="58102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9"/>
          <p:cNvGraphicFramePr>
            <a:graphicFrameLocks noChangeAspect="1"/>
          </p:cNvGraphicFramePr>
          <p:nvPr/>
        </p:nvGraphicFramePr>
        <p:xfrm>
          <a:off x="2625725" y="5881688"/>
          <a:ext cx="1914525" cy="560387"/>
        </p:xfrm>
        <a:graphic>
          <a:graphicData uri="http://schemas.openxmlformats.org/presentationml/2006/ole">
            <mc:AlternateContent xmlns:mc="http://schemas.openxmlformats.org/markup-compatibility/2006">
              <mc:Choice xmlns:v="urn:schemas-microsoft-com:vml" Requires="v">
                <p:oleObj spid="_x0000_s11480" name="Equation" r:id="rId11" imgW="736560" imgH="215640" progId="Equation.3">
                  <p:embed/>
                </p:oleObj>
              </mc:Choice>
              <mc:Fallback>
                <p:oleObj name="Equation" r:id="rId11" imgW="736560" imgH="215640" progId="Equation.3">
                  <p:embed/>
                  <p:pic>
                    <p:nvPicPr>
                      <p:cNvPr id="37897"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25725" y="5881688"/>
                        <a:ext cx="1914525" cy="560387"/>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10"/>
          <p:cNvGraphicFramePr>
            <a:graphicFrameLocks noChangeAspect="1"/>
          </p:cNvGraphicFramePr>
          <p:nvPr/>
        </p:nvGraphicFramePr>
        <p:xfrm>
          <a:off x="4725988" y="5194300"/>
          <a:ext cx="1884362" cy="560388"/>
        </p:xfrm>
        <a:graphic>
          <a:graphicData uri="http://schemas.openxmlformats.org/presentationml/2006/ole">
            <mc:AlternateContent xmlns:mc="http://schemas.openxmlformats.org/markup-compatibility/2006">
              <mc:Choice xmlns:v="urn:schemas-microsoft-com:vml" Requires="v">
                <p:oleObj spid="_x0000_s11481" name="Equation" r:id="rId13" imgW="723600" imgH="215640" progId="Equation.3">
                  <p:embed/>
                </p:oleObj>
              </mc:Choice>
              <mc:Fallback>
                <p:oleObj name="Equation" r:id="rId13" imgW="723600" imgH="215640" progId="Equation.3">
                  <p:embed/>
                  <p:pic>
                    <p:nvPicPr>
                      <p:cNvPr id="37898"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25988" y="5194300"/>
                        <a:ext cx="1884362" cy="56038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11"/>
          <p:cNvGraphicFramePr>
            <a:graphicFrameLocks noChangeAspect="1"/>
          </p:cNvGraphicFramePr>
          <p:nvPr/>
        </p:nvGraphicFramePr>
        <p:xfrm>
          <a:off x="4802188" y="5884863"/>
          <a:ext cx="1857375" cy="554037"/>
        </p:xfrm>
        <a:graphic>
          <a:graphicData uri="http://schemas.openxmlformats.org/presentationml/2006/ole">
            <mc:AlternateContent xmlns:mc="http://schemas.openxmlformats.org/markup-compatibility/2006">
              <mc:Choice xmlns:v="urn:schemas-microsoft-com:vml" Requires="v">
                <p:oleObj spid="_x0000_s11482" name="Equation" r:id="rId15" imgW="723600" imgH="215640" progId="Equation.3">
                  <p:embed/>
                </p:oleObj>
              </mc:Choice>
              <mc:Fallback>
                <p:oleObj name="Equation" r:id="rId15" imgW="723600" imgH="215640" progId="Equation.3">
                  <p:embed/>
                  <p:pic>
                    <p:nvPicPr>
                      <p:cNvPr id="37899"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802188" y="5884863"/>
                        <a:ext cx="1857375" cy="554037"/>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12"/>
          <p:cNvGraphicFramePr>
            <a:graphicFrameLocks noChangeAspect="1"/>
          </p:cNvGraphicFramePr>
          <p:nvPr/>
        </p:nvGraphicFramePr>
        <p:xfrm>
          <a:off x="6859588" y="5189538"/>
          <a:ext cx="1911350" cy="568325"/>
        </p:xfrm>
        <a:graphic>
          <a:graphicData uri="http://schemas.openxmlformats.org/presentationml/2006/ole">
            <mc:AlternateContent xmlns:mc="http://schemas.openxmlformats.org/markup-compatibility/2006">
              <mc:Choice xmlns:v="urn:schemas-microsoft-com:vml" Requires="v">
                <p:oleObj spid="_x0000_s11483" name="Equation" r:id="rId17" imgW="723600" imgH="215640" progId="Equation.3">
                  <p:embed/>
                </p:oleObj>
              </mc:Choice>
              <mc:Fallback>
                <p:oleObj name="Equation" r:id="rId17" imgW="723600" imgH="215640" progId="Equation.3">
                  <p:embed/>
                  <p:pic>
                    <p:nvPicPr>
                      <p:cNvPr id="37900" name="Object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859588" y="5189538"/>
                        <a:ext cx="1911350" cy="56832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3" name="Group 13"/>
          <p:cNvGrpSpPr>
            <a:grpSpLocks/>
          </p:cNvGrpSpPr>
          <p:nvPr/>
        </p:nvGrpSpPr>
        <p:grpSpPr bwMode="auto">
          <a:xfrm>
            <a:off x="128588" y="1193800"/>
            <a:ext cx="3232150" cy="2200275"/>
            <a:chOff x="157" y="1018"/>
            <a:chExt cx="2036" cy="1386"/>
          </a:xfrm>
        </p:grpSpPr>
        <p:sp>
          <p:nvSpPr>
            <p:cNvPr id="14" name="Rectangle 14"/>
            <p:cNvSpPr>
              <a:spLocks noChangeArrowheads="1"/>
            </p:cNvSpPr>
            <p:nvPr/>
          </p:nvSpPr>
          <p:spPr bwMode="auto">
            <a:xfrm>
              <a:off x="734" y="1060"/>
              <a:ext cx="912" cy="1344"/>
            </a:xfrm>
            <a:prstGeom prst="rect">
              <a:avLst/>
            </a:prstGeom>
            <a:solidFill>
              <a:srgbClr val="FFFFCC"/>
            </a:solidFill>
            <a:ln w="3810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15"/>
            <p:cNvSpPr>
              <a:spLocks noChangeShapeType="1"/>
            </p:cNvSpPr>
            <p:nvPr/>
          </p:nvSpPr>
          <p:spPr bwMode="auto">
            <a:xfrm>
              <a:off x="546" y="1222"/>
              <a:ext cx="192" cy="0"/>
            </a:xfrm>
            <a:prstGeom prst="line">
              <a:avLst/>
            </a:prstGeom>
            <a:noFill/>
            <a:ln w="28575">
              <a:solidFill>
                <a:srgbClr val="99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16"/>
            <p:cNvSpPr>
              <a:spLocks noChangeShapeType="1"/>
            </p:cNvSpPr>
            <p:nvPr/>
          </p:nvSpPr>
          <p:spPr bwMode="auto">
            <a:xfrm>
              <a:off x="542" y="2190"/>
              <a:ext cx="192" cy="0"/>
            </a:xfrm>
            <a:prstGeom prst="line">
              <a:avLst/>
            </a:prstGeom>
            <a:noFill/>
            <a:ln w="28575">
              <a:solidFill>
                <a:srgbClr val="99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17"/>
            <p:cNvSpPr>
              <a:spLocks noChangeShapeType="1"/>
            </p:cNvSpPr>
            <p:nvPr/>
          </p:nvSpPr>
          <p:spPr bwMode="auto">
            <a:xfrm>
              <a:off x="542" y="1684"/>
              <a:ext cx="192" cy="0"/>
            </a:xfrm>
            <a:prstGeom prst="line">
              <a:avLst/>
            </a:prstGeom>
            <a:noFill/>
            <a:ln w="28575">
              <a:solidFill>
                <a:srgbClr val="99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18"/>
            <p:cNvSpPr>
              <a:spLocks noChangeShapeType="1"/>
            </p:cNvSpPr>
            <p:nvPr/>
          </p:nvSpPr>
          <p:spPr bwMode="auto">
            <a:xfrm>
              <a:off x="1646" y="2204"/>
              <a:ext cx="192" cy="0"/>
            </a:xfrm>
            <a:prstGeom prst="line">
              <a:avLst/>
            </a:prstGeom>
            <a:noFill/>
            <a:ln w="28575">
              <a:solidFill>
                <a:srgbClr val="99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19"/>
            <p:cNvSpPr>
              <a:spLocks noChangeShapeType="1"/>
            </p:cNvSpPr>
            <p:nvPr/>
          </p:nvSpPr>
          <p:spPr bwMode="auto">
            <a:xfrm>
              <a:off x="1646" y="1492"/>
              <a:ext cx="192" cy="0"/>
            </a:xfrm>
            <a:prstGeom prst="line">
              <a:avLst/>
            </a:prstGeom>
            <a:noFill/>
            <a:ln w="28575">
              <a:solidFill>
                <a:srgbClr val="99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20"/>
            <p:cNvSpPr>
              <a:spLocks noChangeShapeType="1"/>
            </p:cNvSpPr>
            <p:nvPr/>
          </p:nvSpPr>
          <p:spPr bwMode="auto">
            <a:xfrm>
              <a:off x="1648" y="1220"/>
              <a:ext cx="192" cy="0"/>
            </a:xfrm>
            <a:prstGeom prst="line">
              <a:avLst/>
            </a:prstGeom>
            <a:noFill/>
            <a:ln w="28575">
              <a:solidFill>
                <a:srgbClr val="99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Oval 21"/>
            <p:cNvSpPr>
              <a:spLocks noChangeArrowheads="1"/>
            </p:cNvSpPr>
            <p:nvPr/>
          </p:nvSpPr>
          <p:spPr bwMode="auto">
            <a:xfrm>
              <a:off x="482" y="1648"/>
              <a:ext cx="68" cy="67"/>
            </a:xfrm>
            <a:prstGeom prst="ellipse">
              <a:avLst/>
            </a:prstGeom>
            <a:noFill/>
            <a:ln w="28575">
              <a:solidFill>
                <a:srgbClr val="99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Text Box 22"/>
            <p:cNvSpPr txBox="1">
              <a:spLocks noChangeArrowheads="1"/>
            </p:cNvSpPr>
            <p:nvPr/>
          </p:nvSpPr>
          <p:spPr bwMode="auto">
            <a:xfrm>
              <a:off x="157" y="1018"/>
              <a:ext cx="3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a:solidFill>
                    <a:srgbClr val="0033CC"/>
                  </a:solidFill>
                </a:rPr>
                <a:t>A</a:t>
              </a:r>
              <a:r>
                <a:rPr lang="en-US" altLang="zh-CN" sz="2800" b="1" baseline="-25000">
                  <a:solidFill>
                    <a:srgbClr val="0033CC"/>
                  </a:solidFill>
                </a:rPr>
                <a:t>0</a:t>
              </a:r>
              <a:endParaRPr lang="en-US" altLang="zh-CN" sz="2800" b="1" i="1">
                <a:solidFill>
                  <a:srgbClr val="0033CC"/>
                </a:solidFill>
              </a:endParaRPr>
            </a:p>
          </p:txBody>
        </p:sp>
        <p:sp>
          <p:nvSpPr>
            <p:cNvPr id="23" name="Text Box 23"/>
            <p:cNvSpPr txBox="1">
              <a:spLocks noChangeArrowheads="1"/>
            </p:cNvSpPr>
            <p:nvPr/>
          </p:nvSpPr>
          <p:spPr bwMode="auto">
            <a:xfrm>
              <a:off x="1864" y="1024"/>
              <a:ext cx="3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a:solidFill>
                    <a:srgbClr val="FF0066"/>
                  </a:solidFill>
                </a:rPr>
                <a:t>Y</a:t>
              </a:r>
              <a:r>
                <a:rPr lang="en-US" altLang="zh-CN" sz="2800" b="1" baseline="-25000">
                  <a:solidFill>
                    <a:srgbClr val="FF0066"/>
                  </a:solidFill>
                </a:rPr>
                <a:t>0</a:t>
              </a:r>
              <a:endParaRPr lang="en-US" altLang="zh-CN" sz="2800" b="1" i="1">
                <a:solidFill>
                  <a:srgbClr val="FF0066"/>
                </a:solidFill>
              </a:endParaRPr>
            </a:p>
          </p:txBody>
        </p:sp>
        <p:sp>
          <p:nvSpPr>
            <p:cNvPr id="24" name="Text Box 24"/>
            <p:cNvSpPr txBox="1">
              <a:spLocks noChangeArrowheads="1"/>
            </p:cNvSpPr>
            <p:nvPr/>
          </p:nvSpPr>
          <p:spPr bwMode="auto">
            <a:xfrm>
              <a:off x="157" y="1504"/>
              <a:ext cx="3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a:solidFill>
                    <a:srgbClr val="0033CC"/>
                  </a:solidFill>
                </a:rPr>
                <a:t>A</a:t>
              </a:r>
              <a:r>
                <a:rPr lang="en-US" altLang="zh-CN" sz="2800" b="1" baseline="-25000">
                  <a:solidFill>
                    <a:srgbClr val="0033CC"/>
                  </a:solidFill>
                </a:rPr>
                <a:t>1</a:t>
              </a:r>
              <a:endParaRPr lang="en-US" altLang="zh-CN" sz="2800" b="1" i="1">
                <a:solidFill>
                  <a:srgbClr val="0033CC"/>
                </a:solidFill>
              </a:endParaRPr>
            </a:p>
          </p:txBody>
        </p:sp>
        <p:sp>
          <p:nvSpPr>
            <p:cNvPr id="25" name="Text Box 25"/>
            <p:cNvSpPr txBox="1">
              <a:spLocks noChangeArrowheads="1"/>
            </p:cNvSpPr>
            <p:nvPr/>
          </p:nvSpPr>
          <p:spPr bwMode="auto">
            <a:xfrm>
              <a:off x="157" y="1990"/>
              <a:ext cx="3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a:solidFill>
                    <a:srgbClr val="0033CC"/>
                  </a:solidFill>
                </a:rPr>
                <a:t>A</a:t>
              </a:r>
              <a:r>
                <a:rPr lang="en-US" altLang="zh-CN" sz="2800" b="1" baseline="-25000">
                  <a:solidFill>
                    <a:srgbClr val="0033CC"/>
                  </a:solidFill>
                </a:rPr>
                <a:t>2</a:t>
              </a:r>
              <a:endParaRPr lang="en-US" altLang="zh-CN" sz="2800" b="1" i="1">
                <a:solidFill>
                  <a:srgbClr val="0033CC"/>
                </a:solidFill>
              </a:endParaRPr>
            </a:p>
          </p:txBody>
        </p:sp>
        <p:sp>
          <p:nvSpPr>
            <p:cNvPr id="26" name="Text Box 26"/>
            <p:cNvSpPr txBox="1">
              <a:spLocks noChangeArrowheads="1"/>
            </p:cNvSpPr>
            <p:nvPr/>
          </p:nvSpPr>
          <p:spPr bwMode="auto">
            <a:xfrm>
              <a:off x="1864" y="1324"/>
              <a:ext cx="3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a:solidFill>
                    <a:srgbClr val="FF0066"/>
                  </a:solidFill>
                </a:rPr>
                <a:t>Y</a:t>
              </a:r>
              <a:r>
                <a:rPr lang="en-US" altLang="zh-CN" sz="2800" b="1" baseline="-25000">
                  <a:solidFill>
                    <a:srgbClr val="FF0066"/>
                  </a:solidFill>
                </a:rPr>
                <a:t>1</a:t>
              </a:r>
              <a:endParaRPr lang="en-US" altLang="zh-CN" sz="2800" b="1" i="1">
                <a:solidFill>
                  <a:srgbClr val="FF0066"/>
                </a:solidFill>
              </a:endParaRPr>
            </a:p>
          </p:txBody>
        </p:sp>
        <p:sp>
          <p:nvSpPr>
            <p:cNvPr id="27" name="Text Box 27"/>
            <p:cNvSpPr txBox="1">
              <a:spLocks noChangeArrowheads="1"/>
            </p:cNvSpPr>
            <p:nvPr/>
          </p:nvSpPr>
          <p:spPr bwMode="auto">
            <a:xfrm>
              <a:off x="1864" y="2008"/>
              <a:ext cx="3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a:solidFill>
                    <a:srgbClr val="FF0066"/>
                  </a:solidFill>
                </a:rPr>
                <a:t>Y</a:t>
              </a:r>
              <a:r>
                <a:rPr lang="en-US" altLang="zh-CN" sz="2800" b="1" baseline="-25000">
                  <a:solidFill>
                    <a:srgbClr val="FF0066"/>
                  </a:solidFill>
                </a:rPr>
                <a:t>7</a:t>
              </a:r>
              <a:endParaRPr lang="en-US" altLang="zh-CN" sz="2800" b="1" i="1">
                <a:solidFill>
                  <a:srgbClr val="FF0066"/>
                </a:solidFill>
              </a:endParaRPr>
            </a:p>
          </p:txBody>
        </p:sp>
        <p:sp>
          <p:nvSpPr>
            <p:cNvPr id="28" name="Text Box 28"/>
            <p:cNvSpPr txBox="1">
              <a:spLocks noChangeArrowheads="1"/>
            </p:cNvSpPr>
            <p:nvPr/>
          </p:nvSpPr>
          <p:spPr bwMode="auto">
            <a:xfrm>
              <a:off x="779" y="1288"/>
              <a:ext cx="791" cy="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800" b="1">
                  <a:solidFill>
                    <a:srgbClr val="996600"/>
                  </a:solidFill>
                </a:rPr>
                <a:t>3 </a:t>
              </a:r>
              <a:r>
                <a:rPr lang="zh-CN" altLang="en-US" sz="2800" b="1">
                  <a:solidFill>
                    <a:srgbClr val="996600"/>
                  </a:solidFill>
                  <a:ea typeface="隶书" panose="02010509060101010101" pitchFamily="49" charset="-122"/>
                </a:rPr>
                <a:t>位</a:t>
              </a:r>
            </a:p>
            <a:p>
              <a:pPr algn="ctr"/>
              <a:r>
                <a:rPr lang="zh-CN" altLang="en-US" sz="2800" b="1">
                  <a:solidFill>
                    <a:srgbClr val="996600"/>
                  </a:solidFill>
                  <a:ea typeface="隶书" panose="02010509060101010101" pitchFamily="49" charset="-122"/>
                </a:rPr>
                <a:t>二进制</a:t>
              </a:r>
            </a:p>
            <a:p>
              <a:pPr algn="ctr"/>
              <a:r>
                <a:rPr lang="zh-CN" altLang="en-US" sz="2800" b="1">
                  <a:solidFill>
                    <a:srgbClr val="996600"/>
                  </a:solidFill>
                  <a:ea typeface="隶书" panose="02010509060101010101" pitchFamily="49" charset="-122"/>
                </a:rPr>
                <a:t>译码器</a:t>
              </a:r>
            </a:p>
          </p:txBody>
        </p:sp>
        <p:sp>
          <p:nvSpPr>
            <p:cNvPr id="29" name="Oval 29"/>
            <p:cNvSpPr>
              <a:spLocks noChangeArrowheads="1"/>
            </p:cNvSpPr>
            <p:nvPr/>
          </p:nvSpPr>
          <p:spPr bwMode="auto">
            <a:xfrm>
              <a:off x="484" y="1186"/>
              <a:ext cx="68" cy="67"/>
            </a:xfrm>
            <a:prstGeom prst="ellipse">
              <a:avLst/>
            </a:prstGeom>
            <a:noFill/>
            <a:ln w="28575">
              <a:solidFill>
                <a:srgbClr val="99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Oval 30"/>
            <p:cNvSpPr>
              <a:spLocks noChangeArrowheads="1"/>
            </p:cNvSpPr>
            <p:nvPr/>
          </p:nvSpPr>
          <p:spPr bwMode="auto">
            <a:xfrm>
              <a:off x="479" y="2155"/>
              <a:ext cx="68" cy="67"/>
            </a:xfrm>
            <a:prstGeom prst="ellipse">
              <a:avLst/>
            </a:prstGeom>
            <a:noFill/>
            <a:ln w="28575">
              <a:solidFill>
                <a:srgbClr val="99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Oval 31"/>
            <p:cNvSpPr>
              <a:spLocks noChangeArrowheads="1"/>
            </p:cNvSpPr>
            <p:nvPr/>
          </p:nvSpPr>
          <p:spPr bwMode="auto">
            <a:xfrm>
              <a:off x="1829" y="1453"/>
              <a:ext cx="68" cy="67"/>
            </a:xfrm>
            <a:prstGeom prst="ellipse">
              <a:avLst/>
            </a:prstGeom>
            <a:noFill/>
            <a:ln w="28575">
              <a:solidFill>
                <a:srgbClr val="99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Oval 32"/>
            <p:cNvSpPr>
              <a:spLocks noChangeArrowheads="1"/>
            </p:cNvSpPr>
            <p:nvPr/>
          </p:nvSpPr>
          <p:spPr bwMode="auto">
            <a:xfrm>
              <a:off x="1835" y="1186"/>
              <a:ext cx="68" cy="67"/>
            </a:xfrm>
            <a:prstGeom prst="ellipse">
              <a:avLst/>
            </a:prstGeom>
            <a:noFill/>
            <a:ln w="28575">
              <a:solidFill>
                <a:srgbClr val="99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Oval 33"/>
            <p:cNvSpPr>
              <a:spLocks noChangeArrowheads="1"/>
            </p:cNvSpPr>
            <p:nvPr/>
          </p:nvSpPr>
          <p:spPr bwMode="auto">
            <a:xfrm>
              <a:off x="1830" y="2168"/>
              <a:ext cx="68" cy="68"/>
            </a:xfrm>
            <a:prstGeom prst="ellipse">
              <a:avLst/>
            </a:prstGeom>
            <a:noFill/>
            <a:ln w="28575">
              <a:solidFill>
                <a:srgbClr val="99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Rectangle 34"/>
            <p:cNvSpPr>
              <a:spLocks noChangeArrowheads="1"/>
            </p:cNvSpPr>
            <p:nvPr/>
          </p:nvSpPr>
          <p:spPr bwMode="auto">
            <a:xfrm rot="5400000">
              <a:off x="1680" y="1680"/>
              <a:ext cx="40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a:solidFill>
                    <a:srgbClr val="996600"/>
                  </a:solidFill>
                </a:rPr>
                <a:t>…</a:t>
              </a:r>
            </a:p>
          </p:txBody>
        </p:sp>
      </p:grpSp>
      <p:graphicFrame>
        <p:nvGraphicFramePr>
          <p:cNvPr id="35" name="Object 35"/>
          <p:cNvGraphicFramePr>
            <a:graphicFrameLocks noChangeAspect="1"/>
          </p:cNvGraphicFramePr>
          <p:nvPr/>
        </p:nvGraphicFramePr>
        <p:xfrm>
          <a:off x="3448050" y="1323975"/>
          <a:ext cx="1577975" cy="528638"/>
        </p:xfrm>
        <a:graphic>
          <a:graphicData uri="http://schemas.openxmlformats.org/presentationml/2006/ole">
            <mc:AlternateContent xmlns:mc="http://schemas.openxmlformats.org/markup-compatibility/2006">
              <mc:Choice xmlns:v="urn:schemas-microsoft-com:vml" Requires="v">
                <p:oleObj spid="_x0000_s11484" name="Equation" r:id="rId19" imgW="723600" imgH="241200" progId="Equation.3">
                  <p:embed/>
                </p:oleObj>
              </mc:Choice>
              <mc:Fallback>
                <p:oleObj name="Equation" r:id="rId19" imgW="723600" imgH="241200" progId="Equation.3">
                  <p:embed/>
                  <p:pic>
                    <p:nvPicPr>
                      <p:cNvPr id="37923" name="Object 3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448050" y="1323975"/>
                        <a:ext cx="1577975" cy="528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 name="Object 36"/>
          <p:cNvGraphicFramePr>
            <a:graphicFrameLocks noChangeAspect="1"/>
          </p:cNvGraphicFramePr>
          <p:nvPr/>
        </p:nvGraphicFramePr>
        <p:xfrm>
          <a:off x="5248275" y="1325563"/>
          <a:ext cx="3386138" cy="503237"/>
        </p:xfrm>
        <a:graphic>
          <a:graphicData uri="http://schemas.openxmlformats.org/presentationml/2006/ole">
            <mc:AlternateContent xmlns:mc="http://schemas.openxmlformats.org/markup-compatibility/2006">
              <mc:Choice xmlns:v="urn:schemas-microsoft-com:vml" Requires="v">
                <p:oleObj spid="_x0000_s11485" name="Equation" r:id="rId21" imgW="1815840" imgH="228600" progId="Equation.3">
                  <p:embed/>
                </p:oleObj>
              </mc:Choice>
              <mc:Fallback>
                <p:oleObj name="Equation" r:id="rId21" imgW="1815840" imgH="228600" progId="Equation.3">
                  <p:embed/>
                  <p:pic>
                    <p:nvPicPr>
                      <p:cNvPr id="37924" name="Object 3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248275" y="1325563"/>
                        <a:ext cx="3386138" cy="503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 name="Text Box 37"/>
          <p:cNvSpPr txBox="1">
            <a:spLocks noChangeArrowheads="1"/>
          </p:cNvSpPr>
          <p:nvPr/>
        </p:nvSpPr>
        <p:spPr bwMode="auto">
          <a:xfrm>
            <a:off x="5246688" y="1808163"/>
            <a:ext cx="38290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zh-CN" sz="2800" b="1">
                <a:solidFill>
                  <a:srgbClr val="0033CC"/>
                </a:solidFill>
                <a:ea typeface="楷体_GB2312" panose="02010609030101010101" pitchFamily="49" charset="-122"/>
              </a:rPr>
              <a:t>0   0   0   0   0   0   0   </a:t>
            </a:r>
            <a:r>
              <a:rPr lang="en-US" altLang="zh-CN" sz="2800" b="1">
                <a:solidFill>
                  <a:srgbClr val="FF0066"/>
                </a:solidFill>
                <a:ea typeface="楷体_GB2312" panose="02010609030101010101" pitchFamily="49" charset="-122"/>
              </a:rPr>
              <a:t>1</a:t>
            </a:r>
            <a:r>
              <a:rPr lang="en-US" altLang="zh-CN" sz="2800" b="1">
                <a:solidFill>
                  <a:srgbClr val="0033CC"/>
                </a:solidFill>
                <a:ea typeface="楷体_GB2312" panose="02010609030101010101" pitchFamily="49" charset="-122"/>
              </a:rPr>
              <a:t>    </a:t>
            </a:r>
          </a:p>
        </p:txBody>
      </p:sp>
      <p:sp>
        <p:nvSpPr>
          <p:cNvPr id="38" name="Text Box 38"/>
          <p:cNvSpPr txBox="1">
            <a:spLocks noChangeArrowheads="1"/>
          </p:cNvSpPr>
          <p:nvPr/>
        </p:nvSpPr>
        <p:spPr bwMode="auto">
          <a:xfrm>
            <a:off x="5246688" y="2189163"/>
            <a:ext cx="38290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zh-CN" sz="2800" b="1">
                <a:solidFill>
                  <a:srgbClr val="0033CC"/>
                </a:solidFill>
                <a:ea typeface="楷体_GB2312" panose="02010609030101010101" pitchFamily="49" charset="-122"/>
              </a:rPr>
              <a:t>0   0   0   0   0   0   </a:t>
            </a:r>
            <a:r>
              <a:rPr lang="en-US" altLang="zh-CN" sz="2800" b="1">
                <a:solidFill>
                  <a:srgbClr val="FF0066"/>
                </a:solidFill>
                <a:ea typeface="楷体_GB2312" panose="02010609030101010101" pitchFamily="49" charset="-122"/>
              </a:rPr>
              <a:t>1</a:t>
            </a:r>
            <a:r>
              <a:rPr lang="en-US" altLang="zh-CN" sz="2800" b="1">
                <a:solidFill>
                  <a:srgbClr val="0033CC"/>
                </a:solidFill>
                <a:ea typeface="楷体_GB2312" panose="02010609030101010101" pitchFamily="49" charset="-122"/>
              </a:rPr>
              <a:t>   0    </a:t>
            </a:r>
          </a:p>
        </p:txBody>
      </p:sp>
      <p:sp>
        <p:nvSpPr>
          <p:cNvPr id="39" name="Text Box 39"/>
          <p:cNvSpPr txBox="1">
            <a:spLocks noChangeArrowheads="1"/>
          </p:cNvSpPr>
          <p:nvPr/>
        </p:nvSpPr>
        <p:spPr bwMode="auto">
          <a:xfrm>
            <a:off x="5246688" y="2570163"/>
            <a:ext cx="38290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zh-CN" sz="2800" b="1">
                <a:solidFill>
                  <a:srgbClr val="0033CC"/>
                </a:solidFill>
                <a:ea typeface="楷体_GB2312" panose="02010609030101010101" pitchFamily="49" charset="-122"/>
              </a:rPr>
              <a:t>0   0   0   0   0   </a:t>
            </a:r>
            <a:r>
              <a:rPr lang="en-US" altLang="zh-CN" sz="2800" b="1">
                <a:solidFill>
                  <a:srgbClr val="FF0066"/>
                </a:solidFill>
                <a:ea typeface="楷体_GB2312" panose="02010609030101010101" pitchFamily="49" charset="-122"/>
              </a:rPr>
              <a:t>1</a:t>
            </a:r>
            <a:r>
              <a:rPr lang="en-US" altLang="zh-CN" sz="2800" b="1">
                <a:solidFill>
                  <a:srgbClr val="0033CC"/>
                </a:solidFill>
                <a:ea typeface="楷体_GB2312" panose="02010609030101010101" pitchFamily="49" charset="-122"/>
              </a:rPr>
              <a:t>   0   0    </a:t>
            </a:r>
          </a:p>
        </p:txBody>
      </p:sp>
      <p:sp>
        <p:nvSpPr>
          <p:cNvPr id="40" name="Text Box 40"/>
          <p:cNvSpPr txBox="1">
            <a:spLocks noChangeArrowheads="1"/>
          </p:cNvSpPr>
          <p:nvPr/>
        </p:nvSpPr>
        <p:spPr bwMode="auto">
          <a:xfrm>
            <a:off x="5246688" y="3027363"/>
            <a:ext cx="38290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zh-CN" sz="2800" b="1">
                <a:solidFill>
                  <a:srgbClr val="0033CC"/>
                </a:solidFill>
                <a:ea typeface="楷体_GB2312" panose="02010609030101010101" pitchFamily="49" charset="-122"/>
              </a:rPr>
              <a:t>0   0   0   0   </a:t>
            </a:r>
            <a:r>
              <a:rPr lang="en-US" altLang="zh-CN" sz="2800" b="1">
                <a:solidFill>
                  <a:srgbClr val="FF0066"/>
                </a:solidFill>
                <a:ea typeface="楷体_GB2312" panose="02010609030101010101" pitchFamily="49" charset="-122"/>
              </a:rPr>
              <a:t>1</a:t>
            </a:r>
            <a:r>
              <a:rPr lang="en-US" altLang="zh-CN" sz="2800" b="1">
                <a:solidFill>
                  <a:srgbClr val="0033CC"/>
                </a:solidFill>
                <a:ea typeface="楷体_GB2312" panose="02010609030101010101" pitchFamily="49" charset="-122"/>
              </a:rPr>
              <a:t>   0   0   0    </a:t>
            </a:r>
          </a:p>
        </p:txBody>
      </p:sp>
      <p:sp>
        <p:nvSpPr>
          <p:cNvPr id="41" name="Text Box 41"/>
          <p:cNvSpPr txBox="1">
            <a:spLocks noChangeArrowheads="1"/>
          </p:cNvSpPr>
          <p:nvPr/>
        </p:nvSpPr>
        <p:spPr bwMode="auto">
          <a:xfrm>
            <a:off x="5246688" y="3408363"/>
            <a:ext cx="38290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zh-CN" sz="2800" b="1">
                <a:solidFill>
                  <a:srgbClr val="0033CC"/>
                </a:solidFill>
                <a:ea typeface="楷体_GB2312" panose="02010609030101010101" pitchFamily="49" charset="-122"/>
              </a:rPr>
              <a:t>0   0   0   </a:t>
            </a:r>
            <a:r>
              <a:rPr lang="en-US" altLang="zh-CN" sz="2800" b="1">
                <a:solidFill>
                  <a:srgbClr val="FF0066"/>
                </a:solidFill>
                <a:ea typeface="楷体_GB2312" panose="02010609030101010101" pitchFamily="49" charset="-122"/>
              </a:rPr>
              <a:t>1</a:t>
            </a:r>
            <a:r>
              <a:rPr lang="en-US" altLang="zh-CN" sz="2800" b="1">
                <a:solidFill>
                  <a:srgbClr val="0033CC"/>
                </a:solidFill>
                <a:ea typeface="楷体_GB2312" panose="02010609030101010101" pitchFamily="49" charset="-122"/>
              </a:rPr>
              <a:t>   0   0   0   0    </a:t>
            </a:r>
          </a:p>
        </p:txBody>
      </p:sp>
      <p:sp>
        <p:nvSpPr>
          <p:cNvPr id="42" name="Text Box 42"/>
          <p:cNvSpPr txBox="1">
            <a:spLocks noChangeArrowheads="1"/>
          </p:cNvSpPr>
          <p:nvPr/>
        </p:nvSpPr>
        <p:spPr bwMode="auto">
          <a:xfrm>
            <a:off x="5246688" y="3789363"/>
            <a:ext cx="38290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6600"/>
                </a:solidFill>
                <a:miter lim="800000"/>
                <a:headEnd/>
                <a:tailEnd/>
              </a14:hiddenLine>
            </a:ext>
          </a:extLst>
        </p:spPr>
        <p:txBody>
          <a:bodyPr wrap="none">
            <a:spAutoFit/>
          </a:bodyPr>
          <a:lstStyle/>
          <a:p>
            <a:r>
              <a:rPr lang="en-US" altLang="zh-CN" sz="2800" b="1">
                <a:solidFill>
                  <a:srgbClr val="0033CC"/>
                </a:solidFill>
                <a:ea typeface="楷体_GB2312" panose="02010609030101010101" pitchFamily="49" charset="-122"/>
              </a:rPr>
              <a:t>0   0   </a:t>
            </a:r>
            <a:r>
              <a:rPr lang="en-US" altLang="zh-CN" sz="2800" b="1">
                <a:solidFill>
                  <a:srgbClr val="FF0066"/>
                </a:solidFill>
                <a:ea typeface="楷体_GB2312" panose="02010609030101010101" pitchFamily="49" charset="-122"/>
              </a:rPr>
              <a:t>1 </a:t>
            </a:r>
            <a:r>
              <a:rPr lang="en-US" altLang="zh-CN" sz="2800" b="1">
                <a:solidFill>
                  <a:srgbClr val="0033CC"/>
                </a:solidFill>
                <a:ea typeface="楷体_GB2312" panose="02010609030101010101" pitchFamily="49" charset="-122"/>
              </a:rPr>
              <a:t>  0   0   0   0   0    </a:t>
            </a:r>
          </a:p>
        </p:txBody>
      </p:sp>
      <p:sp>
        <p:nvSpPr>
          <p:cNvPr id="43" name="Text Box 43"/>
          <p:cNvSpPr txBox="1">
            <a:spLocks noChangeArrowheads="1"/>
          </p:cNvSpPr>
          <p:nvPr/>
        </p:nvSpPr>
        <p:spPr bwMode="auto">
          <a:xfrm>
            <a:off x="5246688" y="4170363"/>
            <a:ext cx="38290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zh-CN" sz="2800" b="1">
                <a:solidFill>
                  <a:srgbClr val="0033CC"/>
                </a:solidFill>
                <a:ea typeface="楷体_GB2312" panose="02010609030101010101" pitchFamily="49" charset="-122"/>
              </a:rPr>
              <a:t>0   </a:t>
            </a:r>
            <a:r>
              <a:rPr lang="en-US" altLang="zh-CN" sz="2800" b="1">
                <a:solidFill>
                  <a:srgbClr val="FF0066"/>
                </a:solidFill>
                <a:ea typeface="楷体_GB2312" panose="02010609030101010101" pitchFamily="49" charset="-122"/>
              </a:rPr>
              <a:t>1</a:t>
            </a:r>
            <a:r>
              <a:rPr lang="en-US" altLang="zh-CN" sz="2800" b="1">
                <a:solidFill>
                  <a:srgbClr val="0033CC"/>
                </a:solidFill>
                <a:ea typeface="楷体_GB2312" panose="02010609030101010101" pitchFamily="49" charset="-122"/>
              </a:rPr>
              <a:t>   0   0   0   0   0   0    </a:t>
            </a:r>
          </a:p>
        </p:txBody>
      </p:sp>
      <p:sp>
        <p:nvSpPr>
          <p:cNvPr id="44" name="Text Box 44"/>
          <p:cNvSpPr txBox="1">
            <a:spLocks noChangeArrowheads="1"/>
          </p:cNvSpPr>
          <p:nvPr/>
        </p:nvSpPr>
        <p:spPr bwMode="auto">
          <a:xfrm>
            <a:off x="5246688" y="4551363"/>
            <a:ext cx="38290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zh-CN" sz="2800" b="1">
                <a:solidFill>
                  <a:srgbClr val="FF0066"/>
                </a:solidFill>
                <a:ea typeface="楷体_GB2312" panose="02010609030101010101" pitchFamily="49" charset="-122"/>
              </a:rPr>
              <a:t>1</a:t>
            </a:r>
            <a:r>
              <a:rPr lang="en-US" altLang="zh-CN" sz="2800" b="1">
                <a:solidFill>
                  <a:srgbClr val="0033CC"/>
                </a:solidFill>
                <a:ea typeface="楷体_GB2312" panose="02010609030101010101" pitchFamily="49" charset="-122"/>
              </a:rPr>
              <a:t>   0   0   0   0   0   0   0    </a:t>
            </a:r>
          </a:p>
        </p:txBody>
      </p:sp>
      <p:grpSp>
        <p:nvGrpSpPr>
          <p:cNvPr id="45" name="Group 45"/>
          <p:cNvGrpSpPr>
            <a:grpSpLocks/>
          </p:cNvGrpSpPr>
          <p:nvPr/>
        </p:nvGrpSpPr>
        <p:grpSpPr bwMode="auto">
          <a:xfrm>
            <a:off x="3494088" y="1817688"/>
            <a:ext cx="2228850" cy="3252787"/>
            <a:chOff x="2244" y="1144"/>
            <a:chExt cx="1404" cy="2049"/>
          </a:xfrm>
        </p:grpSpPr>
        <p:sp>
          <p:nvSpPr>
            <p:cNvPr id="46" name="Text Box 46"/>
            <p:cNvSpPr txBox="1">
              <a:spLocks noChangeArrowheads="1"/>
            </p:cNvSpPr>
            <p:nvPr/>
          </p:nvSpPr>
          <p:spPr bwMode="auto">
            <a:xfrm>
              <a:off x="2244" y="1144"/>
              <a:ext cx="1260"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zh-CN" sz="2800" b="1">
                  <a:solidFill>
                    <a:srgbClr val="0033CC"/>
                  </a:solidFill>
                  <a:ea typeface="楷体_GB2312" panose="02010609030101010101" pitchFamily="49" charset="-122"/>
                </a:rPr>
                <a:t>0    0    0</a:t>
              </a:r>
            </a:p>
          </p:txBody>
        </p:sp>
        <p:sp>
          <p:nvSpPr>
            <p:cNvPr id="47" name="Text Box 47"/>
            <p:cNvSpPr txBox="1">
              <a:spLocks noChangeArrowheads="1"/>
            </p:cNvSpPr>
            <p:nvPr/>
          </p:nvSpPr>
          <p:spPr bwMode="auto">
            <a:xfrm>
              <a:off x="2244" y="1390"/>
              <a:ext cx="1116"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zh-CN" sz="2800" b="1">
                  <a:solidFill>
                    <a:srgbClr val="0033CC"/>
                  </a:solidFill>
                  <a:ea typeface="楷体_GB2312" panose="02010609030101010101" pitchFamily="49" charset="-122"/>
                </a:rPr>
                <a:t>0    0    1</a:t>
              </a:r>
            </a:p>
          </p:txBody>
        </p:sp>
        <p:sp>
          <p:nvSpPr>
            <p:cNvPr id="48" name="Text Box 48"/>
            <p:cNvSpPr txBox="1">
              <a:spLocks noChangeArrowheads="1"/>
            </p:cNvSpPr>
            <p:nvPr/>
          </p:nvSpPr>
          <p:spPr bwMode="auto">
            <a:xfrm>
              <a:off x="2244" y="1636"/>
              <a:ext cx="1212"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zh-CN" sz="2800" b="1">
                  <a:solidFill>
                    <a:srgbClr val="0033CC"/>
                  </a:solidFill>
                  <a:ea typeface="楷体_GB2312" panose="02010609030101010101" pitchFamily="49" charset="-122"/>
                </a:rPr>
                <a:t>0    1    0</a:t>
              </a:r>
            </a:p>
          </p:txBody>
        </p:sp>
        <p:sp>
          <p:nvSpPr>
            <p:cNvPr id="49" name="Text Box 49"/>
            <p:cNvSpPr txBox="1">
              <a:spLocks noChangeArrowheads="1"/>
            </p:cNvSpPr>
            <p:nvPr/>
          </p:nvSpPr>
          <p:spPr bwMode="auto">
            <a:xfrm>
              <a:off x="2244" y="1882"/>
              <a:ext cx="1260"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zh-CN" sz="2800" b="1">
                  <a:solidFill>
                    <a:srgbClr val="0033CC"/>
                  </a:solidFill>
                  <a:ea typeface="楷体_GB2312" panose="02010609030101010101" pitchFamily="49" charset="-122"/>
                </a:rPr>
                <a:t>0    1    1</a:t>
              </a:r>
            </a:p>
          </p:txBody>
        </p:sp>
        <p:sp>
          <p:nvSpPr>
            <p:cNvPr id="50" name="Text Box 50"/>
            <p:cNvSpPr txBox="1">
              <a:spLocks noChangeArrowheads="1"/>
            </p:cNvSpPr>
            <p:nvPr/>
          </p:nvSpPr>
          <p:spPr bwMode="auto">
            <a:xfrm>
              <a:off x="2244" y="2128"/>
              <a:ext cx="1308"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zh-CN" sz="2800" b="1">
                  <a:solidFill>
                    <a:srgbClr val="0033CC"/>
                  </a:solidFill>
                  <a:ea typeface="楷体_GB2312" panose="02010609030101010101" pitchFamily="49" charset="-122"/>
                </a:rPr>
                <a:t>1    0    0</a:t>
              </a:r>
            </a:p>
          </p:txBody>
        </p:sp>
        <p:sp>
          <p:nvSpPr>
            <p:cNvPr id="51" name="Text Box 51"/>
            <p:cNvSpPr txBox="1">
              <a:spLocks noChangeArrowheads="1"/>
            </p:cNvSpPr>
            <p:nvPr/>
          </p:nvSpPr>
          <p:spPr bwMode="auto">
            <a:xfrm>
              <a:off x="2244" y="2374"/>
              <a:ext cx="1404"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zh-CN" sz="2800" b="1">
                  <a:solidFill>
                    <a:srgbClr val="0033CC"/>
                  </a:solidFill>
                  <a:ea typeface="楷体_GB2312" panose="02010609030101010101" pitchFamily="49" charset="-122"/>
                </a:rPr>
                <a:t>1    0    1</a:t>
              </a:r>
            </a:p>
          </p:txBody>
        </p:sp>
        <p:sp>
          <p:nvSpPr>
            <p:cNvPr id="52" name="Text Box 52"/>
            <p:cNvSpPr txBox="1">
              <a:spLocks noChangeArrowheads="1"/>
            </p:cNvSpPr>
            <p:nvPr/>
          </p:nvSpPr>
          <p:spPr bwMode="auto">
            <a:xfrm>
              <a:off x="2244" y="2620"/>
              <a:ext cx="1260"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zh-CN" sz="2800" b="1">
                  <a:solidFill>
                    <a:srgbClr val="0033CC"/>
                  </a:solidFill>
                  <a:ea typeface="楷体_GB2312" panose="02010609030101010101" pitchFamily="49" charset="-122"/>
                </a:rPr>
                <a:t>1    1    0</a:t>
              </a:r>
            </a:p>
          </p:txBody>
        </p:sp>
        <p:sp>
          <p:nvSpPr>
            <p:cNvPr id="53" name="Text Box 53"/>
            <p:cNvSpPr txBox="1">
              <a:spLocks noChangeArrowheads="1"/>
            </p:cNvSpPr>
            <p:nvPr/>
          </p:nvSpPr>
          <p:spPr bwMode="auto">
            <a:xfrm>
              <a:off x="2244" y="2866"/>
              <a:ext cx="1212"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zh-CN" sz="2800" b="1">
                  <a:solidFill>
                    <a:srgbClr val="0033CC"/>
                  </a:solidFill>
                  <a:ea typeface="楷体_GB2312" panose="02010609030101010101" pitchFamily="49" charset="-122"/>
                </a:rPr>
                <a:t>1    1    1</a:t>
              </a:r>
            </a:p>
          </p:txBody>
        </p:sp>
      </p:grpSp>
      <p:grpSp>
        <p:nvGrpSpPr>
          <p:cNvPr id="54" name="Group 54"/>
          <p:cNvGrpSpPr>
            <a:grpSpLocks/>
          </p:cNvGrpSpPr>
          <p:nvPr/>
        </p:nvGrpSpPr>
        <p:grpSpPr bwMode="auto">
          <a:xfrm>
            <a:off x="3459163" y="1273175"/>
            <a:ext cx="5410200" cy="3770313"/>
            <a:chOff x="2222" y="737"/>
            <a:chExt cx="3408" cy="2375"/>
          </a:xfrm>
        </p:grpSpPr>
        <p:sp>
          <p:nvSpPr>
            <p:cNvPr id="55" name="Line 55"/>
            <p:cNvSpPr>
              <a:spLocks noChangeShapeType="1"/>
            </p:cNvSpPr>
            <p:nvPr/>
          </p:nvSpPr>
          <p:spPr bwMode="auto">
            <a:xfrm>
              <a:off x="2222" y="738"/>
              <a:ext cx="340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 name="Line 56"/>
            <p:cNvSpPr>
              <a:spLocks noChangeShapeType="1"/>
            </p:cNvSpPr>
            <p:nvPr/>
          </p:nvSpPr>
          <p:spPr bwMode="auto">
            <a:xfrm>
              <a:off x="2246" y="1080"/>
              <a:ext cx="336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 name="Line 57"/>
            <p:cNvSpPr>
              <a:spLocks noChangeShapeType="1"/>
            </p:cNvSpPr>
            <p:nvPr/>
          </p:nvSpPr>
          <p:spPr bwMode="auto">
            <a:xfrm>
              <a:off x="2246" y="3106"/>
              <a:ext cx="336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 name="Line 58"/>
            <p:cNvSpPr>
              <a:spLocks noChangeShapeType="1"/>
            </p:cNvSpPr>
            <p:nvPr/>
          </p:nvSpPr>
          <p:spPr bwMode="auto">
            <a:xfrm flipH="1">
              <a:off x="3251" y="737"/>
              <a:ext cx="0" cy="23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 name="Line 59"/>
            <p:cNvSpPr>
              <a:spLocks noChangeShapeType="1"/>
            </p:cNvSpPr>
            <p:nvPr/>
          </p:nvSpPr>
          <p:spPr bwMode="auto">
            <a:xfrm>
              <a:off x="2246" y="1352"/>
              <a:ext cx="3360"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 name="Line 60"/>
            <p:cNvSpPr>
              <a:spLocks noChangeShapeType="1"/>
            </p:cNvSpPr>
            <p:nvPr/>
          </p:nvSpPr>
          <p:spPr bwMode="auto">
            <a:xfrm>
              <a:off x="2246" y="1600"/>
              <a:ext cx="3360"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 name="Line 61"/>
            <p:cNvSpPr>
              <a:spLocks noChangeShapeType="1"/>
            </p:cNvSpPr>
            <p:nvPr/>
          </p:nvSpPr>
          <p:spPr bwMode="auto">
            <a:xfrm>
              <a:off x="2246" y="1856"/>
              <a:ext cx="3360"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 name="Line 62"/>
            <p:cNvSpPr>
              <a:spLocks noChangeShapeType="1"/>
            </p:cNvSpPr>
            <p:nvPr/>
          </p:nvSpPr>
          <p:spPr bwMode="auto">
            <a:xfrm>
              <a:off x="2246" y="2128"/>
              <a:ext cx="3360"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 name="Line 63"/>
            <p:cNvSpPr>
              <a:spLocks noChangeShapeType="1"/>
            </p:cNvSpPr>
            <p:nvPr/>
          </p:nvSpPr>
          <p:spPr bwMode="auto">
            <a:xfrm>
              <a:off x="2246" y="2368"/>
              <a:ext cx="3360"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 name="Line 64"/>
            <p:cNvSpPr>
              <a:spLocks noChangeShapeType="1"/>
            </p:cNvSpPr>
            <p:nvPr/>
          </p:nvSpPr>
          <p:spPr bwMode="auto">
            <a:xfrm>
              <a:off x="2246" y="2600"/>
              <a:ext cx="3360"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 name="Line 65"/>
            <p:cNvSpPr>
              <a:spLocks noChangeShapeType="1"/>
            </p:cNvSpPr>
            <p:nvPr/>
          </p:nvSpPr>
          <p:spPr bwMode="auto">
            <a:xfrm>
              <a:off x="2246" y="2848"/>
              <a:ext cx="3360"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extLst>
      <p:ext uri="{BB962C8B-B14F-4D97-AF65-F5344CB8AC3E}">
        <p14:creationId xmlns:p14="http://schemas.microsoft.com/office/powerpoint/2010/main" val="3632639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slide(from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6" presetClass="entr" presetSubtype="37" fill="hold" nodeType="clickEffect">
                                  <p:stCondLst>
                                    <p:cond delay="0"/>
                                  </p:stCondLst>
                                  <p:childTnLst>
                                    <p:set>
                                      <p:cBhvr>
                                        <p:cTn id="22" dur="1" fill="hold">
                                          <p:stCondLst>
                                            <p:cond delay="0"/>
                                          </p:stCondLst>
                                        </p:cTn>
                                        <p:tgtEl>
                                          <p:spTgt spid="54"/>
                                        </p:tgtEl>
                                        <p:attrNameLst>
                                          <p:attrName>style.visibility</p:attrName>
                                        </p:attrNameLst>
                                      </p:cBhvr>
                                      <p:to>
                                        <p:strVal val="visible"/>
                                      </p:to>
                                    </p:set>
                                    <p:animEffect transition="in" filter="barn(outVertical)">
                                      <p:cBhvr>
                                        <p:cTn id="23" dur="500"/>
                                        <p:tgtEl>
                                          <p:spTgt spid="54"/>
                                        </p:tgtEl>
                                      </p:cBhvr>
                                    </p:animEffect>
                                  </p:childTnLst>
                                </p:cTn>
                              </p:par>
                            </p:childTnLst>
                          </p:cTn>
                        </p:par>
                        <p:par>
                          <p:cTn id="24" fill="hold">
                            <p:stCondLst>
                              <p:cond delay="500"/>
                            </p:stCondLst>
                            <p:childTnLst>
                              <p:par>
                                <p:cTn id="25" presetID="22" presetClass="entr" presetSubtype="8" fill="hold" nodeType="afterEffect">
                                  <p:stCondLst>
                                    <p:cond delay="1000"/>
                                  </p:stCondLst>
                                  <p:childTnLst>
                                    <p:set>
                                      <p:cBhvr>
                                        <p:cTn id="26" dur="1" fill="hold">
                                          <p:stCondLst>
                                            <p:cond delay="0"/>
                                          </p:stCondLst>
                                        </p:cTn>
                                        <p:tgtEl>
                                          <p:spTgt spid="35"/>
                                        </p:tgtEl>
                                        <p:attrNameLst>
                                          <p:attrName>style.visibility</p:attrName>
                                        </p:attrNameLst>
                                      </p:cBhvr>
                                      <p:to>
                                        <p:strVal val="visible"/>
                                      </p:to>
                                    </p:set>
                                    <p:animEffect transition="in" filter="wipe(left)">
                                      <p:cBhvr>
                                        <p:cTn id="27" dur="500"/>
                                        <p:tgtEl>
                                          <p:spTgt spid="35"/>
                                        </p:tgtEl>
                                      </p:cBhvr>
                                    </p:animEffect>
                                  </p:childTnLst>
                                </p:cTn>
                              </p:par>
                            </p:childTnLst>
                          </p:cTn>
                        </p:par>
                        <p:par>
                          <p:cTn id="28" fill="hold">
                            <p:stCondLst>
                              <p:cond delay="2000"/>
                            </p:stCondLst>
                            <p:childTnLst>
                              <p:par>
                                <p:cTn id="29" presetID="22" presetClass="entr" presetSubtype="8" fill="hold" nodeType="afterEffect">
                                  <p:stCondLst>
                                    <p:cond delay="1000"/>
                                  </p:stCondLst>
                                  <p:childTnLst>
                                    <p:set>
                                      <p:cBhvr>
                                        <p:cTn id="30" dur="1" fill="hold">
                                          <p:stCondLst>
                                            <p:cond delay="0"/>
                                          </p:stCondLst>
                                        </p:cTn>
                                        <p:tgtEl>
                                          <p:spTgt spid="36"/>
                                        </p:tgtEl>
                                        <p:attrNameLst>
                                          <p:attrName>style.visibility</p:attrName>
                                        </p:attrNameLst>
                                      </p:cBhvr>
                                      <p:to>
                                        <p:strVal val="visible"/>
                                      </p:to>
                                    </p:set>
                                    <p:animEffect transition="in" filter="wipe(left)">
                                      <p:cBhvr>
                                        <p:cTn id="31" dur="500"/>
                                        <p:tgtEl>
                                          <p:spTgt spid="3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wipe(up)">
                                      <p:cBhvr>
                                        <p:cTn id="36" dur="500"/>
                                        <p:tgtEl>
                                          <p:spTgt spid="4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iterate type="lt">
                                    <p:tmPct val="100000"/>
                                  </p:iterate>
                                  <p:childTnLst>
                                    <p:set>
                                      <p:cBhvr>
                                        <p:cTn id="40" dur="1" fill="hold">
                                          <p:stCondLst>
                                            <p:cond delay="0"/>
                                          </p:stCondLst>
                                        </p:cTn>
                                        <p:tgtEl>
                                          <p:spTgt spid="37">
                                            <p:txEl>
                                              <p:pRg st="0" end="0"/>
                                            </p:txEl>
                                          </p:spTgt>
                                        </p:tgtEl>
                                        <p:attrNameLst>
                                          <p:attrName>style.visibility</p:attrName>
                                        </p:attrNameLst>
                                      </p:cBhvr>
                                      <p:to>
                                        <p:strVal val="visible"/>
                                      </p:to>
                                    </p:set>
                                    <p:animEffect transition="in" filter="wipe(left)">
                                      <p:cBhvr>
                                        <p:cTn id="41" dur="75"/>
                                        <p:tgtEl>
                                          <p:spTgt spid="37">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iterate type="lt">
                                    <p:tmPct val="100000"/>
                                  </p:iterate>
                                  <p:childTnLst>
                                    <p:set>
                                      <p:cBhvr>
                                        <p:cTn id="45" dur="1" fill="hold">
                                          <p:stCondLst>
                                            <p:cond delay="0"/>
                                          </p:stCondLst>
                                        </p:cTn>
                                        <p:tgtEl>
                                          <p:spTgt spid="38">
                                            <p:txEl>
                                              <p:pRg st="0" end="0"/>
                                            </p:txEl>
                                          </p:spTgt>
                                        </p:tgtEl>
                                        <p:attrNameLst>
                                          <p:attrName>style.visibility</p:attrName>
                                        </p:attrNameLst>
                                      </p:cBhvr>
                                      <p:to>
                                        <p:strVal val="visible"/>
                                      </p:to>
                                    </p:set>
                                    <p:animEffect transition="in" filter="wipe(left)">
                                      <p:cBhvr>
                                        <p:cTn id="46" dur="75"/>
                                        <p:tgtEl>
                                          <p:spTgt spid="38">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iterate type="lt">
                                    <p:tmPct val="100000"/>
                                  </p:iterate>
                                  <p:childTnLst>
                                    <p:set>
                                      <p:cBhvr>
                                        <p:cTn id="50" dur="1" fill="hold">
                                          <p:stCondLst>
                                            <p:cond delay="0"/>
                                          </p:stCondLst>
                                        </p:cTn>
                                        <p:tgtEl>
                                          <p:spTgt spid="39">
                                            <p:txEl>
                                              <p:pRg st="0" end="0"/>
                                            </p:txEl>
                                          </p:spTgt>
                                        </p:tgtEl>
                                        <p:attrNameLst>
                                          <p:attrName>style.visibility</p:attrName>
                                        </p:attrNameLst>
                                      </p:cBhvr>
                                      <p:to>
                                        <p:strVal val="visible"/>
                                      </p:to>
                                    </p:set>
                                    <p:animEffect transition="in" filter="wipe(left)">
                                      <p:cBhvr>
                                        <p:cTn id="51" dur="75"/>
                                        <p:tgtEl>
                                          <p:spTgt spid="39">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iterate type="lt">
                                    <p:tmPct val="100000"/>
                                  </p:iterate>
                                  <p:childTnLst>
                                    <p:set>
                                      <p:cBhvr>
                                        <p:cTn id="55" dur="1" fill="hold">
                                          <p:stCondLst>
                                            <p:cond delay="0"/>
                                          </p:stCondLst>
                                        </p:cTn>
                                        <p:tgtEl>
                                          <p:spTgt spid="40">
                                            <p:txEl>
                                              <p:pRg st="0" end="0"/>
                                            </p:txEl>
                                          </p:spTgt>
                                        </p:tgtEl>
                                        <p:attrNameLst>
                                          <p:attrName>style.visibility</p:attrName>
                                        </p:attrNameLst>
                                      </p:cBhvr>
                                      <p:to>
                                        <p:strVal val="visible"/>
                                      </p:to>
                                    </p:set>
                                    <p:animEffect transition="in" filter="wipe(left)">
                                      <p:cBhvr>
                                        <p:cTn id="56" dur="75"/>
                                        <p:tgtEl>
                                          <p:spTgt spid="40">
                                            <p:txEl>
                                              <p:pRg st="0" end="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iterate type="lt">
                                    <p:tmPct val="100000"/>
                                  </p:iterate>
                                  <p:childTnLst>
                                    <p:set>
                                      <p:cBhvr>
                                        <p:cTn id="60" dur="1" fill="hold">
                                          <p:stCondLst>
                                            <p:cond delay="0"/>
                                          </p:stCondLst>
                                        </p:cTn>
                                        <p:tgtEl>
                                          <p:spTgt spid="41">
                                            <p:txEl>
                                              <p:pRg st="0" end="0"/>
                                            </p:txEl>
                                          </p:spTgt>
                                        </p:tgtEl>
                                        <p:attrNameLst>
                                          <p:attrName>style.visibility</p:attrName>
                                        </p:attrNameLst>
                                      </p:cBhvr>
                                      <p:to>
                                        <p:strVal val="visible"/>
                                      </p:to>
                                    </p:set>
                                    <p:animEffect transition="in" filter="wipe(left)">
                                      <p:cBhvr>
                                        <p:cTn id="61" dur="75"/>
                                        <p:tgtEl>
                                          <p:spTgt spid="41">
                                            <p:txEl>
                                              <p:pRg st="0" end="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iterate type="lt">
                                    <p:tmPct val="100000"/>
                                  </p:iterate>
                                  <p:childTnLst>
                                    <p:set>
                                      <p:cBhvr>
                                        <p:cTn id="65" dur="1" fill="hold">
                                          <p:stCondLst>
                                            <p:cond delay="0"/>
                                          </p:stCondLst>
                                        </p:cTn>
                                        <p:tgtEl>
                                          <p:spTgt spid="42">
                                            <p:txEl>
                                              <p:pRg st="0" end="0"/>
                                            </p:txEl>
                                          </p:spTgt>
                                        </p:tgtEl>
                                        <p:attrNameLst>
                                          <p:attrName>style.visibility</p:attrName>
                                        </p:attrNameLst>
                                      </p:cBhvr>
                                      <p:to>
                                        <p:strVal val="visible"/>
                                      </p:to>
                                    </p:set>
                                    <p:animEffect transition="in" filter="wipe(left)">
                                      <p:cBhvr>
                                        <p:cTn id="66" dur="75"/>
                                        <p:tgtEl>
                                          <p:spTgt spid="42">
                                            <p:txEl>
                                              <p:pRg st="0" end="0"/>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iterate type="lt">
                                    <p:tmPct val="100000"/>
                                  </p:iterate>
                                  <p:childTnLst>
                                    <p:set>
                                      <p:cBhvr>
                                        <p:cTn id="70" dur="1" fill="hold">
                                          <p:stCondLst>
                                            <p:cond delay="0"/>
                                          </p:stCondLst>
                                        </p:cTn>
                                        <p:tgtEl>
                                          <p:spTgt spid="43">
                                            <p:txEl>
                                              <p:pRg st="0" end="0"/>
                                            </p:txEl>
                                          </p:spTgt>
                                        </p:tgtEl>
                                        <p:attrNameLst>
                                          <p:attrName>style.visibility</p:attrName>
                                        </p:attrNameLst>
                                      </p:cBhvr>
                                      <p:to>
                                        <p:strVal val="visible"/>
                                      </p:to>
                                    </p:set>
                                    <p:animEffect transition="in" filter="wipe(left)">
                                      <p:cBhvr>
                                        <p:cTn id="71" dur="75"/>
                                        <p:tgtEl>
                                          <p:spTgt spid="43">
                                            <p:txEl>
                                              <p:pRg st="0" end="0"/>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iterate type="lt">
                                    <p:tmPct val="100000"/>
                                  </p:iterate>
                                  <p:childTnLst>
                                    <p:set>
                                      <p:cBhvr>
                                        <p:cTn id="75" dur="1" fill="hold">
                                          <p:stCondLst>
                                            <p:cond delay="0"/>
                                          </p:stCondLst>
                                        </p:cTn>
                                        <p:tgtEl>
                                          <p:spTgt spid="44"/>
                                        </p:tgtEl>
                                        <p:attrNameLst>
                                          <p:attrName>style.visibility</p:attrName>
                                        </p:attrNameLst>
                                      </p:cBhvr>
                                      <p:to>
                                        <p:strVal val="visible"/>
                                      </p:to>
                                    </p:set>
                                    <p:animEffect transition="in" filter="wipe(left)">
                                      <p:cBhvr>
                                        <p:cTn id="76" dur="75"/>
                                        <p:tgtEl>
                                          <p:spTgt spid="44"/>
                                        </p:tgtEl>
                                      </p:cBhvr>
                                    </p:animEffect>
                                  </p:childTnLst>
                                </p:cTn>
                              </p:par>
                            </p:childTnLst>
                          </p:cTn>
                        </p:par>
                      </p:childTnLst>
                    </p:cTn>
                  </p:par>
                  <p:par>
                    <p:cTn id="77" fill="hold">
                      <p:stCondLst>
                        <p:cond delay="indefinite"/>
                      </p:stCondLst>
                      <p:childTnLst>
                        <p:par>
                          <p:cTn id="78" fill="hold">
                            <p:stCondLst>
                              <p:cond delay="0"/>
                            </p:stCondLst>
                            <p:childTnLst>
                              <p:par>
                                <p:cTn id="79" presetID="23" presetClass="entr" presetSubtype="16" fill="hold" grpId="0" nodeType="clickEffect">
                                  <p:stCondLst>
                                    <p:cond delay="0"/>
                                  </p:stCondLst>
                                  <p:childTnLst>
                                    <p:set>
                                      <p:cBhvr>
                                        <p:cTn id="80" dur="1" fill="hold">
                                          <p:stCondLst>
                                            <p:cond delay="0"/>
                                          </p:stCondLst>
                                        </p:cTn>
                                        <p:tgtEl>
                                          <p:spTgt spid="4"/>
                                        </p:tgtEl>
                                        <p:attrNameLst>
                                          <p:attrName>style.visibility</p:attrName>
                                        </p:attrNameLst>
                                      </p:cBhvr>
                                      <p:to>
                                        <p:strVal val="visible"/>
                                      </p:to>
                                    </p:set>
                                    <p:anim calcmode="lin" valueType="num">
                                      <p:cBhvr>
                                        <p:cTn id="81" dur="500" fill="hold"/>
                                        <p:tgtEl>
                                          <p:spTgt spid="4"/>
                                        </p:tgtEl>
                                        <p:attrNameLst>
                                          <p:attrName>ppt_w</p:attrName>
                                        </p:attrNameLst>
                                      </p:cBhvr>
                                      <p:tavLst>
                                        <p:tav tm="0">
                                          <p:val>
                                            <p:fltVal val="0"/>
                                          </p:val>
                                        </p:tav>
                                        <p:tav tm="100000">
                                          <p:val>
                                            <p:strVal val="#ppt_w"/>
                                          </p:val>
                                        </p:tav>
                                      </p:tavLst>
                                    </p:anim>
                                    <p:anim calcmode="lin" valueType="num">
                                      <p:cBhvr>
                                        <p:cTn id="82"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6"/>
                                        </p:tgtEl>
                                        <p:attrNameLst>
                                          <p:attrName>style.visibility</p:attrName>
                                        </p:attrNameLst>
                                      </p:cBhvr>
                                      <p:to>
                                        <p:strVal val="visible"/>
                                      </p:to>
                                    </p:set>
                                    <p:animEffect transition="in" filter="wipe(left)">
                                      <p:cBhvr>
                                        <p:cTn id="87" dur="500"/>
                                        <p:tgtEl>
                                          <p:spTgt spid="6"/>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7"/>
                                        </p:tgtEl>
                                        <p:attrNameLst>
                                          <p:attrName>style.visibility</p:attrName>
                                        </p:attrNameLst>
                                      </p:cBhvr>
                                      <p:to>
                                        <p:strVal val="visible"/>
                                      </p:to>
                                    </p:set>
                                    <p:animEffect transition="in" filter="wipe(left)">
                                      <p:cBhvr>
                                        <p:cTn id="92" dur="500"/>
                                        <p:tgtEl>
                                          <p:spTgt spid="7"/>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nodeType="clickEffect">
                                  <p:stCondLst>
                                    <p:cond delay="0"/>
                                  </p:stCondLst>
                                  <p:childTnLst>
                                    <p:set>
                                      <p:cBhvr>
                                        <p:cTn id="96" dur="1" fill="hold">
                                          <p:stCondLst>
                                            <p:cond delay="0"/>
                                          </p:stCondLst>
                                        </p:cTn>
                                        <p:tgtEl>
                                          <p:spTgt spid="8"/>
                                        </p:tgtEl>
                                        <p:attrNameLst>
                                          <p:attrName>style.visibility</p:attrName>
                                        </p:attrNameLst>
                                      </p:cBhvr>
                                      <p:to>
                                        <p:strVal val="visible"/>
                                      </p:to>
                                    </p:set>
                                    <p:animEffect transition="in" filter="wipe(left)">
                                      <p:cBhvr>
                                        <p:cTn id="97" dur="500"/>
                                        <p:tgtEl>
                                          <p:spTgt spid="8"/>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nodeType="clickEffect">
                                  <p:stCondLst>
                                    <p:cond delay="0"/>
                                  </p:stCondLst>
                                  <p:childTnLst>
                                    <p:set>
                                      <p:cBhvr>
                                        <p:cTn id="101" dur="1" fill="hold">
                                          <p:stCondLst>
                                            <p:cond delay="0"/>
                                          </p:stCondLst>
                                        </p:cTn>
                                        <p:tgtEl>
                                          <p:spTgt spid="9"/>
                                        </p:tgtEl>
                                        <p:attrNameLst>
                                          <p:attrName>style.visibility</p:attrName>
                                        </p:attrNameLst>
                                      </p:cBhvr>
                                      <p:to>
                                        <p:strVal val="visible"/>
                                      </p:to>
                                    </p:set>
                                    <p:animEffect transition="in" filter="wipe(left)">
                                      <p:cBhvr>
                                        <p:cTn id="102" dur="500"/>
                                        <p:tgtEl>
                                          <p:spTgt spid="9"/>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nodeType="clickEffect">
                                  <p:stCondLst>
                                    <p:cond delay="0"/>
                                  </p:stCondLst>
                                  <p:childTnLst>
                                    <p:set>
                                      <p:cBhvr>
                                        <p:cTn id="106" dur="1" fill="hold">
                                          <p:stCondLst>
                                            <p:cond delay="0"/>
                                          </p:stCondLst>
                                        </p:cTn>
                                        <p:tgtEl>
                                          <p:spTgt spid="10"/>
                                        </p:tgtEl>
                                        <p:attrNameLst>
                                          <p:attrName>style.visibility</p:attrName>
                                        </p:attrNameLst>
                                      </p:cBhvr>
                                      <p:to>
                                        <p:strVal val="visible"/>
                                      </p:to>
                                    </p:set>
                                    <p:animEffect transition="in" filter="wipe(left)">
                                      <p:cBhvr>
                                        <p:cTn id="107" dur="500"/>
                                        <p:tgtEl>
                                          <p:spTgt spid="10"/>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nodeType="clickEffect">
                                  <p:stCondLst>
                                    <p:cond delay="0"/>
                                  </p:stCondLst>
                                  <p:childTnLst>
                                    <p:set>
                                      <p:cBhvr>
                                        <p:cTn id="111" dur="1" fill="hold">
                                          <p:stCondLst>
                                            <p:cond delay="0"/>
                                          </p:stCondLst>
                                        </p:cTn>
                                        <p:tgtEl>
                                          <p:spTgt spid="11"/>
                                        </p:tgtEl>
                                        <p:attrNameLst>
                                          <p:attrName>style.visibility</p:attrName>
                                        </p:attrNameLst>
                                      </p:cBhvr>
                                      <p:to>
                                        <p:strVal val="visible"/>
                                      </p:to>
                                    </p:set>
                                    <p:animEffect transition="in" filter="wipe(left)">
                                      <p:cBhvr>
                                        <p:cTn id="112" dur="500"/>
                                        <p:tgtEl>
                                          <p:spTgt spid="11"/>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nodeType="clickEffect">
                                  <p:stCondLst>
                                    <p:cond delay="0"/>
                                  </p:stCondLst>
                                  <p:childTnLst>
                                    <p:set>
                                      <p:cBhvr>
                                        <p:cTn id="116" dur="1" fill="hold">
                                          <p:stCondLst>
                                            <p:cond delay="0"/>
                                          </p:stCondLst>
                                        </p:cTn>
                                        <p:tgtEl>
                                          <p:spTgt spid="12"/>
                                        </p:tgtEl>
                                        <p:attrNameLst>
                                          <p:attrName>style.visibility</p:attrName>
                                        </p:attrNameLst>
                                      </p:cBhvr>
                                      <p:to>
                                        <p:strVal val="visible"/>
                                      </p:to>
                                    </p:set>
                                    <p:animEffect transition="in" filter="wipe(left)">
                                      <p:cBhvr>
                                        <p:cTn id="117" dur="500"/>
                                        <p:tgtEl>
                                          <p:spTgt spid="12"/>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nodeType="clickEffect">
                                  <p:stCondLst>
                                    <p:cond delay="0"/>
                                  </p:stCondLst>
                                  <p:childTnLst>
                                    <p:set>
                                      <p:cBhvr>
                                        <p:cTn id="121" dur="1" fill="hold">
                                          <p:stCondLst>
                                            <p:cond delay="0"/>
                                          </p:stCondLst>
                                        </p:cTn>
                                        <p:tgtEl>
                                          <p:spTgt spid="5"/>
                                        </p:tgtEl>
                                        <p:attrNameLst>
                                          <p:attrName>style.visibility</p:attrName>
                                        </p:attrNameLst>
                                      </p:cBhvr>
                                      <p:to>
                                        <p:strVal val="visible"/>
                                      </p:to>
                                    </p:set>
                                    <p:animEffect transition="in" filter="wipe(left)">
                                      <p:cBhvr>
                                        <p:cTn id="1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3" grpId="0" animBg="1" autoUpdateAnimBg="0"/>
      <p:bldP spid="4" grpId="0" animBg="1" autoUpdateAnimBg="0"/>
      <p:bldP spid="37" grpId="0" build="p" autoUpdateAnimBg="0"/>
      <p:bldP spid="38" grpId="0" build="p" autoUpdateAnimBg="0"/>
      <p:bldP spid="39" grpId="0" build="p" autoUpdateAnimBg="0"/>
      <p:bldP spid="40" grpId="0" build="p" autoUpdateAnimBg="0"/>
      <p:bldP spid="41" grpId="0" build="p" autoUpdateAnimBg="0"/>
      <p:bldP spid="42" grpId="0" build="p" autoUpdateAnimBg="0"/>
      <p:bldP spid="43" grpId="0" build="p" autoUpdateAnimBg="0"/>
      <p:bldP spid="44"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324861" y="819945"/>
            <a:ext cx="65278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en-US" sz="2800" b="1" dirty="0" smtClean="0">
                <a:solidFill>
                  <a:srgbClr val="FF0066"/>
                </a:solidFill>
              </a:rPr>
              <a:t>集成 </a:t>
            </a:r>
            <a:r>
              <a:rPr lang="en-US" altLang="zh-CN" sz="2800" b="1" dirty="0">
                <a:solidFill>
                  <a:srgbClr val="FF0066"/>
                </a:solidFill>
              </a:rPr>
              <a:t>3 </a:t>
            </a:r>
            <a:r>
              <a:rPr lang="zh-CN" altLang="en-US" sz="2800" b="1" dirty="0">
                <a:solidFill>
                  <a:srgbClr val="FF0066"/>
                </a:solidFill>
              </a:rPr>
              <a:t>线 </a:t>
            </a:r>
            <a:r>
              <a:rPr lang="en-US" altLang="zh-CN" sz="2800" b="1" dirty="0">
                <a:solidFill>
                  <a:srgbClr val="FF0066"/>
                </a:solidFill>
              </a:rPr>
              <a:t>– 8 </a:t>
            </a:r>
            <a:r>
              <a:rPr lang="zh-CN" altLang="en-US" sz="2800" b="1" dirty="0">
                <a:solidFill>
                  <a:srgbClr val="FF0066"/>
                </a:solidFill>
              </a:rPr>
              <a:t>线译码器</a:t>
            </a:r>
            <a:r>
              <a:rPr lang="zh-CN" altLang="en-US" sz="2800" b="1" dirty="0"/>
              <a:t> </a:t>
            </a:r>
            <a:r>
              <a:rPr lang="en-US" altLang="zh-CN" sz="2800" b="1" dirty="0">
                <a:solidFill>
                  <a:srgbClr val="0033CC"/>
                </a:solidFill>
              </a:rPr>
              <a:t>-- </a:t>
            </a:r>
            <a:r>
              <a:rPr lang="en-US" altLang="zh-CN" sz="2800" b="1" dirty="0">
                <a:solidFill>
                  <a:srgbClr val="0033CC"/>
                </a:solidFill>
                <a:ea typeface="楷体_GB2312" panose="02010609030101010101" pitchFamily="49" charset="-122"/>
              </a:rPr>
              <a:t>74LS138</a:t>
            </a:r>
          </a:p>
        </p:txBody>
      </p:sp>
      <p:sp>
        <p:nvSpPr>
          <p:cNvPr id="39939" name="Text Box 3"/>
          <p:cNvSpPr txBox="1">
            <a:spLocks noChangeArrowheads="1"/>
          </p:cNvSpPr>
          <p:nvPr/>
        </p:nvSpPr>
        <p:spPr bwMode="auto">
          <a:xfrm>
            <a:off x="19052" y="2992507"/>
            <a:ext cx="954883" cy="707886"/>
          </a:xfrm>
          <a:prstGeom prst="rect">
            <a:avLst/>
          </a:prstGeom>
          <a:solidFill>
            <a:srgbClr val="FFFFCC"/>
          </a:solidFill>
          <a:ln w="9525">
            <a:solidFill>
              <a:srgbClr val="996600"/>
            </a:solidFill>
            <a:miter lim="800000"/>
            <a:headEnd/>
            <a:tailEnd/>
          </a:ln>
        </p:spPr>
        <p:txBody>
          <a:bodyPr wrap="square">
            <a:spAutoFit/>
          </a:bodyPr>
          <a:lstStyle/>
          <a:p>
            <a:r>
              <a:rPr lang="zh-CN" altLang="en-US" sz="2000" b="1">
                <a:solidFill>
                  <a:srgbClr val="0033CC"/>
                </a:solidFill>
              </a:rPr>
              <a:t>引脚排列图</a:t>
            </a:r>
          </a:p>
        </p:txBody>
      </p:sp>
      <p:sp>
        <p:nvSpPr>
          <p:cNvPr id="39940" name="Text Box 4"/>
          <p:cNvSpPr txBox="1">
            <a:spLocks noChangeArrowheads="1"/>
          </p:cNvSpPr>
          <p:nvPr/>
        </p:nvSpPr>
        <p:spPr bwMode="auto">
          <a:xfrm>
            <a:off x="4363535" y="2904500"/>
            <a:ext cx="747712" cy="1015663"/>
          </a:xfrm>
          <a:prstGeom prst="rect">
            <a:avLst/>
          </a:prstGeom>
          <a:solidFill>
            <a:srgbClr val="FFFFCC"/>
          </a:solidFill>
          <a:ln w="9525">
            <a:solidFill>
              <a:srgbClr val="996600"/>
            </a:solidFill>
            <a:miter lim="800000"/>
            <a:headEnd/>
            <a:tailEnd/>
          </a:ln>
        </p:spPr>
        <p:txBody>
          <a:bodyPr wrap="square">
            <a:spAutoFit/>
          </a:bodyPr>
          <a:lstStyle/>
          <a:p>
            <a:r>
              <a:rPr lang="zh-CN" altLang="en-US" sz="2000" b="1">
                <a:solidFill>
                  <a:srgbClr val="0033CC"/>
                </a:solidFill>
              </a:rPr>
              <a:t>功能示意图</a:t>
            </a:r>
          </a:p>
        </p:txBody>
      </p:sp>
      <p:graphicFrame>
        <p:nvGraphicFramePr>
          <p:cNvPr id="39941" name="Object 5"/>
          <p:cNvGraphicFramePr>
            <a:graphicFrameLocks noChangeAspect="1"/>
          </p:cNvGraphicFramePr>
          <p:nvPr/>
        </p:nvGraphicFramePr>
        <p:xfrm>
          <a:off x="955675" y="5734050"/>
          <a:ext cx="1530350" cy="509588"/>
        </p:xfrm>
        <a:graphic>
          <a:graphicData uri="http://schemas.openxmlformats.org/presentationml/2006/ole">
            <mc:AlternateContent xmlns:mc="http://schemas.openxmlformats.org/markup-compatibility/2006">
              <mc:Choice xmlns:v="urn:schemas-microsoft-com:vml" Requires="v">
                <p:oleObj spid="_x0000_s12356" name="Equation" r:id="rId3" imgW="647640" imgH="215640" progId="Equation.3">
                  <p:embed/>
                </p:oleObj>
              </mc:Choice>
              <mc:Fallback>
                <p:oleObj name="Equation" r:id="rId3" imgW="647640" imgH="215640" progId="Equation.3">
                  <p:embed/>
                  <p:pic>
                    <p:nvPicPr>
                      <p:cNvPr id="39941"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675" y="5734050"/>
                        <a:ext cx="1530350" cy="509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42" name="Text Box 6"/>
          <p:cNvSpPr txBox="1">
            <a:spLocks noChangeArrowheads="1"/>
          </p:cNvSpPr>
          <p:nvPr/>
        </p:nvSpPr>
        <p:spPr bwMode="auto">
          <a:xfrm>
            <a:off x="501650" y="5202238"/>
            <a:ext cx="2338388" cy="466725"/>
          </a:xfrm>
          <a:prstGeom prst="rect">
            <a:avLst/>
          </a:prstGeom>
          <a:solidFill>
            <a:srgbClr val="FFFFCC"/>
          </a:solidFill>
          <a:ln w="9525">
            <a:solidFill>
              <a:srgbClr val="996600"/>
            </a:solidFill>
            <a:miter lim="800000"/>
            <a:headEnd/>
            <a:tailEnd/>
          </a:ln>
        </p:spPr>
        <p:txBody>
          <a:bodyPr wrap="none">
            <a:spAutoFit/>
          </a:bodyPr>
          <a:lstStyle/>
          <a:p>
            <a:r>
              <a:rPr lang="zh-CN" altLang="en-US" b="1">
                <a:solidFill>
                  <a:srgbClr val="FF0066"/>
                </a:solidFill>
              </a:rPr>
              <a:t>输入选通控制端</a:t>
            </a:r>
          </a:p>
        </p:txBody>
      </p:sp>
      <p:sp>
        <p:nvSpPr>
          <p:cNvPr id="39943" name="AutoShape 7"/>
          <p:cNvSpPr>
            <a:spLocks/>
          </p:cNvSpPr>
          <p:nvPr/>
        </p:nvSpPr>
        <p:spPr bwMode="auto">
          <a:xfrm>
            <a:off x="2947988" y="5449888"/>
            <a:ext cx="241300" cy="852487"/>
          </a:xfrm>
          <a:prstGeom prst="leftBrace">
            <a:avLst>
              <a:gd name="adj1" fmla="val 29441"/>
              <a:gd name="adj2" fmla="val 50000"/>
            </a:avLst>
          </a:prstGeom>
          <a:noFill/>
          <a:ln w="19050">
            <a:solidFill>
              <a:srgbClr val="0033CC"/>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graphicFrame>
        <p:nvGraphicFramePr>
          <p:cNvPr id="39944" name="Object 8"/>
          <p:cNvGraphicFramePr>
            <a:graphicFrameLocks noChangeAspect="1"/>
          </p:cNvGraphicFramePr>
          <p:nvPr/>
        </p:nvGraphicFramePr>
        <p:xfrm>
          <a:off x="3165475" y="5264150"/>
          <a:ext cx="2895600" cy="534988"/>
        </p:xfrm>
        <a:graphic>
          <a:graphicData uri="http://schemas.openxmlformats.org/presentationml/2006/ole">
            <mc:AlternateContent xmlns:mc="http://schemas.openxmlformats.org/markup-compatibility/2006">
              <mc:Choice xmlns:v="urn:schemas-microsoft-com:vml" Requires="v">
                <p:oleObj spid="_x0000_s12357" name="Equation" r:id="rId5" imgW="1168200" imgH="215640" progId="Equation.3">
                  <p:embed/>
                </p:oleObj>
              </mc:Choice>
              <mc:Fallback>
                <p:oleObj name="Equation" r:id="rId5" imgW="1168200" imgH="215640" progId="Equation.3">
                  <p:embed/>
                  <p:pic>
                    <p:nvPicPr>
                      <p:cNvPr id="39944"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65475" y="5264150"/>
                        <a:ext cx="2895600" cy="534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45" name="Text Box 9"/>
          <p:cNvSpPr txBox="1">
            <a:spLocks noChangeArrowheads="1"/>
          </p:cNvSpPr>
          <p:nvPr/>
        </p:nvSpPr>
        <p:spPr bwMode="auto">
          <a:xfrm>
            <a:off x="6319838" y="5265738"/>
            <a:ext cx="2336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en-US" b="1">
                <a:solidFill>
                  <a:srgbClr val="0033CC"/>
                </a:solidFill>
              </a:rPr>
              <a:t>芯片</a:t>
            </a:r>
            <a:r>
              <a:rPr lang="zh-CN" altLang="en-US" b="1">
                <a:solidFill>
                  <a:srgbClr val="FF0066"/>
                </a:solidFill>
              </a:rPr>
              <a:t>禁止</a:t>
            </a:r>
            <a:r>
              <a:rPr lang="zh-CN" altLang="en-US" b="1">
                <a:solidFill>
                  <a:srgbClr val="0033CC"/>
                </a:solidFill>
              </a:rPr>
              <a:t>工作</a:t>
            </a:r>
          </a:p>
        </p:txBody>
      </p:sp>
      <p:graphicFrame>
        <p:nvGraphicFramePr>
          <p:cNvPr id="39946" name="Object 10"/>
          <p:cNvGraphicFramePr>
            <a:graphicFrameLocks noChangeAspect="1"/>
          </p:cNvGraphicFramePr>
          <p:nvPr/>
        </p:nvGraphicFramePr>
        <p:xfrm>
          <a:off x="3165475" y="5884863"/>
          <a:ext cx="2846388" cy="520700"/>
        </p:xfrm>
        <a:graphic>
          <a:graphicData uri="http://schemas.openxmlformats.org/presentationml/2006/ole">
            <mc:AlternateContent xmlns:mc="http://schemas.openxmlformats.org/markup-compatibility/2006">
              <mc:Choice xmlns:v="urn:schemas-microsoft-com:vml" Requires="v">
                <p:oleObj spid="_x0000_s12358" name="Equation" r:id="rId7" imgW="1180800" imgH="215640" progId="Equation.3">
                  <p:embed/>
                </p:oleObj>
              </mc:Choice>
              <mc:Fallback>
                <p:oleObj name="Equation" r:id="rId7" imgW="1180800" imgH="215640" progId="Equation.3">
                  <p:embed/>
                  <p:pic>
                    <p:nvPicPr>
                      <p:cNvPr id="39946"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65475" y="5884863"/>
                        <a:ext cx="2846388"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47" name="Text Box 11"/>
          <p:cNvSpPr txBox="1">
            <a:spLocks noChangeArrowheads="1"/>
          </p:cNvSpPr>
          <p:nvPr/>
        </p:nvSpPr>
        <p:spPr bwMode="auto">
          <a:xfrm>
            <a:off x="6307138" y="5875338"/>
            <a:ext cx="2547937"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en-US" b="1">
                <a:solidFill>
                  <a:srgbClr val="0033CC"/>
                </a:solidFill>
              </a:rPr>
              <a:t>芯片</a:t>
            </a:r>
            <a:r>
              <a:rPr lang="zh-CN" altLang="en-US" b="1">
                <a:solidFill>
                  <a:srgbClr val="FF0066"/>
                </a:solidFill>
              </a:rPr>
              <a:t>正常</a:t>
            </a:r>
            <a:r>
              <a:rPr lang="zh-CN" altLang="en-US" b="1">
                <a:solidFill>
                  <a:srgbClr val="0033CC"/>
                </a:solidFill>
              </a:rPr>
              <a:t>工作</a:t>
            </a:r>
          </a:p>
        </p:txBody>
      </p:sp>
      <p:grpSp>
        <p:nvGrpSpPr>
          <p:cNvPr id="364" name="Group 12"/>
          <p:cNvGrpSpPr>
            <a:grpSpLocks/>
          </p:cNvGrpSpPr>
          <p:nvPr/>
        </p:nvGrpSpPr>
        <p:grpSpPr bwMode="auto">
          <a:xfrm>
            <a:off x="673319" y="1591072"/>
            <a:ext cx="4092575" cy="3359150"/>
            <a:chOff x="293" y="1115"/>
            <a:chExt cx="2578" cy="2116"/>
          </a:xfrm>
        </p:grpSpPr>
        <p:sp>
          <p:nvSpPr>
            <p:cNvPr id="365" name="Rectangle 13"/>
            <p:cNvSpPr>
              <a:spLocks noChangeArrowheads="1"/>
            </p:cNvSpPr>
            <p:nvPr/>
          </p:nvSpPr>
          <p:spPr bwMode="auto">
            <a:xfrm>
              <a:off x="484" y="1694"/>
              <a:ext cx="2083" cy="964"/>
            </a:xfrm>
            <a:prstGeom prst="rect">
              <a:avLst/>
            </a:prstGeom>
            <a:solidFill>
              <a:srgbClr val="CC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zh-CN" altLang="zh-CN" sz="2400">
                <a:solidFill>
                  <a:srgbClr val="0033CC"/>
                </a:solidFill>
                <a:latin typeface="Times New Roman" panose="02020603050405020304" pitchFamily="18" charset="0"/>
                <a:ea typeface="宋体" panose="02010600030101010101" pitchFamily="2" charset="-122"/>
              </a:endParaRPr>
            </a:p>
          </p:txBody>
        </p:sp>
        <p:sp>
          <p:nvSpPr>
            <p:cNvPr id="366" name="Text Box 14"/>
            <p:cNvSpPr txBox="1">
              <a:spLocks noChangeArrowheads="1"/>
            </p:cNvSpPr>
            <p:nvPr/>
          </p:nvSpPr>
          <p:spPr bwMode="auto">
            <a:xfrm>
              <a:off x="293" y="1115"/>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FF0066"/>
                  </a:solidFill>
                  <a:latin typeface="Times New Roman" panose="02020603050405020304" pitchFamily="18" charset="0"/>
                  <a:ea typeface="楷体_GB2312" panose="02010609030101010101" pitchFamily="49" charset="-122"/>
                </a:rPr>
                <a:t>V</a:t>
              </a:r>
              <a:r>
                <a:rPr kumimoji="1" lang="en-US" altLang="zh-CN" sz="2400" b="1" baseline="-25000">
                  <a:solidFill>
                    <a:srgbClr val="FF0066"/>
                  </a:solidFill>
                  <a:latin typeface="Times New Roman" panose="02020603050405020304" pitchFamily="18" charset="0"/>
                  <a:ea typeface="楷体_GB2312" panose="02010609030101010101" pitchFamily="49" charset="-122"/>
                </a:rPr>
                <a:t>CC  </a:t>
              </a:r>
            </a:p>
          </p:txBody>
        </p:sp>
        <p:sp>
          <p:nvSpPr>
            <p:cNvPr id="367" name="Text Box 15"/>
            <p:cNvSpPr txBox="1">
              <a:spLocks noChangeArrowheads="1"/>
            </p:cNvSpPr>
            <p:nvPr/>
          </p:nvSpPr>
          <p:spPr bwMode="auto">
            <a:xfrm>
              <a:off x="2160" y="2943"/>
              <a:ext cx="57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zh-CN" altLang="en-US" sz="2400" b="1">
                  <a:solidFill>
                    <a:srgbClr val="000000"/>
                  </a:solidFill>
                  <a:latin typeface="Times New Roman" panose="02020603050405020304" pitchFamily="18" charset="0"/>
                  <a:ea typeface="宋体" panose="02010600030101010101" pitchFamily="2" charset="-122"/>
                </a:rPr>
                <a:t>地</a:t>
              </a:r>
            </a:p>
          </p:txBody>
        </p:sp>
        <p:sp>
          <p:nvSpPr>
            <p:cNvPr id="368" name="Arc 16"/>
            <p:cNvSpPr>
              <a:spLocks/>
            </p:cNvSpPr>
            <p:nvPr/>
          </p:nvSpPr>
          <p:spPr bwMode="auto">
            <a:xfrm>
              <a:off x="485" y="2018"/>
              <a:ext cx="210" cy="357"/>
            </a:xfrm>
            <a:custGeom>
              <a:avLst/>
              <a:gdLst>
                <a:gd name="G0" fmla="+- 0 0 0"/>
                <a:gd name="G1" fmla="+- 21600 0 0"/>
                <a:gd name="G2" fmla="+- 21600 0 0"/>
                <a:gd name="T0" fmla="*/ 0 w 21600"/>
                <a:gd name="T1" fmla="*/ 0 h 43200"/>
                <a:gd name="T2" fmla="*/ 0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0" y="0"/>
                  </a:moveTo>
                  <a:cubicBezTo>
                    <a:pt x="11929" y="0"/>
                    <a:pt x="21600" y="9670"/>
                    <a:pt x="21600" y="21600"/>
                  </a:cubicBezTo>
                  <a:cubicBezTo>
                    <a:pt x="21600" y="33529"/>
                    <a:pt x="11929" y="43199"/>
                    <a:pt x="0" y="43199"/>
                  </a:cubicBezTo>
                </a:path>
                <a:path w="21600" h="43200" stroke="0" extrusionOk="0">
                  <a:moveTo>
                    <a:pt x="0" y="0"/>
                  </a:moveTo>
                  <a:cubicBezTo>
                    <a:pt x="11929" y="0"/>
                    <a:pt x="21600" y="9670"/>
                    <a:pt x="21600" y="21600"/>
                  </a:cubicBezTo>
                  <a:cubicBezTo>
                    <a:pt x="21600" y="33529"/>
                    <a:pt x="11929" y="43199"/>
                    <a:pt x="0" y="43199"/>
                  </a:cubicBezTo>
                  <a:lnTo>
                    <a:pt x="0" y="21600"/>
                  </a:lnTo>
                  <a:close/>
                </a:path>
              </a:pathLst>
            </a:custGeom>
            <a:noFill/>
            <a:ln w="38100">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grpSp>
          <p:nvGrpSpPr>
            <p:cNvPr id="369" name="Group 17"/>
            <p:cNvGrpSpPr>
              <a:grpSpLocks/>
            </p:cNvGrpSpPr>
            <p:nvPr/>
          </p:nvGrpSpPr>
          <p:grpSpPr bwMode="auto">
            <a:xfrm>
              <a:off x="577" y="1418"/>
              <a:ext cx="56" cy="273"/>
              <a:chOff x="3025" y="1638"/>
              <a:chExt cx="56" cy="273"/>
            </a:xfrm>
          </p:grpSpPr>
          <p:sp>
            <p:nvSpPr>
              <p:cNvPr id="448" name="Line 18"/>
              <p:cNvSpPr>
                <a:spLocks noChangeShapeType="1"/>
              </p:cNvSpPr>
              <p:nvPr/>
            </p:nvSpPr>
            <p:spPr bwMode="auto">
              <a:xfrm flipV="1">
                <a:off x="3054" y="1701"/>
                <a:ext cx="0" cy="21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449" name="Oval 19"/>
              <p:cNvSpPr>
                <a:spLocks noChangeArrowheads="1"/>
              </p:cNvSpPr>
              <p:nvPr/>
            </p:nvSpPr>
            <p:spPr bwMode="auto">
              <a:xfrm>
                <a:off x="3025" y="1638"/>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grpSp>
        <p:grpSp>
          <p:nvGrpSpPr>
            <p:cNvPr id="370" name="Group 20"/>
            <p:cNvGrpSpPr>
              <a:grpSpLocks/>
            </p:cNvGrpSpPr>
            <p:nvPr/>
          </p:nvGrpSpPr>
          <p:grpSpPr bwMode="auto">
            <a:xfrm>
              <a:off x="836" y="1418"/>
              <a:ext cx="56" cy="273"/>
              <a:chOff x="3025" y="1638"/>
              <a:chExt cx="56" cy="273"/>
            </a:xfrm>
          </p:grpSpPr>
          <p:sp>
            <p:nvSpPr>
              <p:cNvPr id="446" name="Line 21"/>
              <p:cNvSpPr>
                <a:spLocks noChangeShapeType="1"/>
              </p:cNvSpPr>
              <p:nvPr/>
            </p:nvSpPr>
            <p:spPr bwMode="auto">
              <a:xfrm flipV="1">
                <a:off x="3054" y="1701"/>
                <a:ext cx="0" cy="21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447" name="Oval 22"/>
              <p:cNvSpPr>
                <a:spLocks noChangeArrowheads="1"/>
              </p:cNvSpPr>
              <p:nvPr/>
            </p:nvSpPr>
            <p:spPr bwMode="auto">
              <a:xfrm>
                <a:off x="3025" y="1638"/>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grpSp>
        <p:grpSp>
          <p:nvGrpSpPr>
            <p:cNvPr id="371" name="Group 23"/>
            <p:cNvGrpSpPr>
              <a:grpSpLocks/>
            </p:cNvGrpSpPr>
            <p:nvPr/>
          </p:nvGrpSpPr>
          <p:grpSpPr bwMode="auto">
            <a:xfrm>
              <a:off x="1096" y="1418"/>
              <a:ext cx="56" cy="273"/>
              <a:chOff x="3025" y="1638"/>
              <a:chExt cx="56" cy="273"/>
            </a:xfrm>
          </p:grpSpPr>
          <p:sp>
            <p:nvSpPr>
              <p:cNvPr id="444" name="Line 24"/>
              <p:cNvSpPr>
                <a:spLocks noChangeShapeType="1"/>
              </p:cNvSpPr>
              <p:nvPr/>
            </p:nvSpPr>
            <p:spPr bwMode="auto">
              <a:xfrm flipV="1">
                <a:off x="3054" y="1701"/>
                <a:ext cx="0" cy="21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445" name="Oval 25"/>
              <p:cNvSpPr>
                <a:spLocks noChangeArrowheads="1"/>
              </p:cNvSpPr>
              <p:nvPr/>
            </p:nvSpPr>
            <p:spPr bwMode="auto">
              <a:xfrm>
                <a:off x="3025" y="1638"/>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grpSp>
        <p:grpSp>
          <p:nvGrpSpPr>
            <p:cNvPr id="372" name="Group 26"/>
            <p:cNvGrpSpPr>
              <a:grpSpLocks/>
            </p:cNvGrpSpPr>
            <p:nvPr/>
          </p:nvGrpSpPr>
          <p:grpSpPr bwMode="auto">
            <a:xfrm>
              <a:off x="1356" y="1418"/>
              <a:ext cx="56" cy="273"/>
              <a:chOff x="3025" y="1638"/>
              <a:chExt cx="56" cy="273"/>
            </a:xfrm>
          </p:grpSpPr>
          <p:sp>
            <p:nvSpPr>
              <p:cNvPr id="442" name="Line 27"/>
              <p:cNvSpPr>
                <a:spLocks noChangeShapeType="1"/>
              </p:cNvSpPr>
              <p:nvPr/>
            </p:nvSpPr>
            <p:spPr bwMode="auto">
              <a:xfrm flipV="1">
                <a:off x="3054" y="1701"/>
                <a:ext cx="0" cy="21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443" name="Oval 28"/>
              <p:cNvSpPr>
                <a:spLocks noChangeArrowheads="1"/>
              </p:cNvSpPr>
              <p:nvPr/>
            </p:nvSpPr>
            <p:spPr bwMode="auto">
              <a:xfrm>
                <a:off x="3025" y="1638"/>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grpSp>
        <p:grpSp>
          <p:nvGrpSpPr>
            <p:cNvPr id="373" name="Group 29"/>
            <p:cNvGrpSpPr>
              <a:grpSpLocks/>
            </p:cNvGrpSpPr>
            <p:nvPr/>
          </p:nvGrpSpPr>
          <p:grpSpPr bwMode="auto">
            <a:xfrm>
              <a:off x="1615" y="1418"/>
              <a:ext cx="56" cy="273"/>
              <a:chOff x="3025" y="1638"/>
              <a:chExt cx="56" cy="273"/>
            </a:xfrm>
          </p:grpSpPr>
          <p:sp>
            <p:nvSpPr>
              <p:cNvPr id="440" name="Line 30"/>
              <p:cNvSpPr>
                <a:spLocks noChangeShapeType="1"/>
              </p:cNvSpPr>
              <p:nvPr/>
            </p:nvSpPr>
            <p:spPr bwMode="auto">
              <a:xfrm flipV="1">
                <a:off x="3054" y="1701"/>
                <a:ext cx="0" cy="21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441" name="Oval 31"/>
              <p:cNvSpPr>
                <a:spLocks noChangeArrowheads="1"/>
              </p:cNvSpPr>
              <p:nvPr/>
            </p:nvSpPr>
            <p:spPr bwMode="auto">
              <a:xfrm>
                <a:off x="3025" y="1638"/>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grpSp>
        <p:grpSp>
          <p:nvGrpSpPr>
            <p:cNvPr id="374" name="Group 32"/>
            <p:cNvGrpSpPr>
              <a:grpSpLocks/>
            </p:cNvGrpSpPr>
            <p:nvPr/>
          </p:nvGrpSpPr>
          <p:grpSpPr bwMode="auto">
            <a:xfrm>
              <a:off x="1875" y="1418"/>
              <a:ext cx="56" cy="273"/>
              <a:chOff x="3025" y="1638"/>
              <a:chExt cx="56" cy="273"/>
            </a:xfrm>
          </p:grpSpPr>
          <p:sp>
            <p:nvSpPr>
              <p:cNvPr id="438" name="Line 33"/>
              <p:cNvSpPr>
                <a:spLocks noChangeShapeType="1"/>
              </p:cNvSpPr>
              <p:nvPr/>
            </p:nvSpPr>
            <p:spPr bwMode="auto">
              <a:xfrm flipV="1">
                <a:off x="3054" y="1701"/>
                <a:ext cx="0" cy="21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439" name="Oval 34"/>
              <p:cNvSpPr>
                <a:spLocks noChangeArrowheads="1"/>
              </p:cNvSpPr>
              <p:nvPr/>
            </p:nvSpPr>
            <p:spPr bwMode="auto">
              <a:xfrm>
                <a:off x="3025" y="1638"/>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grpSp>
        <p:grpSp>
          <p:nvGrpSpPr>
            <p:cNvPr id="375" name="Group 35"/>
            <p:cNvGrpSpPr>
              <a:grpSpLocks/>
            </p:cNvGrpSpPr>
            <p:nvPr/>
          </p:nvGrpSpPr>
          <p:grpSpPr bwMode="auto">
            <a:xfrm>
              <a:off x="2135" y="1418"/>
              <a:ext cx="56" cy="273"/>
              <a:chOff x="3025" y="1638"/>
              <a:chExt cx="56" cy="273"/>
            </a:xfrm>
          </p:grpSpPr>
          <p:sp>
            <p:nvSpPr>
              <p:cNvPr id="436" name="Line 36"/>
              <p:cNvSpPr>
                <a:spLocks noChangeShapeType="1"/>
              </p:cNvSpPr>
              <p:nvPr/>
            </p:nvSpPr>
            <p:spPr bwMode="auto">
              <a:xfrm flipV="1">
                <a:off x="3054" y="1701"/>
                <a:ext cx="0" cy="21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437" name="Oval 37"/>
              <p:cNvSpPr>
                <a:spLocks noChangeArrowheads="1"/>
              </p:cNvSpPr>
              <p:nvPr/>
            </p:nvSpPr>
            <p:spPr bwMode="auto">
              <a:xfrm>
                <a:off x="3025" y="1638"/>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grpSp>
        <p:grpSp>
          <p:nvGrpSpPr>
            <p:cNvPr id="376" name="Group 38"/>
            <p:cNvGrpSpPr>
              <a:grpSpLocks/>
            </p:cNvGrpSpPr>
            <p:nvPr/>
          </p:nvGrpSpPr>
          <p:grpSpPr bwMode="auto">
            <a:xfrm>
              <a:off x="2395" y="1418"/>
              <a:ext cx="56" cy="273"/>
              <a:chOff x="3025" y="1638"/>
              <a:chExt cx="56" cy="273"/>
            </a:xfrm>
          </p:grpSpPr>
          <p:sp>
            <p:nvSpPr>
              <p:cNvPr id="434" name="Line 39"/>
              <p:cNvSpPr>
                <a:spLocks noChangeShapeType="1"/>
              </p:cNvSpPr>
              <p:nvPr/>
            </p:nvSpPr>
            <p:spPr bwMode="auto">
              <a:xfrm flipV="1">
                <a:off x="3054" y="1701"/>
                <a:ext cx="0" cy="21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435" name="Oval 40"/>
              <p:cNvSpPr>
                <a:spLocks noChangeArrowheads="1"/>
              </p:cNvSpPr>
              <p:nvPr/>
            </p:nvSpPr>
            <p:spPr bwMode="auto">
              <a:xfrm>
                <a:off x="3025" y="1638"/>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grpSp>
        <p:sp>
          <p:nvSpPr>
            <p:cNvPr id="377" name="Line 41"/>
            <p:cNvSpPr>
              <a:spLocks noChangeShapeType="1"/>
            </p:cNvSpPr>
            <p:nvPr/>
          </p:nvSpPr>
          <p:spPr bwMode="auto">
            <a:xfrm>
              <a:off x="618" y="2659"/>
              <a:ext cx="0" cy="21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378" name="Oval 42"/>
            <p:cNvSpPr>
              <a:spLocks noChangeArrowheads="1"/>
            </p:cNvSpPr>
            <p:nvPr/>
          </p:nvSpPr>
          <p:spPr bwMode="auto">
            <a:xfrm flipV="1">
              <a:off x="589" y="2871"/>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379" name="Line 43"/>
            <p:cNvSpPr>
              <a:spLocks noChangeShapeType="1"/>
            </p:cNvSpPr>
            <p:nvPr/>
          </p:nvSpPr>
          <p:spPr bwMode="auto">
            <a:xfrm>
              <a:off x="879" y="2657"/>
              <a:ext cx="0" cy="21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380" name="Oval 44"/>
            <p:cNvSpPr>
              <a:spLocks noChangeArrowheads="1"/>
            </p:cNvSpPr>
            <p:nvPr/>
          </p:nvSpPr>
          <p:spPr bwMode="auto">
            <a:xfrm flipV="1">
              <a:off x="850" y="2865"/>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381" name="Line 45"/>
            <p:cNvSpPr>
              <a:spLocks noChangeShapeType="1"/>
            </p:cNvSpPr>
            <p:nvPr/>
          </p:nvSpPr>
          <p:spPr bwMode="auto">
            <a:xfrm>
              <a:off x="1138" y="2657"/>
              <a:ext cx="0" cy="21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382" name="Oval 46"/>
            <p:cNvSpPr>
              <a:spLocks noChangeArrowheads="1"/>
            </p:cNvSpPr>
            <p:nvPr/>
          </p:nvSpPr>
          <p:spPr bwMode="auto">
            <a:xfrm flipV="1">
              <a:off x="1109" y="2867"/>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383" name="Line 47"/>
            <p:cNvSpPr>
              <a:spLocks noChangeShapeType="1"/>
            </p:cNvSpPr>
            <p:nvPr/>
          </p:nvSpPr>
          <p:spPr bwMode="auto">
            <a:xfrm>
              <a:off x="1397" y="2656"/>
              <a:ext cx="0" cy="21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384" name="Oval 48"/>
            <p:cNvSpPr>
              <a:spLocks noChangeArrowheads="1"/>
            </p:cNvSpPr>
            <p:nvPr/>
          </p:nvSpPr>
          <p:spPr bwMode="auto">
            <a:xfrm flipV="1">
              <a:off x="1368" y="2867"/>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385" name="Line 49"/>
            <p:cNvSpPr>
              <a:spLocks noChangeShapeType="1"/>
            </p:cNvSpPr>
            <p:nvPr/>
          </p:nvSpPr>
          <p:spPr bwMode="auto">
            <a:xfrm>
              <a:off x="1656" y="2656"/>
              <a:ext cx="0" cy="21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386" name="Oval 50"/>
            <p:cNvSpPr>
              <a:spLocks noChangeArrowheads="1"/>
            </p:cNvSpPr>
            <p:nvPr/>
          </p:nvSpPr>
          <p:spPr bwMode="auto">
            <a:xfrm flipV="1">
              <a:off x="1627" y="2864"/>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387" name="Line 51"/>
            <p:cNvSpPr>
              <a:spLocks noChangeShapeType="1"/>
            </p:cNvSpPr>
            <p:nvPr/>
          </p:nvSpPr>
          <p:spPr bwMode="auto">
            <a:xfrm>
              <a:off x="1916" y="2658"/>
              <a:ext cx="0" cy="21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388" name="Oval 52"/>
            <p:cNvSpPr>
              <a:spLocks noChangeArrowheads="1"/>
            </p:cNvSpPr>
            <p:nvPr/>
          </p:nvSpPr>
          <p:spPr bwMode="auto">
            <a:xfrm flipV="1">
              <a:off x="1887" y="2866"/>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389" name="Line 53"/>
            <p:cNvSpPr>
              <a:spLocks noChangeShapeType="1"/>
            </p:cNvSpPr>
            <p:nvPr/>
          </p:nvSpPr>
          <p:spPr bwMode="auto">
            <a:xfrm>
              <a:off x="2176" y="2655"/>
              <a:ext cx="0" cy="21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390" name="Oval 54"/>
            <p:cNvSpPr>
              <a:spLocks noChangeArrowheads="1"/>
            </p:cNvSpPr>
            <p:nvPr/>
          </p:nvSpPr>
          <p:spPr bwMode="auto">
            <a:xfrm flipV="1">
              <a:off x="2150" y="2861"/>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391" name="Line 55"/>
            <p:cNvSpPr>
              <a:spLocks noChangeShapeType="1"/>
            </p:cNvSpPr>
            <p:nvPr/>
          </p:nvSpPr>
          <p:spPr bwMode="auto">
            <a:xfrm>
              <a:off x="2436" y="2656"/>
              <a:ext cx="0" cy="21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392" name="Oval 56"/>
            <p:cNvSpPr>
              <a:spLocks noChangeArrowheads="1"/>
            </p:cNvSpPr>
            <p:nvPr/>
          </p:nvSpPr>
          <p:spPr bwMode="auto">
            <a:xfrm flipV="1">
              <a:off x="2409" y="2864"/>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393" name="Text Box 57"/>
            <p:cNvSpPr txBox="1">
              <a:spLocks noChangeArrowheads="1"/>
            </p:cNvSpPr>
            <p:nvPr/>
          </p:nvSpPr>
          <p:spPr bwMode="auto">
            <a:xfrm>
              <a:off x="518" y="2411"/>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000" b="1">
                  <a:solidFill>
                    <a:srgbClr val="0033CC"/>
                  </a:solidFill>
                  <a:latin typeface="Times New Roman" panose="02020603050405020304" pitchFamily="18" charset="0"/>
                  <a:ea typeface="宋体" panose="02010600030101010101" pitchFamily="2" charset="-122"/>
                </a:rPr>
                <a:t>1</a:t>
              </a:r>
            </a:p>
          </p:txBody>
        </p:sp>
        <p:sp>
          <p:nvSpPr>
            <p:cNvPr id="394" name="Text Box 58"/>
            <p:cNvSpPr txBox="1">
              <a:spLocks noChangeArrowheads="1"/>
            </p:cNvSpPr>
            <p:nvPr/>
          </p:nvSpPr>
          <p:spPr bwMode="auto">
            <a:xfrm>
              <a:off x="1035" y="2411"/>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000" b="1">
                  <a:solidFill>
                    <a:srgbClr val="0033CC"/>
                  </a:solidFill>
                  <a:latin typeface="Times New Roman" panose="02020603050405020304" pitchFamily="18" charset="0"/>
                  <a:ea typeface="宋体" panose="02010600030101010101" pitchFamily="2" charset="-122"/>
                </a:rPr>
                <a:t>3</a:t>
              </a:r>
            </a:p>
          </p:txBody>
        </p:sp>
        <p:sp>
          <p:nvSpPr>
            <p:cNvPr id="395" name="Text Box 59"/>
            <p:cNvSpPr txBox="1">
              <a:spLocks noChangeArrowheads="1"/>
            </p:cNvSpPr>
            <p:nvPr/>
          </p:nvSpPr>
          <p:spPr bwMode="auto">
            <a:xfrm>
              <a:off x="776" y="2411"/>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000" b="1">
                  <a:solidFill>
                    <a:srgbClr val="0033CC"/>
                  </a:solidFill>
                  <a:latin typeface="Times New Roman" panose="02020603050405020304" pitchFamily="18" charset="0"/>
                  <a:ea typeface="宋体" panose="02010600030101010101" pitchFamily="2" charset="-122"/>
                </a:rPr>
                <a:t>2</a:t>
              </a:r>
            </a:p>
          </p:txBody>
        </p:sp>
        <p:sp>
          <p:nvSpPr>
            <p:cNvPr id="396" name="Text Box 60"/>
            <p:cNvSpPr txBox="1">
              <a:spLocks noChangeArrowheads="1"/>
            </p:cNvSpPr>
            <p:nvPr/>
          </p:nvSpPr>
          <p:spPr bwMode="auto">
            <a:xfrm>
              <a:off x="1294" y="2411"/>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000" b="1">
                  <a:solidFill>
                    <a:srgbClr val="0033CC"/>
                  </a:solidFill>
                  <a:latin typeface="Times New Roman" panose="02020603050405020304" pitchFamily="18" charset="0"/>
                  <a:ea typeface="宋体" panose="02010600030101010101" pitchFamily="2" charset="-122"/>
                </a:rPr>
                <a:t>4</a:t>
              </a:r>
            </a:p>
          </p:txBody>
        </p:sp>
        <p:sp>
          <p:nvSpPr>
            <p:cNvPr id="397" name="Text Box 61"/>
            <p:cNvSpPr txBox="1">
              <a:spLocks noChangeArrowheads="1"/>
            </p:cNvSpPr>
            <p:nvPr/>
          </p:nvSpPr>
          <p:spPr bwMode="auto">
            <a:xfrm>
              <a:off x="1553" y="2411"/>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000" b="1">
                  <a:solidFill>
                    <a:srgbClr val="0033CC"/>
                  </a:solidFill>
                  <a:latin typeface="Times New Roman" panose="02020603050405020304" pitchFamily="18" charset="0"/>
                  <a:ea typeface="宋体" panose="02010600030101010101" pitchFamily="2" charset="-122"/>
                </a:rPr>
                <a:t>5</a:t>
              </a:r>
            </a:p>
          </p:txBody>
        </p:sp>
        <p:sp>
          <p:nvSpPr>
            <p:cNvPr id="398" name="Text Box 62"/>
            <p:cNvSpPr txBox="1">
              <a:spLocks noChangeArrowheads="1"/>
            </p:cNvSpPr>
            <p:nvPr/>
          </p:nvSpPr>
          <p:spPr bwMode="auto">
            <a:xfrm>
              <a:off x="1812" y="2411"/>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000" b="1">
                  <a:solidFill>
                    <a:srgbClr val="0033CC"/>
                  </a:solidFill>
                  <a:latin typeface="Times New Roman" panose="02020603050405020304" pitchFamily="18" charset="0"/>
                  <a:ea typeface="宋体" panose="02010600030101010101" pitchFamily="2" charset="-122"/>
                </a:rPr>
                <a:t>6</a:t>
              </a:r>
            </a:p>
          </p:txBody>
        </p:sp>
        <p:sp>
          <p:nvSpPr>
            <p:cNvPr id="399" name="Text Box 63"/>
            <p:cNvSpPr txBox="1">
              <a:spLocks noChangeArrowheads="1"/>
            </p:cNvSpPr>
            <p:nvPr/>
          </p:nvSpPr>
          <p:spPr bwMode="auto">
            <a:xfrm>
              <a:off x="2071" y="2411"/>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000" b="1">
                  <a:solidFill>
                    <a:srgbClr val="0033CC"/>
                  </a:solidFill>
                  <a:latin typeface="Times New Roman" panose="02020603050405020304" pitchFamily="18" charset="0"/>
                  <a:ea typeface="宋体" panose="02010600030101010101" pitchFamily="2" charset="-122"/>
                </a:rPr>
                <a:t>7</a:t>
              </a:r>
            </a:p>
          </p:txBody>
        </p:sp>
        <p:sp>
          <p:nvSpPr>
            <p:cNvPr id="400" name="Text Box 64"/>
            <p:cNvSpPr txBox="1">
              <a:spLocks noChangeArrowheads="1"/>
            </p:cNvSpPr>
            <p:nvPr/>
          </p:nvSpPr>
          <p:spPr bwMode="auto">
            <a:xfrm>
              <a:off x="2330" y="2411"/>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000" b="1">
                  <a:solidFill>
                    <a:srgbClr val="0033CC"/>
                  </a:solidFill>
                  <a:latin typeface="Times New Roman" panose="02020603050405020304" pitchFamily="18" charset="0"/>
                  <a:ea typeface="宋体" panose="02010600030101010101" pitchFamily="2" charset="-122"/>
                </a:rPr>
                <a:t>8</a:t>
              </a:r>
            </a:p>
          </p:txBody>
        </p:sp>
        <p:sp>
          <p:nvSpPr>
            <p:cNvPr id="401" name="Text Box 65"/>
            <p:cNvSpPr txBox="1">
              <a:spLocks noChangeArrowheads="1"/>
            </p:cNvSpPr>
            <p:nvPr/>
          </p:nvSpPr>
          <p:spPr bwMode="auto">
            <a:xfrm>
              <a:off x="464" y="1679"/>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000" b="1">
                  <a:solidFill>
                    <a:srgbClr val="0033CC"/>
                  </a:solidFill>
                  <a:latin typeface="Times New Roman" panose="02020603050405020304" pitchFamily="18" charset="0"/>
                  <a:ea typeface="宋体" panose="02010600030101010101" pitchFamily="2" charset="-122"/>
                </a:rPr>
                <a:t>16</a:t>
              </a:r>
            </a:p>
          </p:txBody>
        </p:sp>
        <p:sp>
          <p:nvSpPr>
            <p:cNvPr id="402" name="Text Box 66"/>
            <p:cNvSpPr txBox="1">
              <a:spLocks noChangeArrowheads="1"/>
            </p:cNvSpPr>
            <p:nvPr/>
          </p:nvSpPr>
          <p:spPr bwMode="auto">
            <a:xfrm>
              <a:off x="725" y="1679"/>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000" b="1">
                  <a:solidFill>
                    <a:srgbClr val="0033CC"/>
                  </a:solidFill>
                  <a:latin typeface="Times New Roman" panose="02020603050405020304" pitchFamily="18" charset="0"/>
                  <a:ea typeface="宋体" panose="02010600030101010101" pitchFamily="2" charset="-122"/>
                </a:rPr>
                <a:t>15</a:t>
              </a:r>
            </a:p>
          </p:txBody>
        </p:sp>
        <p:sp>
          <p:nvSpPr>
            <p:cNvPr id="403" name="Text Box 67"/>
            <p:cNvSpPr txBox="1">
              <a:spLocks noChangeArrowheads="1"/>
            </p:cNvSpPr>
            <p:nvPr/>
          </p:nvSpPr>
          <p:spPr bwMode="auto">
            <a:xfrm>
              <a:off x="986" y="1679"/>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000" b="1">
                  <a:solidFill>
                    <a:srgbClr val="0033CC"/>
                  </a:solidFill>
                  <a:latin typeface="Times New Roman" panose="02020603050405020304" pitchFamily="18" charset="0"/>
                  <a:ea typeface="宋体" panose="02010600030101010101" pitchFamily="2" charset="-122"/>
                </a:rPr>
                <a:t>14</a:t>
              </a:r>
            </a:p>
          </p:txBody>
        </p:sp>
        <p:sp>
          <p:nvSpPr>
            <p:cNvPr id="404" name="Text Box 68"/>
            <p:cNvSpPr txBox="1">
              <a:spLocks noChangeArrowheads="1"/>
            </p:cNvSpPr>
            <p:nvPr/>
          </p:nvSpPr>
          <p:spPr bwMode="auto">
            <a:xfrm>
              <a:off x="1247" y="1679"/>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000" b="1">
                  <a:solidFill>
                    <a:srgbClr val="0033CC"/>
                  </a:solidFill>
                  <a:latin typeface="Times New Roman" panose="02020603050405020304" pitchFamily="18" charset="0"/>
                  <a:ea typeface="宋体" panose="02010600030101010101" pitchFamily="2" charset="-122"/>
                </a:rPr>
                <a:t>13</a:t>
              </a:r>
            </a:p>
          </p:txBody>
        </p:sp>
        <p:sp>
          <p:nvSpPr>
            <p:cNvPr id="405" name="Text Box 69"/>
            <p:cNvSpPr txBox="1">
              <a:spLocks noChangeArrowheads="1"/>
            </p:cNvSpPr>
            <p:nvPr/>
          </p:nvSpPr>
          <p:spPr bwMode="auto">
            <a:xfrm>
              <a:off x="1508" y="1679"/>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000" b="1">
                  <a:solidFill>
                    <a:srgbClr val="0033CC"/>
                  </a:solidFill>
                  <a:latin typeface="Times New Roman" panose="02020603050405020304" pitchFamily="18" charset="0"/>
                  <a:ea typeface="宋体" panose="02010600030101010101" pitchFamily="2" charset="-122"/>
                </a:rPr>
                <a:t>12</a:t>
              </a:r>
            </a:p>
          </p:txBody>
        </p:sp>
        <p:sp>
          <p:nvSpPr>
            <p:cNvPr id="406" name="Text Box 70"/>
            <p:cNvSpPr txBox="1">
              <a:spLocks noChangeArrowheads="1"/>
            </p:cNvSpPr>
            <p:nvPr/>
          </p:nvSpPr>
          <p:spPr bwMode="auto">
            <a:xfrm>
              <a:off x="1769" y="1679"/>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000" b="1">
                  <a:solidFill>
                    <a:srgbClr val="0033CC"/>
                  </a:solidFill>
                  <a:latin typeface="Times New Roman" panose="02020603050405020304" pitchFamily="18" charset="0"/>
                  <a:ea typeface="宋体" panose="02010600030101010101" pitchFamily="2" charset="-122"/>
                </a:rPr>
                <a:t>11</a:t>
              </a:r>
            </a:p>
          </p:txBody>
        </p:sp>
        <p:sp>
          <p:nvSpPr>
            <p:cNvPr id="407" name="Text Box 71"/>
            <p:cNvSpPr txBox="1">
              <a:spLocks noChangeArrowheads="1"/>
            </p:cNvSpPr>
            <p:nvPr/>
          </p:nvSpPr>
          <p:spPr bwMode="auto">
            <a:xfrm>
              <a:off x="2030" y="1679"/>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000" b="1">
                  <a:solidFill>
                    <a:srgbClr val="0033CC"/>
                  </a:solidFill>
                  <a:latin typeface="Times New Roman" panose="02020603050405020304" pitchFamily="18" charset="0"/>
                  <a:ea typeface="宋体" panose="02010600030101010101" pitchFamily="2" charset="-122"/>
                </a:rPr>
                <a:t>10</a:t>
              </a:r>
            </a:p>
          </p:txBody>
        </p:sp>
        <p:sp>
          <p:nvSpPr>
            <p:cNvPr id="408" name="Text Box 72"/>
            <p:cNvSpPr txBox="1">
              <a:spLocks noChangeArrowheads="1"/>
            </p:cNvSpPr>
            <p:nvPr/>
          </p:nvSpPr>
          <p:spPr bwMode="auto">
            <a:xfrm>
              <a:off x="2330" y="1679"/>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000" b="1">
                  <a:solidFill>
                    <a:srgbClr val="0033CC"/>
                  </a:solidFill>
                  <a:latin typeface="Times New Roman" panose="02020603050405020304" pitchFamily="18" charset="0"/>
                  <a:ea typeface="宋体" panose="02010600030101010101" pitchFamily="2" charset="-122"/>
                </a:rPr>
                <a:t>9</a:t>
              </a:r>
            </a:p>
          </p:txBody>
        </p:sp>
        <p:sp>
          <p:nvSpPr>
            <p:cNvPr id="409" name="Text Box 73"/>
            <p:cNvSpPr txBox="1">
              <a:spLocks noChangeArrowheads="1"/>
            </p:cNvSpPr>
            <p:nvPr/>
          </p:nvSpPr>
          <p:spPr bwMode="auto">
            <a:xfrm>
              <a:off x="1040" y="2028"/>
              <a:ext cx="17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800" b="1" dirty="0">
                  <a:solidFill>
                    <a:srgbClr val="FF0066"/>
                  </a:solidFill>
                  <a:latin typeface="Times New Roman" panose="02020603050405020304" pitchFamily="18" charset="0"/>
                  <a:ea typeface="宋体" panose="02010600030101010101" pitchFamily="2" charset="-122"/>
                </a:rPr>
                <a:t>74LS138</a:t>
              </a:r>
            </a:p>
          </p:txBody>
        </p:sp>
        <p:sp>
          <p:nvSpPr>
            <p:cNvPr id="410" name="Text Box 74"/>
            <p:cNvSpPr txBox="1">
              <a:spLocks noChangeArrowheads="1"/>
            </p:cNvSpPr>
            <p:nvPr/>
          </p:nvSpPr>
          <p:spPr bwMode="auto">
            <a:xfrm>
              <a:off x="701" y="1131"/>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0033CC"/>
                  </a:solidFill>
                  <a:latin typeface="Times New Roman" panose="02020603050405020304" pitchFamily="18" charset="0"/>
                  <a:ea typeface="楷体_GB2312" panose="02010609030101010101" pitchFamily="49" charset="-122"/>
                </a:rPr>
                <a:t>Y</a:t>
              </a:r>
              <a:r>
                <a:rPr kumimoji="1" lang="en-US" altLang="zh-CN" sz="2400" b="1" baseline="-25000">
                  <a:solidFill>
                    <a:srgbClr val="0033CC"/>
                  </a:solidFill>
                  <a:latin typeface="Times New Roman" panose="02020603050405020304" pitchFamily="18" charset="0"/>
                  <a:ea typeface="楷体_GB2312" panose="02010609030101010101" pitchFamily="49" charset="-122"/>
                </a:rPr>
                <a:t>0  </a:t>
              </a:r>
            </a:p>
          </p:txBody>
        </p:sp>
        <p:sp>
          <p:nvSpPr>
            <p:cNvPr id="411" name="Text Box 75"/>
            <p:cNvSpPr txBox="1">
              <a:spLocks noChangeArrowheads="1"/>
            </p:cNvSpPr>
            <p:nvPr/>
          </p:nvSpPr>
          <p:spPr bwMode="auto">
            <a:xfrm>
              <a:off x="963" y="1131"/>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0033CC"/>
                  </a:solidFill>
                  <a:latin typeface="Times New Roman" panose="02020603050405020304" pitchFamily="18" charset="0"/>
                  <a:ea typeface="楷体_GB2312" panose="02010609030101010101" pitchFamily="49" charset="-122"/>
                </a:rPr>
                <a:t>Y</a:t>
              </a:r>
              <a:r>
                <a:rPr kumimoji="1" lang="en-US" altLang="zh-CN" sz="2400" b="1" baseline="-25000">
                  <a:solidFill>
                    <a:srgbClr val="0033CC"/>
                  </a:solidFill>
                  <a:latin typeface="Times New Roman" panose="02020603050405020304" pitchFamily="18" charset="0"/>
                  <a:ea typeface="楷体_GB2312" panose="02010609030101010101" pitchFamily="49" charset="-122"/>
                </a:rPr>
                <a:t>1  </a:t>
              </a:r>
            </a:p>
          </p:txBody>
        </p:sp>
        <p:sp>
          <p:nvSpPr>
            <p:cNvPr id="412" name="Text Box 76"/>
            <p:cNvSpPr txBox="1">
              <a:spLocks noChangeArrowheads="1"/>
            </p:cNvSpPr>
            <p:nvPr/>
          </p:nvSpPr>
          <p:spPr bwMode="auto">
            <a:xfrm>
              <a:off x="1224" y="1131"/>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0033CC"/>
                  </a:solidFill>
                  <a:latin typeface="Times New Roman" panose="02020603050405020304" pitchFamily="18" charset="0"/>
                  <a:ea typeface="楷体_GB2312" panose="02010609030101010101" pitchFamily="49" charset="-122"/>
                </a:rPr>
                <a:t>Y</a:t>
              </a:r>
              <a:r>
                <a:rPr kumimoji="1" lang="en-US" altLang="zh-CN" sz="2400" b="1" baseline="-25000">
                  <a:solidFill>
                    <a:srgbClr val="0033CC"/>
                  </a:solidFill>
                  <a:latin typeface="Times New Roman" panose="02020603050405020304" pitchFamily="18" charset="0"/>
                  <a:ea typeface="楷体_GB2312" panose="02010609030101010101" pitchFamily="49" charset="-122"/>
                </a:rPr>
                <a:t>2 </a:t>
              </a:r>
            </a:p>
          </p:txBody>
        </p:sp>
        <p:sp>
          <p:nvSpPr>
            <p:cNvPr id="413" name="Text Box 77"/>
            <p:cNvSpPr txBox="1">
              <a:spLocks noChangeArrowheads="1"/>
            </p:cNvSpPr>
            <p:nvPr/>
          </p:nvSpPr>
          <p:spPr bwMode="auto">
            <a:xfrm>
              <a:off x="1485" y="1131"/>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0033CC"/>
                  </a:solidFill>
                  <a:latin typeface="Times New Roman" panose="02020603050405020304" pitchFamily="18" charset="0"/>
                  <a:ea typeface="楷体_GB2312" panose="02010609030101010101" pitchFamily="49" charset="-122"/>
                </a:rPr>
                <a:t>Y</a:t>
              </a:r>
              <a:r>
                <a:rPr kumimoji="1" lang="en-US" altLang="zh-CN" sz="2400" b="1" baseline="-25000">
                  <a:solidFill>
                    <a:srgbClr val="0033CC"/>
                  </a:solidFill>
                  <a:latin typeface="Times New Roman" panose="02020603050405020304" pitchFamily="18" charset="0"/>
                  <a:ea typeface="楷体_GB2312" panose="02010609030101010101" pitchFamily="49" charset="-122"/>
                </a:rPr>
                <a:t>3  </a:t>
              </a:r>
            </a:p>
          </p:txBody>
        </p:sp>
        <p:sp>
          <p:nvSpPr>
            <p:cNvPr id="414" name="Text Box 78"/>
            <p:cNvSpPr txBox="1">
              <a:spLocks noChangeArrowheads="1"/>
            </p:cNvSpPr>
            <p:nvPr/>
          </p:nvSpPr>
          <p:spPr bwMode="auto">
            <a:xfrm>
              <a:off x="1747" y="1131"/>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0033CC"/>
                  </a:solidFill>
                  <a:latin typeface="Times New Roman" panose="02020603050405020304" pitchFamily="18" charset="0"/>
                  <a:ea typeface="楷体_GB2312" panose="02010609030101010101" pitchFamily="49" charset="-122"/>
                </a:rPr>
                <a:t>Y</a:t>
              </a:r>
              <a:r>
                <a:rPr kumimoji="1" lang="en-US" altLang="zh-CN" sz="2400" b="1" baseline="-25000">
                  <a:solidFill>
                    <a:srgbClr val="0033CC"/>
                  </a:solidFill>
                  <a:latin typeface="Times New Roman" panose="02020603050405020304" pitchFamily="18" charset="0"/>
                  <a:ea typeface="楷体_GB2312" panose="02010609030101010101" pitchFamily="49" charset="-122"/>
                </a:rPr>
                <a:t>4 </a:t>
              </a:r>
            </a:p>
          </p:txBody>
        </p:sp>
        <p:sp>
          <p:nvSpPr>
            <p:cNvPr id="415" name="Text Box 79"/>
            <p:cNvSpPr txBox="1">
              <a:spLocks noChangeArrowheads="1"/>
            </p:cNvSpPr>
            <p:nvPr/>
          </p:nvSpPr>
          <p:spPr bwMode="auto">
            <a:xfrm>
              <a:off x="2008" y="1131"/>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0033CC"/>
                  </a:solidFill>
                  <a:latin typeface="Times New Roman" panose="02020603050405020304" pitchFamily="18" charset="0"/>
                  <a:ea typeface="楷体_GB2312" panose="02010609030101010101" pitchFamily="49" charset="-122"/>
                </a:rPr>
                <a:t>Y</a:t>
              </a:r>
              <a:r>
                <a:rPr kumimoji="1" lang="en-US" altLang="zh-CN" sz="2400" b="1" baseline="-25000">
                  <a:solidFill>
                    <a:srgbClr val="0033CC"/>
                  </a:solidFill>
                  <a:latin typeface="Times New Roman" panose="02020603050405020304" pitchFamily="18" charset="0"/>
                  <a:ea typeface="楷体_GB2312" panose="02010609030101010101" pitchFamily="49" charset="-122"/>
                </a:rPr>
                <a:t>5  </a:t>
              </a:r>
            </a:p>
          </p:txBody>
        </p:sp>
        <p:sp>
          <p:nvSpPr>
            <p:cNvPr id="416" name="Text Box 80"/>
            <p:cNvSpPr txBox="1">
              <a:spLocks noChangeArrowheads="1"/>
            </p:cNvSpPr>
            <p:nvPr/>
          </p:nvSpPr>
          <p:spPr bwMode="auto">
            <a:xfrm>
              <a:off x="2269" y="1131"/>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0033CC"/>
                  </a:solidFill>
                  <a:latin typeface="Times New Roman" panose="02020603050405020304" pitchFamily="18" charset="0"/>
                  <a:ea typeface="楷体_GB2312" panose="02010609030101010101" pitchFamily="49" charset="-122"/>
                </a:rPr>
                <a:t>Y</a:t>
              </a:r>
              <a:r>
                <a:rPr kumimoji="1" lang="en-US" altLang="zh-CN" sz="2400" b="1" baseline="-25000">
                  <a:solidFill>
                    <a:srgbClr val="0033CC"/>
                  </a:solidFill>
                  <a:latin typeface="Times New Roman" panose="02020603050405020304" pitchFamily="18" charset="0"/>
                  <a:ea typeface="楷体_GB2312" panose="02010609030101010101" pitchFamily="49" charset="-122"/>
                </a:rPr>
                <a:t>6  </a:t>
              </a:r>
            </a:p>
          </p:txBody>
        </p:sp>
        <p:sp>
          <p:nvSpPr>
            <p:cNvPr id="417" name="Text Box 81"/>
            <p:cNvSpPr txBox="1">
              <a:spLocks noChangeArrowheads="1"/>
            </p:cNvSpPr>
            <p:nvPr/>
          </p:nvSpPr>
          <p:spPr bwMode="auto">
            <a:xfrm>
              <a:off x="445" y="2939"/>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996600"/>
                  </a:solidFill>
                  <a:latin typeface="Times New Roman" panose="02020603050405020304" pitchFamily="18" charset="0"/>
                  <a:ea typeface="楷体_GB2312" panose="02010609030101010101" pitchFamily="49" charset="-122"/>
                </a:rPr>
                <a:t>A</a:t>
              </a:r>
              <a:r>
                <a:rPr kumimoji="1" lang="en-US" altLang="zh-CN" sz="2400" b="1" baseline="-25000">
                  <a:solidFill>
                    <a:srgbClr val="996600"/>
                  </a:solidFill>
                  <a:latin typeface="Times New Roman" panose="02020603050405020304" pitchFamily="18" charset="0"/>
                  <a:ea typeface="楷体_GB2312" panose="02010609030101010101" pitchFamily="49" charset="-122"/>
                </a:rPr>
                <a:t>0  </a:t>
              </a:r>
            </a:p>
          </p:txBody>
        </p:sp>
        <p:sp>
          <p:nvSpPr>
            <p:cNvPr id="418" name="Text Box 82"/>
            <p:cNvSpPr txBox="1">
              <a:spLocks noChangeArrowheads="1"/>
            </p:cNvSpPr>
            <p:nvPr/>
          </p:nvSpPr>
          <p:spPr bwMode="auto">
            <a:xfrm>
              <a:off x="707" y="2939"/>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996600"/>
                  </a:solidFill>
                  <a:latin typeface="Times New Roman" panose="02020603050405020304" pitchFamily="18" charset="0"/>
                  <a:ea typeface="楷体_GB2312" panose="02010609030101010101" pitchFamily="49" charset="-122"/>
                </a:rPr>
                <a:t>A</a:t>
              </a:r>
              <a:r>
                <a:rPr kumimoji="1" lang="en-US" altLang="zh-CN" sz="2400" b="1" baseline="-25000">
                  <a:solidFill>
                    <a:srgbClr val="996600"/>
                  </a:solidFill>
                  <a:latin typeface="Times New Roman" panose="02020603050405020304" pitchFamily="18" charset="0"/>
                  <a:ea typeface="楷体_GB2312" panose="02010609030101010101" pitchFamily="49" charset="-122"/>
                </a:rPr>
                <a:t>1  </a:t>
              </a:r>
            </a:p>
          </p:txBody>
        </p:sp>
        <p:sp>
          <p:nvSpPr>
            <p:cNvPr id="419" name="Text Box 83"/>
            <p:cNvSpPr txBox="1">
              <a:spLocks noChangeArrowheads="1"/>
            </p:cNvSpPr>
            <p:nvPr/>
          </p:nvSpPr>
          <p:spPr bwMode="auto">
            <a:xfrm>
              <a:off x="968" y="2939"/>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996600"/>
                  </a:solidFill>
                  <a:latin typeface="Times New Roman" panose="02020603050405020304" pitchFamily="18" charset="0"/>
                  <a:ea typeface="楷体_GB2312" panose="02010609030101010101" pitchFamily="49" charset="-122"/>
                </a:rPr>
                <a:t>A</a:t>
              </a:r>
              <a:r>
                <a:rPr kumimoji="1" lang="en-US" altLang="zh-CN" sz="2400" b="1" baseline="-25000">
                  <a:solidFill>
                    <a:srgbClr val="996600"/>
                  </a:solidFill>
                  <a:latin typeface="Times New Roman" panose="02020603050405020304" pitchFamily="18" charset="0"/>
                  <a:ea typeface="楷体_GB2312" panose="02010609030101010101" pitchFamily="49" charset="-122"/>
                </a:rPr>
                <a:t>2  </a:t>
              </a:r>
            </a:p>
          </p:txBody>
        </p:sp>
        <p:sp>
          <p:nvSpPr>
            <p:cNvPr id="420" name="Text Box 84"/>
            <p:cNvSpPr txBox="1">
              <a:spLocks noChangeArrowheads="1"/>
            </p:cNvSpPr>
            <p:nvPr/>
          </p:nvSpPr>
          <p:spPr bwMode="auto">
            <a:xfrm>
              <a:off x="1229" y="2939"/>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FF0066"/>
                  </a:solidFill>
                  <a:latin typeface="Times New Roman" panose="02020603050405020304" pitchFamily="18" charset="0"/>
                  <a:ea typeface="楷体_GB2312" panose="02010609030101010101" pitchFamily="49" charset="-122"/>
                </a:rPr>
                <a:t>S</a:t>
              </a:r>
              <a:r>
                <a:rPr kumimoji="1" lang="en-US" altLang="zh-CN" sz="2400" b="1" baseline="-25000">
                  <a:solidFill>
                    <a:srgbClr val="FF0066"/>
                  </a:solidFill>
                  <a:latin typeface="Times New Roman" panose="02020603050405020304" pitchFamily="18" charset="0"/>
                  <a:ea typeface="楷体_GB2312" panose="02010609030101010101" pitchFamily="49" charset="-122"/>
                </a:rPr>
                <a:t>3  </a:t>
              </a:r>
            </a:p>
          </p:txBody>
        </p:sp>
        <p:sp>
          <p:nvSpPr>
            <p:cNvPr id="421" name="Text Box 85"/>
            <p:cNvSpPr txBox="1">
              <a:spLocks noChangeArrowheads="1"/>
            </p:cNvSpPr>
            <p:nvPr/>
          </p:nvSpPr>
          <p:spPr bwMode="auto">
            <a:xfrm>
              <a:off x="1491" y="2939"/>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FF0066"/>
                  </a:solidFill>
                  <a:latin typeface="Times New Roman" panose="02020603050405020304" pitchFamily="18" charset="0"/>
                  <a:ea typeface="楷体_GB2312" panose="02010609030101010101" pitchFamily="49" charset="-122"/>
                </a:rPr>
                <a:t>S</a:t>
              </a:r>
              <a:r>
                <a:rPr kumimoji="1" lang="en-US" altLang="zh-CN" sz="2400" b="1" baseline="-25000">
                  <a:solidFill>
                    <a:srgbClr val="FF0066"/>
                  </a:solidFill>
                  <a:latin typeface="Times New Roman" panose="02020603050405020304" pitchFamily="18" charset="0"/>
                  <a:ea typeface="楷体_GB2312" panose="02010609030101010101" pitchFamily="49" charset="-122"/>
                </a:rPr>
                <a:t>2  </a:t>
              </a:r>
            </a:p>
          </p:txBody>
        </p:sp>
        <p:sp>
          <p:nvSpPr>
            <p:cNvPr id="422" name="Text Box 86"/>
            <p:cNvSpPr txBox="1">
              <a:spLocks noChangeArrowheads="1"/>
            </p:cNvSpPr>
            <p:nvPr/>
          </p:nvSpPr>
          <p:spPr bwMode="auto">
            <a:xfrm>
              <a:off x="1752" y="2939"/>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FF0066"/>
                  </a:solidFill>
                  <a:latin typeface="Times New Roman" panose="02020603050405020304" pitchFamily="18" charset="0"/>
                  <a:ea typeface="楷体_GB2312" panose="02010609030101010101" pitchFamily="49" charset="-122"/>
                </a:rPr>
                <a:t>S</a:t>
              </a:r>
              <a:r>
                <a:rPr kumimoji="1" lang="en-US" altLang="zh-CN" sz="2400" b="1" baseline="-25000">
                  <a:solidFill>
                    <a:srgbClr val="FF0066"/>
                  </a:solidFill>
                  <a:latin typeface="Times New Roman" panose="02020603050405020304" pitchFamily="18" charset="0"/>
                  <a:ea typeface="楷体_GB2312" panose="02010609030101010101" pitchFamily="49" charset="-122"/>
                </a:rPr>
                <a:t>1 </a:t>
              </a:r>
            </a:p>
          </p:txBody>
        </p:sp>
        <p:sp>
          <p:nvSpPr>
            <p:cNvPr id="423" name="Text Box 87"/>
            <p:cNvSpPr txBox="1">
              <a:spLocks noChangeArrowheads="1"/>
            </p:cNvSpPr>
            <p:nvPr/>
          </p:nvSpPr>
          <p:spPr bwMode="auto">
            <a:xfrm>
              <a:off x="2013" y="2939"/>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0033CC"/>
                  </a:solidFill>
                  <a:latin typeface="Times New Roman" panose="02020603050405020304" pitchFamily="18" charset="0"/>
                  <a:ea typeface="楷体_GB2312" panose="02010609030101010101" pitchFamily="49" charset="-122"/>
                </a:rPr>
                <a:t>Y</a:t>
              </a:r>
              <a:r>
                <a:rPr kumimoji="1" lang="en-US" altLang="zh-CN" sz="2400" b="1" baseline="-25000">
                  <a:solidFill>
                    <a:srgbClr val="0033CC"/>
                  </a:solidFill>
                  <a:latin typeface="Times New Roman" panose="02020603050405020304" pitchFamily="18" charset="0"/>
                  <a:ea typeface="楷体_GB2312" panose="02010609030101010101" pitchFamily="49" charset="-122"/>
                </a:rPr>
                <a:t>7  </a:t>
              </a:r>
            </a:p>
          </p:txBody>
        </p:sp>
        <p:sp>
          <p:nvSpPr>
            <p:cNvPr id="424" name="Line 88"/>
            <p:cNvSpPr>
              <a:spLocks noChangeShapeType="1"/>
            </p:cNvSpPr>
            <p:nvPr/>
          </p:nvSpPr>
          <p:spPr bwMode="auto">
            <a:xfrm>
              <a:off x="1296" y="2994"/>
              <a:ext cx="125"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425" name="Line 89"/>
            <p:cNvSpPr>
              <a:spLocks noChangeShapeType="1"/>
            </p:cNvSpPr>
            <p:nvPr/>
          </p:nvSpPr>
          <p:spPr bwMode="auto">
            <a:xfrm>
              <a:off x="1563" y="2994"/>
              <a:ext cx="125"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426" name="Line 90"/>
            <p:cNvSpPr>
              <a:spLocks noChangeShapeType="1"/>
            </p:cNvSpPr>
            <p:nvPr/>
          </p:nvSpPr>
          <p:spPr bwMode="auto">
            <a:xfrm>
              <a:off x="2100" y="2997"/>
              <a:ext cx="125"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427" name="Line 91"/>
            <p:cNvSpPr>
              <a:spLocks noChangeShapeType="1"/>
            </p:cNvSpPr>
            <p:nvPr/>
          </p:nvSpPr>
          <p:spPr bwMode="auto">
            <a:xfrm>
              <a:off x="788" y="1186"/>
              <a:ext cx="125"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428" name="Line 92"/>
            <p:cNvSpPr>
              <a:spLocks noChangeShapeType="1"/>
            </p:cNvSpPr>
            <p:nvPr/>
          </p:nvSpPr>
          <p:spPr bwMode="auto">
            <a:xfrm>
              <a:off x="2356" y="1186"/>
              <a:ext cx="125"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429" name="Line 93"/>
            <p:cNvSpPr>
              <a:spLocks noChangeShapeType="1"/>
            </p:cNvSpPr>
            <p:nvPr/>
          </p:nvSpPr>
          <p:spPr bwMode="auto">
            <a:xfrm>
              <a:off x="2094" y="1186"/>
              <a:ext cx="125"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430" name="Line 94"/>
            <p:cNvSpPr>
              <a:spLocks noChangeShapeType="1"/>
            </p:cNvSpPr>
            <p:nvPr/>
          </p:nvSpPr>
          <p:spPr bwMode="auto">
            <a:xfrm>
              <a:off x="1833" y="1186"/>
              <a:ext cx="125"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431" name="Line 95"/>
            <p:cNvSpPr>
              <a:spLocks noChangeShapeType="1"/>
            </p:cNvSpPr>
            <p:nvPr/>
          </p:nvSpPr>
          <p:spPr bwMode="auto">
            <a:xfrm>
              <a:off x="1572" y="1186"/>
              <a:ext cx="125"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432" name="Line 96"/>
            <p:cNvSpPr>
              <a:spLocks noChangeShapeType="1"/>
            </p:cNvSpPr>
            <p:nvPr/>
          </p:nvSpPr>
          <p:spPr bwMode="auto">
            <a:xfrm>
              <a:off x="1310" y="1186"/>
              <a:ext cx="125"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433" name="Line 97"/>
            <p:cNvSpPr>
              <a:spLocks noChangeShapeType="1"/>
            </p:cNvSpPr>
            <p:nvPr/>
          </p:nvSpPr>
          <p:spPr bwMode="auto">
            <a:xfrm>
              <a:off x="1049" y="1186"/>
              <a:ext cx="125"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grpSp>
      <p:grpSp>
        <p:nvGrpSpPr>
          <p:cNvPr id="450" name="Group 98"/>
          <p:cNvGrpSpPr>
            <a:grpSpLocks/>
          </p:cNvGrpSpPr>
          <p:nvPr/>
        </p:nvGrpSpPr>
        <p:grpSpPr bwMode="auto">
          <a:xfrm>
            <a:off x="5340350" y="1702993"/>
            <a:ext cx="3876675" cy="3238500"/>
            <a:chOff x="3062" y="1146"/>
            <a:chExt cx="2442" cy="2040"/>
          </a:xfrm>
        </p:grpSpPr>
        <p:sp>
          <p:nvSpPr>
            <p:cNvPr id="451" name="Rectangle 99"/>
            <p:cNvSpPr>
              <a:spLocks noChangeArrowheads="1"/>
            </p:cNvSpPr>
            <p:nvPr/>
          </p:nvSpPr>
          <p:spPr bwMode="auto">
            <a:xfrm>
              <a:off x="3093" y="1677"/>
              <a:ext cx="2083" cy="964"/>
            </a:xfrm>
            <a:prstGeom prst="rect">
              <a:avLst/>
            </a:prstGeom>
            <a:solidFill>
              <a:srgbClr val="CC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zh-CN" altLang="zh-CN" sz="2400">
                <a:solidFill>
                  <a:srgbClr val="0033CC"/>
                </a:solidFill>
                <a:latin typeface="Times New Roman" panose="02020603050405020304" pitchFamily="18" charset="0"/>
                <a:ea typeface="宋体" panose="02010600030101010101" pitchFamily="2" charset="-122"/>
              </a:endParaRPr>
            </a:p>
          </p:txBody>
        </p:sp>
        <p:sp>
          <p:nvSpPr>
            <p:cNvPr id="452" name="Line 100"/>
            <p:cNvSpPr>
              <a:spLocks noChangeShapeType="1"/>
            </p:cNvSpPr>
            <p:nvPr/>
          </p:nvSpPr>
          <p:spPr bwMode="auto">
            <a:xfrm>
              <a:off x="3227" y="2642"/>
              <a:ext cx="0" cy="21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453" name="Oval 101"/>
            <p:cNvSpPr>
              <a:spLocks noChangeArrowheads="1"/>
            </p:cNvSpPr>
            <p:nvPr/>
          </p:nvSpPr>
          <p:spPr bwMode="auto">
            <a:xfrm flipV="1">
              <a:off x="3198" y="2851"/>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454" name="Line 102"/>
            <p:cNvSpPr>
              <a:spLocks noChangeShapeType="1"/>
            </p:cNvSpPr>
            <p:nvPr/>
          </p:nvSpPr>
          <p:spPr bwMode="auto">
            <a:xfrm>
              <a:off x="3489" y="2642"/>
              <a:ext cx="0" cy="21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455" name="Oval 103"/>
            <p:cNvSpPr>
              <a:spLocks noChangeArrowheads="1"/>
            </p:cNvSpPr>
            <p:nvPr/>
          </p:nvSpPr>
          <p:spPr bwMode="auto">
            <a:xfrm flipV="1">
              <a:off x="3461" y="2849"/>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456" name="Line 104"/>
            <p:cNvSpPr>
              <a:spLocks noChangeShapeType="1"/>
            </p:cNvSpPr>
            <p:nvPr/>
          </p:nvSpPr>
          <p:spPr bwMode="auto">
            <a:xfrm>
              <a:off x="3746" y="2642"/>
              <a:ext cx="0" cy="21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457" name="Oval 105"/>
            <p:cNvSpPr>
              <a:spLocks noChangeArrowheads="1"/>
            </p:cNvSpPr>
            <p:nvPr/>
          </p:nvSpPr>
          <p:spPr bwMode="auto">
            <a:xfrm flipV="1">
              <a:off x="3720" y="2846"/>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458" name="Line 106"/>
            <p:cNvSpPr>
              <a:spLocks noChangeShapeType="1"/>
            </p:cNvSpPr>
            <p:nvPr/>
          </p:nvSpPr>
          <p:spPr bwMode="auto">
            <a:xfrm>
              <a:off x="4785" y="2641"/>
              <a:ext cx="0" cy="21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459" name="Oval 107"/>
            <p:cNvSpPr>
              <a:spLocks noChangeArrowheads="1"/>
            </p:cNvSpPr>
            <p:nvPr/>
          </p:nvSpPr>
          <p:spPr bwMode="auto">
            <a:xfrm flipV="1">
              <a:off x="4755" y="2847"/>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460" name="Text Box 108"/>
            <p:cNvSpPr txBox="1">
              <a:spLocks noChangeArrowheads="1"/>
            </p:cNvSpPr>
            <p:nvPr/>
          </p:nvSpPr>
          <p:spPr bwMode="auto">
            <a:xfrm>
              <a:off x="3649" y="2011"/>
              <a:ext cx="17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800" b="1">
                  <a:solidFill>
                    <a:srgbClr val="FF0066"/>
                  </a:solidFill>
                  <a:latin typeface="Times New Roman" panose="02020603050405020304" pitchFamily="18" charset="0"/>
                  <a:ea typeface="宋体" panose="02010600030101010101" pitchFamily="2" charset="-122"/>
                </a:rPr>
                <a:t>74LS138</a:t>
              </a:r>
            </a:p>
          </p:txBody>
        </p:sp>
        <p:sp>
          <p:nvSpPr>
            <p:cNvPr id="461" name="Text Box 109"/>
            <p:cNvSpPr txBox="1">
              <a:spLocks noChangeArrowheads="1"/>
            </p:cNvSpPr>
            <p:nvPr/>
          </p:nvSpPr>
          <p:spPr bwMode="auto">
            <a:xfrm>
              <a:off x="3078" y="1146"/>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0033CC"/>
                  </a:solidFill>
                  <a:latin typeface="Times New Roman" panose="02020603050405020304" pitchFamily="18" charset="0"/>
                  <a:ea typeface="楷体_GB2312" panose="02010609030101010101" pitchFamily="49" charset="-122"/>
                </a:rPr>
                <a:t>Y</a:t>
              </a:r>
              <a:r>
                <a:rPr kumimoji="1" lang="en-US" altLang="zh-CN" sz="2400" b="1" baseline="-25000">
                  <a:solidFill>
                    <a:srgbClr val="0033CC"/>
                  </a:solidFill>
                  <a:latin typeface="Times New Roman" panose="02020603050405020304" pitchFamily="18" charset="0"/>
                  <a:ea typeface="楷体_GB2312" panose="02010609030101010101" pitchFamily="49" charset="-122"/>
                </a:rPr>
                <a:t>0  </a:t>
              </a:r>
            </a:p>
          </p:txBody>
        </p:sp>
        <p:sp>
          <p:nvSpPr>
            <p:cNvPr id="462" name="Text Box 110"/>
            <p:cNvSpPr txBox="1">
              <a:spLocks noChangeArrowheads="1"/>
            </p:cNvSpPr>
            <p:nvPr/>
          </p:nvSpPr>
          <p:spPr bwMode="auto">
            <a:xfrm>
              <a:off x="3340" y="1146"/>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0033CC"/>
                  </a:solidFill>
                  <a:latin typeface="Times New Roman" panose="02020603050405020304" pitchFamily="18" charset="0"/>
                  <a:ea typeface="楷体_GB2312" panose="02010609030101010101" pitchFamily="49" charset="-122"/>
                </a:rPr>
                <a:t>Y</a:t>
              </a:r>
              <a:r>
                <a:rPr kumimoji="1" lang="en-US" altLang="zh-CN" sz="2400" b="1" baseline="-25000">
                  <a:solidFill>
                    <a:srgbClr val="0033CC"/>
                  </a:solidFill>
                  <a:latin typeface="Times New Roman" panose="02020603050405020304" pitchFamily="18" charset="0"/>
                  <a:ea typeface="楷体_GB2312" panose="02010609030101010101" pitchFamily="49" charset="-122"/>
                </a:rPr>
                <a:t>1  </a:t>
              </a:r>
            </a:p>
          </p:txBody>
        </p:sp>
        <p:sp>
          <p:nvSpPr>
            <p:cNvPr id="463" name="Text Box 111"/>
            <p:cNvSpPr txBox="1">
              <a:spLocks noChangeArrowheads="1"/>
            </p:cNvSpPr>
            <p:nvPr/>
          </p:nvSpPr>
          <p:spPr bwMode="auto">
            <a:xfrm>
              <a:off x="3601" y="1146"/>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0033CC"/>
                  </a:solidFill>
                  <a:latin typeface="Times New Roman" panose="02020603050405020304" pitchFamily="18" charset="0"/>
                  <a:ea typeface="楷体_GB2312" panose="02010609030101010101" pitchFamily="49" charset="-122"/>
                </a:rPr>
                <a:t>Y</a:t>
              </a:r>
              <a:r>
                <a:rPr kumimoji="1" lang="en-US" altLang="zh-CN" sz="2400" b="1" baseline="-25000">
                  <a:solidFill>
                    <a:srgbClr val="0033CC"/>
                  </a:solidFill>
                  <a:latin typeface="Times New Roman" panose="02020603050405020304" pitchFamily="18" charset="0"/>
                  <a:ea typeface="楷体_GB2312" panose="02010609030101010101" pitchFamily="49" charset="-122"/>
                </a:rPr>
                <a:t>2 </a:t>
              </a:r>
            </a:p>
          </p:txBody>
        </p:sp>
        <p:sp>
          <p:nvSpPr>
            <p:cNvPr id="464" name="Text Box 112"/>
            <p:cNvSpPr txBox="1">
              <a:spLocks noChangeArrowheads="1"/>
            </p:cNvSpPr>
            <p:nvPr/>
          </p:nvSpPr>
          <p:spPr bwMode="auto">
            <a:xfrm>
              <a:off x="3862" y="1146"/>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0033CC"/>
                  </a:solidFill>
                  <a:latin typeface="Times New Roman" panose="02020603050405020304" pitchFamily="18" charset="0"/>
                  <a:ea typeface="楷体_GB2312" panose="02010609030101010101" pitchFamily="49" charset="-122"/>
                </a:rPr>
                <a:t>Y</a:t>
              </a:r>
              <a:r>
                <a:rPr kumimoji="1" lang="en-US" altLang="zh-CN" sz="2400" b="1" baseline="-25000">
                  <a:solidFill>
                    <a:srgbClr val="0033CC"/>
                  </a:solidFill>
                  <a:latin typeface="Times New Roman" panose="02020603050405020304" pitchFamily="18" charset="0"/>
                  <a:ea typeface="楷体_GB2312" panose="02010609030101010101" pitchFamily="49" charset="-122"/>
                </a:rPr>
                <a:t>3  </a:t>
              </a:r>
            </a:p>
          </p:txBody>
        </p:sp>
        <p:sp>
          <p:nvSpPr>
            <p:cNvPr id="465" name="Text Box 113"/>
            <p:cNvSpPr txBox="1">
              <a:spLocks noChangeArrowheads="1"/>
            </p:cNvSpPr>
            <p:nvPr/>
          </p:nvSpPr>
          <p:spPr bwMode="auto">
            <a:xfrm>
              <a:off x="4124" y="1146"/>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0033CC"/>
                  </a:solidFill>
                  <a:latin typeface="Times New Roman" panose="02020603050405020304" pitchFamily="18" charset="0"/>
                  <a:ea typeface="楷体_GB2312" panose="02010609030101010101" pitchFamily="49" charset="-122"/>
                </a:rPr>
                <a:t>Y</a:t>
              </a:r>
              <a:r>
                <a:rPr kumimoji="1" lang="en-US" altLang="zh-CN" sz="2400" b="1" baseline="-25000">
                  <a:solidFill>
                    <a:srgbClr val="0033CC"/>
                  </a:solidFill>
                  <a:latin typeface="Times New Roman" panose="02020603050405020304" pitchFamily="18" charset="0"/>
                  <a:ea typeface="楷体_GB2312" panose="02010609030101010101" pitchFamily="49" charset="-122"/>
                </a:rPr>
                <a:t>4 </a:t>
              </a:r>
            </a:p>
          </p:txBody>
        </p:sp>
        <p:sp>
          <p:nvSpPr>
            <p:cNvPr id="466" name="Text Box 114"/>
            <p:cNvSpPr txBox="1">
              <a:spLocks noChangeArrowheads="1"/>
            </p:cNvSpPr>
            <p:nvPr/>
          </p:nvSpPr>
          <p:spPr bwMode="auto">
            <a:xfrm>
              <a:off x="4385" y="1146"/>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0033CC"/>
                  </a:solidFill>
                  <a:latin typeface="Times New Roman" panose="02020603050405020304" pitchFamily="18" charset="0"/>
                  <a:ea typeface="楷体_GB2312" panose="02010609030101010101" pitchFamily="49" charset="-122"/>
                </a:rPr>
                <a:t>Y</a:t>
              </a:r>
              <a:r>
                <a:rPr kumimoji="1" lang="en-US" altLang="zh-CN" sz="2400" b="1" baseline="-25000">
                  <a:solidFill>
                    <a:srgbClr val="0033CC"/>
                  </a:solidFill>
                  <a:latin typeface="Times New Roman" panose="02020603050405020304" pitchFamily="18" charset="0"/>
                  <a:ea typeface="楷体_GB2312" panose="02010609030101010101" pitchFamily="49" charset="-122"/>
                </a:rPr>
                <a:t>5  </a:t>
              </a:r>
            </a:p>
          </p:txBody>
        </p:sp>
        <p:sp>
          <p:nvSpPr>
            <p:cNvPr id="467" name="Text Box 115"/>
            <p:cNvSpPr txBox="1">
              <a:spLocks noChangeArrowheads="1"/>
            </p:cNvSpPr>
            <p:nvPr/>
          </p:nvSpPr>
          <p:spPr bwMode="auto">
            <a:xfrm>
              <a:off x="4646" y="1146"/>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0033CC"/>
                  </a:solidFill>
                  <a:latin typeface="Times New Roman" panose="02020603050405020304" pitchFamily="18" charset="0"/>
                  <a:ea typeface="楷体_GB2312" panose="02010609030101010101" pitchFamily="49" charset="-122"/>
                </a:rPr>
                <a:t>Y</a:t>
              </a:r>
              <a:r>
                <a:rPr kumimoji="1" lang="en-US" altLang="zh-CN" sz="2400" b="1" baseline="-25000">
                  <a:solidFill>
                    <a:srgbClr val="0033CC"/>
                  </a:solidFill>
                  <a:latin typeface="Times New Roman" panose="02020603050405020304" pitchFamily="18" charset="0"/>
                  <a:ea typeface="楷体_GB2312" panose="02010609030101010101" pitchFamily="49" charset="-122"/>
                </a:rPr>
                <a:t>6  </a:t>
              </a:r>
            </a:p>
          </p:txBody>
        </p:sp>
        <p:sp>
          <p:nvSpPr>
            <p:cNvPr id="468" name="Text Box 116"/>
            <p:cNvSpPr txBox="1">
              <a:spLocks noChangeArrowheads="1"/>
            </p:cNvSpPr>
            <p:nvPr/>
          </p:nvSpPr>
          <p:spPr bwMode="auto">
            <a:xfrm>
              <a:off x="3062" y="2898"/>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996600"/>
                  </a:solidFill>
                  <a:latin typeface="Times New Roman" panose="02020603050405020304" pitchFamily="18" charset="0"/>
                  <a:ea typeface="楷体_GB2312" panose="02010609030101010101" pitchFamily="49" charset="-122"/>
                </a:rPr>
                <a:t>A</a:t>
              </a:r>
              <a:r>
                <a:rPr kumimoji="1" lang="en-US" altLang="zh-CN" sz="2400" b="1" baseline="-25000">
                  <a:solidFill>
                    <a:srgbClr val="996600"/>
                  </a:solidFill>
                  <a:latin typeface="Times New Roman" panose="02020603050405020304" pitchFamily="18" charset="0"/>
                  <a:ea typeface="楷体_GB2312" panose="02010609030101010101" pitchFamily="49" charset="-122"/>
                </a:rPr>
                <a:t>0  </a:t>
              </a:r>
            </a:p>
          </p:txBody>
        </p:sp>
        <p:sp>
          <p:nvSpPr>
            <p:cNvPr id="469" name="Text Box 117"/>
            <p:cNvSpPr txBox="1">
              <a:spLocks noChangeArrowheads="1"/>
            </p:cNvSpPr>
            <p:nvPr/>
          </p:nvSpPr>
          <p:spPr bwMode="auto">
            <a:xfrm>
              <a:off x="3324" y="2898"/>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996600"/>
                  </a:solidFill>
                  <a:latin typeface="Times New Roman" panose="02020603050405020304" pitchFamily="18" charset="0"/>
                  <a:ea typeface="楷体_GB2312" panose="02010609030101010101" pitchFamily="49" charset="-122"/>
                </a:rPr>
                <a:t>A</a:t>
              </a:r>
              <a:r>
                <a:rPr kumimoji="1" lang="en-US" altLang="zh-CN" sz="2400" b="1" baseline="-25000">
                  <a:solidFill>
                    <a:srgbClr val="996600"/>
                  </a:solidFill>
                  <a:latin typeface="Times New Roman" panose="02020603050405020304" pitchFamily="18" charset="0"/>
                  <a:ea typeface="楷体_GB2312" panose="02010609030101010101" pitchFamily="49" charset="-122"/>
                </a:rPr>
                <a:t>1  </a:t>
              </a:r>
            </a:p>
          </p:txBody>
        </p:sp>
        <p:sp>
          <p:nvSpPr>
            <p:cNvPr id="470" name="Text Box 118"/>
            <p:cNvSpPr txBox="1">
              <a:spLocks noChangeArrowheads="1"/>
            </p:cNvSpPr>
            <p:nvPr/>
          </p:nvSpPr>
          <p:spPr bwMode="auto">
            <a:xfrm>
              <a:off x="3585" y="2898"/>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996600"/>
                  </a:solidFill>
                  <a:latin typeface="Times New Roman" panose="02020603050405020304" pitchFamily="18" charset="0"/>
                  <a:ea typeface="楷体_GB2312" panose="02010609030101010101" pitchFamily="49" charset="-122"/>
                </a:rPr>
                <a:t>A</a:t>
              </a:r>
              <a:r>
                <a:rPr kumimoji="1" lang="en-US" altLang="zh-CN" sz="2400" b="1" baseline="-25000">
                  <a:solidFill>
                    <a:srgbClr val="996600"/>
                  </a:solidFill>
                  <a:latin typeface="Times New Roman" panose="02020603050405020304" pitchFamily="18" charset="0"/>
                  <a:ea typeface="楷体_GB2312" panose="02010609030101010101" pitchFamily="49" charset="-122"/>
                </a:rPr>
                <a:t>2  </a:t>
              </a:r>
            </a:p>
          </p:txBody>
        </p:sp>
        <p:sp>
          <p:nvSpPr>
            <p:cNvPr id="471" name="Text Box 119"/>
            <p:cNvSpPr txBox="1">
              <a:spLocks noChangeArrowheads="1"/>
            </p:cNvSpPr>
            <p:nvPr/>
          </p:nvSpPr>
          <p:spPr bwMode="auto">
            <a:xfrm>
              <a:off x="4150" y="2898"/>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FF0066"/>
                  </a:solidFill>
                  <a:latin typeface="Times New Roman" panose="02020603050405020304" pitchFamily="18" charset="0"/>
                  <a:ea typeface="楷体_GB2312" panose="02010609030101010101" pitchFamily="49" charset="-122"/>
                </a:rPr>
                <a:t>S</a:t>
              </a:r>
              <a:r>
                <a:rPr kumimoji="1" lang="en-US" altLang="zh-CN" sz="2400" b="1" baseline="-25000">
                  <a:solidFill>
                    <a:srgbClr val="FF0066"/>
                  </a:solidFill>
                  <a:latin typeface="Times New Roman" panose="02020603050405020304" pitchFamily="18" charset="0"/>
                  <a:ea typeface="楷体_GB2312" panose="02010609030101010101" pitchFamily="49" charset="-122"/>
                </a:rPr>
                <a:t>3  </a:t>
              </a:r>
            </a:p>
          </p:txBody>
        </p:sp>
        <p:sp>
          <p:nvSpPr>
            <p:cNvPr id="472" name="Text Box 120"/>
            <p:cNvSpPr txBox="1">
              <a:spLocks noChangeArrowheads="1"/>
            </p:cNvSpPr>
            <p:nvPr/>
          </p:nvSpPr>
          <p:spPr bwMode="auto">
            <a:xfrm>
              <a:off x="4412" y="2898"/>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FF0066"/>
                  </a:solidFill>
                  <a:latin typeface="Times New Roman" panose="02020603050405020304" pitchFamily="18" charset="0"/>
                  <a:ea typeface="楷体_GB2312" panose="02010609030101010101" pitchFamily="49" charset="-122"/>
                </a:rPr>
                <a:t>S</a:t>
              </a:r>
              <a:r>
                <a:rPr kumimoji="1" lang="en-US" altLang="zh-CN" sz="2400" b="1" baseline="-25000">
                  <a:solidFill>
                    <a:srgbClr val="FF0066"/>
                  </a:solidFill>
                  <a:latin typeface="Times New Roman" panose="02020603050405020304" pitchFamily="18" charset="0"/>
                  <a:ea typeface="楷体_GB2312" panose="02010609030101010101" pitchFamily="49" charset="-122"/>
                </a:rPr>
                <a:t>2  </a:t>
              </a:r>
            </a:p>
          </p:txBody>
        </p:sp>
        <p:sp>
          <p:nvSpPr>
            <p:cNvPr id="473" name="Text Box 121"/>
            <p:cNvSpPr txBox="1">
              <a:spLocks noChangeArrowheads="1"/>
            </p:cNvSpPr>
            <p:nvPr/>
          </p:nvSpPr>
          <p:spPr bwMode="auto">
            <a:xfrm>
              <a:off x="4673" y="2891"/>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FF0066"/>
                  </a:solidFill>
                  <a:latin typeface="Times New Roman" panose="02020603050405020304" pitchFamily="18" charset="0"/>
                  <a:ea typeface="楷体_GB2312" panose="02010609030101010101" pitchFamily="49" charset="-122"/>
                </a:rPr>
                <a:t>S</a:t>
              </a:r>
              <a:r>
                <a:rPr kumimoji="1" lang="en-US" altLang="zh-CN" sz="2400" b="1" baseline="-25000">
                  <a:solidFill>
                    <a:srgbClr val="FF0066"/>
                  </a:solidFill>
                  <a:latin typeface="Times New Roman" panose="02020603050405020304" pitchFamily="18" charset="0"/>
                  <a:ea typeface="楷体_GB2312" panose="02010609030101010101" pitchFamily="49" charset="-122"/>
                </a:rPr>
                <a:t>1 </a:t>
              </a:r>
            </a:p>
          </p:txBody>
        </p:sp>
        <p:sp>
          <p:nvSpPr>
            <p:cNvPr id="474" name="Line 122"/>
            <p:cNvSpPr>
              <a:spLocks noChangeShapeType="1"/>
            </p:cNvSpPr>
            <p:nvPr/>
          </p:nvSpPr>
          <p:spPr bwMode="auto">
            <a:xfrm>
              <a:off x="4217" y="2953"/>
              <a:ext cx="125"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475" name="Line 123"/>
            <p:cNvSpPr>
              <a:spLocks noChangeShapeType="1"/>
            </p:cNvSpPr>
            <p:nvPr/>
          </p:nvSpPr>
          <p:spPr bwMode="auto">
            <a:xfrm>
              <a:off x="4484" y="2953"/>
              <a:ext cx="125"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476" name="Line 124"/>
            <p:cNvSpPr>
              <a:spLocks noChangeShapeType="1"/>
            </p:cNvSpPr>
            <p:nvPr/>
          </p:nvSpPr>
          <p:spPr bwMode="auto">
            <a:xfrm>
              <a:off x="3165" y="1201"/>
              <a:ext cx="125"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477" name="Line 125"/>
            <p:cNvSpPr>
              <a:spLocks noChangeShapeType="1"/>
            </p:cNvSpPr>
            <p:nvPr/>
          </p:nvSpPr>
          <p:spPr bwMode="auto">
            <a:xfrm>
              <a:off x="4733" y="1201"/>
              <a:ext cx="125"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478" name="Line 126"/>
            <p:cNvSpPr>
              <a:spLocks noChangeShapeType="1"/>
            </p:cNvSpPr>
            <p:nvPr/>
          </p:nvSpPr>
          <p:spPr bwMode="auto">
            <a:xfrm>
              <a:off x="4471" y="1201"/>
              <a:ext cx="125"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479" name="Line 127"/>
            <p:cNvSpPr>
              <a:spLocks noChangeShapeType="1"/>
            </p:cNvSpPr>
            <p:nvPr/>
          </p:nvSpPr>
          <p:spPr bwMode="auto">
            <a:xfrm>
              <a:off x="4210" y="1201"/>
              <a:ext cx="125"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480" name="Line 128"/>
            <p:cNvSpPr>
              <a:spLocks noChangeShapeType="1"/>
            </p:cNvSpPr>
            <p:nvPr/>
          </p:nvSpPr>
          <p:spPr bwMode="auto">
            <a:xfrm>
              <a:off x="3949" y="1201"/>
              <a:ext cx="125"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481" name="Line 129"/>
            <p:cNvSpPr>
              <a:spLocks noChangeShapeType="1"/>
            </p:cNvSpPr>
            <p:nvPr/>
          </p:nvSpPr>
          <p:spPr bwMode="auto">
            <a:xfrm>
              <a:off x="3687" y="1201"/>
              <a:ext cx="125"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482" name="Line 130"/>
            <p:cNvSpPr>
              <a:spLocks noChangeShapeType="1"/>
            </p:cNvSpPr>
            <p:nvPr/>
          </p:nvSpPr>
          <p:spPr bwMode="auto">
            <a:xfrm>
              <a:off x="3426" y="1201"/>
              <a:ext cx="125"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483" name="Text Box 131"/>
            <p:cNvSpPr txBox="1">
              <a:spLocks noChangeArrowheads="1"/>
            </p:cNvSpPr>
            <p:nvPr/>
          </p:nvSpPr>
          <p:spPr bwMode="auto">
            <a:xfrm>
              <a:off x="3070" y="1658"/>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0033CC"/>
                  </a:solidFill>
                  <a:latin typeface="Times New Roman" panose="02020603050405020304" pitchFamily="18" charset="0"/>
                  <a:ea typeface="楷体_GB2312" panose="02010609030101010101" pitchFamily="49" charset="-122"/>
                </a:rPr>
                <a:t>Y</a:t>
              </a:r>
              <a:r>
                <a:rPr kumimoji="1" lang="en-US" altLang="zh-CN" sz="2400" b="1" baseline="-25000">
                  <a:solidFill>
                    <a:srgbClr val="0033CC"/>
                  </a:solidFill>
                  <a:latin typeface="Times New Roman" panose="02020603050405020304" pitchFamily="18" charset="0"/>
                  <a:ea typeface="楷体_GB2312" panose="02010609030101010101" pitchFamily="49" charset="-122"/>
                </a:rPr>
                <a:t>0  </a:t>
              </a:r>
            </a:p>
          </p:txBody>
        </p:sp>
        <p:sp>
          <p:nvSpPr>
            <p:cNvPr id="484" name="Text Box 132"/>
            <p:cNvSpPr txBox="1">
              <a:spLocks noChangeArrowheads="1"/>
            </p:cNvSpPr>
            <p:nvPr/>
          </p:nvSpPr>
          <p:spPr bwMode="auto">
            <a:xfrm>
              <a:off x="3332" y="1658"/>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0033CC"/>
                  </a:solidFill>
                  <a:latin typeface="Times New Roman" panose="02020603050405020304" pitchFamily="18" charset="0"/>
                  <a:ea typeface="楷体_GB2312" panose="02010609030101010101" pitchFamily="49" charset="-122"/>
                </a:rPr>
                <a:t>Y</a:t>
              </a:r>
              <a:r>
                <a:rPr kumimoji="1" lang="en-US" altLang="zh-CN" sz="2400" b="1" baseline="-25000">
                  <a:solidFill>
                    <a:srgbClr val="0033CC"/>
                  </a:solidFill>
                  <a:latin typeface="Times New Roman" panose="02020603050405020304" pitchFamily="18" charset="0"/>
                  <a:ea typeface="楷体_GB2312" panose="02010609030101010101" pitchFamily="49" charset="-122"/>
                </a:rPr>
                <a:t>1  </a:t>
              </a:r>
            </a:p>
          </p:txBody>
        </p:sp>
        <p:sp>
          <p:nvSpPr>
            <p:cNvPr id="485" name="Text Box 133"/>
            <p:cNvSpPr txBox="1">
              <a:spLocks noChangeArrowheads="1"/>
            </p:cNvSpPr>
            <p:nvPr/>
          </p:nvSpPr>
          <p:spPr bwMode="auto">
            <a:xfrm>
              <a:off x="3593" y="1658"/>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0033CC"/>
                  </a:solidFill>
                  <a:latin typeface="Times New Roman" panose="02020603050405020304" pitchFamily="18" charset="0"/>
                  <a:ea typeface="楷体_GB2312" panose="02010609030101010101" pitchFamily="49" charset="-122"/>
                </a:rPr>
                <a:t>Y</a:t>
              </a:r>
              <a:r>
                <a:rPr kumimoji="1" lang="en-US" altLang="zh-CN" sz="2400" b="1" baseline="-25000">
                  <a:solidFill>
                    <a:srgbClr val="0033CC"/>
                  </a:solidFill>
                  <a:latin typeface="Times New Roman" panose="02020603050405020304" pitchFamily="18" charset="0"/>
                  <a:ea typeface="楷体_GB2312" panose="02010609030101010101" pitchFamily="49" charset="-122"/>
                </a:rPr>
                <a:t>2 </a:t>
              </a:r>
            </a:p>
          </p:txBody>
        </p:sp>
        <p:sp>
          <p:nvSpPr>
            <p:cNvPr id="486" name="Text Box 134"/>
            <p:cNvSpPr txBox="1">
              <a:spLocks noChangeArrowheads="1"/>
            </p:cNvSpPr>
            <p:nvPr/>
          </p:nvSpPr>
          <p:spPr bwMode="auto">
            <a:xfrm>
              <a:off x="3854" y="1658"/>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0033CC"/>
                  </a:solidFill>
                  <a:latin typeface="Times New Roman" panose="02020603050405020304" pitchFamily="18" charset="0"/>
                  <a:ea typeface="楷体_GB2312" panose="02010609030101010101" pitchFamily="49" charset="-122"/>
                </a:rPr>
                <a:t>Y</a:t>
              </a:r>
              <a:r>
                <a:rPr kumimoji="1" lang="en-US" altLang="zh-CN" sz="2400" b="1" baseline="-25000">
                  <a:solidFill>
                    <a:srgbClr val="0033CC"/>
                  </a:solidFill>
                  <a:latin typeface="Times New Roman" panose="02020603050405020304" pitchFamily="18" charset="0"/>
                  <a:ea typeface="楷体_GB2312" panose="02010609030101010101" pitchFamily="49" charset="-122"/>
                </a:rPr>
                <a:t>3  </a:t>
              </a:r>
            </a:p>
          </p:txBody>
        </p:sp>
        <p:sp>
          <p:nvSpPr>
            <p:cNvPr id="487" name="Text Box 135"/>
            <p:cNvSpPr txBox="1">
              <a:spLocks noChangeArrowheads="1"/>
            </p:cNvSpPr>
            <p:nvPr/>
          </p:nvSpPr>
          <p:spPr bwMode="auto">
            <a:xfrm>
              <a:off x="4116" y="1658"/>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0033CC"/>
                  </a:solidFill>
                  <a:latin typeface="Times New Roman" panose="02020603050405020304" pitchFamily="18" charset="0"/>
                  <a:ea typeface="楷体_GB2312" panose="02010609030101010101" pitchFamily="49" charset="-122"/>
                </a:rPr>
                <a:t>Y</a:t>
              </a:r>
              <a:r>
                <a:rPr kumimoji="1" lang="en-US" altLang="zh-CN" sz="2400" b="1" baseline="-25000">
                  <a:solidFill>
                    <a:srgbClr val="0033CC"/>
                  </a:solidFill>
                  <a:latin typeface="Times New Roman" panose="02020603050405020304" pitchFamily="18" charset="0"/>
                  <a:ea typeface="楷体_GB2312" panose="02010609030101010101" pitchFamily="49" charset="-122"/>
                </a:rPr>
                <a:t>4 </a:t>
              </a:r>
            </a:p>
          </p:txBody>
        </p:sp>
        <p:sp>
          <p:nvSpPr>
            <p:cNvPr id="488" name="Text Box 136"/>
            <p:cNvSpPr txBox="1">
              <a:spLocks noChangeArrowheads="1"/>
            </p:cNvSpPr>
            <p:nvPr/>
          </p:nvSpPr>
          <p:spPr bwMode="auto">
            <a:xfrm>
              <a:off x="4377" y="1658"/>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dirty="0">
                  <a:solidFill>
                    <a:srgbClr val="0033CC"/>
                  </a:solidFill>
                  <a:latin typeface="Times New Roman" panose="02020603050405020304" pitchFamily="18" charset="0"/>
                  <a:ea typeface="楷体_GB2312" panose="02010609030101010101" pitchFamily="49" charset="-122"/>
                </a:rPr>
                <a:t>Y</a:t>
              </a:r>
              <a:r>
                <a:rPr kumimoji="1" lang="en-US" altLang="zh-CN" sz="2400" b="1" baseline="-25000" dirty="0">
                  <a:solidFill>
                    <a:srgbClr val="0033CC"/>
                  </a:solidFill>
                  <a:latin typeface="Times New Roman" panose="02020603050405020304" pitchFamily="18" charset="0"/>
                  <a:ea typeface="楷体_GB2312" panose="02010609030101010101" pitchFamily="49" charset="-122"/>
                </a:rPr>
                <a:t>5  </a:t>
              </a:r>
            </a:p>
          </p:txBody>
        </p:sp>
        <p:sp>
          <p:nvSpPr>
            <p:cNvPr id="489" name="Text Box 137"/>
            <p:cNvSpPr txBox="1">
              <a:spLocks noChangeArrowheads="1"/>
            </p:cNvSpPr>
            <p:nvPr/>
          </p:nvSpPr>
          <p:spPr bwMode="auto">
            <a:xfrm>
              <a:off x="4638" y="1658"/>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0033CC"/>
                  </a:solidFill>
                  <a:latin typeface="Times New Roman" panose="02020603050405020304" pitchFamily="18" charset="0"/>
                  <a:ea typeface="楷体_GB2312" panose="02010609030101010101" pitchFamily="49" charset="-122"/>
                </a:rPr>
                <a:t>Y</a:t>
              </a:r>
              <a:r>
                <a:rPr kumimoji="1" lang="en-US" altLang="zh-CN" sz="2400" b="1" baseline="-25000">
                  <a:solidFill>
                    <a:srgbClr val="0033CC"/>
                  </a:solidFill>
                  <a:latin typeface="Times New Roman" panose="02020603050405020304" pitchFamily="18" charset="0"/>
                  <a:ea typeface="楷体_GB2312" panose="02010609030101010101" pitchFamily="49" charset="-122"/>
                </a:rPr>
                <a:t>6  </a:t>
              </a:r>
            </a:p>
          </p:txBody>
        </p:sp>
        <p:sp>
          <p:nvSpPr>
            <p:cNvPr id="490" name="Text Box 138"/>
            <p:cNvSpPr txBox="1">
              <a:spLocks noChangeArrowheads="1"/>
            </p:cNvSpPr>
            <p:nvPr/>
          </p:nvSpPr>
          <p:spPr bwMode="auto">
            <a:xfrm>
              <a:off x="4894" y="1666"/>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0033CC"/>
                  </a:solidFill>
                  <a:latin typeface="Times New Roman" panose="02020603050405020304" pitchFamily="18" charset="0"/>
                  <a:ea typeface="楷体_GB2312" panose="02010609030101010101" pitchFamily="49" charset="-122"/>
                </a:rPr>
                <a:t>Y</a:t>
              </a:r>
              <a:r>
                <a:rPr kumimoji="1" lang="en-US" altLang="zh-CN" sz="2400" b="1" baseline="-25000">
                  <a:solidFill>
                    <a:srgbClr val="0033CC"/>
                  </a:solidFill>
                  <a:latin typeface="Times New Roman" panose="02020603050405020304" pitchFamily="18" charset="0"/>
                  <a:ea typeface="楷体_GB2312" panose="02010609030101010101" pitchFamily="49" charset="-122"/>
                </a:rPr>
                <a:t>7  </a:t>
              </a:r>
            </a:p>
          </p:txBody>
        </p:sp>
        <p:grpSp>
          <p:nvGrpSpPr>
            <p:cNvPr id="491" name="Group 139"/>
            <p:cNvGrpSpPr>
              <a:grpSpLocks/>
            </p:cNvGrpSpPr>
            <p:nvPr/>
          </p:nvGrpSpPr>
          <p:grpSpPr bwMode="auto">
            <a:xfrm>
              <a:off x="3167" y="1423"/>
              <a:ext cx="93" cy="253"/>
              <a:chOff x="3006" y="1652"/>
              <a:chExt cx="93" cy="253"/>
            </a:xfrm>
          </p:grpSpPr>
          <p:sp>
            <p:nvSpPr>
              <p:cNvPr id="534" name="Oval 140"/>
              <p:cNvSpPr>
                <a:spLocks noChangeArrowheads="1"/>
              </p:cNvSpPr>
              <p:nvPr/>
            </p:nvSpPr>
            <p:spPr bwMode="auto">
              <a:xfrm>
                <a:off x="3006" y="1812"/>
                <a:ext cx="93" cy="93"/>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535" name="Oval 141"/>
              <p:cNvSpPr>
                <a:spLocks noChangeArrowheads="1"/>
              </p:cNvSpPr>
              <p:nvPr/>
            </p:nvSpPr>
            <p:spPr bwMode="auto">
              <a:xfrm>
                <a:off x="3025" y="1652"/>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536" name="Line 142"/>
              <p:cNvSpPr>
                <a:spLocks noChangeShapeType="1"/>
              </p:cNvSpPr>
              <p:nvPr/>
            </p:nvSpPr>
            <p:spPr bwMode="auto">
              <a:xfrm>
                <a:off x="3054" y="1711"/>
                <a:ext cx="0" cy="106"/>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grpSp>
        <p:grpSp>
          <p:nvGrpSpPr>
            <p:cNvPr id="492" name="Group 143"/>
            <p:cNvGrpSpPr>
              <a:grpSpLocks/>
            </p:cNvGrpSpPr>
            <p:nvPr/>
          </p:nvGrpSpPr>
          <p:grpSpPr bwMode="auto">
            <a:xfrm>
              <a:off x="4469" y="1423"/>
              <a:ext cx="93" cy="253"/>
              <a:chOff x="3006" y="1652"/>
              <a:chExt cx="93" cy="253"/>
            </a:xfrm>
          </p:grpSpPr>
          <p:sp>
            <p:nvSpPr>
              <p:cNvPr id="531" name="Oval 144"/>
              <p:cNvSpPr>
                <a:spLocks noChangeArrowheads="1"/>
              </p:cNvSpPr>
              <p:nvPr/>
            </p:nvSpPr>
            <p:spPr bwMode="auto">
              <a:xfrm>
                <a:off x="3006" y="1812"/>
                <a:ext cx="93" cy="93"/>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532" name="Oval 145"/>
              <p:cNvSpPr>
                <a:spLocks noChangeArrowheads="1"/>
              </p:cNvSpPr>
              <p:nvPr/>
            </p:nvSpPr>
            <p:spPr bwMode="auto">
              <a:xfrm>
                <a:off x="3025" y="1652"/>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533" name="Line 146"/>
              <p:cNvSpPr>
                <a:spLocks noChangeShapeType="1"/>
              </p:cNvSpPr>
              <p:nvPr/>
            </p:nvSpPr>
            <p:spPr bwMode="auto">
              <a:xfrm>
                <a:off x="3054" y="1711"/>
                <a:ext cx="0" cy="106"/>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grpSp>
        <p:grpSp>
          <p:nvGrpSpPr>
            <p:cNvPr id="493" name="Group 147"/>
            <p:cNvGrpSpPr>
              <a:grpSpLocks/>
            </p:cNvGrpSpPr>
            <p:nvPr/>
          </p:nvGrpSpPr>
          <p:grpSpPr bwMode="auto">
            <a:xfrm>
              <a:off x="4209" y="1423"/>
              <a:ext cx="93" cy="253"/>
              <a:chOff x="3006" y="1652"/>
              <a:chExt cx="93" cy="253"/>
            </a:xfrm>
          </p:grpSpPr>
          <p:sp>
            <p:nvSpPr>
              <p:cNvPr id="528" name="Oval 148"/>
              <p:cNvSpPr>
                <a:spLocks noChangeArrowheads="1"/>
              </p:cNvSpPr>
              <p:nvPr/>
            </p:nvSpPr>
            <p:spPr bwMode="auto">
              <a:xfrm>
                <a:off x="3006" y="1812"/>
                <a:ext cx="93" cy="93"/>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529" name="Oval 149"/>
              <p:cNvSpPr>
                <a:spLocks noChangeArrowheads="1"/>
              </p:cNvSpPr>
              <p:nvPr/>
            </p:nvSpPr>
            <p:spPr bwMode="auto">
              <a:xfrm>
                <a:off x="3025" y="1652"/>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530" name="Line 150"/>
              <p:cNvSpPr>
                <a:spLocks noChangeShapeType="1"/>
              </p:cNvSpPr>
              <p:nvPr/>
            </p:nvSpPr>
            <p:spPr bwMode="auto">
              <a:xfrm>
                <a:off x="3054" y="1711"/>
                <a:ext cx="0" cy="106"/>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grpSp>
        <p:grpSp>
          <p:nvGrpSpPr>
            <p:cNvPr id="494" name="Group 151"/>
            <p:cNvGrpSpPr>
              <a:grpSpLocks/>
            </p:cNvGrpSpPr>
            <p:nvPr/>
          </p:nvGrpSpPr>
          <p:grpSpPr bwMode="auto">
            <a:xfrm>
              <a:off x="3948" y="1423"/>
              <a:ext cx="93" cy="253"/>
              <a:chOff x="3006" y="1652"/>
              <a:chExt cx="93" cy="253"/>
            </a:xfrm>
          </p:grpSpPr>
          <p:sp>
            <p:nvSpPr>
              <p:cNvPr id="525" name="Oval 152"/>
              <p:cNvSpPr>
                <a:spLocks noChangeArrowheads="1"/>
              </p:cNvSpPr>
              <p:nvPr/>
            </p:nvSpPr>
            <p:spPr bwMode="auto">
              <a:xfrm>
                <a:off x="3006" y="1812"/>
                <a:ext cx="93" cy="93"/>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526" name="Oval 153"/>
              <p:cNvSpPr>
                <a:spLocks noChangeArrowheads="1"/>
              </p:cNvSpPr>
              <p:nvPr/>
            </p:nvSpPr>
            <p:spPr bwMode="auto">
              <a:xfrm>
                <a:off x="3025" y="1652"/>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527" name="Line 154"/>
              <p:cNvSpPr>
                <a:spLocks noChangeShapeType="1"/>
              </p:cNvSpPr>
              <p:nvPr/>
            </p:nvSpPr>
            <p:spPr bwMode="auto">
              <a:xfrm>
                <a:off x="3054" y="1711"/>
                <a:ext cx="0" cy="106"/>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grpSp>
        <p:grpSp>
          <p:nvGrpSpPr>
            <p:cNvPr id="495" name="Group 155"/>
            <p:cNvGrpSpPr>
              <a:grpSpLocks/>
            </p:cNvGrpSpPr>
            <p:nvPr/>
          </p:nvGrpSpPr>
          <p:grpSpPr bwMode="auto">
            <a:xfrm>
              <a:off x="3688" y="1423"/>
              <a:ext cx="93" cy="253"/>
              <a:chOff x="3006" y="1652"/>
              <a:chExt cx="93" cy="253"/>
            </a:xfrm>
          </p:grpSpPr>
          <p:sp>
            <p:nvSpPr>
              <p:cNvPr id="522" name="Oval 156"/>
              <p:cNvSpPr>
                <a:spLocks noChangeArrowheads="1"/>
              </p:cNvSpPr>
              <p:nvPr/>
            </p:nvSpPr>
            <p:spPr bwMode="auto">
              <a:xfrm>
                <a:off x="3006" y="1812"/>
                <a:ext cx="93" cy="93"/>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523" name="Oval 157"/>
              <p:cNvSpPr>
                <a:spLocks noChangeArrowheads="1"/>
              </p:cNvSpPr>
              <p:nvPr/>
            </p:nvSpPr>
            <p:spPr bwMode="auto">
              <a:xfrm>
                <a:off x="3025" y="1652"/>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524" name="Line 158"/>
              <p:cNvSpPr>
                <a:spLocks noChangeShapeType="1"/>
              </p:cNvSpPr>
              <p:nvPr/>
            </p:nvSpPr>
            <p:spPr bwMode="auto">
              <a:xfrm>
                <a:off x="3054" y="1711"/>
                <a:ext cx="0" cy="106"/>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grpSp>
        <p:grpSp>
          <p:nvGrpSpPr>
            <p:cNvPr id="496" name="Group 159"/>
            <p:cNvGrpSpPr>
              <a:grpSpLocks/>
            </p:cNvGrpSpPr>
            <p:nvPr/>
          </p:nvGrpSpPr>
          <p:grpSpPr bwMode="auto">
            <a:xfrm>
              <a:off x="3427" y="1423"/>
              <a:ext cx="93" cy="253"/>
              <a:chOff x="3006" y="1652"/>
              <a:chExt cx="93" cy="253"/>
            </a:xfrm>
          </p:grpSpPr>
          <p:sp>
            <p:nvSpPr>
              <p:cNvPr id="519" name="Oval 160"/>
              <p:cNvSpPr>
                <a:spLocks noChangeArrowheads="1"/>
              </p:cNvSpPr>
              <p:nvPr/>
            </p:nvSpPr>
            <p:spPr bwMode="auto">
              <a:xfrm>
                <a:off x="3006" y="1812"/>
                <a:ext cx="93" cy="93"/>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520" name="Oval 161"/>
              <p:cNvSpPr>
                <a:spLocks noChangeArrowheads="1"/>
              </p:cNvSpPr>
              <p:nvPr/>
            </p:nvSpPr>
            <p:spPr bwMode="auto">
              <a:xfrm>
                <a:off x="3025" y="1652"/>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521" name="Line 162"/>
              <p:cNvSpPr>
                <a:spLocks noChangeShapeType="1"/>
              </p:cNvSpPr>
              <p:nvPr/>
            </p:nvSpPr>
            <p:spPr bwMode="auto">
              <a:xfrm>
                <a:off x="3054" y="1711"/>
                <a:ext cx="0" cy="106"/>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grpSp>
        <p:grpSp>
          <p:nvGrpSpPr>
            <p:cNvPr id="497" name="Group 163"/>
            <p:cNvGrpSpPr>
              <a:grpSpLocks/>
            </p:cNvGrpSpPr>
            <p:nvPr/>
          </p:nvGrpSpPr>
          <p:grpSpPr bwMode="auto">
            <a:xfrm>
              <a:off x="4730" y="1423"/>
              <a:ext cx="93" cy="253"/>
              <a:chOff x="3006" y="1652"/>
              <a:chExt cx="93" cy="253"/>
            </a:xfrm>
          </p:grpSpPr>
          <p:sp>
            <p:nvSpPr>
              <p:cNvPr id="516" name="Oval 164"/>
              <p:cNvSpPr>
                <a:spLocks noChangeArrowheads="1"/>
              </p:cNvSpPr>
              <p:nvPr/>
            </p:nvSpPr>
            <p:spPr bwMode="auto">
              <a:xfrm>
                <a:off x="3006" y="1812"/>
                <a:ext cx="93" cy="93"/>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517" name="Oval 165"/>
              <p:cNvSpPr>
                <a:spLocks noChangeArrowheads="1"/>
              </p:cNvSpPr>
              <p:nvPr/>
            </p:nvSpPr>
            <p:spPr bwMode="auto">
              <a:xfrm>
                <a:off x="3025" y="1652"/>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518" name="Line 166"/>
              <p:cNvSpPr>
                <a:spLocks noChangeShapeType="1"/>
              </p:cNvSpPr>
              <p:nvPr/>
            </p:nvSpPr>
            <p:spPr bwMode="auto">
              <a:xfrm>
                <a:off x="3054" y="1711"/>
                <a:ext cx="0" cy="106"/>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grpSp>
        <p:grpSp>
          <p:nvGrpSpPr>
            <p:cNvPr id="498" name="Group 167"/>
            <p:cNvGrpSpPr>
              <a:grpSpLocks/>
            </p:cNvGrpSpPr>
            <p:nvPr/>
          </p:nvGrpSpPr>
          <p:grpSpPr bwMode="auto">
            <a:xfrm>
              <a:off x="4991" y="1423"/>
              <a:ext cx="93" cy="253"/>
              <a:chOff x="3006" y="1652"/>
              <a:chExt cx="93" cy="253"/>
            </a:xfrm>
          </p:grpSpPr>
          <p:sp>
            <p:nvSpPr>
              <p:cNvPr id="513" name="Oval 168"/>
              <p:cNvSpPr>
                <a:spLocks noChangeArrowheads="1"/>
              </p:cNvSpPr>
              <p:nvPr/>
            </p:nvSpPr>
            <p:spPr bwMode="auto">
              <a:xfrm>
                <a:off x="3006" y="1812"/>
                <a:ext cx="93" cy="93"/>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514" name="Oval 169"/>
              <p:cNvSpPr>
                <a:spLocks noChangeArrowheads="1"/>
              </p:cNvSpPr>
              <p:nvPr/>
            </p:nvSpPr>
            <p:spPr bwMode="auto">
              <a:xfrm>
                <a:off x="3025" y="1652"/>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515" name="Line 170"/>
              <p:cNvSpPr>
                <a:spLocks noChangeShapeType="1"/>
              </p:cNvSpPr>
              <p:nvPr/>
            </p:nvSpPr>
            <p:spPr bwMode="auto">
              <a:xfrm>
                <a:off x="3054" y="1711"/>
                <a:ext cx="0" cy="106"/>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grpSp>
        <p:sp>
          <p:nvSpPr>
            <p:cNvPr id="499" name="Oval 171"/>
            <p:cNvSpPr>
              <a:spLocks noChangeArrowheads="1"/>
            </p:cNvSpPr>
            <p:nvPr/>
          </p:nvSpPr>
          <p:spPr bwMode="auto">
            <a:xfrm flipV="1">
              <a:off x="4219" y="2652"/>
              <a:ext cx="93" cy="93"/>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500" name="Oval 172"/>
            <p:cNvSpPr>
              <a:spLocks noChangeArrowheads="1"/>
            </p:cNvSpPr>
            <p:nvPr/>
          </p:nvSpPr>
          <p:spPr bwMode="auto">
            <a:xfrm flipV="1">
              <a:off x="4238" y="2849"/>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501" name="Line 173"/>
            <p:cNvSpPr>
              <a:spLocks noChangeShapeType="1"/>
            </p:cNvSpPr>
            <p:nvPr/>
          </p:nvSpPr>
          <p:spPr bwMode="auto">
            <a:xfrm flipV="1">
              <a:off x="4266" y="2744"/>
              <a:ext cx="0" cy="106"/>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502" name="Oval 174"/>
            <p:cNvSpPr>
              <a:spLocks noChangeArrowheads="1"/>
            </p:cNvSpPr>
            <p:nvPr/>
          </p:nvSpPr>
          <p:spPr bwMode="auto">
            <a:xfrm flipV="1">
              <a:off x="4478" y="2649"/>
              <a:ext cx="93" cy="93"/>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503" name="Oval 175"/>
            <p:cNvSpPr>
              <a:spLocks noChangeArrowheads="1"/>
            </p:cNvSpPr>
            <p:nvPr/>
          </p:nvSpPr>
          <p:spPr bwMode="auto">
            <a:xfrm flipV="1">
              <a:off x="4497" y="2846"/>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504" name="Line 176"/>
            <p:cNvSpPr>
              <a:spLocks noChangeShapeType="1"/>
            </p:cNvSpPr>
            <p:nvPr/>
          </p:nvSpPr>
          <p:spPr bwMode="auto">
            <a:xfrm flipV="1">
              <a:off x="4526" y="2744"/>
              <a:ext cx="0" cy="106"/>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505" name="Text Box 177"/>
            <p:cNvSpPr txBox="1">
              <a:spLocks noChangeArrowheads="1"/>
            </p:cNvSpPr>
            <p:nvPr/>
          </p:nvSpPr>
          <p:spPr bwMode="auto">
            <a:xfrm>
              <a:off x="3078" y="2370"/>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0033CC"/>
                  </a:solidFill>
                  <a:latin typeface="Times New Roman" panose="02020603050405020304" pitchFamily="18" charset="0"/>
                  <a:ea typeface="楷体_GB2312" panose="02010609030101010101" pitchFamily="49" charset="-122"/>
                </a:rPr>
                <a:t>A</a:t>
              </a:r>
              <a:r>
                <a:rPr kumimoji="1" lang="en-US" altLang="zh-CN" sz="2400" b="1" baseline="-25000">
                  <a:solidFill>
                    <a:srgbClr val="0033CC"/>
                  </a:solidFill>
                  <a:latin typeface="Times New Roman" panose="02020603050405020304" pitchFamily="18" charset="0"/>
                  <a:ea typeface="楷体_GB2312" panose="02010609030101010101" pitchFamily="49" charset="-122"/>
                </a:rPr>
                <a:t>0  </a:t>
              </a:r>
            </a:p>
          </p:txBody>
        </p:sp>
        <p:sp>
          <p:nvSpPr>
            <p:cNvPr id="506" name="Text Box 178"/>
            <p:cNvSpPr txBox="1">
              <a:spLocks noChangeArrowheads="1"/>
            </p:cNvSpPr>
            <p:nvPr/>
          </p:nvSpPr>
          <p:spPr bwMode="auto">
            <a:xfrm>
              <a:off x="3340" y="2370"/>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0033CC"/>
                  </a:solidFill>
                  <a:latin typeface="Times New Roman" panose="02020603050405020304" pitchFamily="18" charset="0"/>
                  <a:ea typeface="楷体_GB2312" panose="02010609030101010101" pitchFamily="49" charset="-122"/>
                </a:rPr>
                <a:t>A</a:t>
              </a:r>
              <a:r>
                <a:rPr kumimoji="1" lang="en-US" altLang="zh-CN" sz="2400" b="1" baseline="-25000">
                  <a:solidFill>
                    <a:srgbClr val="0033CC"/>
                  </a:solidFill>
                  <a:latin typeface="Times New Roman" panose="02020603050405020304" pitchFamily="18" charset="0"/>
                  <a:ea typeface="楷体_GB2312" panose="02010609030101010101" pitchFamily="49" charset="-122"/>
                </a:rPr>
                <a:t>1  </a:t>
              </a:r>
            </a:p>
          </p:txBody>
        </p:sp>
        <p:sp>
          <p:nvSpPr>
            <p:cNvPr id="507" name="Text Box 179"/>
            <p:cNvSpPr txBox="1">
              <a:spLocks noChangeArrowheads="1"/>
            </p:cNvSpPr>
            <p:nvPr/>
          </p:nvSpPr>
          <p:spPr bwMode="auto">
            <a:xfrm>
              <a:off x="3601" y="2370"/>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0033CC"/>
                  </a:solidFill>
                  <a:latin typeface="Times New Roman" panose="02020603050405020304" pitchFamily="18" charset="0"/>
                  <a:ea typeface="楷体_GB2312" panose="02010609030101010101" pitchFamily="49" charset="-122"/>
                </a:rPr>
                <a:t>A</a:t>
              </a:r>
              <a:r>
                <a:rPr kumimoji="1" lang="en-US" altLang="zh-CN" sz="2400" b="1" baseline="-25000">
                  <a:solidFill>
                    <a:srgbClr val="0033CC"/>
                  </a:solidFill>
                  <a:latin typeface="Times New Roman" panose="02020603050405020304" pitchFamily="18" charset="0"/>
                  <a:ea typeface="楷体_GB2312" panose="02010609030101010101" pitchFamily="49" charset="-122"/>
                </a:rPr>
                <a:t>2  </a:t>
              </a:r>
            </a:p>
          </p:txBody>
        </p:sp>
        <p:sp>
          <p:nvSpPr>
            <p:cNvPr id="508" name="Text Box 180"/>
            <p:cNvSpPr txBox="1">
              <a:spLocks noChangeArrowheads="1"/>
            </p:cNvSpPr>
            <p:nvPr/>
          </p:nvSpPr>
          <p:spPr bwMode="auto">
            <a:xfrm>
              <a:off x="3982" y="2370"/>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0033CC"/>
                  </a:solidFill>
                  <a:latin typeface="Times New Roman" panose="02020603050405020304" pitchFamily="18" charset="0"/>
                  <a:ea typeface="楷体_GB2312" panose="02010609030101010101" pitchFamily="49" charset="-122"/>
                </a:rPr>
                <a:t>ST</a:t>
              </a:r>
              <a:r>
                <a:rPr kumimoji="1" lang="en-US" altLang="zh-CN" sz="2400" b="1" baseline="-25000">
                  <a:solidFill>
                    <a:srgbClr val="0033CC"/>
                  </a:solidFill>
                  <a:latin typeface="Times New Roman" panose="02020603050405020304" pitchFamily="18" charset="0"/>
                  <a:ea typeface="楷体_GB2312" panose="02010609030101010101" pitchFamily="49" charset="-122"/>
                </a:rPr>
                <a:t>B  </a:t>
              </a:r>
            </a:p>
          </p:txBody>
        </p:sp>
        <p:sp>
          <p:nvSpPr>
            <p:cNvPr id="509" name="Text Box 181"/>
            <p:cNvSpPr txBox="1">
              <a:spLocks noChangeArrowheads="1"/>
            </p:cNvSpPr>
            <p:nvPr/>
          </p:nvSpPr>
          <p:spPr bwMode="auto">
            <a:xfrm>
              <a:off x="4316" y="2370"/>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0033CC"/>
                  </a:solidFill>
                  <a:latin typeface="Times New Roman" panose="02020603050405020304" pitchFamily="18" charset="0"/>
                  <a:ea typeface="楷体_GB2312" panose="02010609030101010101" pitchFamily="49" charset="-122"/>
                </a:rPr>
                <a:t>ST</a:t>
              </a:r>
              <a:r>
                <a:rPr kumimoji="1" lang="en-US" altLang="zh-CN" sz="2400" b="1" baseline="-25000">
                  <a:solidFill>
                    <a:srgbClr val="0033CC"/>
                  </a:solidFill>
                  <a:latin typeface="Times New Roman" panose="02020603050405020304" pitchFamily="18" charset="0"/>
                  <a:ea typeface="楷体_GB2312" panose="02010609030101010101" pitchFamily="49" charset="-122"/>
                </a:rPr>
                <a:t>C  </a:t>
              </a:r>
            </a:p>
          </p:txBody>
        </p:sp>
        <p:sp>
          <p:nvSpPr>
            <p:cNvPr id="510" name="Text Box 182"/>
            <p:cNvSpPr txBox="1">
              <a:spLocks noChangeArrowheads="1"/>
            </p:cNvSpPr>
            <p:nvPr/>
          </p:nvSpPr>
          <p:spPr bwMode="auto">
            <a:xfrm>
              <a:off x="4665" y="2370"/>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0033CC"/>
                  </a:solidFill>
                  <a:latin typeface="Times New Roman" panose="02020603050405020304" pitchFamily="18" charset="0"/>
                  <a:ea typeface="楷体_GB2312" panose="02010609030101010101" pitchFamily="49" charset="-122"/>
                </a:rPr>
                <a:t>ST</a:t>
              </a:r>
              <a:r>
                <a:rPr kumimoji="1" lang="en-US" altLang="zh-CN" sz="2400" b="1" baseline="-25000">
                  <a:solidFill>
                    <a:srgbClr val="0033CC"/>
                  </a:solidFill>
                  <a:latin typeface="Times New Roman" panose="02020603050405020304" pitchFamily="18" charset="0"/>
                  <a:ea typeface="楷体_GB2312" panose="02010609030101010101" pitchFamily="49" charset="-122"/>
                </a:rPr>
                <a:t>A </a:t>
              </a:r>
            </a:p>
          </p:txBody>
        </p:sp>
        <p:sp>
          <p:nvSpPr>
            <p:cNvPr id="511" name="Text Box 183"/>
            <p:cNvSpPr txBox="1">
              <a:spLocks noChangeArrowheads="1"/>
            </p:cNvSpPr>
            <p:nvPr/>
          </p:nvSpPr>
          <p:spPr bwMode="auto">
            <a:xfrm>
              <a:off x="4902" y="1146"/>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0033CC"/>
                  </a:solidFill>
                  <a:latin typeface="Times New Roman" panose="02020603050405020304" pitchFamily="18" charset="0"/>
                  <a:ea typeface="楷体_GB2312" panose="02010609030101010101" pitchFamily="49" charset="-122"/>
                </a:rPr>
                <a:t>Y</a:t>
              </a:r>
              <a:r>
                <a:rPr kumimoji="1" lang="en-US" altLang="zh-CN" sz="2400" b="1" baseline="-25000">
                  <a:solidFill>
                    <a:srgbClr val="0033CC"/>
                  </a:solidFill>
                  <a:latin typeface="Times New Roman" panose="02020603050405020304" pitchFamily="18" charset="0"/>
                  <a:ea typeface="楷体_GB2312" panose="02010609030101010101" pitchFamily="49" charset="-122"/>
                </a:rPr>
                <a:t>7  </a:t>
              </a:r>
            </a:p>
          </p:txBody>
        </p:sp>
        <p:sp>
          <p:nvSpPr>
            <p:cNvPr id="512" name="Line 184"/>
            <p:cNvSpPr>
              <a:spLocks noChangeShapeType="1"/>
            </p:cNvSpPr>
            <p:nvPr/>
          </p:nvSpPr>
          <p:spPr bwMode="auto">
            <a:xfrm>
              <a:off x="4989" y="1204"/>
              <a:ext cx="125"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grpSp>
    </p:spTree>
    <p:extLst>
      <p:ext uri="{BB962C8B-B14F-4D97-AF65-F5344CB8AC3E}">
        <p14:creationId xmlns:p14="http://schemas.microsoft.com/office/powerpoint/2010/main" val="26975236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938">
                                            <p:txEl>
                                              <p:pRg st="0" end="0"/>
                                            </p:txEl>
                                          </p:spTgt>
                                        </p:tgtEl>
                                        <p:attrNameLst>
                                          <p:attrName>style.visibility</p:attrName>
                                        </p:attrNameLst>
                                      </p:cBhvr>
                                      <p:to>
                                        <p:strVal val="visible"/>
                                      </p:to>
                                    </p:set>
                                    <p:animEffect transition="in" filter="wipe(left)">
                                      <p:cBhvr>
                                        <p:cTn id="7" dur="500"/>
                                        <p:tgtEl>
                                          <p:spTgt spid="3993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9939"/>
                                        </p:tgtEl>
                                        <p:attrNameLst>
                                          <p:attrName>style.visibility</p:attrName>
                                        </p:attrNameLst>
                                      </p:cBhvr>
                                      <p:to>
                                        <p:strVal val="visible"/>
                                      </p:to>
                                    </p:set>
                                    <p:animEffect transition="in" filter="box(out)">
                                      <p:cBhvr>
                                        <p:cTn id="12" dur="500"/>
                                        <p:tgtEl>
                                          <p:spTgt spid="399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1" fill="hold" nodeType="clickEffect">
                                  <p:stCondLst>
                                    <p:cond delay="0"/>
                                  </p:stCondLst>
                                  <p:childTnLst>
                                    <p:set>
                                      <p:cBhvr>
                                        <p:cTn id="16" dur="1" fill="hold">
                                          <p:stCondLst>
                                            <p:cond delay="0"/>
                                          </p:stCondLst>
                                        </p:cTn>
                                        <p:tgtEl>
                                          <p:spTgt spid="364"/>
                                        </p:tgtEl>
                                        <p:attrNameLst>
                                          <p:attrName>style.visibility</p:attrName>
                                        </p:attrNameLst>
                                      </p:cBhvr>
                                      <p:to>
                                        <p:strVal val="visible"/>
                                      </p:to>
                                    </p:set>
                                    <p:animEffect transition="in" filter="slide(fromTop)">
                                      <p:cBhvr>
                                        <p:cTn id="17" dur="500"/>
                                        <p:tgtEl>
                                          <p:spTgt spid="364"/>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39940"/>
                                        </p:tgtEl>
                                        <p:attrNameLst>
                                          <p:attrName>style.visibility</p:attrName>
                                        </p:attrNameLst>
                                      </p:cBhvr>
                                      <p:to>
                                        <p:strVal val="visible"/>
                                      </p:to>
                                    </p:set>
                                    <p:animEffect transition="in" filter="box(out)">
                                      <p:cBhvr>
                                        <p:cTn id="22" dur="500"/>
                                        <p:tgtEl>
                                          <p:spTgt spid="39940"/>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1" fill="hold" nodeType="clickEffect">
                                  <p:stCondLst>
                                    <p:cond delay="0"/>
                                  </p:stCondLst>
                                  <p:childTnLst>
                                    <p:set>
                                      <p:cBhvr>
                                        <p:cTn id="26" dur="1" fill="hold">
                                          <p:stCondLst>
                                            <p:cond delay="0"/>
                                          </p:stCondLst>
                                        </p:cTn>
                                        <p:tgtEl>
                                          <p:spTgt spid="450"/>
                                        </p:tgtEl>
                                        <p:attrNameLst>
                                          <p:attrName>style.visibility</p:attrName>
                                        </p:attrNameLst>
                                      </p:cBhvr>
                                      <p:to>
                                        <p:strVal val="visible"/>
                                      </p:to>
                                    </p:set>
                                    <p:animEffect transition="in" filter="slide(fromTop)">
                                      <p:cBhvr>
                                        <p:cTn id="27" dur="500"/>
                                        <p:tgtEl>
                                          <p:spTgt spid="45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3" presetClass="entr" presetSubtype="16" fill="hold" grpId="0" nodeType="clickEffect">
                                  <p:stCondLst>
                                    <p:cond delay="0"/>
                                  </p:stCondLst>
                                  <p:childTnLst>
                                    <p:set>
                                      <p:cBhvr>
                                        <p:cTn id="31" dur="1" fill="hold">
                                          <p:stCondLst>
                                            <p:cond delay="0"/>
                                          </p:stCondLst>
                                        </p:cTn>
                                        <p:tgtEl>
                                          <p:spTgt spid="39942"/>
                                        </p:tgtEl>
                                        <p:attrNameLst>
                                          <p:attrName>style.visibility</p:attrName>
                                        </p:attrNameLst>
                                      </p:cBhvr>
                                      <p:to>
                                        <p:strVal val="visible"/>
                                      </p:to>
                                    </p:set>
                                    <p:anim calcmode="lin" valueType="num">
                                      <p:cBhvr>
                                        <p:cTn id="32" dur="500" fill="hold"/>
                                        <p:tgtEl>
                                          <p:spTgt spid="39942"/>
                                        </p:tgtEl>
                                        <p:attrNameLst>
                                          <p:attrName>ppt_w</p:attrName>
                                        </p:attrNameLst>
                                      </p:cBhvr>
                                      <p:tavLst>
                                        <p:tav tm="0">
                                          <p:val>
                                            <p:fltVal val="0"/>
                                          </p:val>
                                        </p:tav>
                                        <p:tav tm="100000">
                                          <p:val>
                                            <p:strVal val="#ppt_w"/>
                                          </p:val>
                                        </p:tav>
                                      </p:tavLst>
                                    </p:anim>
                                    <p:anim calcmode="lin" valueType="num">
                                      <p:cBhvr>
                                        <p:cTn id="33" dur="500" fill="hold"/>
                                        <p:tgtEl>
                                          <p:spTgt spid="39942"/>
                                        </p:tgtEl>
                                        <p:attrNameLst>
                                          <p:attrName>ppt_h</p:attrName>
                                        </p:attrNameLst>
                                      </p:cBhvr>
                                      <p:tavLst>
                                        <p:tav tm="0">
                                          <p:val>
                                            <p:fltVal val="0"/>
                                          </p:val>
                                        </p:tav>
                                        <p:tav tm="100000">
                                          <p:val>
                                            <p:strVal val="#ppt_h"/>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39941"/>
                                        </p:tgtEl>
                                        <p:attrNameLst>
                                          <p:attrName>style.visibility</p:attrName>
                                        </p:attrNameLst>
                                      </p:cBhvr>
                                      <p:to>
                                        <p:strVal val="visible"/>
                                      </p:to>
                                    </p:set>
                                    <p:animEffect transition="in" filter="wipe(left)">
                                      <p:cBhvr>
                                        <p:cTn id="38" dur="500"/>
                                        <p:tgtEl>
                                          <p:spTgt spid="3994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39943"/>
                                        </p:tgtEl>
                                        <p:attrNameLst>
                                          <p:attrName>style.visibility</p:attrName>
                                        </p:attrNameLst>
                                      </p:cBhvr>
                                      <p:to>
                                        <p:strVal val="visible"/>
                                      </p:to>
                                    </p:set>
                                    <p:animEffect transition="in" filter="wipe(left)">
                                      <p:cBhvr>
                                        <p:cTn id="43" dur="500"/>
                                        <p:tgtEl>
                                          <p:spTgt spid="39943"/>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39944"/>
                                        </p:tgtEl>
                                        <p:attrNameLst>
                                          <p:attrName>style.visibility</p:attrName>
                                        </p:attrNameLst>
                                      </p:cBhvr>
                                      <p:to>
                                        <p:strVal val="visible"/>
                                      </p:to>
                                    </p:set>
                                    <p:animEffect transition="in" filter="wipe(left)">
                                      <p:cBhvr>
                                        <p:cTn id="48" dur="500"/>
                                        <p:tgtEl>
                                          <p:spTgt spid="39944"/>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iterate type="lt">
                                    <p:tmPct val="100000"/>
                                  </p:iterate>
                                  <p:childTnLst>
                                    <p:set>
                                      <p:cBhvr>
                                        <p:cTn id="52" dur="1" fill="hold">
                                          <p:stCondLst>
                                            <p:cond delay="0"/>
                                          </p:stCondLst>
                                        </p:cTn>
                                        <p:tgtEl>
                                          <p:spTgt spid="39945"/>
                                        </p:tgtEl>
                                        <p:attrNameLst>
                                          <p:attrName>style.visibility</p:attrName>
                                        </p:attrNameLst>
                                      </p:cBhvr>
                                      <p:to>
                                        <p:strVal val="visible"/>
                                      </p:to>
                                    </p:set>
                                    <p:animEffect transition="in" filter="wipe(left)">
                                      <p:cBhvr>
                                        <p:cTn id="53" dur="75"/>
                                        <p:tgtEl>
                                          <p:spTgt spid="39945"/>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nodeType="clickEffect">
                                  <p:stCondLst>
                                    <p:cond delay="0"/>
                                  </p:stCondLst>
                                  <p:childTnLst>
                                    <p:set>
                                      <p:cBhvr>
                                        <p:cTn id="57" dur="1" fill="hold">
                                          <p:stCondLst>
                                            <p:cond delay="0"/>
                                          </p:stCondLst>
                                        </p:cTn>
                                        <p:tgtEl>
                                          <p:spTgt spid="39946"/>
                                        </p:tgtEl>
                                        <p:attrNameLst>
                                          <p:attrName>style.visibility</p:attrName>
                                        </p:attrNameLst>
                                      </p:cBhvr>
                                      <p:to>
                                        <p:strVal val="visible"/>
                                      </p:to>
                                    </p:set>
                                    <p:animEffect transition="in" filter="wipe(left)">
                                      <p:cBhvr>
                                        <p:cTn id="58" dur="500"/>
                                        <p:tgtEl>
                                          <p:spTgt spid="39946"/>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grpId="0" nodeType="clickEffect">
                                  <p:stCondLst>
                                    <p:cond delay="0"/>
                                  </p:stCondLst>
                                  <p:iterate type="lt">
                                    <p:tmPct val="100000"/>
                                  </p:iterate>
                                  <p:childTnLst>
                                    <p:set>
                                      <p:cBhvr>
                                        <p:cTn id="62" dur="1" fill="hold">
                                          <p:stCondLst>
                                            <p:cond delay="0"/>
                                          </p:stCondLst>
                                        </p:cTn>
                                        <p:tgtEl>
                                          <p:spTgt spid="39947"/>
                                        </p:tgtEl>
                                        <p:attrNameLst>
                                          <p:attrName>style.visibility</p:attrName>
                                        </p:attrNameLst>
                                      </p:cBhvr>
                                      <p:to>
                                        <p:strVal val="visible"/>
                                      </p:to>
                                    </p:set>
                                    <p:animEffect transition="in" filter="wipe(left)">
                                      <p:cBhvr>
                                        <p:cTn id="63" dur="75"/>
                                        <p:tgtEl>
                                          <p:spTgt spid="399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build="p" autoUpdateAnimBg="0"/>
      <p:bldP spid="39939" grpId="0" animBg="1" autoUpdateAnimBg="0"/>
      <p:bldP spid="39940" grpId="0" animBg="1" autoUpdateAnimBg="0"/>
      <p:bldP spid="39942" grpId="0" animBg="1" autoUpdateAnimBg="0"/>
      <p:bldP spid="39945" grpId="0" autoUpdateAnimBg="0"/>
      <p:bldP spid="39947"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biLevel thresh="50000"/>
          </a:blip>
          <a:stretch>
            <a:fillRect/>
          </a:stretch>
        </p:blipFill>
        <p:spPr>
          <a:xfrm>
            <a:off x="414919" y="863181"/>
            <a:ext cx="7980937" cy="5284674"/>
          </a:xfrm>
          <a:prstGeom prst="rect">
            <a:avLst/>
          </a:prstGeom>
        </p:spPr>
      </p:pic>
      <p:sp>
        <p:nvSpPr>
          <p:cNvPr id="6" name="矩形 5"/>
          <p:cNvSpPr/>
          <p:nvPr/>
        </p:nvSpPr>
        <p:spPr>
          <a:xfrm>
            <a:off x="304799" y="2175158"/>
            <a:ext cx="3061855" cy="775854"/>
          </a:xfrm>
          <a:prstGeom prst="rect">
            <a:avLst/>
          </a:prstGeom>
          <a:solidFill>
            <a:schemeClr val="accent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856509" y="2951013"/>
            <a:ext cx="1510145" cy="2964872"/>
          </a:xfrm>
          <a:prstGeom prst="rect">
            <a:avLst/>
          </a:prstGeom>
          <a:solidFill>
            <a:schemeClr val="accent4">
              <a:lumMod val="60000"/>
              <a:lumOff val="4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449064" y="2175157"/>
            <a:ext cx="5029202" cy="3740727"/>
          </a:xfrm>
          <a:prstGeom prst="rect">
            <a:avLst/>
          </a:prstGeom>
          <a:solidFill>
            <a:schemeClr val="accent6">
              <a:lumMod val="60000"/>
              <a:lumOff val="4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1" name="Object 22"/>
          <p:cNvGraphicFramePr>
            <a:graphicFrameLocks noChangeAspect="1"/>
          </p:cNvGraphicFramePr>
          <p:nvPr>
            <p:extLst>
              <p:ext uri="{D42A27DB-BD31-4B8C-83A1-F6EECF244321}">
                <p14:modId xmlns:p14="http://schemas.microsoft.com/office/powerpoint/2010/main" val="195238226"/>
              </p:ext>
            </p:extLst>
          </p:nvPr>
        </p:nvGraphicFramePr>
        <p:xfrm>
          <a:off x="3910013" y="5838825"/>
          <a:ext cx="1550987" cy="850900"/>
        </p:xfrm>
        <a:graphic>
          <a:graphicData uri="http://schemas.openxmlformats.org/presentationml/2006/ole">
            <mc:AlternateContent xmlns:mc="http://schemas.openxmlformats.org/markup-compatibility/2006">
              <mc:Choice xmlns:v="urn:schemas-microsoft-com:vml" Requires="v">
                <p:oleObj spid="_x0000_s17437" name="公式" r:id="rId4" imgW="558720" imgH="291960" progId="Equation.3">
                  <p:embed/>
                </p:oleObj>
              </mc:Choice>
              <mc:Fallback>
                <p:oleObj name="公式" r:id="rId4" imgW="558720" imgH="291960" progId="Equation.3">
                  <p:embed/>
                  <p:pic>
                    <p:nvPicPr>
                      <p:cNvPr id="8" name="Object 22"/>
                      <p:cNvPicPr>
                        <a:picLocks noChangeAspect="1" noChangeArrowheads="1"/>
                      </p:cNvPicPr>
                      <p:nvPr/>
                    </p:nvPicPr>
                    <p:blipFill>
                      <a:blip r:embed="rId5"/>
                      <a:srcRect/>
                      <a:stretch>
                        <a:fillRect/>
                      </a:stretch>
                    </p:blipFill>
                    <p:spPr bwMode="auto">
                      <a:xfrm>
                        <a:off x="3910013" y="5838825"/>
                        <a:ext cx="1550987"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 name="文本框 21"/>
          <p:cNvSpPr txBox="1"/>
          <p:nvPr/>
        </p:nvSpPr>
        <p:spPr>
          <a:xfrm>
            <a:off x="5963664" y="6147855"/>
            <a:ext cx="2781873" cy="369332"/>
          </a:xfrm>
          <a:prstGeom prst="rect">
            <a:avLst/>
          </a:prstGeom>
          <a:noFill/>
        </p:spPr>
        <p:txBody>
          <a:bodyPr wrap="square" rtlCol="0">
            <a:spAutoFit/>
          </a:bodyPr>
          <a:lstStyle/>
          <a:p>
            <a:r>
              <a:rPr lang="en-US" altLang="zh-CN" dirty="0" smtClean="0"/>
              <a:t>Yi</a:t>
            </a:r>
            <a:r>
              <a:rPr lang="zh-CN" altLang="en-US" dirty="0" smtClean="0"/>
              <a:t>’表示低电平逻辑有效</a:t>
            </a:r>
            <a:endParaRPr lang="zh-CN" altLang="en-US" dirty="0"/>
          </a:p>
        </p:txBody>
      </p:sp>
    </p:spTree>
    <p:extLst>
      <p:ext uri="{BB962C8B-B14F-4D97-AF65-F5344CB8AC3E}">
        <p14:creationId xmlns:p14="http://schemas.microsoft.com/office/powerpoint/2010/main" val="2682667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ox(in)">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Object 8"/>
          <p:cNvGraphicFramePr>
            <a:graphicFrameLocks noChangeAspect="1"/>
          </p:cNvGraphicFramePr>
          <p:nvPr>
            <p:extLst>
              <p:ext uri="{D42A27DB-BD31-4B8C-83A1-F6EECF244321}">
                <p14:modId xmlns:p14="http://schemas.microsoft.com/office/powerpoint/2010/main" val="3694151057"/>
              </p:ext>
            </p:extLst>
          </p:nvPr>
        </p:nvGraphicFramePr>
        <p:xfrm>
          <a:off x="771670" y="2046288"/>
          <a:ext cx="2916237" cy="554037"/>
        </p:xfrm>
        <a:graphic>
          <a:graphicData uri="http://schemas.openxmlformats.org/presentationml/2006/ole">
            <mc:AlternateContent xmlns:mc="http://schemas.openxmlformats.org/markup-compatibility/2006">
              <mc:Choice xmlns:v="urn:schemas-microsoft-com:vml" Requires="v">
                <p:oleObj spid="_x0000_s13524" name="公式" r:id="rId3" imgW="1206500" imgH="228600" progId="Equation.3">
                  <p:embed/>
                </p:oleObj>
              </mc:Choice>
              <mc:Fallback>
                <p:oleObj name="公式" r:id="rId3" imgW="1206500" imgH="228600" progId="Equation.3">
                  <p:embed/>
                  <p:pic>
                    <p:nvPicPr>
                      <p:cNvPr id="46088"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670" y="2046288"/>
                        <a:ext cx="2916237" cy="554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7" name="Group 19"/>
          <p:cNvGrpSpPr>
            <a:grpSpLocks/>
          </p:cNvGrpSpPr>
          <p:nvPr/>
        </p:nvGrpSpPr>
        <p:grpSpPr bwMode="auto">
          <a:xfrm>
            <a:off x="700232" y="974725"/>
            <a:ext cx="7993063" cy="534988"/>
            <a:chOff x="476" y="518"/>
            <a:chExt cx="5035" cy="337"/>
          </a:xfrm>
        </p:grpSpPr>
        <p:sp>
          <p:nvSpPr>
            <p:cNvPr id="28" name="Text Box 4"/>
            <p:cNvSpPr txBox="1">
              <a:spLocks noChangeArrowheads="1"/>
            </p:cNvSpPr>
            <p:nvPr/>
          </p:nvSpPr>
          <p:spPr bwMode="auto">
            <a:xfrm>
              <a:off x="476" y="527"/>
              <a:ext cx="503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当</a:t>
              </a:r>
              <a:r>
                <a:rPr kumimoji="0" lang="en-US" altLang="zh-CN" sz="2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S</a:t>
              </a:r>
              <a:r>
                <a:rPr kumimoji="0" lang="en-US" altLang="zh-CN" sz="2800" b="1" i="0" u="none" strike="noStrike" kern="0" cap="none" spc="0" normalizeH="0" baseline="-25000" noProof="0" smtClean="0">
                  <a:ln>
                    <a:noFill/>
                  </a:ln>
                  <a:solidFill>
                    <a:srgbClr val="000000"/>
                  </a:solidFill>
                  <a:effectLst/>
                  <a:uLnTx/>
                  <a:uFillTx/>
                  <a:latin typeface="Times New Roman" panose="02020603050405020304" pitchFamily="18" charset="0"/>
                  <a:ea typeface="宋体" panose="02010600030101010101" pitchFamily="2" charset="-122"/>
                </a:rPr>
                <a:t>1</a:t>
              </a:r>
              <a:r>
                <a:rPr kumimoji="0" lang="en-US" altLang="zh-CN" sz="2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     =0,       =0</a:t>
              </a:r>
              <a:r>
                <a:rPr kumimoji="0" lang="zh-CN" altLang="en-US" sz="2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（即</a:t>
              </a:r>
              <a:r>
                <a:rPr kumimoji="0" lang="en-US" altLang="zh-CN" sz="2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S=1</a:t>
              </a:r>
              <a:r>
                <a:rPr kumimoji="0" lang="zh-CN" altLang="en-US" sz="2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）时，可得输出</a:t>
              </a:r>
            </a:p>
          </p:txBody>
        </p:sp>
        <p:graphicFrame>
          <p:nvGraphicFramePr>
            <p:cNvPr id="29" name="Object 17"/>
            <p:cNvGraphicFramePr>
              <a:graphicFrameLocks noChangeAspect="1"/>
            </p:cNvGraphicFramePr>
            <p:nvPr/>
          </p:nvGraphicFramePr>
          <p:xfrm>
            <a:off x="1292" y="527"/>
            <a:ext cx="262" cy="318"/>
          </p:xfrm>
          <a:graphic>
            <a:graphicData uri="http://schemas.openxmlformats.org/presentationml/2006/ole">
              <mc:AlternateContent xmlns:mc="http://schemas.openxmlformats.org/markup-compatibility/2006">
                <mc:Choice xmlns:v="urn:schemas-microsoft-com:vml" Requires="v">
                  <p:oleObj spid="_x0000_s13525" name="公式" r:id="rId5" imgW="177569" imgH="215619" progId="Equation.3">
                    <p:embed/>
                  </p:oleObj>
                </mc:Choice>
                <mc:Fallback>
                  <p:oleObj name="公式" r:id="rId5" imgW="177569" imgH="215619" progId="Equation.3">
                    <p:embed/>
                    <p:pic>
                      <p:nvPicPr>
                        <p:cNvPr id="46097"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2" y="527"/>
                          <a:ext cx="262" cy="3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 name="Object 18"/>
            <p:cNvGraphicFramePr>
              <a:graphicFrameLocks noChangeAspect="1"/>
            </p:cNvGraphicFramePr>
            <p:nvPr/>
          </p:nvGraphicFramePr>
          <p:xfrm>
            <a:off x="1927" y="518"/>
            <a:ext cx="262" cy="337"/>
          </p:xfrm>
          <a:graphic>
            <a:graphicData uri="http://schemas.openxmlformats.org/presentationml/2006/ole">
              <mc:AlternateContent xmlns:mc="http://schemas.openxmlformats.org/markup-compatibility/2006">
                <mc:Choice xmlns:v="urn:schemas-microsoft-com:vml" Requires="v">
                  <p:oleObj spid="_x0000_s13526" name="公式" r:id="rId7" imgW="177646" imgH="228402" progId="Equation.3">
                    <p:embed/>
                  </p:oleObj>
                </mc:Choice>
                <mc:Fallback>
                  <p:oleObj name="公式" r:id="rId7" imgW="177646" imgH="228402" progId="Equation.3">
                    <p:embed/>
                    <p:pic>
                      <p:nvPicPr>
                        <p:cNvPr id="46098"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27" y="518"/>
                          <a:ext cx="262" cy="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31" name="Object 20"/>
          <p:cNvGraphicFramePr>
            <a:graphicFrameLocks noChangeAspect="1"/>
          </p:cNvGraphicFramePr>
          <p:nvPr>
            <p:extLst>
              <p:ext uri="{D42A27DB-BD31-4B8C-83A1-F6EECF244321}">
                <p14:modId xmlns:p14="http://schemas.microsoft.com/office/powerpoint/2010/main" val="2355229989"/>
              </p:ext>
            </p:extLst>
          </p:nvPr>
        </p:nvGraphicFramePr>
        <p:xfrm>
          <a:off x="730395" y="3076575"/>
          <a:ext cx="2854325" cy="554038"/>
        </p:xfrm>
        <a:graphic>
          <a:graphicData uri="http://schemas.openxmlformats.org/presentationml/2006/ole">
            <mc:AlternateContent xmlns:mc="http://schemas.openxmlformats.org/markup-compatibility/2006">
              <mc:Choice xmlns:v="urn:schemas-microsoft-com:vml" Requires="v">
                <p:oleObj spid="_x0000_s13527" name="公式" r:id="rId9" imgW="1181100" imgH="228600" progId="Equation.3">
                  <p:embed/>
                </p:oleObj>
              </mc:Choice>
              <mc:Fallback>
                <p:oleObj name="公式" r:id="rId9" imgW="1181100" imgH="228600" progId="Equation.3">
                  <p:embed/>
                  <p:pic>
                    <p:nvPicPr>
                      <p:cNvPr id="4610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0395" y="3076575"/>
                        <a:ext cx="2854325" cy="554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 name="Object 21"/>
          <p:cNvGraphicFramePr>
            <a:graphicFrameLocks noChangeAspect="1"/>
          </p:cNvGraphicFramePr>
          <p:nvPr>
            <p:extLst>
              <p:ext uri="{D42A27DB-BD31-4B8C-83A1-F6EECF244321}">
                <p14:modId xmlns:p14="http://schemas.microsoft.com/office/powerpoint/2010/main" val="3081873470"/>
              </p:ext>
            </p:extLst>
          </p:nvPr>
        </p:nvGraphicFramePr>
        <p:xfrm>
          <a:off x="628795" y="4157663"/>
          <a:ext cx="2916237" cy="554037"/>
        </p:xfrm>
        <a:graphic>
          <a:graphicData uri="http://schemas.openxmlformats.org/presentationml/2006/ole">
            <mc:AlternateContent xmlns:mc="http://schemas.openxmlformats.org/markup-compatibility/2006">
              <mc:Choice xmlns:v="urn:schemas-microsoft-com:vml" Requires="v">
                <p:oleObj spid="_x0000_s13528" name="公式" r:id="rId11" imgW="1206500" imgH="228600" progId="Equation.3">
                  <p:embed/>
                </p:oleObj>
              </mc:Choice>
              <mc:Fallback>
                <p:oleObj name="公式" r:id="rId11" imgW="1206500" imgH="228600" progId="Equation.3">
                  <p:embed/>
                  <p:pic>
                    <p:nvPicPr>
                      <p:cNvPr id="46101" name="Object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8795" y="4157663"/>
                        <a:ext cx="2916237" cy="554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 name="Object 22"/>
          <p:cNvGraphicFramePr>
            <a:graphicFrameLocks noChangeAspect="1"/>
          </p:cNvGraphicFramePr>
          <p:nvPr>
            <p:extLst>
              <p:ext uri="{D42A27DB-BD31-4B8C-83A1-F6EECF244321}">
                <p14:modId xmlns:p14="http://schemas.microsoft.com/office/powerpoint/2010/main" val="491975646"/>
              </p:ext>
            </p:extLst>
          </p:nvPr>
        </p:nvGraphicFramePr>
        <p:xfrm>
          <a:off x="643082" y="5237163"/>
          <a:ext cx="2886075" cy="554037"/>
        </p:xfrm>
        <a:graphic>
          <a:graphicData uri="http://schemas.openxmlformats.org/presentationml/2006/ole">
            <mc:AlternateContent xmlns:mc="http://schemas.openxmlformats.org/markup-compatibility/2006">
              <mc:Choice xmlns:v="urn:schemas-microsoft-com:vml" Requires="v">
                <p:oleObj spid="_x0000_s13529" name="公式" r:id="rId13" imgW="1193800" imgH="228600" progId="Equation.3">
                  <p:embed/>
                </p:oleObj>
              </mc:Choice>
              <mc:Fallback>
                <p:oleObj name="公式" r:id="rId13" imgW="1193800" imgH="228600" progId="Equation.3">
                  <p:embed/>
                  <p:pic>
                    <p:nvPicPr>
                      <p:cNvPr id="46102" name="Object 2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3082" y="5237163"/>
                        <a:ext cx="2886075" cy="554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 name="Object 23"/>
          <p:cNvGraphicFramePr>
            <a:graphicFrameLocks noChangeAspect="1"/>
          </p:cNvGraphicFramePr>
          <p:nvPr>
            <p:extLst>
              <p:ext uri="{D42A27DB-BD31-4B8C-83A1-F6EECF244321}">
                <p14:modId xmlns:p14="http://schemas.microsoft.com/office/powerpoint/2010/main" val="2426519619"/>
              </p:ext>
            </p:extLst>
          </p:nvPr>
        </p:nvGraphicFramePr>
        <p:xfrm>
          <a:off x="4516582" y="2141538"/>
          <a:ext cx="2916238" cy="554037"/>
        </p:xfrm>
        <a:graphic>
          <a:graphicData uri="http://schemas.openxmlformats.org/presentationml/2006/ole">
            <mc:AlternateContent xmlns:mc="http://schemas.openxmlformats.org/markup-compatibility/2006">
              <mc:Choice xmlns:v="urn:schemas-microsoft-com:vml" Requires="v">
                <p:oleObj spid="_x0000_s13530" name="公式" r:id="rId15" imgW="1206500" imgH="228600" progId="Equation.3">
                  <p:embed/>
                </p:oleObj>
              </mc:Choice>
              <mc:Fallback>
                <p:oleObj name="公式" r:id="rId15" imgW="1206500" imgH="228600" progId="Equation.3">
                  <p:embed/>
                  <p:pic>
                    <p:nvPicPr>
                      <p:cNvPr id="46103" name="Object 2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16582" y="2141538"/>
                        <a:ext cx="2916238" cy="554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 name="Object 24"/>
          <p:cNvGraphicFramePr>
            <a:graphicFrameLocks noChangeAspect="1"/>
          </p:cNvGraphicFramePr>
          <p:nvPr>
            <p:extLst>
              <p:ext uri="{D42A27DB-BD31-4B8C-83A1-F6EECF244321}">
                <p14:modId xmlns:p14="http://schemas.microsoft.com/office/powerpoint/2010/main" val="3507874357"/>
              </p:ext>
            </p:extLst>
          </p:nvPr>
        </p:nvGraphicFramePr>
        <p:xfrm>
          <a:off x="4516582" y="3076575"/>
          <a:ext cx="2916238" cy="554038"/>
        </p:xfrm>
        <a:graphic>
          <a:graphicData uri="http://schemas.openxmlformats.org/presentationml/2006/ole">
            <mc:AlternateContent xmlns:mc="http://schemas.openxmlformats.org/markup-compatibility/2006">
              <mc:Choice xmlns:v="urn:schemas-microsoft-com:vml" Requires="v">
                <p:oleObj spid="_x0000_s13531" name="公式" r:id="rId17" imgW="1206500" imgH="228600" progId="Equation.3">
                  <p:embed/>
                </p:oleObj>
              </mc:Choice>
              <mc:Fallback>
                <p:oleObj name="公式" r:id="rId17" imgW="1206500" imgH="228600" progId="Equation.3">
                  <p:embed/>
                  <p:pic>
                    <p:nvPicPr>
                      <p:cNvPr id="46104" name="Object 2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516582" y="3076575"/>
                        <a:ext cx="2916238" cy="554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 name="Object 25"/>
          <p:cNvGraphicFramePr>
            <a:graphicFrameLocks noChangeAspect="1"/>
          </p:cNvGraphicFramePr>
          <p:nvPr>
            <p:extLst>
              <p:ext uri="{D42A27DB-BD31-4B8C-83A1-F6EECF244321}">
                <p14:modId xmlns:p14="http://schemas.microsoft.com/office/powerpoint/2010/main" val="2278943177"/>
              </p:ext>
            </p:extLst>
          </p:nvPr>
        </p:nvGraphicFramePr>
        <p:xfrm>
          <a:off x="4516582" y="4013200"/>
          <a:ext cx="2916238" cy="554038"/>
        </p:xfrm>
        <a:graphic>
          <a:graphicData uri="http://schemas.openxmlformats.org/presentationml/2006/ole">
            <mc:AlternateContent xmlns:mc="http://schemas.openxmlformats.org/markup-compatibility/2006">
              <mc:Choice xmlns:v="urn:schemas-microsoft-com:vml" Requires="v">
                <p:oleObj spid="_x0000_s13532" name="公式" r:id="rId19" imgW="1206500" imgH="228600" progId="Equation.3">
                  <p:embed/>
                </p:oleObj>
              </mc:Choice>
              <mc:Fallback>
                <p:oleObj name="公式" r:id="rId19" imgW="1206500" imgH="228600" progId="Equation.3">
                  <p:embed/>
                  <p:pic>
                    <p:nvPicPr>
                      <p:cNvPr id="46105" name="Object 2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516582" y="4013200"/>
                        <a:ext cx="2916238" cy="554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 name="Object 26"/>
          <p:cNvGraphicFramePr>
            <a:graphicFrameLocks noChangeAspect="1"/>
          </p:cNvGraphicFramePr>
          <p:nvPr>
            <p:extLst>
              <p:ext uri="{D42A27DB-BD31-4B8C-83A1-F6EECF244321}">
                <p14:modId xmlns:p14="http://schemas.microsoft.com/office/powerpoint/2010/main" val="3599298455"/>
              </p:ext>
            </p:extLst>
          </p:nvPr>
        </p:nvGraphicFramePr>
        <p:xfrm>
          <a:off x="4516582" y="5165725"/>
          <a:ext cx="2916238" cy="554038"/>
        </p:xfrm>
        <a:graphic>
          <a:graphicData uri="http://schemas.openxmlformats.org/presentationml/2006/ole">
            <mc:AlternateContent xmlns:mc="http://schemas.openxmlformats.org/markup-compatibility/2006">
              <mc:Choice xmlns:v="urn:schemas-microsoft-com:vml" Requires="v">
                <p:oleObj spid="_x0000_s13533" name="公式" r:id="rId21" imgW="1206500" imgH="228600" progId="Equation.3">
                  <p:embed/>
                </p:oleObj>
              </mc:Choice>
              <mc:Fallback>
                <p:oleObj name="公式" r:id="rId21" imgW="1206500" imgH="228600" progId="Equation.3">
                  <p:embed/>
                  <p:pic>
                    <p:nvPicPr>
                      <p:cNvPr id="46106" name="Object 2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516582" y="5165725"/>
                        <a:ext cx="2916238" cy="554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687077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Text Box 5"/>
          <p:cNvSpPr txBox="1">
            <a:spLocks noChangeArrowheads="1"/>
          </p:cNvSpPr>
          <p:nvPr/>
        </p:nvSpPr>
        <p:spPr bwMode="auto">
          <a:xfrm>
            <a:off x="309996" y="1243013"/>
            <a:ext cx="83820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kumimoji="1" lang="zh-CN" altLang="en-US" sz="2800" dirty="0" smtClean="0">
                <a:solidFill>
                  <a:srgbClr val="FF0000"/>
                </a:solidFill>
              </a:rPr>
              <a:t>例</a:t>
            </a:r>
            <a:r>
              <a:rPr kumimoji="1" lang="en-US" altLang="zh-CN" sz="2800" dirty="0" smtClean="0">
                <a:solidFill>
                  <a:srgbClr val="FF0000"/>
                </a:solidFill>
              </a:rPr>
              <a:t> </a:t>
            </a:r>
            <a:r>
              <a:rPr kumimoji="1" lang="zh-CN" altLang="en-US" sz="2800" dirty="0" smtClean="0"/>
              <a:t>试用</a:t>
            </a:r>
            <a:r>
              <a:rPr kumimoji="1" lang="en-US" altLang="zh-CN" sz="2800" dirty="0"/>
              <a:t>3</a:t>
            </a:r>
            <a:r>
              <a:rPr kumimoji="1" lang="zh-CN" altLang="en-US" sz="2800" dirty="0"/>
              <a:t>线－</a:t>
            </a:r>
            <a:r>
              <a:rPr kumimoji="1" lang="en-US" altLang="zh-CN" sz="2800" dirty="0"/>
              <a:t>8</a:t>
            </a:r>
            <a:r>
              <a:rPr kumimoji="1" lang="zh-CN" altLang="en-US" sz="2800" dirty="0"/>
              <a:t>线译码器</a:t>
            </a:r>
            <a:r>
              <a:rPr kumimoji="1" lang="en-US" altLang="zh-CN" sz="2800" dirty="0" smtClean="0"/>
              <a:t>74138</a:t>
            </a:r>
            <a:r>
              <a:rPr kumimoji="1" lang="zh-CN" altLang="en-US" sz="2800" dirty="0"/>
              <a:t>设计一个多输出的组合逻辑电路。输出逻辑函数式为</a:t>
            </a:r>
            <a:endParaRPr kumimoji="1" lang="zh-CN" altLang="en-US" sz="2800" b="0" dirty="0"/>
          </a:p>
        </p:txBody>
      </p:sp>
      <p:graphicFrame>
        <p:nvGraphicFramePr>
          <p:cNvPr id="72710" name="Object 6"/>
          <p:cNvGraphicFramePr>
            <a:graphicFrameLocks noChangeAspect="1"/>
          </p:cNvGraphicFramePr>
          <p:nvPr/>
        </p:nvGraphicFramePr>
        <p:xfrm>
          <a:off x="1794453" y="2777837"/>
          <a:ext cx="4149725" cy="2344738"/>
        </p:xfrm>
        <a:graphic>
          <a:graphicData uri="http://schemas.openxmlformats.org/presentationml/2006/ole">
            <mc:AlternateContent xmlns:mc="http://schemas.openxmlformats.org/markup-compatibility/2006">
              <mc:Choice xmlns:v="urn:schemas-microsoft-com:vml" Requires="v">
                <p:oleObj spid="_x0000_s18455" name="公式" r:id="rId3" imgW="1663700" imgH="939800" progId="Equation.3">
                  <p:embed/>
                </p:oleObj>
              </mc:Choice>
              <mc:Fallback>
                <p:oleObj name="公式" r:id="rId3" imgW="1663700" imgH="939800" progId="Equation.3">
                  <p:embed/>
                  <p:pic>
                    <p:nvPicPr>
                      <p:cNvPr id="7271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4453" y="2777837"/>
                        <a:ext cx="4149725" cy="2344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389387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2709"/>
                                        </p:tgtEl>
                                        <p:attrNameLst>
                                          <p:attrName>style.visibility</p:attrName>
                                        </p:attrNameLst>
                                      </p:cBhvr>
                                      <p:to>
                                        <p:strVal val="visible"/>
                                      </p:to>
                                    </p:set>
                                    <p:animEffect transition="in" filter="box(in)">
                                      <p:cBhvr>
                                        <p:cTn id="7" dur="500"/>
                                        <p:tgtEl>
                                          <p:spTgt spid="72709"/>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72710"/>
                                        </p:tgtEl>
                                        <p:attrNameLst>
                                          <p:attrName>style.visibility</p:attrName>
                                        </p:attrNameLst>
                                      </p:cBhvr>
                                      <p:to>
                                        <p:strVal val="visible"/>
                                      </p:to>
                                    </p:set>
                                    <p:animEffect transition="in" filter="wipe(left)">
                                      <p:cBhvr>
                                        <p:cTn id="11" dur="500"/>
                                        <p:tgtEl>
                                          <p:spTgt spid="727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50" name="Text Box 22"/>
          <p:cNvSpPr txBox="1">
            <a:spLocks noChangeArrowheads="1"/>
          </p:cNvSpPr>
          <p:nvPr/>
        </p:nvSpPr>
        <p:spPr bwMode="auto">
          <a:xfrm>
            <a:off x="652752" y="1060157"/>
            <a:ext cx="201612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dirty="0">
                <a:solidFill>
                  <a:schemeClr val="tx2"/>
                </a:solidFill>
              </a:rPr>
              <a:t>解：</a:t>
            </a:r>
          </a:p>
        </p:txBody>
      </p:sp>
      <p:sp>
        <p:nvSpPr>
          <p:cNvPr id="73751" name="Text Box 23"/>
          <p:cNvSpPr txBox="1">
            <a:spLocks noChangeArrowheads="1"/>
          </p:cNvSpPr>
          <p:nvPr/>
        </p:nvSpPr>
        <p:spPr bwMode="auto">
          <a:xfrm>
            <a:off x="1908175" y="1060157"/>
            <a:ext cx="669766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dirty="0"/>
              <a:t>化为最小项之和的形式：</a:t>
            </a:r>
          </a:p>
        </p:txBody>
      </p:sp>
      <p:graphicFrame>
        <p:nvGraphicFramePr>
          <p:cNvPr id="73752" name="Object 24"/>
          <p:cNvGraphicFramePr>
            <a:graphicFrameLocks noChangeAspect="1"/>
          </p:cNvGraphicFramePr>
          <p:nvPr/>
        </p:nvGraphicFramePr>
        <p:xfrm>
          <a:off x="1377373" y="1406493"/>
          <a:ext cx="5767388" cy="2344738"/>
        </p:xfrm>
        <a:graphic>
          <a:graphicData uri="http://schemas.openxmlformats.org/presentationml/2006/ole">
            <mc:AlternateContent xmlns:mc="http://schemas.openxmlformats.org/markup-compatibility/2006">
              <mc:Choice xmlns:v="urn:schemas-microsoft-com:vml" Requires="v">
                <p:oleObj spid="_x0000_s19535" name="公式" r:id="rId3" imgW="2311400" imgH="939800" progId="Equation.3">
                  <p:embed/>
                </p:oleObj>
              </mc:Choice>
              <mc:Fallback>
                <p:oleObj name="公式" r:id="rId3" imgW="2311400" imgH="939800" progId="Equation.3">
                  <p:embed/>
                  <p:pic>
                    <p:nvPicPr>
                      <p:cNvPr id="73752" name="Object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7373" y="1406493"/>
                        <a:ext cx="5767388" cy="2344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 Box 10"/>
          <p:cNvSpPr txBox="1">
            <a:spLocks noChangeArrowheads="1"/>
          </p:cNvSpPr>
          <p:nvPr/>
        </p:nvSpPr>
        <p:spPr bwMode="auto">
          <a:xfrm>
            <a:off x="373497" y="3751231"/>
            <a:ext cx="80645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dirty="0"/>
              <a:t>当</a:t>
            </a:r>
            <a:r>
              <a:rPr lang="en-US" altLang="zh-CN" sz="2400" i="1" dirty="0"/>
              <a:t>S</a:t>
            </a:r>
            <a:r>
              <a:rPr lang="en-US" altLang="zh-CN" sz="2400" baseline="-25000" dirty="0"/>
              <a:t>1</a:t>
            </a:r>
            <a:r>
              <a:rPr lang="en-US" altLang="zh-CN" sz="2400" dirty="0"/>
              <a:t>=1, </a:t>
            </a:r>
            <a:r>
              <a:rPr lang="en-US" altLang="zh-CN" sz="2400" i="1" dirty="0"/>
              <a:t>S</a:t>
            </a:r>
            <a:r>
              <a:rPr lang="en-US" altLang="zh-CN" sz="2400" baseline="-25000" dirty="0"/>
              <a:t>2</a:t>
            </a:r>
            <a:r>
              <a:rPr lang="en-US" altLang="zh-CN" sz="2400" dirty="0"/>
              <a:t>′=</a:t>
            </a:r>
            <a:r>
              <a:rPr lang="en-US" altLang="zh-CN" sz="2400" i="1" dirty="0"/>
              <a:t>S</a:t>
            </a:r>
            <a:r>
              <a:rPr lang="en-US" altLang="zh-CN" sz="2400" baseline="-25000" dirty="0"/>
              <a:t>3</a:t>
            </a:r>
            <a:r>
              <a:rPr lang="en-US" altLang="zh-CN" sz="2400" dirty="0"/>
              <a:t>′=0</a:t>
            </a:r>
            <a:r>
              <a:rPr lang="zh-CN" altLang="en-US" sz="2400" dirty="0"/>
              <a:t>时</a:t>
            </a:r>
            <a:r>
              <a:rPr lang="en-US" altLang="zh-CN" sz="2400" dirty="0"/>
              <a:t>,</a:t>
            </a:r>
            <a:r>
              <a:rPr lang="zh-CN" altLang="en-US" sz="2400" dirty="0"/>
              <a:t>令</a:t>
            </a:r>
            <a:r>
              <a:rPr lang="en-US" altLang="zh-CN" sz="2400" i="1" dirty="0"/>
              <a:t>A</a:t>
            </a:r>
            <a:r>
              <a:rPr lang="en-US" altLang="zh-CN" sz="2400" baseline="-25000" dirty="0"/>
              <a:t>2</a:t>
            </a:r>
            <a:r>
              <a:rPr lang="en-US" altLang="zh-CN" sz="2400" i="1" dirty="0"/>
              <a:t>=A</a:t>
            </a:r>
            <a:r>
              <a:rPr lang="en-US" altLang="zh-CN" sz="2400" dirty="0"/>
              <a:t>, </a:t>
            </a:r>
            <a:r>
              <a:rPr lang="en-US" altLang="zh-CN" sz="2400" i="1" dirty="0"/>
              <a:t>A</a:t>
            </a:r>
            <a:r>
              <a:rPr lang="en-US" altLang="zh-CN" sz="2400" baseline="-25000" dirty="0"/>
              <a:t>1</a:t>
            </a:r>
            <a:r>
              <a:rPr lang="en-US" altLang="zh-CN" sz="2400" i="1" dirty="0"/>
              <a:t>=B</a:t>
            </a:r>
            <a:r>
              <a:rPr lang="en-US" altLang="zh-CN" sz="2400" dirty="0"/>
              <a:t>, </a:t>
            </a:r>
            <a:r>
              <a:rPr lang="en-US" altLang="zh-CN" sz="2400" i="1" dirty="0"/>
              <a:t>A</a:t>
            </a:r>
            <a:r>
              <a:rPr lang="en-US" altLang="zh-CN" sz="2400" baseline="-25000" dirty="0"/>
              <a:t>0</a:t>
            </a:r>
            <a:r>
              <a:rPr lang="en-US" altLang="zh-CN" sz="2400" i="1" dirty="0"/>
              <a:t>=C ,</a:t>
            </a:r>
            <a:r>
              <a:rPr lang="zh-CN" altLang="en-US" sz="2400" dirty="0"/>
              <a:t>则</a:t>
            </a:r>
          </a:p>
        </p:txBody>
      </p:sp>
      <p:graphicFrame>
        <p:nvGraphicFramePr>
          <p:cNvPr id="7" name="Object 15"/>
          <p:cNvGraphicFramePr>
            <a:graphicFrameLocks noChangeAspect="1"/>
          </p:cNvGraphicFramePr>
          <p:nvPr>
            <p:extLst>
              <p:ext uri="{D42A27DB-BD31-4B8C-83A1-F6EECF244321}">
                <p14:modId xmlns:p14="http://schemas.microsoft.com/office/powerpoint/2010/main" val="3886502102"/>
              </p:ext>
            </p:extLst>
          </p:nvPr>
        </p:nvGraphicFramePr>
        <p:xfrm>
          <a:off x="1377373" y="4212896"/>
          <a:ext cx="6780212" cy="2344737"/>
        </p:xfrm>
        <a:graphic>
          <a:graphicData uri="http://schemas.openxmlformats.org/presentationml/2006/ole">
            <mc:AlternateContent xmlns:mc="http://schemas.openxmlformats.org/markup-compatibility/2006">
              <mc:Choice xmlns:v="urn:schemas-microsoft-com:vml" Requires="v">
                <p:oleObj spid="_x0000_s19536" name="公式" r:id="rId5" imgW="2717800" imgH="939800" progId="Equation.3">
                  <p:embed/>
                </p:oleObj>
              </mc:Choice>
              <mc:Fallback>
                <p:oleObj name="公式" r:id="rId5" imgW="2717800" imgH="939800" progId="Equation.3">
                  <p:embed/>
                  <p:pic>
                    <p:nvPicPr>
                      <p:cNvPr id="7"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7373" y="4212896"/>
                        <a:ext cx="6780212" cy="2344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22"/>
          <p:cNvGraphicFramePr>
            <a:graphicFrameLocks noChangeAspect="1"/>
          </p:cNvGraphicFramePr>
          <p:nvPr/>
        </p:nvGraphicFramePr>
        <p:xfrm>
          <a:off x="7221536" y="4959814"/>
          <a:ext cx="1939925" cy="850900"/>
        </p:xfrm>
        <a:graphic>
          <a:graphicData uri="http://schemas.openxmlformats.org/presentationml/2006/ole">
            <mc:AlternateContent xmlns:mc="http://schemas.openxmlformats.org/markup-compatibility/2006">
              <mc:Choice xmlns:v="urn:schemas-microsoft-com:vml" Requires="v">
                <p:oleObj spid="_x0000_s19537" name="公式" r:id="rId7" imgW="698400" imgH="291960" progId="Equation.3">
                  <p:embed/>
                </p:oleObj>
              </mc:Choice>
              <mc:Fallback>
                <p:oleObj name="公式" r:id="rId7" imgW="698400" imgH="291960" progId="Equation.3">
                  <p:embed/>
                  <p:pic>
                    <p:nvPicPr>
                      <p:cNvPr id="8" name="Object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21536" y="4959814"/>
                        <a:ext cx="1939925"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16"/>
          <p:cNvGraphicFramePr>
            <a:graphicFrameLocks noChangeAspect="1"/>
          </p:cNvGraphicFramePr>
          <p:nvPr>
            <p:extLst>
              <p:ext uri="{D42A27DB-BD31-4B8C-83A1-F6EECF244321}">
                <p14:modId xmlns:p14="http://schemas.microsoft.com/office/powerpoint/2010/main" val="3352161595"/>
              </p:ext>
            </p:extLst>
          </p:nvPr>
        </p:nvGraphicFramePr>
        <p:xfrm>
          <a:off x="1527898" y="5334000"/>
          <a:ext cx="5256212" cy="601663"/>
        </p:xfrm>
        <a:graphic>
          <a:graphicData uri="http://schemas.openxmlformats.org/presentationml/2006/ole">
            <mc:AlternateContent xmlns:mc="http://schemas.openxmlformats.org/markup-compatibility/2006">
              <mc:Choice xmlns:v="urn:schemas-microsoft-com:vml" Requires="v">
                <p:oleObj spid="_x0000_s19538" name="公式" r:id="rId9" imgW="2171520" imgH="253800" progId="Equation.3">
                  <p:embed/>
                </p:oleObj>
              </mc:Choice>
              <mc:Fallback>
                <p:oleObj name="公式" r:id="rId9" imgW="2171520" imgH="253800" progId="Equation.3">
                  <p:embed/>
                  <p:pic>
                    <p:nvPicPr>
                      <p:cNvPr id="6" name="Object 16"/>
                      <p:cNvPicPr>
                        <a:picLocks noChangeAspect="1" noChangeArrowheads="1"/>
                      </p:cNvPicPr>
                      <p:nvPr/>
                    </p:nvPicPr>
                    <p:blipFill>
                      <a:blip r:embed="rId10"/>
                      <a:srcRect/>
                      <a:stretch>
                        <a:fillRect/>
                      </a:stretch>
                    </p:blipFill>
                    <p:spPr bwMode="auto">
                      <a:xfrm>
                        <a:off x="1527898" y="5334000"/>
                        <a:ext cx="5256212" cy="601663"/>
                      </a:xfrm>
                      <a:prstGeom prst="rect">
                        <a:avLst/>
                      </a:prstGeom>
                      <a:solidFill>
                        <a:schemeClr val="bg1"/>
                      </a:solidFill>
                      <a:ln>
                        <a:noFill/>
                      </a:ln>
                      <a:effectLst/>
                    </p:spPr>
                  </p:pic>
                </p:oleObj>
              </mc:Fallback>
            </mc:AlternateContent>
          </a:graphicData>
        </a:graphic>
      </p:graphicFrame>
    </p:spTree>
    <p:extLst>
      <p:ext uri="{BB962C8B-B14F-4D97-AF65-F5344CB8AC3E}">
        <p14:creationId xmlns:p14="http://schemas.microsoft.com/office/powerpoint/2010/main" val="25370143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3751"/>
                                        </p:tgtEl>
                                        <p:attrNameLst>
                                          <p:attrName>style.visibility</p:attrName>
                                        </p:attrNameLst>
                                      </p:cBhvr>
                                      <p:to>
                                        <p:strVal val="visible"/>
                                      </p:to>
                                    </p:set>
                                    <p:animEffect transition="in" filter="box(in)">
                                      <p:cBhvr>
                                        <p:cTn id="7" dur="500"/>
                                        <p:tgtEl>
                                          <p:spTgt spid="73751"/>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73752"/>
                                        </p:tgtEl>
                                        <p:attrNameLst>
                                          <p:attrName>style.visibility</p:attrName>
                                        </p:attrNameLst>
                                      </p:cBhvr>
                                      <p:to>
                                        <p:strVal val="visible"/>
                                      </p:to>
                                    </p:set>
                                    <p:animEffect transition="in" filter="wipe(left)">
                                      <p:cBhvr>
                                        <p:cTn id="11" dur="500"/>
                                        <p:tgtEl>
                                          <p:spTgt spid="7375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par>
                                <p:cTn id="16" presetID="4" presetClass="entr" presetSubtype="16"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ox(in)">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ox(in)">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5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8" name="Object 4"/>
          <p:cNvGraphicFramePr>
            <a:graphicFrameLocks noChangeAspect="1"/>
          </p:cNvGraphicFramePr>
          <p:nvPr>
            <p:extLst>
              <p:ext uri="{D42A27DB-BD31-4B8C-83A1-F6EECF244321}">
                <p14:modId xmlns:p14="http://schemas.microsoft.com/office/powerpoint/2010/main" val="3786362007"/>
              </p:ext>
            </p:extLst>
          </p:nvPr>
        </p:nvGraphicFramePr>
        <p:xfrm>
          <a:off x="959932" y="1170163"/>
          <a:ext cx="6697663" cy="2243138"/>
        </p:xfrm>
        <a:graphic>
          <a:graphicData uri="http://schemas.openxmlformats.org/presentationml/2006/ole">
            <mc:AlternateContent xmlns:mc="http://schemas.openxmlformats.org/markup-compatibility/2006">
              <mc:Choice xmlns:v="urn:schemas-microsoft-com:vml" Requires="v">
                <p:oleObj spid="_x0000_s1051" name="Photo Editor 照片" r:id="rId3" imgW="18600000" imgH="6230220" progId="MSPhotoEd.3">
                  <p:embed/>
                </p:oleObj>
              </mc:Choice>
              <mc:Fallback>
                <p:oleObj name="Photo Editor 照片" r:id="rId3" imgW="18600000" imgH="6230220" progId="MSPhotoEd.3">
                  <p:embed/>
                  <p:pic>
                    <p:nvPicPr>
                      <p:cNvPr id="1126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9932" y="1170163"/>
                        <a:ext cx="6697663" cy="2243138"/>
                      </a:xfrm>
                      <a:prstGeom prst="rect">
                        <a:avLst/>
                      </a:prstGeom>
                      <a:solidFill>
                        <a:schemeClr val="folHlink"/>
                      </a:solidFill>
                      <a:ln>
                        <a:noFill/>
                      </a:ln>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1269" name="Rectangle 5"/>
          <p:cNvSpPr>
            <a:spLocks noChangeArrowheads="1"/>
          </p:cNvSpPr>
          <p:nvPr/>
        </p:nvSpPr>
        <p:spPr bwMode="auto">
          <a:xfrm>
            <a:off x="3316720" y="3682857"/>
            <a:ext cx="33988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dirty="0">
                <a:solidFill>
                  <a:schemeClr val="tx2"/>
                </a:solidFill>
                <a:effectLst>
                  <a:outerShdw blurRad="38100" dist="38100" dir="2700000" algn="tl">
                    <a:srgbClr val="C0C0C0"/>
                  </a:outerShdw>
                </a:effectLst>
              </a:rPr>
              <a:t>组合逻辑电路的框图</a:t>
            </a:r>
          </a:p>
        </p:txBody>
      </p:sp>
      <p:sp>
        <p:nvSpPr>
          <p:cNvPr id="11270" name="Text Box 6"/>
          <p:cNvSpPr txBox="1">
            <a:spLocks noChangeArrowheads="1"/>
          </p:cNvSpPr>
          <p:nvPr/>
        </p:nvSpPr>
        <p:spPr bwMode="auto">
          <a:xfrm>
            <a:off x="755650" y="4365625"/>
            <a:ext cx="76327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lang="en-US" altLang="zh-CN" sz="2800" dirty="0"/>
              <a:t>        </a:t>
            </a:r>
            <a:r>
              <a:rPr lang="zh-CN" altLang="en-US" sz="2800" dirty="0"/>
              <a:t>组合逻辑电路在电路结构上</a:t>
            </a:r>
            <a:r>
              <a:rPr lang="zh-CN" altLang="en-US" sz="2800" dirty="0">
                <a:solidFill>
                  <a:srgbClr val="C00000"/>
                </a:solidFill>
              </a:rPr>
              <a:t>不包含存储单元</a:t>
            </a:r>
            <a:r>
              <a:rPr lang="zh-CN" altLang="en-US" sz="2800" dirty="0"/>
              <a:t>，仅仅是由各种</a:t>
            </a:r>
            <a:r>
              <a:rPr lang="zh-CN" altLang="en-US" sz="2800" dirty="0">
                <a:solidFill>
                  <a:srgbClr val="C00000"/>
                </a:solidFill>
              </a:rPr>
              <a:t>门电路</a:t>
            </a:r>
            <a:r>
              <a:rPr lang="zh-CN" altLang="en-US" sz="2800" dirty="0"/>
              <a:t>组成，</a:t>
            </a:r>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7889139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270"/>
                                        </p:tgtEl>
                                        <p:attrNameLst>
                                          <p:attrName>style.visibility</p:attrName>
                                        </p:attrNameLst>
                                      </p:cBhvr>
                                      <p:to>
                                        <p:strVal val="visible"/>
                                      </p:to>
                                    </p:set>
                                    <p:animEffect transition="in" filter="checkerboard(across)">
                                      <p:cBhvr>
                                        <p:cTn id="7" dur="500"/>
                                        <p:tgtEl>
                                          <p:spTgt spid="11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Text Box 4"/>
          <p:cNvSpPr txBox="1">
            <a:spLocks noChangeArrowheads="1"/>
          </p:cNvSpPr>
          <p:nvPr/>
        </p:nvSpPr>
        <p:spPr bwMode="auto">
          <a:xfrm>
            <a:off x="378259" y="3999778"/>
            <a:ext cx="107646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3200" dirty="0"/>
              <a:t>画电路图</a:t>
            </a:r>
          </a:p>
        </p:txBody>
      </p:sp>
      <p:pic>
        <p:nvPicPr>
          <p:cNvPr id="7476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4343" y="2936009"/>
            <a:ext cx="6408738" cy="36544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Object 14"/>
          <p:cNvGraphicFramePr>
            <a:graphicFrameLocks noChangeAspect="1"/>
          </p:cNvGraphicFramePr>
          <p:nvPr>
            <p:extLst>
              <p:ext uri="{D42A27DB-BD31-4B8C-83A1-F6EECF244321}">
                <p14:modId xmlns:p14="http://schemas.microsoft.com/office/powerpoint/2010/main" val="3293998090"/>
              </p:ext>
            </p:extLst>
          </p:nvPr>
        </p:nvGraphicFramePr>
        <p:xfrm>
          <a:off x="2755900" y="876300"/>
          <a:ext cx="4048125" cy="414338"/>
        </p:xfrm>
        <a:graphic>
          <a:graphicData uri="http://schemas.openxmlformats.org/presentationml/2006/ole">
            <mc:AlternateContent xmlns:mc="http://schemas.openxmlformats.org/markup-compatibility/2006">
              <mc:Choice xmlns:v="urn:schemas-microsoft-com:vml" Requires="v">
                <p:oleObj spid="_x0000_s20587" name="公式" r:id="rId4" imgW="2108160" imgH="215640" progId="Equation.3">
                  <p:embed/>
                </p:oleObj>
              </mc:Choice>
              <mc:Fallback>
                <p:oleObj name="公式" r:id="rId4" imgW="2108160" imgH="215640" progId="Equation.3">
                  <p:embed/>
                  <p:pic>
                    <p:nvPicPr>
                      <p:cNvPr id="4" name="Object 14"/>
                      <p:cNvPicPr>
                        <a:picLocks noChangeAspect="1" noChangeArrowheads="1"/>
                      </p:cNvPicPr>
                      <p:nvPr/>
                    </p:nvPicPr>
                    <p:blipFill>
                      <a:blip r:embed="rId5"/>
                      <a:srcRect/>
                      <a:stretch>
                        <a:fillRect/>
                      </a:stretch>
                    </p:blipFill>
                    <p:spPr bwMode="auto">
                      <a:xfrm>
                        <a:off x="2755900" y="876300"/>
                        <a:ext cx="4048125" cy="414338"/>
                      </a:xfrm>
                      <a:prstGeom prst="rect">
                        <a:avLst/>
                      </a:prstGeom>
                      <a:noFill/>
                      <a:ln>
                        <a:noFill/>
                      </a:ln>
                      <a:effectLst/>
                    </p:spPr>
                  </p:pic>
                </p:oleObj>
              </mc:Fallback>
            </mc:AlternateContent>
          </a:graphicData>
        </a:graphic>
      </p:graphicFrame>
      <p:graphicFrame>
        <p:nvGraphicFramePr>
          <p:cNvPr id="5" name="Object 15"/>
          <p:cNvGraphicFramePr>
            <a:graphicFrameLocks noChangeAspect="1"/>
          </p:cNvGraphicFramePr>
          <p:nvPr/>
        </p:nvGraphicFramePr>
        <p:xfrm>
          <a:off x="2722563" y="1433281"/>
          <a:ext cx="3268215" cy="415145"/>
        </p:xfrm>
        <a:graphic>
          <a:graphicData uri="http://schemas.openxmlformats.org/presentationml/2006/ole">
            <mc:AlternateContent xmlns:mc="http://schemas.openxmlformats.org/markup-compatibility/2006">
              <mc:Choice xmlns:v="urn:schemas-microsoft-com:vml" Requires="v">
                <p:oleObj spid="_x0000_s20588" name="公式" r:id="rId6" imgW="1701720" imgH="215640" progId="Equation.3">
                  <p:embed/>
                </p:oleObj>
              </mc:Choice>
              <mc:Fallback>
                <p:oleObj name="公式" r:id="rId6" imgW="1701720" imgH="215640" progId="Equation.3">
                  <p:embed/>
                  <p:pic>
                    <p:nvPicPr>
                      <p:cNvPr id="5"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22563" y="1433281"/>
                        <a:ext cx="3268215" cy="415145"/>
                      </a:xfrm>
                      <a:prstGeom prst="rect">
                        <a:avLst/>
                      </a:prstGeom>
                      <a:noFill/>
                      <a:ln>
                        <a:noFill/>
                      </a:ln>
                      <a:effectLst/>
                    </p:spPr>
                  </p:pic>
                </p:oleObj>
              </mc:Fallback>
            </mc:AlternateContent>
          </a:graphicData>
        </a:graphic>
      </p:graphicFrame>
      <p:graphicFrame>
        <p:nvGraphicFramePr>
          <p:cNvPr id="6" name="Object 16"/>
          <p:cNvGraphicFramePr>
            <a:graphicFrameLocks noChangeAspect="1"/>
          </p:cNvGraphicFramePr>
          <p:nvPr/>
        </p:nvGraphicFramePr>
        <p:xfrm>
          <a:off x="2762251" y="2010877"/>
          <a:ext cx="3268215" cy="439212"/>
        </p:xfrm>
        <a:graphic>
          <a:graphicData uri="http://schemas.openxmlformats.org/presentationml/2006/ole">
            <mc:AlternateContent xmlns:mc="http://schemas.openxmlformats.org/markup-compatibility/2006">
              <mc:Choice xmlns:v="urn:schemas-microsoft-com:vml" Requires="v">
                <p:oleObj spid="_x0000_s20589" name="公式" r:id="rId8" imgW="1701720" imgH="228600" progId="Equation.3">
                  <p:embed/>
                </p:oleObj>
              </mc:Choice>
              <mc:Fallback>
                <p:oleObj name="公式" r:id="rId8" imgW="1701720" imgH="228600" progId="Equation.3">
                  <p:embed/>
                  <p:pic>
                    <p:nvPicPr>
                      <p:cNvPr id="6" name="Object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62251" y="2010877"/>
                        <a:ext cx="3268215" cy="439212"/>
                      </a:xfrm>
                      <a:prstGeom prst="rect">
                        <a:avLst/>
                      </a:prstGeom>
                      <a:noFill/>
                      <a:ln>
                        <a:noFill/>
                      </a:ln>
                      <a:effectLst/>
                    </p:spPr>
                  </p:pic>
                </p:oleObj>
              </mc:Fallback>
            </mc:AlternateContent>
          </a:graphicData>
        </a:graphic>
      </p:graphicFrame>
      <p:graphicFrame>
        <p:nvGraphicFramePr>
          <p:cNvPr id="7" name="Object 17"/>
          <p:cNvGraphicFramePr>
            <a:graphicFrameLocks noChangeAspect="1"/>
          </p:cNvGraphicFramePr>
          <p:nvPr/>
        </p:nvGraphicFramePr>
        <p:xfrm>
          <a:off x="2760663" y="2593743"/>
          <a:ext cx="4096098" cy="415145"/>
        </p:xfrm>
        <a:graphic>
          <a:graphicData uri="http://schemas.openxmlformats.org/presentationml/2006/ole">
            <mc:AlternateContent xmlns:mc="http://schemas.openxmlformats.org/markup-compatibility/2006">
              <mc:Choice xmlns:v="urn:schemas-microsoft-com:vml" Requires="v">
                <p:oleObj spid="_x0000_s20590" name="公式" r:id="rId10" imgW="2133360" imgH="215640" progId="Equation.3">
                  <p:embed/>
                </p:oleObj>
              </mc:Choice>
              <mc:Fallback>
                <p:oleObj name="公式" r:id="rId10" imgW="2133360" imgH="215640" progId="Equation.3">
                  <p:embed/>
                  <p:pic>
                    <p:nvPicPr>
                      <p:cNvPr id="7" name="Object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60663" y="2593743"/>
                        <a:ext cx="4096098" cy="415145"/>
                      </a:xfrm>
                      <a:prstGeom prst="rect">
                        <a:avLst/>
                      </a:prstGeom>
                      <a:noFill/>
                      <a:ln>
                        <a:noFill/>
                      </a:ln>
                      <a:effectLst/>
                    </p:spPr>
                  </p:pic>
                </p:oleObj>
              </mc:Fallback>
            </mc:AlternateContent>
          </a:graphicData>
        </a:graphic>
      </p:graphicFrame>
      <p:graphicFrame>
        <p:nvGraphicFramePr>
          <p:cNvPr id="8" name="Object 22"/>
          <p:cNvGraphicFramePr>
            <a:graphicFrameLocks noChangeAspect="1"/>
          </p:cNvGraphicFramePr>
          <p:nvPr/>
        </p:nvGraphicFramePr>
        <p:xfrm>
          <a:off x="238845" y="1379583"/>
          <a:ext cx="1939925" cy="850900"/>
        </p:xfrm>
        <a:graphic>
          <a:graphicData uri="http://schemas.openxmlformats.org/presentationml/2006/ole">
            <mc:AlternateContent xmlns:mc="http://schemas.openxmlformats.org/markup-compatibility/2006">
              <mc:Choice xmlns:v="urn:schemas-microsoft-com:vml" Requires="v">
                <p:oleObj spid="_x0000_s20591" name="公式" r:id="rId12" imgW="698400" imgH="291960" progId="Equation.3">
                  <p:embed/>
                </p:oleObj>
              </mc:Choice>
              <mc:Fallback>
                <p:oleObj name="公式" r:id="rId12" imgW="698400" imgH="291960" progId="Equation.3">
                  <p:embed/>
                  <p:pic>
                    <p:nvPicPr>
                      <p:cNvPr id="8" name="Object 2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8845" y="1379583"/>
                        <a:ext cx="1939925"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609870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ox(in)">
                                      <p:cBhvr>
                                        <p:cTn id="22" dur="500"/>
                                        <p:tgtEl>
                                          <p:spTgt spid="7"/>
                                        </p:tgtEl>
                                      </p:cBhvr>
                                    </p:animEffect>
                                  </p:childTnLst>
                                </p:cTn>
                              </p:par>
                              <p:par>
                                <p:cTn id="23" presetID="4" presetClass="entr" presetSubtype="16"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ox(in)">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74760"/>
                                        </p:tgtEl>
                                        <p:attrNameLst>
                                          <p:attrName>style.visibility</p:attrName>
                                        </p:attrNameLst>
                                      </p:cBhvr>
                                      <p:to>
                                        <p:strVal val="visible"/>
                                      </p:to>
                                    </p:set>
                                    <p:animEffect transition="in" filter="fade">
                                      <p:cBhvr>
                                        <p:cTn id="30" dur="500"/>
                                        <p:tgtEl>
                                          <p:spTgt spid="747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68"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628775"/>
            <a:ext cx="8388350" cy="4340225"/>
          </a:xfrm>
          <a:prstGeom prst="rect">
            <a:avLst/>
          </a:prstGeom>
          <a:noFill/>
          <a:extLst>
            <a:ext uri="{909E8E84-426E-40DD-AFC4-6F175D3DCCD1}">
              <a14:hiddenFill xmlns:a14="http://schemas.microsoft.com/office/drawing/2010/main">
                <a:solidFill>
                  <a:srgbClr val="FFFFFF"/>
                </a:solidFill>
              </a14:hiddenFill>
            </a:ext>
          </a:extLst>
        </p:spPr>
      </p:pic>
      <p:sp>
        <p:nvSpPr>
          <p:cNvPr id="49157" name="Text Box 5"/>
          <p:cNvSpPr txBox="1">
            <a:spLocks noChangeArrowheads="1"/>
          </p:cNvSpPr>
          <p:nvPr/>
        </p:nvSpPr>
        <p:spPr bwMode="auto">
          <a:xfrm>
            <a:off x="250031" y="1044287"/>
            <a:ext cx="77041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kumimoji="1" lang="zh-CN" altLang="en-US" sz="2400" dirty="0" smtClean="0">
                <a:solidFill>
                  <a:srgbClr val="FF0000"/>
                </a:solidFill>
              </a:rPr>
              <a:t>例</a:t>
            </a:r>
            <a:r>
              <a:rPr kumimoji="1" lang="en-US" altLang="zh-CN" sz="2400" dirty="0" smtClean="0">
                <a:solidFill>
                  <a:srgbClr val="FF0000"/>
                </a:solidFill>
              </a:rPr>
              <a:t>  </a:t>
            </a:r>
            <a:r>
              <a:rPr kumimoji="1" lang="zh-CN" altLang="en-US" sz="2400" dirty="0" smtClean="0"/>
              <a:t>两</a:t>
            </a:r>
            <a:r>
              <a:rPr kumimoji="1" lang="zh-CN" altLang="en-US" sz="2400" dirty="0"/>
              <a:t>片</a:t>
            </a:r>
            <a:r>
              <a:rPr kumimoji="1" lang="en-US" altLang="zh-CN" sz="2400" dirty="0"/>
              <a:t>3</a:t>
            </a:r>
            <a:r>
              <a:rPr kumimoji="1" lang="zh-CN" altLang="en-US" sz="2400" dirty="0"/>
              <a:t>线－</a:t>
            </a:r>
            <a:r>
              <a:rPr kumimoji="1" lang="en-US" altLang="zh-CN" sz="2400" dirty="0"/>
              <a:t>8</a:t>
            </a:r>
            <a:r>
              <a:rPr kumimoji="1" lang="zh-CN" altLang="en-US" sz="2400" dirty="0"/>
              <a:t>线译码器</a:t>
            </a:r>
            <a:r>
              <a:rPr kumimoji="1" lang="en-US" altLang="zh-CN" sz="2400" dirty="0"/>
              <a:t>74HC138</a:t>
            </a:r>
            <a:r>
              <a:rPr kumimoji="1" lang="zh-CN" altLang="en-US" sz="2400" dirty="0"/>
              <a:t>组成</a:t>
            </a:r>
            <a:r>
              <a:rPr kumimoji="1" lang="en-US" altLang="zh-CN" sz="2400" dirty="0" smtClean="0"/>
              <a:t>4</a:t>
            </a:r>
            <a:r>
              <a:rPr kumimoji="1" lang="zh-CN" altLang="en-US" sz="2400" dirty="0" smtClean="0"/>
              <a:t>－</a:t>
            </a:r>
            <a:r>
              <a:rPr kumimoji="1" lang="en-US" altLang="zh-CN" sz="2400" dirty="0" smtClean="0"/>
              <a:t>16</a:t>
            </a:r>
            <a:r>
              <a:rPr kumimoji="1" lang="zh-CN" altLang="en-US" sz="2400" dirty="0" smtClean="0"/>
              <a:t>译码器</a:t>
            </a:r>
            <a:r>
              <a:rPr kumimoji="1" lang="zh-CN" altLang="en-US" sz="2400" dirty="0"/>
              <a:t>。</a:t>
            </a:r>
            <a:endParaRPr kumimoji="1" lang="zh-CN" altLang="en-US" sz="2400" b="0" dirty="0"/>
          </a:p>
        </p:txBody>
      </p:sp>
      <p:grpSp>
        <p:nvGrpSpPr>
          <p:cNvPr id="49169" name="Group 17"/>
          <p:cNvGrpSpPr>
            <a:grpSpLocks/>
          </p:cNvGrpSpPr>
          <p:nvPr/>
        </p:nvGrpSpPr>
        <p:grpSpPr bwMode="auto">
          <a:xfrm>
            <a:off x="1258888" y="1736725"/>
            <a:ext cx="5834062" cy="1476375"/>
            <a:chOff x="793" y="1094"/>
            <a:chExt cx="3675" cy="930"/>
          </a:xfrm>
        </p:grpSpPr>
        <p:sp>
          <p:nvSpPr>
            <p:cNvPr id="49160" name="Line 8"/>
            <p:cNvSpPr>
              <a:spLocks noChangeShapeType="1"/>
            </p:cNvSpPr>
            <p:nvPr/>
          </p:nvSpPr>
          <p:spPr bwMode="auto">
            <a:xfrm flipV="1">
              <a:off x="2562" y="1117"/>
              <a:ext cx="0" cy="816"/>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161" name="Line 9"/>
            <p:cNvSpPr>
              <a:spLocks noChangeShapeType="1"/>
            </p:cNvSpPr>
            <p:nvPr/>
          </p:nvSpPr>
          <p:spPr bwMode="auto">
            <a:xfrm>
              <a:off x="2561" y="1797"/>
              <a:ext cx="272"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162" name="Line 10"/>
            <p:cNvSpPr>
              <a:spLocks noChangeShapeType="1"/>
            </p:cNvSpPr>
            <p:nvPr/>
          </p:nvSpPr>
          <p:spPr bwMode="auto">
            <a:xfrm>
              <a:off x="2836" y="1797"/>
              <a:ext cx="0" cy="136"/>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163" name="Line 11"/>
            <p:cNvSpPr>
              <a:spLocks noChangeShapeType="1"/>
            </p:cNvSpPr>
            <p:nvPr/>
          </p:nvSpPr>
          <p:spPr bwMode="auto">
            <a:xfrm flipV="1">
              <a:off x="4468" y="1117"/>
              <a:ext cx="0" cy="907"/>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164" name="Line 12"/>
            <p:cNvSpPr>
              <a:spLocks noChangeShapeType="1"/>
            </p:cNvSpPr>
            <p:nvPr/>
          </p:nvSpPr>
          <p:spPr bwMode="auto">
            <a:xfrm flipH="1">
              <a:off x="793" y="1117"/>
              <a:ext cx="3675"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165" name="Oval 13"/>
            <p:cNvSpPr>
              <a:spLocks noChangeArrowheads="1"/>
            </p:cNvSpPr>
            <p:nvPr/>
          </p:nvSpPr>
          <p:spPr bwMode="auto">
            <a:xfrm>
              <a:off x="2539" y="1094"/>
              <a:ext cx="45" cy="45"/>
            </a:xfrm>
            <a:prstGeom prst="ellipse">
              <a:avLst/>
            </a:prstGeom>
            <a:solidFill>
              <a:srgbClr val="FF0000"/>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66" name="Oval 14"/>
            <p:cNvSpPr>
              <a:spLocks noChangeArrowheads="1"/>
            </p:cNvSpPr>
            <p:nvPr/>
          </p:nvSpPr>
          <p:spPr bwMode="auto">
            <a:xfrm>
              <a:off x="2539" y="1775"/>
              <a:ext cx="45" cy="45"/>
            </a:xfrm>
            <a:prstGeom prst="ellipse">
              <a:avLst/>
            </a:prstGeom>
            <a:solidFill>
              <a:srgbClr val="FF0000"/>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41533800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9168"/>
                                        </p:tgtEl>
                                        <p:attrNameLst>
                                          <p:attrName>style.visibility</p:attrName>
                                        </p:attrNameLst>
                                      </p:cBhvr>
                                      <p:to>
                                        <p:strVal val="visible"/>
                                      </p:to>
                                    </p:set>
                                    <p:animEffect transition="in" filter="blinds(horizontal)">
                                      <p:cBhvr>
                                        <p:cTn id="7" dur="500"/>
                                        <p:tgtEl>
                                          <p:spTgt spid="491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491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90"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 y="1119694"/>
            <a:ext cx="7848600" cy="4033838"/>
          </a:xfrm>
          <a:prstGeom prst="rect">
            <a:avLst/>
          </a:prstGeom>
          <a:noFill/>
          <a:extLst>
            <a:ext uri="{909E8E84-426E-40DD-AFC4-6F175D3DCCD1}">
              <a14:hiddenFill xmlns:a14="http://schemas.microsoft.com/office/drawing/2010/main">
                <a:solidFill>
                  <a:srgbClr val="FFFFFF"/>
                </a:solidFill>
              </a14:hiddenFill>
            </a:ext>
          </a:extLst>
        </p:spPr>
      </p:pic>
      <p:sp>
        <p:nvSpPr>
          <p:cNvPr id="50185" name="Text Box 9"/>
          <p:cNvSpPr txBox="1">
            <a:spLocks noChangeArrowheads="1"/>
          </p:cNvSpPr>
          <p:nvPr/>
        </p:nvSpPr>
        <p:spPr bwMode="auto">
          <a:xfrm>
            <a:off x="468313" y="5300663"/>
            <a:ext cx="8351837" cy="914738"/>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spcBef>
                <a:spcPct val="50000"/>
              </a:spcBef>
            </a:pPr>
            <a:r>
              <a:rPr lang="en-US" altLang="zh-CN" sz="2000"/>
              <a:t>(1)</a:t>
            </a:r>
            <a:r>
              <a:rPr lang="zh-CN" altLang="en-US" sz="2000"/>
              <a:t>片工作，</a:t>
            </a:r>
            <a:r>
              <a:rPr lang="en-US" altLang="zh-CN" sz="2000"/>
              <a:t>(2)</a:t>
            </a:r>
            <a:r>
              <a:rPr lang="zh-CN" altLang="en-US" sz="2000"/>
              <a:t>片禁止。若输入</a:t>
            </a:r>
            <a:r>
              <a:rPr lang="en-US" altLang="zh-CN" sz="2000"/>
              <a:t>D</a:t>
            </a:r>
            <a:r>
              <a:rPr lang="en-US" altLang="zh-CN" sz="2000" baseline="-25000"/>
              <a:t>3</a:t>
            </a:r>
            <a:r>
              <a:rPr lang="en-US" altLang="zh-CN" sz="2000"/>
              <a:t>D</a:t>
            </a:r>
            <a:r>
              <a:rPr lang="en-US" altLang="zh-CN" sz="2000" baseline="-25000"/>
              <a:t>2</a:t>
            </a:r>
            <a:r>
              <a:rPr lang="en-US" altLang="zh-CN" sz="2000"/>
              <a:t>D</a:t>
            </a:r>
            <a:r>
              <a:rPr lang="en-US" altLang="zh-CN" sz="2000" baseline="-25000"/>
              <a:t>1</a:t>
            </a:r>
            <a:r>
              <a:rPr lang="en-US" altLang="zh-CN" sz="2000"/>
              <a:t>D</a:t>
            </a:r>
            <a:r>
              <a:rPr lang="en-US" altLang="zh-CN" sz="2000" baseline="-25000"/>
              <a:t>0</a:t>
            </a:r>
            <a:r>
              <a:rPr lang="en-US" altLang="zh-CN" sz="2000"/>
              <a:t>=0100</a:t>
            </a:r>
            <a:r>
              <a:rPr lang="zh-CN" altLang="en-US" sz="2000"/>
              <a:t>时，译码器</a:t>
            </a:r>
            <a:r>
              <a:rPr lang="en-US" altLang="zh-CN" sz="2000"/>
              <a:t>_____</a:t>
            </a:r>
            <a:r>
              <a:rPr lang="zh-CN" altLang="en-US" sz="2000"/>
              <a:t>输出</a:t>
            </a:r>
            <a:r>
              <a:rPr lang="en-US" altLang="zh-CN" sz="2000"/>
              <a:t>________________</a:t>
            </a:r>
            <a:r>
              <a:rPr lang="zh-CN" altLang="en-US" sz="2000"/>
              <a:t>。</a:t>
            </a:r>
          </a:p>
        </p:txBody>
      </p:sp>
      <p:grpSp>
        <p:nvGrpSpPr>
          <p:cNvPr id="50188" name="Group 12"/>
          <p:cNvGrpSpPr>
            <a:grpSpLocks/>
          </p:cNvGrpSpPr>
          <p:nvPr/>
        </p:nvGrpSpPr>
        <p:grpSpPr bwMode="auto">
          <a:xfrm>
            <a:off x="4572000" y="2060575"/>
            <a:ext cx="2376488" cy="457200"/>
            <a:chOff x="2880" y="1298"/>
            <a:chExt cx="1497" cy="288"/>
          </a:xfrm>
        </p:grpSpPr>
        <p:sp>
          <p:nvSpPr>
            <p:cNvPr id="50183" name="Text Box 7"/>
            <p:cNvSpPr txBox="1">
              <a:spLocks noChangeArrowheads="1"/>
            </p:cNvSpPr>
            <p:nvPr/>
          </p:nvSpPr>
          <p:spPr bwMode="auto">
            <a:xfrm>
              <a:off x="2880" y="1298"/>
              <a:ext cx="2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solidFill>
                    <a:srgbClr val="FF0000"/>
                  </a:solidFill>
                </a:rPr>
                <a:t>0</a:t>
              </a:r>
            </a:p>
          </p:txBody>
        </p:sp>
        <p:sp>
          <p:nvSpPr>
            <p:cNvPr id="50184" name="Text Box 8"/>
            <p:cNvSpPr txBox="1">
              <a:spLocks noChangeArrowheads="1"/>
            </p:cNvSpPr>
            <p:nvPr/>
          </p:nvSpPr>
          <p:spPr bwMode="auto">
            <a:xfrm>
              <a:off x="4150" y="1298"/>
              <a:ext cx="2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solidFill>
                    <a:srgbClr val="FF0000"/>
                  </a:solidFill>
                </a:rPr>
                <a:t>0</a:t>
              </a:r>
            </a:p>
          </p:txBody>
        </p:sp>
      </p:grpSp>
      <p:sp>
        <p:nvSpPr>
          <p:cNvPr id="50186" name="Text Box 10"/>
          <p:cNvSpPr txBox="1">
            <a:spLocks noChangeArrowheads="1"/>
          </p:cNvSpPr>
          <p:nvPr/>
        </p:nvSpPr>
        <p:spPr bwMode="auto">
          <a:xfrm>
            <a:off x="6768306" y="5300663"/>
            <a:ext cx="10763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solidFill>
                  <a:srgbClr val="FF0000"/>
                </a:solidFill>
              </a:rPr>
              <a:t>（</a:t>
            </a:r>
            <a:r>
              <a:rPr lang="en-US" altLang="zh-CN" dirty="0">
                <a:solidFill>
                  <a:srgbClr val="FF0000"/>
                </a:solidFill>
              </a:rPr>
              <a:t>1</a:t>
            </a:r>
            <a:r>
              <a:rPr lang="zh-CN" altLang="en-US" dirty="0">
                <a:solidFill>
                  <a:srgbClr val="FF0000"/>
                </a:solidFill>
              </a:rPr>
              <a:t>）</a:t>
            </a:r>
          </a:p>
        </p:txBody>
      </p:sp>
      <p:sp>
        <p:nvSpPr>
          <p:cNvPr id="50187" name="Text Box 11"/>
          <p:cNvSpPr txBox="1">
            <a:spLocks noChangeArrowheads="1"/>
          </p:cNvSpPr>
          <p:nvPr/>
        </p:nvSpPr>
        <p:spPr bwMode="auto">
          <a:xfrm>
            <a:off x="767340" y="5685631"/>
            <a:ext cx="2520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solidFill>
                  <a:srgbClr val="FF0000"/>
                </a:solidFill>
              </a:rPr>
              <a:t>11110111</a:t>
            </a:r>
          </a:p>
        </p:txBody>
      </p:sp>
      <p:sp>
        <p:nvSpPr>
          <p:cNvPr id="2" name="矩形 1"/>
          <p:cNvSpPr/>
          <p:nvPr/>
        </p:nvSpPr>
        <p:spPr>
          <a:xfrm>
            <a:off x="647700" y="753741"/>
            <a:ext cx="1609692" cy="584775"/>
          </a:xfrm>
          <a:prstGeom prst="rect">
            <a:avLst/>
          </a:prstGeom>
        </p:spPr>
        <p:txBody>
          <a:bodyPr wrap="square">
            <a:spAutoFit/>
          </a:bodyPr>
          <a:lstStyle/>
          <a:p>
            <a:pPr lvl="0" algn="ctr"/>
            <a:r>
              <a:rPr lang="en-US" altLang="zh-CN" sz="3200" dirty="0">
                <a:solidFill>
                  <a:srgbClr val="C00000"/>
                </a:solidFill>
              </a:rPr>
              <a:t>0</a:t>
            </a:r>
          </a:p>
        </p:txBody>
      </p:sp>
      <p:sp>
        <p:nvSpPr>
          <p:cNvPr id="10" name="Text Box 11"/>
          <p:cNvSpPr txBox="1">
            <a:spLocks noChangeArrowheads="1"/>
          </p:cNvSpPr>
          <p:nvPr/>
        </p:nvSpPr>
        <p:spPr bwMode="auto">
          <a:xfrm>
            <a:off x="1986147" y="4975444"/>
            <a:ext cx="345829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800" dirty="0" smtClean="0">
                <a:solidFill>
                  <a:srgbClr val="FF0000"/>
                </a:solidFill>
              </a:rPr>
              <a:t>1  1  1  1  </a:t>
            </a:r>
            <a:r>
              <a:rPr lang="en-US" altLang="zh-CN" sz="3600" b="1" dirty="0" smtClean="0">
                <a:solidFill>
                  <a:srgbClr val="FF0000"/>
                </a:solidFill>
              </a:rPr>
              <a:t>0</a:t>
            </a:r>
            <a:r>
              <a:rPr lang="en-US" altLang="zh-CN" sz="2800" dirty="0" smtClean="0">
                <a:solidFill>
                  <a:srgbClr val="FF0000"/>
                </a:solidFill>
              </a:rPr>
              <a:t>  1  1  1</a:t>
            </a:r>
            <a:endParaRPr lang="en-US" altLang="zh-CN" sz="2800" dirty="0">
              <a:solidFill>
                <a:srgbClr val="FF0000"/>
              </a:solidFill>
            </a:endParaRPr>
          </a:p>
        </p:txBody>
      </p:sp>
      <p:sp>
        <p:nvSpPr>
          <p:cNvPr id="3" name="矩形 2"/>
          <p:cNvSpPr/>
          <p:nvPr/>
        </p:nvSpPr>
        <p:spPr>
          <a:xfrm>
            <a:off x="6442364" y="1925782"/>
            <a:ext cx="678872" cy="817418"/>
          </a:xfrm>
          <a:prstGeom prst="rect">
            <a:avLst/>
          </a:prstGeom>
          <a:noFill/>
          <a:ln w="28575">
            <a:solidFill>
              <a:srgbClr val="0070C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671360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18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 presetClass="entr" presetSubtype="10" fill="hold" grpId="0" nodeType="clickEffect">
                                  <p:stCondLst>
                                    <p:cond delay="0"/>
                                  </p:stCondLst>
                                  <p:childTnLst>
                                    <p:set>
                                      <p:cBhvr>
                                        <p:cTn id="10" dur="1" fill="hold">
                                          <p:stCondLst>
                                            <p:cond delay="0"/>
                                          </p:stCondLst>
                                        </p:cTn>
                                        <p:tgtEl>
                                          <p:spTgt spid="50185"/>
                                        </p:tgtEl>
                                        <p:attrNameLst>
                                          <p:attrName>style.visibility</p:attrName>
                                        </p:attrNameLst>
                                      </p:cBhvr>
                                      <p:to>
                                        <p:strVal val="visible"/>
                                      </p:to>
                                    </p:set>
                                    <p:animEffect transition="in" filter="checkerboard(across)">
                                      <p:cBhvr>
                                        <p:cTn id="11" dur="500"/>
                                        <p:tgtEl>
                                          <p:spTgt spid="5018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0186"/>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501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5" grpId="0" animBg="1"/>
      <p:bldP spid="50186" grpId="0"/>
      <p:bldP spid="50187" grpId="0"/>
      <p:bldP spid="1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3"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908050"/>
            <a:ext cx="7993063" cy="4106863"/>
          </a:xfrm>
          <a:prstGeom prst="rect">
            <a:avLst/>
          </a:prstGeom>
          <a:noFill/>
          <a:extLst>
            <a:ext uri="{909E8E84-426E-40DD-AFC4-6F175D3DCCD1}">
              <a14:hiddenFill xmlns:a14="http://schemas.microsoft.com/office/drawing/2010/main">
                <a:solidFill>
                  <a:srgbClr val="FFFFFF"/>
                </a:solidFill>
              </a14:hiddenFill>
            </a:ext>
          </a:extLst>
        </p:spPr>
      </p:pic>
      <p:sp>
        <p:nvSpPr>
          <p:cNvPr id="51208" name="Text Box 8"/>
          <p:cNvSpPr txBox="1">
            <a:spLocks noChangeArrowheads="1"/>
          </p:cNvSpPr>
          <p:nvPr/>
        </p:nvSpPr>
        <p:spPr bwMode="auto">
          <a:xfrm>
            <a:off x="468313" y="5300663"/>
            <a:ext cx="8351837" cy="914738"/>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spcBef>
                <a:spcPct val="50000"/>
              </a:spcBef>
            </a:pPr>
            <a:r>
              <a:rPr lang="en-US" altLang="zh-CN" sz="2000" dirty="0"/>
              <a:t>(2)</a:t>
            </a:r>
            <a:r>
              <a:rPr lang="zh-CN" altLang="en-US" sz="2000" dirty="0"/>
              <a:t>片工作，</a:t>
            </a:r>
            <a:r>
              <a:rPr lang="en-US" altLang="zh-CN" sz="2000" dirty="0"/>
              <a:t>(1)</a:t>
            </a:r>
            <a:r>
              <a:rPr lang="zh-CN" altLang="en-US" sz="2000" dirty="0"/>
              <a:t>片禁止。若输入</a:t>
            </a:r>
            <a:r>
              <a:rPr lang="en-US" altLang="zh-CN" sz="2000" dirty="0"/>
              <a:t>D</a:t>
            </a:r>
            <a:r>
              <a:rPr lang="en-US" altLang="zh-CN" sz="2000" baseline="-25000" dirty="0"/>
              <a:t>3</a:t>
            </a:r>
            <a:r>
              <a:rPr lang="en-US" altLang="zh-CN" sz="2000" dirty="0"/>
              <a:t>D</a:t>
            </a:r>
            <a:r>
              <a:rPr lang="en-US" altLang="zh-CN" sz="2000" baseline="-25000" dirty="0"/>
              <a:t>2</a:t>
            </a:r>
            <a:r>
              <a:rPr lang="en-US" altLang="zh-CN" sz="2000" dirty="0"/>
              <a:t>D</a:t>
            </a:r>
            <a:r>
              <a:rPr lang="en-US" altLang="zh-CN" sz="2000" baseline="-25000" dirty="0"/>
              <a:t>1</a:t>
            </a:r>
            <a:r>
              <a:rPr lang="en-US" altLang="zh-CN" sz="2000" dirty="0"/>
              <a:t>D</a:t>
            </a:r>
            <a:r>
              <a:rPr lang="en-US" altLang="zh-CN" sz="2000" baseline="-25000" dirty="0"/>
              <a:t>0</a:t>
            </a:r>
            <a:r>
              <a:rPr lang="en-US" altLang="zh-CN" sz="2000" dirty="0"/>
              <a:t>=1101</a:t>
            </a:r>
            <a:r>
              <a:rPr lang="zh-CN" altLang="en-US" sz="2000" dirty="0"/>
              <a:t>时，译码器</a:t>
            </a:r>
            <a:r>
              <a:rPr lang="en-US" altLang="zh-CN" sz="2000" dirty="0"/>
              <a:t>_____</a:t>
            </a:r>
            <a:r>
              <a:rPr lang="zh-CN" altLang="en-US" sz="2000" dirty="0"/>
              <a:t>输出</a:t>
            </a:r>
            <a:r>
              <a:rPr lang="en-US" altLang="zh-CN" sz="2000" dirty="0"/>
              <a:t>________________</a:t>
            </a:r>
            <a:r>
              <a:rPr lang="zh-CN" altLang="en-US" sz="2000" dirty="0"/>
              <a:t>。</a:t>
            </a:r>
          </a:p>
        </p:txBody>
      </p:sp>
      <p:sp>
        <p:nvSpPr>
          <p:cNvPr id="51205" name="AutoShape 5"/>
          <p:cNvSpPr>
            <a:spLocks noChangeArrowheads="1"/>
          </p:cNvSpPr>
          <p:nvPr/>
        </p:nvSpPr>
        <p:spPr bwMode="auto">
          <a:xfrm>
            <a:off x="1547813" y="476250"/>
            <a:ext cx="720725" cy="576263"/>
          </a:xfrm>
          <a:prstGeom prst="wedgeEllipseCallout">
            <a:avLst>
              <a:gd name="adj1" fmla="val -43750"/>
              <a:gd name="adj2" fmla="val 70000"/>
            </a:avLst>
          </a:prstGeom>
          <a:ln>
            <a:headEnd/>
            <a:tailEnd/>
          </a:ln>
        </p:spPr>
        <p:style>
          <a:lnRef idx="2">
            <a:schemeClr val="accent5"/>
          </a:lnRef>
          <a:fillRef idx="1">
            <a:schemeClr val="lt1"/>
          </a:fillRef>
          <a:effectRef idx="0">
            <a:schemeClr val="accent5"/>
          </a:effectRef>
          <a:fontRef idx="minor">
            <a:schemeClr val="dk1"/>
          </a:fontRef>
        </p:style>
        <p:txBody>
          <a:bodyPr/>
          <a:lstStyle/>
          <a:p>
            <a:pPr algn="ctr"/>
            <a:r>
              <a:rPr lang="en-US" altLang="zh-CN" sz="2800" dirty="0">
                <a:solidFill>
                  <a:srgbClr val="FF0000"/>
                </a:solidFill>
              </a:rPr>
              <a:t>1</a:t>
            </a:r>
          </a:p>
        </p:txBody>
      </p:sp>
      <p:grpSp>
        <p:nvGrpSpPr>
          <p:cNvPr id="51211" name="Group 11"/>
          <p:cNvGrpSpPr>
            <a:grpSpLocks/>
          </p:cNvGrpSpPr>
          <p:nvPr/>
        </p:nvGrpSpPr>
        <p:grpSpPr bwMode="auto">
          <a:xfrm>
            <a:off x="4572000" y="2060575"/>
            <a:ext cx="2305050" cy="457200"/>
            <a:chOff x="2880" y="1298"/>
            <a:chExt cx="1452" cy="288"/>
          </a:xfrm>
        </p:grpSpPr>
        <p:sp>
          <p:nvSpPr>
            <p:cNvPr id="51206" name="Text Box 6"/>
            <p:cNvSpPr txBox="1">
              <a:spLocks noChangeArrowheads="1"/>
            </p:cNvSpPr>
            <p:nvPr/>
          </p:nvSpPr>
          <p:spPr bwMode="auto">
            <a:xfrm>
              <a:off x="2880" y="1298"/>
              <a:ext cx="2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solidFill>
                    <a:srgbClr val="FF0000"/>
                  </a:solidFill>
                </a:rPr>
                <a:t>1</a:t>
              </a:r>
            </a:p>
          </p:txBody>
        </p:sp>
        <p:sp>
          <p:nvSpPr>
            <p:cNvPr id="51207" name="Text Box 7"/>
            <p:cNvSpPr txBox="1">
              <a:spLocks noChangeArrowheads="1"/>
            </p:cNvSpPr>
            <p:nvPr/>
          </p:nvSpPr>
          <p:spPr bwMode="auto">
            <a:xfrm>
              <a:off x="4105" y="1298"/>
              <a:ext cx="2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solidFill>
                    <a:srgbClr val="FF0000"/>
                  </a:solidFill>
                </a:rPr>
                <a:t>1</a:t>
              </a:r>
            </a:p>
          </p:txBody>
        </p:sp>
      </p:grpSp>
      <p:sp>
        <p:nvSpPr>
          <p:cNvPr id="51209" name="Text Box 9"/>
          <p:cNvSpPr txBox="1">
            <a:spLocks noChangeArrowheads="1"/>
          </p:cNvSpPr>
          <p:nvPr/>
        </p:nvSpPr>
        <p:spPr bwMode="auto">
          <a:xfrm>
            <a:off x="6696869" y="5392186"/>
            <a:ext cx="10763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solidFill>
                  <a:srgbClr val="FF0000"/>
                </a:solidFill>
              </a:rPr>
              <a:t>（</a:t>
            </a:r>
            <a:r>
              <a:rPr lang="en-US" altLang="zh-CN" dirty="0">
                <a:solidFill>
                  <a:srgbClr val="FF0000"/>
                </a:solidFill>
              </a:rPr>
              <a:t>2</a:t>
            </a:r>
            <a:r>
              <a:rPr lang="zh-CN" altLang="en-US" dirty="0">
                <a:solidFill>
                  <a:srgbClr val="FF0000"/>
                </a:solidFill>
              </a:rPr>
              <a:t>）</a:t>
            </a:r>
          </a:p>
        </p:txBody>
      </p:sp>
      <p:sp>
        <p:nvSpPr>
          <p:cNvPr id="51210" name="Text Box 10"/>
          <p:cNvSpPr txBox="1">
            <a:spLocks noChangeArrowheads="1"/>
          </p:cNvSpPr>
          <p:nvPr/>
        </p:nvSpPr>
        <p:spPr bwMode="auto">
          <a:xfrm>
            <a:off x="1008063" y="5758032"/>
            <a:ext cx="2520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solidFill>
                  <a:srgbClr val="FF0000"/>
                </a:solidFill>
              </a:rPr>
              <a:t>11111011</a:t>
            </a:r>
          </a:p>
        </p:txBody>
      </p:sp>
      <p:sp>
        <p:nvSpPr>
          <p:cNvPr id="10" name="Text Box 10"/>
          <p:cNvSpPr txBox="1">
            <a:spLocks noChangeArrowheads="1"/>
          </p:cNvSpPr>
          <p:nvPr/>
        </p:nvSpPr>
        <p:spPr bwMode="auto">
          <a:xfrm>
            <a:off x="5176044" y="4764917"/>
            <a:ext cx="304165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800" dirty="0" smtClean="0">
                <a:solidFill>
                  <a:srgbClr val="FF0000"/>
                </a:solidFill>
              </a:rPr>
              <a:t>1  1  1  1  1  </a:t>
            </a:r>
            <a:r>
              <a:rPr lang="en-US" altLang="zh-CN" sz="3600" b="1" dirty="0" smtClean="0">
                <a:solidFill>
                  <a:srgbClr val="FF0000"/>
                </a:solidFill>
              </a:rPr>
              <a:t>0</a:t>
            </a:r>
            <a:r>
              <a:rPr lang="en-US" altLang="zh-CN" sz="2800" dirty="0" smtClean="0">
                <a:solidFill>
                  <a:srgbClr val="FF0000"/>
                </a:solidFill>
              </a:rPr>
              <a:t>  1   1</a:t>
            </a:r>
            <a:endParaRPr lang="en-US" altLang="zh-CN" sz="2800" dirty="0">
              <a:solidFill>
                <a:srgbClr val="FF0000"/>
              </a:solidFill>
            </a:endParaRPr>
          </a:p>
        </p:txBody>
      </p:sp>
      <p:sp>
        <p:nvSpPr>
          <p:cNvPr id="11" name="矩形 10"/>
          <p:cNvSpPr/>
          <p:nvPr/>
        </p:nvSpPr>
        <p:spPr>
          <a:xfrm>
            <a:off x="3893128" y="1880466"/>
            <a:ext cx="678872" cy="817418"/>
          </a:xfrm>
          <a:prstGeom prst="rect">
            <a:avLst/>
          </a:prstGeom>
          <a:noFill/>
          <a:ln w="28575">
            <a:solidFill>
              <a:srgbClr val="0070C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480182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1205"/>
                                        </p:tgtEl>
                                        <p:attrNameLst>
                                          <p:attrName>style.visibility</p:attrName>
                                        </p:attrNameLst>
                                      </p:cBhvr>
                                      <p:to>
                                        <p:strVal val="visible"/>
                                      </p:to>
                                    </p:set>
                                    <p:animEffect transition="in" filter="box(in)">
                                      <p:cBhvr>
                                        <p:cTn id="7" dur="500"/>
                                        <p:tgtEl>
                                          <p:spTgt spid="512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51211"/>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5" presetClass="entr" presetSubtype="10" fill="hold" grpId="0" nodeType="clickEffect">
                                  <p:stCondLst>
                                    <p:cond delay="0"/>
                                  </p:stCondLst>
                                  <p:childTnLst>
                                    <p:set>
                                      <p:cBhvr>
                                        <p:cTn id="15" dur="1" fill="hold">
                                          <p:stCondLst>
                                            <p:cond delay="0"/>
                                          </p:stCondLst>
                                        </p:cTn>
                                        <p:tgtEl>
                                          <p:spTgt spid="51208"/>
                                        </p:tgtEl>
                                        <p:attrNameLst>
                                          <p:attrName>style.visibility</p:attrName>
                                        </p:attrNameLst>
                                      </p:cBhvr>
                                      <p:to>
                                        <p:strVal val="visible"/>
                                      </p:to>
                                    </p:set>
                                    <p:animEffect transition="in" filter="checkerboard(across)">
                                      <p:cBhvr>
                                        <p:cTn id="16" dur="500"/>
                                        <p:tgtEl>
                                          <p:spTgt spid="5120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1209"/>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12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8" grpId="0" animBg="1"/>
      <p:bldP spid="51205" grpId="0" animBg="1"/>
      <p:bldP spid="51209" grpId="0"/>
      <p:bldP spid="51210" grpId="0"/>
      <p:bldP spid="1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p:cNvSpPr>
            <a:spLocks noChangeArrowheads="1"/>
          </p:cNvSpPr>
          <p:nvPr/>
        </p:nvSpPr>
        <p:spPr bwMode="auto">
          <a:xfrm>
            <a:off x="326015" y="1085850"/>
            <a:ext cx="4392612" cy="649288"/>
          </a:xfrm>
          <a:prstGeom prst="roundRect">
            <a:avLst>
              <a:gd name="adj" fmla="val 16667"/>
            </a:avLst>
          </a:prstGeom>
          <a:solidFill>
            <a:srgbClr val="66FFFF"/>
          </a:solidFill>
          <a:ln w="9525">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32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二－十进制译码器</a:t>
            </a:r>
          </a:p>
        </p:txBody>
      </p:sp>
      <p:sp>
        <p:nvSpPr>
          <p:cNvPr id="3" name="Text Box 5"/>
          <p:cNvSpPr txBox="1">
            <a:spLocks noChangeArrowheads="1"/>
          </p:cNvSpPr>
          <p:nvPr/>
        </p:nvSpPr>
        <p:spPr bwMode="auto">
          <a:xfrm>
            <a:off x="399040" y="2022475"/>
            <a:ext cx="6048375" cy="519113"/>
          </a:xfrm>
          <a:prstGeom prst="rect">
            <a:avLst/>
          </a:prstGeom>
          <a:solidFill>
            <a:schemeClr val="accent4">
              <a:lumMod val="40000"/>
              <a:lumOff val="60000"/>
            </a:schemeClr>
          </a:solidFill>
          <a:ln>
            <a:noFill/>
          </a:ln>
          <a:effec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输入端：</a:t>
            </a:r>
            <a:r>
              <a:rPr kumimoji="0" lang="en-US" altLang="zh-CN" sz="2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4          </a:t>
            </a:r>
            <a:r>
              <a:rPr kumimoji="0" lang="zh-CN" altLang="en-US" sz="2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输出端：</a:t>
            </a:r>
            <a:r>
              <a:rPr kumimoji="0" lang="en-US" altLang="zh-CN" sz="2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10</a:t>
            </a:r>
            <a:endParaRPr kumimoji="0" lang="en-US" altLang="zh-CN" sz="2800" b="1" i="0" u="none" strike="noStrike" kern="0" cap="none" spc="0" normalizeH="0" baseline="3000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 name="Text Box 6"/>
          <p:cNvSpPr txBox="1">
            <a:spLocks noChangeArrowheads="1"/>
          </p:cNvSpPr>
          <p:nvPr/>
        </p:nvSpPr>
        <p:spPr bwMode="auto">
          <a:xfrm>
            <a:off x="470477" y="3175000"/>
            <a:ext cx="8001000" cy="3135313"/>
          </a:xfrm>
          <a:prstGeom prst="rect">
            <a:avLst/>
          </a:prstGeom>
          <a:noFill/>
          <a:ln w="50800">
            <a:solidFill>
              <a:srgbClr val="8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zh-CN" altLang="en-US" sz="2800" i="0" u="none" strike="noStrike" kern="0" cap="none" spc="0" normalizeH="0" baseline="0" noProof="0" dirty="0" smtClean="0">
                <a:ln>
                  <a:noFill/>
                </a:ln>
                <a:solidFill>
                  <a:srgbClr val="000000"/>
                </a:solidFill>
                <a:effectLst/>
                <a:uLnTx/>
                <a:uFillTx/>
                <a:latin typeface="楷体" panose="02010609060101010101" pitchFamily="49" charset="-122"/>
                <a:ea typeface="楷体" panose="02010609060101010101" pitchFamily="49" charset="-122"/>
              </a:rPr>
              <a:t>二</a:t>
            </a:r>
            <a:r>
              <a:rPr kumimoji="1" lang="en-US" altLang="zh-CN" sz="2800" i="0" u="none" strike="noStrike" kern="0" cap="none" spc="0" normalizeH="0" baseline="0" noProof="0" dirty="0" smtClean="0">
                <a:ln>
                  <a:noFill/>
                </a:ln>
                <a:solidFill>
                  <a:srgbClr val="000000"/>
                </a:solidFill>
                <a:effectLst/>
                <a:uLnTx/>
                <a:uFillTx/>
                <a:latin typeface="楷体" panose="02010609060101010101" pitchFamily="49" charset="-122"/>
                <a:ea typeface="楷体" panose="02010609060101010101" pitchFamily="49" charset="-122"/>
              </a:rPr>
              <a:t>-</a:t>
            </a:r>
            <a:r>
              <a:rPr kumimoji="1" lang="zh-CN" altLang="en-US" sz="2800" i="0" u="none" strike="noStrike" kern="0" cap="none" spc="0" normalizeH="0" baseline="0" noProof="0" dirty="0" smtClean="0">
                <a:ln>
                  <a:noFill/>
                </a:ln>
                <a:solidFill>
                  <a:srgbClr val="000000"/>
                </a:solidFill>
                <a:effectLst/>
                <a:uLnTx/>
                <a:uFillTx/>
                <a:latin typeface="楷体" panose="02010609060101010101" pitchFamily="49" charset="-122"/>
                <a:ea typeface="楷体" panose="02010609060101010101" pitchFamily="49" charset="-122"/>
              </a:rPr>
              <a:t>十进制译码器的输入是十进制数的</a:t>
            </a:r>
            <a:r>
              <a:rPr kumimoji="1" lang="en-US" altLang="zh-CN" sz="2800" i="0" u="none" strike="noStrike" kern="0" cap="none" spc="0" normalizeH="0" baseline="0" noProof="0" dirty="0" smtClean="0">
                <a:ln>
                  <a:noFill/>
                </a:ln>
                <a:solidFill>
                  <a:srgbClr val="000000"/>
                </a:solidFill>
                <a:effectLst/>
                <a:uLnTx/>
                <a:uFillTx/>
                <a:latin typeface="楷体" panose="02010609060101010101" pitchFamily="49" charset="-122"/>
                <a:ea typeface="楷体" panose="02010609060101010101" pitchFamily="49" charset="-122"/>
              </a:rPr>
              <a:t>4</a:t>
            </a:r>
            <a:r>
              <a:rPr kumimoji="1" lang="zh-CN" altLang="en-US" sz="2800" i="0" u="none" strike="noStrike" kern="0" cap="none" spc="0" normalizeH="0" baseline="0" noProof="0" dirty="0" smtClean="0">
                <a:ln>
                  <a:noFill/>
                </a:ln>
                <a:solidFill>
                  <a:srgbClr val="000000"/>
                </a:solidFill>
                <a:effectLst/>
                <a:uLnTx/>
                <a:uFillTx/>
                <a:latin typeface="楷体" panose="02010609060101010101" pitchFamily="49" charset="-122"/>
                <a:ea typeface="楷体" panose="02010609060101010101" pitchFamily="49" charset="-122"/>
              </a:rPr>
              <a:t>位二进制</a:t>
            </a:r>
          </a:p>
          <a:p>
            <a:pPr marL="0" marR="0" lvl="0" indent="0" defTabSz="914400" eaLnBrk="1" fontAlgn="base" latinLnBrk="0" hangingPunct="1">
              <a:lnSpc>
                <a:spcPct val="100000"/>
              </a:lnSpc>
              <a:spcBef>
                <a:spcPct val="50000"/>
              </a:spcBef>
              <a:spcAft>
                <a:spcPct val="0"/>
              </a:spcAft>
              <a:buClrTx/>
              <a:buSzTx/>
              <a:buFontTx/>
              <a:buNone/>
              <a:tabLst/>
              <a:defRPr/>
            </a:pPr>
            <a:r>
              <a:rPr kumimoji="1" lang="zh-CN" altLang="en-US" sz="2800" i="0" u="none" strike="noStrike" kern="0" cap="none" spc="0" normalizeH="0" baseline="0" noProof="0" dirty="0" smtClean="0">
                <a:ln>
                  <a:noFill/>
                </a:ln>
                <a:solidFill>
                  <a:srgbClr val="000000"/>
                </a:solidFill>
                <a:effectLst/>
                <a:uLnTx/>
                <a:uFillTx/>
                <a:latin typeface="楷体" panose="02010609060101010101" pitchFamily="49" charset="-122"/>
                <a:ea typeface="楷体" panose="02010609060101010101" pitchFamily="49" charset="-122"/>
              </a:rPr>
              <a:t>编码（</a:t>
            </a:r>
            <a:r>
              <a:rPr kumimoji="1" lang="en-US" altLang="zh-CN" sz="2800" i="0" u="none" strike="noStrike" kern="0" cap="none" spc="0" normalizeH="0" baseline="0" noProof="0" dirty="0" smtClean="0">
                <a:ln>
                  <a:noFill/>
                </a:ln>
                <a:solidFill>
                  <a:srgbClr val="000000"/>
                </a:solidFill>
                <a:effectLst/>
                <a:uLnTx/>
                <a:uFillTx/>
                <a:latin typeface="楷体" panose="02010609060101010101" pitchFamily="49" charset="-122"/>
                <a:ea typeface="楷体" panose="02010609060101010101" pitchFamily="49" charset="-122"/>
              </a:rPr>
              <a:t>BCD</a:t>
            </a:r>
            <a:r>
              <a:rPr kumimoji="1" lang="zh-CN" altLang="en-US" sz="2800" i="0" u="none" strike="noStrike" kern="0" cap="none" spc="0" normalizeH="0" baseline="0" noProof="0" dirty="0" smtClean="0">
                <a:ln>
                  <a:noFill/>
                </a:ln>
                <a:solidFill>
                  <a:srgbClr val="000000"/>
                </a:solidFill>
                <a:effectLst/>
                <a:uLnTx/>
                <a:uFillTx/>
                <a:latin typeface="楷体" panose="02010609060101010101" pitchFamily="49" charset="-122"/>
                <a:ea typeface="楷体" panose="02010609060101010101" pitchFamily="49" charset="-122"/>
              </a:rPr>
              <a:t>码），分别用</a:t>
            </a:r>
            <a:r>
              <a:rPr kumimoji="1" lang="en-US" altLang="zh-CN" sz="2800" i="1" u="none" strike="noStrike" kern="0" cap="none" spc="0" normalizeH="0" baseline="0" noProof="0" dirty="0" smtClean="0">
                <a:ln>
                  <a:noFill/>
                </a:ln>
                <a:solidFill>
                  <a:srgbClr val="000000"/>
                </a:solidFill>
                <a:effectLst/>
                <a:uLnTx/>
                <a:uFillTx/>
                <a:latin typeface="楷体" panose="02010609060101010101" pitchFamily="49" charset="-122"/>
                <a:ea typeface="楷体" panose="02010609060101010101" pitchFamily="49" charset="-122"/>
              </a:rPr>
              <a:t>A</a:t>
            </a:r>
            <a:r>
              <a:rPr kumimoji="1" lang="en-US" altLang="zh-CN" sz="2800" i="0" u="none" strike="noStrike" kern="0" cap="none" spc="0" normalizeH="0" baseline="-25000" noProof="0" dirty="0" smtClean="0">
                <a:ln>
                  <a:noFill/>
                </a:ln>
                <a:solidFill>
                  <a:srgbClr val="000000"/>
                </a:solidFill>
                <a:effectLst/>
                <a:uLnTx/>
                <a:uFillTx/>
                <a:latin typeface="楷体" panose="02010609060101010101" pitchFamily="49" charset="-122"/>
                <a:ea typeface="楷体" panose="02010609060101010101" pitchFamily="49" charset="-122"/>
              </a:rPr>
              <a:t>3</a:t>
            </a:r>
            <a:r>
              <a:rPr kumimoji="1" lang="zh-CN" altLang="en-US" sz="2800" i="0" u="none" strike="noStrike" kern="0" cap="none" spc="0" normalizeH="0" baseline="0" noProof="0" dirty="0" smtClean="0">
                <a:ln>
                  <a:noFill/>
                </a:ln>
                <a:solidFill>
                  <a:srgbClr val="000000"/>
                </a:solidFill>
                <a:effectLst/>
                <a:uLnTx/>
                <a:uFillTx/>
                <a:latin typeface="楷体" panose="02010609060101010101" pitchFamily="49" charset="-122"/>
                <a:ea typeface="楷体" panose="02010609060101010101" pitchFamily="49" charset="-122"/>
              </a:rPr>
              <a:t>、</a:t>
            </a:r>
            <a:r>
              <a:rPr kumimoji="1" lang="en-US" altLang="zh-CN" sz="2800" i="1" u="none" strike="noStrike" kern="0" cap="none" spc="0" normalizeH="0" baseline="0" noProof="0" dirty="0" smtClean="0">
                <a:ln>
                  <a:noFill/>
                </a:ln>
                <a:solidFill>
                  <a:srgbClr val="000000"/>
                </a:solidFill>
                <a:effectLst/>
                <a:uLnTx/>
                <a:uFillTx/>
                <a:latin typeface="楷体" panose="02010609060101010101" pitchFamily="49" charset="-122"/>
                <a:ea typeface="楷体" panose="02010609060101010101" pitchFamily="49" charset="-122"/>
              </a:rPr>
              <a:t>A</a:t>
            </a:r>
            <a:r>
              <a:rPr kumimoji="1" lang="en-US" altLang="zh-CN" sz="2800" i="0" u="none" strike="noStrike" kern="0" cap="none" spc="0" normalizeH="0" baseline="-25000" noProof="0" dirty="0" smtClean="0">
                <a:ln>
                  <a:noFill/>
                </a:ln>
                <a:solidFill>
                  <a:srgbClr val="000000"/>
                </a:solidFill>
                <a:effectLst/>
                <a:uLnTx/>
                <a:uFillTx/>
                <a:latin typeface="楷体" panose="02010609060101010101" pitchFamily="49" charset="-122"/>
                <a:ea typeface="楷体" panose="02010609060101010101" pitchFamily="49" charset="-122"/>
              </a:rPr>
              <a:t>2</a:t>
            </a:r>
            <a:r>
              <a:rPr kumimoji="1" lang="zh-CN" altLang="en-US" sz="2800" i="0" u="none" strike="noStrike" kern="0" cap="none" spc="0" normalizeH="0" baseline="0" noProof="0" dirty="0" smtClean="0">
                <a:ln>
                  <a:noFill/>
                </a:ln>
                <a:solidFill>
                  <a:srgbClr val="000000"/>
                </a:solidFill>
                <a:effectLst/>
                <a:uLnTx/>
                <a:uFillTx/>
                <a:latin typeface="楷体" panose="02010609060101010101" pitchFamily="49" charset="-122"/>
                <a:ea typeface="楷体" panose="02010609060101010101" pitchFamily="49" charset="-122"/>
              </a:rPr>
              <a:t>、</a:t>
            </a:r>
            <a:r>
              <a:rPr kumimoji="1" lang="en-US" altLang="zh-CN" sz="2800" i="1" u="none" strike="noStrike" kern="0" cap="none" spc="0" normalizeH="0" baseline="0" noProof="0" dirty="0" smtClean="0">
                <a:ln>
                  <a:noFill/>
                </a:ln>
                <a:solidFill>
                  <a:srgbClr val="000000"/>
                </a:solidFill>
                <a:effectLst/>
                <a:uLnTx/>
                <a:uFillTx/>
                <a:latin typeface="楷体" panose="02010609060101010101" pitchFamily="49" charset="-122"/>
                <a:ea typeface="楷体" panose="02010609060101010101" pitchFamily="49" charset="-122"/>
              </a:rPr>
              <a:t>A</a:t>
            </a:r>
            <a:r>
              <a:rPr kumimoji="1" lang="en-US" altLang="zh-CN" sz="2800" i="0" u="none" strike="noStrike" kern="0" cap="none" spc="0" normalizeH="0" baseline="-25000" noProof="0" dirty="0" smtClean="0">
                <a:ln>
                  <a:noFill/>
                </a:ln>
                <a:solidFill>
                  <a:srgbClr val="000000"/>
                </a:solidFill>
                <a:effectLst/>
                <a:uLnTx/>
                <a:uFillTx/>
                <a:latin typeface="楷体" panose="02010609060101010101" pitchFamily="49" charset="-122"/>
                <a:ea typeface="楷体" panose="02010609060101010101" pitchFamily="49" charset="-122"/>
              </a:rPr>
              <a:t>1</a:t>
            </a:r>
            <a:r>
              <a:rPr kumimoji="1" lang="zh-CN" altLang="en-US" sz="2800" i="0" u="none" strike="noStrike" kern="0" cap="none" spc="0" normalizeH="0" baseline="0" noProof="0" dirty="0" smtClean="0">
                <a:ln>
                  <a:noFill/>
                </a:ln>
                <a:solidFill>
                  <a:srgbClr val="000000"/>
                </a:solidFill>
                <a:effectLst/>
                <a:uLnTx/>
                <a:uFillTx/>
                <a:latin typeface="楷体" panose="02010609060101010101" pitchFamily="49" charset="-122"/>
                <a:ea typeface="楷体" panose="02010609060101010101" pitchFamily="49" charset="-122"/>
              </a:rPr>
              <a:t>、</a:t>
            </a:r>
            <a:r>
              <a:rPr kumimoji="1" lang="en-US" altLang="zh-CN" sz="2800" i="1" u="none" strike="noStrike" kern="0" cap="none" spc="0" normalizeH="0" baseline="0" noProof="0" dirty="0" smtClean="0">
                <a:ln>
                  <a:noFill/>
                </a:ln>
                <a:solidFill>
                  <a:srgbClr val="000000"/>
                </a:solidFill>
                <a:effectLst/>
                <a:uLnTx/>
                <a:uFillTx/>
                <a:latin typeface="楷体" panose="02010609060101010101" pitchFamily="49" charset="-122"/>
                <a:ea typeface="楷体" panose="02010609060101010101" pitchFamily="49" charset="-122"/>
              </a:rPr>
              <a:t>A</a:t>
            </a:r>
            <a:r>
              <a:rPr kumimoji="1" lang="en-US" altLang="zh-CN" sz="2800" i="0" u="none" strike="noStrike" kern="0" cap="none" spc="0" normalizeH="0" baseline="-25000" noProof="0" dirty="0" smtClean="0">
                <a:ln>
                  <a:noFill/>
                </a:ln>
                <a:solidFill>
                  <a:srgbClr val="000000"/>
                </a:solidFill>
                <a:effectLst/>
                <a:uLnTx/>
                <a:uFillTx/>
                <a:latin typeface="楷体" panose="02010609060101010101" pitchFamily="49" charset="-122"/>
                <a:ea typeface="楷体" panose="02010609060101010101" pitchFamily="49" charset="-122"/>
              </a:rPr>
              <a:t>0</a:t>
            </a:r>
            <a:r>
              <a:rPr kumimoji="1" lang="zh-CN" altLang="en-US" sz="2800" i="0" u="none" strike="noStrike" kern="0" cap="none" spc="0" normalizeH="0" baseline="0" noProof="0" dirty="0" smtClean="0">
                <a:ln>
                  <a:noFill/>
                </a:ln>
                <a:solidFill>
                  <a:srgbClr val="000000"/>
                </a:solidFill>
                <a:effectLst/>
                <a:uLnTx/>
                <a:uFillTx/>
                <a:latin typeface="楷体" panose="02010609060101010101" pitchFamily="49" charset="-122"/>
                <a:ea typeface="楷体" panose="02010609060101010101" pitchFamily="49" charset="-122"/>
              </a:rPr>
              <a:t>表示；输</a:t>
            </a:r>
          </a:p>
          <a:p>
            <a:pPr marL="0" marR="0" lvl="0" indent="0" defTabSz="914400" eaLnBrk="1" fontAlgn="base" latinLnBrk="0" hangingPunct="1">
              <a:lnSpc>
                <a:spcPct val="100000"/>
              </a:lnSpc>
              <a:spcBef>
                <a:spcPct val="50000"/>
              </a:spcBef>
              <a:spcAft>
                <a:spcPct val="0"/>
              </a:spcAft>
              <a:buClrTx/>
              <a:buSzTx/>
              <a:buFontTx/>
              <a:buNone/>
              <a:tabLst/>
              <a:defRPr/>
            </a:pPr>
            <a:r>
              <a:rPr kumimoji="1" lang="zh-CN" altLang="en-US" sz="2800" i="0" u="none" strike="noStrike" kern="0" cap="none" spc="0" normalizeH="0" baseline="0" noProof="0" dirty="0" smtClean="0">
                <a:ln>
                  <a:noFill/>
                </a:ln>
                <a:solidFill>
                  <a:srgbClr val="000000"/>
                </a:solidFill>
                <a:effectLst/>
                <a:uLnTx/>
                <a:uFillTx/>
                <a:latin typeface="楷体" panose="02010609060101010101" pitchFamily="49" charset="-122"/>
                <a:ea typeface="楷体" panose="02010609060101010101" pitchFamily="49" charset="-122"/>
              </a:rPr>
              <a:t>出的是与</a:t>
            </a:r>
            <a:r>
              <a:rPr kumimoji="1" lang="en-US" altLang="zh-CN" sz="2800" i="0" u="none" strike="noStrike" kern="0" cap="none" spc="0" normalizeH="0" baseline="0" noProof="0" dirty="0" smtClean="0">
                <a:ln>
                  <a:noFill/>
                </a:ln>
                <a:solidFill>
                  <a:srgbClr val="000000"/>
                </a:solidFill>
                <a:effectLst/>
                <a:uLnTx/>
                <a:uFillTx/>
                <a:latin typeface="楷体" panose="02010609060101010101" pitchFamily="49" charset="-122"/>
                <a:ea typeface="楷体" panose="02010609060101010101" pitchFamily="49" charset="-122"/>
              </a:rPr>
              <a:t>10</a:t>
            </a:r>
            <a:r>
              <a:rPr kumimoji="1" lang="zh-CN" altLang="en-US" sz="2800" i="0" u="none" strike="noStrike" kern="0" cap="none" spc="0" normalizeH="0" baseline="0" noProof="0" dirty="0" smtClean="0">
                <a:ln>
                  <a:noFill/>
                </a:ln>
                <a:solidFill>
                  <a:srgbClr val="000000"/>
                </a:solidFill>
                <a:effectLst/>
                <a:uLnTx/>
                <a:uFillTx/>
                <a:latin typeface="楷体" panose="02010609060101010101" pitchFamily="49" charset="-122"/>
                <a:ea typeface="楷体" panose="02010609060101010101" pitchFamily="49" charset="-122"/>
              </a:rPr>
              <a:t>个十进制数字相对应的</a:t>
            </a:r>
            <a:r>
              <a:rPr kumimoji="1" lang="en-US" altLang="zh-CN" sz="2800" i="0" u="none" strike="noStrike" kern="0" cap="none" spc="0" normalizeH="0" baseline="0" noProof="0" dirty="0" smtClean="0">
                <a:ln>
                  <a:noFill/>
                </a:ln>
                <a:solidFill>
                  <a:srgbClr val="000000"/>
                </a:solidFill>
                <a:effectLst/>
                <a:uLnTx/>
                <a:uFillTx/>
                <a:latin typeface="楷体" panose="02010609060101010101" pitchFamily="49" charset="-122"/>
                <a:ea typeface="楷体" panose="02010609060101010101" pitchFamily="49" charset="-122"/>
              </a:rPr>
              <a:t>10</a:t>
            </a:r>
            <a:r>
              <a:rPr kumimoji="1" lang="zh-CN" altLang="en-US" sz="2800" i="0" u="none" strike="noStrike" kern="0" cap="none" spc="0" normalizeH="0" baseline="0" noProof="0" dirty="0" smtClean="0">
                <a:ln>
                  <a:noFill/>
                </a:ln>
                <a:solidFill>
                  <a:srgbClr val="000000"/>
                </a:solidFill>
                <a:effectLst/>
                <a:uLnTx/>
                <a:uFillTx/>
                <a:latin typeface="楷体" panose="02010609060101010101" pitchFamily="49" charset="-122"/>
                <a:ea typeface="楷体" panose="02010609060101010101" pitchFamily="49" charset="-122"/>
              </a:rPr>
              <a:t>个信号，用</a:t>
            </a:r>
          </a:p>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800" i="1" u="none" strike="noStrike" kern="0" cap="none" spc="0" normalizeH="0" baseline="0" noProof="0" dirty="0" smtClean="0">
                <a:ln>
                  <a:noFill/>
                </a:ln>
                <a:solidFill>
                  <a:srgbClr val="000000"/>
                </a:solidFill>
                <a:effectLst/>
                <a:uLnTx/>
                <a:uFillTx/>
                <a:latin typeface="楷体" panose="02010609060101010101" pitchFamily="49" charset="-122"/>
                <a:ea typeface="楷体" panose="02010609060101010101" pitchFamily="49" charset="-122"/>
              </a:rPr>
              <a:t>Y</a:t>
            </a:r>
            <a:r>
              <a:rPr kumimoji="1" lang="en-US" altLang="zh-CN" sz="2800" i="0" u="none" strike="noStrike" kern="0" cap="none" spc="0" normalizeH="0" baseline="-25000" noProof="0" dirty="0" smtClean="0">
                <a:ln>
                  <a:noFill/>
                </a:ln>
                <a:solidFill>
                  <a:srgbClr val="000000"/>
                </a:solidFill>
                <a:effectLst/>
                <a:uLnTx/>
                <a:uFillTx/>
                <a:latin typeface="楷体" panose="02010609060101010101" pitchFamily="49" charset="-122"/>
                <a:ea typeface="楷体" panose="02010609060101010101" pitchFamily="49" charset="-122"/>
              </a:rPr>
              <a:t>9</a:t>
            </a:r>
            <a:r>
              <a:rPr kumimoji="1" lang="zh-CN" altLang="en-US" sz="2800" i="0" u="none" strike="noStrike" kern="0" cap="none" spc="0" normalizeH="0" baseline="0" noProof="0" dirty="0" smtClean="0">
                <a:ln>
                  <a:noFill/>
                </a:ln>
                <a:solidFill>
                  <a:srgbClr val="000000"/>
                </a:solidFill>
                <a:effectLst/>
                <a:uLnTx/>
                <a:uFillTx/>
                <a:latin typeface="楷体" panose="02010609060101010101" pitchFamily="49" charset="-122"/>
                <a:ea typeface="楷体" panose="02010609060101010101" pitchFamily="49" charset="-122"/>
              </a:rPr>
              <a:t>～</a:t>
            </a:r>
            <a:r>
              <a:rPr kumimoji="1" lang="en-US" altLang="zh-CN" sz="2800" i="1" u="none" strike="noStrike" kern="0" cap="none" spc="0" normalizeH="0" baseline="0" noProof="0" dirty="0" smtClean="0">
                <a:ln>
                  <a:noFill/>
                </a:ln>
                <a:solidFill>
                  <a:srgbClr val="000000"/>
                </a:solidFill>
                <a:effectLst/>
                <a:uLnTx/>
                <a:uFillTx/>
                <a:latin typeface="楷体" panose="02010609060101010101" pitchFamily="49" charset="-122"/>
                <a:ea typeface="楷体" panose="02010609060101010101" pitchFamily="49" charset="-122"/>
              </a:rPr>
              <a:t>Y</a:t>
            </a:r>
            <a:r>
              <a:rPr kumimoji="1" lang="en-US" altLang="zh-CN" sz="2800" i="0" u="none" strike="noStrike" kern="0" cap="none" spc="0" normalizeH="0" baseline="-25000" noProof="0" dirty="0" smtClean="0">
                <a:ln>
                  <a:noFill/>
                </a:ln>
                <a:solidFill>
                  <a:srgbClr val="000000"/>
                </a:solidFill>
                <a:effectLst/>
                <a:uLnTx/>
                <a:uFillTx/>
                <a:latin typeface="楷体" panose="02010609060101010101" pitchFamily="49" charset="-122"/>
                <a:ea typeface="楷体" panose="02010609060101010101" pitchFamily="49" charset="-122"/>
              </a:rPr>
              <a:t>0</a:t>
            </a:r>
            <a:r>
              <a:rPr kumimoji="1" lang="zh-CN" altLang="en-US" sz="2800" i="0" u="none" strike="noStrike" kern="0" cap="none" spc="0" normalizeH="0" baseline="0" noProof="0" dirty="0" smtClean="0">
                <a:ln>
                  <a:noFill/>
                </a:ln>
                <a:solidFill>
                  <a:srgbClr val="000000"/>
                </a:solidFill>
                <a:effectLst/>
                <a:uLnTx/>
                <a:uFillTx/>
                <a:latin typeface="楷体" panose="02010609060101010101" pitchFamily="49" charset="-122"/>
                <a:ea typeface="楷体" panose="02010609060101010101" pitchFamily="49" charset="-122"/>
              </a:rPr>
              <a:t>表示。由于二</a:t>
            </a:r>
            <a:r>
              <a:rPr kumimoji="1" lang="en-US" altLang="zh-CN" sz="2800" i="0" u="none" strike="noStrike" kern="0" cap="none" spc="0" normalizeH="0" baseline="0" noProof="0" dirty="0" smtClean="0">
                <a:ln>
                  <a:noFill/>
                </a:ln>
                <a:solidFill>
                  <a:srgbClr val="000000"/>
                </a:solidFill>
                <a:effectLst/>
                <a:uLnTx/>
                <a:uFillTx/>
                <a:latin typeface="楷体" panose="02010609060101010101" pitchFamily="49" charset="-122"/>
                <a:ea typeface="楷体" panose="02010609060101010101" pitchFamily="49" charset="-122"/>
              </a:rPr>
              <a:t>-</a:t>
            </a:r>
            <a:r>
              <a:rPr kumimoji="1" lang="zh-CN" altLang="en-US" sz="2800" i="0" u="none" strike="noStrike" kern="0" cap="none" spc="0" normalizeH="0" baseline="0" noProof="0" dirty="0" smtClean="0">
                <a:ln>
                  <a:noFill/>
                </a:ln>
                <a:solidFill>
                  <a:srgbClr val="000000"/>
                </a:solidFill>
                <a:effectLst/>
                <a:uLnTx/>
                <a:uFillTx/>
                <a:latin typeface="楷体" panose="02010609060101010101" pitchFamily="49" charset="-122"/>
                <a:ea typeface="楷体" panose="02010609060101010101" pitchFamily="49" charset="-122"/>
              </a:rPr>
              <a:t>十进制译码器有</a:t>
            </a:r>
            <a:r>
              <a:rPr kumimoji="1" lang="en-US" altLang="zh-CN" sz="2800" i="0" u="none" strike="noStrike" kern="0" cap="none" spc="0" normalizeH="0" baseline="0" noProof="0" dirty="0" smtClean="0">
                <a:ln>
                  <a:noFill/>
                </a:ln>
                <a:solidFill>
                  <a:srgbClr val="000000"/>
                </a:solidFill>
                <a:effectLst/>
                <a:uLnTx/>
                <a:uFillTx/>
                <a:latin typeface="楷体" panose="02010609060101010101" pitchFamily="49" charset="-122"/>
                <a:ea typeface="楷体" panose="02010609060101010101" pitchFamily="49" charset="-122"/>
              </a:rPr>
              <a:t>4</a:t>
            </a:r>
            <a:r>
              <a:rPr kumimoji="1" lang="zh-CN" altLang="en-US" sz="2800" i="0" u="none" strike="noStrike" kern="0" cap="none" spc="0" normalizeH="0" baseline="0" noProof="0" dirty="0" smtClean="0">
                <a:ln>
                  <a:noFill/>
                </a:ln>
                <a:solidFill>
                  <a:srgbClr val="000000"/>
                </a:solidFill>
                <a:effectLst/>
                <a:uLnTx/>
                <a:uFillTx/>
                <a:latin typeface="楷体" panose="02010609060101010101" pitchFamily="49" charset="-122"/>
                <a:ea typeface="楷体" panose="02010609060101010101" pitchFamily="49" charset="-122"/>
              </a:rPr>
              <a:t>根输入线，</a:t>
            </a:r>
          </a:p>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800" i="0" u="none" strike="noStrike" kern="0" cap="none" spc="0" normalizeH="0" baseline="0" noProof="0" dirty="0" smtClean="0">
                <a:ln>
                  <a:noFill/>
                </a:ln>
                <a:solidFill>
                  <a:srgbClr val="000000"/>
                </a:solidFill>
                <a:effectLst/>
                <a:uLnTx/>
                <a:uFillTx/>
                <a:latin typeface="楷体" panose="02010609060101010101" pitchFamily="49" charset="-122"/>
                <a:ea typeface="楷体" panose="02010609060101010101" pitchFamily="49" charset="-122"/>
              </a:rPr>
              <a:t>10</a:t>
            </a:r>
            <a:r>
              <a:rPr kumimoji="1" lang="zh-CN" altLang="en-US" sz="2800" i="0" u="none" strike="noStrike" kern="0" cap="none" spc="0" normalizeH="0" baseline="0" noProof="0" dirty="0" smtClean="0">
                <a:ln>
                  <a:noFill/>
                </a:ln>
                <a:solidFill>
                  <a:srgbClr val="000000"/>
                </a:solidFill>
                <a:effectLst/>
                <a:uLnTx/>
                <a:uFillTx/>
                <a:latin typeface="楷体" panose="02010609060101010101" pitchFamily="49" charset="-122"/>
                <a:ea typeface="楷体" panose="02010609060101010101" pitchFamily="49" charset="-122"/>
              </a:rPr>
              <a:t>根输出线，所以又称为</a:t>
            </a:r>
            <a:r>
              <a:rPr kumimoji="1" lang="en-US" altLang="zh-CN" sz="2800" i="0" u="none" strike="noStrike" kern="0" cap="none" spc="0" normalizeH="0" baseline="0" noProof="0" dirty="0" smtClean="0">
                <a:ln>
                  <a:noFill/>
                </a:ln>
                <a:solidFill>
                  <a:srgbClr val="FF0000"/>
                </a:solidFill>
                <a:effectLst/>
                <a:uLnTx/>
                <a:uFillTx/>
                <a:latin typeface="楷体" panose="02010609060101010101" pitchFamily="49" charset="-122"/>
                <a:ea typeface="楷体" panose="02010609060101010101" pitchFamily="49" charset="-122"/>
              </a:rPr>
              <a:t>4</a:t>
            </a:r>
            <a:r>
              <a:rPr kumimoji="1" lang="zh-CN" altLang="en-US" sz="2800" i="0" u="none" strike="noStrike" kern="0" cap="none" spc="0" normalizeH="0" baseline="0" noProof="0" dirty="0" smtClean="0">
                <a:ln>
                  <a:noFill/>
                </a:ln>
                <a:solidFill>
                  <a:srgbClr val="FF0000"/>
                </a:solidFill>
                <a:effectLst/>
                <a:uLnTx/>
                <a:uFillTx/>
                <a:latin typeface="楷体" panose="02010609060101010101" pitchFamily="49" charset="-122"/>
                <a:ea typeface="楷体" panose="02010609060101010101" pitchFamily="49" charset="-122"/>
              </a:rPr>
              <a:t>线</a:t>
            </a:r>
            <a:r>
              <a:rPr kumimoji="1" lang="en-US" altLang="zh-CN" sz="2800" i="0" u="none" strike="noStrike" kern="0" cap="none" spc="0" normalizeH="0" baseline="0" noProof="0" dirty="0" smtClean="0">
                <a:ln>
                  <a:noFill/>
                </a:ln>
                <a:solidFill>
                  <a:srgbClr val="FF0000"/>
                </a:solidFill>
                <a:effectLst/>
                <a:uLnTx/>
                <a:uFillTx/>
                <a:latin typeface="楷体" panose="02010609060101010101" pitchFamily="49" charset="-122"/>
                <a:ea typeface="楷体" panose="02010609060101010101" pitchFamily="49" charset="-122"/>
              </a:rPr>
              <a:t>-10</a:t>
            </a:r>
            <a:r>
              <a:rPr kumimoji="1" lang="zh-CN" altLang="en-US" sz="2800" i="0" u="none" strike="noStrike" kern="0" cap="none" spc="0" normalizeH="0" baseline="0" noProof="0" dirty="0" smtClean="0">
                <a:ln>
                  <a:noFill/>
                </a:ln>
                <a:solidFill>
                  <a:srgbClr val="FF0000"/>
                </a:solidFill>
                <a:effectLst/>
                <a:uLnTx/>
                <a:uFillTx/>
                <a:latin typeface="楷体" panose="02010609060101010101" pitchFamily="49" charset="-122"/>
                <a:ea typeface="楷体" panose="02010609060101010101" pitchFamily="49" charset="-122"/>
              </a:rPr>
              <a:t>线译码器</a:t>
            </a:r>
            <a:r>
              <a:rPr kumimoji="1" lang="zh-CN" altLang="en-US" sz="2800" i="0" u="none" strike="noStrike" kern="0" cap="none" spc="0" normalizeH="0" baseline="0" noProof="0" dirty="0" smtClean="0">
                <a:ln>
                  <a:noFill/>
                </a:ln>
                <a:solidFill>
                  <a:srgbClr val="000000"/>
                </a:solidFill>
                <a:effectLst/>
                <a:uLnTx/>
                <a:uFillTx/>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2499681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AutoShape 4"/>
          <p:cNvSpPr>
            <a:spLocks noChangeArrowheads="1"/>
          </p:cNvSpPr>
          <p:nvPr/>
        </p:nvSpPr>
        <p:spPr bwMode="auto">
          <a:xfrm>
            <a:off x="225426" y="958093"/>
            <a:ext cx="3240087" cy="649288"/>
          </a:xfrm>
          <a:prstGeom prst="roundRect">
            <a:avLst>
              <a:gd name="adj" fmla="val 16667"/>
            </a:avLst>
          </a:prstGeom>
          <a:solidFill>
            <a:srgbClr val="66FFFF"/>
          </a:solidFill>
          <a:ln w="952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3200" dirty="0" smtClean="0"/>
              <a:t>显示</a:t>
            </a:r>
            <a:r>
              <a:rPr lang="zh-CN" altLang="en-US" sz="3200" dirty="0"/>
              <a:t>译码器</a:t>
            </a:r>
          </a:p>
        </p:txBody>
      </p:sp>
      <p:sp>
        <p:nvSpPr>
          <p:cNvPr id="56325" name="Text Box 5"/>
          <p:cNvSpPr txBox="1">
            <a:spLocks noChangeArrowheads="1"/>
          </p:cNvSpPr>
          <p:nvPr/>
        </p:nvSpPr>
        <p:spPr bwMode="auto">
          <a:xfrm>
            <a:off x="1637507" y="1866422"/>
            <a:ext cx="556736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kumimoji="1" lang="en-US" altLang="zh-CN" sz="2400" dirty="0"/>
              <a:t>       </a:t>
            </a:r>
            <a:r>
              <a:rPr kumimoji="1" lang="zh-CN" altLang="en-US" sz="2400" dirty="0"/>
              <a:t>用来驱动各种显示器件，从而将用</a:t>
            </a:r>
            <a:r>
              <a:rPr kumimoji="1" lang="zh-CN" altLang="en-US" sz="2400" dirty="0" smtClean="0"/>
              <a:t>二进制代码</a:t>
            </a:r>
            <a:r>
              <a:rPr kumimoji="1" lang="zh-CN" altLang="en-US" sz="2400" dirty="0"/>
              <a:t>表示的数字、文字、符号翻译成人们习惯</a:t>
            </a:r>
            <a:r>
              <a:rPr kumimoji="1" lang="zh-CN" altLang="en-US" sz="2400" dirty="0" smtClean="0"/>
              <a:t>的形式</a:t>
            </a:r>
            <a:r>
              <a:rPr kumimoji="1" lang="zh-CN" altLang="en-US" sz="2400" dirty="0"/>
              <a:t>直观地显示出来的电路，称为</a:t>
            </a:r>
            <a:r>
              <a:rPr kumimoji="1" lang="zh-CN" altLang="en-US" sz="2400" dirty="0">
                <a:solidFill>
                  <a:srgbClr val="FF0000"/>
                </a:solidFill>
              </a:rPr>
              <a:t>显示译码器</a:t>
            </a:r>
            <a:r>
              <a:rPr kumimoji="1" lang="zh-CN" altLang="en-US" sz="2400" dirty="0"/>
              <a:t>。</a:t>
            </a:r>
          </a:p>
        </p:txBody>
      </p:sp>
      <p:grpSp>
        <p:nvGrpSpPr>
          <p:cNvPr id="56326" name="Group 6"/>
          <p:cNvGrpSpPr>
            <a:grpSpLocks/>
          </p:cNvGrpSpPr>
          <p:nvPr/>
        </p:nvGrpSpPr>
        <p:grpSpPr bwMode="auto">
          <a:xfrm>
            <a:off x="773113" y="3695124"/>
            <a:ext cx="7308850" cy="1978026"/>
            <a:chOff x="516" y="1674"/>
            <a:chExt cx="4604" cy="1246"/>
          </a:xfrm>
        </p:grpSpPr>
        <p:sp>
          <p:nvSpPr>
            <p:cNvPr id="56327" name="Rectangle 7"/>
            <p:cNvSpPr>
              <a:spLocks noChangeArrowheads="1"/>
            </p:cNvSpPr>
            <p:nvPr/>
          </p:nvSpPr>
          <p:spPr bwMode="auto">
            <a:xfrm>
              <a:off x="516" y="1674"/>
              <a:ext cx="1432" cy="5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50000"/>
                </a:spcBef>
              </a:pPr>
              <a:r>
                <a:rPr kumimoji="1" lang="zh-CN" altLang="en-US" sz="2400" dirty="0">
                  <a:latin typeface="楷体_GB2312" panose="02010609030101010101" pitchFamily="49" charset="-122"/>
                  <a:ea typeface="楷体_GB2312" panose="02010609030101010101" pitchFamily="49" charset="-122"/>
                </a:rPr>
                <a:t>数字、文字、符号代码</a:t>
              </a:r>
            </a:p>
          </p:txBody>
        </p:sp>
        <p:sp>
          <p:nvSpPr>
            <p:cNvPr id="56328" name="AutoShape 8"/>
            <p:cNvSpPr>
              <a:spLocks noChangeArrowheads="1"/>
            </p:cNvSpPr>
            <p:nvPr/>
          </p:nvSpPr>
          <p:spPr bwMode="auto">
            <a:xfrm>
              <a:off x="520" y="2304"/>
              <a:ext cx="1528" cy="152"/>
            </a:xfrm>
            <a:prstGeom prst="rightArrow">
              <a:avLst>
                <a:gd name="adj1" fmla="val 50000"/>
                <a:gd name="adj2" fmla="val 251316"/>
              </a:avLst>
            </a:prstGeom>
            <a:solidFill>
              <a:srgbClr val="FF9900"/>
            </a:solidFill>
            <a:ln w="285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29" name="Rectangle 9"/>
            <p:cNvSpPr>
              <a:spLocks noChangeArrowheads="1"/>
            </p:cNvSpPr>
            <p:nvPr/>
          </p:nvSpPr>
          <p:spPr bwMode="auto">
            <a:xfrm>
              <a:off x="2088" y="1832"/>
              <a:ext cx="1088" cy="1064"/>
            </a:xfrm>
            <a:prstGeom prst="rect">
              <a:avLst/>
            </a:prstGeom>
            <a:solidFill>
              <a:srgbClr val="FFFFFF"/>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30" name="AutoShape 10"/>
            <p:cNvSpPr>
              <a:spLocks noChangeArrowheads="1"/>
            </p:cNvSpPr>
            <p:nvPr/>
          </p:nvSpPr>
          <p:spPr bwMode="auto">
            <a:xfrm>
              <a:off x="3240" y="2344"/>
              <a:ext cx="680" cy="144"/>
            </a:xfrm>
            <a:prstGeom prst="rightArrow">
              <a:avLst>
                <a:gd name="adj1" fmla="val 50000"/>
                <a:gd name="adj2" fmla="val 118056"/>
              </a:avLst>
            </a:prstGeom>
            <a:solidFill>
              <a:srgbClr val="FF9900"/>
            </a:solidFill>
            <a:ln w="285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31" name="Rectangle 11"/>
            <p:cNvSpPr>
              <a:spLocks noChangeArrowheads="1"/>
            </p:cNvSpPr>
            <p:nvPr/>
          </p:nvSpPr>
          <p:spPr bwMode="auto">
            <a:xfrm>
              <a:off x="4032" y="1856"/>
              <a:ext cx="1088" cy="1064"/>
            </a:xfrm>
            <a:prstGeom prst="rect">
              <a:avLst/>
            </a:prstGeom>
            <a:solidFill>
              <a:srgbClr val="FFFFFF"/>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32" name="Rectangle 12"/>
            <p:cNvSpPr>
              <a:spLocks noChangeArrowheads="1"/>
            </p:cNvSpPr>
            <p:nvPr/>
          </p:nvSpPr>
          <p:spPr bwMode="auto">
            <a:xfrm>
              <a:off x="2212" y="2121"/>
              <a:ext cx="887"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kumimoji="1" lang="zh-CN" altLang="en-US" sz="3200">
                  <a:latin typeface="楷体_GB2312" panose="02010609030101010101" pitchFamily="49" charset="-122"/>
                  <a:ea typeface="楷体_GB2312" panose="02010609030101010101" pitchFamily="49" charset="-122"/>
                </a:rPr>
                <a:t>译码器</a:t>
              </a:r>
            </a:p>
          </p:txBody>
        </p:sp>
        <p:sp>
          <p:nvSpPr>
            <p:cNvPr id="56333" name="Rectangle 13"/>
            <p:cNvSpPr>
              <a:spLocks noChangeArrowheads="1"/>
            </p:cNvSpPr>
            <p:nvPr/>
          </p:nvSpPr>
          <p:spPr bwMode="auto">
            <a:xfrm>
              <a:off x="4124" y="2177"/>
              <a:ext cx="887"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kumimoji="1" lang="zh-CN" altLang="en-US" sz="3200">
                  <a:latin typeface="楷体_GB2312" panose="02010609030101010101" pitchFamily="49" charset="-122"/>
                  <a:ea typeface="楷体_GB2312" panose="02010609030101010101" pitchFamily="49" charset="-122"/>
                </a:rPr>
                <a:t>显示器</a:t>
              </a:r>
            </a:p>
          </p:txBody>
        </p:sp>
      </p:grpSp>
    </p:spTree>
    <p:extLst>
      <p:ext uri="{BB962C8B-B14F-4D97-AF65-F5344CB8AC3E}">
        <p14:creationId xmlns:p14="http://schemas.microsoft.com/office/powerpoint/2010/main" val="39836205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
                                  </p:iterate>
                                  <p:childTnLst>
                                    <p:set>
                                      <p:cBhvr>
                                        <p:cTn id="6" dur="1" fill="hold">
                                          <p:stCondLst>
                                            <p:cond delay="0"/>
                                          </p:stCondLst>
                                        </p:cTn>
                                        <p:tgtEl>
                                          <p:spTgt spid="56325"/>
                                        </p:tgtEl>
                                        <p:attrNameLst>
                                          <p:attrName>style.visibility</p:attrName>
                                        </p:attrNameLst>
                                      </p:cBhvr>
                                      <p:to>
                                        <p:strVal val="visible"/>
                                      </p:to>
                                    </p:set>
                                    <p:animEffect transition="in" filter="wipe(left)">
                                      <p:cBhvr>
                                        <p:cTn id="7" dur="500"/>
                                        <p:tgtEl>
                                          <p:spTgt spid="563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6326"/>
                                        </p:tgtEl>
                                        <p:attrNameLst>
                                          <p:attrName>style.visibility</p:attrName>
                                        </p:attrNameLst>
                                      </p:cBhvr>
                                      <p:to>
                                        <p:strVal val="visible"/>
                                      </p:to>
                                    </p:set>
                                    <p:animEffect transition="in" filter="wipe(left)">
                                      <p:cBhvr>
                                        <p:cTn id="12" dur="500"/>
                                        <p:tgtEl>
                                          <p:spTgt spid="563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Text Box 4"/>
          <p:cNvSpPr txBox="1">
            <a:spLocks noChangeArrowheads="1"/>
          </p:cNvSpPr>
          <p:nvPr/>
        </p:nvSpPr>
        <p:spPr bwMode="auto">
          <a:xfrm>
            <a:off x="172965" y="1045878"/>
            <a:ext cx="3368819" cy="641350"/>
          </a:xfrm>
          <a:prstGeom prst="rect">
            <a:avLst/>
          </a:prstGeom>
          <a:solidFill>
            <a:schemeClr val="accent6">
              <a:lumMod val="20000"/>
              <a:lumOff val="80000"/>
            </a:schemeClr>
          </a:solidFill>
          <a:ln>
            <a:noFill/>
          </a:ln>
          <a:effectLst/>
        </p:spPr>
        <p:txBody>
          <a:bodyPr wrap="square">
            <a:spAutoFit/>
          </a:bodyPr>
          <a:lstStyle/>
          <a:p>
            <a:pPr>
              <a:spcBef>
                <a:spcPct val="50000"/>
              </a:spcBef>
            </a:pPr>
            <a:r>
              <a:rPr kumimoji="1" lang="en-US" altLang="zh-CN" sz="3600" dirty="0">
                <a:solidFill>
                  <a:srgbClr val="C00000"/>
                </a:solidFill>
                <a:latin typeface="楷体_GB2312" panose="02010609030101010101" pitchFamily="49" charset="-122"/>
                <a:ea typeface="楷体_GB2312" panose="02010609030101010101" pitchFamily="49" charset="-122"/>
              </a:rPr>
              <a:t> </a:t>
            </a:r>
            <a:r>
              <a:rPr kumimoji="1" lang="zh-CN" altLang="en-US" sz="3600" dirty="0">
                <a:solidFill>
                  <a:srgbClr val="C00000"/>
                </a:solidFill>
                <a:latin typeface="楷体_GB2312" panose="02010609030101010101" pitchFamily="49" charset="-122"/>
                <a:ea typeface="楷体_GB2312" panose="02010609030101010101" pitchFamily="49" charset="-122"/>
              </a:rPr>
              <a:t>半导体数码管</a:t>
            </a:r>
          </a:p>
        </p:txBody>
      </p:sp>
      <p:grpSp>
        <p:nvGrpSpPr>
          <p:cNvPr id="57349" name="Group 5"/>
          <p:cNvGrpSpPr>
            <a:grpSpLocks/>
          </p:cNvGrpSpPr>
          <p:nvPr/>
        </p:nvGrpSpPr>
        <p:grpSpPr bwMode="auto">
          <a:xfrm>
            <a:off x="727365" y="1775450"/>
            <a:ext cx="6686550" cy="579438"/>
            <a:chOff x="432" y="960"/>
            <a:chExt cx="4212" cy="365"/>
          </a:xfrm>
        </p:grpSpPr>
        <p:sp>
          <p:nvSpPr>
            <p:cNvPr id="57350" name="Text Box 6"/>
            <p:cNvSpPr txBox="1">
              <a:spLocks noChangeArrowheads="1"/>
            </p:cNvSpPr>
            <p:nvPr/>
          </p:nvSpPr>
          <p:spPr bwMode="auto">
            <a:xfrm>
              <a:off x="432" y="960"/>
              <a:ext cx="150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sz="3200" u="sng">
                  <a:ea typeface="楷体_GB2312" panose="02010609030101010101" pitchFamily="49" charset="-122"/>
                </a:rPr>
                <a:t>显示器件</a:t>
              </a:r>
              <a:r>
                <a:rPr kumimoji="1" lang="zh-CN" altLang="en-US" sz="3200">
                  <a:ea typeface="楷体_GB2312" panose="02010609030101010101" pitchFamily="49" charset="-122"/>
                </a:rPr>
                <a:t>：</a:t>
              </a:r>
            </a:p>
          </p:txBody>
        </p:sp>
        <p:sp>
          <p:nvSpPr>
            <p:cNvPr id="57351" name="Text Box 7"/>
            <p:cNvSpPr txBox="1">
              <a:spLocks noChangeArrowheads="1"/>
            </p:cNvSpPr>
            <p:nvPr/>
          </p:nvSpPr>
          <p:spPr bwMode="auto">
            <a:xfrm>
              <a:off x="1872" y="960"/>
              <a:ext cx="27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sz="3200" dirty="0">
                  <a:ea typeface="楷体_GB2312" panose="02010609030101010101" pitchFamily="49" charset="-122"/>
                </a:rPr>
                <a:t>常用的是</a:t>
              </a:r>
              <a:r>
                <a:rPr kumimoji="1" lang="zh-CN" altLang="en-US" sz="3200" dirty="0">
                  <a:solidFill>
                    <a:srgbClr val="CC0000"/>
                  </a:solidFill>
                  <a:ea typeface="楷体_GB2312" panose="02010609030101010101" pitchFamily="49" charset="-122"/>
                </a:rPr>
                <a:t>七段显示器件</a:t>
              </a:r>
              <a:endParaRPr kumimoji="1" lang="zh-CN" altLang="en-US" sz="3200" dirty="0">
                <a:ea typeface="楷体_GB2312" panose="02010609030101010101" pitchFamily="49" charset="-122"/>
              </a:endParaRPr>
            </a:p>
          </p:txBody>
        </p:sp>
      </p:grpSp>
      <p:grpSp>
        <p:nvGrpSpPr>
          <p:cNvPr id="57352" name="Group 8"/>
          <p:cNvGrpSpPr>
            <a:grpSpLocks/>
          </p:cNvGrpSpPr>
          <p:nvPr/>
        </p:nvGrpSpPr>
        <p:grpSpPr bwMode="auto">
          <a:xfrm>
            <a:off x="319521" y="2638140"/>
            <a:ext cx="2552700" cy="3875088"/>
            <a:chOff x="2316" y="912"/>
            <a:chExt cx="1608" cy="2441"/>
          </a:xfrm>
        </p:grpSpPr>
        <p:sp>
          <p:nvSpPr>
            <p:cNvPr id="57353" name="Rectangle 9"/>
            <p:cNvSpPr>
              <a:spLocks noChangeArrowheads="1"/>
            </p:cNvSpPr>
            <p:nvPr/>
          </p:nvSpPr>
          <p:spPr bwMode="auto">
            <a:xfrm>
              <a:off x="2604" y="1380"/>
              <a:ext cx="96" cy="691"/>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7354" name="Rectangle 10"/>
            <p:cNvSpPr>
              <a:spLocks noChangeArrowheads="1"/>
            </p:cNvSpPr>
            <p:nvPr/>
          </p:nvSpPr>
          <p:spPr bwMode="auto">
            <a:xfrm>
              <a:off x="2604" y="2184"/>
              <a:ext cx="96" cy="691"/>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7355" name="Rectangle 11"/>
            <p:cNvSpPr>
              <a:spLocks noChangeArrowheads="1"/>
            </p:cNvSpPr>
            <p:nvPr/>
          </p:nvSpPr>
          <p:spPr bwMode="auto">
            <a:xfrm rot="-5400000">
              <a:off x="3036" y="936"/>
              <a:ext cx="96" cy="691"/>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7356" name="Rectangle 12"/>
            <p:cNvSpPr>
              <a:spLocks noChangeArrowheads="1"/>
            </p:cNvSpPr>
            <p:nvPr/>
          </p:nvSpPr>
          <p:spPr bwMode="auto">
            <a:xfrm rot="-5400000">
              <a:off x="3048" y="1764"/>
              <a:ext cx="96" cy="691"/>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7357" name="Rectangle 13"/>
            <p:cNvSpPr>
              <a:spLocks noChangeArrowheads="1"/>
            </p:cNvSpPr>
            <p:nvPr/>
          </p:nvSpPr>
          <p:spPr bwMode="auto">
            <a:xfrm rot="-5400000">
              <a:off x="3048" y="2604"/>
              <a:ext cx="96" cy="691"/>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7358" name="Rectangle 14"/>
            <p:cNvSpPr>
              <a:spLocks noChangeArrowheads="1"/>
            </p:cNvSpPr>
            <p:nvPr/>
          </p:nvSpPr>
          <p:spPr bwMode="auto">
            <a:xfrm>
              <a:off x="3480" y="1356"/>
              <a:ext cx="96" cy="691"/>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7359" name="Rectangle 15"/>
            <p:cNvSpPr>
              <a:spLocks noChangeArrowheads="1"/>
            </p:cNvSpPr>
            <p:nvPr/>
          </p:nvSpPr>
          <p:spPr bwMode="auto">
            <a:xfrm>
              <a:off x="3480" y="2179"/>
              <a:ext cx="96" cy="691"/>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7360" name="Text Box 16"/>
            <p:cNvSpPr txBox="1">
              <a:spLocks noChangeArrowheads="1"/>
            </p:cNvSpPr>
            <p:nvPr/>
          </p:nvSpPr>
          <p:spPr bwMode="auto">
            <a:xfrm>
              <a:off x="2968" y="912"/>
              <a:ext cx="26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sz="3200">
                  <a:ea typeface="楷体_GB2312" panose="02010609030101010101" pitchFamily="49" charset="-122"/>
                </a:rPr>
                <a:t>a</a:t>
              </a:r>
            </a:p>
          </p:txBody>
        </p:sp>
        <p:sp>
          <p:nvSpPr>
            <p:cNvPr id="57361" name="Text Box 17"/>
            <p:cNvSpPr txBox="1">
              <a:spLocks noChangeArrowheads="1"/>
            </p:cNvSpPr>
            <p:nvPr/>
          </p:nvSpPr>
          <p:spPr bwMode="auto">
            <a:xfrm>
              <a:off x="3564" y="1524"/>
              <a:ext cx="36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sz="3200">
                  <a:ea typeface="楷体_GB2312" panose="02010609030101010101" pitchFamily="49" charset="-122"/>
                </a:rPr>
                <a:t>b</a:t>
              </a:r>
            </a:p>
          </p:txBody>
        </p:sp>
        <p:sp>
          <p:nvSpPr>
            <p:cNvPr id="57362" name="Text Box 18"/>
            <p:cNvSpPr txBox="1">
              <a:spLocks noChangeArrowheads="1"/>
            </p:cNvSpPr>
            <p:nvPr/>
          </p:nvSpPr>
          <p:spPr bwMode="auto">
            <a:xfrm>
              <a:off x="3576" y="2304"/>
              <a:ext cx="32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sz="3200">
                  <a:ea typeface="楷体_GB2312" panose="02010609030101010101" pitchFamily="49" charset="-122"/>
                </a:rPr>
                <a:t>c</a:t>
              </a:r>
            </a:p>
          </p:txBody>
        </p:sp>
        <p:sp>
          <p:nvSpPr>
            <p:cNvPr id="57363" name="Text Box 19"/>
            <p:cNvSpPr txBox="1">
              <a:spLocks noChangeArrowheads="1"/>
            </p:cNvSpPr>
            <p:nvPr/>
          </p:nvSpPr>
          <p:spPr bwMode="auto">
            <a:xfrm>
              <a:off x="2976" y="2988"/>
              <a:ext cx="31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sz="3200">
                  <a:ea typeface="楷体_GB2312" panose="02010609030101010101" pitchFamily="49" charset="-122"/>
                </a:rPr>
                <a:t>d</a:t>
              </a:r>
            </a:p>
          </p:txBody>
        </p:sp>
        <p:sp>
          <p:nvSpPr>
            <p:cNvPr id="57364" name="Text Box 20"/>
            <p:cNvSpPr txBox="1">
              <a:spLocks noChangeArrowheads="1"/>
            </p:cNvSpPr>
            <p:nvPr/>
          </p:nvSpPr>
          <p:spPr bwMode="auto">
            <a:xfrm>
              <a:off x="2316" y="2400"/>
              <a:ext cx="2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sz="3200">
                  <a:ea typeface="楷体_GB2312" panose="02010609030101010101" pitchFamily="49" charset="-122"/>
                </a:rPr>
                <a:t>e</a:t>
              </a:r>
            </a:p>
          </p:txBody>
        </p:sp>
        <p:sp>
          <p:nvSpPr>
            <p:cNvPr id="57365" name="Text Box 21"/>
            <p:cNvSpPr txBox="1">
              <a:spLocks noChangeArrowheads="1"/>
            </p:cNvSpPr>
            <p:nvPr/>
          </p:nvSpPr>
          <p:spPr bwMode="auto">
            <a:xfrm>
              <a:off x="2316" y="1536"/>
              <a:ext cx="30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sz="3200">
                  <a:ea typeface="楷体_GB2312" panose="02010609030101010101" pitchFamily="49" charset="-122"/>
                </a:rPr>
                <a:t>f</a:t>
              </a:r>
            </a:p>
          </p:txBody>
        </p:sp>
        <p:sp>
          <p:nvSpPr>
            <p:cNvPr id="57366" name="Text Box 22"/>
            <p:cNvSpPr txBox="1">
              <a:spLocks noChangeArrowheads="1"/>
            </p:cNvSpPr>
            <p:nvPr/>
          </p:nvSpPr>
          <p:spPr bwMode="auto">
            <a:xfrm>
              <a:off x="2980" y="1682"/>
              <a:ext cx="26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sz="3200" dirty="0">
                  <a:ea typeface="楷体_GB2312" panose="02010609030101010101" pitchFamily="49" charset="-122"/>
                </a:rPr>
                <a:t>g</a:t>
              </a:r>
            </a:p>
          </p:txBody>
        </p:sp>
      </p:grpSp>
      <p:pic>
        <p:nvPicPr>
          <p:cNvPr id="2" name="图片 1"/>
          <p:cNvPicPr>
            <a:picLocks noChangeAspect="1"/>
          </p:cNvPicPr>
          <p:nvPr/>
        </p:nvPicPr>
        <p:blipFill rotWithShape="1">
          <a:blip r:embed="rId2"/>
          <a:srcRect l="30199"/>
          <a:stretch/>
        </p:blipFill>
        <p:spPr>
          <a:xfrm>
            <a:off x="3108615" y="2316108"/>
            <a:ext cx="5110232" cy="4293726"/>
          </a:xfrm>
          <a:prstGeom prst="rect">
            <a:avLst/>
          </a:prstGeom>
        </p:spPr>
      </p:pic>
    </p:spTree>
    <p:extLst>
      <p:ext uri="{BB962C8B-B14F-4D97-AF65-F5344CB8AC3E}">
        <p14:creationId xmlns:p14="http://schemas.microsoft.com/office/powerpoint/2010/main" val="18616703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7349"/>
                                        </p:tgtEl>
                                        <p:attrNameLst>
                                          <p:attrName>style.visibility</p:attrName>
                                        </p:attrNameLst>
                                      </p:cBhvr>
                                      <p:to>
                                        <p:strVal val="visible"/>
                                      </p:to>
                                    </p:set>
                                    <p:animEffect transition="in" filter="wipe(left)">
                                      <p:cBhvr>
                                        <p:cTn id="7" dur="500"/>
                                        <p:tgtEl>
                                          <p:spTgt spid="573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57352"/>
                                        </p:tgtEl>
                                        <p:attrNameLst>
                                          <p:attrName>style.visibility</p:attrName>
                                        </p:attrNameLst>
                                      </p:cBhvr>
                                      <p:to>
                                        <p:strVal val="visible"/>
                                      </p:to>
                                    </p:set>
                                    <p:animEffect transition="in" filter="box(out)">
                                      <p:cBhvr>
                                        <p:cTn id="12" dur="500"/>
                                        <p:tgtEl>
                                          <p:spTgt spid="5735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372" name="Group 4"/>
          <p:cNvGrpSpPr>
            <a:grpSpLocks/>
          </p:cNvGrpSpPr>
          <p:nvPr/>
        </p:nvGrpSpPr>
        <p:grpSpPr bwMode="auto">
          <a:xfrm>
            <a:off x="5257801" y="1032668"/>
            <a:ext cx="2598738" cy="3116263"/>
            <a:chOff x="3718" y="606"/>
            <a:chExt cx="1637" cy="1963"/>
          </a:xfrm>
        </p:grpSpPr>
        <p:sp>
          <p:nvSpPr>
            <p:cNvPr id="58373" name="Rectangle 5"/>
            <p:cNvSpPr>
              <a:spLocks noChangeArrowheads="1"/>
            </p:cNvSpPr>
            <p:nvPr/>
          </p:nvSpPr>
          <p:spPr bwMode="auto">
            <a:xfrm>
              <a:off x="3718" y="606"/>
              <a:ext cx="1637" cy="1963"/>
            </a:xfrm>
            <a:prstGeom prst="rect">
              <a:avLst/>
            </a:prstGeom>
            <a:solidFill>
              <a:srgbClr val="CCFFFF"/>
            </a:solidFill>
            <a:ln w="38100">
              <a:miter lim="800000"/>
              <a:headEnd/>
              <a:tailEnd/>
            </a:ln>
            <a:effectLst/>
            <a:scene3d>
              <a:camera prst="legacyPerspectiveTopRight"/>
              <a:lightRig rig="legacyFlat3" dir="b"/>
            </a:scene3d>
            <a:sp3d extrusionH="887400" prstMaterial="legacyMatte">
              <a:bevelT w="13500" h="13500" prst="angle"/>
              <a:bevelB w="13500" h="13500" prst="angle"/>
              <a:extrusionClr>
                <a:srgbClr val="CCFFFF"/>
              </a:extrusionClr>
              <a:contourClr>
                <a:srgbClr val="CC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58374" name="Line 6"/>
            <p:cNvSpPr>
              <a:spLocks noChangeShapeType="1"/>
            </p:cNvSpPr>
            <p:nvPr/>
          </p:nvSpPr>
          <p:spPr bwMode="auto">
            <a:xfrm>
              <a:off x="4137" y="934"/>
              <a:ext cx="800" cy="0"/>
            </a:xfrm>
            <a:prstGeom prst="line">
              <a:avLst/>
            </a:prstGeom>
            <a:noFill/>
            <a:ln w="762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75" name="Line 7"/>
            <p:cNvSpPr>
              <a:spLocks noChangeShapeType="1"/>
            </p:cNvSpPr>
            <p:nvPr/>
          </p:nvSpPr>
          <p:spPr bwMode="auto">
            <a:xfrm>
              <a:off x="4142" y="1629"/>
              <a:ext cx="800" cy="0"/>
            </a:xfrm>
            <a:prstGeom prst="line">
              <a:avLst/>
            </a:prstGeom>
            <a:noFill/>
            <a:ln w="762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76" name="Line 8"/>
            <p:cNvSpPr>
              <a:spLocks noChangeShapeType="1"/>
            </p:cNvSpPr>
            <p:nvPr/>
          </p:nvSpPr>
          <p:spPr bwMode="auto">
            <a:xfrm>
              <a:off x="4110" y="2324"/>
              <a:ext cx="800" cy="0"/>
            </a:xfrm>
            <a:prstGeom prst="line">
              <a:avLst/>
            </a:prstGeom>
            <a:noFill/>
            <a:ln w="762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77" name="Line 9"/>
            <p:cNvSpPr>
              <a:spLocks noChangeShapeType="1"/>
            </p:cNvSpPr>
            <p:nvPr/>
          </p:nvSpPr>
          <p:spPr bwMode="auto">
            <a:xfrm>
              <a:off x="4064" y="1025"/>
              <a:ext cx="0" cy="545"/>
            </a:xfrm>
            <a:prstGeom prst="line">
              <a:avLst/>
            </a:prstGeom>
            <a:noFill/>
            <a:ln w="762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78" name="Line 10"/>
            <p:cNvSpPr>
              <a:spLocks noChangeShapeType="1"/>
            </p:cNvSpPr>
            <p:nvPr/>
          </p:nvSpPr>
          <p:spPr bwMode="auto">
            <a:xfrm>
              <a:off x="4075" y="1689"/>
              <a:ext cx="0" cy="545"/>
            </a:xfrm>
            <a:prstGeom prst="line">
              <a:avLst/>
            </a:prstGeom>
            <a:noFill/>
            <a:ln w="762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79" name="Line 11"/>
            <p:cNvSpPr>
              <a:spLocks noChangeShapeType="1"/>
            </p:cNvSpPr>
            <p:nvPr/>
          </p:nvSpPr>
          <p:spPr bwMode="auto">
            <a:xfrm>
              <a:off x="4970" y="1749"/>
              <a:ext cx="0" cy="545"/>
            </a:xfrm>
            <a:prstGeom prst="line">
              <a:avLst/>
            </a:prstGeom>
            <a:noFill/>
            <a:ln w="762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80" name="Line 12"/>
            <p:cNvSpPr>
              <a:spLocks noChangeShapeType="1"/>
            </p:cNvSpPr>
            <p:nvPr/>
          </p:nvSpPr>
          <p:spPr bwMode="auto">
            <a:xfrm>
              <a:off x="4975" y="1036"/>
              <a:ext cx="0" cy="545"/>
            </a:xfrm>
            <a:prstGeom prst="line">
              <a:avLst/>
            </a:prstGeom>
            <a:noFill/>
            <a:ln w="762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81" name="Text Box 13"/>
            <p:cNvSpPr txBox="1">
              <a:spLocks noChangeArrowheads="1"/>
            </p:cNvSpPr>
            <p:nvPr/>
          </p:nvSpPr>
          <p:spPr bwMode="auto">
            <a:xfrm>
              <a:off x="4410" y="640"/>
              <a:ext cx="212"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kumimoji="1" lang="en-US" altLang="zh-CN" sz="2400"/>
                <a:t>a</a:t>
              </a:r>
            </a:p>
          </p:txBody>
        </p:sp>
        <p:sp>
          <p:nvSpPr>
            <p:cNvPr id="58382" name="Text Box 14"/>
            <p:cNvSpPr txBox="1">
              <a:spLocks noChangeArrowheads="1"/>
            </p:cNvSpPr>
            <p:nvPr/>
          </p:nvSpPr>
          <p:spPr bwMode="auto">
            <a:xfrm>
              <a:off x="5020" y="1137"/>
              <a:ext cx="241" cy="32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kumimoji="1" lang="en-US" altLang="zh-CN"/>
                <a:t>b</a:t>
              </a:r>
            </a:p>
          </p:txBody>
        </p:sp>
        <p:sp>
          <p:nvSpPr>
            <p:cNvPr id="58383" name="Text Box 15"/>
            <p:cNvSpPr txBox="1">
              <a:spLocks noChangeArrowheads="1"/>
            </p:cNvSpPr>
            <p:nvPr/>
          </p:nvSpPr>
          <p:spPr bwMode="auto">
            <a:xfrm>
              <a:off x="5027" y="1833"/>
              <a:ext cx="215" cy="32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kumimoji="1" lang="en-US" altLang="zh-CN"/>
                <a:t>c</a:t>
              </a:r>
            </a:p>
          </p:txBody>
        </p:sp>
        <p:sp>
          <p:nvSpPr>
            <p:cNvPr id="58384" name="Text Box 16"/>
            <p:cNvSpPr txBox="1">
              <a:spLocks noChangeArrowheads="1"/>
            </p:cNvSpPr>
            <p:nvPr/>
          </p:nvSpPr>
          <p:spPr bwMode="auto">
            <a:xfrm>
              <a:off x="4402" y="2001"/>
              <a:ext cx="241" cy="32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kumimoji="1" lang="en-US" altLang="zh-CN"/>
                <a:t>d</a:t>
              </a:r>
            </a:p>
          </p:txBody>
        </p:sp>
        <p:sp>
          <p:nvSpPr>
            <p:cNvPr id="58385" name="Text Box 17"/>
            <p:cNvSpPr txBox="1">
              <a:spLocks noChangeArrowheads="1"/>
            </p:cNvSpPr>
            <p:nvPr/>
          </p:nvSpPr>
          <p:spPr bwMode="auto">
            <a:xfrm>
              <a:off x="3809" y="1778"/>
              <a:ext cx="215" cy="32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kumimoji="1" lang="en-US" altLang="zh-CN"/>
                <a:t>e</a:t>
              </a:r>
            </a:p>
          </p:txBody>
        </p:sp>
        <p:sp>
          <p:nvSpPr>
            <p:cNvPr id="58386" name="Text Box 18"/>
            <p:cNvSpPr txBox="1">
              <a:spLocks noChangeArrowheads="1"/>
            </p:cNvSpPr>
            <p:nvPr/>
          </p:nvSpPr>
          <p:spPr bwMode="auto">
            <a:xfrm>
              <a:off x="3803" y="1196"/>
              <a:ext cx="191" cy="32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kumimoji="1" lang="en-US" altLang="zh-CN"/>
                <a:t>f</a:t>
              </a:r>
            </a:p>
          </p:txBody>
        </p:sp>
        <p:sp>
          <p:nvSpPr>
            <p:cNvPr id="58387" name="Text Box 19"/>
            <p:cNvSpPr txBox="1">
              <a:spLocks noChangeArrowheads="1"/>
            </p:cNvSpPr>
            <p:nvPr/>
          </p:nvSpPr>
          <p:spPr bwMode="auto">
            <a:xfrm>
              <a:off x="4360" y="1287"/>
              <a:ext cx="228" cy="32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kumimoji="1" lang="en-US" altLang="zh-CN"/>
                <a:t>g</a:t>
              </a:r>
            </a:p>
          </p:txBody>
        </p:sp>
      </p:grpSp>
      <p:grpSp>
        <p:nvGrpSpPr>
          <p:cNvPr id="58388" name="Group 20"/>
          <p:cNvGrpSpPr>
            <a:grpSpLocks/>
          </p:cNvGrpSpPr>
          <p:nvPr/>
        </p:nvGrpSpPr>
        <p:grpSpPr bwMode="auto">
          <a:xfrm>
            <a:off x="381000" y="1752600"/>
            <a:ext cx="3570288" cy="3957638"/>
            <a:chOff x="3017" y="381"/>
            <a:chExt cx="2249" cy="2493"/>
          </a:xfrm>
        </p:grpSpPr>
        <p:sp>
          <p:nvSpPr>
            <p:cNvPr id="58389" name="Rectangle 21"/>
            <p:cNvSpPr>
              <a:spLocks noChangeArrowheads="1"/>
            </p:cNvSpPr>
            <p:nvPr/>
          </p:nvSpPr>
          <p:spPr bwMode="auto">
            <a:xfrm>
              <a:off x="3545" y="437"/>
              <a:ext cx="1399" cy="2437"/>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rgbClr val="CC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8390" name="Group 22"/>
            <p:cNvGrpSpPr>
              <a:grpSpLocks/>
            </p:cNvGrpSpPr>
            <p:nvPr/>
          </p:nvGrpSpPr>
          <p:grpSpPr bwMode="auto">
            <a:xfrm>
              <a:off x="4157" y="1261"/>
              <a:ext cx="672" cy="510"/>
              <a:chOff x="2400" y="1134"/>
              <a:chExt cx="672" cy="510"/>
            </a:xfrm>
          </p:grpSpPr>
          <p:sp>
            <p:nvSpPr>
              <p:cNvPr id="58391" name="Line 23"/>
              <p:cNvSpPr>
                <a:spLocks noChangeShapeType="1"/>
              </p:cNvSpPr>
              <p:nvPr/>
            </p:nvSpPr>
            <p:spPr bwMode="auto">
              <a:xfrm>
                <a:off x="2628" y="1308"/>
                <a:ext cx="0" cy="336"/>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92" name="Line 24"/>
              <p:cNvSpPr>
                <a:spLocks noChangeShapeType="1"/>
              </p:cNvSpPr>
              <p:nvPr/>
            </p:nvSpPr>
            <p:spPr bwMode="auto">
              <a:xfrm>
                <a:off x="2400" y="1476"/>
                <a:ext cx="672"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93" name="Line 25"/>
              <p:cNvSpPr>
                <a:spLocks noChangeShapeType="1"/>
              </p:cNvSpPr>
              <p:nvPr/>
            </p:nvSpPr>
            <p:spPr bwMode="auto">
              <a:xfrm>
                <a:off x="2628" y="1308"/>
                <a:ext cx="300" cy="173"/>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94" name="Line 26"/>
              <p:cNvSpPr>
                <a:spLocks noChangeShapeType="1"/>
              </p:cNvSpPr>
              <p:nvPr/>
            </p:nvSpPr>
            <p:spPr bwMode="auto">
              <a:xfrm flipH="1">
                <a:off x="2628" y="1482"/>
                <a:ext cx="276" cy="159"/>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95" name="Line 27"/>
              <p:cNvSpPr>
                <a:spLocks noChangeShapeType="1"/>
              </p:cNvSpPr>
              <p:nvPr/>
            </p:nvSpPr>
            <p:spPr bwMode="auto">
              <a:xfrm>
                <a:off x="2910" y="1308"/>
                <a:ext cx="0" cy="336"/>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96" name="Line 28"/>
              <p:cNvSpPr>
                <a:spLocks noChangeShapeType="1"/>
              </p:cNvSpPr>
              <p:nvPr/>
            </p:nvSpPr>
            <p:spPr bwMode="auto">
              <a:xfrm flipV="1">
                <a:off x="2748" y="1134"/>
                <a:ext cx="132" cy="132"/>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97" name="Line 29"/>
              <p:cNvSpPr>
                <a:spLocks noChangeShapeType="1"/>
              </p:cNvSpPr>
              <p:nvPr/>
            </p:nvSpPr>
            <p:spPr bwMode="auto">
              <a:xfrm flipV="1">
                <a:off x="2844" y="1164"/>
                <a:ext cx="132" cy="132"/>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8398" name="Group 30"/>
            <p:cNvGrpSpPr>
              <a:grpSpLocks/>
            </p:cNvGrpSpPr>
            <p:nvPr/>
          </p:nvGrpSpPr>
          <p:grpSpPr bwMode="auto">
            <a:xfrm>
              <a:off x="4150" y="557"/>
              <a:ext cx="672" cy="510"/>
              <a:chOff x="2400" y="1134"/>
              <a:chExt cx="672" cy="510"/>
            </a:xfrm>
          </p:grpSpPr>
          <p:sp>
            <p:nvSpPr>
              <p:cNvPr id="58399" name="Line 31"/>
              <p:cNvSpPr>
                <a:spLocks noChangeShapeType="1"/>
              </p:cNvSpPr>
              <p:nvPr/>
            </p:nvSpPr>
            <p:spPr bwMode="auto">
              <a:xfrm>
                <a:off x="2628" y="1308"/>
                <a:ext cx="0" cy="336"/>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00" name="Line 32"/>
              <p:cNvSpPr>
                <a:spLocks noChangeShapeType="1"/>
              </p:cNvSpPr>
              <p:nvPr/>
            </p:nvSpPr>
            <p:spPr bwMode="auto">
              <a:xfrm>
                <a:off x="2400" y="1476"/>
                <a:ext cx="672"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01" name="Line 33"/>
              <p:cNvSpPr>
                <a:spLocks noChangeShapeType="1"/>
              </p:cNvSpPr>
              <p:nvPr/>
            </p:nvSpPr>
            <p:spPr bwMode="auto">
              <a:xfrm>
                <a:off x="2628" y="1308"/>
                <a:ext cx="300" cy="173"/>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02" name="Line 34"/>
              <p:cNvSpPr>
                <a:spLocks noChangeShapeType="1"/>
              </p:cNvSpPr>
              <p:nvPr/>
            </p:nvSpPr>
            <p:spPr bwMode="auto">
              <a:xfrm flipH="1">
                <a:off x="2628" y="1482"/>
                <a:ext cx="276" cy="159"/>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03" name="Line 35"/>
              <p:cNvSpPr>
                <a:spLocks noChangeShapeType="1"/>
              </p:cNvSpPr>
              <p:nvPr/>
            </p:nvSpPr>
            <p:spPr bwMode="auto">
              <a:xfrm>
                <a:off x="2910" y="1308"/>
                <a:ext cx="0" cy="336"/>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04" name="Line 36"/>
              <p:cNvSpPr>
                <a:spLocks noChangeShapeType="1"/>
              </p:cNvSpPr>
              <p:nvPr/>
            </p:nvSpPr>
            <p:spPr bwMode="auto">
              <a:xfrm flipV="1">
                <a:off x="2748" y="1134"/>
                <a:ext cx="132" cy="132"/>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05" name="Line 37"/>
              <p:cNvSpPr>
                <a:spLocks noChangeShapeType="1"/>
              </p:cNvSpPr>
              <p:nvPr/>
            </p:nvSpPr>
            <p:spPr bwMode="auto">
              <a:xfrm flipV="1">
                <a:off x="2844" y="1164"/>
                <a:ext cx="132" cy="132"/>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8406" name="Group 38"/>
            <p:cNvGrpSpPr>
              <a:grpSpLocks/>
            </p:cNvGrpSpPr>
            <p:nvPr/>
          </p:nvGrpSpPr>
          <p:grpSpPr bwMode="auto">
            <a:xfrm>
              <a:off x="4142" y="2300"/>
              <a:ext cx="672" cy="510"/>
              <a:chOff x="2400" y="1134"/>
              <a:chExt cx="672" cy="510"/>
            </a:xfrm>
          </p:grpSpPr>
          <p:sp>
            <p:nvSpPr>
              <p:cNvPr id="58407" name="Line 39"/>
              <p:cNvSpPr>
                <a:spLocks noChangeShapeType="1"/>
              </p:cNvSpPr>
              <p:nvPr/>
            </p:nvSpPr>
            <p:spPr bwMode="auto">
              <a:xfrm>
                <a:off x="2628" y="1308"/>
                <a:ext cx="0" cy="336"/>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08" name="Line 40"/>
              <p:cNvSpPr>
                <a:spLocks noChangeShapeType="1"/>
              </p:cNvSpPr>
              <p:nvPr/>
            </p:nvSpPr>
            <p:spPr bwMode="auto">
              <a:xfrm>
                <a:off x="2400" y="1476"/>
                <a:ext cx="672"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09" name="Line 41"/>
              <p:cNvSpPr>
                <a:spLocks noChangeShapeType="1"/>
              </p:cNvSpPr>
              <p:nvPr/>
            </p:nvSpPr>
            <p:spPr bwMode="auto">
              <a:xfrm>
                <a:off x="2628" y="1308"/>
                <a:ext cx="300" cy="173"/>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10" name="Line 42"/>
              <p:cNvSpPr>
                <a:spLocks noChangeShapeType="1"/>
              </p:cNvSpPr>
              <p:nvPr/>
            </p:nvSpPr>
            <p:spPr bwMode="auto">
              <a:xfrm flipH="1">
                <a:off x="2628" y="1482"/>
                <a:ext cx="276" cy="159"/>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11" name="Line 43"/>
              <p:cNvSpPr>
                <a:spLocks noChangeShapeType="1"/>
              </p:cNvSpPr>
              <p:nvPr/>
            </p:nvSpPr>
            <p:spPr bwMode="auto">
              <a:xfrm>
                <a:off x="2910" y="1308"/>
                <a:ext cx="0" cy="336"/>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12" name="Line 44"/>
              <p:cNvSpPr>
                <a:spLocks noChangeShapeType="1"/>
              </p:cNvSpPr>
              <p:nvPr/>
            </p:nvSpPr>
            <p:spPr bwMode="auto">
              <a:xfrm flipV="1">
                <a:off x="2748" y="1134"/>
                <a:ext cx="132" cy="132"/>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13" name="Line 45"/>
              <p:cNvSpPr>
                <a:spLocks noChangeShapeType="1"/>
              </p:cNvSpPr>
              <p:nvPr/>
            </p:nvSpPr>
            <p:spPr bwMode="auto">
              <a:xfrm flipV="1">
                <a:off x="2844" y="1164"/>
                <a:ext cx="132" cy="132"/>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8414" name="Line 46"/>
            <p:cNvSpPr>
              <a:spLocks noChangeShapeType="1"/>
            </p:cNvSpPr>
            <p:nvPr/>
          </p:nvSpPr>
          <p:spPr bwMode="auto">
            <a:xfrm flipH="1">
              <a:off x="4817" y="902"/>
              <a:ext cx="0" cy="173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15" name="Oval 47"/>
            <p:cNvSpPr>
              <a:spLocks noChangeArrowheads="1"/>
            </p:cNvSpPr>
            <p:nvPr/>
          </p:nvSpPr>
          <p:spPr bwMode="auto">
            <a:xfrm>
              <a:off x="4790" y="1581"/>
              <a:ext cx="47" cy="47"/>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16" name="Line 48"/>
            <p:cNvSpPr>
              <a:spLocks noChangeShapeType="1"/>
            </p:cNvSpPr>
            <p:nvPr/>
          </p:nvSpPr>
          <p:spPr bwMode="auto">
            <a:xfrm>
              <a:off x="4481" y="1907"/>
              <a:ext cx="0" cy="266"/>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17" name="Rectangle 49"/>
            <p:cNvSpPr>
              <a:spLocks noChangeArrowheads="1"/>
            </p:cNvSpPr>
            <p:nvPr/>
          </p:nvSpPr>
          <p:spPr bwMode="auto">
            <a:xfrm rot="-5400000">
              <a:off x="3780" y="2478"/>
              <a:ext cx="108" cy="348"/>
            </a:xfrm>
            <a:prstGeom prst="rect">
              <a:avLst/>
            </a:prstGeom>
            <a:solidFill>
              <a:srgbClr val="FF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18" name="Line 50"/>
            <p:cNvSpPr>
              <a:spLocks noChangeShapeType="1"/>
            </p:cNvSpPr>
            <p:nvPr/>
          </p:nvSpPr>
          <p:spPr bwMode="auto">
            <a:xfrm rot="-5400000">
              <a:off x="4095" y="2562"/>
              <a:ext cx="0" cy="16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19" name="Line 51"/>
            <p:cNvSpPr>
              <a:spLocks noChangeShapeType="1"/>
            </p:cNvSpPr>
            <p:nvPr/>
          </p:nvSpPr>
          <p:spPr bwMode="auto">
            <a:xfrm rot="5400000" flipV="1">
              <a:off x="3532" y="2521"/>
              <a:ext cx="8" cy="24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20" name="Rectangle 52"/>
            <p:cNvSpPr>
              <a:spLocks noChangeArrowheads="1"/>
            </p:cNvSpPr>
            <p:nvPr/>
          </p:nvSpPr>
          <p:spPr bwMode="auto">
            <a:xfrm rot="-5400000">
              <a:off x="3780" y="1434"/>
              <a:ext cx="108" cy="348"/>
            </a:xfrm>
            <a:prstGeom prst="rect">
              <a:avLst/>
            </a:prstGeom>
            <a:solidFill>
              <a:srgbClr val="FF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21" name="Line 53"/>
            <p:cNvSpPr>
              <a:spLocks noChangeShapeType="1"/>
            </p:cNvSpPr>
            <p:nvPr/>
          </p:nvSpPr>
          <p:spPr bwMode="auto">
            <a:xfrm rot="-5400000">
              <a:off x="4095" y="1518"/>
              <a:ext cx="0" cy="16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22" name="Line 54"/>
            <p:cNvSpPr>
              <a:spLocks noChangeShapeType="1"/>
            </p:cNvSpPr>
            <p:nvPr/>
          </p:nvSpPr>
          <p:spPr bwMode="auto">
            <a:xfrm rot="-5400000">
              <a:off x="3544" y="1489"/>
              <a:ext cx="0" cy="23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23" name="Rectangle 55"/>
            <p:cNvSpPr>
              <a:spLocks noChangeArrowheads="1"/>
            </p:cNvSpPr>
            <p:nvPr/>
          </p:nvSpPr>
          <p:spPr bwMode="auto">
            <a:xfrm rot="-5400000">
              <a:off x="3792" y="738"/>
              <a:ext cx="108" cy="348"/>
            </a:xfrm>
            <a:prstGeom prst="rect">
              <a:avLst/>
            </a:prstGeom>
            <a:solidFill>
              <a:srgbClr val="FF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24" name="Line 56"/>
            <p:cNvSpPr>
              <a:spLocks noChangeShapeType="1"/>
            </p:cNvSpPr>
            <p:nvPr/>
          </p:nvSpPr>
          <p:spPr bwMode="auto">
            <a:xfrm rot="-5400000">
              <a:off x="4107" y="822"/>
              <a:ext cx="0" cy="16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25" name="Line 57"/>
            <p:cNvSpPr>
              <a:spLocks noChangeShapeType="1"/>
            </p:cNvSpPr>
            <p:nvPr/>
          </p:nvSpPr>
          <p:spPr bwMode="auto">
            <a:xfrm rot="-5400000">
              <a:off x="3548" y="785"/>
              <a:ext cx="0" cy="24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26" name="Text Box 58"/>
            <p:cNvSpPr txBox="1">
              <a:spLocks noChangeArrowheads="1"/>
            </p:cNvSpPr>
            <p:nvPr/>
          </p:nvSpPr>
          <p:spPr bwMode="auto">
            <a:xfrm>
              <a:off x="3568" y="554"/>
              <a:ext cx="55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kumimoji="1" lang="en-US" altLang="zh-CN" sz="2400">
                  <a:latin typeface="楷体_GB2312" panose="02010609030101010101" pitchFamily="49" charset="-122"/>
                  <a:ea typeface="楷体_GB2312" panose="02010609030101010101" pitchFamily="49" charset="-122"/>
                </a:rPr>
                <a:t>510</a:t>
              </a:r>
              <a:r>
                <a:rPr kumimoji="1" lang="en-US" altLang="zh-CN" sz="2400">
                  <a:latin typeface="楷体_GB2312" panose="02010609030101010101" pitchFamily="49" charset="-122"/>
                  <a:ea typeface="楷体_GB2312" panose="02010609030101010101" pitchFamily="49" charset="-122"/>
                  <a:sym typeface="Symbol" panose="05050102010706020507" pitchFamily="18" charset="2"/>
                </a:rPr>
                <a:t></a:t>
              </a:r>
              <a:endParaRPr kumimoji="1" lang="en-US" altLang="zh-CN" sz="2400">
                <a:latin typeface="楷体_GB2312" panose="02010609030101010101" pitchFamily="49" charset="-122"/>
                <a:ea typeface="楷体_GB2312" panose="02010609030101010101" pitchFamily="49" charset="-122"/>
              </a:endParaRPr>
            </a:p>
          </p:txBody>
        </p:sp>
        <p:sp>
          <p:nvSpPr>
            <p:cNvPr id="58427" name="Line 59"/>
            <p:cNvSpPr>
              <a:spLocks noChangeShapeType="1"/>
            </p:cNvSpPr>
            <p:nvPr/>
          </p:nvSpPr>
          <p:spPr bwMode="auto">
            <a:xfrm>
              <a:off x="4817" y="2018"/>
              <a:ext cx="33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28" name="Oval 60"/>
            <p:cNvSpPr>
              <a:spLocks noChangeArrowheads="1"/>
            </p:cNvSpPr>
            <p:nvPr/>
          </p:nvSpPr>
          <p:spPr bwMode="auto">
            <a:xfrm>
              <a:off x="4802" y="1989"/>
              <a:ext cx="47" cy="47"/>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29" name="Text Box 61"/>
            <p:cNvSpPr txBox="1">
              <a:spLocks noChangeArrowheads="1"/>
            </p:cNvSpPr>
            <p:nvPr/>
          </p:nvSpPr>
          <p:spPr bwMode="auto">
            <a:xfrm>
              <a:off x="3065" y="719"/>
              <a:ext cx="34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kumimoji="1" lang="en-US" altLang="zh-CN">
                  <a:solidFill>
                    <a:schemeClr val="accent2"/>
                  </a:solidFill>
                  <a:latin typeface="楷体_GB2312" panose="02010609030101010101" pitchFamily="49" charset="-122"/>
                  <a:ea typeface="楷体_GB2312" panose="02010609030101010101" pitchFamily="49" charset="-122"/>
                </a:rPr>
                <a:t>Ya</a:t>
              </a:r>
            </a:p>
          </p:txBody>
        </p:sp>
        <p:sp>
          <p:nvSpPr>
            <p:cNvPr id="58430" name="Text Box 62"/>
            <p:cNvSpPr txBox="1">
              <a:spLocks noChangeArrowheads="1"/>
            </p:cNvSpPr>
            <p:nvPr/>
          </p:nvSpPr>
          <p:spPr bwMode="auto">
            <a:xfrm>
              <a:off x="3065" y="1482"/>
              <a:ext cx="34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kumimoji="1" lang="en-US" altLang="zh-CN">
                  <a:solidFill>
                    <a:schemeClr val="accent2"/>
                  </a:solidFill>
                  <a:latin typeface="楷体_GB2312" panose="02010609030101010101" pitchFamily="49" charset="-122"/>
                  <a:ea typeface="楷体_GB2312" panose="02010609030101010101" pitchFamily="49" charset="-122"/>
                </a:rPr>
                <a:t>Yb</a:t>
              </a:r>
            </a:p>
          </p:txBody>
        </p:sp>
        <p:sp>
          <p:nvSpPr>
            <p:cNvPr id="58431" name="Text Box 63"/>
            <p:cNvSpPr txBox="1">
              <a:spLocks noChangeArrowheads="1"/>
            </p:cNvSpPr>
            <p:nvPr/>
          </p:nvSpPr>
          <p:spPr bwMode="auto">
            <a:xfrm>
              <a:off x="3017" y="2447"/>
              <a:ext cx="34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kumimoji="1" lang="en-US" altLang="zh-CN">
                  <a:solidFill>
                    <a:schemeClr val="accent2"/>
                  </a:solidFill>
                  <a:latin typeface="楷体_GB2312" panose="02010609030101010101" pitchFamily="49" charset="-122"/>
                  <a:ea typeface="楷体_GB2312" panose="02010609030101010101" pitchFamily="49" charset="-122"/>
                </a:rPr>
                <a:t>Yg</a:t>
              </a:r>
            </a:p>
          </p:txBody>
        </p:sp>
        <p:sp>
          <p:nvSpPr>
            <p:cNvPr id="58432" name="Text Box 64"/>
            <p:cNvSpPr txBox="1">
              <a:spLocks noChangeArrowheads="1"/>
            </p:cNvSpPr>
            <p:nvPr/>
          </p:nvSpPr>
          <p:spPr bwMode="auto">
            <a:xfrm>
              <a:off x="4223" y="381"/>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kumimoji="1" lang="en-US" altLang="zh-CN">
                  <a:solidFill>
                    <a:schemeClr val="accent2"/>
                  </a:solidFill>
                  <a:latin typeface="楷体_GB2312" panose="02010609030101010101" pitchFamily="49" charset="-122"/>
                  <a:ea typeface="楷体_GB2312" panose="02010609030101010101" pitchFamily="49" charset="-122"/>
                </a:rPr>
                <a:t>a</a:t>
              </a:r>
            </a:p>
          </p:txBody>
        </p:sp>
        <p:sp>
          <p:nvSpPr>
            <p:cNvPr id="58433" name="Text Box 65"/>
            <p:cNvSpPr txBox="1">
              <a:spLocks noChangeArrowheads="1"/>
            </p:cNvSpPr>
            <p:nvPr/>
          </p:nvSpPr>
          <p:spPr bwMode="auto">
            <a:xfrm>
              <a:off x="4252" y="1126"/>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kumimoji="1" lang="en-US" altLang="zh-CN">
                  <a:solidFill>
                    <a:schemeClr val="accent2"/>
                  </a:solidFill>
                  <a:latin typeface="楷体_GB2312" panose="02010609030101010101" pitchFamily="49" charset="-122"/>
                  <a:ea typeface="楷体_GB2312" panose="02010609030101010101" pitchFamily="49" charset="-122"/>
                </a:rPr>
                <a:t>b</a:t>
              </a:r>
            </a:p>
          </p:txBody>
        </p:sp>
        <p:sp>
          <p:nvSpPr>
            <p:cNvPr id="58434" name="Text Box 66"/>
            <p:cNvSpPr txBox="1">
              <a:spLocks noChangeArrowheads="1"/>
            </p:cNvSpPr>
            <p:nvPr/>
          </p:nvSpPr>
          <p:spPr bwMode="auto">
            <a:xfrm>
              <a:off x="4198" y="2146"/>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kumimoji="1" lang="en-US" altLang="zh-CN">
                  <a:solidFill>
                    <a:schemeClr val="accent2"/>
                  </a:solidFill>
                  <a:latin typeface="楷体_GB2312" panose="02010609030101010101" pitchFamily="49" charset="-122"/>
                  <a:ea typeface="楷体_GB2312" panose="02010609030101010101" pitchFamily="49" charset="-122"/>
                </a:rPr>
                <a:t>g</a:t>
              </a:r>
            </a:p>
          </p:txBody>
        </p:sp>
        <p:sp>
          <p:nvSpPr>
            <p:cNvPr id="58435" name="Text Box 67"/>
            <p:cNvSpPr txBox="1">
              <a:spLocks noChangeArrowheads="1"/>
            </p:cNvSpPr>
            <p:nvPr/>
          </p:nvSpPr>
          <p:spPr bwMode="auto">
            <a:xfrm>
              <a:off x="3592" y="1268"/>
              <a:ext cx="55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kumimoji="1" lang="en-US" altLang="zh-CN" sz="2400">
                  <a:latin typeface="楷体_GB2312" panose="02010609030101010101" pitchFamily="49" charset="-122"/>
                  <a:ea typeface="楷体_GB2312" panose="02010609030101010101" pitchFamily="49" charset="-122"/>
                </a:rPr>
                <a:t>510</a:t>
              </a:r>
              <a:r>
                <a:rPr kumimoji="1" lang="en-US" altLang="zh-CN" sz="2400">
                  <a:latin typeface="楷体_GB2312" panose="02010609030101010101" pitchFamily="49" charset="-122"/>
                  <a:ea typeface="楷体_GB2312" panose="02010609030101010101" pitchFamily="49" charset="-122"/>
                  <a:sym typeface="Symbol" panose="05050102010706020507" pitchFamily="18" charset="2"/>
                </a:rPr>
                <a:t></a:t>
              </a:r>
              <a:endParaRPr kumimoji="1" lang="en-US" altLang="zh-CN" sz="2400">
                <a:latin typeface="楷体_GB2312" panose="02010609030101010101" pitchFamily="49" charset="-122"/>
                <a:ea typeface="楷体_GB2312" panose="02010609030101010101" pitchFamily="49" charset="-122"/>
              </a:endParaRPr>
            </a:p>
          </p:txBody>
        </p:sp>
        <p:sp>
          <p:nvSpPr>
            <p:cNvPr id="58436" name="Text Box 68"/>
            <p:cNvSpPr txBox="1">
              <a:spLocks noChangeArrowheads="1"/>
            </p:cNvSpPr>
            <p:nvPr/>
          </p:nvSpPr>
          <p:spPr bwMode="auto">
            <a:xfrm>
              <a:off x="3608" y="2337"/>
              <a:ext cx="55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kumimoji="1" lang="en-US" altLang="zh-CN" sz="2400">
                  <a:latin typeface="楷体_GB2312" panose="02010609030101010101" pitchFamily="49" charset="-122"/>
                  <a:ea typeface="楷体_GB2312" panose="02010609030101010101" pitchFamily="49" charset="-122"/>
                </a:rPr>
                <a:t>510</a:t>
              </a:r>
              <a:r>
                <a:rPr kumimoji="1" lang="en-US" altLang="zh-CN" sz="2400">
                  <a:latin typeface="楷体_GB2312" panose="02010609030101010101" pitchFamily="49" charset="-122"/>
                  <a:ea typeface="楷体_GB2312" panose="02010609030101010101" pitchFamily="49" charset="-122"/>
                  <a:sym typeface="Symbol" panose="05050102010706020507" pitchFamily="18" charset="2"/>
                </a:rPr>
                <a:t></a:t>
              </a:r>
              <a:endParaRPr kumimoji="1" lang="en-US" altLang="zh-CN" sz="2400">
                <a:latin typeface="楷体_GB2312" panose="02010609030101010101" pitchFamily="49" charset="-122"/>
                <a:ea typeface="楷体_GB2312" panose="02010609030101010101" pitchFamily="49" charset="-122"/>
              </a:endParaRPr>
            </a:p>
          </p:txBody>
        </p:sp>
        <p:sp>
          <p:nvSpPr>
            <p:cNvPr id="58437" name="Line 69"/>
            <p:cNvSpPr>
              <a:spLocks noChangeShapeType="1"/>
            </p:cNvSpPr>
            <p:nvPr/>
          </p:nvSpPr>
          <p:spPr bwMode="auto">
            <a:xfrm>
              <a:off x="3213" y="1995"/>
              <a:ext cx="0" cy="266"/>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8438" name="Group 70"/>
            <p:cNvGrpSpPr>
              <a:grpSpLocks/>
            </p:cNvGrpSpPr>
            <p:nvPr/>
          </p:nvGrpSpPr>
          <p:grpSpPr bwMode="auto">
            <a:xfrm>
              <a:off x="4984" y="2018"/>
              <a:ext cx="282" cy="220"/>
              <a:chOff x="2148" y="3272"/>
              <a:chExt cx="282" cy="220"/>
            </a:xfrm>
          </p:grpSpPr>
          <p:sp>
            <p:nvSpPr>
              <p:cNvPr id="58439" name="Line 71"/>
              <p:cNvSpPr>
                <a:spLocks noChangeShapeType="1"/>
              </p:cNvSpPr>
              <p:nvPr/>
            </p:nvSpPr>
            <p:spPr bwMode="auto">
              <a:xfrm>
                <a:off x="2291" y="3272"/>
                <a:ext cx="0" cy="21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40" name="Line 72"/>
              <p:cNvSpPr>
                <a:spLocks noChangeShapeType="1"/>
              </p:cNvSpPr>
              <p:nvPr/>
            </p:nvSpPr>
            <p:spPr bwMode="auto">
              <a:xfrm>
                <a:off x="2148" y="3492"/>
                <a:ext cx="28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58441" name="Group 73"/>
          <p:cNvGrpSpPr>
            <a:grpSpLocks/>
          </p:cNvGrpSpPr>
          <p:nvPr/>
        </p:nvGrpSpPr>
        <p:grpSpPr bwMode="auto">
          <a:xfrm>
            <a:off x="3055938" y="1695450"/>
            <a:ext cx="1466850" cy="1885950"/>
            <a:chOff x="1925" y="1068"/>
            <a:chExt cx="924" cy="1188"/>
          </a:xfrm>
        </p:grpSpPr>
        <p:sp>
          <p:nvSpPr>
            <p:cNvPr id="58442" name="Text Box 74"/>
            <p:cNvSpPr txBox="1">
              <a:spLocks noChangeArrowheads="1"/>
            </p:cNvSpPr>
            <p:nvPr/>
          </p:nvSpPr>
          <p:spPr bwMode="auto">
            <a:xfrm>
              <a:off x="2464" y="1068"/>
              <a:ext cx="385" cy="1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spAutoFit/>
            </a:bodyPr>
            <a:lstStyle/>
            <a:p>
              <a:pPr algn="ctr">
                <a:spcBef>
                  <a:spcPct val="50000"/>
                </a:spcBef>
              </a:pPr>
              <a:r>
                <a:rPr kumimoji="1" lang="zh-CN" altLang="en-US">
                  <a:latin typeface="楷体_GB2312" panose="02010609030101010101" pitchFamily="49" charset="-122"/>
                  <a:ea typeface="楷体_GB2312" panose="02010609030101010101" pitchFamily="49" charset="-122"/>
                </a:rPr>
                <a:t>发光二极管</a:t>
              </a:r>
            </a:p>
          </p:txBody>
        </p:sp>
        <p:cxnSp>
          <p:nvCxnSpPr>
            <p:cNvPr id="58443" name="AutoShape 75"/>
            <p:cNvCxnSpPr>
              <a:cxnSpLocks noChangeShapeType="1"/>
            </p:cNvCxnSpPr>
            <p:nvPr/>
          </p:nvCxnSpPr>
          <p:spPr bwMode="auto">
            <a:xfrm rot="16200000">
              <a:off x="2057" y="1171"/>
              <a:ext cx="288" cy="552"/>
            </a:xfrm>
            <a:prstGeom prst="curvedConnector2">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8444" name="Text Box 76"/>
          <p:cNvSpPr txBox="1">
            <a:spLocks noChangeArrowheads="1"/>
          </p:cNvSpPr>
          <p:nvPr/>
        </p:nvSpPr>
        <p:spPr bwMode="auto">
          <a:xfrm>
            <a:off x="4495800" y="4267200"/>
            <a:ext cx="4267200" cy="2043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kumimoji="1" lang="en-US" altLang="zh-CN" sz="3200" u="sng" dirty="0" err="1">
                <a:latin typeface="楷体_GB2312" panose="02010609030101010101" pitchFamily="49" charset="-122"/>
                <a:ea typeface="楷体_GB2312" panose="02010609030101010101" pitchFamily="49" charset="-122"/>
              </a:rPr>
              <a:t>Ya-Yg</a:t>
            </a:r>
            <a:r>
              <a:rPr kumimoji="1" lang="en-US" altLang="zh-CN" sz="3200" u="sng" dirty="0">
                <a:latin typeface="楷体_GB2312" panose="02010609030101010101" pitchFamily="49" charset="-122"/>
                <a:ea typeface="楷体_GB2312" panose="02010609030101010101" pitchFamily="49" charset="-122"/>
              </a:rPr>
              <a:t>: </a:t>
            </a:r>
            <a:r>
              <a:rPr kumimoji="1" lang="zh-CN" altLang="en-US" sz="3200" u="sng" dirty="0">
                <a:latin typeface="楷体_GB2312" panose="02010609030101010101" pitchFamily="49" charset="-122"/>
                <a:ea typeface="楷体_GB2312" panose="02010609030101010101" pitchFamily="49" charset="-122"/>
              </a:rPr>
              <a:t>控制信号</a:t>
            </a:r>
          </a:p>
          <a:p>
            <a:pPr>
              <a:spcBef>
                <a:spcPct val="50000"/>
              </a:spcBef>
            </a:pPr>
            <a:r>
              <a:rPr kumimoji="1" lang="zh-CN" altLang="en-US" sz="3200" u="sng" dirty="0">
                <a:latin typeface="楷体_GB2312" panose="02010609030101010101" pitchFamily="49" charset="-122"/>
                <a:ea typeface="楷体_GB2312" panose="02010609030101010101" pitchFamily="49" charset="-122"/>
              </a:rPr>
              <a:t>高电平时</a:t>
            </a:r>
            <a:r>
              <a:rPr kumimoji="1" lang="en-US" altLang="zh-CN" sz="3200" u="sng" dirty="0">
                <a:latin typeface="楷体_GB2312" panose="02010609030101010101" pitchFamily="49" charset="-122"/>
                <a:ea typeface="楷体_GB2312" panose="02010609030101010101" pitchFamily="49" charset="-122"/>
              </a:rPr>
              <a:t>,</a:t>
            </a:r>
            <a:r>
              <a:rPr kumimoji="1" lang="zh-CN" altLang="en-US" sz="3200" u="sng" dirty="0">
                <a:latin typeface="楷体_GB2312" panose="02010609030101010101" pitchFamily="49" charset="-122"/>
                <a:ea typeface="楷体_GB2312" panose="02010609030101010101" pitchFamily="49" charset="-122"/>
              </a:rPr>
              <a:t>对应的</a:t>
            </a:r>
            <a:r>
              <a:rPr kumimoji="1" lang="en-US" altLang="zh-CN" sz="3200" u="sng" dirty="0">
                <a:latin typeface="楷体_GB2312" panose="02010609030101010101" pitchFamily="49" charset="-122"/>
                <a:ea typeface="楷体_GB2312" panose="02010609030101010101" pitchFamily="49" charset="-122"/>
              </a:rPr>
              <a:t>LED</a:t>
            </a:r>
            <a:r>
              <a:rPr kumimoji="1" lang="zh-CN" altLang="en-US" sz="3200" u="sng" dirty="0">
                <a:latin typeface="楷体_GB2312" panose="02010609030101010101" pitchFamily="49" charset="-122"/>
                <a:ea typeface="楷体_GB2312" panose="02010609030101010101" pitchFamily="49" charset="-122"/>
              </a:rPr>
              <a:t>亮</a:t>
            </a:r>
          </a:p>
          <a:p>
            <a:pPr>
              <a:spcBef>
                <a:spcPct val="50000"/>
              </a:spcBef>
            </a:pPr>
            <a:r>
              <a:rPr kumimoji="1" lang="zh-CN" altLang="en-US" sz="3200" u="sng" dirty="0">
                <a:latin typeface="楷体_GB2312" panose="02010609030101010101" pitchFamily="49" charset="-122"/>
                <a:ea typeface="楷体_GB2312" panose="02010609030101010101" pitchFamily="49" charset="-122"/>
              </a:rPr>
              <a:t>低电平时</a:t>
            </a:r>
            <a:r>
              <a:rPr kumimoji="1" lang="en-US" altLang="zh-CN" sz="3200" u="sng" dirty="0">
                <a:latin typeface="楷体_GB2312" panose="02010609030101010101" pitchFamily="49" charset="-122"/>
                <a:ea typeface="楷体_GB2312" panose="02010609030101010101" pitchFamily="49" charset="-122"/>
              </a:rPr>
              <a:t>,</a:t>
            </a:r>
            <a:r>
              <a:rPr kumimoji="1" lang="zh-CN" altLang="en-US" sz="3200" u="sng" dirty="0">
                <a:latin typeface="楷体_GB2312" panose="02010609030101010101" pitchFamily="49" charset="-122"/>
                <a:ea typeface="楷体_GB2312" panose="02010609030101010101" pitchFamily="49" charset="-122"/>
              </a:rPr>
              <a:t>对应的</a:t>
            </a:r>
            <a:r>
              <a:rPr kumimoji="1" lang="en-US" altLang="zh-CN" sz="3200" u="sng" dirty="0">
                <a:latin typeface="楷体_GB2312" panose="02010609030101010101" pitchFamily="49" charset="-122"/>
                <a:ea typeface="楷体_GB2312" panose="02010609030101010101" pitchFamily="49" charset="-122"/>
              </a:rPr>
              <a:t>LED</a:t>
            </a:r>
            <a:r>
              <a:rPr kumimoji="1" lang="zh-CN" altLang="en-US" sz="3200" u="sng" dirty="0">
                <a:latin typeface="楷体_GB2312" panose="02010609030101010101" pitchFamily="49" charset="-122"/>
                <a:ea typeface="楷体_GB2312" panose="02010609030101010101" pitchFamily="49" charset="-122"/>
              </a:rPr>
              <a:t>灭</a:t>
            </a:r>
          </a:p>
        </p:txBody>
      </p:sp>
      <p:sp>
        <p:nvSpPr>
          <p:cNvPr id="2" name="矩形 1"/>
          <p:cNvSpPr/>
          <p:nvPr/>
        </p:nvSpPr>
        <p:spPr>
          <a:xfrm>
            <a:off x="362030" y="999778"/>
            <a:ext cx="4314001" cy="523220"/>
          </a:xfrm>
          <a:prstGeom prst="rect">
            <a:avLst/>
          </a:prstGeom>
        </p:spPr>
        <p:txBody>
          <a:bodyPr wrap="none">
            <a:spAutoFit/>
          </a:bodyPr>
          <a:lstStyle/>
          <a:p>
            <a:pPr>
              <a:spcBef>
                <a:spcPct val="50000"/>
              </a:spcBef>
            </a:pPr>
            <a:r>
              <a:rPr kumimoji="1" lang="zh-CN" altLang="en-US" sz="2800" dirty="0">
                <a:solidFill>
                  <a:srgbClr val="C00000"/>
                </a:solidFill>
                <a:latin typeface="黑体" panose="02010609060101010101" pitchFamily="49" charset="-122"/>
                <a:ea typeface="黑体" panose="02010609060101010101" pitchFamily="49" charset="-122"/>
              </a:rPr>
              <a:t>共</a:t>
            </a:r>
            <a:r>
              <a:rPr kumimoji="1" lang="zh-CN" altLang="en-US" sz="2800" dirty="0" smtClean="0">
                <a:solidFill>
                  <a:srgbClr val="C00000"/>
                </a:solidFill>
                <a:latin typeface="黑体" panose="02010609060101010101" pitchFamily="49" charset="-122"/>
                <a:ea typeface="黑体" panose="02010609060101010101" pitchFamily="49" charset="-122"/>
              </a:rPr>
              <a:t>阴极   高逻辑电平有效</a:t>
            </a:r>
            <a:endParaRPr kumimoji="1" lang="zh-CN" altLang="en-US" sz="2800" dirty="0">
              <a:solidFill>
                <a:srgbClr val="C0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8729739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8372"/>
                                        </p:tgtEl>
                                        <p:attrNameLst>
                                          <p:attrName>style.visibility</p:attrName>
                                        </p:attrNameLst>
                                      </p:cBhvr>
                                      <p:to>
                                        <p:strVal val="visible"/>
                                      </p:to>
                                    </p:set>
                                    <p:animEffect transition="in" filter="dissolve">
                                      <p:cBhvr>
                                        <p:cTn id="7" dur="500"/>
                                        <p:tgtEl>
                                          <p:spTgt spid="583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58388"/>
                                        </p:tgtEl>
                                        <p:attrNameLst>
                                          <p:attrName>style.visibility</p:attrName>
                                        </p:attrNameLst>
                                      </p:cBhvr>
                                      <p:to>
                                        <p:strVal val="visible"/>
                                      </p:to>
                                    </p:set>
                                    <p:animEffect transition="in" filter="wipe(up)">
                                      <p:cBhvr>
                                        <p:cTn id="12" dur="500"/>
                                        <p:tgtEl>
                                          <p:spTgt spid="5838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8441"/>
                                        </p:tgtEl>
                                        <p:attrNameLst>
                                          <p:attrName>style.visibility</p:attrName>
                                        </p:attrNameLst>
                                      </p:cBhvr>
                                      <p:to>
                                        <p:strVal val="visible"/>
                                      </p:to>
                                    </p:set>
                                    <p:animEffect transition="in" filter="wipe(left)">
                                      <p:cBhvr>
                                        <p:cTn id="17" dur="500"/>
                                        <p:tgtEl>
                                          <p:spTgt spid="5844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8444"/>
                                        </p:tgtEl>
                                        <p:attrNameLst>
                                          <p:attrName>style.visibility</p:attrName>
                                        </p:attrNameLst>
                                      </p:cBhvr>
                                      <p:to>
                                        <p:strVal val="visible"/>
                                      </p:to>
                                    </p:set>
                                    <p:animEffect transition="in" filter="wipe(up)">
                                      <p:cBhvr>
                                        <p:cTn id="22" dur="500"/>
                                        <p:tgtEl>
                                          <p:spTgt spid="58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44"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4"/>
          <p:cNvSpPr>
            <a:spLocks noChangeArrowheads="1"/>
          </p:cNvSpPr>
          <p:nvPr/>
        </p:nvSpPr>
        <p:spPr bwMode="auto">
          <a:xfrm>
            <a:off x="1688441" y="3888511"/>
            <a:ext cx="152400" cy="1096963"/>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9397" name="Rectangle 5"/>
          <p:cNvSpPr>
            <a:spLocks noChangeArrowheads="1"/>
          </p:cNvSpPr>
          <p:nvPr/>
        </p:nvSpPr>
        <p:spPr bwMode="auto">
          <a:xfrm>
            <a:off x="1688441" y="5164861"/>
            <a:ext cx="152400" cy="1096963"/>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9398" name="Rectangle 6"/>
          <p:cNvSpPr>
            <a:spLocks noChangeArrowheads="1"/>
          </p:cNvSpPr>
          <p:nvPr/>
        </p:nvSpPr>
        <p:spPr bwMode="auto">
          <a:xfrm rot="16200000">
            <a:off x="2373448" y="3184454"/>
            <a:ext cx="152400" cy="1096963"/>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9399" name="Rectangle 7"/>
          <p:cNvSpPr>
            <a:spLocks noChangeArrowheads="1"/>
          </p:cNvSpPr>
          <p:nvPr/>
        </p:nvSpPr>
        <p:spPr bwMode="auto">
          <a:xfrm rot="16200000">
            <a:off x="2392498" y="4498904"/>
            <a:ext cx="152400" cy="1096963"/>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9400" name="Rectangle 8"/>
          <p:cNvSpPr>
            <a:spLocks noChangeArrowheads="1"/>
          </p:cNvSpPr>
          <p:nvPr/>
        </p:nvSpPr>
        <p:spPr bwMode="auto">
          <a:xfrm rot="16200000">
            <a:off x="2392498" y="5832404"/>
            <a:ext cx="152400" cy="1096963"/>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9401" name="Rectangle 9"/>
          <p:cNvSpPr>
            <a:spLocks noChangeArrowheads="1"/>
          </p:cNvSpPr>
          <p:nvPr/>
        </p:nvSpPr>
        <p:spPr bwMode="auto">
          <a:xfrm>
            <a:off x="3079091" y="3850411"/>
            <a:ext cx="152400" cy="1096963"/>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9402" name="Rectangle 10"/>
          <p:cNvSpPr>
            <a:spLocks noChangeArrowheads="1"/>
          </p:cNvSpPr>
          <p:nvPr/>
        </p:nvSpPr>
        <p:spPr bwMode="auto">
          <a:xfrm>
            <a:off x="3079091" y="5156924"/>
            <a:ext cx="152400" cy="109696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9403" name="Text Box 11"/>
          <p:cNvSpPr txBox="1">
            <a:spLocks noChangeArrowheads="1"/>
          </p:cNvSpPr>
          <p:nvPr/>
        </p:nvSpPr>
        <p:spPr bwMode="auto">
          <a:xfrm>
            <a:off x="2266291" y="3145561"/>
            <a:ext cx="4191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sz="3200" i="1">
                <a:ea typeface="楷体_GB2312" panose="02010609030101010101" pitchFamily="49" charset="-122"/>
              </a:rPr>
              <a:t>a</a:t>
            </a:r>
          </a:p>
        </p:txBody>
      </p:sp>
      <p:sp>
        <p:nvSpPr>
          <p:cNvPr id="59404" name="Text Box 12"/>
          <p:cNvSpPr txBox="1">
            <a:spLocks noChangeArrowheads="1"/>
          </p:cNvSpPr>
          <p:nvPr/>
        </p:nvSpPr>
        <p:spPr bwMode="auto">
          <a:xfrm>
            <a:off x="3212441" y="4117111"/>
            <a:ext cx="5715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sz="3200" i="1">
                <a:ea typeface="楷体_GB2312" panose="02010609030101010101" pitchFamily="49" charset="-122"/>
              </a:rPr>
              <a:t>b</a:t>
            </a:r>
          </a:p>
        </p:txBody>
      </p:sp>
      <p:sp>
        <p:nvSpPr>
          <p:cNvPr id="59405" name="Text Box 13"/>
          <p:cNvSpPr txBox="1">
            <a:spLocks noChangeArrowheads="1"/>
          </p:cNvSpPr>
          <p:nvPr/>
        </p:nvSpPr>
        <p:spPr bwMode="auto">
          <a:xfrm>
            <a:off x="3231491" y="5355361"/>
            <a:ext cx="514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sz="3200" i="1">
                <a:ea typeface="楷体_GB2312" panose="02010609030101010101" pitchFamily="49" charset="-122"/>
              </a:rPr>
              <a:t>c</a:t>
            </a:r>
          </a:p>
        </p:txBody>
      </p:sp>
      <p:sp>
        <p:nvSpPr>
          <p:cNvPr id="59406" name="Text Box 14"/>
          <p:cNvSpPr txBox="1">
            <a:spLocks noChangeArrowheads="1"/>
          </p:cNvSpPr>
          <p:nvPr/>
        </p:nvSpPr>
        <p:spPr bwMode="auto">
          <a:xfrm>
            <a:off x="2278991" y="6441211"/>
            <a:ext cx="4953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sz="3200" i="1">
                <a:ea typeface="楷体_GB2312" panose="02010609030101010101" pitchFamily="49" charset="-122"/>
              </a:rPr>
              <a:t>d</a:t>
            </a:r>
          </a:p>
        </p:txBody>
      </p:sp>
      <p:sp>
        <p:nvSpPr>
          <p:cNvPr id="59407" name="Text Box 15"/>
          <p:cNvSpPr txBox="1">
            <a:spLocks noChangeArrowheads="1"/>
          </p:cNvSpPr>
          <p:nvPr/>
        </p:nvSpPr>
        <p:spPr bwMode="auto">
          <a:xfrm>
            <a:off x="1231241" y="4136161"/>
            <a:ext cx="4762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sz="3200" i="1">
                <a:ea typeface="楷体_GB2312" panose="02010609030101010101" pitchFamily="49" charset="-122"/>
              </a:rPr>
              <a:t>f</a:t>
            </a:r>
          </a:p>
        </p:txBody>
      </p:sp>
      <p:sp>
        <p:nvSpPr>
          <p:cNvPr id="59408" name="Text Box 16"/>
          <p:cNvSpPr txBox="1">
            <a:spLocks noChangeArrowheads="1"/>
          </p:cNvSpPr>
          <p:nvPr/>
        </p:nvSpPr>
        <p:spPr bwMode="auto">
          <a:xfrm>
            <a:off x="2285341" y="4367936"/>
            <a:ext cx="4191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sz="3200" i="1">
                <a:ea typeface="楷体_GB2312" panose="02010609030101010101" pitchFamily="49" charset="-122"/>
              </a:rPr>
              <a:t>g</a:t>
            </a:r>
          </a:p>
        </p:txBody>
      </p:sp>
      <p:sp>
        <p:nvSpPr>
          <p:cNvPr id="59409" name="Text Box 17"/>
          <p:cNvSpPr txBox="1">
            <a:spLocks noChangeArrowheads="1"/>
          </p:cNvSpPr>
          <p:nvPr/>
        </p:nvSpPr>
        <p:spPr bwMode="auto">
          <a:xfrm>
            <a:off x="216820" y="1196181"/>
            <a:ext cx="3225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sz="3200" i="1" u="sng">
                <a:ea typeface="楷体_GB2312" panose="02010609030101010101" pitchFamily="49" charset="-122"/>
              </a:rPr>
              <a:t>a  b  c  d  e   f   g</a:t>
            </a:r>
            <a:endParaRPr kumimoji="1" lang="en-US" altLang="zh-CN" sz="3200" i="1">
              <a:ea typeface="楷体_GB2312" panose="02010609030101010101" pitchFamily="49" charset="-122"/>
            </a:endParaRPr>
          </a:p>
        </p:txBody>
      </p:sp>
      <p:sp>
        <p:nvSpPr>
          <p:cNvPr id="59410" name="Text Box 18"/>
          <p:cNvSpPr txBox="1">
            <a:spLocks noChangeArrowheads="1"/>
          </p:cNvSpPr>
          <p:nvPr/>
        </p:nvSpPr>
        <p:spPr bwMode="auto">
          <a:xfrm>
            <a:off x="216820" y="1729581"/>
            <a:ext cx="3225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sz="3200" u="sng">
                <a:ea typeface="楷体_GB2312" panose="02010609030101010101" pitchFamily="49" charset="-122"/>
              </a:rPr>
              <a:t>1  1  1  1  1  1   0</a:t>
            </a:r>
            <a:endParaRPr kumimoji="1" lang="en-US" altLang="zh-CN" sz="3200">
              <a:ea typeface="楷体_GB2312" panose="02010609030101010101" pitchFamily="49" charset="-122"/>
            </a:endParaRPr>
          </a:p>
        </p:txBody>
      </p:sp>
      <p:sp>
        <p:nvSpPr>
          <p:cNvPr id="59411" name="Text Box 19"/>
          <p:cNvSpPr txBox="1">
            <a:spLocks noChangeArrowheads="1"/>
          </p:cNvSpPr>
          <p:nvPr/>
        </p:nvSpPr>
        <p:spPr bwMode="auto">
          <a:xfrm>
            <a:off x="216820" y="2285206"/>
            <a:ext cx="3225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sz="3200" u="sng">
                <a:ea typeface="楷体_GB2312" panose="02010609030101010101" pitchFamily="49" charset="-122"/>
              </a:rPr>
              <a:t>0  1  1  0  0  0  0</a:t>
            </a:r>
            <a:endParaRPr kumimoji="1" lang="en-US" altLang="zh-CN" sz="3200">
              <a:ea typeface="楷体_GB2312" panose="02010609030101010101" pitchFamily="49" charset="-122"/>
            </a:endParaRPr>
          </a:p>
        </p:txBody>
      </p:sp>
      <p:sp>
        <p:nvSpPr>
          <p:cNvPr id="59412" name="Text Box 20"/>
          <p:cNvSpPr txBox="1">
            <a:spLocks noChangeArrowheads="1"/>
          </p:cNvSpPr>
          <p:nvPr/>
        </p:nvSpPr>
        <p:spPr bwMode="auto">
          <a:xfrm>
            <a:off x="197770" y="2845594"/>
            <a:ext cx="3225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sz="3200" u="sng" dirty="0">
                <a:ea typeface="楷体_GB2312" panose="02010609030101010101" pitchFamily="49" charset="-122"/>
              </a:rPr>
              <a:t>1  1  0  1  1  0  1</a:t>
            </a:r>
            <a:endParaRPr kumimoji="1" lang="en-US" altLang="zh-CN" sz="3200" dirty="0">
              <a:ea typeface="楷体_GB2312" panose="02010609030101010101" pitchFamily="49" charset="-122"/>
            </a:endParaRPr>
          </a:p>
        </p:txBody>
      </p:sp>
      <p:grpSp>
        <p:nvGrpSpPr>
          <p:cNvPr id="59413" name="Group 21"/>
          <p:cNvGrpSpPr>
            <a:grpSpLocks/>
          </p:cNvGrpSpPr>
          <p:nvPr/>
        </p:nvGrpSpPr>
        <p:grpSpPr bwMode="auto">
          <a:xfrm>
            <a:off x="3079091" y="3850411"/>
            <a:ext cx="152400" cy="2403475"/>
            <a:chOff x="5100" y="1452"/>
            <a:chExt cx="96" cy="1514"/>
          </a:xfrm>
        </p:grpSpPr>
        <p:sp>
          <p:nvSpPr>
            <p:cNvPr id="59414" name="Rectangle 22"/>
            <p:cNvSpPr>
              <a:spLocks noChangeArrowheads="1"/>
            </p:cNvSpPr>
            <p:nvPr/>
          </p:nvSpPr>
          <p:spPr bwMode="auto">
            <a:xfrm>
              <a:off x="5100" y="1452"/>
              <a:ext cx="96" cy="691"/>
            </a:xfrm>
            <a:prstGeom prst="rect">
              <a:avLst/>
            </a:prstGeom>
            <a:solidFill>
              <a:srgbClr val="CC0000"/>
            </a:solidFill>
            <a:ln w="3810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9415" name="Rectangle 23"/>
            <p:cNvSpPr>
              <a:spLocks noChangeArrowheads="1"/>
            </p:cNvSpPr>
            <p:nvPr/>
          </p:nvSpPr>
          <p:spPr bwMode="auto">
            <a:xfrm>
              <a:off x="5100" y="2275"/>
              <a:ext cx="96" cy="691"/>
            </a:xfrm>
            <a:prstGeom prst="rect">
              <a:avLst/>
            </a:prstGeom>
            <a:solidFill>
              <a:srgbClr val="CC0000"/>
            </a:solidFill>
            <a:ln w="3810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59416" name="Group 24"/>
          <p:cNvGrpSpPr>
            <a:grpSpLocks/>
          </p:cNvGrpSpPr>
          <p:nvPr/>
        </p:nvGrpSpPr>
        <p:grpSpPr bwMode="auto">
          <a:xfrm>
            <a:off x="1680504" y="3659911"/>
            <a:ext cx="1543050" cy="2800350"/>
            <a:chOff x="1891" y="2652"/>
            <a:chExt cx="972" cy="1764"/>
          </a:xfrm>
        </p:grpSpPr>
        <p:sp>
          <p:nvSpPr>
            <p:cNvPr id="59417" name="Rectangle 25"/>
            <p:cNvSpPr>
              <a:spLocks noChangeArrowheads="1"/>
            </p:cNvSpPr>
            <p:nvPr/>
          </p:nvSpPr>
          <p:spPr bwMode="auto">
            <a:xfrm>
              <a:off x="1891" y="3602"/>
              <a:ext cx="96" cy="691"/>
            </a:xfrm>
            <a:prstGeom prst="rect">
              <a:avLst/>
            </a:prstGeom>
            <a:solidFill>
              <a:srgbClr val="CC0000"/>
            </a:solidFill>
            <a:ln w="3810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9418" name="Rectangle 26"/>
            <p:cNvSpPr>
              <a:spLocks noChangeArrowheads="1"/>
            </p:cNvSpPr>
            <p:nvPr/>
          </p:nvSpPr>
          <p:spPr bwMode="auto">
            <a:xfrm rot="-5400000">
              <a:off x="2323" y="2354"/>
              <a:ext cx="96" cy="691"/>
            </a:xfrm>
            <a:prstGeom prst="rect">
              <a:avLst/>
            </a:prstGeom>
            <a:solidFill>
              <a:srgbClr val="CC0000"/>
            </a:solidFill>
            <a:ln w="3810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9419" name="Rectangle 27"/>
            <p:cNvSpPr>
              <a:spLocks noChangeArrowheads="1"/>
            </p:cNvSpPr>
            <p:nvPr/>
          </p:nvSpPr>
          <p:spPr bwMode="auto">
            <a:xfrm rot="-5400000">
              <a:off x="2335" y="3182"/>
              <a:ext cx="96" cy="691"/>
            </a:xfrm>
            <a:prstGeom prst="rect">
              <a:avLst/>
            </a:prstGeom>
            <a:solidFill>
              <a:srgbClr val="CC0000"/>
            </a:solidFill>
            <a:ln w="3810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9420" name="Rectangle 28"/>
            <p:cNvSpPr>
              <a:spLocks noChangeArrowheads="1"/>
            </p:cNvSpPr>
            <p:nvPr/>
          </p:nvSpPr>
          <p:spPr bwMode="auto">
            <a:xfrm rot="-5400000">
              <a:off x="2335" y="4022"/>
              <a:ext cx="96" cy="691"/>
            </a:xfrm>
            <a:prstGeom prst="rect">
              <a:avLst/>
            </a:prstGeom>
            <a:solidFill>
              <a:srgbClr val="CC0000"/>
            </a:solidFill>
            <a:ln w="3810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9421" name="Rectangle 29"/>
            <p:cNvSpPr>
              <a:spLocks noChangeArrowheads="1"/>
            </p:cNvSpPr>
            <p:nvPr/>
          </p:nvSpPr>
          <p:spPr bwMode="auto">
            <a:xfrm>
              <a:off x="2767" y="2774"/>
              <a:ext cx="96" cy="691"/>
            </a:xfrm>
            <a:prstGeom prst="rect">
              <a:avLst/>
            </a:prstGeom>
            <a:solidFill>
              <a:srgbClr val="CC0000"/>
            </a:solidFill>
            <a:ln w="3810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59422" name="Text Box 30"/>
          <p:cNvSpPr txBox="1">
            <a:spLocks noChangeArrowheads="1"/>
          </p:cNvSpPr>
          <p:nvPr/>
        </p:nvSpPr>
        <p:spPr bwMode="auto">
          <a:xfrm>
            <a:off x="1231241" y="5507761"/>
            <a:ext cx="361950" cy="579438"/>
          </a:xfrm>
          <a:prstGeom prst="rect">
            <a:avLst/>
          </a:prstGeom>
          <a:noFill/>
          <a:ln>
            <a:noFill/>
          </a:ln>
          <a:effectLst/>
          <a:extLst>
            <a:ext uri="{909E8E84-426E-40DD-AFC4-6F175D3DCCD1}">
              <a14:hiddenFill xmlns:a14="http://schemas.microsoft.com/office/drawing/2010/main">
                <a:solidFill>
                  <a:srgbClr val="CC0000"/>
                </a:solidFill>
              </a14:hiddenFill>
            </a:ext>
            <a:ext uri="{91240B29-F687-4F45-9708-019B960494DF}">
              <a14:hiddenLine xmlns:a14="http://schemas.microsoft.com/office/drawing/2010/main" w="38100">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sz="3200" i="1">
                <a:ea typeface="楷体_GB2312" panose="02010609030101010101" pitchFamily="49" charset="-122"/>
              </a:rPr>
              <a:t>e</a:t>
            </a:r>
          </a:p>
        </p:txBody>
      </p:sp>
      <p:grpSp>
        <p:nvGrpSpPr>
          <p:cNvPr id="59423" name="Group 31"/>
          <p:cNvGrpSpPr>
            <a:grpSpLocks/>
          </p:cNvGrpSpPr>
          <p:nvPr/>
        </p:nvGrpSpPr>
        <p:grpSpPr bwMode="auto">
          <a:xfrm>
            <a:off x="1683679" y="3656736"/>
            <a:ext cx="1543050" cy="2800350"/>
            <a:chOff x="1761" y="2350"/>
            <a:chExt cx="972" cy="1764"/>
          </a:xfrm>
        </p:grpSpPr>
        <p:sp>
          <p:nvSpPr>
            <p:cNvPr id="59424" name="Rectangle 32"/>
            <p:cNvSpPr>
              <a:spLocks noChangeArrowheads="1"/>
            </p:cNvSpPr>
            <p:nvPr/>
          </p:nvSpPr>
          <p:spPr bwMode="auto">
            <a:xfrm>
              <a:off x="1761" y="2496"/>
              <a:ext cx="96" cy="691"/>
            </a:xfrm>
            <a:prstGeom prst="rect">
              <a:avLst/>
            </a:prstGeom>
            <a:solidFill>
              <a:srgbClr val="CC0000"/>
            </a:solidFill>
            <a:ln w="3810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9425" name="Rectangle 33"/>
            <p:cNvSpPr>
              <a:spLocks noChangeArrowheads="1"/>
            </p:cNvSpPr>
            <p:nvPr/>
          </p:nvSpPr>
          <p:spPr bwMode="auto">
            <a:xfrm>
              <a:off x="1761" y="3300"/>
              <a:ext cx="96" cy="691"/>
            </a:xfrm>
            <a:prstGeom prst="rect">
              <a:avLst/>
            </a:prstGeom>
            <a:solidFill>
              <a:srgbClr val="CC0000"/>
            </a:solidFill>
            <a:ln w="3810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9426" name="Rectangle 34"/>
            <p:cNvSpPr>
              <a:spLocks noChangeArrowheads="1"/>
            </p:cNvSpPr>
            <p:nvPr/>
          </p:nvSpPr>
          <p:spPr bwMode="auto">
            <a:xfrm rot="-5400000">
              <a:off x="2193" y="2052"/>
              <a:ext cx="96" cy="691"/>
            </a:xfrm>
            <a:prstGeom prst="rect">
              <a:avLst/>
            </a:prstGeom>
            <a:solidFill>
              <a:srgbClr val="CC0000"/>
            </a:solidFill>
            <a:ln w="3810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9427" name="Rectangle 35"/>
            <p:cNvSpPr>
              <a:spLocks noChangeArrowheads="1"/>
            </p:cNvSpPr>
            <p:nvPr/>
          </p:nvSpPr>
          <p:spPr bwMode="auto">
            <a:xfrm rot="-5400000">
              <a:off x="2205" y="3720"/>
              <a:ext cx="96" cy="691"/>
            </a:xfrm>
            <a:prstGeom prst="rect">
              <a:avLst/>
            </a:prstGeom>
            <a:solidFill>
              <a:srgbClr val="CC0000"/>
            </a:solidFill>
            <a:ln w="3810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9428" name="Rectangle 36"/>
            <p:cNvSpPr>
              <a:spLocks noChangeArrowheads="1"/>
            </p:cNvSpPr>
            <p:nvPr/>
          </p:nvSpPr>
          <p:spPr bwMode="auto">
            <a:xfrm>
              <a:off x="2637" y="2472"/>
              <a:ext cx="96" cy="691"/>
            </a:xfrm>
            <a:prstGeom prst="rect">
              <a:avLst/>
            </a:prstGeom>
            <a:solidFill>
              <a:srgbClr val="CC0000"/>
            </a:solidFill>
            <a:ln w="3810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9429" name="Rectangle 37"/>
            <p:cNvSpPr>
              <a:spLocks noChangeArrowheads="1"/>
            </p:cNvSpPr>
            <p:nvPr/>
          </p:nvSpPr>
          <p:spPr bwMode="auto">
            <a:xfrm>
              <a:off x="2637" y="3295"/>
              <a:ext cx="96" cy="691"/>
            </a:xfrm>
            <a:prstGeom prst="rect">
              <a:avLst/>
            </a:prstGeom>
            <a:solidFill>
              <a:srgbClr val="CC0000"/>
            </a:solidFill>
            <a:ln w="3810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59430" name="Text Box 38"/>
          <p:cNvSpPr txBox="1">
            <a:spLocks noChangeArrowheads="1"/>
          </p:cNvSpPr>
          <p:nvPr/>
        </p:nvSpPr>
        <p:spPr bwMode="auto">
          <a:xfrm rot="5400000">
            <a:off x="1013313" y="3048795"/>
            <a:ext cx="790575"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90000" tIns="46800" rIns="90000" bIns="46800">
            <a:spAutoFit/>
          </a:bodyPr>
          <a:lstStyle/>
          <a:p>
            <a:pPr>
              <a:spcBef>
                <a:spcPct val="50000"/>
              </a:spcBef>
            </a:pPr>
            <a:r>
              <a:rPr kumimoji="1" lang="en-US" altLang="zh-CN" sz="4000" dirty="0">
                <a:solidFill>
                  <a:srgbClr val="CC0000"/>
                </a:solidFill>
                <a:ea typeface="楷体_GB2312" panose="02010609030101010101" pitchFamily="49" charset="-122"/>
                <a:sym typeface="Symbol" panose="05050102010706020507" pitchFamily="18" charset="2"/>
              </a:rPr>
              <a:t></a:t>
            </a:r>
            <a:endParaRPr kumimoji="1" lang="en-US" altLang="zh-CN" sz="3200" dirty="0">
              <a:ea typeface="楷体_GB2312" panose="02010609030101010101" pitchFamily="49" charset="-122"/>
            </a:endParaRPr>
          </a:p>
        </p:txBody>
      </p:sp>
      <p:sp>
        <p:nvSpPr>
          <p:cNvPr id="2" name="矩形 1"/>
          <p:cNvSpPr/>
          <p:nvPr/>
        </p:nvSpPr>
        <p:spPr>
          <a:xfrm>
            <a:off x="749810" y="924580"/>
            <a:ext cx="1261884" cy="461665"/>
          </a:xfrm>
          <a:prstGeom prst="rect">
            <a:avLst/>
          </a:prstGeom>
        </p:spPr>
        <p:txBody>
          <a:bodyPr wrap="none">
            <a:spAutoFit/>
          </a:bodyPr>
          <a:lstStyle/>
          <a:p>
            <a:r>
              <a:rPr kumimoji="1" lang="zh-CN" altLang="en-US" sz="2400" dirty="0">
                <a:solidFill>
                  <a:srgbClr val="C00000"/>
                </a:solidFill>
                <a:latin typeface="黑体" panose="02010609060101010101" pitchFamily="49" charset="-122"/>
                <a:ea typeface="黑体" panose="02010609060101010101" pitchFamily="49" charset="-122"/>
              </a:rPr>
              <a:t>共阴极 </a:t>
            </a:r>
            <a:endParaRPr lang="zh-CN" altLang="en-US" sz="2400" dirty="0"/>
          </a:p>
        </p:txBody>
      </p:sp>
      <p:sp>
        <p:nvSpPr>
          <p:cNvPr id="38" name="矩形 37"/>
          <p:cNvSpPr/>
          <p:nvPr/>
        </p:nvSpPr>
        <p:spPr>
          <a:xfrm>
            <a:off x="5237310" y="5713342"/>
            <a:ext cx="2621230" cy="400110"/>
          </a:xfrm>
          <a:prstGeom prst="rect">
            <a:avLst/>
          </a:prstGeom>
        </p:spPr>
        <p:txBody>
          <a:bodyPr wrap="none">
            <a:spAutoFit/>
          </a:bodyPr>
          <a:lstStyle/>
          <a:p>
            <a:r>
              <a:rPr kumimoji="1" lang="zh-CN" altLang="en-US" sz="2000" dirty="0" smtClean="0">
                <a:solidFill>
                  <a:srgbClr val="0070C0"/>
                </a:solidFill>
                <a:latin typeface="黑体" panose="02010609060101010101" pitchFamily="49" charset="-122"/>
                <a:ea typeface="黑体" panose="02010609060101010101" pitchFamily="49" charset="-122"/>
              </a:rPr>
              <a:t>共阳极则低电平时亮 </a:t>
            </a:r>
            <a:endParaRPr lang="zh-CN" altLang="en-US" sz="2000" dirty="0">
              <a:solidFill>
                <a:srgbClr val="0070C0"/>
              </a:solidFill>
            </a:endParaRPr>
          </a:p>
        </p:txBody>
      </p:sp>
      <p:pic>
        <p:nvPicPr>
          <p:cNvPr id="3" name="图片 2"/>
          <p:cNvPicPr>
            <a:picLocks noChangeAspect="1"/>
          </p:cNvPicPr>
          <p:nvPr/>
        </p:nvPicPr>
        <p:blipFill>
          <a:blip r:embed="rId2"/>
          <a:stretch>
            <a:fillRect/>
          </a:stretch>
        </p:blipFill>
        <p:spPr>
          <a:xfrm>
            <a:off x="3614510" y="1128931"/>
            <a:ext cx="5279642" cy="4159180"/>
          </a:xfrm>
          <a:prstGeom prst="rect">
            <a:avLst/>
          </a:prstGeom>
        </p:spPr>
      </p:pic>
    </p:spTree>
    <p:extLst>
      <p:ext uri="{BB962C8B-B14F-4D97-AF65-F5344CB8AC3E}">
        <p14:creationId xmlns:p14="http://schemas.microsoft.com/office/powerpoint/2010/main" val="36454861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9410"/>
                                        </p:tgtEl>
                                        <p:attrNameLst>
                                          <p:attrName>style.visibility</p:attrName>
                                        </p:attrNameLst>
                                      </p:cBhvr>
                                      <p:to>
                                        <p:strVal val="visible"/>
                                      </p:to>
                                    </p:set>
                                    <p:animEffect transition="in" filter="wipe(up)">
                                      <p:cBhvr>
                                        <p:cTn id="7" dur="500"/>
                                        <p:tgtEl>
                                          <p:spTgt spid="594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59423"/>
                                        </p:tgtEl>
                                        <p:attrNameLst>
                                          <p:attrName>style.visibility</p:attrName>
                                        </p:attrNameLst>
                                      </p:cBhvr>
                                      <p:to>
                                        <p:strVal val="visible"/>
                                      </p:to>
                                    </p:set>
                                  </p:childTnLst>
                                  <p:subTnLst>
                                    <p:set>
                                      <p:cBhvr override="childStyle">
                                        <p:cTn dur="1" fill="hold" display="0" masterRel="nextClick" afterEffect="1"/>
                                        <p:tgtEl>
                                          <p:spTgt spid="59423"/>
                                        </p:tgtEl>
                                        <p:attrNameLst>
                                          <p:attrName>style.visibility</p:attrName>
                                        </p:attrNameLst>
                                      </p:cBhvr>
                                      <p:to>
                                        <p:strVal val="hidden"/>
                                      </p:to>
                                    </p:set>
                                  </p:sub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59411"/>
                                        </p:tgtEl>
                                        <p:attrNameLst>
                                          <p:attrName>style.visibility</p:attrName>
                                        </p:attrNameLst>
                                      </p:cBhvr>
                                      <p:to>
                                        <p:strVal val="visible"/>
                                      </p:to>
                                    </p:set>
                                    <p:animEffect transition="in" filter="wipe(up)">
                                      <p:cBhvr>
                                        <p:cTn id="16" dur="500"/>
                                        <p:tgtEl>
                                          <p:spTgt spid="5941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59413"/>
                                        </p:tgtEl>
                                        <p:attrNameLst>
                                          <p:attrName>style.visibility</p:attrName>
                                        </p:attrNameLst>
                                      </p:cBhvr>
                                      <p:to>
                                        <p:strVal val="visible"/>
                                      </p:to>
                                    </p:set>
                                  </p:childTnLst>
                                  <p:subTnLst>
                                    <p:set>
                                      <p:cBhvr override="childStyle">
                                        <p:cTn dur="1" fill="hold" display="0" masterRel="nextClick" afterEffect="1"/>
                                        <p:tgtEl>
                                          <p:spTgt spid="59413"/>
                                        </p:tgtEl>
                                        <p:attrNameLst>
                                          <p:attrName>style.visibility</p:attrName>
                                        </p:attrNameLst>
                                      </p:cBhvr>
                                      <p:to>
                                        <p:strVal val="hidden"/>
                                      </p:to>
                                    </p:set>
                                  </p:sub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59412"/>
                                        </p:tgtEl>
                                        <p:attrNameLst>
                                          <p:attrName>style.visibility</p:attrName>
                                        </p:attrNameLst>
                                      </p:cBhvr>
                                      <p:to>
                                        <p:strVal val="visible"/>
                                      </p:to>
                                    </p:set>
                                    <p:animEffect transition="in" filter="wipe(up)">
                                      <p:cBhvr>
                                        <p:cTn id="25" dur="500"/>
                                        <p:tgtEl>
                                          <p:spTgt spid="5941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499"/>
                                          </p:stCondLst>
                                        </p:cTn>
                                        <p:tgtEl>
                                          <p:spTgt spid="59416"/>
                                        </p:tgtEl>
                                        <p:attrNameLst>
                                          <p:attrName>style.visibility</p:attrName>
                                        </p:attrNameLst>
                                      </p:cBhvr>
                                      <p:to>
                                        <p:strVal val="visible"/>
                                      </p:to>
                                    </p:set>
                                  </p:childTnLst>
                                  <p:subTnLst>
                                    <p:set>
                                      <p:cBhvr override="childStyle">
                                        <p:cTn dur="1" fill="hold" display="0" masterRel="nextClick" afterEffect="1"/>
                                        <p:tgtEl>
                                          <p:spTgt spid="59416"/>
                                        </p:tgtEl>
                                        <p:attrNameLst>
                                          <p:attrName>style.visibility</p:attrName>
                                        </p:attrNameLst>
                                      </p:cBhvr>
                                      <p:to>
                                        <p:strVal val="hidden"/>
                                      </p:to>
                                    </p:set>
                                  </p:sub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59430"/>
                                        </p:tgtEl>
                                        <p:attrNameLst>
                                          <p:attrName>style.visibility</p:attrName>
                                        </p:attrNameLst>
                                      </p:cBhvr>
                                      <p:to>
                                        <p:strVal val="visible"/>
                                      </p:to>
                                    </p:set>
                                    <p:animEffect transition="in" filter="wipe(up)">
                                      <p:cBhvr>
                                        <p:cTn id="34" dur="500"/>
                                        <p:tgtEl>
                                          <p:spTgt spid="594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10" grpId="0" autoUpdateAnimBg="0"/>
      <p:bldP spid="59411" grpId="0" autoUpdateAnimBg="0"/>
      <p:bldP spid="59412" grpId="0" autoUpdateAnimBg="0"/>
      <p:bldP spid="59430"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7" name="Text Box 5"/>
          <p:cNvSpPr txBox="1">
            <a:spLocks noChangeArrowheads="1"/>
          </p:cNvSpPr>
          <p:nvPr/>
        </p:nvSpPr>
        <p:spPr bwMode="auto">
          <a:xfrm>
            <a:off x="755650" y="908050"/>
            <a:ext cx="712946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solidFill>
                  <a:schemeClr val="folHlink"/>
                </a:solidFill>
              </a:rPr>
              <a:t>例：</a:t>
            </a:r>
            <a:r>
              <a:rPr lang="zh-CN" altLang="en-US" sz="2800"/>
              <a:t>分析下图电路逻辑功能。</a:t>
            </a:r>
          </a:p>
        </p:txBody>
      </p:sp>
      <p:pic>
        <p:nvPicPr>
          <p:cNvPr id="15155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1773238"/>
            <a:ext cx="6480175" cy="3578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98069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00" name="Group 12"/>
          <p:cNvGrpSpPr>
            <a:grpSpLocks/>
          </p:cNvGrpSpPr>
          <p:nvPr/>
        </p:nvGrpSpPr>
        <p:grpSpPr bwMode="auto">
          <a:xfrm>
            <a:off x="900113" y="4149725"/>
            <a:ext cx="7245350" cy="617538"/>
            <a:chOff x="672" y="2931"/>
            <a:chExt cx="4564" cy="389"/>
          </a:xfrm>
        </p:grpSpPr>
        <p:sp>
          <p:nvSpPr>
            <p:cNvPr id="12301" name="Rectangle 13"/>
            <p:cNvSpPr>
              <a:spLocks noChangeArrowheads="1"/>
            </p:cNvSpPr>
            <p:nvPr/>
          </p:nvSpPr>
          <p:spPr bwMode="auto">
            <a:xfrm>
              <a:off x="672" y="2931"/>
              <a:ext cx="1908"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3200">
                  <a:latin typeface="楷体_GB2312" panose="02010609030101010101" pitchFamily="49" charset="-122"/>
                  <a:ea typeface="楷体_GB2312" panose="02010609030101010101" pitchFamily="49" charset="-122"/>
                </a:rPr>
                <a:t>组合逻辑电路图</a:t>
              </a:r>
            </a:p>
          </p:txBody>
        </p:sp>
        <p:sp>
          <p:nvSpPr>
            <p:cNvPr id="12302" name="Rectangle 14"/>
            <p:cNvSpPr>
              <a:spLocks noChangeArrowheads="1"/>
            </p:cNvSpPr>
            <p:nvPr/>
          </p:nvSpPr>
          <p:spPr bwMode="auto">
            <a:xfrm>
              <a:off x="3328" y="2955"/>
              <a:ext cx="1908"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3200">
                  <a:latin typeface="楷体_GB2312" panose="02010609030101010101" pitchFamily="49" charset="-122"/>
                  <a:ea typeface="楷体_GB2312" panose="02010609030101010101" pitchFamily="49" charset="-122"/>
                </a:rPr>
                <a:t>写出逻辑表达式</a:t>
              </a:r>
            </a:p>
          </p:txBody>
        </p:sp>
        <p:sp>
          <p:nvSpPr>
            <p:cNvPr id="12303" name="Line 15"/>
            <p:cNvSpPr>
              <a:spLocks noChangeShapeType="1"/>
            </p:cNvSpPr>
            <p:nvPr/>
          </p:nvSpPr>
          <p:spPr bwMode="auto">
            <a:xfrm>
              <a:off x="2640" y="3128"/>
              <a:ext cx="592"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304" name="Text Box 16"/>
          <p:cNvSpPr txBox="1">
            <a:spLocks noChangeArrowheads="1"/>
          </p:cNvSpPr>
          <p:nvPr/>
        </p:nvSpPr>
        <p:spPr bwMode="auto">
          <a:xfrm>
            <a:off x="539750" y="3284538"/>
            <a:ext cx="31432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a:solidFill>
                  <a:srgbClr val="0000FF"/>
                </a:solidFill>
                <a:latin typeface="楷体_GB2312" panose="02010609030101010101" pitchFamily="49" charset="-122"/>
                <a:ea typeface="楷体_GB2312" panose="02010609030101010101" pitchFamily="49" charset="-122"/>
              </a:rPr>
              <a:t>分析方法步骤：</a:t>
            </a:r>
          </a:p>
        </p:txBody>
      </p:sp>
      <p:grpSp>
        <p:nvGrpSpPr>
          <p:cNvPr id="12307" name="Group 19"/>
          <p:cNvGrpSpPr>
            <a:grpSpLocks/>
          </p:cNvGrpSpPr>
          <p:nvPr/>
        </p:nvGrpSpPr>
        <p:grpSpPr bwMode="auto">
          <a:xfrm>
            <a:off x="684213" y="5157788"/>
            <a:ext cx="7858125" cy="579437"/>
            <a:chOff x="431" y="2931"/>
            <a:chExt cx="4950" cy="365"/>
          </a:xfrm>
        </p:grpSpPr>
        <p:sp>
          <p:nvSpPr>
            <p:cNvPr id="12296" name="Line 8"/>
            <p:cNvSpPr>
              <a:spLocks noChangeShapeType="1"/>
            </p:cNvSpPr>
            <p:nvPr/>
          </p:nvSpPr>
          <p:spPr bwMode="auto">
            <a:xfrm>
              <a:off x="431" y="3128"/>
              <a:ext cx="592"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7" name="Rectangle 9"/>
            <p:cNvSpPr>
              <a:spLocks noChangeArrowheads="1"/>
            </p:cNvSpPr>
            <p:nvPr/>
          </p:nvSpPr>
          <p:spPr bwMode="auto">
            <a:xfrm>
              <a:off x="1055" y="2931"/>
              <a:ext cx="628"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3200">
                  <a:latin typeface="楷体_GB2312" panose="02010609030101010101" pitchFamily="49" charset="-122"/>
                  <a:ea typeface="楷体_GB2312" panose="02010609030101010101" pitchFamily="49" charset="-122"/>
                </a:rPr>
                <a:t>化简</a:t>
              </a:r>
            </a:p>
          </p:txBody>
        </p:sp>
        <p:sp>
          <p:nvSpPr>
            <p:cNvPr id="12298" name="Line 10"/>
            <p:cNvSpPr>
              <a:spLocks noChangeShapeType="1"/>
            </p:cNvSpPr>
            <p:nvPr/>
          </p:nvSpPr>
          <p:spPr bwMode="auto">
            <a:xfrm>
              <a:off x="1743" y="3136"/>
              <a:ext cx="592"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9" name="Rectangle 11"/>
            <p:cNvSpPr>
              <a:spLocks noChangeArrowheads="1"/>
            </p:cNvSpPr>
            <p:nvPr/>
          </p:nvSpPr>
          <p:spPr bwMode="auto">
            <a:xfrm>
              <a:off x="4241" y="2931"/>
              <a:ext cx="11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3200">
                  <a:latin typeface="楷体_GB2312" panose="02010609030101010101" pitchFamily="49" charset="-122"/>
                  <a:ea typeface="楷体_GB2312" panose="02010609030101010101" pitchFamily="49" charset="-122"/>
                </a:rPr>
                <a:t>说明功能</a:t>
              </a:r>
            </a:p>
          </p:txBody>
        </p:sp>
        <p:sp>
          <p:nvSpPr>
            <p:cNvPr id="12305" name="Line 17"/>
            <p:cNvSpPr>
              <a:spLocks noChangeShapeType="1"/>
            </p:cNvSpPr>
            <p:nvPr/>
          </p:nvSpPr>
          <p:spPr bwMode="auto">
            <a:xfrm>
              <a:off x="3560" y="3113"/>
              <a:ext cx="592"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06" name="Rectangle 18"/>
            <p:cNvSpPr>
              <a:spLocks noChangeArrowheads="1"/>
            </p:cNvSpPr>
            <p:nvPr/>
          </p:nvSpPr>
          <p:spPr bwMode="auto">
            <a:xfrm>
              <a:off x="2381" y="2931"/>
              <a:ext cx="11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3200">
                  <a:latin typeface="楷体_GB2312" panose="02010609030101010101" pitchFamily="49" charset="-122"/>
                  <a:ea typeface="楷体_GB2312" panose="02010609030101010101" pitchFamily="49" charset="-122"/>
                </a:rPr>
                <a:t>列真值表</a:t>
              </a:r>
            </a:p>
          </p:txBody>
        </p:sp>
      </p:grpSp>
      <p:grpSp>
        <p:nvGrpSpPr>
          <p:cNvPr id="12308" name="Group 20"/>
          <p:cNvGrpSpPr>
            <a:grpSpLocks/>
          </p:cNvGrpSpPr>
          <p:nvPr/>
        </p:nvGrpSpPr>
        <p:grpSpPr bwMode="auto">
          <a:xfrm>
            <a:off x="1010950" y="1557586"/>
            <a:ext cx="6731000" cy="811212"/>
            <a:chOff x="431" y="981"/>
            <a:chExt cx="4240" cy="511"/>
          </a:xfrm>
        </p:grpSpPr>
        <p:sp>
          <p:nvSpPr>
            <p:cNvPr id="12309" name="Text Box 21"/>
            <p:cNvSpPr txBox="1">
              <a:spLocks noChangeArrowheads="1"/>
            </p:cNvSpPr>
            <p:nvPr/>
          </p:nvSpPr>
          <p:spPr bwMode="auto">
            <a:xfrm>
              <a:off x="431" y="981"/>
              <a:ext cx="1473"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dirty="0">
                  <a:latin typeface="+mn-ea"/>
                </a:rPr>
                <a:t>已知逻辑电路</a:t>
              </a:r>
            </a:p>
          </p:txBody>
        </p:sp>
        <p:sp>
          <p:nvSpPr>
            <p:cNvPr id="12310" name="Rectangle 22"/>
            <p:cNvSpPr>
              <a:spLocks noChangeArrowheads="1"/>
            </p:cNvSpPr>
            <p:nvPr/>
          </p:nvSpPr>
          <p:spPr bwMode="auto">
            <a:xfrm>
              <a:off x="3198" y="981"/>
              <a:ext cx="147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a:latin typeface="+mn-ea"/>
                </a:rPr>
                <a:t>说明逻辑功能</a:t>
              </a:r>
            </a:p>
          </p:txBody>
        </p:sp>
        <p:sp>
          <p:nvSpPr>
            <p:cNvPr id="12311" name="Line 23"/>
            <p:cNvSpPr>
              <a:spLocks noChangeShapeType="1"/>
            </p:cNvSpPr>
            <p:nvPr/>
          </p:nvSpPr>
          <p:spPr bwMode="auto">
            <a:xfrm>
              <a:off x="1927" y="1117"/>
              <a:ext cx="127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latin typeface="+mn-ea"/>
              </a:endParaRPr>
            </a:p>
          </p:txBody>
        </p:sp>
        <p:sp>
          <p:nvSpPr>
            <p:cNvPr id="12312" name="Text Box 24"/>
            <p:cNvSpPr txBox="1">
              <a:spLocks noChangeArrowheads="1"/>
            </p:cNvSpPr>
            <p:nvPr/>
          </p:nvSpPr>
          <p:spPr bwMode="auto">
            <a:xfrm>
              <a:off x="2200" y="1162"/>
              <a:ext cx="81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solidFill>
                    <a:srgbClr val="FF0000"/>
                  </a:solidFill>
                  <a:latin typeface="+mn-ea"/>
                </a:rPr>
                <a:t>分  析</a:t>
              </a:r>
            </a:p>
          </p:txBody>
        </p:sp>
      </p:grpSp>
      <p:sp>
        <p:nvSpPr>
          <p:cNvPr id="2" name="标题 1"/>
          <p:cNvSpPr>
            <a:spLocks noGrp="1"/>
          </p:cNvSpPr>
          <p:nvPr>
            <p:ph type="title"/>
          </p:nvPr>
        </p:nvSpPr>
        <p:spPr/>
        <p:txBody>
          <a:bodyPr>
            <a:normAutofit fontScale="90000"/>
          </a:bodyPr>
          <a:lstStyle/>
          <a:p>
            <a:r>
              <a:rPr lang="zh-CN" altLang="en-US" dirty="0"/>
              <a:t>组合逻辑电路的分析和设计</a:t>
            </a:r>
            <a:r>
              <a:rPr lang="zh-CN" altLang="en-US" dirty="0" smtClean="0"/>
              <a:t>方法</a:t>
            </a:r>
            <a:endParaRPr lang="zh-CN" altLang="en-US" dirty="0"/>
          </a:p>
        </p:txBody>
      </p:sp>
    </p:spTree>
    <p:extLst>
      <p:ext uri="{BB962C8B-B14F-4D97-AF65-F5344CB8AC3E}">
        <p14:creationId xmlns:p14="http://schemas.microsoft.com/office/powerpoint/2010/main" val="17691066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2308"/>
                                        </p:tgtEl>
                                        <p:attrNameLst>
                                          <p:attrName>style.visibility</p:attrName>
                                        </p:attrNameLst>
                                      </p:cBhvr>
                                      <p:to>
                                        <p:strVal val="visible"/>
                                      </p:to>
                                    </p:set>
                                    <p:animEffect transition="in" filter="wipe(left)">
                                      <p:cBhvr>
                                        <p:cTn id="7" dur="500"/>
                                        <p:tgtEl>
                                          <p:spTgt spid="123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304"/>
                                        </p:tgtEl>
                                        <p:attrNameLst>
                                          <p:attrName>style.visibility</p:attrName>
                                        </p:attrNameLst>
                                      </p:cBhvr>
                                      <p:to>
                                        <p:strVal val="visible"/>
                                      </p:to>
                                    </p:set>
                                    <p:animEffect transition="in" filter="wipe(left)">
                                      <p:cBhvr>
                                        <p:cTn id="12" dur="500"/>
                                        <p:tgtEl>
                                          <p:spTgt spid="1230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2300"/>
                                        </p:tgtEl>
                                        <p:attrNameLst>
                                          <p:attrName>style.visibility</p:attrName>
                                        </p:attrNameLst>
                                      </p:cBhvr>
                                      <p:to>
                                        <p:strVal val="visible"/>
                                      </p:to>
                                    </p:set>
                                    <p:animEffect transition="in" filter="wipe(left)">
                                      <p:cBhvr>
                                        <p:cTn id="17" dur="500"/>
                                        <p:tgtEl>
                                          <p:spTgt spid="1230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2307"/>
                                        </p:tgtEl>
                                        <p:attrNameLst>
                                          <p:attrName>style.visibility</p:attrName>
                                        </p:attrNameLst>
                                      </p:cBhvr>
                                      <p:to>
                                        <p:strVal val="visible"/>
                                      </p:to>
                                    </p:set>
                                    <p:animEffect transition="in" filter="wipe(left)">
                                      <p:cBhvr>
                                        <p:cTn id="22" dur="500"/>
                                        <p:tgtEl>
                                          <p:spTgt spid="123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04"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80" name="Text Box 4"/>
          <p:cNvSpPr txBox="1">
            <a:spLocks noChangeArrowheads="1"/>
          </p:cNvSpPr>
          <p:nvPr/>
        </p:nvSpPr>
        <p:spPr bwMode="auto">
          <a:xfrm>
            <a:off x="415059" y="1097684"/>
            <a:ext cx="20161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dirty="0">
                <a:solidFill>
                  <a:schemeClr val="tx2"/>
                </a:solidFill>
              </a:rPr>
              <a:t>解：</a:t>
            </a:r>
          </a:p>
        </p:txBody>
      </p:sp>
      <p:graphicFrame>
        <p:nvGraphicFramePr>
          <p:cNvPr id="152582" name="Object 6"/>
          <p:cNvGraphicFramePr>
            <a:graphicFrameLocks noChangeAspect="1"/>
          </p:cNvGraphicFramePr>
          <p:nvPr>
            <p:extLst>
              <p:ext uri="{D42A27DB-BD31-4B8C-83A1-F6EECF244321}">
                <p14:modId xmlns:p14="http://schemas.microsoft.com/office/powerpoint/2010/main" val="1547864611"/>
              </p:ext>
            </p:extLst>
          </p:nvPr>
        </p:nvGraphicFramePr>
        <p:xfrm>
          <a:off x="1278659" y="1169122"/>
          <a:ext cx="6985000" cy="2159000"/>
        </p:xfrm>
        <a:graphic>
          <a:graphicData uri="http://schemas.openxmlformats.org/presentationml/2006/ole">
            <mc:AlternateContent xmlns:mc="http://schemas.openxmlformats.org/markup-compatibility/2006">
              <mc:Choice xmlns:v="urn:schemas-microsoft-com:vml" Requires="v">
                <p:oleObj spid="_x0000_s21550" name="公式" r:id="rId3" imgW="2959100" imgH="914400" progId="Equation.3">
                  <p:embed/>
                </p:oleObj>
              </mc:Choice>
              <mc:Fallback>
                <p:oleObj name="公式" r:id="rId3" imgW="2959100" imgH="914400" progId="Equation.3">
                  <p:embed/>
                  <p:pic>
                    <p:nvPicPr>
                      <p:cNvPr id="152582"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8659" y="1169122"/>
                        <a:ext cx="6985000" cy="215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2583" name="Object 7"/>
          <p:cNvGraphicFramePr>
            <a:graphicFrameLocks noChangeAspect="1"/>
          </p:cNvGraphicFramePr>
          <p:nvPr>
            <p:extLst>
              <p:ext uri="{D42A27DB-BD31-4B8C-83A1-F6EECF244321}">
                <p14:modId xmlns:p14="http://schemas.microsoft.com/office/powerpoint/2010/main" val="3081459132"/>
              </p:ext>
            </p:extLst>
          </p:nvPr>
        </p:nvGraphicFramePr>
        <p:xfrm>
          <a:off x="1207222" y="3690072"/>
          <a:ext cx="6985000" cy="2159000"/>
        </p:xfrm>
        <a:graphic>
          <a:graphicData uri="http://schemas.openxmlformats.org/presentationml/2006/ole">
            <mc:AlternateContent xmlns:mc="http://schemas.openxmlformats.org/markup-compatibility/2006">
              <mc:Choice xmlns:v="urn:schemas-microsoft-com:vml" Requires="v">
                <p:oleObj spid="_x0000_s21551" name="公式" r:id="rId5" imgW="2959100" imgH="914400" progId="Equation.3">
                  <p:embed/>
                </p:oleObj>
              </mc:Choice>
              <mc:Fallback>
                <p:oleObj name="公式" r:id="rId5" imgW="2959100" imgH="914400" progId="Equation.3">
                  <p:embed/>
                  <p:pic>
                    <p:nvPicPr>
                      <p:cNvPr id="152583"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7222" y="3690072"/>
                        <a:ext cx="6985000" cy="215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677449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52582"/>
                                        </p:tgtEl>
                                        <p:attrNameLst>
                                          <p:attrName>style.visibility</p:attrName>
                                        </p:attrNameLst>
                                      </p:cBhvr>
                                      <p:to>
                                        <p:strVal val="visible"/>
                                      </p:to>
                                    </p:set>
                                    <p:animEffect transition="in" filter="wipe(left)">
                                      <p:cBhvr>
                                        <p:cTn id="7" dur="500"/>
                                        <p:tgtEl>
                                          <p:spTgt spid="1525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52583"/>
                                        </p:tgtEl>
                                        <p:attrNameLst>
                                          <p:attrName>style.visibility</p:attrName>
                                        </p:attrNameLst>
                                      </p:cBhvr>
                                      <p:to>
                                        <p:strVal val="visible"/>
                                      </p:to>
                                    </p:set>
                                    <p:animEffect transition="in" filter="wipe(left)">
                                      <p:cBhvr>
                                        <p:cTn id="12" dur="500"/>
                                        <p:tgtEl>
                                          <p:spTgt spid="152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10" name="Text Box 82"/>
          <p:cNvSpPr txBox="1">
            <a:spLocks noChangeArrowheads="1"/>
          </p:cNvSpPr>
          <p:nvPr/>
        </p:nvSpPr>
        <p:spPr bwMode="auto">
          <a:xfrm>
            <a:off x="639763" y="2039938"/>
            <a:ext cx="608012" cy="2663825"/>
          </a:xfrm>
          <a:prstGeom prst="rect">
            <a:avLst/>
          </a:prstGeom>
          <a:solidFill>
            <a:srgbClr val="FFFFCC"/>
          </a:solidFill>
          <a:ln w="9525">
            <a:solidFill>
              <a:srgbClr val="996600"/>
            </a:solidFill>
            <a:miter lim="800000"/>
            <a:headEnd/>
            <a:tailEnd/>
          </a:ln>
        </p:spPr>
        <p:txBody>
          <a:bodyPr>
            <a:spAutoFit/>
          </a:bodyPr>
          <a:lstStyle/>
          <a:p>
            <a:pPr algn="ctr"/>
            <a:r>
              <a:rPr lang="zh-CN" altLang="en-US" sz="2800" b="1">
                <a:solidFill>
                  <a:srgbClr val="FF0066"/>
                </a:solidFill>
                <a:latin typeface="宋体" panose="02010600030101010101" pitchFamily="2" charset="-122"/>
              </a:rPr>
              <a:t>数</a:t>
            </a:r>
          </a:p>
          <a:p>
            <a:pPr algn="ctr"/>
            <a:r>
              <a:rPr lang="zh-CN" altLang="en-US" sz="2800" b="1">
                <a:solidFill>
                  <a:srgbClr val="FF0066"/>
                </a:solidFill>
                <a:latin typeface="宋体" panose="02010600030101010101" pitchFamily="2" charset="-122"/>
              </a:rPr>
              <a:t>据</a:t>
            </a:r>
          </a:p>
          <a:p>
            <a:pPr algn="ctr"/>
            <a:r>
              <a:rPr lang="zh-CN" altLang="en-US" sz="2800" b="1">
                <a:solidFill>
                  <a:srgbClr val="FF0066"/>
                </a:solidFill>
                <a:latin typeface="宋体" panose="02010600030101010101" pitchFamily="2" charset="-122"/>
              </a:rPr>
              <a:t>传</a:t>
            </a:r>
          </a:p>
          <a:p>
            <a:pPr algn="ctr"/>
            <a:r>
              <a:rPr lang="zh-CN" altLang="en-US" sz="2800" b="1">
                <a:solidFill>
                  <a:srgbClr val="FF0066"/>
                </a:solidFill>
                <a:latin typeface="宋体" panose="02010600030101010101" pitchFamily="2" charset="-122"/>
              </a:rPr>
              <a:t>输</a:t>
            </a:r>
          </a:p>
          <a:p>
            <a:pPr algn="ctr"/>
            <a:r>
              <a:rPr lang="zh-CN" altLang="en-US" sz="2800" b="1">
                <a:solidFill>
                  <a:srgbClr val="FF0066"/>
                </a:solidFill>
                <a:latin typeface="宋体" panose="02010600030101010101" pitchFamily="2" charset="-122"/>
              </a:rPr>
              <a:t>方</a:t>
            </a:r>
          </a:p>
          <a:p>
            <a:pPr algn="ctr"/>
            <a:r>
              <a:rPr lang="zh-CN" altLang="en-US" sz="2800" b="1">
                <a:solidFill>
                  <a:srgbClr val="FF0066"/>
                </a:solidFill>
                <a:latin typeface="宋体" panose="02010600030101010101" pitchFamily="2" charset="-122"/>
              </a:rPr>
              <a:t>式</a:t>
            </a:r>
          </a:p>
        </p:txBody>
      </p:sp>
      <p:grpSp>
        <p:nvGrpSpPr>
          <p:cNvPr id="48211" name="Group 83"/>
          <p:cNvGrpSpPr>
            <a:grpSpLocks/>
          </p:cNvGrpSpPr>
          <p:nvPr/>
        </p:nvGrpSpPr>
        <p:grpSpPr bwMode="auto">
          <a:xfrm>
            <a:off x="2065338" y="1682750"/>
            <a:ext cx="177800" cy="1849438"/>
            <a:chOff x="1325" y="979"/>
            <a:chExt cx="112" cy="1165"/>
          </a:xfrm>
        </p:grpSpPr>
        <p:sp>
          <p:nvSpPr>
            <p:cNvPr id="48212" name="Rectangle 84"/>
            <p:cNvSpPr>
              <a:spLocks noChangeArrowheads="1"/>
            </p:cNvSpPr>
            <p:nvPr/>
          </p:nvSpPr>
          <p:spPr bwMode="auto">
            <a:xfrm>
              <a:off x="1325" y="979"/>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FF0066"/>
                  </a:solidFill>
                </a:rPr>
                <a:t>0</a:t>
              </a:r>
              <a:endParaRPr lang="en-US" altLang="zh-CN" sz="2800">
                <a:solidFill>
                  <a:srgbClr val="FF0066"/>
                </a:solidFill>
              </a:endParaRPr>
            </a:p>
          </p:txBody>
        </p:sp>
        <p:sp>
          <p:nvSpPr>
            <p:cNvPr id="48213" name="Rectangle 85"/>
            <p:cNvSpPr>
              <a:spLocks noChangeArrowheads="1"/>
            </p:cNvSpPr>
            <p:nvPr/>
          </p:nvSpPr>
          <p:spPr bwMode="auto">
            <a:xfrm>
              <a:off x="1325" y="1277"/>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FF0066"/>
                  </a:solidFill>
                </a:rPr>
                <a:t>1</a:t>
              </a:r>
              <a:endParaRPr lang="en-US" altLang="zh-CN" sz="2800">
                <a:solidFill>
                  <a:srgbClr val="FF0066"/>
                </a:solidFill>
              </a:endParaRPr>
            </a:p>
          </p:txBody>
        </p:sp>
        <p:sp>
          <p:nvSpPr>
            <p:cNvPr id="48214" name="Rectangle 86"/>
            <p:cNvSpPr>
              <a:spLocks noChangeArrowheads="1"/>
            </p:cNvSpPr>
            <p:nvPr/>
          </p:nvSpPr>
          <p:spPr bwMode="auto">
            <a:xfrm>
              <a:off x="1325" y="1576"/>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FF0066"/>
                  </a:solidFill>
                </a:rPr>
                <a:t>1</a:t>
              </a:r>
              <a:endParaRPr lang="en-US" altLang="zh-CN" sz="2800">
                <a:solidFill>
                  <a:srgbClr val="FF0066"/>
                </a:solidFill>
              </a:endParaRPr>
            </a:p>
          </p:txBody>
        </p:sp>
        <p:sp>
          <p:nvSpPr>
            <p:cNvPr id="48215" name="Rectangle 87"/>
            <p:cNvSpPr>
              <a:spLocks noChangeArrowheads="1"/>
            </p:cNvSpPr>
            <p:nvPr/>
          </p:nvSpPr>
          <p:spPr bwMode="auto">
            <a:xfrm>
              <a:off x="1325" y="1875"/>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FF0066"/>
                  </a:solidFill>
                </a:rPr>
                <a:t>0</a:t>
              </a:r>
              <a:endParaRPr lang="en-US" altLang="zh-CN" sz="2800">
                <a:solidFill>
                  <a:srgbClr val="FF0066"/>
                </a:solidFill>
              </a:endParaRPr>
            </a:p>
          </p:txBody>
        </p:sp>
      </p:grpSp>
      <p:grpSp>
        <p:nvGrpSpPr>
          <p:cNvPr id="48216" name="Group 88"/>
          <p:cNvGrpSpPr>
            <a:grpSpLocks/>
          </p:cNvGrpSpPr>
          <p:nvPr/>
        </p:nvGrpSpPr>
        <p:grpSpPr bwMode="auto">
          <a:xfrm>
            <a:off x="1836738" y="1200150"/>
            <a:ext cx="612775" cy="2322513"/>
            <a:chOff x="1181" y="675"/>
            <a:chExt cx="386" cy="1463"/>
          </a:xfrm>
        </p:grpSpPr>
        <p:grpSp>
          <p:nvGrpSpPr>
            <p:cNvPr id="48217" name="Group 89"/>
            <p:cNvGrpSpPr>
              <a:grpSpLocks/>
            </p:cNvGrpSpPr>
            <p:nvPr/>
          </p:nvGrpSpPr>
          <p:grpSpPr bwMode="auto">
            <a:xfrm>
              <a:off x="1205" y="931"/>
              <a:ext cx="336" cy="1207"/>
              <a:chOff x="1125" y="907"/>
              <a:chExt cx="480" cy="1343"/>
            </a:xfrm>
          </p:grpSpPr>
          <p:sp>
            <p:nvSpPr>
              <p:cNvPr id="48218" name="Rectangle 90"/>
              <p:cNvSpPr>
                <a:spLocks noChangeArrowheads="1"/>
              </p:cNvSpPr>
              <p:nvPr/>
            </p:nvSpPr>
            <p:spPr bwMode="auto">
              <a:xfrm>
                <a:off x="1125" y="907"/>
                <a:ext cx="480" cy="1343"/>
              </a:xfrm>
              <a:prstGeom prst="rect">
                <a:avLst/>
              </a:prstGeom>
              <a:noFill/>
              <a:ln w="38100">
                <a:solidFill>
                  <a:srgbClr val="0033CC"/>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8219" name="Line 91"/>
              <p:cNvSpPr>
                <a:spLocks noChangeShapeType="1"/>
              </p:cNvSpPr>
              <p:nvPr/>
            </p:nvSpPr>
            <p:spPr bwMode="auto">
              <a:xfrm>
                <a:off x="1125" y="1243"/>
                <a:ext cx="480" cy="1"/>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20" name="Line 92"/>
              <p:cNvSpPr>
                <a:spLocks noChangeShapeType="1"/>
              </p:cNvSpPr>
              <p:nvPr/>
            </p:nvSpPr>
            <p:spPr bwMode="auto">
              <a:xfrm>
                <a:off x="1125" y="1579"/>
                <a:ext cx="480" cy="1"/>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21" name="Line 93"/>
              <p:cNvSpPr>
                <a:spLocks noChangeShapeType="1"/>
              </p:cNvSpPr>
              <p:nvPr/>
            </p:nvSpPr>
            <p:spPr bwMode="auto">
              <a:xfrm>
                <a:off x="1125" y="1915"/>
                <a:ext cx="480" cy="1"/>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8222" name="Rectangle 94"/>
            <p:cNvSpPr>
              <a:spLocks noChangeArrowheads="1"/>
            </p:cNvSpPr>
            <p:nvPr/>
          </p:nvSpPr>
          <p:spPr bwMode="auto">
            <a:xfrm>
              <a:off x="1181" y="675"/>
              <a:ext cx="38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33CC"/>
                  </a:solidFill>
                </a:rPr>
                <a:t>发送</a:t>
              </a:r>
              <a:endParaRPr lang="zh-CN" altLang="en-US">
                <a:solidFill>
                  <a:srgbClr val="0033CC"/>
                </a:solidFill>
              </a:endParaRPr>
            </a:p>
          </p:txBody>
        </p:sp>
      </p:grpSp>
      <p:grpSp>
        <p:nvGrpSpPr>
          <p:cNvPr id="48223" name="Group 95"/>
          <p:cNvGrpSpPr>
            <a:grpSpLocks/>
          </p:cNvGrpSpPr>
          <p:nvPr/>
        </p:nvGrpSpPr>
        <p:grpSpPr bwMode="auto">
          <a:xfrm>
            <a:off x="2420938" y="1863725"/>
            <a:ext cx="4203700" cy="1435100"/>
            <a:chOff x="1765" y="1174"/>
            <a:chExt cx="2648" cy="904"/>
          </a:xfrm>
        </p:grpSpPr>
        <p:sp>
          <p:nvSpPr>
            <p:cNvPr id="48224" name="Line 96"/>
            <p:cNvSpPr>
              <a:spLocks noChangeShapeType="1"/>
            </p:cNvSpPr>
            <p:nvPr/>
          </p:nvSpPr>
          <p:spPr bwMode="auto">
            <a:xfrm flipV="1">
              <a:off x="1773" y="1174"/>
              <a:ext cx="2632" cy="0"/>
            </a:xfrm>
            <a:prstGeom prst="line">
              <a:avLst/>
            </a:prstGeom>
            <a:noFill/>
            <a:ln w="38100">
              <a:solidFill>
                <a:srgbClr val="996600"/>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25" name="Line 97"/>
            <p:cNvSpPr>
              <a:spLocks noChangeShapeType="1"/>
            </p:cNvSpPr>
            <p:nvPr/>
          </p:nvSpPr>
          <p:spPr bwMode="auto">
            <a:xfrm>
              <a:off x="1765" y="1454"/>
              <a:ext cx="2640" cy="0"/>
            </a:xfrm>
            <a:prstGeom prst="line">
              <a:avLst/>
            </a:prstGeom>
            <a:noFill/>
            <a:ln w="38100">
              <a:solidFill>
                <a:srgbClr val="996600"/>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26" name="Line 98"/>
            <p:cNvSpPr>
              <a:spLocks noChangeShapeType="1"/>
            </p:cNvSpPr>
            <p:nvPr/>
          </p:nvSpPr>
          <p:spPr bwMode="auto">
            <a:xfrm>
              <a:off x="1765" y="1766"/>
              <a:ext cx="2648" cy="0"/>
            </a:xfrm>
            <a:prstGeom prst="line">
              <a:avLst/>
            </a:prstGeom>
            <a:noFill/>
            <a:ln w="38100">
              <a:solidFill>
                <a:srgbClr val="996600"/>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27" name="Line 99"/>
            <p:cNvSpPr>
              <a:spLocks noChangeShapeType="1"/>
            </p:cNvSpPr>
            <p:nvPr/>
          </p:nvSpPr>
          <p:spPr bwMode="auto">
            <a:xfrm flipV="1">
              <a:off x="1773" y="2078"/>
              <a:ext cx="2624" cy="0"/>
            </a:xfrm>
            <a:prstGeom prst="line">
              <a:avLst/>
            </a:prstGeom>
            <a:noFill/>
            <a:ln w="38100">
              <a:solidFill>
                <a:srgbClr val="996600"/>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8228" name="Group 100"/>
          <p:cNvGrpSpPr>
            <a:grpSpLocks/>
          </p:cNvGrpSpPr>
          <p:nvPr/>
        </p:nvGrpSpPr>
        <p:grpSpPr bwMode="auto">
          <a:xfrm>
            <a:off x="6688138" y="1619250"/>
            <a:ext cx="1287462" cy="1954213"/>
            <a:chOff x="4453" y="1020"/>
            <a:chExt cx="811" cy="1231"/>
          </a:xfrm>
        </p:grpSpPr>
        <p:sp>
          <p:nvSpPr>
            <p:cNvPr id="48229" name="Text Box 101"/>
            <p:cNvSpPr txBox="1">
              <a:spLocks noChangeArrowheads="1"/>
            </p:cNvSpPr>
            <p:nvPr/>
          </p:nvSpPr>
          <p:spPr bwMode="auto">
            <a:xfrm>
              <a:off x="4467" y="1020"/>
              <a:ext cx="228"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zh-CN" sz="2800" b="1">
                  <a:solidFill>
                    <a:srgbClr val="FF0066"/>
                  </a:solidFill>
                  <a:ea typeface="楷体_GB2312" panose="02010609030101010101" pitchFamily="49" charset="-122"/>
                </a:rPr>
                <a:t>0</a:t>
              </a:r>
            </a:p>
          </p:txBody>
        </p:sp>
        <p:sp>
          <p:nvSpPr>
            <p:cNvPr id="48230" name="Text Box 102"/>
            <p:cNvSpPr txBox="1">
              <a:spLocks noChangeArrowheads="1"/>
            </p:cNvSpPr>
            <p:nvPr/>
          </p:nvSpPr>
          <p:spPr bwMode="auto">
            <a:xfrm>
              <a:off x="4467" y="1316"/>
              <a:ext cx="228"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zh-CN" sz="2800" b="1">
                  <a:solidFill>
                    <a:srgbClr val="FF0066"/>
                  </a:solidFill>
                  <a:ea typeface="楷体_GB2312" panose="02010609030101010101" pitchFamily="49" charset="-122"/>
                </a:rPr>
                <a:t>1</a:t>
              </a:r>
            </a:p>
          </p:txBody>
        </p:sp>
        <p:sp>
          <p:nvSpPr>
            <p:cNvPr id="48231" name="Text Box 103"/>
            <p:cNvSpPr txBox="1">
              <a:spLocks noChangeArrowheads="1"/>
            </p:cNvSpPr>
            <p:nvPr/>
          </p:nvSpPr>
          <p:spPr bwMode="auto">
            <a:xfrm>
              <a:off x="4467" y="1612"/>
              <a:ext cx="228"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zh-CN" sz="2800" b="1">
                  <a:solidFill>
                    <a:srgbClr val="FF0066"/>
                  </a:solidFill>
                  <a:ea typeface="楷体_GB2312" panose="02010609030101010101" pitchFamily="49" charset="-122"/>
                </a:rPr>
                <a:t>1</a:t>
              </a:r>
            </a:p>
          </p:txBody>
        </p:sp>
        <p:sp>
          <p:nvSpPr>
            <p:cNvPr id="48232" name="Text Box 104"/>
            <p:cNvSpPr txBox="1">
              <a:spLocks noChangeArrowheads="1"/>
            </p:cNvSpPr>
            <p:nvPr/>
          </p:nvSpPr>
          <p:spPr bwMode="auto">
            <a:xfrm>
              <a:off x="4453" y="1924"/>
              <a:ext cx="811"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zh-CN" sz="2800" b="1">
                  <a:solidFill>
                    <a:srgbClr val="FF0066"/>
                  </a:solidFill>
                  <a:ea typeface="楷体_GB2312" panose="02010609030101010101" pitchFamily="49" charset="-122"/>
                </a:rPr>
                <a:t>0</a:t>
              </a:r>
            </a:p>
          </p:txBody>
        </p:sp>
      </p:grpSp>
      <p:sp>
        <p:nvSpPr>
          <p:cNvPr id="48233" name="Text Box 105"/>
          <p:cNvSpPr txBox="1">
            <a:spLocks noChangeArrowheads="1"/>
          </p:cNvSpPr>
          <p:nvPr/>
        </p:nvSpPr>
        <p:spPr bwMode="auto">
          <a:xfrm>
            <a:off x="3786188" y="1303338"/>
            <a:ext cx="1676400" cy="466725"/>
          </a:xfrm>
          <a:prstGeom prst="rect">
            <a:avLst/>
          </a:prstGeom>
          <a:solidFill>
            <a:srgbClr val="CCFFFF"/>
          </a:solidFill>
          <a:ln w="9525">
            <a:solidFill>
              <a:srgbClr val="996600"/>
            </a:solidFill>
            <a:miter lim="800000"/>
            <a:headEnd/>
            <a:tailEnd/>
          </a:ln>
        </p:spPr>
        <p:txBody>
          <a:bodyPr>
            <a:spAutoFit/>
          </a:bodyPr>
          <a:lstStyle/>
          <a:p>
            <a:pPr algn="ctr"/>
            <a:r>
              <a:rPr lang="zh-CN" altLang="en-US" b="1">
                <a:solidFill>
                  <a:srgbClr val="0033CC"/>
                </a:solidFill>
                <a:latin typeface="宋体" panose="02010600030101010101" pitchFamily="2" charset="-122"/>
              </a:rPr>
              <a:t>并行传送</a:t>
            </a:r>
          </a:p>
        </p:txBody>
      </p:sp>
      <p:grpSp>
        <p:nvGrpSpPr>
          <p:cNvPr id="48234" name="Group 106"/>
          <p:cNvGrpSpPr>
            <a:grpSpLocks/>
          </p:cNvGrpSpPr>
          <p:nvPr/>
        </p:nvGrpSpPr>
        <p:grpSpPr bwMode="auto">
          <a:xfrm>
            <a:off x="3390900" y="4559300"/>
            <a:ext cx="2438400" cy="152400"/>
            <a:chOff x="2160" y="2959"/>
            <a:chExt cx="1536" cy="96"/>
          </a:xfrm>
        </p:grpSpPr>
        <p:sp>
          <p:nvSpPr>
            <p:cNvPr id="48235" name="Oval 107"/>
            <p:cNvSpPr>
              <a:spLocks noChangeArrowheads="1"/>
            </p:cNvSpPr>
            <p:nvPr/>
          </p:nvSpPr>
          <p:spPr bwMode="auto">
            <a:xfrm>
              <a:off x="2160" y="2959"/>
              <a:ext cx="96" cy="96"/>
            </a:xfrm>
            <a:prstGeom prst="ellipse">
              <a:avLst/>
            </a:prstGeom>
            <a:noFill/>
            <a:ln w="28575">
              <a:solidFill>
                <a:srgbClr val="996600"/>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48236" name="Line 108"/>
            <p:cNvSpPr>
              <a:spLocks noChangeShapeType="1"/>
            </p:cNvSpPr>
            <p:nvPr/>
          </p:nvSpPr>
          <p:spPr bwMode="auto">
            <a:xfrm>
              <a:off x="2256" y="3007"/>
              <a:ext cx="1344" cy="0"/>
            </a:xfrm>
            <a:prstGeom prst="line">
              <a:avLst/>
            </a:prstGeom>
            <a:noFill/>
            <a:ln w="38100">
              <a:solidFill>
                <a:srgbClr val="99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37" name="Oval 109"/>
            <p:cNvSpPr>
              <a:spLocks noChangeArrowheads="1"/>
            </p:cNvSpPr>
            <p:nvPr/>
          </p:nvSpPr>
          <p:spPr bwMode="auto">
            <a:xfrm>
              <a:off x="3600" y="2959"/>
              <a:ext cx="96" cy="96"/>
            </a:xfrm>
            <a:prstGeom prst="ellipse">
              <a:avLst/>
            </a:prstGeom>
            <a:noFill/>
            <a:ln w="28575">
              <a:solidFill>
                <a:srgbClr val="996600"/>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grpSp>
      <p:sp>
        <p:nvSpPr>
          <p:cNvPr id="48238" name="Text Box 110"/>
          <p:cNvSpPr txBox="1">
            <a:spLocks noChangeArrowheads="1"/>
          </p:cNvSpPr>
          <p:nvPr/>
        </p:nvSpPr>
        <p:spPr bwMode="auto">
          <a:xfrm>
            <a:off x="6688138" y="3717925"/>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wrap="none">
            <a:spAutoFit/>
          </a:bodyPr>
          <a:lstStyle/>
          <a:p>
            <a:r>
              <a:rPr lang="en-US" altLang="zh-CN" sz="2800" b="1">
                <a:solidFill>
                  <a:srgbClr val="FF0066"/>
                </a:solidFill>
                <a:ea typeface="楷体_GB2312" panose="02010609030101010101" pitchFamily="49" charset="-122"/>
              </a:rPr>
              <a:t>0</a:t>
            </a:r>
          </a:p>
        </p:txBody>
      </p:sp>
      <p:sp>
        <p:nvSpPr>
          <p:cNvPr id="48239" name="Text Box 111"/>
          <p:cNvSpPr txBox="1">
            <a:spLocks noChangeArrowheads="1"/>
          </p:cNvSpPr>
          <p:nvPr/>
        </p:nvSpPr>
        <p:spPr bwMode="auto">
          <a:xfrm>
            <a:off x="6688138" y="419893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wrap="none">
            <a:spAutoFit/>
          </a:bodyPr>
          <a:lstStyle/>
          <a:p>
            <a:r>
              <a:rPr lang="en-US" altLang="zh-CN" sz="2800" b="1">
                <a:solidFill>
                  <a:srgbClr val="FF0066"/>
                </a:solidFill>
                <a:ea typeface="楷体_GB2312" panose="02010609030101010101" pitchFamily="49" charset="-122"/>
              </a:rPr>
              <a:t>1</a:t>
            </a:r>
          </a:p>
        </p:txBody>
      </p:sp>
      <p:sp>
        <p:nvSpPr>
          <p:cNvPr id="48240" name="Text Box 112"/>
          <p:cNvSpPr txBox="1">
            <a:spLocks noChangeArrowheads="1"/>
          </p:cNvSpPr>
          <p:nvPr/>
        </p:nvSpPr>
        <p:spPr bwMode="auto">
          <a:xfrm>
            <a:off x="6688138" y="467995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wrap="none">
            <a:spAutoFit/>
          </a:bodyPr>
          <a:lstStyle/>
          <a:p>
            <a:r>
              <a:rPr lang="en-US" altLang="zh-CN" sz="2800" b="1">
                <a:solidFill>
                  <a:srgbClr val="FF0066"/>
                </a:solidFill>
                <a:ea typeface="楷体_GB2312" panose="02010609030101010101" pitchFamily="49" charset="-122"/>
              </a:rPr>
              <a:t>1</a:t>
            </a:r>
          </a:p>
        </p:txBody>
      </p:sp>
      <p:sp>
        <p:nvSpPr>
          <p:cNvPr id="48241" name="Text Box 113"/>
          <p:cNvSpPr txBox="1">
            <a:spLocks noChangeArrowheads="1"/>
          </p:cNvSpPr>
          <p:nvPr/>
        </p:nvSpPr>
        <p:spPr bwMode="auto">
          <a:xfrm>
            <a:off x="6688138" y="5159375"/>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wrap="none">
            <a:spAutoFit/>
          </a:bodyPr>
          <a:lstStyle/>
          <a:p>
            <a:r>
              <a:rPr lang="en-US" altLang="zh-CN" sz="2800" b="1">
                <a:solidFill>
                  <a:srgbClr val="FF0066"/>
                </a:solidFill>
                <a:ea typeface="楷体_GB2312" panose="02010609030101010101" pitchFamily="49" charset="-122"/>
              </a:rPr>
              <a:t>0</a:t>
            </a:r>
          </a:p>
        </p:txBody>
      </p:sp>
      <p:sp>
        <p:nvSpPr>
          <p:cNvPr id="48242" name="Text Box 114"/>
          <p:cNvSpPr txBox="1">
            <a:spLocks noChangeArrowheads="1"/>
          </p:cNvSpPr>
          <p:nvPr/>
        </p:nvSpPr>
        <p:spPr bwMode="auto">
          <a:xfrm>
            <a:off x="3787775" y="3994150"/>
            <a:ext cx="1676400" cy="466725"/>
          </a:xfrm>
          <a:prstGeom prst="rect">
            <a:avLst/>
          </a:prstGeom>
          <a:solidFill>
            <a:srgbClr val="CCFFFF"/>
          </a:solidFill>
          <a:ln w="9525">
            <a:solidFill>
              <a:srgbClr val="996600"/>
            </a:solidFill>
            <a:miter lim="800000"/>
            <a:headEnd/>
            <a:tailEnd/>
          </a:ln>
        </p:spPr>
        <p:txBody>
          <a:bodyPr>
            <a:spAutoFit/>
          </a:bodyPr>
          <a:lstStyle/>
          <a:p>
            <a:pPr algn="ctr"/>
            <a:r>
              <a:rPr lang="zh-CN" altLang="en-US" b="1">
                <a:solidFill>
                  <a:srgbClr val="0033CC"/>
                </a:solidFill>
                <a:latin typeface="宋体" panose="02010600030101010101" pitchFamily="2" charset="-122"/>
              </a:rPr>
              <a:t>串行传送</a:t>
            </a:r>
          </a:p>
        </p:txBody>
      </p:sp>
      <p:sp>
        <p:nvSpPr>
          <p:cNvPr id="48243" name="Text Box 115"/>
          <p:cNvSpPr txBox="1">
            <a:spLocks noChangeArrowheads="1"/>
          </p:cNvSpPr>
          <p:nvPr/>
        </p:nvSpPr>
        <p:spPr bwMode="auto">
          <a:xfrm>
            <a:off x="2065338" y="5667366"/>
            <a:ext cx="3678238" cy="457200"/>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en-US" b="1" dirty="0">
                <a:solidFill>
                  <a:srgbClr val="FF0066"/>
                </a:solidFill>
                <a:latin typeface="宋体" panose="02010600030101010101" pitchFamily="2" charset="-122"/>
              </a:rPr>
              <a:t>并</a:t>
            </a:r>
            <a:r>
              <a:rPr lang="en-US" altLang="zh-CN" b="1" dirty="0">
                <a:solidFill>
                  <a:srgbClr val="FF0066"/>
                </a:solidFill>
                <a:latin typeface="宋体" panose="02010600030101010101" pitchFamily="2" charset="-122"/>
              </a:rPr>
              <a:t>-</a:t>
            </a:r>
            <a:r>
              <a:rPr lang="zh-CN" altLang="en-US" b="1" dirty="0">
                <a:solidFill>
                  <a:srgbClr val="FF0066"/>
                </a:solidFill>
                <a:latin typeface="宋体" panose="02010600030101010101" pitchFamily="2" charset="-122"/>
              </a:rPr>
              <a:t>串转换：</a:t>
            </a:r>
            <a:r>
              <a:rPr lang="zh-CN" altLang="en-US" b="1" dirty="0">
                <a:solidFill>
                  <a:srgbClr val="0033CC"/>
                </a:solidFill>
                <a:latin typeface="宋体" panose="02010600030101010101" pitchFamily="2" charset="-122"/>
              </a:rPr>
              <a:t>数据选择器</a:t>
            </a:r>
            <a:endParaRPr lang="zh-CN" altLang="en-US" b="1" dirty="0">
              <a:latin typeface="宋体" panose="02010600030101010101" pitchFamily="2" charset="-122"/>
            </a:endParaRPr>
          </a:p>
        </p:txBody>
      </p:sp>
      <p:sp>
        <p:nvSpPr>
          <p:cNvPr id="48244" name="Text Box 116"/>
          <p:cNvSpPr txBox="1">
            <a:spLocks noChangeArrowheads="1"/>
          </p:cNvSpPr>
          <p:nvPr/>
        </p:nvSpPr>
        <p:spPr bwMode="auto">
          <a:xfrm>
            <a:off x="5044282" y="5772862"/>
            <a:ext cx="4011612" cy="457200"/>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en-US" b="1" dirty="0">
                <a:solidFill>
                  <a:srgbClr val="FF0066"/>
                </a:solidFill>
                <a:latin typeface="宋体" panose="02010600030101010101" pitchFamily="2" charset="-122"/>
              </a:rPr>
              <a:t>串</a:t>
            </a:r>
            <a:r>
              <a:rPr lang="en-US" altLang="zh-CN" b="1" dirty="0">
                <a:solidFill>
                  <a:srgbClr val="FF0066"/>
                </a:solidFill>
                <a:latin typeface="宋体" panose="02010600030101010101" pitchFamily="2" charset="-122"/>
              </a:rPr>
              <a:t>-</a:t>
            </a:r>
            <a:r>
              <a:rPr lang="zh-CN" altLang="en-US" b="1" dirty="0">
                <a:solidFill>
                  <a:srgbClr val="FF0066"/>
                </a:solidFill>
                <a:latin typeface="宋体" panose="02010600030101010101" pitchFamily="2" charset="-122"/>
              </a:rPr>
              <a:t>并转换：</a:t>
            </a:r>
            <a:r>
              <a:rPr lang="zh-CN" altLang="en-US" b="1" dirty="0">
                <a:solidFill>
                  <a:srgbClr val="0033CC"/>
                </a:solidFill>
                <a:latin typeface="宋体" panose="02010600030101010101" pitchFamily="2" charset="-122"/>
              </a:rPr>
              <a:t>数据分配器</a:t>
            </a:r>
            <a:endParaRPr lang="zh-CN" altLang="en-US" b="1" dirty="0">
              <a:latin typeface="宋体" panose="02010600030101010101" pitchFamily="2" charset="-122"/>
            </a:endParaRPr>
          </a:p>
        </p:txBody>
      </p:sp>
      <p:grpSp>
        <p:nvGrpSpPr>
          <p:cNvPr id="48246" name="Group 118"/>
          <p:cNvGrpSpPr>
            <a:grpSpLocks/>
          </p:cNvGrpSpPr>
          <p:nvPr/>
        </p:nvGrpSpPr>
        <p:grpSpPr bwMode="auto">
          <a:xfrm>
            <a:off x="6570663" y="1174750"/>
            <a:ext cx="612775" cy="2347913"/>
            <a:chOff x="4149" y="659"/>
            <a:chExt cx="386" cy="1479"/>
          </a:xfrm>
        </p:grpSpPr>
        <p:sp>
          <p:nvSpPr>
            <p:cNvPr id="48247" name="Rectangle 119"/>
            <p:cNvSpPr>
              <a:spLocks noChangeArrowheads="1"/>
            </p:cNvSpPr>
            <p:nvPr/>
          </p:nvSpPr>
          <p:spPr bwMode="auto">
            <a:xfrm>
              <a:off x="4149" y="659"/>
              <a:ext cx="38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33CC"/>
                  </a:solidFill>
                </a:rPr>
                <a:t>接收</a:t>
              </a:r>
              <a:endParaRPr lang="zh-CN" altLang="en-US">
                <a:solidFill>
                  <a:srgbClr val="0033CC"/>
                </a:solidFill>
              </a:endParaRPr>
            </a:p>
          </p:txBody>
        </p:sp>
        <p:grpSp>
          <p:nvGrpSpPr>
            <p:cNvPr id="48248" name="Group 120"/>
            <p:cNvGrpSpPr>
              <a:grpSpLocks/>
            </p:cNvGrpSpPr>
            <p:nvPr/>
          </p:nvGrpSpPr>
          <p:grpSpPr bwMode="auto">
            <a:xfrm>
              <a:off x="4181" y="931"/>
              <a:ext cx="336" cy="1207"/>
              <a:chOff x="1125" y="907"/>
              <a:chExt cx="480" cy="1343"/>
            </a:xfrm>
          </p:grpSpPr>
          <p:sp>
            <p:nvSpPr>
              <p:cNvPr id="48249" name="Rectangle 121"/>
              <p:cNvSpPr>
                <a:spLocks noChangeArrowheads="1"/>
              </p:cNvSpPr>
              <p:nvPr/>
            </p:nvSpPr>
            <p:spPr bwMode="auto">
              <a:xfrm>
                <a:off x="1125" y="907"/>
                <a:ext cx="480" cy="1343"/>
              </a:xfrm>
              <a:prstGeom prst="rect">
                <a:avLst/>
              </a:prstGeom>
              <a:noFill/>
              <a:ln w="38100">
                <a:solidFill>
                  <a:srgbClr val="0033CC"/>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8250" name="Line 122"/>
              <p:cNvSpPr>
                <a:spLocks noChangeShapeType="1"/>
              </p:cNvSpPr>
              <p:nvPr/>
            </p:nvSpPr>
            <p:spPr bwMode="auto">
              <a:xfrm>
                <a:off x="1125" y="1243"/>
                <a:ext cx="480" cy="1"/>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51" name="Line 123"/>
              <p:cNvSpPr>
                <a:spLocks noChangeShapeType="1"/>
              </p:cNvSpPr>
              <p:nvPr/>
            </p:nvSpPr>
            <p:spPr bwMode="auto">
              <a:xfrm>
                <a:off x="1125" y="1579"/>
                <a:ext cx="480" cy="1"/>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52" name="Line 124"/>
              <p:cNvSpPr>
                <a:spLocks noChangeShapeType="1"/>
              </p:cNvSpPr>
              <p:nvPr/>
            </p:nvSpPr>
            <p:spPr bwMode="auto">
              <a:xfrm>
                <a:off x="1125" y="1915"/>
                <a:ext cx="480" cy="1"/>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48253" name="Group 125"/>
          <p:cNvGrpSpPr>
            <a:grpSpLocks/>
          </p:cNvGrpSpPr>
          <p:nvPr/>
        </p:nvGrpSpPr>
        <p:grpSpPr bwMode="auto">
          <a:xfrm>
            <a:off x="1874838" y="3727450"/>
            <a:ext cx="533400" cy="1916113"/>
            <a:chOff x="1125" y="907"/>
            <a:chExt cx="480" cy="1343"/>
          </a:xfrm>
        </p:grpSpPr>
        <p:sp>
          <p:nvSpPr>
            <p:cNvPr id="48254" name="Rectangle 126"/>
            <p:cNvSpPr>
              <a:spLocks noChangeArrowheads="1"/>
            </p:cNvSpPr>
            <p:nvPr/>
          </p:nvSpPr>
          <p:spPr bwMode="auto">
            <a:xfrm>
              <a:off x="1125" y="907"/>
              <a:ext cx="480" cy="1343"/>
            </a:xfrm>
            <a:prstGeom prst="rect">
              <a:avLst/>
            </a:prstGeom>
            <a:noFill/>
            <a:ln w="38100">
              <a:solidFill>
                <a:srgbClr val="0033CC"/>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8255" name="Line 127"/>
            <p:cNvSpPr>
              <a:spLocks noChangeShapeType="1"/>
            </p:cNvSpPr>
            <p:nvPr/>
          </p:nvSpPr>
          <p:spPr bwMode="auto">
            <a:xfrm>
              <a:off x="1125" y="1243"/>
              <a:ext cx="480" cy="1"/>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56" name="Line 128"/>
            <p:cNvSpPr>
              <a:spLocks noChangeShapeType="1"/>
            </p:cNvSpPr>
            <p:nvPr/>
          </p:nvSpPr>
          <p:spPr bwMode="auto">
            <a:xfrm>
              <a:off x="1125" y="1579"/>
              <a:ext cx="480" cy="1"/>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57" name="Line 129"/>
            <p:cNvSpPr>
              <a:spLocks noChangeShapeType="1"/>
            </p:cNvSpPr>
            <p:nvPr/>
          </p:nvSpPr>
          <p:spPr bwMode="auto">
            <a:xfrm>
              <a:off x="1125" y="1915"/>
              <a:ext cx="480" cy="1"/>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8258" name="Group 130"/>
          <p:cNvGrpSpPr>
            <a:grpSpLocks/>
          </p:cNvGrpSpPr>
          <p:nvPr/>
        </p:nvGrpSpPr>
        <p:grpSpPr bwMode="auto">
          <a:xfrm>
            <a:off x="2065338" y="3790950"/>
            <a:ext cx="177800" cy="1849438"/>
            <a:chOff x="1325" y="979"/>
            <a:chExt cx="112" cy="1165"/>
          </a:xfrm>
        </p:grpSpPr>
        <p:sp>
          <p:nvSpPr>
            <p:cNvPr id="48259" name="Rectangle 131"/>
            <p:cNvSpPr>
              <a:spLocks noChangeArrowheads="1"/>
            </p:cNvSpPr>
            <p:nvPr/>
          </p:nvSpPr>
          <p:spPr bwMode="auto">
            <a:xfrm>
              <a:off x="1325" y="979"/>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FF0066"/>
                  </a:solidFill>
                </a:rPr>
                <a:t>0</a:t>
              </a:r>
              <a:endParaRPr lang="en-US" altLang="zh-CN" sz="2800">
                <a:solidFill>
                  <a:srgbClr val="FF0066"/>
                </a:solidFill>
              </a:endParaRPr>
            </a:p>
          </p:txBody>
        </p:sp>
        <p:sp>
          <p:nvSpPr>
            <p:cNvPr id="48260" name="Rectangle 132"/>
            <p:cNvSpPr>
              <a:spLocks noChangeArrowheads="1"/>
            </p:cNvSpPr>
            <p:nvPr/>
          </p:nvSpPr>
          <p:spPr bwMode="auto">
            <a:xfrm>
              <a:off x="1325" y="1277"/>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FF0066"/>
                  </a:solidFill>
                </a:rPr>
                <a:t>1</a:t>
              </a:r>
              <a:endParaRPr lang="en-US" altLang="zh-CN" sz="2800">
                <a:solidFill>
                  <a:srgbClr val="FF0066"/>
                </a:solidFill>
              </a:endParaRPr>
            </a:p>
          </p:txBody>
        </p:sp>
        <p:sp>
          <p:nvSpPr>
            <p:cNvPr id="48261" name="Rectangle 133"/>
            <p:cNvSpPr>
              <a:spLocks noChangeArrowheads="1"/>
            </p:cNvSpPr>
            <p:nvPr/>
          </p:nvSpPr>
          <p:spPr bwMode="auto">
            <a:xfrm>
              <a:off x="1325" y="1576"/>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FF0066"/>
                  </a:solidFill>
                </a:rPr>
                <a:t>1</a:t>
              </a:r>
              <a:endParaRPr lang="en-US" altLang="zh-CN" sz="2800">
                <a:solidFill>
                  <a:srgbClr val="FF0066"/>
                </a:solidFill>
              </a:endParaRPr>
            </a:p>
          </p:txBody>
        </p:sp>
        <p:sp>
          <p:nvSpPr>
            <p:cNvPr id="48262" name="Rectangle 134"/>
            <p:cNvSpPr>
              <a:spLocks noChangeArrowheads="1"/>
            </p:cNvSpPr>
            <p:nvPr/>
          </p:nvSpPr>
          <p:spPr bwMode="auto">
            <a:xfrm>
              <a:off x="1325" y="1875"/>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FF0066"/>
                  </a:solidFill>
                </a:rPr>
                <a:t>0</a:t>
              </a:r>
              <a:endParaRPr lang="en-US" altLang="zh-CN" sz="2800">
                <a:solidFill>
                  <a:srgbClr val="FF0066"/>
                </a:solidFill>
              </a:endParaRPr>
            </a:p>
          </p:txBody>
        </p:sp>
      </p:grpSp>
      <p:grpSp>
        <p:nvGrpSpPr>
          <p:cNvPr id="48263" name="Group 135"/>
          <p:cNvGrpSpPr>
            <a:grpSpLocks/>
          </p:cNvGrpSpPr>
          <p:nvPr/>
        </p:nvGrpSpPr>
        <p:grpSpPr bwMode="auto">
          <a:xfrm>
            <a:off x="6599238" y="3727450"/>
            <a:ext cx="533400" cy="1916113"/>
            <a:chOff x="1125" y="907"/>
            <a:chExt cx="480" cy="1343"/>
          </a:xfrm>
        </p:grpSpPr>
        <p:sp>
          <p:nvSpPr>
            <p:cNvPr id="48264" name="Rectangle 136"/>
            <p:cNvSpPr>
              <a:spLocks noChangeArrowheads="1"/>
            </p:cNvSpPr>
            <p:nvPr/>
          </p:nvSpPr>
          <p:spPr bwMode="auto">
            <a:xfrm>
              <a:off x="1125" y="907"/>
              <a:ext cx="480" cy="1343"/>
            </a:xfrm>
            <a:prstGeom prst="rect">
              <a:avLst/>
            </a:prstGeom>
            <a:noFill/>
            <a:ln w="38100">
              <a:solidFill>
                <a:srgbClr val="0033CC"/>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8265" name="Line 137"/>
            <p:cNvSpPr>
              <a:spLocks noChangeShapeType="1"/>
            </p:cNvSpPr>
            <p:nvPr/>
          </p:nvSpPr>
          <p:spPr bwMode="auto">
            <a:xfrm>
              <a:off x="1125" y="1243"/>
              <a:ext cx="480" cy="1"/>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66" name="Line 138"/>
            <p:cNvSpPr>
              <a:spLocks noChangeShapeType="1"/>
            </p:cNvSpPr>
            <p:nvPr/>
          </p:nvSpPr>
          <p:spPr bwMode="auto">
            <a:xfrm>
              <a:off x="1125" y="1579"/>
              <a:ext cx="480" cy="1"/>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67" name="Line 139"/>
            <p:cNvSpPr>
              <a:spLocks noChangeShapeType="1"/>
            </p:cNvSpPr>
            <p:nvPr/>
          </p:nvSpPr>
          <p:spPr bwMode="auto">
            <a:xfrm>
              <a:off x="1125" y="1915"/>
              <a:ext cx="480" cy="1"/>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8268" name="Group 140"/>
          <p:cNvGrpSpPr>
            <a:grpSpLocks/>
          </p:cNvGrpSpPr>
          <p:nvPr/>
        </p:nvGrpSpPr>
        <p:grpSpPr bwMode="auto">
          <a:xfrm>
            <a:off x="2428875" y="3981450"/>
            <a:ext cx="4157663" cy="636588"/>
            <a:chOff x="1770" y="2508"/>
            <a:chExt cx="2619" cy="401"/>
          </a:xfrm>
        </p:grpSpPr>
        <p:sp>
          <p:nvSpPr>
            <p:cNvPr id="48269" name="Line 141"/>
            <p:cNvSpPr>
              <a:spLocks noChangeShapeType="1"/>
            </p:cNvSpPr>
            <p:nvPr/>
          </p:nvSpPr>
          <p:spPr bwMode="auto">
            <a:xfrm flipH="1" flipV="1">
              <a:off x="1770" y="2516"/>
              <a:ext cx="598" cy="393"/>
            </a:xfrm>
            <a:prstGeom prst="line">
              <a:avLst/>
            </a:prstGeom>
            <a:noFill/>
            <a:ln w="38100">
              <a:solidFill>
                <a:srgbClr val="996633"/>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70" name="Line 142"/>
            <p:cNvSpPr>
              <a:spLocks noChangeShapeType="1"/>
            </p:cNvSpPr>
            <p:nvPr/>
          </p:nvSpPr>
          <p:spPr bwMode="auto">
            <a:xfrm flipV="1">
              <a:off x="3918" y="2508"/>
              <a:ext cx="471" cy="384"/>
            </a:xfrm>
            <a:prstGeom prst="line">
              <a:avLst/>
            </a:prstGeom>
            <a:noFill/>
            <a:ln w="38100">
              <a:solidFill>
                <a:srgbClr val="996633"/>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8271" name="Group 143"/>
          <p:cNvGrpSpPr>
            <a:grpSpLocks/>
          </p:cNvGrpSpPr>
          <p:nvPr/>
        </p:nvGrpSpPr>
        <p:grpSpPr bwMode="auto">
          <a:xfrm>
            <a:off x="2428875" y="4440238"/>
            <a:ext cx="4162425" cy="187325"/>
            <a:chOff x="1770" y="2797"/>
            <a:chExt cx="2622" cy="118"/>
          </a:xfrm>
        </p:grpSpPr>
        <p:sp>
          <p:nvSpPr>
            <p:cNvPr id="48272" name="Line 144"/>
            <p:cNvSpPr>
              <a:spLocks noChangeShapeType="1"/>
            </p:cNvSpPr>
            <p:nvPr/>
          </p:nvSpPr>
          <p:spPr bwMode="auto">
            <a:xfrm flipH="1" flipV="1">
              <a:off x="1770" y="2808"/>
              <a:ext cx="590" cy="107"/>
            </a:xfrm>
            <a:prstGeom prst="line">
              <a:avLst/>
            </a:prstGeom>
            <a:noFill/>
            <a:ln w="38100">
              <a:solidFill>
                <a:srgbClr val="996633"/>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73" name="Line 145"/>
            <p:cNvSpPr>
              <a:spLocks noChangeShapeType="1"/>
            </p:cNvSpPr>
            <p:nvPr/>
          </p:nvSpPr>
          <p:spPr bwMode="auto">
            <a:xfrm flipV="1">
              <a:off x="3924" y="2797"/>
              <a:ext cx="468" cy="112"/>
            </a:xfrm>
            <a:prstGeom prst="line">
              <a:avLst/>
            </a:prstGeom>
            <a:noFill/>
            <a:ln w="38100">
              <a:solidFill>
                <a:srgbClr val="996633"/>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8274" name="Group 146"/>
          <p:cNvGrpSpPr>
            <a:grpSpLocks/>
          </p:cNvGrpSpPr>
          <p:nvPr/>
        </p:nvGrpSpPr>
        <p:grpSpPr bwMode="auto">
          <a:xfrm>
            <a:off x="2425700" y="4640263"/>
            <a:ext cx="4159250" cy="300037"/>
            <a:chOff x="1768" y="2923"/>
            <a:chExt cx="2620" cy="189"/>
          </a:xfrm>
        </p:grpSpPr>
        <p:sp>
          <p:nvSpPr>
            <p:cNvPr id="48275" name="Line 147"/>
            <p:cNvSpPr>
              <a:spLocks noChangeShapeType="1"/>
            </p:cNvSpPr>
            <p:nvPr/>
          </p:nvSpPr>
          <p:spPr bwMode="auto">
            <a:xfrm flipH="1">
              <a:off x="1768" y="2933"/>
              <a:ext cx="592" cy="179"/>
            </a:xfrm>
            <a:prstGeom prst="line">
              <a:avLst/>
            </a:prstGeom>
            <a:noFill/>
            <a:ln w="38100">
              <a:solidFill>
                <a:srgbClr val="996633"/>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76" name="Line 148"/>
            <p:cNvSpPr>
              <a:spLocks noChangeShapeType="1"/>
            </p:cNvSpPr>
            <p:nvPr/>
          </p:nvSpPr>
          <p:spPr bwMode="auto">
            <a:xfrm>
              <a:off x="3918" y="2923"/>
              <a:ext cx="470" cy="179"/>
            </a:xfrm>
            <a:prstGeom prst="line">
              <a:avLst/>
            </a:prstGeom>
            <a:noFill/>
            <a:ln w="38100">
              <a:solidFill>
                <a:srgbClr val="996633"/>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8277" name="Group 149"/>
          <p:cNvGrpSpPr>
            <a:grpSpLocks/>
          </p:cNvGrpSpPr>
          <p:nvPr/>
        </p:nvGrpSpPr>
        <p:grpSpPr bwMode="auto">
          <a:xfrm>
            <a:off x="2430463" y="4656138"/>
            <a:ext cx="4159250" cy="768350"/>
            <a:chOff x="1771" y="2933"/>
            <a:chExt cx="2620" cy="484"/>
          </a:xfrm>
        </p:grpSpPr>
        <p:sp>
          <p:nvSpPr>
            <p:cNvPr id="48278" name="Line 150"/>
            <p:cNvSpPr>
              <a:spLocks noChangeShapeType="1"/>
            </p:cNvSpPr>
            <p:nvPr/>
          </p:nvSpPr>
          <p:spPr bwMode="auto">
            <a:xfrm flipH="1">
              <a:off x="1771" y="2936"/>
              <a:ext cx="605" cy="465"/>
            </a:xfrm>
            <a:prstGeom prst="line">
              <a:avLst/>
            </a:prstGeom>
            <a:noFill/>
            <a:ln w="38100">
              <a:solidFill>
                <a:srgbClr val="996600"/>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79" name="Line 151"/>
            <p:cNvSpPr>
              <a:spLocks noChangeShapeType="1"/>
            </p:cNvSpPr>
            <p:nvPr/>
          </p:nvSpPr>
          <p:spPr bwMode="auto">
            <a:xfrm>
              <a:off x="3905" y="2933"/>
              <a:ext cx="486" cy="484"/>
            </a:xfrm>
            <a:prstGeom prst="line">
              <a:avLst/>
            </a:prstGeom>
            <a:noFill/>
            <a:ln w="38100">
              <a:solidFill>
                <a:srgbClr val="996600"/>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8280" name="AutoShape 152"/>
          <p:cNvSpPr>
            <a:spLocks noChangeArrowheads="1"/>
          </p:cNvSpPr>
          <p:nvPr/>
        </p:nvSpPr>
        <p:spPr bwMode="auto">
          <a:xfrm>
            <a:off x="2516837" y="2469718"/>
            <a:ext cx="4174475" cy="702859"/>
          </a:xfrm>
          <a:prstGeom prst="wedgeRoundRectCallout">
            <a:avLst>
              <a:gd name="adj1" fmla="val -5981"/>
              <a:gd name="adj2" fmla="val -63384"/>
              <a:gd name="adj3" fmla="val 16667"/>
            </a:avLst>
          </a:prstGeom>
          <a:solidFill>
            <a:srgbClr val="FFFFCC"/>
          </a:solidFill>
          <a:ln w="1905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dirty="0" smtClean="0">
                <a:solidFill>
                  <a:srgbClr val="0033CC"/>
                </a:solidFill>
              </a:rPr>
              <a:t>每位数据需占一条传输线，</a:t>
            </a:r>
            <a:r>
              <a:rPr lang="zh-CN" altLang="en-US" b="1" dirty="0">
                <a:solidFill>
                  <a:srgbClr val="0033CC"/>
                </a:solidFill>
              </a:rPr>
              <a:t>当传送数据位数增多时，成本较高，且很难实现。</a:t>
            </a:r>
          </a:p>
        </p:txBody>
      </p:sp>
      <p:sp>
        <p:nvSpPr>
          <p:cNvPr id="2" name="标题 1"/>
          <p:cNvSpPr>
            <a:spLocks noGrp="1"/>
          </p:cNvSpPr>
          <p:nvPr>
            <p:ph type="title"/>
          </p:nvPr>
        </p:nvSpPr>
        <p:spPr/>
        <p:txBody>
          <a:bodyPr/>
          <a:lstStyle/>
          <a:p>
            <a:r>
              <a:rPr lang="zh-CN" altLang="en-US" b="1" dirty="0">
                <a:latin typeface="等线" panose="02010600030101010101" pitchFamily="2" charset="-122"/>
                <a:ea typeface="等线" panose="02010600030101010101" pitchFamily="2" charset="-122"/>
              </a:rPr>
              <a:t>数据选择器和分配器</a:t>
            </a:r>
            <a:endParaRPr lang="zh-CN" altLang="en-US" dirty="0">
              <a:latin typeface="等线" panose="02010600030101010101" pitchFamily="2" charset="-122"/>
              <a:ea typeface="等线" panose="02010600030101010101" pitchFamily="2" charset="-122"/>
            </a:endParaRPr>
          </a:p>
        </p:txBody>
      </p:sp>
      <p:sp>
        <p:nvSpPr>
          <p:cNvPr id="3" name="椭圆 2"/>
          <p:cNvSpPr/>
          <p:nvPr/>
        </p:nvSpPr>
        <p:spPr>
          <a:xfrm>
            <a:off x="2910682" y="3790950"/>
            <a:ext cx="875506" cy="17508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a:off x="5519305" y="3790950"/>
            <a:ext cx="875506" cy="17508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5068481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8210"/>
                                        </p:tgtEl>
                                        <p:attrNameLst>
                                          <p:attrName>style.visibility</p:attrName>
                                        </p:attrNameLst>
                                      </p:cBhvr>
                                      <p:to>
                                        <p:strVal val="visible"/>
                                      </p:to>
                                    </p:set>
                                    <p:animEffect transition="in" filter="wipe(up)">
                                      <p:cBhvr>
                                        <p:cTn id="7" dur="500"/>
                                        <p:tgtEl>
                                          <p:spTgt spid="48210"/>
                                        </p:tgtEl>
                                      </p:cBhvr>
                                    </p:animEffect>
                                  </p:childTnLst>
                                </p:cTn>
                              </p:par>
                            </p:childTnLst>
                          </p:cTn>
                        </p:par>
                        <p:par>
                          <p:cTn id="8" fill="hold" nodeType="afterGroup">
                            <p:stCondLst>
                              <p:cond delay="500"/>
                            </p:stCondLst>
                            <p:childTnLst>
                              <p:par>
                                <p:cTn id="9" presetID="23" presetClass="entr" presetSubtype="16" fill="hold" grpId="0" nodeType="afterEffect">
                                  <p:stCondLst>
                                    <p:cond delay="1000"/>
                                  </p:stCondLst>
                                  <p:childTnLst>
                                    <p:set>
                                      <p:cBhvr>
                                        <p:cTn id="10" dur="1" fill="hold">
                                          <p:stCondLst>
                                            <p:cond delay="0"/>
                                          </p:stCondLst>
                                        </p:cTn>
                                        <p:tgtEl>
                                          <p:spTgt spid="48233"/>
                                        </p:tgtEl>
                                        <p:attrNameLst>
                                          <p:attrName>style.visibility</p:attrName>
                                        </p:attrNameLst>
                                      </p:cBhvr>
                                      <p:to>
                                        <p:strVal val="visible"/>
                                      </p:to>
                                    </p:set>
                                    <p:anim calcmode="lin" valueType="num">
                                      <p:cBhvr>
                                        <p:cTn id="11" dur="500" fill="hold"/>
                                        <p:tgtEl>
                                          <p:spTgt spid="48233"/>
                                        </p:tgtEl>
                                        <p:attrNameLst>
                                          <p:attrName>ppt_w</p:attrName>
                                        </p:attrNameLst>
                                      </p:cBhvr>
                                      <p:tavLst>
                                        <p:tav tm="0">
                                          <p:val>
                                            <p:fltVal val="0"/>
                                          </p:val>
                                        </p:tav>
                                        <p:tav tm="100000">
                                          <p:val>
                                            <p:strVal val="#ppt_w"/>
                                          </p:val>
                                        </p:tav>
                                      </p:tavLst>
                                    </p:anim>
                                    <p:anim calcmode="lin" valueType="num">
                                      <p:cBhvr>
                                        <p:cTn id="12" dur="500" fill="hold"/>
                                        <p:tgtEl>
                                          <p:spTgt spid="48233"/>
                                        </p:tgtEl>
                                        <p:attrNameLst>
                                          <p:attrName>ppt_h</p:attrName>
                                        </p:attrNameLst>
                                      </p:cBhvr>
                                      <p:tavLst>
                                        <p:tav tm="0">
                                          <p:val>
                                            <p:fltVal val="0"/>
                                          </p:val>
                                        </p:tav>
                                        <p:tav tm="100000">
                                          <p:val>
                                            <p:strVal val="#ppt_h"/>
                                          </p:val>
                                        </p:tav>
                                      </p:tavLst>
                                    </p:anim>
                                  </p:childTnLst>
                                </p:cTn>
                              </p:par>
                            </p:childTnLst>
                          </p:cTn>
                        </p:par>
                        <p:par>
                          <p:cTn id="13" fill="hold" nodeType="afterGroup">
                            <p:stCondLst>
                              <p:cond delay="2000"/>
                            </p:stCondLst>
                            <p:childTnLst>
                              <p:par>
                                <p:cTn id="14" presetID="12" presetClass="entr" presetSubtype="8" fill="hold" nodeType="afterEffect">
                                  <p:stCondLst>
                                    <p:cond delay="1000"/>
                                  </p:stCondLst>
                                  <p:childTnLst>
                                    <p:set>
                                      <p:cBhvr>
                                        <p:cTn id="15" dur="1" fill="hold">
                                          <p:stCondLst>
                                            <p:cond delay="0"/>
                                          </p:stCondLst>
                                        </p:cTn>
                                        <p:tgtEl>
                                          <p:spTgt spid="48216"/>
                                        </p:tgtEl>
                                        <p:attrNameLst>
                                          <p:attrName>style.visibility</p:attrName>
                                        </p:attrNameLst>
                                      </p:cBhvr>
                                      <p:to>
                                        <p:strVal val="visible"/>
                                      </p:to>
                                    </p:set>
                                    <p:anim calcmode="lin" valueType="num">
                                      <p:cBhvr additive="base">
                                        <p:cTn id="16" dur="500"/>
                                        <p:tgtEl>
                                          <p:spTgt spid="48216"/>
                                        </p:tgtEl>
                                        <p:attrNameLst>
                                          <p:attrName>ppt_x</p:attrName>
                                        </p:attrNameLst>
                                      </p:cBhvr>
                                      <p:tavLst>
                                        <p:tav tm="0">
                                          <p:val>
                                            <p:strVal val="#ppt_x-#ppt_w*1.125000"/>
                                          </p:val>
                                        </p:tav>
                                        <p:tav tm="100000">
                                          <p:val>
                                            <p:strVal val="#ppt_x"/>
                                          </p:val>
                                        </p:tav>
                                      </p:tavLst>
                                    </p:anim>
                                    <p:animEffect transition="in" filter="wipe(right)">
                                      <p:cBhvr>
                                        <p:cTn id="17" dur="500"/>
                                        <p:tgtEl>
                                          <p:spTgt spid="48216"/>
                                        </p:tgtEl>
                                      </p:cBhvr>
                                    </p:animEffect>
                                  </p:childTnLst>
                                </p:cTn>
                              </p:par>
                            </p:childTnLst>
                          </p:cTn>
                        </p:par>
                        <p:par>
                          <p:cTn id="18" fill="hold" nodeType="afterGroup">
                            <p:stCondLst>
                              <p:cond delay="3500"/>
                            </p:stCondLst>
                            <p:childTnLst>
                              <p:par>
                                <p:cTn id="19" presetID="12" presetClass="entr" presetSubtype="8" fill="hold" nodeType="afterEffect">
                                  <p:stCondLst>
                                    <p:cond delay="1000"/>
                                  </p:stCondLst>
                                  <p:childTnLst>
                                    <p:set>
                                      <p:cBhvr>
                                        <p:cTn id="20" dur="1" fill="hold">
                                          <p:stCondLst>
                                            <p:cond delay="0"/>
                                          </p:stCondLst>
                                        </p:cTn>
                                        <p:tgtEl>
                                          <p:spTgt spid="48246"/>
                                        </p:tgtEl>
                                        <p:attrNameLst>
                                          <p:attrName>style.visibility</p:attrName>
                                        </p:attrNameLst>
                                      </p:cBhvr>
                                      <p:to>
                                        <p:strVal val="visible"/>
                                      </p:to>
                                    </p:set>
                                    <p:anim calcmode="lin" valueType="num">
                                      <p:cBhvr additive="base">
                                        <p:cTn id="21" dur="500"/>
                                        <p:tgtEl>
                                          <p:spTgt spid="48246"/>
                                        </p:tgtEl>
                                        <p:attrNameLst>
                                          <p:attrName>ppt_x</p:attrName>
                                        </p:attrNameLst>
                                      </p:cBhvr>
                                      <p:tavLst>
                                        <p:tav tm="0">
                                          <p:val>
                                            <p:strVal val="#ppt_x-#ppt_w*1.125000"/>
                                          </p:val>
                                        </p:tav>
                                        <p:tav tm="100000">
                                          <p:val>
                                            <p:strVal val="#ppt_x"/>
                                          </p:val>
                                        </p:tav>
                                      </p:tavLst>
                                    </p:anim>
                                    <p:animEffect transition="in" filter="wipe(right)">
                                      <p:cBhvr>
                                        <p:cTn id="22" dur="500"/>
                                        <p:tgtEl>
                                          <p:spTgt spid="4824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8211"/>
                                        </p:tgtEl>
                                        <p:attrNameLst>
                                          <p:attrName>style.visibility</p:attrName>
                                        </p:attrNameLst>
                                      </p:cBhvr>
                                      <p:to>
                                        <p:strVal val="visible"/>
                                      </p:to>
                                    </p:set>
                                    <p:animEffect transition="in" filter="wipe(left)">
                                      <p:cBhvr>
                                        <p:cTn id="27" dur="500"/>
                                        <p:tgtEl>
                                          <p:spTgt spid="4821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8223"/>
                                        </p:tgtEl>
                                        <p:attrNameLst>
                                          <p:attrName>style.visibility</p:attrName>
                                        </p:attrNameLst>
                                      </p:cBhvr>
                                      <p:to>
                                        <p:strVal val="visible"/>
                                      </p:to>
                                    </p:set>
                                    <p:animEffect transition="in" filter="wipe(left)">
                                      <p:cBhvr>
                                        <p:cTn id="32" dur="500"/>
                                        <p:tgtEl>
                                          <p:spTgt spid="48223"/>
                                        </p:tgtEl>
                                      </p:cBhvr>
                                    </p:animEffect>
                                  </p:childTnLst>
                                </p:cTn>
                              </p:par>
                            </p:childTnLst>
                          </p:cTn>
                        </p:par>
                        <p:par>
                          <p:cTn id="33" fill="hold" nodeType="afterGroup">
                            <p:stCondLst>
                              <p:cond delay="500"/>
                            </p:stCondLst>
                            <p:childTnLst>
                              <p:par>
                                <p:cTn id="34" presetID="12" presetClass="entr" presetSubtype="8" fill="hold" nodeType="afterEffect">
                                  <p:stCondLst>
                                    <p:cond delay="0"/>
                                  </p:stCondLst>
                                  <p:childTnLst>
                                    <p:set>
                                      <p:cBhvr>
                                        <p:cTn id="35" dur="1" fill="hold">
                                          <p:stCondLst>
                                            <p:cond delay="0"/>
                                          </p:stCondLst>
                                        </p:cTn>
                                        <p:tgtEl>
                                          <p:spTgt spid="48228"/>
                                        </p:tgtEl>
                                        <p:attrNameLst>
                                          <p:attrName>style.visibility</p:attrName>
                                        </p:attrNameLst>
                                      </p:cBhvr>
                                      <p:to>
                                        <p:strVal val="visible"/>
                                      </p:to>
                                    </p:set>
                                    <p:anim calcmode="lin" valueType="num">
                                      <p:cBhvr additive="base">
                                        <p:cTn id="36" dur="500"/>
                                        <p:tgtEl>
                                          <p:spTgt spid="48228"/>
                                        </p:tgtEl>
                                        <p:attrNameLst>
                                          <p:attrName>ppt_x</p:attrName>
                                        </p:attrNameLst>
                                      </p:cBhvr>
                                      <p:tavLst>
                                        <p:tav tm="0">
                                          <p:val>
                                            <p:strVal val="#ppt_x-#ppt_w*1.125000"/>
                                          </p:val>
                                        </p:tav>
                                        <p:tav tm="100000">
                                          <p:val>
                                            <p:strVal val="#ppt_x"/>
                                          </p:val>
                                        </p:tav>
                                      </p:tavLst>
                                    </p:anim>
                                    <p:animEffect transition="in" filter="wipe(right)">
                                      <p:cBhvr>
                                        <p:cTn id="37" dur="500"/>
                                        <p:tgtEl>
                                          <p:spTgt spid="4822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8280"/>
                                        </p:tgtEl>
                                        <p:attrNameLst>
                                          <p:attrName>style.visibility</p:attrName>
                                        </p:attrNameLst>
                                      </p:cBhvr>
                                      <p:to>
                                        <p:strVal val="visible"/>
                                      </p:to>
                                    </p:set>
                                    <p:animEffect transition="in" filter="blinds(horizontal)">
                                      <p:cBhvr>
                                        <p:cTn id="42" dur="500"/>
                                        <p:tgtEl>
                                          <p:spTgt spid="48280"/>
                                        </p:tgtEl>
                                      </p:cBhvr>
                                    </p:animEffect>
                                  </p:childTnLst>
                                  <p:subTnLst>
                                    <p:set>
                                      <p:cBhvr override="childStyle">
                                        <p:cTn dur="1" fill="hold" display="0" masterRel="nextClick" afterEffect="1"/>
                                        <p:tgtEl>
                                          <p:spTgt spid="48280"/>
                                        </p:tgtEl>
                                        <p:attrNameLst>
                                          <p:attrName>style.visibility</p:attrName>
                                        </p:attrNameLst>
                                      </p:cBhvr>
                                      <p:to>
                                        <p:strVal val="hidden"/>
                                      </p:to>
                                    </p:set>
                                  </p:subTnLst>
                                </p:cTn>
                              </p:par>
                            </p:childTnLst>
                          </p:cTn>
                        </p:par>
                      </p:childTnLst>
                    </p:cTn>
                  </p:par>
                  <p:par>
                    <p:cTn id="43" fill="hold" nodeType="clickPar">
                      <p:stCondLst>
                        <p:cond delay="indefinite"/>
                      </p:stCondLst>
                      <p:childTnLst>
                        <p:par>
                          <p:cTn id="44" fill="hold" nodeType="withGroup">
                            <p:stCondLst>
                              <p:cond delay="0"/>
                            </p:stCondLst>
                            <p:childTnLst>
                              <p:par>
                                <p:cTn id="45" presetID="23" presetClass="entr" presetSubtype="16" fill="hold" grpId="0" nodeType="clickEffect">
                                  <p:stCondLst>
                                    <p:cond delay="0"/>
                                  </p:stCondLst>
                                  <p:childTnLst>
                                    <p:set>
                                      <p:cBhvr>
                                        <p:cTn id="46" dur="1" fill="hold">
                                          <p:stCondLst>
                                            <p:cond delay="0"/>
                                          </p:stCondLst>
                                        </p:cTn>
                                        <p:tgtEl>
                                          <p:spTgt spid="48242"/>
                                        </p:tgtEl>
                                        <p:attrNameLst>
                                          <p:attrName>style.visibility</p:attrName>
                                        </p:attrNameLst>
                                      </p:cBhvr>
                                      <p:to>
                                        <p:strVal val="visible"/>
                                      </p:to>
                                    </p:set>
                                    <p:anim calcmode="lin" valueType="num">
                                      <p:cBhvr>
                                        <p:cTn id="47" dur="500" fill="hold"/>
                                        <p:tgtEl>
                                          <p:spTgt spid="48242"/>
                                        </p:tgtEl>
                                        <p:attrNameLst>
                                          <p:attrName>ppt_w</p:attrName>
                                        </p:attrNameLst>
                                      </p:cBhvr>
                                      <p:tavLst>
                                        <p:tav tm="0">
                                          <p:val>
                                            <p:fltVal val="0"/>
                                          </p:val>
                                        </p:tav>
                                        <p:tav tm="100000">
                                          <p:val>
                                            <p:strVal val="#ppt_w"/>
                                          </p:val>
                                        </p:tav>
                                      </p:tavLst>
                                    </p:anim>
                                    <p:anim calcmode="lin" valueType="num">
                                      <p:cBhvr>
                                        <p:cTn id="48" dur="500" fill="hold"/>
                                        <p:tgtEl>
                                          <p:spTgt spid="48242"/>
                                        </p:tgtEl>
                                        <p:attrNameLst>
                                          <p:attrName>ppt_h</p:attrName>
                                        </p:attrNameLst>
                                      </p:cBhvr>
                                      <p:tavLst>
                                        <p:tav tm="0">
                                          <p:val>
                                            <p:fltVal val="0"/>
                                          </p:val>
                                        </p:tav>
                                        <p:tav tm="100000">
                                          <p:val>
                                            <p:strVal val="#ppt_h"/>
                                          </p:val>
                                        </p:tav>
                                      </p:tavLst>
                                    </p:anim>
                                  </p:childTnLst>
                                </p:cTn>
                              </p:par>
                            </p:childTnLst>
                          </p:cTn>
                        </p:par>
                        <p:par>
                          <p:cTn id="49" fill="hold" nodeType="afterGroup">
                            <p:stCondLst>
                              <p:cond delay="500"/>
                            </p:stCondLst>
                            <p:childTnLst>
                              <p:par>
                                <p:cTn id="50" presetID="17" presetClass="entr" presetSubtype="10" fill="hold" nodeType="afterEffect">
                                  <p:stCondLst>
                                    <p:cond delay="1000"/>
                                  </p:stCondLst>
                                  <p:childTnLst>
                                    <p:set>
                                      <p:cBhvr>
                                        <p:cTn id="51" dur="1" fill="hold">
                                          <p:stCondLst>
                                            <p:cond delay="0"/>
                                          </p:stCondLst>
                                        </p:cTn>
                                        <p:tgtEl>
                                          <p:spTgt spid="48253"/>
                                        </p:tgtEl>
                                        <p:attrNameLst>
                                          <p:attrName>style.visibility</p:attrName>
                                        </p:attrNameLst>
                                      </p:cBhvr>
                                      <p:to>
                                        <p:strVal val="visible"/>
                                      </p:to>
                                    </p:set>
                                    <p:anim calcmode="lin" valueType="num">
                                      <p:cBhvr>
                                        <p:cTn id="52" dur="500" fill="hold"/>
                                        <p:tgtEl>
                                          <p:spTgt spid="48253"/>
                                        </p:tgtEl>
                                        <p:attrNameLst>
                                          <p:attrName>ppt_w</p:attrName>
                                        </p:attrNameLst>
                                      </p:cBhvr>
                                      <p:tavLst>
                                        <p:tav tm="0">
                                          <p:val>
                                            <p:fltVal val="0"/>
                                          </p:val>
                                        </p:tav>
                                        <p:tav tm="100000">
                                          <p:val>
                                            <p:strVal val="#ppt_w"/>
                                          </p:val>
                                        </p:tav>
                                      </p:tavLst>
                                    </p:anim>
                                    <p:anim calcmode="lin" valueType="num">
                                      <p:cBhvr>
                                        <p:cTn id="53" dur="500" fill="hold"/>
                                        <p:tgtEl>
                                          <p:spTgt spid="48253"/>
                                        </p:tgtEl>
                                        <p:attrNameLst>
                                          <p:attrName>ppt_h</p:attrName>
                                        </p:attrNameLst>
                                      </p:cBhvr>
                                      <p:tavLst>
                                        <p:tav tm="0">
                                          <p:val>
                                            <p:strVal val="#ppt_h"/>
                                          </p:val>
                                        </p:tav>
                                        <p:tav tm="100000">
                                          <p:val>
                                            <p:strVal val="#ppt_h"/>
                                          </p:val>
                                        </p:tav>
                                      </p:tavLst>
                                    </p:anim>
                                  </p:childTnLst>
                                </p:cTn>
                              </p:par>
                            </p:childTnLst>
                          </p:cTn>
                        </p:par>
                        <p:par>
                          <p:cTn id="54" fill="hold" nodeType="afterGroup">
                            <p:stCondLst>
                              <p:cond delay="2000"/>
                            </p:stCondLst>
                            <p:childTnLst>
                              <p:par>
                                <p:cTn id="55" presetID="17" presetClass="entr" presetSubtype="10" fill="hold" nodeType="afterEffect">
                                  <p:stCondLst>
                                    <p:cond delay="1000"/>
                                  </p:stCondLst>
                                  <p:childTnLst>
                                    <p:set>
                                      <p:cBhvr>
                                        <p:cTn id="56" dur="1" fill="hold">
                                          <p:stCondLst>
                                            <p:cond delay="0"/>
                                          </p:stCondLst>
                                        </p:cTn>
                                        <p:tgtEl>
                                          <p:spTgt spid="48263"/>
                                        </p:tgtEl>
                                        <p:attrNameLst>
                                          <p:attrName>style.visibility</p:attrName>
                                        </p:attrNameLst>
                                      </p:cBhvr>
                                      <p:to>
                                        <p:strVal val="visible"/>
                                      </p:to>
                                    </p:set>
                                    <p:anim calcmode="lin" valueType="num">
                                      <p:cBhvr>
                                        <p:cTn id="57" dur="500" fill="hold"/>
                                        <p:tgtEl>
                                          <p:spTgt spid="48263"/>
                                        </p:tgtEl>
                                        <p:attrNameLst>
                                          <p:attrName>ppt_w</p:attrName>
                                        </p:attrNameLst>
                                      </p:cBhvr>
                                      <p:tavLst>
                                        <p:tav tm="0">
                                          <p:val>
                                            <p:fltVal val="0"/>
                                          </p:val>
                                        </p:tav>
                                        <p:tav tm="100000">
                                          <p:val>
                                            <p:strVal val="#ppt_w"/>
                                          </p:val>
                                        </p:tav>
                                      </p:tavLst>
                                    </p:anim>
                                    <p:anim calcmode="lin" valueType="num">
                                      <p:cBhvr>
                                        <p:cTn id="58" dur="500" fill="hold"/>
                                        <p:tgtEl>
                                          <p:spTgt spid="48263"/>
                                        </p:tgtEl>
                                        <p:attrNameLst>
                                          <p:attrName>ppt_h</p:attrName>
                                        </p:attrNameLst>
                                      </p:cBhvr>
                                      <p:tavLst>
                                        <p:tav tm="0">
                                          <p:val>
                                            <p:strVal val="#ppt_h"/>
                                          </p:val>
                                        </p:tav>
                                        <p:tav tm="100000">
                                          <p:val>
                                            <p:strVal val="#ppt_h"/>
                                          </p:val>
                                        </p:tav>
                                      </p:tavLst>
                                    </p:anim>
                                  </p:childTnLst>
                                </p:cTn>
                              </p:par>
                            </p:childTnLst>
                          </p:cTn>
                        </p:par>
                        <p:par>
                          <p:cTn id="59" fill="hold" nodeType="afterGroup">
                            <p:stCondLst>
                              <p:cond delay="3500"/>
                            </p:stCondLst>
                            <p:childTnLst>
                              <p:par>
                                <p:cTn id="60" presetID="22" presetClass="entr" presetSubtype="8" fill="hold" nodeType="afterEffect">
                                  <p:stCondLst>
                                    <p:cond delay="1000"/>
                                  </p:stCondLst>
                                  <p:childTnLst>
                                    <p:set>
                                      <p:cBhvr>
                                        <p:cTn id="61" dur="1" fill="hold">
                                          <p:stCondLst>
                                            <p:cond delay="0"/>
                                          </p:stCondLst>
                                        </p:cTn>
                                        <p:tgtEl>
                                          <p:spTgt spid="48234"/>
                                        </p:tgtEl>
                                        <p:attrNameLst>
                                          <p:attrName>style.visibility</p:attrName>
                                        </p:attrNameLst>
                                      </p:cBhvr>
                                      <p:to>
                                        <p:strVal val="visible"/>
                                      </p:to>
                                    </p:set>
                                    <p:animEffect transition="in" filter="wipe(left)">
                                      <p:cBhvr>
                                        <p:cTn id="62" dur="500"/>
                                        <p:tgtEl>
                                          <p:spTgt spid="48234"/>
                                        </p:tgtEl>
                                      </p:cBhvr>
                                    </p:animEffect>
                                  </p:childTnLst>
                                </p:cTn>
                              </p:par>
                            </p:childTnLst>
                          </p:cTn>
                        </p:par>
                        <p:par>
                          <p:cTn id="63" fill="hold" nodeType="afterGroup">
                            <p:stCondLst>
                              <p:cond delay="5000"/>
                            </p:stCondLst>
                            <p:childTnLst>
                              <p:par>
                                <p:cTn id="64" presetID="22" presetClass="entr" presetSubtype="8" fill="hold" nodeType="afterEffect">
                                  <p:stCondLst>
                                    <p:cond delay="2000"/>
                                  </p:stCondLst>
                                  <p:childTnLst>
                                    <p:set>
                                      <p:cBhvr>
                                        <p:cTn id="65" dur="1" fill="hold">
                                          <p:stCondLst>
                                            <p:cond delay="0"/>
                                          </p:stCondLst>
                                        </p:cTn>
                                        <p:tgtEl>
                                          <p:spTgt spid="48258"/>
                                        </p:tgtEl>
                                        <p:attrNameLst>
                                          <p:attrName>style.visibility</p:attrName>
                                        </p:attrNameLst>
                                      </p:cBhvr>
                                      <p:to>
                                        <p:strVal val="visible"/>
                                      </p:to>
                                    </p:set>
                                    <p:animEffect transition="in" filter="wipe(left)">
                                      <p:cBhvr>
                                        <p:cTn id="66" dur="500"/>
                                        <p:tgtEl>
                                          <p:spTgt spid="48258"/>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6" presetClass="entr" presetSubtype="37" fill="hold" nodeType="clickEffect">
                                  <p:stCondLst>
                                    <p:cond delay="0"/>
                                  </p:stCondLst>
                                  <p:childTnLst>
                                    <p:set>
                                      <p:cBhvr>
                                        <p:cTn id="70" dur="1" fill="hold">
                                          <p:stCondLst>
                                            <p:cond delay="0"/>
                                          </p:stCondLst>
                                        </p:cTn>
                                        <p:tgtEl>
                                          <p:spTgt spid="48268"/>
                                        </p:tgtEl>
                                        <p:attrNameLst>
                                          <p:attrName>style.visibility</p:attrName>
                                        </p:attrNameLst>
                                      </p:cBhvr>
                                      <p:to>
                                        <p:strVal val="visible"/>
                                      </p:to>
                                    </p:set>
                                    <p:animEffect transition="in" filter="barn(outVertical)">
                                      <p:cBhvr>
                                        <p:cTn id="71" dur="500"/>
                                        <p:tgtEl>
                                          <p:spTgt spid="48268"/>
                                        </p:tgtEl>
                                      </p:cBhvr>
                                    </p:animEffect>
                                  </p:childTnLst>
                                  <p:subTnLst>
                                    <p:set>
                                      <p:cBhvr override="childStyle">
                                        <p:cTn dur="1" fill="hold" display="0" masterRel="nextClick" afterEffect="1"/>
                                        <p:tgtEl>
                                          <p:spTgt spid="48268"/>
                                        </p:tgtEl>
                                        <p:attrNameLst>
                                          <p:attrName>style.visibility</p:attrName>
                                        </p:attrNameLst>
                                      </p:cBhvr>
                                      <p:to>
                                        <p:strVal val="hidden"/>
                                      </p:to>
                                    </p:set>
                                  </p:subTnLst>
                                </p:cTn>
                              </p:par>
                            </p:childTnLst>
                          </p:cTn>
                        </p:par>
                        <p:par>
                          <p:cTn id="72" fill="hold" nodeType="afterGroup">
                            <p:stCondLst>
                              <p:cond delay="500"/>
                            </p:stCondLst>
                            <p:childTnLst>
                              <p:par>
                                <p:cTn id="73" presetID="22" presetClass="entr" presetSubtype="8" fill="hold" grpId="0" nodeType="afterEffect">
                                  <p:stCondLst>
                                    <p:cond delay="1000"/>
                                  </p:stCondLst>
                                  <p:childTnLst>
                                    <p:set>
                                      <p:cBhvr>
                                        <p:cTn id="74" dur="1" fill="hold">
                                          <p:stCondLst>
                                            <p:cond delay="0"/>
                                          </p:stCondLst>
                                        </p:cTn>
                                        <p:tgtEl>
                                          <p:spTgt spid="48238"/>
                                        </p:tgtEl>
                                        <p:attrNameLst>
                                          <p:attrName>style.visibility</p:attrName>
                                        </p:attrNameLst>
                                      </p:cBhvr>
                                      <p:to>
                                        <p:strVal val="visible"/>
                                      </p:to>
                                    </p:set>
                                    <p:animEffect transition="in" filter="wipe(left)">
                                      <p:cBhvr>
                                        <p:cTn id="75" dur="500"/>
                                        <p:tgtEl>
                                          <p:spTgt spid="48238"/>
                                        </p:tgtEl>
                                      </p:cBhvr>
                                    </p:animEffect>
                                  </p:childTnLst>
                                </p:cTn>
                              </p:par>
                            </p:childTnLst>
                          </p:cTn>
                        </p:par>
                        <p:par>
                          <p:cTn id="76" fill="hold" nodeType="afterGroup">
                            <p:stCondLst>
                              <p:cond delay="2000"/>
                            </p:stCondLst>
                            <p:childTnLst>
                              <p:par>
                                <p:cTn id="77" presetID="16" presetClass="entr" presetSubtype="37" fill="hold" nodeType="afterEffect">
                                  <p:stCondLst>
                                    <p:cond delay="2000"/>
                                  </p:stCondLst>
                                  <p:childTnLst>
                                    <p:set>
                                      <p:cBhvr>
                                        <p:cTn id="78" dur="1" fill="hold">
                                          <p:stCondLst>
                                            <p:cond delay="0"/>
                                          </p:stCondLst>
                                        </p:cTn>
                                        <p:tgtEl>
                                          <p:spTgt spid="48271"/>
                                        </p:tgtEl>
                                        <p:attrNameLst>
                                          <p:attrName>style.visibility</p:attrName>
                                        </p:attrNameLst>
                                      </p:cBhvr>
                                      <p:to>
                                        <p:strVal val="visible"/>
                                      </p:to>
                                    </p:set>
                                    <p:animEffect transition="in" filter="barn(outVertical)">
                                      <p:cBhvr>
                                        <p:cTn id="79" dur="500"/>
                                        <p:tgtEl>
                                          <p:spTgt spid="48271"/>
                                        </p:tgtEl>
                                      </p:cBhvr>
                                    </p:animEffect>
                                  </p:childTnLst>
                                  <p:subTnLst>
                                    <p:set>
                                      <p:cBhvr override="childStyle">
                                        <p:cTn dur="1" fill="hold" display="0" masterRel="nextClick" afterEffect="1"/>
                                        <p:tgtEl>
                                          <p:spTgt spid="48271"/>
                                        </p:tgtEl>
                                        <p:attrNameLst>
                                          <p:attrName>style.visibility</p:attrName>
                                        </p:attrNameLst>
                                      </p:cBhvr>
                                      <p:to>
                                        <p:strVal val="hidden"/>
                                      </p:to>
                                    </p:set>
                                  </p:subTnLst>
                                </p:cTn>
                              </p:par>
                            </p:childTnLst>
                          </p:cTn>
                        </p:par>
                        <p:par>
                          <p:cTn id="80" fill="hold" nodeType="afterGroup">
                            <p:stCondLst>
                              <p:cond delay="4500"/>
                            </p:stCondLst>
                            <p:childTnLst>
                              <p:par>
                                <p:cTn id="81" presetID="22" presetClass="entr" presetSubtype="8" fill="hold" grpId="0" nodeType="afterEffect">
                                  <p:stCondLst>
                                    <p:cond delay="2000"/>
                                  </p:stCondLst>
                                  <p:childTnLst>
                                    <p:set>
                                      <p:cBhvr>
                                        <p:cTn id="82" dur="1" fill="hold">
                                          <p:stCondLst>
                                            <p:cond delay="0"/>
                                          </p:stCondLst>
                                        </p:cTn>
                                        <p:tgtEl>
                                          <p:spTgt spid="48239"/>
                                        </p:tgtEl>
                                        <p:attrNameLst>
                                          <p:attrName>style.visibility</p:attrName>
                                        </p:attrNameLst>
                                      </p:cBhvr>
                                      <p:to>
                                        <p:strVal val="visible"/>
                                      </p:to>
                                    </p:set>
                                    <p:animEffect transition="in" filter="wipe(left)">
                                      <p:cBhvr>
                                        <p:cTn id="83" dur="500"/>
                                        <p:tgtEl>
                                          <p:spTgt spid="48239"/>
                                        </p:tgtEl>
                                      </p:cBhvr>
                                    </p:animEffect>
                                  </p:childTnLst>
                                </p:cTn>
                              </p:par>
                            </p:childTnLst>
                          </p:cTn>
                        </p:par>
                        <p:par>
                          <p:cTn id="84" fill="hold" nodeType="afterGroup">
                            <p:stCondLst>
                              <p:cond delay="7000"/>
                            </p:stCondLst>
                            <p:childTnLst>
                              <p:par>
                                <p:cTn id="85" presetID="16" presetClass="entr" presetSubtype="37" fill="hold" nodeType="afterEffect">
                                  <p:stCondLst>
                                    <p:cond delay="2000"/>
                                  </p:stCondLst>
                                  <p:childTnLst>
                                    <p:set>
                                      <p:cBhvr>
                                        <p:cTn id="86" dur="1" fill="hold">
                                          <p:stCondLst>
                                            <p:cond delay="0"/>
                                          </p:stCondLst>
                                        </p:cTn>
                                        <p:tgtEl>
                                          <p:spTgt spid="48274"/>
                                        </p:tgtEl>
                                        <p:attrNameLst>
                                          <p:attrName>style.visibility</p:attrName>
                                        </p:attrNameLst>
                                      </p:cBhvr>
                                      <p:to>
                                        <p:strVal val="visible"/>
                                      </p:to>
                                    </p:set>
                                    <p:animEffect transition="in" filter="barn(outVertical)">
                                      <p:cBhvr>
                                        <p:cTn id="87" dur="500"/>
                                        <p:tgtEl>
                                          <p:spTgt spid="48274"/>
                                        </p:tgtEl>
                                      </p:cBhvr>
                                    </p:animEffect>
                                  </p:childTnLst>
                                  <p:subTnLst>
                                    <p:set>
                                      <p:cBhvr override="childStyle">
                                        <p:cTn dur="1" fill="hold" display="0" masterRel="nextClick" afterEffect="1"/>
                                        <p:tgtEl>
                                          <p:spTgt spid="48274"/>
                                        </p:tgtEl>
                                        <p:attrNameLst>
                                          <p:attrName>style.visibility</p:attrName>
                                        </p:attrNameLst>
                                      </p:cBhvr>
                                      <p:to>
                                        <p:strVal val="hidden"/>
                                      </p:to>
                                    </p:set>
                                  </p:subTnLst>
                                </p:cTn>
                              </p:par>
                            </p:childTnLst>
                          </p:cTn>
                        </p:par>
                        <p:par>
                          <p:cTn id="88" fill="hold" nodeType="afterGroup">
                            <p:stCondLst>
                              <p:cond delay="9500"/>
                            </p:stCondLst>
                            <p:childTnLst>
                              <p:par>
                                <p:cTn id="89" presetID="22" presetClass="entr" presetSubtype="8" fill="hold" grpId="0" nodeType="afterEffect">
                                  <p:stCondLst>
                                    <p:cond delay="1000"/>
                                  </p:stCondLst>
                                  <p:iterate type="lt">
                                    <p:tmPct val="100000"/>
                                  </p:iterate>
                                  <p:childTnLst>
                                    <p:set>
                                      <p:cBhvr>
                                        <p:cTn id="90" dur="1" fill="hold">
                                          <p:stCondLst>
                                            <p:cond delay="0"/>
                                          </p:stCondLst>
                                        </p:cTn>
                                        <p:tgtEl>
                                          <p:spTgt spid="48240"/>
                                        </p:tgtEl>
                                        <p:attrNameLst>
                                          <p:attrName>style.visibility</p:attrName>
                                        </p:attrNameLst>
                                      </p:cBhvr>
                                      <p:to>
                                        <p:strVal val="visible"/>
                                      </p:to>
                                    </p:set>
                                    <p:animEffect transition="in" filter="wipe(left)">
                                      <p:cBhvr>
                                        <p:cTn id="91" dur="75"/>
                                        <p:tgtEl>
                                          <p:spTgt spid="48240"/>
                                        </p:tgtEl>
                                      </p:cBhvr>
                                    </p:animEffect>
                                  </p:childTnLst>
                                </p:cTn>
                              </p:par>
                            </p:childTnLst>
                          </p:cTn>
                        </p:par>
                        <p:par>
                          <p:cTn id="92" fill="hold" nodeType="afterGroup">
                            <p:stCondLst>
                              <p:cond delay="10575"/>
                            </p:stCondLst>
                            <p:childTnLst>
                              <p:par>
                                <p:cTn id="93" presetID="16" presetClass="entr" presetSubtype="37" fill="hold" nodeType="afterEffect">
                                  <p:stCondLst>
                                    <p:cond delay="2000"/>
                                  </p:stCondLst>
                                  <p:childTnLst>
                                    <p:set>
                                      <p:cBhvr>
                                        <p:cTn id="94" dur="1" fill="hold">
                                          <p:stCondLst>
                                            <p:cond delay="0"/>
                                          </p:stCondLst>
                                        </p:cTn>
                                        <p:tgtEl>
                                          <p:spTgt spid="48277"/>
                                        </p:tgtEl>
                                        <p:attrNameLst>
                                          <p:attrName>style.visibility</p:attrName>
                                        </p:attrNameLst>
                                      </p:cBhvr>
                                      <p:to>
                                        <p:strVal val="visible"/>
                                      </p:to>
                                    </p:set>
                                    <p:animEffect transition="in" filter="barn(outVertical)">
                                      <p:cBhvr>
                                        <p:cTn id="95" dur="500"/>
                                        <p:tgtEl>
                                          <p:spTgt spid="48277"/>
                                        </p:tgtEl>
                                      </p:cBhvr>
                                    </p:animEffect>
                                  </p:childTnLst>
                                </p:cTn>
                              </p:par>
                            </p:childTnLst>
                          </p:cTn>
                        </p:par>
                        <p:par>
                          <p:cTn id="96" fill="hold" nodeType="afterGroup">
                            <p:stCondLst>
                              <p:cond delay="13075"/>
                            </p:stCondLst>
                            <p:childTnLst>
                              <p:par>
                                <p:cTn id="97" presetID="22" presetClass="entr" presetSubtype="8" fill="hold" grpId="0" nodeType="afterEffect">
                                  <p:stCondLst>
                                    <p:cond delay="0"/>
                                  </p:stCondLst>
                                  <p:iterate type="lt">
                                    <p:tmPct val="100000"/>
                                  </p:iterate>
                                  <p:childTnLst>
                                    <p:set>
                                      <p:cBhvr>
                                        <p:cTn id="98" dur="1" fill="hold">
                                          <p:stCondLst>
                                            <p:cond delay="0"/>
                                          </p:stCondLst>
                                        </p:cTn>
                                        <p:tgtEl>
                                          <p:spTgt spid="48241"/>
                                        </p:tgtEl>
                                        <p:attrNameLst>
                                          <p:attrName>style.visibility</p:attrName>
                                        </p:attrNameLst>
                                      </p:cBhvr>
                                      <p:to>
                                        <p:strVal val="visible"/>
                                      </p:to>
                                    </p:set>
                                    <p:animEffect transition="in" filter="wipe(left)">
                                      <p:cBhvr>
                                        <p:cTn id="99" dur="75"/>
                                        <p:tgtEl>
                                          <p:spTgt spid="48241"/>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9" presetClass="entr" presetSubtype="0" fill="hold" grpId="0" nodeType="clickEffect">
                                  <p:stCondLst>
                                    <p:cond delay="0"/>
                                  </p:stCondLst>
                                  <p:childTnLst>
                                    <p:set>
                                      <p:cBhvr>
                                        <p:cTn id="103" dur="1" fill="hold">
                                          <p:stCondLst>
                                            <p:cond delay="0"/>
                                          </p:stCondLst>
                                        </p:cTn>
                                        <p:tgtEl>
                                          <p:spTgt spid="48243"/>
                                        </p:tgtEl>
                                        <p:attrNameLst>
                                          <p:attrName>style.visibility</p:attrName>
                                        </p:attrNameLst>
                                      </p:cBhvr>
                                      <p:to>
                                        <p:strVal val="visible"/>
                                      </p:to>
                                    </p:set>
                                    <p:animEffect transition="in" filter="dissolve">
                                      <p:cBhvr>
                                        <p:cTn id="104" dur="500"/>
                                        <p:tgtEl>
                                          <p:spTgt spid="48243"/>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9" presetClass="entr" presetSubtype="0" fill="hold" grpId="0" nodeType="clickEffect">
                                  <p:stCondLst>
                                    <p:cond delay="0"/>
                                  </p:stCondLst>
                                  <p:childTnLst>
                                    <p:set>
                                      <p:cBhvr>
                                        <p:cTn id="108" dur="1" fill="hold">
                                          <p:stCondLst>
                                            <p:cond delay="0"/>
                                          </p:stCondLst>
                                        </p:cTn>
                                        <p:tgtEl>
                                          <p:spTgt spid="48244"/>
                                        </p:tgtEl>
                                        <p:attrNameLst>
                                          <p:attrName>style.visibility</p:attrName>
                                        </p:attrNameLst>
                                      </p:cBhvr>
                                      <p:to>
                                        <p:strVal val="visible"/>
                                      </p:to>
                                    </p:set>
                                    <p:animEffect transition="in" filter="dissolve">
                                      <p:cBhvr>
                                        <p:cTn id="109" dur="500"/>
                                        <p:tgtEl>
                                          <p:spTgt spid="48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10" grpId="0" animBg="1" autoUpdateAnimBg="0"/>
      <p:bldP spid="48233" grpId="0" animBg="1" autoUpdateAnimBg="0"/>
      <p:bldP spid="48238" grpId="0" autoUpdateAnimBg="0"/>
      <p:bldP spid="48239" grpId="0" autoUpdateAnimBg="0"/>
      <p:bldP spid="48240" grpId="0" autoUpdateAnimBg="0"/>
      <p:bldP spid="48241" grpId="0" autoUpdateAnimBg="0"/>
      <p:bldP spid="48242" grpId="0" animBg="1" autoUpdateAnimBg="0"/>
      <p:bldP spid="48243" grpId="0" autoUpdateAnimBg="0"/>
      <p:bldP spid="48244" grpId="0" autoUpdateAnimBg="0"/>
      <p:bldP spid="48280" grpId="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Text Box 3"/>
          <p:cNvSpPr txBox="1">
            <a:spLocks noChangeArrowheads="1"/>
          </p:cNvSpPr>
          <p:nvPr/>
        </p:nvSpPr>
        <p:spPr bwMode="auto">
          <a:xfrm>
            <a:off x="436563" y="1231900"/>
            <a:ext cx="8431212" cy="519113"/>
          </a:xfrm>
          <a:prstGeom prst="rect">
            <a:avLst/>
          </a:prstGeom>
          <a:noFill/>
          <a:ln>
            <a:noFill/>
          </a:ln>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2"/>
                </a:solidFill>
                <a:miter lim="800000"/>
                <a:headEnd/>
                <a:tailEnd/>
              </a14:hiddenLine>
            </a:ext>
          </a:extLst>
        </p:spPr>
        <p:txBody>
          <a:bodyPr>
            <a:spAutoFit/>
          </a:bodyPr>
          <a:lstStyle/>
          <a:p>
            <a:r>
              <a:rPr lang="zh-CN" altLang="en-US" sz="2800" b="1">
                <a:latin typeface="宋体" panose="02010600030101010101" pitchFamily="2" charset="-122"/>
              </a:rPr>
              <a:t>能够从</a:t>
            </a:r>
            <a:r>
              <a:rPr lang="zh-CN" altLang="en-US" sz="2800" b="1">
                <a:solidFill>
                  <a:srgbClr val="0033CC"/>
                </a:solidFill>
                <a:latin typeface="宋体" panose="02010600030101010101" pitchFamily="2" charset="-122"/>
              </a:rPr>
              <a:t>多路</a:t>
            </a:r>
            <a:r>
              <a:rPr lang="zh-CN" altLang="en-US" sz="2800" b="1">
                <a:latin typeface="宋体" panose="02010600030101010101" pitchFamily="2" charset="-122"/>
              </a:rPr>
              <a:t>数据输入中</a:t>
            </a:r>
            <a:r>
              <a:rPr lang="zh-CN" altLang="en-US" sz="2800" b="1">
                <a:solidFill>
                  <a:srgbClr val="0033CC"/>
                </a:solidFill>
                <a:latin typeface="宋体" panose="02010600030101010101" pitchFamily="2" charset="-122"/>
              </a:rPr>
              <a:t>选择一路</a:t>
            </a:r>
            <a:r>
              <a:rPr lang="zh-CN" altLang="en-US" sz="2800" b="1">
                <a:latin typeface="宋体" panose="02010600030101010101" pitchFamily="2" charset="-122"/>
              </a:rPr>
              <a:t>作为输出的电路</a:t>
            </a:r>
          </a:p>
        </p:txBody>
      </p:sp>
      <p:sp>
        <p:nvSpPr>
          <p:cNvPr id="49156" name="Text Box 4"/>
          <p:cNvSpPr txBox="1">
            <a:spLocks noChangeArrowheads="1"/>
          </p:cNvSpPr>
          <p:nvPr/>
        </p:nvSpPr>
        <p:spPr bwMode="auto">
          <a:xfrm>
            <a:off x="528638" y="1765300"/>
            <a:ext cx="5748337"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Lst>
        </p:spPr>
        <p:txBody>
          <a:bodyPr>
            <a:spAutoFit/>
          </a:bodyPr>
          <a:lstStyle/>
          <a:p>
            <a:r>
              <a:rPr lang="zh-CN" altLang="en-US" sz="2800" b="1">
                <a:solidFill>
                  <a:srgbClr val="0033CC"/>
                </a:solidFill>
              </a:rPr>
              <a:t>一、</a:t>
            </a:r>
            <a:r>
              <a:rPr lang="en-US" altLang="zh-CN" sz="2800" b="1">
                <a:solidFill>
                  <a:srgbClr val="0033CC"/>
                </a:solidFill>
              </a:rPr>
              <a:t>4 </a:t>
            </a:r>
            <a:r>
              <a:rPr lang="zh-CN" altLang="en-US" sz="2800" b="1">
                <a:solidFill>
                  <a:srgbClr val="0033CC"/>
                </a:solidFill>
              </a:rPr>
              <a:t>选 </a:t>
            </a:r>
            <a:r>
              <a:rPr lang="en-US" altLang="zh-CN" sz="2800" b="1">
                <a:solidFill>
                  <a:srgbClr val="0033CC"/>
                </a:solidFill>
              </a:rPr>
              <a:t>1 </a:t>
            </a:r>
            <a:r>
              <a:rPr lang="zh-CN" altLang="en-US" sz="2800" b="1">
                <a:solidFill>
                  <a:srgbClr val="0033CC"/>
                </a:solidFill>
              </a:rPr>
              <a:t>数据选择器</a:t>
            </a:r>
          </a:p>
        </p:txBody>
      </p:sp>
      <p:sp>
        <p:nvSpPr>
          <p:cNvPr id="49157" name="Text Box 5"/>
          <p:cNvSpPr txBox="1">
            <a:spLocks noChangeArrowheads="1"/>
          </p:cNvSpPr>
          <p:nvPr/>
        </p:nvSpPr>
        <p:spPr bwMode="auto">
          <a:xfrm>
            <a:off x="3856038" y="2493963"/>
            <a:ext cx="501650" cy="1562100"/>
          </a:xfrm>
          <a:prstGeom prst="rect">
            <a:avLst/>
          </a:prstGeom>
          <a:solidFill>
            <a:srgbClr val="FFFFCC"/>
          </a:solidFill>
          <a:ln w="9525">
            <a:solidFill>
              <a:srgbClr val="996600"/>
            </a:solidFill>
            <a:miter lim="800000"/>
            <a:headEnd/>
            <a:tailEnd/>
          </a:ln>
        </p:spPr>
        <p:txBody>
          <a:bodyPr wrap="none">
            <a:spAutoFit/>
          </a:bodyPr>
          <a:lstStyle/>
          <a:p>
            <a:r>
              <a:rPr lang="zh-CN" altLang="en-US" b="1">
                <a:solidFill>
                  <a:srgbClr val="0033CC"/>
                </a:solidFill>
                <a:latin typeface="宋体" panose="02010600030101010101" pitchFamily="2" charset="-122"/>
              </a:rPr>
              <a:t>输</a:t>
            </a:r>
          </a:p>
          <a:p>
            <a:r>
              <a:rPr lang="zh-CN" altLang="en-US" b="1">
                <a:solidFill>
                  <a:srgbClr val="0033CC"/>
                </a:solidFill>
                <a:latin typeface="宋体" panose="02010600030101010101" pitchFamily="2" charset="-122"/>
              </a:rPr>
              <a:t>入</a:t>
            </a:r>
          </a:p>
          <a:p>
            <a:r>
              <a:rPr lang="zh-CN" altLang="en-US" b="1">
                <a:solidFill>
                  <a:srgbClr val="0033CC"/>
                </a:solidFill>
                <a:latin typeface="宋体" panose="02010600030101010101" pitchFamily="2" charset="-122"/>
              </a:rPr>
              <a:t>数</a:t>
            </a:r>
          </a:p>
          <a:p>
            <a:r>
              <a:rPr lang="zh-CN" altLang="en-US" b="1">
                <a:solidFill>
                  <a:srgbClr val="0033CC"/>
                </a:solidFill>
                <a:latin typeface="宋体" panose="02010600030101010101" pitchFamily="2" charset="-122"/>
              </a:rPr>
              <a:t>据</a:t>
            </a:r>
          </a:p>
        </p:txBody>
      </p:sp>
      <p:sp>
        <p:nvSpPr>
          <p:cNvPr id="49158" name="Text Box 6"/>
          <p:cNvSpPr txBox="1">
            <a:spLocks noChangeArrowheads="1"/>
          </p:cNvSpPr>
          <p:nvPr/>
        </p:nvSpPr>
        <p:spPr bwMode="auto">
          <a:xfrm>
            <a:off x="8016875" y="2506663"/>
            <a:ext cx="501650" cy="1562100"/>
          </a:xfrm>
          <a:prstGeom prst="rect">
            <a:avLst/>
          </a:prstGeom>
          <a:solidFill>
            <a:srgbClr val="FFFFCC"/>
          </a:solidFill>
          <a:ln w="9525">
            <a:solidFill>
              <a:srgbClr val="996600"/>
            </a:solidFill>
            <a:miter lim="800000"/>
            <a:headEnd/>
            <a:tailEnd/>
          </a:ln>
        </p:spPr>
        <p:txBody>
          <a:bodyPr wrap="none">
            <a:spAutoFit/>
          </a:bodyPr>
          <a:lstStyle/>
          <a:p>
            <a:r>
              <a:rPr lang="zh-CN" altLang="en-US" b="1">
                <a:solidFill>
                  <a:srgbClr val="0033CC"/>
                </a:solidFill>
                <a:latin typeface="宋体" panose="02010600030101010101" pitchFamily="2" charset="-122"/>
              </a:rPr>
              <a:t>输</a:t>
            </a:r>
          </a:p>
          <a:p>
            <a:r>
              <a:rPr lang="zh-CN" altLang="en-US" b="1">
                <a:solidFill>
                  <a:srgbClr val="0033CC"/>
                </a:solidFill>
                <a:latin typeface="宋体" panose="02010600030101010101" pitchFamily="2" charset="-122"/>
              </a:rPr>
              <a:t>出</a:t>
            </a:r>
          </a:p>
          <a:p>
            <a:r>
              <a:rPr lang="zh-CN" altLang="en-US" b="1">
                <a:solidFill>
                  <a:srgbClr val="0033CC"/>
                </a:solidFill>
                <a:latin typeface="宋体" panose="02010600030101010101" pitchFamily="2" charset="-122"/>
              </a:rPr>
              <a:t>数</a:t>
            </a:r>
          </a:p>
          <a:p>
            <a:r>
              <a:rPr lang="zh-CN" altLang="en-US" b="1">
                <a:solidFill>
                  <a:srgbClr val="0033CC"/>
                </a:solidFill>
                <a:latin typeface="宋体" panose="02010600030101010101" pitchFamily="2" charset="-122"/>
              </a:rPr>
              <a:t>据</a:t>
            </a:r>
          </a:p>
        </p:txBody>
      </p:sp>
      <p:sp>
        <p:nvSpPr>
          <p:cNvPr id="49159" name="Text Box 7"/>
          <p:cNvSpPr txBox="1">
            <a:spLocks noChangeArrowheads="1"/>
          </p:cNvSpPr>
          <p:nvPr/>
        </p:nvSpPr>
        <p:spPr bwMode="auto">
          <a:xfrm>
            <a:off x="5419725" y="4754563"/>
            <a:ext cx="2032000" cy="466725"/>
          </a:xfrm>
          <a:prstGeom prst="rect">
            <a:avLst/>
          </a:prstGeom>
          <a:solidFill>
            <a:srgbClr val="FFFFCC"/>
          </a:solidFill>
          <a:ln w="9525">
            <a:solidFill>
              <a:srgbClr val="996600"/>
            </a:solidFill>
            <a:miter lim="800000"/>
            <a:headEnd/>
            <a:tailEnd/>
          </a:ln>
        </p:spPr>
        <p:txBody>
          <a:bodyPr wrap="none">
            <a:spAutoFit/>
          </a:bodyPr>
          <a:lstStyle/>
          <a:p>
            <a:r>
              <a:rPr lang="zh-CN" altLang="en-US" b="1">
                <a:solidFill>
                  <a:srgbClr val="0033CC"/>
                </a:solidFill>
                <a:latin typeface="宋体" panose="02010600030101010101" pitchFamily="2" charset="-122"/>
              </a:rPr>
              <a:t>选择控制信号</a:t>
            </a:r>
          </a:p>
        </p:txBody>
      </p:sp>
      <p:grpSp>
        <p:nvGrpSpPr>
          <p:cNvPr id="49160" name="Group 8"/>
          <p:cNvGrpSpPr>
            <a:grpSpLocks/>
          </p:cNvGrpSpPr>
          <p:nvPr/>
        </p:nvGrpSpPr>
        <p:grpSpPr bwMode="auto">
          <a:xfrm>
            <a:off x="4519613" y="2540000"/>
            <a:ext cx="3305175" cy="2159000"/>
            <a:chOff x="2916" y="1612"/>
            <a:chExt cx="2082" cy="1360"/>
          </a:xfrm>
        </p:grpSpPr>
        <p:sp>
          <p:nvSpPr>
            <p:cNvPr id="49161" name="Line 9"/>
            <p:cNvSpPr>
              <a:spLocks noChangeShapeType="1"/>
            </p:cNvSpPr>
            <p:nvPr/>
          </p:nvSpPr>
          <p:spPr bwMode="auto">
            <a:xfrm>
              <a:off x="3845" y="2492"/>
              <a:ext cx="0" cy="144"/>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162" name="Line 10"/>
            <p:cNvSpPr>
              <a:spLocks noChangeShapeType="1"/>
            </p:cNvSpPr>
            <p:nvPr/>
          </p:nvSpPr>
          <p:spPr bwMode="auto">
            <a:xfrm>
              <a:off x="4331" y="2494"/>
              <a:ext cx="0" cy="144"/>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163" name="Text Box 11"/>
            <p:cNvSpPr txBox="1">
              <a:spLocks noChangeArrowheads="1"/>
            </p:cNvSpPr>
            <p:nvPr/>
          </p:nvSpPr>
          <p:spPr bwMode="auto">
            <a:xfrm>
              <a:off x="4177" y="2668"/>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FF0066"/>
                  </a:solidFill>
                </a:rPr>
                <a:t>A</a:t>
              </a:r>
              <a:r>
                <a:rPr lang="en-US" altLang="zh-CN" b="1" baseline="-25000">
                  <a:solidFill>
                    <a:srgbClr val="FF0066"/>
                  </a:solidFill>
                </a:rPr>
                <a:t>0</a:t>
              </a:r>
              <a:endParaRPr lang="en-US" altLang="zh-CN" b="1" i="1">
                <a:solidFill>
                  <a:srgbClr val="FF0066"/>
                </a:solidFill>
              </a:endParaRPr>
            </a:p>
          </p:txBody>
        </p:sp>
        <p:sp>
          <p:nvSpPr>
            <p:cNvPr id="49164" name="Oval 12"/>
            <p:cNvSpPr>
              <a:spLocks noChangeArrowheads="1"/>
            </p:cNvSpPr>
            <p:nvPr/>
          </p:nvSpPr>
          <p:spPr bwMode="auto">
            <a:xfrm>
              <a:off x="4303" y="2632"/>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65" name="Oval 13"/>
            <p:cNvSpPr>
              <a:spLocks noChangeArrowheads="1"/>
            </p:cNvSpPr>
            <p:nvPr/>
          </p:nvSpPr>
          <p:spPr bwMode="auto">
            <a:xfrm>
              <a:off x="3819" y="2636"/>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66" name="Line 14"/>
            <p:cNvSpPr>
              <a:spLocks noChangeShapeType="1"/>
            </p:cNvSpPr>
            <p:nvPr/>
          </p:nvSpPr>
          <p:spPr bwMode="auto">
            <a:xfrm>
              <a:off x="4676" y="2091"/>
              <a:ext cx="192"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167" name="Text Box 15"/>
            <p:cNvSpPr txBox="1">
              <a:spLocks noChangeArrowheads="1"/>
            </p:cNvSpPr>
            <p:nvPr/>
          </p:nvSpPr>
          <p:spPr bwMode="auto">
            <a:xfrm>
              <a:off x="4745" y="1784"/>
              <a:ext cx="2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a:solidFill>
                    <a:srgbClr val="FF0066"/>
                  </a:solidFill>
                </a:rPr>
                <a:t>Y</a:t>
              </a:r>
            </a:p>
          </p:txBody>
        </p:sp>
        <p:sp>
          <p:nvSpPr>
            <p:cNvPr id="49168" name="Oval 16"/>
            <p:cNvSpPr>
              <a:spLocks noChangeArrowheads="1"/>
            </p:cNvSpPr>
            <p:nvPr/>
          </p:nvSpPr>
          <p:spPr bwMode="auto">
            <a:xfrm>
              <a:off x="4859" y="2060"/>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69" name="Line 17"/>
            <p:cNvSpPr>
              <a:spLocks noChangeShapeType="1"/>
            </p:cNvSpPr>
            <p:nvPr/>
          </p:nvSpPr>
          <p:spPr bwMode="auto">
            <a:xfrm>
              <a:off x="3300" y="1790"/>
              <a:ext cx="192"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170" name="Line 18"/>
            <p:cNvSpPr>
              <a:spLocks noChangeShapeType="1"/>
            </p:cNvSpPr>
            <p:nvPr/>
          </p:nvSpPr>
          <p:spPr bwMode="auto">
            <a:xfrm>
              <a:off x="3296" y="2375"/>
              <a:ext cx="192"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171" name="Line 19"/>
            <p:cNvSpPr>
              <a:spLocks noChangeShapeType="1"/>
            </p:cNvSpPr>
            <p:nvPr/>
          </p:nvSpPr>
          <p:spPr bwMode="auto">
            <a:xfrm>
              <a:off x="3300" y="1988"/>
              <a:ext cx="192"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172" name="Line 20"/>
            <p:cNvSpPr>
              <a:spLocks noChangeShapeType="1"/>
            </p:cNvSpPr>
            <p:nvPr/>
          </p:nvSpPr>
          <p:spPr bwMode="auto">
            <a:xfrm>
              <a:off x="3297" y="2183"/>
              <a:ext cx="192"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173" name="Oval 21"/>
            <p:cNvSpPr>
              <a:spLocks noChangeArrowheads="1"/>
            </p:cNvSpPr>
            <p:nvPr/>
          </p:nvSpPr>
          <p:spPr bwMode="auto">
            <a:xfrm>
              <a:off x="3243" y="2352"/>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74" name="Oval 22"/>
            <p:cNvSpPr>
              <a:spLocks noChangeArrowheads="1"/>
            </p:cNvSpPr>
            <p:nvPr/>
          </p:nvSpPr>
          <p:spPr bwMode="auto">
            <a:xfrm>
              <a:off x="3239" y="2156"/>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75" name="Oval 23"/>
            <p:cNvSpPr>
              <a:spLocks noChangeArrowheads="1"/>
            </p:cNvSpPr>
            <p:nvPr/>
          </p:nvSpPr>
          <p:spPr bwMode="auto">
            <a:xfrm>
              <a:off x="3239" y="1956"/>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76" name="Oval 24"/>
            <p:cNvSpPr>
              <a:spLocks noChangeArrowheads="1"/>
            </p:cNvSpPr>
            <p:nvPr/>
          </p:nvSpPr>
          <p:spPr bwMode="auto">
            <a:xfrm>
              <a:off x="3239" y="1764"/>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77" name="Rectangle 25"/>
            <p:cNvSpPr>
              <a:spLocks noChangeArrowheads="1"/>
            </p:cNvSpPr>
            <p:nvPr/>
          </p:nvSpPr>
          <p:spPr bwMode="auto">
            <a:xfrm>
              <a:off x="3479" y="1676"/>
              <a:ext cx="1200" cy="816"/>
            </a:xfrm>
            <a:prstGeom prst="rect">
              <a:avLst/>
            </a:prstGeom>
            <a:solidFill>
              <a:srgbClr val="FFFFCC"/>
            </a:solidFill>
            <a:ln w="3810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78" name="Text Box 26"/>
            <p:cNvSpPr txBox="1">
              <a:spLocks noChangeArrowheads="1"/>
            </p:cNvSpPr>
            <p:nvPr/>
          </p:nvSpPr>
          <p:spPr bwMode="auto">
            <a:xfrm>
              <a:off x="3444" y="1759"/>
              <a:ext cx="1241"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800" b="1">
                  <a:solidFill>
                    <a:srgbClr val="996600"/>
                  </a:solidFill>
                  <a:ea typeface="隶书" panose="02010509060101010101" pitchFamily="49" charset="-122"/>
                </a:rPr>
                <a:t>4</a:t>
              </a:r>
              <a:r>
                <a:rPr lang="zh-CN" altLang="en-US" sz="2800" b="1">
                  <a:solidFill>
                    <a:srgbClr val="996600"/>
                  </a:solidFill>
                  <a:ea typeface="隶书" panose="02010509060101010101" pitchFamily="49" charset="-122"/>
                </a:rPr>
                <a:t>选</a:t>
              </a:r>
              <a:r>
                <a:rPr lang="en-US" altLang="zh-CN" sz="2800" b="1">
                  <a:solidFill>
                    <a:srgbClr val="996600"/>
                  </a:solidFill>
                  <a:ea typeface="隶书" panose="02010509060101010101" pitchFamily="49" charset="-122"/>
                </a:rPr>
                <a:t>1</a:t>
              </a:r>
            </a:p>
            <a:p>
              <a:pPr algn="ctr"/>
              <a:r>
                <a:rPr lang="zh-CN" altLang="en-US" sz="2800" b="1">
                  <a:solidFill>
                    <a:srgbClr val="996600"/>
                  </a:solidFill>
                  <a:ea typeface="隶书" panose="02010509060101010101" pitchFamily="49" charset="-122"/>
                </a:rPr>
                <a:t>数据选择器</a:t>
              </a:r>
            </a:p>
          </p:txBody>
        </p:sp>
        <p:grpSp>
          <p:nvGrpSpPr>
            <p:cNvPr id="49179" name="Group 27"/>
            <p:cNvGrpSpPr>
              <a:grpSpLocks/>
            </p:cNvGrpSpPr>
            <p:nvPr/>
          </p:nvGrpSpPr>
          <p:grpSpPr bwMode="auto">
            <a:xfrm>
              <a:off x="2916" y="1612"/>
              <a:ext cx="325" cy="903"/>
              <a:chOff x="2927" y="2192"/>
              <a:chExt cx="325" cy="903"/>
            </a:xfrm>
          </p:grpSpPr>
          <p:sp>
            <p:nvSpPr>
              <p:cNvPr id="49180" name="Text Box 28"/>
              <p:cNvSpPr txBox="1">
                <a:spLocks noChangeArrowheads="1"/>
              </p:cNvSpPr>
              <p:nvPr/>
            </p:nvSpPr>
            <p:spPr bwMode="auto">
              <a:xfrm>
                <a:off x="2930" y="2192"/>
                <a:ext cx="3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FF0066"/>
                    </a:solidFill>
                  </a:rPr>
                  <a:t>D</a:t>
                </a:r>
                <a:r>
                  <a:rPr lang="en-US" altLang="zh-CN" b="1" baseline="-25000">
                    <a:solidFill>
                      <a:srgbClr val="FF0066"/>
                    </a:solidFill>
                  </a:rPr>
                  <a:t>0</a:t>
                </a:r>
                <a:endParaRPr lang="en-US" altLang="zh-CN" b="1" i="1">
                  <a:solidFill>
                    <a:srgbClr val="FF0066"/>
                  </a:solidFill>
                </a:endParaRPr>
              </a:p>
            </p:txBody>
          </p:sp>
          <p:sp>
            <p:nvSpPr>
              <p:cNvPr id="49181" name="Text Box 29"/>
              <p:cNvSpPr txBox="1">
                <a:spLocks noChangeArrowheads="1"/>
              </p:cNvSpPr>
              <p:nvPr/>
            </p:nvSpPr>
            <p:spPr bwMode="auto">
              <a:xfrm>
                <a:off x="2933" y="2807"/>
                <a:ext cx="3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FF0066"/>
                    </a:solidFill>
                  </a:rPr>
                  <a:t>D</a:t>
                </a:r>
                <a:r>
                  <a:rPr lang="en-US" altLang="zh-CN" b="1" baseline="-25000">
                    <a:solidFill>
                      <a:srgbClr val="FF0066"/>
                    </a:solidFill>
                  </a:rPr>
                  <a:t>3</a:t>
                </a:r>
                <a:endParaRPr lang="en-US" altLang="zh-CN" b="1" i="1">
                  <a:solidFill>
                    <a:srgbClr val="FF0066"/>
                  </a:solidFill>
                </a:endParaRPr>
              </a:p>
            </p:txBody>
          </p:sp>
          <p:sp>
            <p:nvSpPr>
              <p:cNvPr id="49182" name="Text Box 30"/>
              <p:cNvSpPr txBox="1">
                <a:spLocks noChangeArrowheads="1"/>
              </p:cNvSpPr>
              <p:nvPr/>
            </p:nvSpPr>
            <p:spPr bwMode="auto">
              <a:xfrm>
                <a:off x="2927" y="2402"/>
                <a:ext cx="3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FF0066"/>
                    </a:solidFill>
                  </a:rPr>
                  <a:t>D</a:t>
                </a:r>
                <a:r>
                  <a:rPr lang="en-US" altLang="zh-CN" b="1" baseline="-25000">
                    <a:solidFill>
                      <a:srgbClr val="FF0066"/>
                    </a:solidFill>
                  </a:rPr>
                  <a:t>1</a:t>
                </a:r>
                <a:endParaRPr lang="en-US" altLang="zh-CN" b="1" i="1">
                  <a:solidFill>
                    <a:srgbClr val="0033CC"/>
                  </a:solidFill>
                </a:endParaRPr>
              </a:p>
            </p:txBody>
          </p:sp>
          <p:sp>
            <p:nvSpPr>
              <p:cNvPr id="49183" name="Text Box 31"/>
              <p:cNvSpPr txBox="1">
                <a:spLocks noChangeArrowheads="1"/>
              </p:cNvSpPr>
              <p:nvPr/>
            </p:nvSpPr>
            <p:spPr bwMode="auto">
              <a:xfrm>
                <a:off x="2927" y="2609"/>
                <a:ext cx="3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FF0066"/>
                    </a:solidFill>
                  </a:rPr>
                  <a:t>D</a:t>
                </a:r>
                <a:r>
                  <a:rPr lang="en-US" altLang="zh-CN" b="1" baseline="-25000">
                    <a:solidFill>
                      <a:srgbClr val="FF0066"/>
                    </a:solidFill>
                  </a:rPr>
                  <a:t>2</a:t>
                </a:r>
                <a:endParaRPr lang="en-US" altLang="zh-CN" b="1" i="1">
                  <a:solidFill>
                    <a:srgbClr val="FF0066"/>
                  </a:solidFill>
                </a:endParaRPr>
              </a:p>
            </p:txBody>
          </p:sp>
        </p:grpSp>
        <p:sp>
          <p:nvSpPr>
            <p:cNvPr id="49184" name="Text Box 32"/>
            <p:cNvSpPr txBox="1">
              <a:spLocks noChangeArrowheads="1"/>
            </p:cNvSpPr>
            <p:nvPr/>
          </p:nvSpPr>
          <p:spPr bwMode="auto">
            <a:xfrm>
              <a:off x="3705" y="2684"/>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FF0066"/>
                  </a:solidFill>
                </a:rPr>
                <a:t>A</a:t>
              </a:r>
              <a:r>
                <a:rPr lang="en-US" altLang="zh-CN" b="1" baseline="-25000">
                  <a:solidFill>
                    <a:srgbClr val="FF0066"/>
                  </a:solidFill>
                </a:rPr>
                <a:t>1</a:t>
              </a:r>
              <a:endParaRPr lang="en-US" altLang="zh-CN" b="1" i="1">
                <a:solidFill>
                  <a:srgbClr val="FF0066"/>
                </a:solidFill>
              </a:endParaRPr>
            </a:p>
          </p:txBody>
        </p:sp>
      </p:grpSp>
      <p:sp>
        <p:nvSpPr>
          <p:cNvPr id="49185" name="Text Box 33"/>
          <p:cNvSpPr txBox="1">
            <a:spLocks noChangeArrowheads="1"/>
          </p:cNvSpPr>
          <p:nvPr/>
        </p:nvSpPr>
        <p:spPr bwMode="auto">
          <a:xfrm>
            <a:off x="508000" y="2276475"/>
            <a:ext cx="25273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t>1.  </a:t>
            </a:r>
            <a:r>
              <a:rPr lang="zh-CN" altLang="en-US" sz="2800" b="1"/>
              <a:t>工作原理</a:t>
            </a:r>
          </a:p>
        </p:txBody>
      </p:sp>
      <p:grpSp>
        <p:nvGrpSpPr>
          <p:cNvPr id="49186" name="Group 34"/>
          <p:cNvGrpSpPr>
            <a:grpSpLocks/>
          </p:cNvGrpSpPr>
          <p:nvPr/>
        </p:nvGrpSpPr>
        <p:grpSpPr bwMode="auto">
          <a:xfrm>
            <a:off x="5413375" y="2627313"/>
            <a:ext cx="1917700" cy="1320800"/>
            <a:chOff x="3480" y="1672"/>
            <a:chExt cx="1208" cy="832"/>
          </a:xfrm>
        </p:grpSpPr>
        <p:sp>
          <p:nvSpPr>
            <p:cNvPr id="49187" name="Rectangle 35"/>
            <p:cNvSpPr>
              <a:spLocks noChangeArrowheads="1"/>
            </p:cNvSpPr>
            <p:nvPr/>
          </p:nvSpPr>
          <p:spPr bwMode="auto">
            <a:xfrm>
              <a:off x="3480" y="1672"/>
              <a:ext cx="1208" cy="832"/>
            </a:xfrm>
            <a:prstGeom prst="rect">
              <a:avLst/>
            </a:prstGeom>
            <a:solidFill>
              <a:srgbClr val="CCFFFF"/>
            </a:solid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88" name="Line 36"/>
            <p:cNvSpPr>
              <a:spLocks noChangeShapeType="1"/>
            </p:cNvSpPr>
            <p:nvPr/>
          </p:nvSpPr>
          <p:spPr bwMode="auto">
            <a:xfrm>
              <a:off x="3480" y="1790"/>
              <a:ext cx="302"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189" name="Line 37"/>
            <p:cNvSpPr>
              <a:spLocks noChangeShapeType="1"/>
            </p:cNvSpPr>
            <p:nvPr/>
          </p:nvSpPr>
          <p:spPr bwMode="auto">
            <a:xfrm>
              <a:off x="4382" y="2097"/>
              <a:ext cx="302"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190" name="Line 38"/>
            <p:cNvSpPr>
              <a:spLocks noChangeShapeType="1"/>
            </p:cNvSpPr>
            <p:nvPr/>
          </p:nvSpPr>
          <p:spPr bwMode="auto">
            <a:xfrm>
              <a:off x="3480" y="1987"/>
              <a:ext cx="302"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191" name="Line 39"/>
            <p:cNvSpPr>
              <a:spLocks noChangeShapeType="1"/>
            </p:cNvSpPr>
            <p:nvPr/>
          </p:nvSpPr>
          <p:spPr bwMode="auto">
            <a:xfrm>
              <a:off x="3484" y="2183"/>
              <a:ext cx="302"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192" name="Line 40"/>
            <p:cNvSpPr>
              <a:spLocks noChangeShapeType="1"/>
            </p:cNvSpPr>
            <p:nvPr/>
          </p:nvSpPr>
          <p:spPr bwMode="auto">
            <a:xfrm>
              <a:off x="3480" y="2376"/>
              <a:ext cx="302"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193" name="Oval 41"/>
            <p:cNvSpPr>
              <a:spLocks noChangeArrowheads="1"/>
            </p:cNvSpPr>
            <p:nvPr/>
          </p:nvSpPr>
          <p:spPr bwMode="auto">
            <a:xfrm>
              <a:off x="3775" y="1750"/>
              <a:ext cx="67" cy="67"/>
            </a:xfrm>
            <a:prstGeom prst="ellipse">
              <a:avLst/>
            </a:prstGeom>
            <a:noFill/>
            <a:ln w="2857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94" name="Oval 42"/>
            <p:cNvSpPr>
              <a:spLocks noChangeArrowheads="1"/>
            </p:cNvSpPr>
            <p:nvPr/>
          </p:nvSpPr>
          <p:spPr bwMode="auto">
            <a:xfrm>
              <a:off x="3780" y="1956"/>
              <a:ext cx="67" cy="67"/>
            </a:xfrm>
            <a:prstGeom prst="ellipse">
              <a:avLst/>
            </a:prstGeom>
            <a:noFill/>
            <a:ln w="2857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95" name="Oval 43"/>
            <p:cNvSpPr>
              <a:spLocks noChangeArrowheads="1"/>
            </p:cNvSpPr>
            <p:nvPr/>
          </p:nvSpPr>
          <p:spPr bwMode="auto">
            <a:xfrm>
              <a:off x="3775" y="2149"/>
              <a:ext cx="67" cy="67"/>
            </a:xfrm>
            <a:prstGeom prst="ellipse">
              <a:avLst/>
            </a:prstGeom>
            <a:noFill/>
            <a:ln w="2857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96" name="Oval 44"/>
            <p:cNvSpPr>
              <a:spLocks noChangeArrowheads="1"/>
            </p:cNvSpPr>
            <p:nvPr/>
          </p:nvSpPr>
          <p:spPr bwMode="auto">
            <a:xfrm>
              <a:off x="3780" y="2336"/>
              <a:ext cx="67" cy="67"/>
            </a:xfrm>
            <a:prstGeom prst="ellipse">
              <a:avLst/>
            </a:prstGeom>
            <a:noFill/>
            <a:ln w="2857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97" name="Oval 45"/>
            <p:cNvSpPr>
              <a:spLocks noChangeArrowheads="1"/>
            </p:cNvSpPr>
            <p:nvPr/>
          </p:nvSpPr>
          <p:spPr bwMode="auto">
            <a:xfrm>
              <a:off x="4318" y="2058"/>
              <a:ext cx="67" cy="67"/>
            </a:xfrm>
            <a:prstGeom prst="ellipse">
              <a:avLst/>
            </a:prstGeom>
            <a:noFill/>
            <a:ln w="2857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9198" name="Line 46"/>
          <p:cNvSpPr>
            <a:spLocks noChangeShapeType="1"/>
          </p:cNvSpPr>
          <p:nvPr/>
        </p:nvSpPr>
        <p:spPr bwMode="auto">
          <a:xfrm flipH="1" flipV="1">
            <a:off x="5999163" y="2801938"/>
            <a:ext cx="750887" cy="477837"/>
          </a:xfrm>
          <a:prstGeom prst="line">
            <a:avLst/>
          </a:prstGeom>
          <a:noFill/>
          <a:ln w="38100">
            <a:solidFill>
              <a:schemeClr val="accent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199" name="Line 47"/>
          <p:cNvSpPr>
            <a:spLocks noChangeShapeType="1"/>
          </p:cNvSpPr>
          <p:nvPr/>
        </p:nvSpPr>
        <p:spPr bwMode="auto">
          <a:xfrm flipH="1" flipV="1">
            <a:off x="6005513" y="3124200"/>
            <a:ext cx="742950" cy="163513"/>
          </a:xfrm>
          <a:prstGeom prst="line">
            <a:avLst/>
          </a:prstGeom>
          <a:noFill/>
          <a:ln w="38100">
            <a:solidFill>
              <a:schemeClr val="accent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200" name="Line 48"/>
          <p:cNvSpPr>
            <a:spLocks noChangeShapeType="1"/>
          </p:cNvSpPr>
          <p:nvPr/>
        </p:nvSpPr>
        <p:spPr bwMode="auto">
          <a:xfrm flipH="1">
            <a:off x="5999163" y="3290888"/>
            <a:ext cx="738187" cy="141287"/>
          </a:xfrm>
          <a:prstGeom prst="line">
            <a:avLst/>
          </a:prstGeom>
          <a:noFill/>
          <a:ln w="38100">
            <a:solidFill>
              <a:schemeClr val="accent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201" name="Rectangle 49"/>
          <p:cNvSpPr>
            <a:spLocks noChangeArrowheads="1"/>
          </p:cNvSpPr>
          <p:nvPr/>
        </p:nvSpPr>
        <p:spPr bwMode="auto">
          <a:xfrm>
            <a:off x="5402263" y="4754563"/>
            <a:ext cx="2070100" cy="482600"/>
          </a:xfrm>
          <a:prstGeom prst="rect">
            <a:avLst/>
          </a:prstGeom>
          <a:solidFill>
            <a:srgbClr val="FFFFCC"/>
          </a:solidFill>
          <a:ln>
            <a:noFill/>
          </a:ln>
          <a:effectLst/>
          <a:extLs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9202" name="Group 50"/>
          <p:cNvGrpSpPr>
            <a:grpSpLocks/>
          </p:cNvGrpSpPr>
          <p:nvPr/>
        </p:nvGrpSpPr>
        <p:grpSpPr bwMode="auto">
          <a:xfrm>
            <a:off x="5773738" y="4754563"/>
            <a:ext cx="1162050" cy="476250"/>
            <a:chOff x="3706" y="3007"/>
            <a:chExt cx="732" cy="300"/>
          </a:xfrm>
        </p:grpSpPr>
        <p:sp>
          <p:nvSpPr>
            <p:cNvPr id="49203" name="Text Box 51"/>
            <p:cNvSpPr txBox="1">
              <a:spLocks noChangeArrowheads="1"/>
            </p:cNvSpPr>
            <p:nvPr/>
          </p:nvSpPr>
          <p:spPr bwMode="auto">
            <a:xfrm>
              <a:off x="3706" y="3007"/>
              <a:ext cx="252" cy="300"/>
            </a:xfrm>
            <a:prstGeom prst="rect">
              <a:avLst/>
            </a:prstGeom>
            <a:solidFill>
              <a:srgbClr val="FFFFCC"/>
            </a:solidFill>
            <a:ln w="1905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1">
                  <a:solidFill>
                    <a:srgbClr val="0033CC"/>
                  </a:solidFill>
                </a:rPr>
                <a:t>0   </a:t>
              </a:r>
            </a:p>
          </p:txBody>
        </p:sp>
        <p:sp>
          <p:nvSpPr>
            <p:cNvPr id="49204" name="Text Box 52"/>
            <p:cNvSpPr txBox="1">
              <a:spLocks noChangeArrowheads="1"/>
            </p:cNvSpPr>
            <p:nvPr/>
          </p:nvSpPr>
          <p:spPr bwMode="auto">
            <a:xfrm>
              <a:off x="4186" y="3007"/>
              <a:ext cx="252" cy="300"/>
            </a:xfrm>
            <a:prstGeom prst="rect">
              <a:avLst/>
            </a:prstGeom>
            <a:solidFill>
              <a:srgbClr val="FFFFCC"/>
            </a:solidFill>
            <a:ln w="1905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1">
                  <a:solidFill>
                    <a:srgbClr val="0033CC"/>
                  </a:solidFill>
                </a:rPr>
                <a:t>0   </a:t>
              </a:r>
            </a:p>
          </p:txBody>
        </p:sp>
      </p:grpSp>
      <p:grpSp>
        <p:nvGrpSpPr>
          <p:cNvPr id="49205" name="Group 53"/>
          <p:cNvGrpSpPr>
            <a:grpSpLocks/>
          </p:cNvGrpSpPr>
          <p:nvPr/>
        </p:nvGrpSpPr>
        <p:grpSpPr bwMode="auto">
          <a:xfrm>
            <a:off x="5773738" y="4754563"/>
            <a:ext cx="1162050" cy="476250"/>
            <a:chOff x="3706" y="3007"/>
            <a:chExt cx="732" cy="300"/>
          </a:xfrm>
        </p:grpSpPr>
        <p:sp>
          <p:nvSpPr>
            <p:cNvPr id="49206" name="Text Box 54"/>
            <p:cNvSpPr txBox="1">
              <a:spLocks noChangeArrowheads="1"/>
            </p:cNvSpPr>
            <p:nvPr/>
          </p:nvSpPr>
          <p:spPr bwMode="auto">
            <a:xfrm>
              <a:off x="3706" y="3007"/>
              <a:ext cx="252" cy="300"/>
            </a:xfrm>
            <a:prstGeom prst="rect">
              <a:avLst/>
            </a:prstGeom>
            <a:solidFill>
              <a:srgbClr val="FFFFCC"/>
            </a:solidFill>
            <a:ln w="1905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1">
                  <a:solidFill>
                    <a:srgbClr val="0033CC"/>
                  </a:solidFill>
                </a:rPr>
                <a:t>0   </a:t>
              </a:r>
            </a:p>
          </p:txBody>
        </p:sp>
        <p:sp>
          <p:nvSpPr>
            <p:cNvPr id="49207" name="Text Box 55"/>
            <p:cNvSpPr txBox="1">
              <a:spLocks noChangeArrowheads="1"/>
            </p:cNvSpPr>
            <p:nvPr/>
          </p:nvSpPr>
          <p:spPr bwMode="auto">
            <a:xfrm>
              <a:off x="4186" y="3007"/>
              <a:ext cx="252" cy="300"/>
            </a:xfrm>
            <a:prstGeom prst="rect">
              <a:avLst/>
            </a:prstGeom>
            <a:solidFill>
              <a:srgbClr val="FFFFCC"/>
            </a:solidFill>
            <a:ln w="1905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1">
                  <a:solidFill>
                    <a:srgbClr val="0033CC"/>
                  </a:solidFill>
                </a:rPr>
                <a:t>1   </a:t>
              </a:r>
            </a:p>
          </p:txBody>
        </p:sp>
      </p:grpSp>
      <p:grpSp>
        <p:nvGrpSpPr>
          <p:cNvPr id="49208" name="Group 56"/>
          <p:cNvGrpSpPr>
            <a:grpSpLocks/>
          </p:cNvGrpSpPr>
          <p:nvPr/>
        </p:nvGrpSpPr>
        <p:grpSpPr bwMode="auto">
          <a:xfrm>
            <a:off x="5773738" y="4754563"/>
            <a:ext cx="1162050" cy="476250"/>
            <a:chOff x="3706" y="3007"/>
            <a:chExt cx="732" cy="300"/>
          </a:xfrm>
        </p:grpSpPr>
        <p:sp>
          <p:nvSpPr>
            <p:cNvPr id="49209" name="Text Box 57"/>
            <p:cNvSpPr txBox="1">
              <a:spLocks noChangeArrowheads="1"/>
            </p:cNvSpPr>
            <p:nvPr/>
          </p:nvSpPr>
          <p:spPr bwMode="auto">
            <a:xfrm>
              <a:off x="3706" y="3007"/>
              <a:ext cx="252" cy="300"/>
            </a:xfrm>
            <a:prstGeom prst="rect">
              <a:avLst/>
            </a:prstGeom>
            <a:solidFill>
              <a:srgbClr val="FFFFCC"/>
            </a:solidFill>
            <a:ln w="1905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1">
                  <a:solidFill>
                    <a:srgbClr val="0033CC"/>
                  </a:solidFill>
                </a:rPr>
                <a:t>1   </a:t>
              </a:r>
            </a:p>
          </p:txBody>
        </p:sp>
        <p:sp>
          <p:nvSpPr>
            <p:cNvPr id="49210" name="Text Box 58"/>
            <p:cNvSpPr txBox="1">
              <a:spLocks noChangeArrowheads="1"/>
            </p:cNvSpPr>
            <p:nvPr/>
          </p:nvSpPr>
          <p:spPr bwMode="auto">
            <a:xfrm>
              <a:off x="4186" y="3007"/>
              <a:ext cx="252" cy="300"/>
            </a:xfrm>
            <a:prstGeom prst="rect">
              <a:avLst/>
            </a:prstGeom>
            <a:solidFill>
              <a:srgbClr val="FFFFCC"/>
            </a:solidFill>
            <a:ln w="1905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1">
                  <a:solidFill>
                    <a:srgbClr val="0033CC"/>
                  </a:solidFill>
                </a:rPr>
                <a:t>0   </a:t>
              </a:r>
            </a:p>
          </p:txBody>
        </p:sp>
      </p:grpSp>
      <p:grpSp>
        <p:nvGrpSpPr>
          <p:cNvPr id="49211" name="Group 59"/>
          <p:cNvGrpSpPr>
            <a:grpSpLocks/>
          </p:cNvGrpSpPr>
          <p:nvPr/>
        </p:nvGrpSpPr>
        <p:grpSpPr bwMode="auto">
          <a:xfrm>
            <a:off x="5773738" y="4754563"/>
            <a:ext cx="1162050" cy="476250"/>
            <a:chOff x="3706" y="3007"/>
            <a:chExt cx="732" cy="300"/>
          </a:xfrm>
        </p:grpSpPr>
        <p:sp>
          <p:nvSpPr>
            <p:cNvPr id="49212" name="Text Box 60"/>
            <p:cNvSpPr txBox="1">
              <a:spLocks noChangeArrowheads="1"/>
            </p:cNvSpPr>
            <p:nvPr/>
          </p:nvSpPr>
          <p:spPr bwMode="auto">
            <a:xfrm>
              <a:off x="3706" y="3007"/>
              <a:ext cx="252" cy="300"/>
            </a:xfrm>
            <a:prstGeom prst="rect">
              <a:avLst/>
            </a:prstGeom>
            <a:solidFill>
              <a:srgbClr val="FFFFCC"/>
            </a:solidFill>
            <a:ln w="1905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1">
                  <a:solidFill>
                    <a:srgbClr val="0033CC"/>
                  </a:solidFill>
                </a:rPr>
                <a:t>1   </a:t>
              </a:r>
            </a:p>
          </p:txBody>
        </p:sp>
        <p:sp>
          <p:nvSpPr>
            <p:cNvPr id="49213" name="Text Box 61"/>
            <p:cNvSpPr txBox="1">
              <a:spLocks noChangeArrowheads="1"/>
            </p:cNvSpPr>
            <p:nvPr/>
          </p:nvSpPr>
          <p:spPr bwMode="auto">
            <a:xfrm>
              <a:off x="4186" y="3007"/>
              <a:ext cx="252" cy="300"/>
            </a:xfrm>
            <a:prstGeom prst="rect">
              <a:avLst/>
            </a:prstGeom>
            <a:solidFill>
              <a:srgbClr val="FFFFCC"/>
            </a:solidFill>
            <a:ln w="1905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1">
                  <a:solidFill>
                    <a:srgbClr val="0033CC"/>
                  </a:solidFill>
                </a:rPr>
                <a:t>1   </a:t>
              </a:r>
            </a:p>
          </p:txBody>
        </p:sp>
      </p:grpSp>
      <p:sp>
        <p:nvSpPr>
          <p:cNvPr id="49214" name="Text Box 62"/>
          <p:cNvSpPr txBox="1">
            <a:spLocks noChangeArrowheads="1"/>
          </p:cNvSpPr>
          <p:nvPr/>
        </p:nvSpPr>
        <p:spPr bwMode="auto">
          <a:xfrm>
            <a:off x="7456488" y="2778125"/>
            <a:ext cx="506412" cy="457200"/>
          </a:xfrm>
          <a:prstGeom prst="rect">
            <a:avLst/>
          </a:prstGeom>
          <a:solidFill>
            <a:schemeClr val="bg1"/>
          </a:solidFill>
          <a:ln>
            <a:noFill/>
          </a:ln>
          <a:effectLst/>
          <a:extLs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FF0066"/>
                </a:solidFill>
              </a:rPr>
              <a:t>D</a:t>
            </a:r>
            <a:r>
              <a:rPr lang="en-US" altLang="zh-CN" b="1" baseline="-25000">
                <a:solidFill>
                  <a:srgbClr val="FF0066"/>
                </a:solidFill>
              </a:rPr>
              <a:t>0</a:t>
            </a:r>
            <a:endParaRPr lang="en-US" altLang="zh-CN" b="1">
              <a:solidFill>
                <a:srgbClr val="FF0066"/>
              </a:solidFill>
            </a:endParaRPr>
          </a:p>
        </p:txBody>
      </p:sp>
      <p:sp>
        <p:nvSpPr>
          <p:cNvPr id="49215" name="Text Box 63"/>
          <p:cNvSpPr txBox="1">
            <a:spLocks noChangeArrowheads="1"/>
          </p:cNvSpPr>
          <p:nvPr/>
        </p:nvSpPr>
        <p:spPr bwMode="auto">
          <a:xfrm>
            <a:off x="7456488" y="2778125"/>
            <a:ext cx="557212" cy="457200"/>
          </a:xfrm>
          <a:prstGeom prst="rect">
            <a:avLst/>
          </a:prstGeom>
          <a:solidFill>
            <a:schemeClr val="bg1"/>
          </a:solidFill>
          <a:ln>
            <a:noFill/>
          </a:ln>
          <a:effectLst/>
          <a:extLs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FF0066"/>
                </a:solidFill>
              </a:rPr>
              <a:t>D</a:t>
            </a:r>
            <a:r>
              <a:rPr lang="en-US" altLang="zh-CN" b="1" baseline="-25000">
                <a:solidFill>
                  <a:srgbClr val="FF0066"/>
                </a:solidFill>
              </a:rPr>
              <a:t>1</a:t>
            </a:r>
            <a:endParaRPr lang="en-US" altLang="zh-CN" b="1">
              <a:solidFill>
                <a:srgbClr val="FF0066"/>
              </a:solidFill>
            </a:endParaRPr>
          </a:p>
        </p:txBody>
      </p:sp>
      <p:sp>
        <p:nvSpPr>
          <p:cNvPr id="49216" name="Text Box 64"/>
          <p:cNvSpPr txBox="1">
            <a:spLocks noChangeArrowheads="1"/>
          </p:cNvSpPr>
          <p:nvPr/>
        </p:nvSpPr>
        <p:spPr bwMode="auto">
          <a:xfrm>
            <a:off x="7456488" y="2778125"/>
            <a:ext cx="506412" cy="457200"/>
          </a:xfrm>
          <a:prstGeom prst="rect">
            <a:avLst/>
          </a:prstGeom>
          <a:solidFill>
            <a:schemeClr val="bg1"/>
          </a:solidFill>
          <a:ln>
            <a:noFill/>
          </a:ln>
          <a:effectLst/>
          <a:extLs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FF0066"/>
                </a:solidFill>
              </a:rPr>
              <a:t>D</a:t>
            </a:r>
            <a:r>
              <a:rPr lang="en-US" altLang="zh-CN" b="1" baseline="-25000">
                <a:solidFill>
                  <a:srgbClr val="FF0066"/>
                </a:solidFill>
              </a:rPr>
              <a:t>2</a:t>
            </a:r>
            <a:endParaRPr lang="en-US" altLang="zh-CN" b="1">
              <a:solidFill>
                <a:srgbClr val="FF0066"/>
              </a:solidFill>
            </a:endParaRPr>
          </a:p>
        </p:txBody>
      </p:sp>
      <p:sp>
        <p:nvSpPr>
          <p:cNvPr id="49217" name="Text Box 65"/>
          <p:cNvSpPr txBox="1">
            <a:spLocks noChangeArrowheads="1"/>
          </p:cNvSpPr>
          <p:nvPr/>
        </p:nvSpPr>
        <p:spPr bwMode="auto">
          <a:xfrm>
            <a:off x="7456488" y="2778125"/>
            <a:ext cx="506412" cy="457200"/>
          </a:xfrm>
          <a:prstGeom prst="rect">
            <a:avLst/>
          </a:prstGeom>
          <a:solidFill>
            <a:srgbClr val="FFFFCC"/>
          </a:solidFill>
          <a:ln>
            <a:noFill/>
          </a:ln>
          <a:effectLst/>
          <a:extLs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FF0066"/>
                </a:solidFill>
              </a:rPr>
              <a:t>D</a:t>
            </a:r>
            <a:r>
              <a:rPr lang="en-US" altLang="zh-CN" b="1" baseline="-25000">
                <a:solidFill>
                  <a:srgbClr val="FF0066"/>
                </a:solidFill>
              </a:rPr>
              <a:t>3</a:t>
            </a:r>
            <a:endParaRPr lang="en-US" altLang="zh-CN" b="1">
              <a:solidFill>
                <a:srgbClr val="FF0066"/>
              </a:solidFill>
            </a:endParaRPr>
          </a:p>
        </p:txBody>
      </p:sp>
      <p:sp>
        <p:nvSpPr>
          <p:cNvPr id="49218" name="Line 66"/>
          <p:cNvSpPr>
            <a:spLocks noChangeShapeType="1"/>
          </p:cNvSpPr>
          <p:nvPr/>
        </p:nvSpPr>
        <p:spPr bwMode="auto">
          <a:xfrm flipH="1" flipV="1">
            <a:off x="6000750" y="2806700"/>
            <a:ext cx="735013" cy="461963"/>
          </a:xfrm>
          <a:prstGeom prst="line">
            <a:avLst/>
          </a:prstGeom>
          <a:noFill/>
          <a:ln w="38100">
            <a:solidFill>
              <a:srgbClr val="CCFFFF"/>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219" name="Line 67"/>
          <p:cNvSpPr>
            <a:spLocks noChangeShapeType="1"/>
          </p:cNvSpPr>
          <p:nvPr/>
        </p:nvSpPr>
        <p:spPr bwMode="auto">
          <a:xfrm flipH="1" flipV="1">
            <a:off x="6010275" y="3124200"/>
            <a:ext cx="720725" cy="160338"/>
          </a:xfrm>
          <a:prstGeom prst="line">
            <a:avLst/>
          </a:prstGeom>
          <a:noFill/>
          <a:ln w="38100">
            <a:solidFill>
              <a:srgbClr val="CCFFFF"/>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220" name="Line 68"/>
          <p:cNvSpPr>
            <a:spLocks noChangeShapeType="1"/>
          </p:cNvSpPr>
          <p:nvPr/>
        </p:nvSpPr>
        <p:spPr bwMode="auto">
          <a:xfrm flipH="1">
            <a:off x="6000750" y="3297238"/>
            <a:ext cx="700088" cy="133350"/>
          </a:xfrm>
          <a:prstGeom prst="line">
            <a:avLst/>
          </a:prstGeom>
          <a:noFill/>
          <a:ln w="38100">
            <a:solidFill>
              <a:srgbClr val="CCFFFF"/>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221" name="Line 69"/>
          <p:cNvSpPr>
            <a:spLocks noChangeShapeType="1"/>
          </p:cNvSpPr>
          <p:nvPr/>
        </p:nvSpPr>
        <p:spPr bwMode="auto">
          <a:xfrm flipH="1">
            <a:off x="6005513" y="3295650"/>
            <a:ext cx="741362" cy="441325"/>
          </a:xfrm>
          <a:prstGeom prst="line">
            <a:avLst/>
          </a:prstGeom>
          <a:noFill/>
          <a:ln w="38100">
            <a:solidFill>
              <a:schemeClr val="accent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9244" name="Group 92"/>
          <p:cNvGrpSpPr>
            <a:grpSpLocks/>
          </p:cNvGrpSpPr>
          <p:nvPr/>
        </p:nvGrpSpPr>
        <p:grpSpPr bwMode="auto">
          <a:xfrm>
            <a:off x="635000" y="3378200"/>
            <a:ext cx="2678113" cy="2254250"/>
            <a:chOff x="400" y="2128"/>
            <a:chExt cx="1687" cy="1420"/>
          </a:xfrm>
        </p:grpSpPr>
        <p:sp>
          <p:nvSpPr>
            <p:cNvPr id="49223" name="Line 71"/>
            <p:cNvSpPr>
              <a:spLocks noChangeShapeType="1"/>
            </p:cNvSpPr>
            <p:nvPr/>
          </p:nvSpPr>
          <p:spPr bwMode="auto">
            <a:xfrm>
              <a:off x="407" y="2128"/>
              <a:ext cx="1680"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24" name="Line 72"/>
            <p:cNvSpPr>
              <a:spLocks noChangeShapeType="1"/>
            </p:cNvSpPr>
            <p:nvPr/>
          </p:nvSpPr>
          <p:spPr bwMode="auto">
            <a:xfrm>
              <a:off x="407" y="2410"/>
              <a:ext cx="1680"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25" name="Line 73"/>
            <p:cNvSpPr>
              <a:spLocks noChangeShapeType="1"/>
            </p:cNvSpPr>
            <p:nvPr/>
          </p:nvSpPr>
          <p:spPr bwMode="auto">
            <a:xfrm flipV="1">
              <a:off x="400" y="3535"/>
              <a:ext cx="1634" cy="1"/>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26" name="Line 74"/>
            <p:cNvSpPr>
              <a:spLocks noChangeShapeType="1"/>
            </p:cNvSpPr>
            <p:nvPr/>
          </p:nvSpPr>
          <p:spPr bwMode="auto">
            <a:xfrm>
              <a:off x="1589" y="2134"/>
              <a:ext cx="0" cy="1414"/>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9227" name="Text Box 75"/>
          <p:cNvSpPr txBox="1">
            <a:spLocks noChangeArrowheads="1"/>
          </p:cNvSpPr>
          <p:nvPr/>
        </p:nvSpPr>
        <p:spPr bwMode="auto">
          <a:xfrm>
            <a:off x="801688" y="3824288"/>
            <a:ext cx="15732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0033CC"/>
                </a:solidFill>
                <a:ea typeface="楷体_GB2312" panose="02010609030101010101" pitchFamily="49" charset="-122"/>
              </a:rPr>
              <a:t>D</a:t>
            </a:r>
            <a:r>
              <a:rPr lang="en-US" altLang="zh-CN" b="1" baseline="-25000">
                <a:solidFill>
                  <a:srgbClr val="0033CC"/>
                </a:solidFill>
                <a:ea typeface="楷体_GB2312" panose="02010609030101010101" pitchFamily="49" charset="-122"/>
              </a:rPr>
              <a:t>0</a:t>
            </a:r>
            <a:r>
              <a:rPr lang="en-US" altLang="zh-CN" b="1">
                <a:solidFill>
                  <a:srgbClr val="0033CC"/>
                </a:solidFill>
                <a:ea typeface="楷体_GB2312" panose="02010609030101010101" pitchFamily="49" charset="-122"/>
              </a:rPr>
              <a:t>     0     0</a:t>
            </a:r>
          </a:p>
        </p:txBody>
      </p:sp>
      <p:sp>
        <p:nvSpPr>
          <p:cNvPr id="49228" name="Text Box 76"/>
          <p:cNvSpPr txBox="1">
            <a:spLocks noChangeArrowheads="1"/>
          </p:cNvSpPr>
          <p:nvPr/>
        </p:nvSpPr>
        <p:spPr bwMode="auto">
          <a:xfrm>
            <a:off x="2676525" y="3789363"/>
            <a:ext cx="931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FF0066"/>
                </a:solidFill>
                <a:ea typeface="楷体_GB2312" panose="02010609030101010101" pitchFamily="49" charset="-122"/>
              </a:rPr>
              <a:t>D</a:t>
            </a:r>
            <a:r>
              <a:rPr lang="en-US" altLang="zh-CN" b="1" baseline="-25000">
                <a:solidFill>
                  <a:srgbClr val="FF0066"/>
                </a:solidFill>
                <a:ea typeface="楷体_GB2312" panose="02010609030101010101" pitchFamily="49" charset="-122"/>
              </a:rPr>
              <a:t>0</a:t>
            </a:r>
          </a:p>
        </p:txBody>
      </p:sp>
      <p:sp>
        <p:nvSpPr>
          <p:cNvPr id="49229" name="Text Box 77"/>
          <p:cNvSpPr txBox="1">
            <a:spLocks noChangeArrowheads="1"/>
          </p:cNvSpPr>
          <p:nvPr/>
        </p:nvSpPr>
        <p:spPr bwMode="auto">
          <a:xfrm>
            <a:off x="803275" y="3371850"/>
            <a:ext cx="2152650"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b="1" i="1">
                <a:solidFill>
                  <a:srgbClr val="FF0066"/>
                </a:solidFill>
              </a:rPr>
              <a:t>D     A</a:t>
            </a:r>
            <a:r>
              <a:rPr kumimoji="0" lang="en-US" altLang="zh-CN" b="1" baseline="-25000">
                <a:solidFill>
                  <a:srgbClr val="FF0066"/>
                </a:solidFill>
              </a:rPr>
              <a:t>1</a:t>
            </a:r>
            <a:r>
              <a:rPr kumimoji="0" lang="en-US" altLang="zh-CN" b="1" i="1" baseline="-25000">
                <a:solidFill>
                  <a:srgbClr val="FF0066"/>
                </a:solidFill>
              </a:rPr>
              <a:t>     </a:t>
            </a:r>
            <a:r>
              <a:rPr kumimoji="0" lang="en-US" altLang="zh-CN" b="1" i="1">
                <a:solidFill>
                  <a:srgbClr val="FF0066"/>
                </a:solidFill>
              </a:rPr>
              <a:t>A</a:t>
            </a:r>
            <a:r>
              <a:rPr kumimoji="0" lang="en-US" altLang="zh-CN" b="1" baseline="-25000">
                <a:solidFill>
                  <a:srgbClr val="FF0066"/>
                </a:solidFill>
              </a:rPr>
              <a:t>0 </a:t>
            </a:r>
          </a:p>
        </p:txBody>
      </p:sp>
      <p:sp>
        <p:nvSpPr>
          <p:cNvPr id="49230" name="Text Box 78"/>
          <p:cNvSpPr txBox="1">
            <a:spLocks noChangeArrowheads="1"/>
          </p:cNvSpPr>
          <p:nvPr/>
        </p:nvSpPr>
        <p:spPr bwMode="auto">
          <a:xfrm>
            <a:off x="508000" y="2768600"/>
            <a:ext cx="2335213" cy="5191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t>2.  </a:t>
            </a:r>
            <a:r>
              <a:rPr lang="zh-CN" altLang="en-US" sz="2800" b="1"/>
              <a:t>真值表</a:t>
            </a:r>
          </a:p>
        </p:txBody>
      </p:sp>
      <p:sp>
        <p:nvSpPr>
          <p:cNvPr id="49231" name="Text Box 79"/>
          <p:cNvSpPr txBox="1">
            <a:spLocks noChangeArrowheads="1"/>
          </p:cNvSpPr>
          <p:nvPr/>
        </p:nvSpPr>
        <p:spPr bwMode="auto">
          <a:xfrm>
            <a:off x="801688" y="4265613"/>
            <a:ext cx="15732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0033CC"/>
                </a:solidFill>
                <a:ea typeface="楷体_GB2312" panose="02010609030101010101" pitchFamily="49" charset="-122"/>
              </a:rPr>
              <a:t>D</a:t>
            </a:r>
            <a:r>
              <a:rPr lang="en-US" altLang="zh-CN" b="1" baseline="-25000">
                <a:solidFill>
                  <a:srgbClr val="0033CC"/>
                </a:solidFill>
                <a:ea typeface="楷体_GB2312" panose="02010609030101010101" pitchFamily="49" charset="-122"/>
              </a:rPr>
              <a:t>1</a:t>
            </a:r>
            <a:r>
              <a:rPr lang="en-US" altLang="zh-CN" b="1">
                <a:solidFill>
                  <a:srgbClr val="0033CC"/>
                </a:solidFill>
                <a:ea typeface="楷体_GB2312" panose="02010609030101010101" pitchFamily="49" charset="-122"/>
              </a:rPr>
              <a:t>     0     1</a:t>
            </a:r>
          </a:p>
        </p:txBody>
      </p:sp>
      <p:sp>
        <p:nvSpPr>
          <p:cNvPr id="49232" name="Text Box 80"/>
          <p:cNvSpPr txBox="1">
            <a:spLocks noChangeArrowheads="1"/>
          </p:cNvSpPr>
          <p:nvPr/>
        </p:nvSpPr>
        <p:spPr bwMode="auto">
          <a:xfrm>
            <a:off x="801688" y="4706938"/>
            <a:ext cx="15732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0033CC"/>
                </a:solidFill>
                <a:ea typeface="楷体_GB2312" panose="02010609030101010101" pitchFamily="49" charset="-122"/>
              </a:rPr>
              <a:t>D</a:t>
            </a:r>
            <a:r>
              <a:rPr lang="en-US" altLang="zh-CN" b="1" baseline="-25000">
                <a:solidFill>
                  <a:srgbClr val="0033CC"/>
                </a:solidFill>
                <a:ea typeface="楷体_GB2312" panose="02010609030101010101" pitchFamily="49" charset="-122"/>
              </a:rPr>
              <a:t>2</a:t>
            </a:r>
            <a:r>
              <a:rPr lang="en-US" altLang="zh-CN" b="1">
                <a:solidFill>
                  <a:srgbClr val="0033CC"/>
                </a:solidFill>
                <a:ea typeface="楷体_GB2312" panose="02010609030101010101" pitchFamily="49" charset="-122"/>
              </a:rPr>
              <a:t>     1     0</a:t>
            </a:r>
          </a:p>
        </p:txBody>
      </p:sp>
      <p:sp>
        <p:nvSpPr>
          <p:cNvPr id="49233" name="Text Box 81"/>
          <p:cNvSpPr txBox="1">
            <a:spLocks noChangeArrowheads="1"/>
          </p:cNvSpPr>
          <p:nvPr/>
        </p:nvSpPr>
        <p:spPr bwMode="auto">
          <a:xfrm>
            <a:off x="801688" y="5146675"/>
            <a:ext cx="15732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0033CC"/>
                </a:solidFill>
                <a:ea typeface="楷体_GB2312" panose="02010609030101010101" pitchFamily="49" charset="-122"/>
              </a:rPr>
              <a:t>D</a:t>
            </a:r>
            <a:r>
              <a:rPr lang="en-US" altLang="zh-CN" b="1" baseline="-25000">
                <a:solidFill>
                  <a:srgbClr val="0033CC"/>
                </a:solidFill>
                <a:ea typeface="楷体_GB2312" panose="02010609030101010101" pitchFamily="49" charset="-122"/>
              </a:rPr>
              <a:t>3</a:t>
            </a:r>
            <a:r>
              <a:rPr lang="en-US" altLang="zh-CN" b="1">
                <a:solidFill>
                  <a:srgbClr val="0033CC"/>
                </a:solidFill>
                <a:ea typeface="楷体_GB2312" panose="02010609030101010101" pitchFamily="49" charset="-122"/>
              </a:rPr>
              <a:t>     1     1</a:t>
            </a:r>
          </a:p>
        </p:txBody>
      </p:sp>
      <p:sp>
        <p:nvSpPr>
          <p:cNvPr id="49234" name="Text Box 82"/>
          <p:cNvSpPr txBox="1">
            <a:spLocks noChangeArrowheads="1"/>
          </p:cNvSpPr>
          <p:nvPr/>
        </p:nvSpPr>
        <p:spPr bwMode="auto">
          <a:xfrm>
            <a:off x="2711450" y="3392488"/>
            <a:ext cx="890588"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b="1" i="1">
                <a:solidFill>
                  <a:srgbClr val="FF0066"/>
                </a:solidFill>
              </a:rPr>
              <a:t>Y</a:t>
            </a:r>
            <a:r>
              <a:rPr kumimoji="0" lang="en-US" altLang="zh-CN" b="1" baseline="-25000">
                <a:solidFill>
                  <a:srgbClr val="FF0066"/>
                </a:solidFill>
              </a:rPr>
              <a:t> </a:t>
            </a:r>
          </a:p>
        </p:txBody>
      </p:sp>
      <p:sp>
        <p:nvSpPr>
          <p:cNvPr id="49235" name="Text Box 83"/>
          <p:cNvSpPr txBox="1">
            <a:spLocks noChangeArrowheads="1"/>
          </p:cNvSpPr>
          <p:nvPr/>
        </p:nvSpPr>
        <p:spPr bwMode="auto">
          <a:xfrm>
            <a:off x="2676525" y="4246563"/>
            <a:ext cx="779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FF0066"/>
                </a:solidFill>
                <a:ea typeface="楷体_GB2312" panose="02010609030101010101" pitchFamily="49" charset="-122"/>
              </a:rPr>
              <a:t>D</a:t>
            </a:r>
            <a:r>
              <a:rPr lang="en-US" altLang="zh-CN" b="1" baseline="-25000">
                <a:solidFill>
                  <a:srgbClr val="FF0066"/>
                </a:solidFill>
                <a:ea typeface="楷体_GB2312" panose="02010609030101010101" pitchFamily="49" charset="-122"/>
              </a:rPr>
              <a:t>1</a:t>
            </a:r>
          </a:p>
        </p:txBody>
      </p:sp>
      <p:sp>
        <p:nvSpPr>
          <p:cNvPr id="49236" name="Text Box 84"/>
          <p:cNvSpPr txBox="1">
            <a:spLocks noChangeArrowheads="1"/>
          </p:cNvSpPr>
          <p:nvPr/>
        </p:nvSpPr>
        <p:spPr bwMode="auto">
          <a:xfrm>
            <a:off x="2676525" y="4703763"/>
            <a:ext cx="50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FF0066"/>
                </a:solidFill>
                <a:ea typeface="楷体_GB2312" panose="02010609030101010101" pitchFamily="49" charset="-122"/>
              </a:rPr>
              <a:t>D</a:t>
            </a:r>
            <a:r>
              <a:rPr lang="en-US" altLang="zh-CN" b="1" baseline="-25000">
                <a:solidFill>
                  <a:srgbClr val="FF0066"/>
                </a:solidFill>
                <a:ea typeface="楷体_GB2312" panose="02010609030101010101" pitchFamily="49" charset="-122"/>
              </a:rPr>
              <a:t>2</a:t>
            </a:r>
          </a:p>
        </p:txBody>
      </p:sp>
      <p:sp>
        <p:nvSpPr>
          <p:cNvPr id="49237" name="Text Box 85"/>
          <p:cNvSpPr txBox="1">
            <a:spLocks noChangeArrowheads="1"/>
          </p:cNvSpPr>
          <p:nvPr/>
        </p:nvSpPr>
        <p:spPr bwMode="auto">
          <a:xfrm>
            <a:off x="2676525" y="5160963"/>
            <a:ext cx="50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FF0066"/>
                </a:solidFill>
                <a:ea typeface="楷体_GB2312" panose="02010609030101010101" pitchFamily="49" charset="-122"/>
              </a:rPr>
              <a:t>D</a:t>
            </a:r>
            <a:r>
              <a:rPr lang="en-US" altLang="zh-CN" b="1" baseline="-25000">
                <a:solidFill>
                  <a:srgbClr val="FF0066"/>
                </a:solidFill>
                <a:ea typeface="楷体_GB2312" panose="02010609030101010101" pitchFamily="49" charset="-122"/>
              </a:rPr>
              <a:t>3</a:t>
            </a:r>
          </a:p>
        </p:txBody>
      </p:sp>
      <p:sp>
        <p:nvSpPr>
          <p:cNvPr id="49238" name="Text Box 86"/>
          <p:cNvSpPr txBox="1">
            <a:spLocks noChangeArrowheads="1"/>
          </p:cNvSpPr>
          <p:nvPr/>
        </p:nvSpPr>
        <p:spPr bwMode="auto">
          <a:xfrm>
            <a:off x="588963" y="5865813"/>
            <a:ext cx="2335212" cy="5191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t>3.  </a:t>
            </a:r>
            <a:r>
              <a:rPr lang="zh-CN" altLang="en-US" sz="2800" b="1"/>
              <a:t>函数式     </a:t>
            </a:r>
          </a:p>
        </p:txBody>
      </p:sp>
      <p:graphicFrame>
        <p:nvGraphicFramePr>
          <p:cNvPr id="49239" name="Object 87"/>
          <p:cNvGraphicFramePr>
            <a:graphicFrameLocks noChangeAspect="1"/>
          </p:cNvGraphicFramePr>
          <p:nvPr/>
        </p:nvGraphicFramePr>
        <p:xfrm>
          <a:off x="2595563" y="5888038"/>
          <a:ext cx="6548437" cy="585787"/>
        </p:xfrm>
        <a:graphic>
          <a:graphicData uri="http://schemas.openxmlformats.org/presentationml/2006/ole">
            <mc:AlternateContent xmlns:mc="http://schemas.openxmlformats.org/markup-compatibility/2006">
              <mc:Choice xmlns:v="urn:schemas-microsoft-com:vml" Requires="v">
                <p:oleObj spid="_x0000_s22551" name="Equation" r:id="rId3" imgW="2400120" imgH="215640" progId="Equation.3">
                  <p:embed/>
                </p:oleObj>
              </mc:Choice>
              <mc:Fallback>
                <p:oleObj name="Equation" r:id="rId3" imgW="2400120" imgH="215640" progId="Equation.3">
                  <p:embed/>
                  <p:pic>
                    <p:nvPicPr>
                      <p:cNvPr id="49239" name="Object 8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5563" y="5888038"/>
                        <a:ext cx="6548437" cy="585787"/>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标题 1"/>
          <p:cNvSpPr>
            <a:spLocks noGrp="1"/>
          </p:cNvSpPr>
          <p:nvPr>
            <p:ph type="title"/>
          </p:nvPr>
        </p:nvSpPr>
        <p:spPr>
          <a:xfrm>
            <a:off x="179512" y="-63897"/>
            <a:ext cx="8812088" cy="964505"/>
          </a:xfrm>
        </p:spPr>
        <p:txBody>
          <a:bodyPr>
            <a:normAutofit/>
          </a:bodyPr>
          <a:lstStyle/>
          <a:p>
            <a:r>
              <a:rPr lang="zh-CN" altLang="en-US" sz="3600" b="1" dirty="0"/>
              <a:t>数据</a:t>
            </a:r>
            <a:r>
              <a:rPr lang="zh-CN" altLang="en-US" sz="3600" b="1" dirty="0" smtClean="0"/>
              <a:t>选择</a:t>
            </a:r>
            <a:r>
              <a:rPr lang="en-US" altLang="zh-CN" sz="3600" b="1" dirty="0" smtClean="0"/>
              <a:t>/</a:t>
            </a:r>
            <a:r>
              <a:rPr lang="zh-CN" altLang="en-US" sz="3600" b="1" dirty="0"/>
              <a:t>复用</a:t>
            </a:r>
            <a:r>
              <a:rPr lang="zh-CN" altLang="en-US" sz="3600" b="1" dirty="0" smtClean="0"/>
              <a:t>器</a:t>
            </a:r>
            <a:r>
              <a:rPr lang="zh-CN" altLang="en-US" sz="3600" b="1" dirty="0" smtClean="0">
                <a:ea typeface="楷体_GB2312" panose="02010609030101010101" pitchFamily="49" charset="-122"/>
              </a:rPr>
              <a:t>  </a:t>
            </a:r>
            <a:r>
              <a:rPr lang="en-US" altLang="zh-CN" sz="3600" b="1" dirty="0"/>
              <a:t>( Data </a:t>
            </a:r>
            <a:r>
              <a:rPr lang="en-US" altLang="zh-CN" sz="3600" b="1" dirty="0" smtClean="0"/>
              <a:t>Selector/</a:t>
            </a:r>
            <a:r>
              <a:rPr lang="en-US" altLang="zh-CN" sz="3600" b="1" dirty="0" smtClean="0">
                <a:ea typeface="楷体_GB2312" panose="02010609030101010101" pitchFamily="49" charset="-122"/>
              </a:rPr>
              <a:t>Multiplexer</a:t>
            </a:r>
            <a:r>
              <a:rPr lang="en-US" altLang="zh-CN" sz="3600" b="1" dirty="0" smtClean="0"/>
              <a:t> )</a:t>
            </a:r>
            <a:endParaRPr lang="zh-CN" altLang="en-US" sz="3600" dirty="0"/>
          </a:p>
        </p:txBody>
      </p:sp>
    </p:spTree>
    <p:extLst>
      <p:ext uri="{BB962C8B-B14F-4D97-AF65-F5344CB8AC3E}">
        <p14:creationId xmlns:p14="http://schemas.microsoft.com/office/powerpoint/2010/main" val="69147502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49155"/>
                                        </p:tgtEl>
                                        <p:attrNameLst>
                                          <p:attrName>style.visibility</p:attrName>
                                        </p:attrNameLst>
                                      </p:cBhvr>
                                      <p:to>
                                        <p:strVal val="visible"/>
                                      </p:to>
                                    </p:set>
                                    <p:animEffect transition="in" filter="wipe(left)">
                                      <p:cBhvr>
                                        <p:cTn id="7" dur="75"/>
                                        <p:tgtEl>
                                          <p:spTgt spid="491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49156"/>
                                        </p:tgtEl>
                                        <p:attrNameLst>
                                          <p:attrName>style.visibility</p:attrName>
                                        </p:attrNameLst>
                                      </p:cBhvr>
                                      <p:to>
                                        <p:strVal val="visible"/>
                                      </p:to>
                                    </p:set>
                                    <p:animEffect transition="in" filter="wipe(left)">
                                      <p:cBhvr>
                                        <p:cTn id="12" dur="75"/>
                                        <p:tgtEl>
                                          <p:spTgt spid="491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9185">
                                            <p:txEl>
                                              <p:pRg st="0" end="0"/>
                                            </p:txEl>
                                          </p:spTgt>
                                        </p:tgtEl>
                                        <p:attrNameLst>
                                          <p:attrName>style.visibility</p:attrName>
                                        </p:attrNameLst>
                                      </p:cBhvr>
                                      <p:to>
                                        <p:strVal val="visible"/>
                                      </p:to>
                                    </p:set>
                                    <p:animEffect transition="in" filter="wipe(left)">
                                      <p:cBhvr>
                                        <p:cTn id="17" dur="500"/>
                                        <p:tgtEl>
                                          <p:spTgt spid="49185">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8" fill="hold" nodeType="clickEffect">
                                  <p:stCondLst>
                                    <p:cond delay="0"/>
                                  </p:stCondLst>
                                  <p:childTnLst>
                                    <p:set>
                                      <p:cBhvr>
                                        <p:cTn id="21" dur="1" fill="hold">
                                          <p:stCondLst>
                                            <p:cond delay="0"/>
                                          </p:stCondLst>
                                        </p:cTn>
                                        <p:tgtEl>
                                          <p:spTgt spid="49160"/>
                                        </p:tgtEl>
                                        <p:attrNameLst>
                                          <p:attrName>style.visibility</p:attrName>
                                        </p:attrNameLst>
                                      </p:cBhvr>
                                      <p:to>
                                        <p:strVal val="visible"/>
                                      </p:to>
                                    </p:set>
                                    <p:anim calcmode="lin" valueType="num">
                                      <p:cBhvr additive="base">
                                        <p:cTn id="22" dur="500"/>
                                        <p:tgtEl>
                                          <p:spTgt spid="49160"/>
                                        </p:tgtEl>
                                        <p:attrNameLst>
                                          <p:attrName>ppt_x</p:attrName>
                                        </p:attrNameLst>
                                      </p:cBhvr>
                                      <p:tavLst>
                                        <p:tav tm="0">
                                          <p:val>
                                            <p:strVal val="#ppt_x-#ppt_w*1.125000"/>
                                          </p:val>
                                        </p:tav>
                                        <p:tav tm="100000">
                                          <p:val>
                                            <p:strVal val="#ppt_x"/>
                                          </p:val>
                                        </p:tav>
                                      </p:tavLst>
                                    </p:anim>
                                    <p:animEffect transition="in" filter="wipe(right)">
                                      <p:cBhvr>
                                        <p:cTn id="23" dur="500"/>
                                        <p:tgtEl>
                                          <p:spTgt spid="49160"/>
                                        </p:tgtEl>
                                      </p:cBhvr>
                                    </p:animEffect>
                                  </p:childTnLst>
                                </p:cTn>
                              </p:par>
                            </p:childTnLst>
                          </p:cTn>
                        </p:par>
                        <p:par>
                          <p:cTn id="24" fill="hold" nodeType="afterGroup">
                            <p:stCondLst>
                              <p:cond delay="500"/>
                            </p:stCondLst>
                            <p:childTnLst>
                              <p:par>
                                <p:cTn id="25" presetID="22" presetClass="entr" presetSubtype="1" fill="hold" grpId="0" nodeType="afterEffect">
                                  <p:stCondLst>
                                    <p:cond delay="1000"/>
                                  </p:stCondLst>
                                  <p:childTnLst>
                                    <p:set>
                                      <p:cBhvr>
                                        <p:cTn id="26" dur="1" fill="hold">
                                          <p:stCondLst>
                                            <p:cond delay="0"/>
                                          </p:stCondLst>
                                        </p:cTn>
                                        <p:tgtEl>
                                          <p:spTgt spid="49157"/>
                                        </p:tgtEl>
                                        <p:attrNameLst>
                                          <p:attrName>style.visibility</p:attrName>
                                        </p:attrNameLst>
                                      </p:cBhvr>
                                      <p:to>
                                        <p:strVal val="visible"/>
                                      </p:to>
                                    </p:set>
                                    <p:animEffect transition="in" filter="wipe(up)">
                                      <p:cBhvr>
                                        <p:cTn id="27" dur="500"/>
                                        <p:tgtEl>
                                          <p:spTgt spid="49157"/>
                                        </p:tgtEl>
                                      </p:cBhvr>
                                    </p:animEffect>
                                  </p:childTnLst>
                                </p:cTn>
                              </p:par>
                            </p:childTnLst>
                          </p:cTn>
                        </p:par>
                        <p:par>
                          <p:cTn id="28" fill="hold" nodeType="afterGroup">
                            <p:stCondLst>
                              <p:cond delay="2000"/>
                            </p:stCondLst>
                            <p:childTnLst>
                              <p:par>
                                <p:cTn id="29" presetID="22" presetClass="entr" presetSubtype="1" fill="hold" grpId="0" nodeType="afterEffect">
                                  <p:stCondLst>
                                    <p:cond delay="1000"/>
                                  </p:stCondLst>
                                  <p:childTnLst>
                                    <p:set>
                                      <p:cBhvr>
                                        <p:cTn id="30" dur="1" fill="hold">
                                          <p:stCondLst>
                                            <p:cond delay="0"/>
                                          </p:stCondLst>
                                        </p:cTn>
                                        <p:tgtEl>
                                          <p:spTgt spid="49158"/>
                                        </p:tgtEl>
                                        <p:attrNameLst>
                                          <p:attrName>style.visibility</p:attrName>
                                        </p:attrNameLst>
                                      </p:cBhvr>
                                      <p:to>
                                        <p:strVal val="visible"/>
                                      </p:to>
                                    </p:set>
                                    <p:animEffect transition="in" filter="wipe(up)">
                                      <p:cBhvr>
                                        <p:cTn id="31" dur="500"/>
                                        <p:tgtEl>
                                          <p:spTgt spid="49158"/>
                                        </p:tgtEl>
                                      </p:cBhvr>
                                    </p:animEffect>
                                  </p:childTnLst>
                                </p:cTn>
                              </p:par>
                            </p:childTnLst>
                          </p:cTn>
                        </p:par>
                        <p:par>
                          <p:cTn id="32" fill="hold" nodeType="afterGroup">
                            <p:stCondLst>
                              <p:cond delay="3500"/>
                            </p:stCondLst>
                            <p:childTnLst>
                              <p:par>
                                <p:cTn id="33" presetID="22" presetClass="entr" presetSubtype="8" fill="hold" grpId="0" nodeType="afterEffect">
                                  <p:stCondLst>
                                    <p:cond delay="1000"/>
                                  </p:stCondLst>
                                  <p:childTnLst>
                                    <p:set>
                                      <p:cBhvr>
                                        <p:cTn id="34" dur="1" fill="hold">
                                          <p:stCondLst>
                                            <p:cond delay="0"/>
                                          </p:stCondLst>
                                        </p:cTn>
                                        <p:tgtEl>
                                          <p:spTgt spid="49159"/>
                                        </p:tgtEl>
                                        <p:attrNameLst>
                                          <p:attrName>style.visibility</p:attrName>
                                        </p:attrNameLst>
                                      </p:cBhvr>
                                      <p:to>
                                        <p:strVal val="visible"/>
                                      </p:to>
                                    </p:set>
                                    <p:animEffect transition="in" filter="wipe(left)">
                                      <p:cBhvr>
                                        <p:cTn id="35" dur="500"/>
                                        <p:tgtEl>
                                          <p:spTgt spid="4915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49186"/>
                                        </p:tgtEl>
                                        <p:attrNameLst>
                                          <p:attrName>style.visibility</p:attrName>
                                        </p:attrNameLst>
                                      </p:cBhvr>
                                      <p:to>
                                        <p:strVal val="visible"/>
                                      </p:to>
                                    </p:set>
                                    <p:animEffect transition="in" filter="wipe(left)">
                                      <p:cBhvr>
                                        <p:cTn id="40" dur="500"/>
                                        <p:tgtEl>
                                          <p:spTgt spid="49186"/>
                                        </p:tgtEl>
                                      </p:cBhvr>
                                    </p:animEffect>
                                  </p:childTnLst>
                                </p:cTn>
                              </p:par>
                            </p:childTnLst>
                          </p:cTn>
                        </p:par>
                        <p:par>
                          <p:cTn id="41" fill="hold" nodeType="afterGroup">
                            <p:stCondLst>
                              <p:cond delay="500"/>
                            </p:stCondLst>
                            <p:childTnLst>
                              <p:par>
                                <p:cTn id="42" presetID="22" presetClass="entr" presetSubtype="8" fill="hold" nodeType="afterEffect">
                                  <p:stCondLst>
                                    <p:cond delay="1000"/>
                                  </p:stCondLst>
                                  <p:childTnLst>
                                    <p:set>
                                      <p:cBhvr>
                                        <p:cTn id="43" dur="1" fill="hold">
                                          <p:stCondLst>
                                            <p:cond delay="0"/>
                                          </p:stCondLst>
                                        </p:cTn>
                                        <p:tgtEl>
                                          <p:spTgt spid="49201"/>
                                        </p:tgtEl>
                                        <p:attrNameLst>
                                          <p:attrName>style.visibility</p:attrName>
                                        </p:attrNameLst>
                                      </p:cBhvr>
                                      <p:to>
                                        <p:strVal val="visible"/>
                                      </p:to>
                                    </p:set>
                                    <p:animEffect transition="in" filter="wipe(left)">
                                      <p:cBhvr>
                                        <p:cTn id="44" dur="500"/>
                                        <p:tgtEl>
                                          <p:spTgt spid="49201"/>
                                        </p:tgtEl>
                                      </p:cBhvr>
                                    </p:animEffect>
                                  </p:childTnLst>
                                </p:cTn>
                              </p:par>
                            </p:childTnLst>
                          </p:cTn>
                        </p:par>
                        <p:par>
                          <p:cTn id="45" fill="hold" nodeType="afterGroup">
                            <p:stCondLst>
                              <p:cond delay="2000"/>
                            </p:stCondLst>
                            <p:childTnLst>
                              <p:par>
                                <p:cTn id="46" presetID="12" presetClass="entr" presetSubtype="4" fill="hold" nodeType="afterEffect">
                                  <p:stCondLst>
                                    <p:cond delay="1000"/>
                                  </p:stCondLst>
                                  <p:childTnLst>
                                    <p:set>
                                      <p:cBhvr>
                                        <p:cTn id="47" dur="1" fill="hold">
                                          <p:stCondLst>
                                            <p:cond delay="0"/>
                                          </p:stCondLst>
                                        </p:cTn>
                                        <p:tgtEl>
                                          <p:spTgt spid="49202"/>
                                        </p:tgtEl>
                                        <p:attrNameLst>
                                          <p:attrName>style.visibility</p:attrName>
                                        </p:attrNameLst>
                                      </p:cBhvr>
                                      <p:to>
                                        <p:strVal val="visible"/>
                                      </p:to>
                                    </p:set>
                                    <p:anim calcmode="lin" valueType="num">
                                      <p:cBhvr additive="base">
                                        <p:cTn id="48" dur="500"/>
                                        <p:tgtEl>
                                          <p:spTgt spid="49202"/>
                                        </p:tgtEl>
                                        <p:attrNameLst>
                                          <p:attrName>ppt_y</p:attrName>
                                        </p:attrNameLst>
                                      </p:cBhvr>
                                      <p:tavLst>
                                        <p:tav tm="0">
                                          <p:val>
                                            <p:strVal val="#ppt_y+#ppt_h*1.125000"/>
                                          </p:val>
                                        </p:tav>
                                        <p:tav tm="100000">
                                          <p:val>
                                            <p:strVal val="#ppt_y"/>
                                          </p:val>
                                        </p:tav>
                                      </p:tavLst>
                                    </p:anim>
                                    <p:animEffect transition="in" filter="wipe(up)">
                                      <p:cBhvr>
                                        <p:cTn id="49" dur="500"/>
                                        <p:tgtEl>
                                          <p:spTgt spid="49202"/>
                                        </p:tgtEl>
                                      </p:cBhvr>
                                    </p:animEffect>
                                  </p:childTnLst>
                                </p:cTn>
                              </p:par>
                            </p:childTnLst>
                          </p:cTn>
                        </p:par>
                        <p:par>
                          <p:cTn id="50" fill="hold" nodeType="afterGroup">
                            <p:stCondLst>
                              <p:cond delay="3500"/>
                            </p:stCondLst>
                            <p:childTnLst>
                              <p:par>
                                <p:cTn id="51" presetID="22" presetClass="entr" presetSubtype="2" fill="hold" nodeType="afterEffect">
                                  <p:stCondLst>
                                    <p:cond delay="1000"/>
                                  </p:stCondLst>
                                  <p:childTnLst>
                                    <p:set>
                                      <p:cBhvr>
                                        <p:cTn id="52" dur="1" fill="hold">
                                          <p:stCondLst>
                                            <p:cond delay="0"/>
                                          </p:stCondLst>
                                        </p:cTn>
                                        <p:tgtEl>
                                          <p:spTgt spid="49198"/>
                                        </p:tgtEl>
                                        <p:attrNameLst>
                                          <p:attrName>style.visibility</p:attrName>
                                        </p:attrNameLst>
                                      </p:cBhvr>
                                      <p:to>
                                        <p:strVal val="visible"/>
                                      </p:to>
                                    </p:set>
                                    <p:animEffect transition="in" filter="wipe(right)">
                                      <p:cBhvr>
                                        <p:cTn id="53" dur="500"/>
                                        <p:tgtEl>
                                          <p:spTgt spid="49198"/>
                                        </p:tgtEl>
                                      </p:cBhvr>
                                    </p:animEffect>
                                  </p:childTnLst>
                                </p:cTn>
                              </p:par>
                            </p:childTnLst>
                          </p:cTn>
                        </p:par>
                        <p:par>
                          <p:cTn id="54" fill="hold" nodeType="afterGroup">
                            <p:stCondLst>
                              <p:cond delay="5000"/>
                            </p:stCondLst>
                            <p:childTnLst>
                              <p:par>
                                <p:cTn id="55" presetID="12" presetClass="entr" presetSubtype="8" fill="hold" grpId="0" nodeType="afterEffect">
                                  <p:stCondLst>
                                    <p:cond delay="1000"/>
                                  </p:stCondLst>
                                  <p:childTnLst>
                                    <p:set>
                                      <p:cBhvr>
                                        <p:cTn id="56" dur="1" fill="hold">
                                          <p:stCondLst>
                                            <p:cond delay="0"/>
                                          </p:stCondLst>
                                        </p:cTn>
                                        <p:tgtEl>
                                          <p:spTgt spid="49214"/>
                                        </p:tgtEl>
                                        <p:attrNameLst>
                                          <p:attrName>style.visibility</p:attrName>
                                        </p:attrNameLst>
                                      </p:cBhvr>
                                      <p:to>
                                        <p:strVal val="visible"/>
                                      </p:to>
                                    </p:set>
                                    <p:anim calcmode="lin" valueType="num">
                                      <p:cBhvr additive="base">
                                        <p:cTn id="57" dur="500"/>
                                        <p:tgtEl>
                                          <p:spTgt spid="49214"/>
                                        </p:tgtEl>
                                        <p:attrNameLst>
                                          <p:attrName>ppt_x</p:attrName>
                                        </p:attrNameLst>
                                      </p:cBhvr>
                                      <p:tavLst>
                                        <p:tav tm="0">
                                          <p:val>
                                            <p:strVal val="#ppt_x-#ppt_w*1.125000"/>
                                          </p:val>
                                        </p:tav>
                                        <p:tav tm="100000">
                                          <p:val>
                                            <p:strVal val="#ppt_x"/>
                                          </p:val>
                                        </p:tav>
                                      </p:tavLst>
                                    </p:anim>
                                    <p:animEffect transition="in" filter="wipe(right)">
                                      <p:cBhvr>
                                        <p:cTn id="58" dur="500"/>
                                        <p:tgtEl>
                                          <p:spTgt spid="49214"/>
                                        </p:tgtEl>
                                      </p:cBhvr>
                                    </p:animEffect>
                                  </p:childTnLst>
                                </p:cTn>
                              </p:par>
                            </p:childTnLst>
                          </p:cTn>
                        </p:par>
                        <p:par>
                          <p:cTn id="59" fill="hold" nodeType="afterGroup">
                            <p:stCondLst>
                              <p:cond delay="6500"/>
                            </p:stCondLst>
                            <p:childTnLst>
                              <p:par>
                                <p:cTn id="60" presetID="12" presetClass="entr" presetSubtype="4" fill="hold" nodeType="afterEffect">
                                  <p:stCondLst>
                                    <p:cond delay="1000"/>
                                  </p:stCondLst>
                                  <p:childTnLst>
                                    <p:set>
                                      <p:cBhvr>
                                        <p:cTn id="61" dur="1" fill="hold">
                                          <p:stCondLst>
                                            <p:cond delay="0"/>
                                          </p:stCondLst>
                                        </p:cTn>
                                        <p:tgtEl>
                                          <p:spTgt spid="49205"/>
                                        </p:tgtEl>
                                        <p:attrNameLst>
                                          <p:attrName>style.visibility</p:attrName>
                                        </p:attrNameLst>
                                      </p:cBhvr>
                                      <p:to>
                                        <p:strVal val="visible"/>
                                      </p:to>
                                    </p:set>
                                    <p:anim calcmode="lin" valueType="num">
                                      <p:cBhvr additive="base">
                                        <p:cTn id="62" dur="500"/>
                                        <p:tgtEl>
                                          <p:spTgt spid="49205"/>
                                        </p:tgtEl>
                                        <p:attrNameLst>
                                          <p:attrName>ppt_y</p:attrName>
                                        </p:attrNameLst>
                                      </p:cBhvr>
                                      <p:tavLst>
                                        <p:tav tm="0">
                                          <p:val>
                                            <p:strVal val="#ppt_y+#ppt_h*1.125000"/>
                                          </p:val>
                                        </p:tav>
                                        <p:tav tm="100000">
                                          <p:val>
                                            <p:strVal val="#ppt_y"/>
                                          </p:val>
                                        </p:tav>
                                      </p:tavLst>
                                    </p:anim>
                                    <p:animEffect transition="in" filter="wipe(up)">
                                      <p:cBhvr>
                                        <p:cTn id="63" dur="500"/>
                                        <p:tgtEl>
                                          <p:spTgt spid="49205"/>
                                        </p:tgtEl>
                                      </p:cBhvr>
                                    </p:animEffect>
                                  </p:childTnLst>
                                </p:cTn>
                              </p:par>
                            </p:childTnLst>
                          </p:cTn>
                        </p:par>
                        <p:par>
                          <p:cTn id="64" fill="hold" nodeType="afterGroup">
                            <p:stCondLst>
                              <p:cond delay="8000"/>
                            </p:stCondLst>
                            <p:childTnLst>
                              <p:par>
                                <p:cTn id="65" presetID="22" presetClass="entr" presetSubtype="2" fill="hold" nodeType="afterEffect">
                                  <p:stCondLst>
                                    <p:cond delay="1000"/>
                                  </p:stCondLst>
                                  <p:childTnLst>
                                    <p:set>
                                      <p:cBhvr>
                                        <p:cTn id="66" dur="1" fill="hold">
                                          <p:stCondLst>
                                            <p:cond delay="0"/>
                                          </p:stCondLst>
                                        </p:cTn>
                                        <p:tgtEl>
                                          <p:spTgt spid="49218"/>
                                        </p:tgtEl>
                                        <p:attrNameLst>
                                          <p:attrName>style.visibility</p:attrName>
                                        </p:attrNameLst>
                                      </p:cBhvr>
                                      <p:to>
                                        <p:strVal val="visible"/>
                                      </p:to>
                                    </p:set>
                                    <p:animEffect transition="in" filter="wipe(right)">
                                      <p:cBhvr>
                                        <p:cTn id="67" dur="500"/>
                                        <p:tgtEl>
                                          <p:spTgt spid="49218"/>
                                        </p:tgtEl>
                                      </p:cBhvr>
                                    </p:animEffect>
                                  </p:childTnLst>
                                </p:cTn>
                              </p:par>
                            </p:childTnLst>
                          </p:cTn>
                        </p:par>
                        <p:par>
                          <p:cTn id="68" fill="hold" nodeType="afterGroup">
                            <p:stCondLst>
                              <p:cond delay="9500"/>
                            </p:stCondLst>
                            <p:childTnLst>
                              <p:par>
                                <p:cTn id="69" presetID="22" presetClass="entr" presetSubtype="2" fill="hold" nodeType="afterEffect">
                                  <p:stCondLst>
                                    <p:cond delay="1000"/>
                                  </p:stCondLst>
                                  <p:childTnLst>
                                    <p:set>
                                      <p:cBhvr>
                                        <p:cTn id="70" dur="1" fill="hold">
                                          <p:stCondLst>
                                            <p:cond delay="0"/>
                                          </p:stCondLst>
                                        </p:cTn>
                                        <p:tgtEl>
                                          <p:spTgt spid="49199"/>
                                        </p:tgtEl>
                                        <p:attrNameLst>
                                          <p:attrName>style.visibility</p:attrName>
                                        </p:attrNameLst>
                                      </p:cBhvr>
                                      <p:to>
                                        <p:strVal val="visible"/>
                                      </p:to>
                                    </p:set>
                                    <p:animEffect transition="in" filter="wipe(right)">
                                      <p:cBhvr>
                                        <p:cTn id="71" dur="500"/>
                                        <p:tgtEl>
                                          <p:spTgt spid="49199"/>
                                        </p:tgtEl>
                                      </p:cBhvr>
                                    </p:animEffect>
                                  </p:childTnLst>
                                </p:cTn>
                              </p:par>
                            </p:childTnLst>
                          </p:cTn>
                        </p:par>
                        <p:par>
                          <p:cTn id="72" fill="hold" nodeType="afterGroup">
                            <p:stCondLst>
                              <p:cond delay="11000"/>
                            </p:stCondLst>
                            <p:childTnLst>
                              <p:par>
                                <p:cTn id="73" presetID="12" presetClass="entr" presetSubtype="8" fill="hold" grpId="0" nodeType="afterEffect">
                                  <p:stCondLst>
                                    <p:cond delay="1000"/>
                                  </p:stCondLst>
                                  <p:childTnLst>
                                    <p:set>
                                      <p:cBhvr>
                                        <p:cTn id="74" dur="1" fill="hold">
                                          <p:stCondLst>
                                            <p:cond delay="0"/>
                                          </p:stCondLst>
                                        </p:cTn>
                                        <p:tgtEl>
                                          <p:spTgt spid="49215"/>
                                        </p:tgtEl>
                                        <p:attrNameLst>
                                          <p:attrName>style.visibility</p:attrName>
                                        </p:attrNameLst>
                                      </p:cBhvr>
                                      <p:to>
                                        <p:strVal val="visible"/>
                                      </p:to>
                                    </p:set>
                                    <p:anim calcmode="lin" valueType="num">
                                      <p:cBhvr additive="base">
                                        <p:cTn id="75" dur="500"/>
                                        <p:tgtEl>
                                          <p:spTgt spid="49215"/>
                                        </p:tgtEl>
                                        <p:attrNameLst>
                                          <p:attrName>ppt_x</p:attrName>
                                        </p:attrNameLst>
                                      </p:cBhvr>
                                      <p:tavLst>
                                        <p:tav tm="0">
                                          <p:val>
                                            <p:strVal val="#ppt_x-#ppt_w*1.125000"/>
                                          </p:val>
                                        </p:tav>
                                        <p:tav tm="100000">
                                          <p:val>
                                            <p:strVal val="#ppt_x"/>
                                          </p:val>
                                        </p:tav>
                                      </p:tavLst>
                                    </p:anim>
                                    <p:animEffect transition="in" filter="wipe(right)">
                                      <p:cBhvr>
                                        <p:cTn id="76" dur="500"/>
                                        <p:tgtEl>
                                          <p:spTgt spid="49215"/>
                                        </p:tgtEl>
                                      </p:cBhvr>
                                    </p:animEffect>
                                  </p:childTnLst>
                                </p:cTn>
                              </p:par>
                            </p:childTnLst>
                          </p:cTn>
                        </p:par>
                        <p:par>
                          <p:cTn id="77" fill="hold" nodeType="afterGroup">
                            <p:stCondLst>
                              <p:cond delay="12500"/>
                            </p:stCondLst>
                            <p:childTnLst>
                              <p:par>
                                <p:cTn id="78" presetID="12" presetClass="entr" presetSubtype="4" fill="hold" nodeType="afterEffect">
                                  <p:stCondLst>
                                    <p:cond delay="1000"/>
                                  </p:stCondLst>
                                  <p:childTnLst>
                                    <p:set>
                                      <p:cBhvr>
                                        <p:cTn id="79" dur="1" fill="hold">
                                          <p:stCondLst>
                                            <p:cond delay="0"/>
                                          </p:stCondLst>
                                        </p:cTn>
                                        <p:tgtEl>
                                          <p:spTgt spid="49208"/>
                                        </p:tgtEl>
                                        <p:attrNameLst>
                                          <p:attrName>style.visibility</p:attrName>
                                        </p:attrNameLst>
                                      </p:cBhvr>
                                      <p:to>
                                        <p:strVal val="visible"/>
                                      </p:to>
                                    </p:set>
                                    <p:anim calcmode="lin" valueType="num">
                                      <p:cBhvr additive="base">
                                        <p:cTn id="80" dur="500"/>
                                        <p:tgtEl>
                                          <p:spTgt spid="49208"/>
                                        </p:tgtEl>
                                        <p:attrNameLst>
                                          <p:attrName>ppt_y</p:attrName>
                                        </p:attrNameLst>
                                      </p:cBhvr>
                                      <p:tavLst>
                                        <p:tav tm="0">
                                          <p:val>
                                            <p:strVal val="#ppt_y+#ppt_h*1.125000"/>
                                          </p:val>
                                        </p:tav>
                                        <p:tav tm="100000">
                                          <p:val>
                                            <p:strVal val="#ppt_y"/>
                                          </p:val>
                                        </p:tav>
                                      </p:tavLst>
                                    </p:anim>
                                    <p:animEffect transition="in" filter="wipe(up)">
                                      <p:cBhvr>
                                        <p:cTn id="81" dur="500"/>
                                        <p:tgtEl>
                                          <p:spTgt spid="49208"/>
                                        </p:tgtEl>
                                      </p:cBhvr>
                                    </p:animEffect>
                                  </p:childTnLst>
                                </p:cTn>
                              </p:par>
                            </p:childTnLst>
                          </p:cTn>
                        </p:par>
                        <p:par>
                          <p:cTn id="82" fill="hold" nodeType="afterGroup">
                            <p:stCondLst>
                              <p:cond delay="14000"/>
                            </p:stCondLst>
                            <p:childTnLst>
                              <p:par>
                                <p:cTn id="83" presetID="22" presetClass="entr" presetSubtype="2" fill="hold" nodeType="afterEffect">
                                  <p:stCondLst>
                                    <p:cond delay="1000"/>
                                  </p:stCondLst>
                                  <p:childTnLst>
                                    <p:set>
                                      <p:cBhvr>
                                        <p:cTn id="84" dur="1" fill="hold">
                                          <p:stCondLst>
                                            <p:cond delay="0"/>
                                          </p:stCondLst>
                                        </p:cTn>
                                        <p:tgtEl>
                                          <p:spTgt spid="49219"/>
                                        </p:tgtEl>
                                        <p:attrNameLst>
                                          <p:attrName>style.visibility</p:attrName>
                                        </p:attrNameLst>
                                      </p:cBhvr>
                                      <p:to>
                                        <p:strVal val="visible"/>
                                      </p:to>
                                    </p:set>
                                    <p:animEffect transition="in" filter="wipe(right)">
                                      <p:cBhvr>
                                        <p:cTn id="85" dur="500"/>
                                        <p:tgtEl>
                                          <p:spTgt spid="49219"/>
                                        </p:tgtEl>
                                      </p:cBhvr>
                                    </p:animEffect>
                                  </p:childTnLst>
                                </p:cTn>
                              </p:par>
                            </p:childTnLst>
                          </p:cTn>
                        </p:par>
                        <p:par>
                          <p:cTn id="86" fill="hold" nodeType="afterGroup">
                            <p:stCondLst>
                              <p:cond delay="15500"/>
                            </p:stCondLst>
                            <p:childTnLst>
                              <p:par>
                                <p:cTn id="87" presetID="22" presetClass="entr" presetSubtype="2" fill="hold" nodeType="afterEffect">
                                  <p:stCondLst>
                                    <p:cond delay="1000"/>
                                  </p:stCondLst>
                                  <p:childTnLst>
                                    <p:set>
                                      <p:cBhvr>
                                        <p:cTn id="88" dur="1" fill="hold">
                                          <p:stCondLst>
                                            <p:cond delay="0"/>
                                          </p:stCondLst>
                                        </p:cTn>
                                        <p:tgtEl>
                                          <p:spTgt spid="49200"/>
                                        </p:tgtEl>
                                        <p:attrNameLst>
                                          <p:attrName>style.visibility</p:attrName>
                                        </p:attrNameLst>
                                      </p:cBhvr>
                                      <p:to>
                                        <p:strVal val="visible"/>
                                      </p:to>
                                    </p:set>
                                    <p:animEffect transition="in" filter="wipe(right)">
                                      <p:cBhvr>
                                        <p:cTn id="89" dur="500"/>
                                        <p:tgtEl>
                                          <p:spTgt spid="49200"/>
                                        </p:tgtEl>
                                      </p:cBhvr>
                                    </p:animEffect>
                                  </p:childTnLst>
                                </p:cTn>
                              </p:par>
                            </p:childTnLst>
                          </p:cTn>
                        </p:par>
                        <p:par>
                          <p:cTn id="90" fill="hold" nodeType="afterGroup">
                            <p:stCondLst>
                              <p:cond delay="17000"/>
                            </p:stCondLst>
                            <p:childTnLst>
                              <p:par>
                                <p:cTn id="91" presetID="12" presetClass="entr" presetSubtype="8" fill="hold" grpId="0" nodeType="afterEffect">
                                  <p:stCondLst>
                                    <p:cond delay="1000"/>
                                  </p:stCondLst>
                                  <p:childTnLst>
                                    <p:set>
                                      <p:cBhvr>
                                        <p:cTn id="92" dur="1" fill="hold">
                                          <p:stCondLst>
                                            <p:cond delay="0"/>
                                          </p:stCondLst>
                                        </p:cTn>
                                        <p:tgtEl>
                                          <p:spTgt spid="49216"/>
                                        </p:tgtEl>
                                        <p:attrNameLst>
                                          <p:attrName>style.visibility</p:attrName>
                                        </p:attrNameLst>
                                      </p:cBhvr>
                                      <p:to>
                                        <p:strVal val="visible"/>
                                      </p:to>
                                    </p:set>
                                    <p:anim calcmode="lin" valueType="num">
                                      <p:cBhvr additive="base">
                                        <p:cTn id="93" dur="500"/>
                                        <p:tgtEl>
                                          <p:spTgt spid="49216"/>
                                        </p:tgtEl>
                                        <p:attrNameLst>
                                          <p:attrName>ppt_x</p:attrName>
                                        </p:attrNameLst>
                                      </p:cBhvr>
                                      <p:tavLst>
                                        <p:tav tm="0">
                                          <p:val>
                                            <p:strVal val="#ppt_x-#ppt_w*1.125000"/>
                                          </p:val>
                                        </p:tav>
                                        <p:tav tm="100000">
                                          <p:val>
                                            <p:strVal val="#ppt_x"/>
                                          </p:val>
                                        </p:tav>
                                      </p:tavLst>
                                    </p:anim>
                                    <p:animEffect transition="in" filter="wipe(right)">
                                      <p:cBhvr>
                                        <p:cTn id="94" dur="500"/>
                                        <p:tgtEl>
                                          <p:spTgt spid="49216"/>
                                        </p:tgtEl>
                                      </p:cBhvr>
                                    </p:animEffect>
                                  </p:childTnLst>
                                </p:cTn>
                              </p:par>
                            </p:childTnLst>
                          </p:cTn>
                        </p:par>
                        <p:par>
                          <p:cTn id="95" fill="hold" nodeType="afterGroup">
                            <p:stCondLst>
                              <p:cond delay="18500"/>
                            </p:stCondLst>
                            <p:childTnLst>
                              <p:par>
                                <p:cTn id="96" presetID="12" presetClass="entr" presetSubtype="4" fill="hold" nodeType="afterEffect">
                                  <p:stCondLst>
                                    <p:cond delay="1000"/>
                                  </p:stCondLst>
                                  <p:childTnLst>
                                    <p:set>
                                      <p:cBhvr>
                                        <p:cTn id="97" dur="1" fill="hold">
                                          <p:stCondLst>
                                            <p:cond delay="0"/>
                                          </p:stCondLst>
                                        </p:cTn>
                                        <p:tgtEl>
                                          <p:spTgt spid="49211"/>
                                        </p:tgtEl>
                                        <p:attrNameLst>
                                          <p:attrName>style.visibility</p:attrName>
                                        </p:attrNameLst>
                                      </p:cBhvr>
                                      <p:to>
                                        <p:strVal val="visible"/>
                                      </p:to>
                                    </p:set>
                                    <p:anim calcmode="lin" valueType="num">
                                      <p:cBhvr additive="base">
                                        <p:cTn id="98" dur="500"/>
                                        <p:tgtEl>
                                          <p:spTgt spid="49211"/>
                                        </p:tgtEl>
                                        <p:attrNameLst>
                                          <p:attrName>ppt_y</p:attrName>
                                        </p:attrNameLst>
                                      </p:cBhvr>
                                      <p:tavLst>
                                        <p:tav tm="0">
                                          <p:val>
                                            <p:strVal val="#ppt_y+#ppt_h*1.125000"/>
                                          </p:val>
                                        </p:tav>
                                        <p:tav tm="100000">
                                          <p:val>
                                            <p:strVal val="#ppt_y"/>
                                          </p:val>
                                        </p:tav>
                                      </p:tavLst>
                                    </p:anim>
                                    <p:animEffect transition="in" filter="wipe(up)">
                                      <p:cBhvr>
                                        <p:cTn id="99" dur="500"/>
                                        <p:tgtEl>
                                          <p:spTgt spid="49211"/>
                                        </p:tgtEl>
                                      </p:cBhvr>
                                    </p:animEffect>
                                  </p:childTnLst>
                                </p:cTn>
                              </p:par>
                            </p:childTnLst>
                          </p:cTn>
                        </p:par>
                        <p:par>
                          <p:cTn id="100" fill="hold" nodeType="afterGroup">
                            <p:stCondLst>
                              <p:cond delay="20000"/>
                            </p:stCondLst>
                            <p:childTnLst>
                              <p:par>
                                <p:cTn id="101" presetID="22" presetClass="entr" presetSubtype="2" fill="hold" nodeType="afterEffect">
                                  <p:stCondLst>
                                    <p:cond delay="1000"/>
                                  </p:stCondLst>
                                  <p:childTnLst>
                                    <p:set>
                                      <p:cBhvr>
                                        <p:cTn id="102" dur="1" fill="hold">
                                          <p:stCondLst>
                                            <p:cond delay="0"/>
                                          </p:stCondLst>
                                        </p:cTn>
                                        <p:tgtEl>
                                          <p:spTgt spid="49220"/>
                                        </p:tgtEl>
                                        <p:attrNameLst>
                                          <p:attrName>style.visibility</p:attrName>
                                        </p:attrNameLst>
                                      </p:cBhvr>
                                      <p:to>
                                        <p:strVal val="visible"/>
                                      </p:to>
                                    </p:set>
                                    <p:animEffect transition="in" filter="wipe(right)">
                                      <p:cBhvr>
                                        <p:cTn id="103" dur="500"/>
                                        <p:tgtEl>
                                          <p:spTgt spid="49220"/>
                                        </p:tgtEl>
                                      </p:cBhvr>
                                    </p:animEffect>
                                  </p:childTnLst>
                                </p:cTn>
                              </p:par>
                            </p:childTnLst>
                          </p:cTn>
                        </p:par>
                        <p:par>
                          <p:cTn id="104" fill="hold" nodeType="afterGroup">
                            <p:stCondLst>
                              <p:cond delay="21500"/>
                            </p:stCondLst>
                            <p:childTnLst>
                              <p:par>
                                <p:cTn id="105" presetID="22" presetClass="entr" presetSubtype="2" fill="hold" nodeType="afterEffect">
                                  <p:stCondLst>
                                    <p:cond delay="1000"/>
                                  </p:stCondLst>
                                  <p:childTnLst>
                                    <p:set>
                                      <p:cBhvr>
                                        <p:cTn id="106" dur="1" fill="hold">
                                          <p:stCondLst>
                                            <p:cond delay="0"/>
                                          </p:stCondLst>
                                        </p:cTn>
                                        <p:tgtEl>
                                          <p:spTgt spid="49221"/>
                                        </p:tgtEl>
                                        <p:attrNameLst>
                                          <p:attrName>style.visibility</p:attrName>
                                        </p:attrNameLst>
                                      </p:cBhvr>
                                      <p:to>
                                        <p:strVal val="visible"/>
                                      </p:to>
                                    </p:set>
                                    <p:animEffect transition="in" filter="wipe(right)">
                                      <p:cBhvr>
                                        <p:cTn id="107" dur="500"/>
                                        <p:tgtEl>
                                          <p:spTgt spid="49221"/>
                                        </p:tgtEl>
                                      </p:cBhvr>
                                    </p:animEffect>
                                  </p:childTnLst>
                                </p:cTn>
                              </p:par>
                            </p:childTnLst>
                          </p:cTn>
                        </p:par>
                        <p:par>
                          <p:cTn id="108" fill="hold" nodeType="afterGroup">
                            <p:stCondLst>
                              <p:cond delay="23000"/>
                            </p:stCondLst>
                            <p:childTnLst>
                              <p:par>
                                <p:cTn id="109" presetID="12" presetClass="entr" presetSubtype="8" fill="hold" grpId="0" nodeType="afterEffect">
                                  <p:stCondLst>
                                    <p:cond delay="1000"/>
                                  </p:stCondLst>
                                  <p:childTnLst>
                                    <p:set>
                                      <p:cBhvr>
                                        <p:cTn id="110" dur="1" fill="hold">
                                          <p:stCondLst>
                                            <p:cond delay="0"/>
                                          </p:stCondLst>
                                        </p:cTn>
                                        <p:tgtEl>
                                          <p:spTgt spid="49217"/>
                                        </p:tgtEl>
                                        <p:attrNameLst>
                                          <p:attrName>style.visibility</p:attrName>
                                        </p:attrNameLst>
                                      </p:cBhvr>
                                      <p:to>
                                        <p:strVal val="visible"/>
                                      </p:to>
                                    </p:set>
                                    <p:anim calcmode="lin" valueType="num">
                                      <p:cBhvr additive="base">
                                        <p:cTn id="111" dur="500"/>
                                        <p:tgtEl>
                                          <p:spTgt spid="49217"/>
                                        </p:tgtEl>
                                        <p:attrNameLst>
                                          <p:attrName>ppt_x</p:attrName>
                                        </p:attrNameLst>
                                      </p:cBhvr>
                                      <p:tavLst>
                                        <p:tav tm="0">
                                          <p:val>
                                            <p:strVal val="#ppt_x-#ppt_w*1.125000"/>
                                          </p:val>
                                        </p:tav>
                                        <p:tav tm="100000">
                                          <p:val>
                                            <p:strVal val="#ppt_x"/>
                                          </p:val>
                                        </p:tav>
                                      </p:tavLst>
                                    </p:anim>
                                    <p:animEffect transition="in" filter="wipe(right)">
                                      <p:cBhvr>
                                        <p:cTn id="112" dur="500"/>
                                        <p:tgtEl>
                                          <p:spTgt spid="49217"/>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49230">
                                            <p:txEl>
                                              <p:pRg st="0" end="0"/>
                                            </p:txEl>
                                          </p:spTgt>
                                        </p:tgtEl>
                                        <p:attrNameLst>
                                          <p:attrName>style.visibility</p:attrName>
                                        </p:attrNameLst>
                                      </p:cBhvr>
                                      <p:to>
                                        <p:strVal val="visible"/>
                                      </p:to>
                                    </p:set>
                                    <p:animEffect transition="in" filter="wipe(left)">
                                      <p:cBhvr>
                                        <p:cTn id="117" dur="500"/>
                                        <p:tgtEl>
                                          <p:spTgt spid="49230">
                                            <p:txEl>
                                              <p:pRg st="0" end="0"/>
                                            </p:txEl>
                                          </p:spTgt>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16" presetClass="entr" presetSubtype="37" fill="hold" nodeType="clickEffect">
                                  <p:stCondLst>
                                    <p:cond delay="0"/>
                                  </p:stCondLst>
                                  <p:childTnLst>
                                    <p:set>
                                      <p:cBhvr>
                                        <p:cTn id="121" dur="1" fill="hold">
                                          <p:stCondLst>
                                            <p:cond delay="0"/>
                                          </p:stCondLst>
                                        </p:cTn>
                                        <p:tgtEl>
                                          <p:spTgt spid="49244"/>
                                        </p:tgtEl>
                                        <p:attrNameLst>
                                          <p:attrName>style.visibility</p:attrName>
                                        </p:attrNameLst>
                                      </p:cBhvr>
                                      <p:to>
                                        <p:strVal val="visible"/>
                                      </p:to>
                                    </p:set>
                                    <p:animEffect transition="in" filter="barn(outVertical)">
                                      <p:cBhvr>
                                        <p:cTn id="122" dur="500"/>
                                        <p:tgtEl>
                                          <p:spTgt spid="49244"/>
                                        </p:tgtEl>
                                      </p:cBhvr>
                                    </p:animEffect>
                                  </p:childTnLst>
                                </p:cTn>
                              </p:par>
                            </p:childTnLst>
                          </p:cTn>
                        </p:par>
                        <p:par>
                          <p:cTn id="123" fill="hold" nodeType="afterGroup">
                            <p:stCondLst>
                              <p:cond delay="500"/>
                            </p:stCondLst>
                            <p:childTnLst>
                              <p:par>
                                <p:cTn id="124" presetID="22" presetClass="entr" presetSubtype="8" fill="hold" grpId="0" nodeType="afterEffect">
                                  <p:stCondLst>
                                    <p:cond delay="1000"/>
                                  </p:stCondLst>
                                  <p:childTnLst>
                                    <p:set>
                                      <p:cBhvr>
                                        <p:cTn id="125" dur="1" fill="hold">
                                          <p:stCondLst>
                                            <p:cond delay="0"/>
                                          </p:stCondLst>
                                        </p:cTn>
                                        <p:tgtEl>
                                          <p:spTgt spid="49229"/>
                                        </p:tgtEl>
                                        <p:attrNameLst>
                                          <p:attrName>style.visibility</p:attrName>
                                        </p:attrNameLst>
                                      </p:cBhvr>
                                      <p:to>
                                        <p:strVal val="visible"/>
                                      </p:to>
                                    </p:set>
                                    <p:animEffect transition="in" filter="wipe(left)">
                                      <p:cBhvr>
                                        <p:cTn id="126" dur="500"/>
                                        <p:tgtEl>
                                          <p:spTgt spid="49229"/>
                                        </p:tgtEl>
                                      </p:cBhvr>
                                    </p:animEffect>
                                  </p:childTnLst>
                                </p:cTn>
                              </p:par>
                            </p:childTnLst>
                          </p:cTn>
                        </p:par>
                        <p:par>
                          <p:cTn id="127" fill="hold" nodeType="afterGroup">
                            <p:stCondLst>
                              <p:cond delay="2000"/>
                            </p:stCondLst>
                            <p:childTnLst>
                              <p:par>
                                <p:cTn id="128" presetID="22" presetClass="entr" presetSubtype="8" fill="hold" grpId="0" nodeType="afterEffect">
                                  <p:stCondLst>
                                    <p:cond delay="1000"/>
                                  </p:stCondLst>
                                  <p:childTnLst>
                                    <p:set>
                                      <p:cBhvr>
                                        <p:cTn id="129" dur="1" fill="hold">
                                          <p:stCondLst>
                                            <p:cond delay="0"/>
                                          </p:stCondLst>
                                        </p:cTn>
                                        <p:tgtEl>
                                          <p:spTgt spid="49234"/>
                                        </p:tgtEl>
                                        <p:attrNameLst>
                                          <p:attrName>style.visibility</p:attrName>
                                        </p:attrNameLst>
                                      </p:cBhvr>
                                      <p:to>
                                        <p:strVal val="visible"/>
                                      </p:to>
                                    </p:set>
                                    <p:animEffect transition="in" filter="wipe(left)">
                                      <p:cBhvr>
                                        <p:cTn id="130" dur="500"/>
                                        <p:tgtEl>
                                          <p:spTgt spid="49234"/>
                                        </p:tgtEl>
                                      </p:cBhvr>
                                    </p:animEffect>
                                  </p:childTnLst>
                                </p:cTn>
                              </p:par>
                            </p:childTnLst>
                          </p:cTn>
                        </p:par>
                        <p:par>
                          <p:cTn id="131" fill="hold" nodeType="afterGroup">
                            <p:stCondLst>
                              <p:cond delay="3500"/>
                            </p:stCondLst>
                            <p:childTnLst>
                              <p:par>
                                <p:cTn id="132" presetID="22" presetClass="entr" presetSubtype="8" fill="hold" grpId="0" nodeType="afterEffect">
                                  <p:stCondLst>
                                    <p:cond delay="1000"/>
                                  </p:stCondLst>
                                  <p:childTnLst>
                                    <p:set>
                                      <p:cBhvr>
                                        <p:cTn id="133" dur="1" fill="hold">
                                          <p:stCondLst>
                                            <p:cond delay="0"/>
                                          </p:stCondLst>
                                        </p:cTn>
                                        <p:tgtEl>
                                          <p:spTgt spid="49227">
                                            <p:txEl>
                                              <p:pRg st="0" end="0"/>
                                            </p:txEl>
                                          </p:spTgt>
                                        </p:tgtEl>
                                        <p:attrNameLst>
                                          <p:attrName>style.visibility</p:attrName>
                                        </p:attrNameLst>
                                      </p:cBhvr>
                                      <p:to>
                                        <p:strVal val="visible"/>
                                      </p:to>
                                    </p:set>
                                    <p:animEffect transition="in" filter="wipe(left)">
                                      <p:cBhvr>
                                        <p:cTn id="134" dur="500"/>
                                        <p:tgtEl>
                                          <p:spTgt spid="49227">
                                            <p:txEl>
                                              <p:pRg st="0" end="0"/>
                                            </p:txEl>
                                          </p:spTgt>
                                        </p:tgtEl>
                                      </p:cBhvr>
                                    </p:animEffect>
                                  </p:childTnLst>
                                </p:cTn>
                              </p:par>
                            </p:childTnLst>
                          </p:cTn>
                        </p:par>
                        <p:par>
                          <p:cTn id="135" fill="hold" nodeType="afterGroup">
                            <p:stCondLst>
                              <p:cond delay="5000"/>
                            </p:stCondLst>
                            <p:childTnLst>
                              <p:par>
                                <p:cTn id="136" presetID="22" presetClass="entr" presetSubtype="8" fill="hold" grpId="0" nodeType="afterEffect">
                                  <p:stCondLst>
                                    <p:cond delay="1000"/>
                                  </p:stCondLst>
                                  <p:childTnLst>
                                    <p:set>
                                      <p:cBhvr>
                                        <p:cTn id="137" dur="1" fill="hold">
                                          <p:stCondLst>
                                            <p:cond delay="0"/>
                                          </p:stCondLst>
                                        </p:cTn>
                                        <p:tgtEl>
                                          <p:spTgt spid="49231">
                                            <p:txEl>
                                              <p:pRg st="0" end="0"/>
                                            </p:txEl>
                                          </p:spTgt>
                                        </p:tgtEl>
                                        <p:attrNameLst>
                                          <p:attrName>style.visibility</p:attrName>
                                        </p:attrNameLst>
                                      </p:cBhvr>
                                      <p:to>
                                        <p:strVal val="visible"/>
                                      </p:to>
                                    </p:set>
                                    <p:animEffect transition="in" filter="wipe(left)">
                                      <p:cBhvr>
                                        <p:cTn id="138" dur="500"/>
                                        <p:tgtEl>
                                          <p:spTgt spid="49231">
                                            <p:txEl>
                                              <p:pRg st="0" end="0"/>
                                            </p:txEl>
                                          </p:spTgt>
                                        </p:tgtEl>
                                      </p:cBhvr>
                                    </p:animEffect>
                                  </p:childTnLst>
                                </p:cTn>
                              </p:par>
                            </p:childTnLst>
                          </p:cTn>
                        </p:par>
                        <p:par>
                          <p:cTn id="139" fill="hold" nodeType="afterGroup">
                            <p:stCondLst>
                              <p:cond delay="6500"/>
                            </p:stCondLst>
                            <p:childTnLst>
                              <p:par>
                                <p:cTn id="140" presetID="22" presetClass="entr" presetSubtype="8" fill="hold" grpId="0" nodeType="afterEffect">
                                  <p:stCondLst>
                                    <p:cond delay="1000"/>
                                  </p:stCondLst>
                                  <p:childTnLst>
                                    <p:set>
                                      <p:cBhvr>
                                        <p:cTn id="141" dur="1" fill="hold">
                                          <p:stCondLst>
                                            <p:cond delay="0"/>
                                          </p:stCondLst>
                                        </p:cTn>
                                        <p:tgtEl>
                                          <p:spTgt spid="49232">
                                            <p:txEl>
                                              <p:pRg st="0" end="0"/>
                                            </p:txEl>
                                          </p:spTgt>
                                        </p:tgtEl>
                                        <p:attrNameLst>
                                          <p:attrName>style.visibility</p:attrName>
                                        </p:attrNameLst>
                                      </p:cBhvr>
                                      <p:to>
                                        <p:strVal val="visible"/>
                                      </p:to>
                                    </p:set>
                                    <p:animEffect transition="in" filter="wipe(left)">
                                      <p:cBhvr>
                                        <p:cTn id="142" dur="500"/>
                                        <p:tgtEl>
                                          <p:spTgt spid="49232">
                                            <p:txEl>
                                              <p:pRg st="0" end="0"/>
                                            </p:txEl>
                                          </p:spTgt>
                                        </p:tgtEl>
                                      </p:cBhvr>
                                    </p:animEffect>
                                  </p:childTnLst>
                                </p:cTn>
                              </p:par>
                            </p:childTnLst>
                          </p:cTn>
                        </p:par>
                        <p:par>
                          <p:cTn id="143" fill="hold" nodeType="afterGroup">
                            <p:stCondLst>
                              <p:cond delay="8000"/>
                            </p:stCondLst>
                            <p:childTnLst>
                              <p:par>
                                <p:cTn id="144" presetID="22" presetClass="entr" presetSubtype="8" fill="hold" grpId="0" nodeType="afterEffect">
                                  <p:stCondLst>
                                    <p:cond delay="1000"/>
                                  </p:stCondLst>
                                  <p:childTnLst>
                                    <p:set>
                                      <p:cBhvr>
                                        <p:cTn id="145" dur="1" fill="hold">
                                          <p:stCondLst>
                                            <p:cond delay="0"/>
                                          </p:stCondLst>
                                        </p:cTn>
                                        <p:tgtEl>
                                          <p:spTgt spid="49233">
                                            <p:txEl>
                                              <p:pRg st="0" end="0"/>
                                            </p:txEl>
                                          </p:spTgt>
                                        </p:tgtEl>
                                        <p:attrNameLst>
                                          <p:attrName>style.visibility</p:attrName>
                                        </p:attrNameLst>
                                      </p:cBhvr>
                                      <p:to>
                                        <p:strVal val="visible"/>
                                      </p:to>
                                    </p:set>
                                    <p:animEffect transition="in" filter="wipe(left)">
                                      <p:cBhvr>
                                        <p:cTn id="146" dur="500"/>
                                        <p:tgtEl>
                                          <p:spTgt spid="49233">
                                            <p:txEl>
                                              <p:pRg st="0" end="0"/>
                                            </p:txEl>
                                          </p:spTgt>
                                        </p:tgtEl>
                                      </p:cBhvr>
                                    </p:animEffec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22" presetClass="entr" presetSubtype="8" fill="hold" grpId="0" nodeType="clickEffect">
                                  <p:stCondLst>
                                    <p:cond delay="0"/>
                                  </p:stCondLst>
                                  <p:childTnLst>
                                    <p:set>
                                      <p:cBhvr>
                                        <p:cTn id="150" dur="1" fill="hold">
                                          <p:stCondLst>
                                            <p:cond delay="0"/>
                                          </p:stCondLst>
                                        </p:cTn>
                                        <p:tgtEl>
                                          <p:spTgt spid="49228">
                                            <p:txEl>
                                              <p:pRg st="0" end="0"/>
                                            </p:txEl>
                                          </p:spTgt>
                                        </p:tgtEl>
                                        <p:attrNameLst>
                                          <p:attrName>style.visibility</p:attrName>
                                        </p:attrNameLst>
                                      </p:cBhvr>
                                      <p:to>
                                        <p:strVal val="visible"/>
                                      </p:to>
                                    </p:set>
                                    <p:animEffect transition="in" filter="wipe(left)">
                                      <p:cBhvr>
                                        <p:cTn id="151" dur="500"/>
                                        <p:tgtEl>
                                          <p:spTgt spid="49228">
                                            <p:txEl>
                                              <p:pRg st="0" end="0"/>
                                            </p:txEl>
                                          </p:spTgt>
                                        </p:tgtEl>
                                      </p:cBhvr>
                                    </p:animEffect>
                                  </p:childTnLst>
                                </p:cTn>
                              </p:par>
                            </p:childTnLst>
                          </p:cTn>
                        </p:par>
                      </p:childTnLst>
                    </p:cTn>
                  </p:par>
                  <p:par>
                    <p:cTn id="152" fill="hold" nodeType="clickPar">
                      <p:stCondLst>
                        <p:cond delay="indefinite"/>
                      </p:stCondLst>
                      <p:childTnLst>
                        <p:par>
                          <p:cTn id="153" fill="hold" nodeType="withGroup">
                            <p:stCondLst>
                              <p:cond delay="0"/>
                            </p:stCondLst>
                            <p:childTnLst>
                              <p:par>
                                <p:cTn id="154" presetID="22" presetClass="entr" presetSubtype="8" fill="hold" grpId="0" nodeType="clickEffect">
                                  <p:stCondLst>
                                    <p:cond delay="0"/>
                                  </p:stCondLst>
                                  <p:childTnLst>
                                    <p:set>
                                      <p:cBhvr>
                                        <p:cTn id="155" dur="1" fill="hold">
                                          <p:stCondLst>
                                            <p:cond delay="0"/>
                                          </p:stCondLst>
                                        </p:cTn>
                                        <p:tgtEl>
                                          <p:spTgt spid="49235">
                                            <p:txEl>
                                              <p:pRg st="0" end="0"/>
                                            </p:txEl>
                                          </p:spTgt>
                                        </p:tgtEl>
                                        <p:attrNameLst>
                                          <p:attrName>style.visibility</p:attrName>
                                        </p:attrNameLst>
                                      </p:cBhvr>
                                      <p:to>
                                        <p:strVal val="visible"/>
                                      </p:to>
                                    </p:set>
                                    <p:animEffect transition="in" filter="wipe(left)">
                                      <p:cBhvr>
                                        <p:cTn id="156" dur="500"/>
                                        <p:tgtEl>
                                          <p:spTgt spid="49235">
                                            <p:txEl>
                                              <p:pRg st="0" end="0"/>
                                            </p:txEl>
                                          </p:spTgt>
                                        </p:tgtEl>
                                      </p:cBhvr>
                                    </p:animEffect>
                                  </p:childTnLst>
                                </p:cTn>
                              </p:par>
                            </p:childTnLst>
                          </p:cTn>
                        </p:par>
                      </p:childTnLst>
                    </p:cTn>
                  </p:par>
                  <p:par>
                    <p:cTn id="157" fill="hold" nodeType="clickPar">
                      <p:stCondLst>
                        <p:cond delay="indefinite"/>
                      </p:stCondLst>
                      <p:childTnLst>
                        <p:par>
                          <p:cTn id="158" fill="hold" nodeType="withGroup">
                            <p:stCondLst>
                              <p:cond delay="0"/>
                            </p:stCondLst>
                            <p:childTnLst>
                              <p:par>
                                <p:cTn id="159" presetID="22" presetClass="entr" presetSubtype="8" fill="hold" grpId="0" nodeType="clickEffect">
                                  <p:stCondLst>
                                    <p:cond delay="0"/>
                                  </p:stCondLst>
                                  <p:childTnLst>
                                    <p:set>
                                      <p:cBhvr>
                                        <p:cTn id="160" dur="1" fill="hold">
                                          <p:stCondLst>
                                            <p:cond delay="0"/>
                                          </p:stCondLst>
                                        </p:cTn>
                                        <p:tgtEl>
                                          <p:spTgt spid="49236">
                                            <p:txEl>
                                              <p:pRg st="0" end="0"/>
                                            </p:txEl>
                                          </p:spTgt>
                                        </p:tgtEl>
                                        <p:attrNameLst>
                                          <p:attrName>style.visibility</p:attrName>
                                        </p:attrNameLst>
                                      </p:cBhvr>
                                      <p:to>
                                        <p:strVal val="visible"/>
                                      </p:to>
                                    </p:set>
                                    <p:animEffect transition="in" filter="wipe(left)">
                                      <p:cBhvr>
                                        <p:cTn id="161" dur="500"/>
                                        <p:tgtEl>
                                          <p:spTgt spid="49236">
                                            <p:txEl>
                                              <p:pRg st="0" end="0"/>
                                            </p:txEl>
                                          </p:spTgt>
                                        </p:tgtEl>
                                      </p:cBhvr>
                                    </p:animEffect>
                                  </p:childTnLst>
                                </p:cTn>
                              </p:par>
                            </p:childTnLst>
                          </p:cTn>
                        </p:par>
                      </p:childTnLst>
                    </p:cTn>
                  </p:par>
                  <p:par>
                    <p:cTn id="162" fill="hold" nodeType="clickPar">
                      <p:stCondLst>
                        <p:cond delay="indefinite"/>
                      </p:stCondLst>
                      <p:childTnLst>
                        <p:par>
                          <p:cTn id="163" fill="hold" nodeType="withGroup">
                            <p:stCondLst>
                              <p:cond delay="0"/>
                            </p:stCondLst>
                            <p:childTnLst>
                              <p:par>
                                <p:cTn id="164" presetID="22" presetClass="entr" presetSubtype="8" fill="hold" grpId="0" nodeType="clickEffect">
                                  <p:stCondLst>
                                    <p:cond delay="0"/>
                                  </p:stCondLst>
                                  <p:childTnLst>
                                    <p:set>
                                      <p:cBhvr>
                                        <p:cTn id="165" dur="1" fill="hold">
                                          <p:stCondLst>
                                            <p:cond delay="0"/>
                                          </p:stCondLst>
                                        </p:cTn>
                                        <p:tgtEl>
                                          <p:spTgt spid="49237">
                                            <p:txEl>
                                              <p:pRg st="0" end="0"/>
                                            </p:txEl>
                                          </p:spTgt>
                                        </p:tgtEl>
                                        <p:attrNameLst>
                                          <p:attrName>style.visibility</p:attrName>
                                        </p:attrNameLst>
                                      </p:cBhvr>
                                      <p:to>
                                        <p:strVal val="visible"/>
                                      </p:to>
                                    </p:set>
                                    <p:animEffect transition="in" filter="wipe(left)">
                                      <p:cBhvr>
                                        <p:cTn id="166" dur="500"/>
                                        <p:tgtEl>
                                          <p:spTgt spid="49237">
                                            <p:txEl>
                                              <p:pRg st="0" end="0"/>
                                            </p:txEl>
                                          </p:spTgt>
                                        </p:tgtEl>
                                      </p:cBhvr>
                                    </p:animEffect>
                                  </p:childTnLst>
                                </p:cTn>
                              </p:par>
                            </p:childTnLst>
                          </p:cTn>
                        </p:par>
                      </p:childTnLst>
                    </p:cTn>
                  </p:par>
                  <p:par>
                    <p:cTn id="167" fill="hold" nodeType="clickPar">
                      <p:stCondLst>
                        <p:cond delay="indefinite"/>
                      </p:stCondLst>
                      <p:childTnLst>
                        <p:par>
                          <p:cTn id="168" fill="hold" nodeType="withGroup">
                            <p:stCondLst>
                              <p:cond delay="0"/>
                            </p:stCondLst>
                            <p:childTnLst>
                              <p:par>
                                <p:cTn id="169" presetID="22" presetClass="entr" presetSubtype="8" fill="hold" grpId="0" nodeType="clickEffect">
                                  <p:stCondLst>
                                    <p:cond delay="0"/>
                                  </p:stCondLst>
                                  <p:childTnLst>
                                    <p:set>
                                      <p:cBhvr>
                                        <p:cTn id="170" dur="1" fill="hold">
                                          <p:stCondLst>
                                            <p:cond delay="0"/>
                                          </p:stCondLst>
                                        </p:cTn>
                                        <p:tgtEl>
                                          <p:spTgt spid="49238">
                                            <p:txEl>
                                              <p:pRg st="0" end="0"/>
                                            </p:txEl>
                                          </p:spTgt>
                                        </p:tgtEl>
                                        <p:attrNameLst>
                                          <p:attrName>style.visibility</p:attrName>
                                        </p:attrNameLst>
                                      </p:cBhvr>
                                      <p:to>
                                        <p:strVal val="visible"/>
                                      </p:to>
                                    </p:set>
                                    <p:animEffect transition="in" filter="wipe(left)">
                                      <p:cBhvr>
                                        <p:cTn id="171" dur="500"/>
                                        <p:tgtEl>
                                          <p:spTgt spid="49238">
                                            <p:txEl>
                                              <p:pRg st="0" end="0"/>
                                            </p:txEl>
                                          </p:spTgt>
                                        </p:tgtEl>
                                      </p:cBhvr>
                                    </p:animEffect>
                                  </p:childTnLst>
                                </p:cTn>
                              </p:par>
                            </p:childTnLst>
                          </p:cTn>
                        </p:par>
                      </p:childTnLst>
                    </p:cTn>
                  </p:par>
                  <p:par>
                    <p:cTn id="172" fill="hold" nodeType="clickPar">
                      <p:stCondLst>
                        <p:cond delay="indefinite"/>
                      </p:stCondLst>
                      <p:childTnLst>
                        <p:par>
                          <p:cTn id="173" fill="hold" nodeType="withGroup">
                            <p:stCondLst>
                              <p:cond delay="0"/>
                            </p:stCondLst>
                            <p:childTnLst>
                              <p:par>
                                <p:cTn id="174" presetID="22" presetClass="entr" presetSubtype="8" fill="hold" nodeType="clickEffect">
                                  <p:stCondLst>
                                    <p:cond delay="0"/>
                                  </p:stCondLst>
                                  <p:childTnLst>
                                    <p:set>
                                      <p:cBhvr>
                                        <p:cTn id="175" dur="1" fill="hold">
                                          <p:stCondLst>
                                            <p:cond delay="0"/>
                                          </p:stCondLst>
                                        </p:cTn>
                                        <p:tgtEl>
                                          <p:spTgt spid="49239"/>
                                        </p:tgtEl>
                                        <p:attrNameLst>
                                          <p:attrName>style.visibility</p:attrName>
                                        </p:attrNameLst>
                                      </p:cBhvr>
                                      <p:to>
                                        <p:strVal val="visible"/>
                                      </p:to>
                                    </p:set>
                                    <p:animEffect transition="in" filter="wipe(left)">
                                      <p:cBhvr>
                                        <p:cTn id="176" dur="500"/>
                                        <p:tgtEl>
                                          <p:spTgt spid="49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autoUpdateAnimBg="0"/>
      <p:bldP spid="49156" grpId="0" autoUpdateAnimBg="0"/>
      <p:bldP spid="49157" grpId="0" animBg="1" autoUpdateAnimBg="0"/>
      <p:bldP spid="49158" grpId="0" animBg="1" autoUpdateAnimBg="0"/>
      <p:bldP spid="49159" grpId="0" animBg="1" autoUpdateAnimBg="0"/>
      <p:bldP spid="49185" grpId="0" build="p" autoUpdateAnimBg="0"/>
      <p:bldP spid="49214" grpId="0" animBg="1" autoUpdateAnimBg="0"/>
      <p:bldP spid="49215" grpId="0" animBg="1" autoUpdateAnimBg="0"/>
      <p:bldP spid="49216" grpId="0" animBg="1" autoUpdateAnimBg="0"/>
      <p:bldP spid="49217" grpId="0" animBg="1" autoUpdateAnimBg="0"/>
      <p:bldP spid="49227" grpId="0" build="p" autoUpdateAnimBg="0" advAuto="1000"/>
      <p:bldP spid="49228" grpId="0" build="p" autoUpdateAnimBg="0"/>
      <p:bldP spid="49229" grpId="0" autoUpdateAnimBg="0"/>
      <p:bldP spid="49230" grpId="0" build="p" autoUpdateAnimBg="0"/>
      <p:bldP spid="49231" grpId="0" build="p" autoUpdateAnimBg="0" advAuto="1000"/>
      <p:bldP spid="49232" grpId="0" build="p" autoUpdateAnimBg="0" advAuto="1000"/>
      <p:bldP spid="49233" grpId="0" build="p" autoUpdateAnimBg="0" advAuto="1000"/>
      <p:bldP spid="49234" grpId="0" autoUpdateAnimBg="0"/>
      <p:bldP spid="49235" grpId="0" build="p" autoUpdateAnimBg="0"/>
      <p:bldP spid="49236" grpId="0" build="p" autoUpdateAnimBg="0"/>
      <p:bldP spid="49237" grpId="0" build="p" autoUpdateAnimBg="0"/>
      <p:bldP spid="49238"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3"/>
          <p:cNvSpPr txBox="1">
            <a:spLocks noChangeArrowheads="1"/>
          </p:cNvSpPr>
          <p:nvPr/>
        </p:nvSpPr>
        <p:spPr bwMode="auto">
          <a:xfrm>
            <a:off x="762000" y="1346200"/>
            <a:ext cx="2286000" cy="519113"/>
          </a:xfrm>
          <a:prstGeom prst="rect">
            <a:avLst/>
          </a:prstGeom>
          <a:noFill/>
          <a:ln>
            <a:noFill/>
          </a:ln>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996600"/>
                </a:solidFill>
                <a:miter lim="800000"/>
                <a:headEnd/>
                <a:tailEnd/>
              </a14:hiddenLine>
            </a:ext>
          </a:extLst>
        </p:spPr>
        <p:txBody>
          <a:bodyPr lIns="90000" tIns="46800" rIns="90000" bIns="46800">
            <a:spAutoFit/>
          </a:bodyPr>
          <a:lstStyle/>
          <a:p>
            <a:r>
              <a:rPr lang="en-US" altLang="zh-CN" sz="2800" b="1"/>
              <a:t>3.  </a:t>
            </a:r>
            <a:r>
              <a:rPr lang="zh-CN" altLang="en-US" sz="2800" b="1"/>
              <a:t>函数式</a:t>
            </a:r>
          </a:p>
        </p:txBody>
      </p:sp>
      <p:graphicFrame>
        <p:nvGraphicFramePr>
          <p:cNvPr id="50180" name="Object 4"/>
          <p:cNvGraphicFramePr>
            <a:graphicFrameLocks noChangeAspect="1"/>
          </p:cNvGraphicFramePr>
          <p:nvPr/>
        </p:nvGraphicFramePr>
        <p:xfrm>
          <a:off x="990600" y="2001838"/>
          <a:ext cx="6161088" cy="549275"/>
        </p:xfrm>
        <a:graphic>
          <a:graphicData uri="http://schemas.openxmlformats.org/presentationml/2006/ole">
            <mc:AlternateContent xmlns:mc="http://schemas.openxmlformats.org/markup-compatibility/2006">
              <mc:Choice xmlns:v="urn:schemas-microsoft-com:vml" Requires="v">
                <p:oleObj spid="_x0000_s23594" name="Equation" r:id="rId3" imgW="2400120" imgH="215640" progId="Equation.3">
                  <p:embed/>
                </p:oleObj>
              </mc:Choice>
              <mc:Fallback>
                <p:oleObj name="Equation" r:id="rId3" imgW="2400120" imgH="215640" progId="Equation.3">
                  <p:embed/>
                  <p:pic>
                    <p:nvPicPr>
                      <p:cNvPr id="5018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2001838"/>
                        <a:ext cx="6161088" cy="54927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81" name="Text Box 5"/>
          <p:cNvSpPr txBox="1">
            <a:spLocks noChangeArrowheads="1"/>
          </p:cNvSpPr>
          <p:nvPr/>
        </p:nvSpPr>
        <p:spPr bwMode="auto">
          <a:xfrm>
            <a:off x="785813" y="3319463"/>
            <a:ext cx="3022600" cy="519112"/>
          </a:xfrm>
          <a:prstGeom prst="rect">
            <a:avLst/>
          </a:prstGeom>
          <a:noFill/>
          <a:ln>
            <a:noFill/>
          </a:ln>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996600"/>
                </a:solidFill>
                <a:miter lim="800000"/>
                <a:headEnd/>
                <a:tailEnd/>
              </a14:hiddenLine>
            </a:ext>
          </a:extLst>
        </p:spPr>
        <p:txBody>
          <a:bodyPr lIns="90000" tIns="46800" rIns="90000" bIns="46800">
            <a:spAutoFit/>
          </a:bodyPr>
          <a:lstStyle/>
          <a:p>
            <a:r>
              <a:rPr lang="en-US" altLang="zh-CN" sz="2800" b="1"/>
              <a:t>4.  </a:t>
            </a:r>
            <a:r>
              <a:rPr lang="zh-CN" altLang="en-US" sz="2800" b="1"/>
              <a:t>逻辑图</a:t>
            </a:r>
          </a:p>
        </p:txBody>
      </p:sp>
      <p:graphicFrame>
        <p:nvGraphicFramePr>
          <p:cNvPr id="50182" name="Object 6"/>
          <p:cNvGraphicFramePr>
            <a:graphicFrameLocks noChangeAspect="1"/>
          </p:cNvGraphicFramePr>
          <p:nvPr/>
        </p:nvGraphicFramePr>
        <p:xfrm>
          <a:off x="1306513" y="2573338"/>
          <a:ext cx="4854575" cy="571500"/>
        </p:xfrm>
        <a:graphic>
          <a:graphicData uri="http://schemas.openxmlformats.org/presentationml/2006/ole">
            <mc:AlternateContent xmlns:mc="http://schemas.openxmlformats.org/markup-compatibility/2006">
              <mc:Choice xmlns:v="urn:schemas-microsoft-com:vml" Requires="v">
                <p:oleObj spid="_x0000_s23595" name="Equation" r:id="rId5" imgW="1930320" imgH="228600" progId="Equation.3">
                  <p:embed/>
                </p:oleObj>
              </mc:Choice>
              <mc:Fallback>
                <p:oleObj name="Equation" r:id="rId5" imgW="1930320" imgH="228600" progId="Equation.3">
                  <p:embed/>
                  <p:pic>
                    <p:nvPicPr>
                      <p:cNvPr id="50182"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06513" y="2573338"/>
                        <a:ext cx="4854575" cy="5715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0183" name="Group 7"/>
          <p:cNvGrpSpPr>
            <a:grpSpLocks/>
          </p:cNvGrpSpPr>
          <p:nvPr/>
        </p:nvGrpSpPr>
        <p:grpSpPr bwMode="auto">
          <a:xfrm>
            <a:off x="4359275" y="2628900"/>
            <a:ext cx="3717925" cy="3573463"/>
            <a:chOff x="3174" y="1043"/>
            <a:chExt cx="2342" cy="2251"/>
          </a:xfrm>
        </p:grpSpPr>
        <p:sp>
          <p:nvSpPr>
            <p:cNvPr id="50184" name="Line 8"/>
            <p:cNvSpPr>
              <a:spLocks noChangeShapeType="1"/>
            </p:cNvSpPr>
            <p:nvPr/>
          </p:nvSpPr>
          <p:spPr bwMode="auto">
            <a:xfrm>
              <a:off x="4208" y="2176"/>
              <a:ext cx="0" cy="136"/>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185" name="Line 9"/>
            <p:cNvSpPr>
              <a:spLocks noChangeShapeType="1"/>
            </p:cNvSpPr>
            <p:nvPr/>
          </p:nvSpPr>
          <p:spPr bwMode="auto">
            <a:xfrm>
              <a:off x="4512" y="2172"/>
              <a:ext cx="0" cy="136"/>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186" name="Line 10"/>
            <p:cNvSpPr>
              <a:spLocks noChangeShapeType="1"/>
            </p:cNvSpPr>
            <p:nvPr/>
          </p:nvSpPr>
          <p:spPr bwMode="auto">
            <a:xfrm flipV="1">
              <a:off x="5116" y="2164"/>
              <a:ext cx="0" cy="34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187" name="Line 11"/>
            <p:cNvSpPr>
              <a:spLocks noChangeShapeType="1"/>
            </p:cNvSpPr>
            <p:nvPr/>
          </p:nvSpPr>
          <p:spPr bwMode="auto">
            <a:xfrm flipV="1">
              <a:off x="4806" y="2168"/>
              <a:ext cx="0" cy="34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188" name="Line 12"/>
            <p:cNvSpPr>
              <a:spLocks noChangeShapeType="1"/>
            </p:cNvSpPr>
            <p:nvPr/>
          </p:nvSpPr>
          <p:spPr bwMode="auto">
            <a:xfrm flipV="1">
              <a:off x="4888" y="2164"/>
              <a:ext cx="0" cy="524"/>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189" name="Line 13"/>
            <p:cNvSpPr>
              <a:spLocks noChangeShapeType="1"/>
            </p:cNvSpPr>
            <p:nvPr/>
          </p:nvSpPr>
          <p:spPr bwMode="auto">
            <a:xfrm flipV="1">
              <a:off x="4284" y="2164"/>
              <a:ext cx="0" cy="524"/>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190" name="Line 14"/>
            <p:cNvSpPr>
              <a:spLocks noChangeShapeType="1"/>
            </p:cNvSpPr>
            <p:nvPr/>
          </p:nvSpPr>
          <p:spPr bwMode="auto">
            <a:xfrm flipV="1">
              <a:off x="4584" y="2168"/>
              <a:ext cx="0" cy="712"/>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191" name="Line 15"/>
            <p:cNvSpPr>
              <a:spLocks noChangeShapeType="1"/>
            </p:cNvSpPr>
            <p:nvPr/>
          </p:nvSpPr>
          <p:spPr bwMode="auto">
            <a:xfrm flipV="1">
              <a:off x="5184" y="2168"/>
              <a:ext cx="0" cy="712"/>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192" name="Line 16"/>
            <p:cNvSpPr>
              <a:spLocks noChangeShapeType="1"/>
            </p:cNvSpPr>
            <p:nvPr/>
          </p:nvSpPr>
          <p:spPr bwMode="auto">
            <a:xfrm>
              <a:off x="4360" y="2168"/>
              <a:ext cx="0" cy="852"/>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193" name="Line 17"/>
            <p:cNvSpPr>
              <a:spLocks noChangeShapeType="1"/>
            </p:cNvSpPr>
            <p:nvPr/>
          </p:nvSpPr>
          <p:spPr bwMode="auto">
            <a:xfrm>
              <a:off x="4664" y="2168"/>
              <a:ext cx="0" cy="852"/>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194" name="Line 18"/>
            <p:cNvSpPr>
              <a:spLocks noChangeShapeType="1"/>
            </p:cNvSpPr>
            <p:nvPr/>
          </p:nvSpPr>
          <p:spPr bwMode="auto">
            <a:xfrm>
              <a:off x="4964" y="2168"/>
              <a:ext cx="0" cy="852"/>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195" name="Line 19"/>
            <p:cNvSpPr>
              <a:spLocks noChangeShapeType="1"/>
            </p:cNvSpPr>
            <p:nvPr/>
          </p:nvSpPr>
          <p:spPr bwMode="auto">
            <a:xfrm>
              <a:off x="5264" y="2171"/>
              <a:ext cx="0" cy="849"/>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196" name="Rectangle 20"/>
            <p:cNvSpPr>
              <a:spLocks noChangeArrowheads="1"/>
            </p:cNvSpPr>
            <p:nvPr/>
          </p:nvSpPr>
          <p:spPr bwMode="auto">
            <a:xfrm>
              <a:off x="4620" y="1340"/>
              <a:ext cx="248" cy="168"/>
            </a:xfrm>
            <a:prstGeom prst="rect">
              <a:avLst/>
            </a:prstGeom>
            <a:solidFill>
              <a:srgbClr val="CC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97" name="Line 21"/>
            <p:cNvSpPr>
              <a:spLocks noChangeShapeType="1"/>
            </p:cNvSpPr>
            <p:nvPr/>
          </p:nvSpPr>
          <p:spPr bwMode="auto">
            <a:xfrm>
              <a:off x="3476" y="2312"/>
              <a:ext cx="2036"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198" name="Rectangle 22"/>
            <p:cNvSpPr>
              <a:spLocks noChangeArrowheads="1"/>
            </p:cNvSpPr>
            <p:nvPr/>
          </p:nvSpPr>
          <p:spPr bwMode="auto">
            <a:xfrm>
              <a:off x="4120" y="1708"/>
              <a:ext cx="1224" cy="464"/>
            </a:xfrm>
            <a:prstGeom prst="rect">
              <a:avLst/>
            </a:prstGeom>
            <a:solidFill>
              <a:srgbClr val="CC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99" name="Line 23"/>
            <p:cNvSpPr>
              <a:spLocks noChangeShapeType="1"/>
            </p:cNvSpPr>
            <p:nvPr/>
          </p:nvSpPr>
          <p:spPr bwMode="auto">
            <a:xfrm>
              <a:off x="4120" y="1940"/>
              <a:ext cx="1224"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200" name="Line 24"/>
            <p:cNvSpPr>
              <a:spLocks noChangeShapeType="1"/>
            </p:cNvSpPr>
            <p:nvPr/>
          </p:nvSpPr>
          <p:spPr bwMode="auto">
            <a:xfrm flipV="1">
              <a:off x="4432" y="1940"/>
              <a:ext cx="0" cy="232"/>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201" name="Line 25"/>
            <p:cNvSpPr>
              <a:spLocks noChangeShapeType="1"/>
            </p:cNvSpPr>
            <p:nvPr/>
          </p:nvSpPr>
          <p:spPr bwMode="auto">
            <a:xfrm flipV="1">
              <a:off x="4736" y="1940"/>
              <a:ext cx="0" cy="231"/>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202" name="Line 26"/>
            <p:cNvSpPr>
              <a:spLocks noChangeShapeType="1"/>
            </p:cNvSpPr>
            <p:nvPr/>
          </p:nvSpPr>
          <p:spPr bwMode="auto">
            <a:xfrm flipV="1">
              <a:off x="5048" y="1937"/>
              <a:ext cx="0" cy="235"/>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203" name="Rectangle 27"/>
            <p:cNvSpPr>
              <a:spLocks noChangeArrowheads="1"/>
            </p:cNvSpPr>
            <p:nvPr/>
          </p:nvSpPr>
          <p:spPr bwMode="auto">
            <a:xfrm>
              <a:off x="3760" y="2212"/>
              <a:ext cx="160" cy="232"/>
            </a:xfrm>
            <a:prstGeom prst="rect">
              <a:avLst/>
            </a:prstGeom>
            <a:solidFill>
              <a:srgbClr val="CC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04" name="Text Box 28"/>
            <p:cNvSpPr txBox="1">
              <a:spLocks noChangeArrowheads="1"/>
            </p:cNvSpPr>
            <p:nvPr/>
          </p:nvSpPr>
          <p:spPr bwMode="auto">
            <a:xfrm>
              <a:off x="3742" y="2173"/>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33CC"/>
                  </a:solidFill>
                </a:rPr>
                <a:t>1</a:t>
              </a:r>
            </a:p>
          </p:txBody>
        </p:sp>
        <p:sp>
          <p:nvSpPr>
            <p:cNvPr id="50205" name="Text Box 29"/>
            <p:cNvSpPr txBox="1">
              <a:spLocks noChangeArrowheads="1"/>
            </p:cNvSpPr>
            <p:nvPr/>
          </p:nvSpPr>
          <p:spPr bwMode="auto">
            <a:xfrm>
              <a:off x="4162" y="1913"/>
              <a:ext cx="24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33CC"/>
                  </a:solidFill>
                </a:rPr>
                <a:t>&amp;</a:t>
              </a:r>
            </a:p>
          </p:txBody>
        </p:sp>
        <p:sp>
          <p:nvSpPr>
            <p:cNvPr id="50206" name="Text Box 30"/>
            <p:cNvSpPr txBox="1">
              <a:spLocks noChangeArrowheads="1"/>
            </p:cNvSpPr>
            <p:nvPr/>
          </p:nvSpPr>
          <p:spPr bwMode="auto">
            <a:xfrm>
              <a:off x="4574" y="1693"/>
              <a:ext cx="35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33CC"/>
                  </a:solidFill>
                  <a:latin typeface="宋体" panose="02010600030101010101" pitchFamily="2" charset="-122"/>
                </a:rPr>
                <a:t>≥</a:t>
              </a:r>
              <a:r>
                <a:rPr lang="en-US" altLang="zh-CN" sz="2000" b="1">
                  <a:solidFill>
                    <a:srgbClr val="0033CC"/>
                  </a:solidFill>
                </a:rPr>
                <a:t>1</a:t>
              </a:r>
            </a:p>
          </p:txBody>
        </p:sp>
        <p:sp>
          <p:nvSpPr>
            <p:cNvPr id="50207" name="Text Box 31"/>
            <p:cNvSpPr txBox="1">
              <a:spLocks noChangeArrowheads="1"/>
            </p:cNvSpPr>
            <p:nvPr/>
          </p:nvSpPr>
          <p:spPr bwMode="auto">
            <a:xfrm>
              <a:off x="4642" y="1301"/>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33CC"/>
                  </a:solidFill>
                </a:rPr>
                <a:t>1</a:t>
              </a:r>
            </a:p>
          </p:txBody>
        </p:sp>
        <p:sp>
          <p:nvSpPr>
            <p:cNvPr id="50208" name="Oval 32"/>
            <p:cNvSpPr>
              <a:spLocks noChangeArrowheads="1"/>
            </p:cNvSpPr>
            <p:nvPr/>
          </p:nvSpPr>
          <p:spPr bwMode="auto">
            <a:xfrm>
              <a:off x="4706" y="1268"/>
              <a:ext cx="68" cy="67"/>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09" name="Oval 33"/>
            <p:cNvSpPr>
              <a:spLocks noChangeArrowheads="1"/>
            </p:cNvSpPr>
            <p:nvPr/>
          </p:nvSpPr>
          <p:spPr bwMode="auto">
            <a:xfrm>
              <a:off x="4706" y="1630"/>
              <a:ext cx="68" cy="67"/>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10" name="Line 34"/>
            <p:cNvSpPr>
              <a:spLocks noChangeShapeType="1"/>
            </p:cNvSpPr>
            <p:nvPr/>
          </p:nvSpPr>
          <p:spPr bwMode="auto">
            <a:xfrm flipV="1">
              <a:off x="4740" y="1510"/>
              <a:ext cx="0" cy="119"/>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211" name="Line 35"/>
            <p:cNvSpPr>
              <a:spLocks noChangeShapeType="1"/>
            </p:cNvSpPr>
            <p:nvPr/>
          </p:nvSpPr>
          <p:spPr bwMode="auto">
            <a:xfrm flipH="1" flipV="1">
              <a:off x="4740" y="1159"/>
              <a:ext cx="0" cy="111"/>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212" name="Oval 36"/>
            <p:cNvSpPr>
              <a:spLocks noChangeArrowheads="1"/>
            </p:cNvSpPr>
            <p:nvPr/>
          </p:nvSpPr>
          <p:spPr bwMode="auto">
            <a:xfrm>
              <a:off x="3436" y="2296"/>
              <a:ext cx="37" cy="37"/>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13" name="Oval 37"/>
            <p:cNvSpPr>
              <a:spLocks noChangeArrowheads="1"/>
            </p:cNvSpPr>
            <p:nvPr/>
          </p:nvSpPr>
          <p:spPr bwMode="auto">
            <a:xfrm>
              <a:off x="4721" y="1126"/>
              <a:ext cx="37" cy="37"/>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14" name="Text Box 38"/>
            <p:cNvSpPr txBox="1">
              <a:spLocks noChangeArrowheads="1"/>
            </p:cNvSpPr>
            <p:nvPr/>
          </p:nvSpPr>
          <p:spPr bwMode="auto">
            <a:xfrm>
              <a:off x="4763" y="1043"/>
              <a:ext cx="2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FF0066"/>
                  </a:solidFill>
                </a:rPr>
                <a:t>Y</a:t>
              </a:r>
            </a:p>
          </p:txBody>
        </p:sp>
        <p:sp>
          <p:nvSpPr>
            <p:cNvPr id="50215" name="Oval 39"/>
            <p:cNvSpPr>
              <a:spLocks noChangeArrowheads="1"/>
            </p:cNvSpPr>
            <p:nvPr/>
          </p:nvSpPr>
          <p:spPr bwMode="auto">
            <a:xfrm>
              <a:off x="3922" y="2278"/>
              <a:ext cx="68" cy="67"/>
            </a:xfrm>
            <a:prstGeom prst="ellipse">
              <a:avLst/>
            </a:prstGeom>
            <a:solidFill>
              <a:schemeClr val="bg1"/>
            </a:solidFill>
            <a:ln w="2857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16" name="Oval 40"/>
            <p:cNvSpPr>
              <a:spLocks noChangeArrowheads="1"/>
            </p:cNvSpPr>
            <p:nvPr/>
          </p:nvSpPr>
          <p:spPr bwMode="auto">
            <a:xfrm>
              <a:off x="3570" y="2292"/>
              <a:ext cx="37" cy="37"/>
            </a:xfrm>
            <a:prstGeom prst="ellipse">
              <a:avLst/>
            </a:prstGeom>
            <a:solidFill>
              <a:srgbClr val="0033CC"/>
            </a:solidFill>
            <a:ln w="2857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17" name="Oval 41"/>
            <p:cNvSpPr>
              <a:spLocks noChangeArrowheads="1"/>
            </p:cNvSpPr>
            <p:nvPr/>
          </p:nvSpPr>
          <p:spPr bwMode="auto">
            <a:xfrm>
              <a:off x="5095" y="2483"/>
              <a:ext cx="37" cy="37"/>
            </a:xfrm>
            <a:prstGeom prst="ellipse">
              <a:avLst/>
            </a:prstGeom>
            <a:solidFill>
              <a:srgbClr val="0033CC"/>
            </a:solidFill>
            <a:ln w="2857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18" name="Line 42"/>
            <p:cNvSpPr>
              <a:spLocks noChangeShapeType="1"/>
            </p:cNvSpPr>
            <p:nvPr/>
          </p:nvSpPr>
          <p:spPr bwMode="auto">
            <a:xfrm>
              <a:off x="3588" y="2312"/>
              <a:ext cx="0" cy="196"/>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219" name="Line 43"/>
            <p:cNvSpPr>
              <a:spLocks noChangeShapeType="1"/>
            </p:cNvSpPr>
            <p:nvPr/>
          </p:nvSpPr>
          <p:spPr bwMode="auto">
            <a:xfrm>
              <a:off x="3584" y="2508"/>
              <a:ext cx="1928"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220" name="Text Box 44"/>
            <p:cNvSpPr txBox="1">
              <a:spLocks noChangeArrowheads="1"/>
            </p:cNvSpPr>
            <p:nvPr/>
          </p:nvSpPr>
          <p:spPr bwMode="auto">
            <a:xfrm>
              <a:off x="3174" y="2130"/>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FF0066"/>
                  </a:solidFill>
                </a:rPr>
                <a:t>A</a:t>
              </a:r>
              <a:r>
                <a:rPr lang="en-US" altLang="zh-CN" b="1" baseline="-25000">
                  <a:solidFill>
                    <a:srgbClr val="FF0066"/>
                  </a:solidFill>
                </a:rPr>
                <a:t>1</a:t>
              </a:r>
              <a:endParaRPr lang="en-US" altLang="zh-CN" b="1" i="1">
                <a:solidFill>
                  <a:srgbClr val="FF0066"/>
                </a:solidFill>
              </a:endParaRPr>
            </a:p>
          </p:txBody>
        </p:sp>
        <p:sp>
          <p:nvSpPr>
            <p:cNvPr id="50221" name="Line 45"/>
            <p:cNvSpPr>
              <a:spLocks noChangeShapeType="1"/>
            </p:cNvSpPr>
            <p:nvPr/>
          </p:nvSpPr>
          <p:spPr bwMode="auto">
            <a:xfrm>
              <a:off x="3480" y="2688"/>
              <a:ext cx="2036"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222" name="Rectangle 46"/>
            <p:cNvSpPr>
              <a:spLocks noChangeArrowheads="1"/>
            </p:cNvSpPr>
            <p:nvPr/>
          </p:nvSpPr>
          <p:spPr bwMode="auto">
            <a:xfrm>
              <a:off x="3764" y="2588"/>
              <a:ext cx="160" cy="232"/>
            </a:xfrm>
            <a:prstGeom prst="rect">
              <a:avLst/>
            </a:prstGeom>
            <a:solidFill>
              <a:srgbClr val="CC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23" name="Text Box 47"/>
            <p:cNvSpPr txBox="1">
              <a:spLocks noChangeArrowheads="1"/>
            </p:cNvSpPr>
            <p:nvPr/>
          </p:nvSpPr>
          <p:spPr bwMode="auto">
            <a:xfrm>
              <a:off x="3746" y="2549"/>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33CC"/>
                  </a:solidFill>
                </a:rPr>
                <a:t>1</a:t>
              </a:r>
            </a:p>
          </p:txBody>
        </p:sp>
        <p:sp>
          <p:nvSpPr>
            <p:cNvPr id="50224" name="Oval 48"/>
            <p:cNvSpPr>
              <a:spLocks noChangeArrowheads="1"/>
            </p:cNvSpPr>
            <p:nvPr/>
          </p:nvSpPr>
          <p:spPr bwMode="auto">
            <a:xfrm>
              <a:off x="3440" y="2672"/>
              <a:ext cx="37" cy="37"/>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25" name="Oval 49"/>
            <p:cNvSpPr>
              <a:spLocks noChangeArrowheads="1"/>
            </p:cNvSpPr>
            <p:nvPr/>
          </p:nvSpPr>
          <p:spPr bwMode="auto">
            <a:xfrm>
              <a:off x="3926" y="2654"/>
              <a:ext cx="68" cy="67"/>
            </a:xfrm>
            <a:prstGeom prst="ellipse">
              <a:avLst/>
            </a:prstGeom>
            <a:solidFill>
              <a:schemeClr val="bg1"/>
            </a:solidFill>
            <a:ln w="2857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26" name="Line 50"/>
            <p:cNvSpPr>
              <a:spLocks noChangeShapeType="1"/>
            </p:cNvSpPr>
            <p:nvPr/>
          </p:nvSpPr>
          <p:spPr bwMode="auto">
            <a:xfrm>
              <a:off x="3592" y="2688"/>
              <a:ext cx="0" cy="196"/>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227" name="Line 51"/>
            <p:cNvSpPr>
              <a:spLocks noChangeShapeType="1"/>
            </p:cNvSpPr>
            <p:nvPr/>
          </p:nvSpPr>
          <p:spPr bwMode="auto">
            <a:xfrm>
              <a:off x="3588" y="2884"/>
              <a:ext cx="1928"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228" name="Text Box 52"/>
            <p:cNvSpPr txBox="1">
              <a:spLocks noChangeArrowheads="1"/>
            </p:cNvSpPr>
            <p:nvPr/>
          </p:nvSpPr>
          <p:spPr bwMode="auto">
            <a:xfrm>
              <a:off x="3178" y="2506"/>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FF0066"/>
                  </a:solidFill>
                </a:rPr>
                <a:t>A</a:t>
              </a:r>
              <a:r>
                <a:rPr lang="en-US" altLang="zh-CN" b="1" baseline="-25000">
                  <a:solidFill>
                    <a:srgbClr val="FF0066"/>
                  </a:solidFill>
                </a:rPr>
                <a:t>0</a:t>
              </a:r>
              <a:endParaRPr lang="en-US" altLang="zh-CN" b="1" i="1">
                <a:solidFill>
                  <a:srgbClr val="FF0066"/>
                </a:solidFill>
              </a:endParaRPr>
            </a:p>
          </p:txBody>
        </p:sp>
        <p:sp>
          <p:nvSpPr>
            <p:cNvPr id="50229" name="Oval 53"/>
            <p:cNvSpPr>
              <a:spLocks noChangeArrowheads="1"/>
            </p:cNvSpPr>
            <p:nvPr/>
          </p:nvSpPr>
          <p:spPr bwMode="auto">
            <a:xfrm>
              <a:off x="4868" y="2665"/>
              <a:ext cx="37" cy="37"/>
            </a:xfrm>
            <a:prstGeom prst="ellipse">
              <a:avLst/>
            </a:prstGeom>
            <a:solidFill>
              <a:srgbClr val="0033CC"/>
            </a:solidFill>
            <a:ln w="2857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30" name="Oval 54"/>
            <p:cNvSpPr>
              <a:spLocks noChangeArrowheads="1"/>
            </p:cNvSpPr>
            <p:nvPr/>
          </p:nvSpPr>
          <p:spPr bwMode="auto">
            <a:xfrm>
              <a:off x="4568" y="2868"/>
              <a:ext cx="37" cy="37"/>
            </a:xfrm>
            <a:prstGeom prst="ellipse">
              <a:avLst/>
            </a:prstGeom>
            <a:solidFill>
              <a:srgbClr val="0033CC"/>
            </a:solidFill>
            <a:ln w="2857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31" name="Oval 55"/>
            <p:cNvSpPr>
              <a:spLocks noChangeArrowheads="1"/>
            </p:cNvSpPr>
            <p:nvPr/>
          </p:nvSpPr>
          <p:spPr bwMode="auto">
            <a:xfrm>
              <a:off x="4188" y="2291"/>
              <a:ext cx="37" cy="37"/>
            </a:xfrm>
            <a:prstGeom prst="ellipse">
              <a:avLst/>
            </a:prstGeom>
            <a:solidFill>
              <a:srgbClr val="0033CC"/>
            </a:solidFill>
            <a:ln w="2857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32" name="Oval 56"/>
            <p:cNvSpPr>
              <a:spLocks noChangeArrowheads="1"/>
            </p:cNvSpPr>
            <p:nvPr/>
          </p:nvSpPr>
          <p:spPr bwMode="auto">
            <a:xfrm>
              <a:off x="3572" y="2669"/>
              <a:ext cx="37" cy="37"/>
            </a:xfrm>
            <a:prstGeom prst="ellipse">
              <a:avLst/>
            </a:prstGeom>
            <a:solidFill>
              <a:srgbClr val="0033CC"/>
            </a:solidFill>
            <a:ln w="2857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33" name="Oval 57"/>
            <p:cNvSpPr>
              <a:spLocks noChangeArrowheads="1"/>
            </p:cNvSpPr>
            <p:nvPr/>
          </p:nvSpPr>
          <p:spPr bwMode="auto">
            <a:xfrm>
              <a:off x="4494" y="2290"/>
              <a:ext cx="37" cy="37"/>
            </a:xfrm>
            <a:prstGeom prst="ellipse">
              <a:avLst/>
            </a:prstGeom>
            <a:solidFill>
              <a:srgbClr val="0033CC"/>
            </a:solidFill>
            <a:ln w="2857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34" name="Oval 58"/>
            <p:cNvSpPr>
              <a:spLocks noChangeArrowheads="1"/>
            </p:cNvSpPr>
            <p:nvPr/>
          </p:nvSpPr>
          <p:spPr bwMode="auto">
            <a:xfrm>
              <a:off x="4794" y="2483"/>
              <a:ext cx="37" cy="37"/>
            </a:xfrm>
            <a:prstGeom prst="ellipse">
              <a:avLst/>
            </a:prstGeom>
            <a:solidFill>
              <a:srgbClr val="0033CC"/>
            </a:solidFill>
            <a:ln w="2857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35" name="Oval 59"/>
            <p:cNvSpPr>
              <a:spLocks noChangeArrowheads="1"/>
            </p:cNvSpPr>
            <p:nvPr/>
          </p:nvSpPr>
          <p:spPr bwMode="auto">
            <a:xfrm>
              <a:off x="4265" y="2665"/>
              <a:ext cx="37" cy="37"/>
            </a:xfrm>
            <a:prstGeom prst="ellipse">
              <a:avLst/>
            </a:prstGeom>
            <a:solidFill>
              <a:srgbClr val="0033CC"/>
            </a:solidFill>
            <a:ln w="2857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36" name="Oval 60"/>
            <p:cNvSpPr>
              <a:spLocks noChangeArrowheads="1"/>
            </p:cNvSpPr>
            <p:nvPr/>
          </p:nvSpPr>
          <p:spPr bwMode="auto">
            <a:xfrm>
              <a:off x="5168" y="2868"/>
              <a:ext cx="37" cy="37"/>
            </a:xfrm>
            <a:prstGeom prst="ellipse">
              <a:avLst/>
            </a:prstGeom>
            <a:solidFill>
              <a:srgbClr val="0033CC"/>
            </a:solidFill>
            <a:ln w="2857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37" name="Oval 61"/>
            <p:cNvSpPr>
              <a:spLocks noChangeArrowheads="1"/>
            </p:cNvSpPr>
            <p:nvPr/>
          </p:nvSpPr>
          <p:spPr bwMode="auto">
            <a:xfrm>
              <a:off x="4340" y="3016"/>
              <a:ext cx="37" cy="37"/>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38" name="Text Box 62"/>
            <p:cNvSpPr txBox="1">
              <a:spLocks noChangeArrowheads="1"/>
            </p:cNvSpPr>
            <p:nvPr/>
          </p:nvSpPr>
          <p:spPr bwMode="auto">
            <a:xfrm>
              <a:off x="4218" y="3006"/>
              <a:ext cx="3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FF0066"/>
                  </a:solidFill>
                </a:rPr>
                <a:t>D</a:t>
              </a:r>
              <a:r>
                <a:rPr lang="en-US" altLang="zh-CN" b="1" baseline="-25000">
                  <a:solidFill>
                    <a:srgbClr val="FF0066"/>
                  </a:solidFill>
                </a:rPr>
                <a:t>0</a:t>
              </a:r>
              <a:endParaRPr lang="en-US" altLang="zh-CN" b="1" i="1">
                <a:solidFill>
                  <a:srgbClr val="FF0066"/>
                </a:solidFill>
              </a:endParaRPr>
            </a:p>
          </p:txBody>
        </p:sp>
        <p:sp>
          <p:nvSpPr>
            <p:cNvPr id="50239" name="Oval 63"/>
            <p:cNvSpPr>
              <a:spLocks noChangeArrowheads="1"/>
            </p:cNvSpPr>
            <p:nvPr/>
          </p:nvSpPr>
          <p:spPr bwMode="auto">
            <a:xfrm>
              <a:off x="4644" y="3016"/>
              <a:ext cx="37" cy="37"/>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40" name="Text Box 64"/>
            <p:cNvSpPr txBox="1">
              <a:spLocks noChangeArrowheads="1"/>
            </p:cNvSpPr>
            <p:nvPr/>
          </p:nvSpPr>
          <p:spPr bwMode="auto">
            <a:xfrm>
              <a:off x="4522" y="3006"/>
              <a:ext cx="3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FF0066"/>
                  </a:solidFill>
                </a:rPr>
                <a:t>D</a:t>
              </a:r>
              <a:r>
                <a:rPr lang="en-US" altLang="zh-CN" b="1" baseline="-25000">
                  <a:solidFill>
                    <a:srgbClr val="FF0066"/>
                  </a:solidFill>
                </a:rPr>
                <a:t>1</a:t>
              </a:r>
              <a:endParaRPr lang="en-US" altLang="zh-CN" b="1" i="1">
                <a:solidFill>
                  <a:srgbClr val="FF0066"/>
                </a:solidFill>
              </a:endParaRPr>
            </a:p>
          </p:txBody>
        </p:sp>
        <p:sp>
          <p:nvSpPr>
            <p:cNvPr id="50241" name="Oval 65"/>
            <p:cNvSpPr>
              <a:spLocks noChangeArrowheads="1"/>
            </p:cNvSpPr>
            <p:nvPr/>
          </p:nvSpPr>
          <p:spPr bwMode="auto">
            <a:xfrm>
              <a:off x="4944" y="3016"/>
              <a:ext cx="37" cy="37"/>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42" name="Text Box 66"/>
            <p:cNvSpPr txBox="1">
              <a:spLocks noChangeArrowheads="1"/>
            </p:cNvSpPr>
            <p:nvPr/>
          </p:nvSpPr>
          <p:spPr bwMode="auto">
            <a:xfrm>
              <a:off x="4822" y="3006"/>
              <a:ext cx="3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FF0066"/>
                  </a:solidFill>
                </a:rPr>
                <a:t>D</a:t>
              </a:r>
              <a:r>
                <a:rPr lang="en-US" altLang="zh-CN" b="1" baseline="-25000">
                  <a:solidFill>
                    <a:srgbClr val="FF0066"/>
                  </a:solidFill>
                </a:rPr>
                <a:t>2</a:t>
              </a:r>
              <a:endParaRPr lang="en-US" altLang="zh-CN" b="1" i="1">
                <a:solidFill>
                  <a:srgbClr val="FF0066"/>
                </a:solidFill>
              </a:endParaRPr>
            </a:p>
          </p:txBody>
        </p:sp>
        <p:sp>
          <p:nvSpPr>
            <p:cNvPr id="50243" name="Oval 67"/>
            <p:cNvSpPr>
              <a:spLocks noChangeArrowheads="1"/>
            </p:cNvSpPr>
            <p:nvPr/>
          </p:nvSpPr>
          <p:spPr bwMode="auto">
            <a:xfrm>
              <a:off x="5244" y="3016"/>
              <a:ext cx="37" cy="37"/>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44" name="Text Box 68"/>
            <p:cNvSpPr txBox="1">
              <a:spLocks noChangeArrowheads="1"/>
            </p:cNvSpPr>
            <p:nvPr/>
          </p:nvSpPr>
          <p:spPr bwMode="auto">
            <a:xfrm>
              <a:off x="5122" y="3006"/>
              <a:ext cx="3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FF0066"/>
                  </a:solidFill>
                </a:rPr>
                <a:t>D</a:t>
              </a:r>
              <a:r>
                <a:rPr lang="en-US" altLang="zh-CN" b="1" baseline="-25000">
                  <a:solidFill>
                    <a:srgbClr val="FF0066"/>
                  </a:solidFill>
                </a:rPr>
                <a:t>3</a:t>
              </a:r>
              <a:endParaRPr lang="en-US" altLang="zh-CN" b="1" i="1">
                <a:solidFill>
                  <a:srgbClr val="FF0066"/>
                </a:solidFill>
              </a:endParaRPr>
            </a:p>
          </p:txBody>
        </p:sp>
      </p:grpSp>
      <p:grpSp>
        <p:nvGrpSpPr>
          <p:cNvPr id="50245" name="Group 69"/>
          <p:cNvGrpSpPr>
            <a:grpSpLocks/>
          </p:cNvGrpSpPr>
          <p:nvPr/>
        </p:nvGrpSpPr>
        <p:grpSpPr bwMode="auto">
          <a:xfrm>
            <a:off x="3943350" y="4364038"/>
            <a:ext cx="400050" cy="1120775"/>
            <a:chOff x="2418" y="2726"/>
            <a:chExt cx="252" cy="706"/>
          </a:xfrm>
        </p:grpSpPr>
        <p:sp>
          <p:nvSpPr>
            <p:cNvPr id="50246" name="Text Box 70"/>
            <p:cNvSpPr txBox="1">
              <a:spLocks noChangeArrowheads="1"/>
            </p:cNvSpPr>
            <p:nvPr/>
          </p:nvSpPr>
          <p:spPr bwMode="auto">
            <a:xfrm>
              <a:off x="2418" y="2726"/>
              <a:ext cx="252" cy="296"/>
            </a:xfrm>
            <a:prstGeom prst="rect">
              <a:avLst/>
            </a:prstGeom>
            <a:solidFill>
              <a:srgbClr val="FFFFCC"/>
            </a:solidFill>
            <a:ln w="1270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1">
                  <a:solidFill>
                    <a:srgbClr val="0033CC"/>
                  </a:solidFill>
                </a:rPr>
                <a:t>0   </a:t>
              </a:r>
            </a:p>
          </p:txBody>
        </p:sp>
        <p:sp>
          <p:nvSpPr>
            <p:cNvPr id="50247" name="Text Box 71"/>
            <p:cNvSpPr txBox="1">
              <a:spLocks noChangeArrowheads="1"/>
            </p:cNvSpPr>
            <p:nvPr/>
          </p:nvSpPr>
          <p:spPr bwMode="auto">
            <a:xfrm>
              <a:off x="2418" y="3136"/>
              <a:ext cx="252" cy="296"/>
            </a:xfrm>
            <a:prstGeom prst="rect">
              <a:avLst/>
            </a:prstGeom>
            <a:solidFill>
              <a:srgbClr val="FFFFCC"/>
            </a:solidFill>
            <a:ln w="1270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1">
                  <a:solidFill>
                    <a:srgbClr val="0033CC"/>
                  </a:solidFill>
                </a:rPr>
                <a:t>0   </a:t>
              </a:r>
            </a:p>
          </p:txBody>
        </p:sp>
      </p:grpSp>
      <p:grpSp>
        <p:nvGrpSpPr>
          <p:cNvPr id="50248" name="Group 72"/>
          <p:cNvGrpSpPr>
            <a:grpSpLocks/>
          </p:cNvGrpSpPr>
          <p:nvPr/>
        </p:nvGrpSpPr>
        <p:grpSpPr bwMode="auto">
          <a:xfrm>
            <a:off x="3943350" y="4364038"/>
            <a:ext cx="400050" cy="1120775"/>
            <a:chOff x="2418" y="2726"/>
            <a:chExt cx="252" cy="706"/>
          </a:xfrm>
        </p:grpSpPr>
        <p:sp>
          <p:nvSpPr>
            <p:cNvPr id="50249" name="Text Box 73"/>
            <p:cNvSpPr txBox="1">
              <a:spLocks noChangeArrowheads="1"/>
            </p:cNvSpPr>
            <p:nvPr/>
          </p:nvSpPr>
          <p:spPr bwMode="auto">
            <a:xfrm>
              <a:off x="2418" y="2726"/>
              <a:ext cx="252" cy="296"/>
            </a:xfrm>
            <a:prstGeom prst="rect">
              <a:avLst/>
            </a:prstGeom>
            <a:solidFill>
              <a:srgbClr val="FFFFCC"/>
            </a:solidFill>
            <a:ln w="1270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1">
                  <a:solidFill>
                    <a:srgbClr val="0033CC"/>
                  </a:solidFill>
                </a:rPr>
                <a:t>0   </a:t>
              </a:r>
            </a:p>
          </p:txBody>
        </p:sp>
        <p:sp>
          <p:nvSpPr>
            <p:cNvPr id="50250" name="Text Box 74"/>
            <p:cNvSpPr txBox="1">
              <a:spLocks noChangeArrowheads="1"/>
            </p:cNvSpPr>
            <p:nvPr/>
          </p:nvSpPr>
          <p:spPr bwMode="auto">
            <a:xfrm>
              <a:off x="2418" y="3136"/>
              <a:ext cx="252" cy="296"/>
            </a:xfrm>
            <a:prstGeom prst="rect">
              <a:avLst/>
            </a:prstGeom>
            <a:solidFill>
              <a:srgbClr val="FFFFCC"/>
            </a:solidFill>
            <a:ln w="1270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1">
                  <a:solidFill>
                    <a:srgbClr val="0033CC"/>
                  </a:solidFill>
                </a:rPr>
                <a:t>1   </a:t>
              </a:r>
            </a:p>
          </p:txBody>
        </p:sp>
      </p:grpSp>
      <p:grpSp>
        <p:nvGrpSpPr>
          <p:cNvPr id="50251" name="Group 75"/>
          <p:cNvGrpSpPr>
            <a:grpSpLocks/>
          </p:cNvGrpSpPr>
          <p:nvPr/>
        </p:nvGrpSpPr>
        <p:grpSpPr bwMode="auto">
          <a:xfrm>
            <a:off x="3944938" y="4364038"/>
            <a:ext cx="403225" cy="1119187"/>
            <a:chOff x="2419" y="2726"/>
            <a:chExt cx="254" cy="705"/>
          </a:xfrm>
        </p:grpSpPr>
        <p:sp>
          <p:nvSpPr>
            <p:cNvPr id="50252" name="Text Box 76"/>
            <p:cNvSpPr txBox="1">
              <a:spLocks noChangeArrowheads="1"/>
            </p:cNvSpPr>
            <p:nvPr/>
          </p:nvSpPr>
          <p:spPr bwMode="auto">
            <a:xfrm>
              <a:off x="2419" y="2726"/>
              <a:ext cx="252" cy="296"/>
            </a:xfrm>
            <a:prstGeom prst="rect">
              <a:avLst/>
            </a:prstGeom>
            <a:solidFill>
              <a:srgbClr val="FFFFCC"/>
            </a:solidFill>
            <a:ln w="1270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1">
                  <a:solidFill>
                    <a:srgbClr val="0033CC"/>
                  </a:solidFill>
                </a:rPr>
                <a:t>1   </a:t>
              </a:r>
            </a:p>
          </p:txBody>
        </p:sp>
        <p:sp>
          <p:nvSpPr>
            <p:cNvPr id="50253" name="Text Box 77"/>
            <p:cNvSpPr txBox="1">
              <a:spLocks noChangeArrowheads="1"/>
            </p:cNvSpPr>
            <p:nvPr/>
          </p:nvSpPr>
          <p:spPr bwMode="auto">
            <a:xfrm>
              <a:off x="2421" y="3135"/>
              <a:ext cx="252" cy="296"/>
            </a:xfrm>
            <a:prstGeom prst="rect">
              <a:avLst/>
            </a:prstGeom>
            <a:solidFill>
              <a:srgbClr val="FFFFCC"/>
            </a:solidFill>
            <a:ln w="1270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1">
                  <a:solidFill>
                    <a:srgbClr val="0033CC"/>
                  </a:solidFill>
                </a:rPr>
                <a:t>0   </a:t>
              </a:r>
            </a:p>
          </p:txBody>
        </p:sp>
      </p:grpSp>
      <p:grpSp>
        <p:nvGrpSpPr>
          <p:cNvPr id="50254" name="Group 78"/>
          <p:cNvGrpSpPr>
            <a:grpSpLocks/>
          </p:cNvGrpSpPr>
          <p:nvPr/>
        </p:nvGrpSpPr>
        <p:grpSpPr bwMode="auto">
          <a:xfrm>
            <a:off x="3943350" y="4364038"/>
            <a:ext cx="404813" cy="1117600"/>
            <a:chOff x="2418" y="2726"/>
            <a:chExt cx="255" cy="704"/>
          </a:xfrm>
        </p:grpSpPr>
        <p:sp>
          <p:nvSpPr>
            <p:cNvPr id="50255" name="Text Box 79"/>
            <p:cNvSpPr txBox="1">
              <a:spLocks noChangeArrowheads="1"/>
            </p:cNvSpPr>
            <p:nvPr/>
          </p:nvSpPr>
          <p:spPr bwMode="auto">
            <a:xfrm>
              <a:off x="2418" y="2726"/>
              <a:ext cx="252" cy="296"/>
            </a:xfrm>
            <a:prstGeom prst="rect">
              <a:avLst/>
            </a:prstGeom>
            <a:solidFill>
              <a:srgbClr val="FFFFCC"/>
            </a:solidFill>
            <a:ln w="1270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1">
                  <a:solidFill>
                    <a:srgbClr val="0033CC"/>
                  </a:solidFill>
                </a:rPr>
                <a:t>1   </a:t>
              </a:r>
            </a:p>
          </p:txBody>
        </p:sp>
        <p:sp>
          <p:nvSpPr>
            <p:cNvPr id="50256" name="Text Box 80"/>
            <p:cNvSpPr txBox="1">
              <a:spLocks noChangeArrowheads="1"/>
            </p:cNvSpPr>
            <p:nvPr/>
          </p:nvSpPr>
          <p:spPr bwMode="auto">
            <a:xfrm>
              <a:off x="2421" y="3134"/>
              <a:ext cx="252" cy="296"/>
            </a:xfrm>
            <a:prstGeom prst="rect">
              <a:avLst/>
            </a:prstGeom>
            <a:solidFill>
              <a:srgbClr val="FFFFCC"/>
            </a:solidFill>
            <a:ln w="1270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1">
                  <a:solidFill>
                    <a:srgbClr val="0033CC"/>
                  </a:solidFill>
                </a:rPr>
                <a:t>1   </a:t>
              </a:r>
            </a:p>
          </p:txBody>
        </p:sp>
      </p:grpSp>
      <p:sp>
        <p:nvSpPr>
          <p:cNvPr id="50257" name="Text Box 81"/>
          <p:cNvSpPr txBox="1">
            <a:spLocks noChangeArrowheads="1"/>
          </p:cNvSpPr>
          <p:nvPr/>
        </p:nvSpPr>
        <p:spPr bwMode="auto">
          <a:xfrm>
            <a:off x="7240588" y="2620963"/>
            <a:ext cx="754062" cy="457200"/>
          </a:xfrm>
          <a:prstGeom prst="rect">
            <a:avLst/>
          </a:prstGeom>
          <a:solidFill>
            <a:schemeClr val="bg1"/>
          </a:solidFill>
          <a:ln>
            <a:noFill/>
          </a:ln>
          <a:effectLst/>
          <a:extLs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FF0066"/>
                </a:solidFill>
              </a:rPr>
              <a:t>= </a:t>
            </a:r>
            <a:r>
              <a:rPr lang="en-US" altLang="zh-CN" b="1" i="1">
                <a:solidFill>
                  <a:srgbClr val="FF0066"/>
                </a:solidFill>
              </a:rPr>
              <a:t>D</a:t>
            </a:r>
            <a:r>
              <a:rPr lang="en-US" altLang="zh-CN" b="1" baseline="-25000">
                <a:solidFill>
                  <a:srgbClr val="FF0066"/>
                </a:solidFill>
              </a:rPr>
              <a:t>0</a:t>
            </a:r>
          </a:p>
        </p:txBody>
      </p:sp>
      <p:sp>
        <p:nvSpPr>
          <p:cNvPr id="50258" name="Text Box 82"/>
          <p:cNvSpPr txBox="1">
            <a:spLocks noChangeArrowheads="1"/>
          </p:cNvSpPr>
          <p:nvPr/>
        </p:nvSpPr>
        <p:spPr bwMode="auto">
          <a:xfrm>
            <a:off x="7240588" y="2620963"/>
            <a:ext cx="754062" cy="457200"/>
          </a:xfrm>
          <a:prstGeom prst="rect">
            <a:avLst/>
          </a:prstGeom>
          <a:solidFill>
            <a:schemeClr val="bg1"/>
          </a:solidFill>
          <a:ln>
            <a:noFill/>
          </a:ln>
          <a:effectLst/>
          <a:extLs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FF0066"/>
                </a:solidFill>
              </a:rPr>
              <a:t>= </a:t>
            </a:r>
            <a:r>
              <a:rPr lang="en-US" altLang="zh-CN" b="1" i="1">
                <a:solidFill>
                  <a:srgbClr val="FF0066"/>
                </a:solidFill>
              </a:rPr>
              <a:t>D</a:t>
            </a:r>
            <a:r>
              <a:rPr lang="en-US" altLang="zh-CN" b="1" baseline="-25000">
                <a:solidFill>
                  <a:srgbClr val="FF0066"/>
                </a:solidFill>
              </a:rPr>
              <a:t>1</a:t>
            </a:r>
          </a:p>
        </p:txBody>
      </p:sp>
      <p:sp>
        <p:nvSpPr>
          <p:cNvPr id="50259" name="Text Box 83"/>
          <p:cNvSpPr txBox="1">
            <a:spLocks noChangeArrowheads="1"/>
          </p:cNvSpPr>
          <p:nvPr/>
        </p:nvSpPr>
        <p:spPr bwMode="auto">
          <a:xfrm>
            <a:off x="7240588" y="2620963"/>
            <a:ext cx="754062" cy="457200"/>
          </a:xfrm>
          <a:prstGeom prst="rect">
            <a:avLst/>
          </a:prstGeom>
          <a:solidFill>
            <a:schemeClr val="bg1"/>
          </a:solidFill>
          <a:ln>
            <a:noFill/>
          </a:ln>
          <a:effectLst/>
          <a:extLs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FF0066"/>
                </a:solidFill>
              </a:rPr>
              <a:t>= </a:t>
            </a:r>
            <a:r>
              <a:rPr lang="en-US" altLang="zh-CN" b="1" i="1">
                <a:solidFill>
                  <a:srgbClr val="FF0066"/>
                </a:solidFill>
              </a:rPr>
              <a:t>D</a:t>
            </a:r>
            <a:r>
              <a:rPr lang="en-US" altLang="zh-CN" b="1" baseline="-25000">
                <a:solidFill>
                  <a:srgbClr val="FF0066"/>
                </a:solidFill>
              </a:rPr>
              <a:t>2</a:t>
            </a:r>
          </a:p>
        </p:txBody>
      </p:sp>
      <p:sp>
        <p:nvSpPr>
          <p:cNvPr id="50260" name="Text Box 84"/>
          <p:cNvSpPr txBox="1">
            <a:spLocks noChangeArrowheads="1"/>
          </p:cNvSpPr>
          <p:nvPr/>
        </p:nvSpPr>
        <p:spPr bwMode="auto">
          <a:xfrm>
            <a:off x="7240588" y="2620963"/>
            <a:ext cx="792162" cy="457200"/>
          </a:xfrm>
          <a:prstGeom prst="rect">
            <a:avLst/>
          </a:prstGeom>
          <a:solidFill>
            <a:srgbClr val="FFFFCC"/>
          </a:solidFill>
          <a:ln>
            <a:noFill/>
          </a:ln>
          <a:effectLst/>
          <a:extLs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FF0066"/>
                </a:solidFill>
              </a:rPr>
              <a:t>= </a:t>
            </a:r>
            <a:r>
              <a:rPr lang="en-US" altLang="zh-CN" b="1" i="1">
                <a:solidFill>
                  <a:srgbClr val="FF0066"/>
                </a:solidFill>
              </a:rPr>
              <a:t>D</a:t>
            </a:r>
            <a:r>
              <a:rPr lang="en-US" altLang="zh-CN" b="1" baseline="-25000">
                <a:solidFill>
                  <a:srgbClr val="FF0066"/>
                </a:solidFill>
              </a:rPr>
              <a:t>3</a:t>
            </a:r>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7828606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0179"/>
                                        </p:tgtEl>
                                        <p:attrNameLst>
                                          <p:attrName>style.visibility</p:attrName>
                                        </p:attrNameLst>
                                      </p:cBhvr>
                                      <p:to>
                                        <p:strVal val="visible"/>
                                      </p:to>
                                    </p:set>
                                    <p:animEffect transition="in" filter="wipe(left)">
                                      <p:cBhvr>
                                        <p:cTn id="7" dur="500"/>
                                        <p:tgtEl>
                                          <p:spTgt spid="501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0180"/>
                                        </p:tgtEl>
                                        <p:attrNameLst>
                                          <p:attrName>style.visibility</p:attrName>
                                        </p:attrNameLst>
                                      </p:cBhvr>
                                      <p:to>
                                        <p:strVal val="visible"/>
                                      </p:to>
                                    </p:set>
                                    <p:animEffect transition="in" filter="wipe(left)">
                                      <p:cBhvr>
                                        <p:cTn id="12" dur="500"/>
                                        <p:tgtEl>
                                          <p:spTgt spid="501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0182"/>
                                        </p:tgtEl>
                                        <p:attrNameLst>
                                          <p:attrName>style.visibility</p:attrName>
                                        </p:attrNameLst>
                                      </p:cBhvr>
                                      <p:to>
                                        <p:strVal val="visible"/>
                                      </p:to>
                                    </p:set>
                                    <p:animEffect transition="in" filter="wipe(left)">
                                      <p:cBhvr>
                                        <p:cTn id="17" dur="500"/>
                                        <p:tgtEl>
                                          <p:spTgt spid="5018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0181"/>
                                        </p:tgtEl>
                                        <p:attrNameLst>
                                          <p:attrName>style.visibility</p:attrName>
                                        </p:attrNameLst>
                                      </p:cBhvr>
                                      <p:to>
                                        <p:strVal val="visible"/>
                                      </p:to>
                                    </p:set>
                                    <p:animEffect transition="in" filter="wipe(left)">
                                      <p:cBhvr>
                                        <p:cTn id="22" dur="500"/>
                                        <p:tgtEl>
                                          <p:spTgt spid="5018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50183"/>
                                        </p:tgtEl>
                                        <p:attrNameLst>
                                          <p:attrName>style.visibility</p:attrName>
                                        </p:attrNameLst>
                                      </p:cBhvr>
                                      <p:to>
                                        <p:strVal val="visible"/>
                                      </p:to>
                                    </p:set>
                                    <p:anim calcmode="lin" valueType="num">
                                      <p:cBhvr additive="base">
                                        <p:cTn id="27" dur="500"/>
                                        <p:tgtEl>
                                          <p:spTgt spid="50183"/>
                                        </p:tgtEl>
                                        <p:attrNameLst>
                                          <p:attrName>ppt_y</p:attrName>
                                        </p:attrNameLst>
                                      </p:cBhvr>
                                      <p:tavLst>
                                        <p:tav tm="0">
                                          <p:val>
                                            <p:strVal val="#ppt_y+#ppt_h*1.125000"/>
                                          </p:val>
                                        </p:tav>
                                        <p:tav tm="100000">
                                          <p:val>
                                            <p:strVal val="#ppt_y"/>
                                          </p:val>
                                        </p:tav>
                                      </p:tavLst>
                                    </p:anim>
                                    <p:animEffect transition="in" filter="wipe(up)">
                                      <p:cBhvr>
                                        <p:cTn id="28" dur="500"/>
                                        <p:tgtEl>
                                          <p:spTgt spid="5018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2" presetClass="entr" presetSubtype="8" fill="hold" nodeType="clickEffect">
                                  <p:stCondLst>
                                    <p:cond delay="0"/>
                                  </p:stCondLst>
                                  <p:childTnLst>
                                    <p:set>
                                      <p:cBhvr>
                                        <p:cTn id="32" dur="1" fill="hold">
                                          <p:stCondLst>
                                            <p:cond delay="0"/>
                                          </p:stCondLst>
                                        </p:cTn>
                                        <p:tgtEl>
                                          <p:spTgt spid="50245"/>
                                        </p:tgtEl>
                                        <p:attrNameLst>
                                          <p:attrName>style.visibility</p:attrName>
                                        </p:attrNameLst>
                                      </p:cBhvr>
                                      <p:to>
                                        <p:strVal val="visible"/>
                                      </p:to>
                                    </p:set>
                                    <p:anim calcmode="lin" valueType="num">
                                      <p:cBhvr additive="base">
                                        <p:cTn id="33" dur="500"/>
                                        <p:tgtEl>
                                          <p:spTgt spid="50245"/>
                                        </p:tgtEl>
                                        <p:attrNameLst>
                                          <p:attrName>ppt_x</p:attrName>
                                        </p:attrNameLst>
                                      </p:cBhvr>
                                      <p:tavLst>
                                        <p:tav tm="0">
                                          <p:val>
                                            <p:strVal val="#ppt_x-#ppt_w*1.125000"/>
                                          </p:val>
                                        </p:tav>
                                        <p:tav tm="100000">
                                          <p:val>
                                            <p:strVal val="#ppt_x"/>
                                          </p:val>
                                        </p:tav>
                                      </p:tavLst>
                                    </p:anim>
                                    <p:animEffect transition="in" filter="wipe(right)">
                                      <p:cBhvr>
                                        <p:cTn id="34" dur="500"/>
                                        <p:tgtEl>
                                          <p:spTgt spid="50245"/>
                                        </p:tgtEl>
                                      </p:cBhvr>
                                    </p:animEffect>
                                  </p:childTnLst>
                                </p:cTn>
                              </p:par>
                            </p:childTnLst>
                          </p:cTn>
                        </p:par>
                        <p:par>
                          <p:cTn id="35" fill="hold" nodeType="afterGroup">
                            <p:stCondLst>
                              <p:cond delay="500"/>
                            </p:stCondLst>
                            <p:childTnLst>
                              <p:par>
                                <p:cTn id="36" presetID="12" presetClass="entr" presetSubtype="2" fill="hold" grpId="0" nodeType="afterEffect">
                                  <p:stCondLst>
                                    <p:cond delay="1000"/>
                                  </p:stCondLst>
                                  <p:childTnLst>
                                    <p:set>
                                      <p:cBhvr>
                                        <p:cTn id="37" dur="1" fill="hold">
                                          <p:stCondLst>
                                            <p:cond delay="0"/>
                                          </p:stCondLst>
                                        </p:cTn>
                                        <p:tgtEl>
                                          <p:spTgt spid="50257"/>
                                        </p:tgtEl>
                                        <p:attrNameLst>
                                          <p:attrName>style.visibility</p:attrName>
                                        </p:attrNameLst>
                                      </p:cBhvr>
                                      <p:to>
                                        <p:strVal val="visible"/>
                                      </p:to>
                                    </p:set>
                                    <p:anim calcmode="lin" valueType="num">
                                      <p:cBhvr additive="base">
                                        <p:cTn id="38" dur="500"/>
                                        <p:tgtEl>
                                          <p:spTgt spid="50257"/>
                                        </p:tgtEl>
                                        <p:attrNameLst>
                                          <p:attrName>ppt_x</p:attrName>
                                        </p:attrNameLst>
                                      </p:cBhvr>
                                      <p:tavLst>
                                        <p:tav tm="0">
                                          <p:val>
                                            <p:strVal val="#ppt_x+#ppt_w*1.125000"/>
                                          </p:val>
                                        </p:tav>
                                        <p:tav tm="100000">
                                          <p:val>
                                            <p:strVal val="#ppt_x"/>
                                          </p:val>
                                        </p:tav>
                                      </p:tavLst>
                                    </p:anim>
                                    <p:animEffect transition="in" filter="wipe(left)">
                                      <p:cBhvr>
                                        <p:cTn id="39" dur="500"/>
                                        <p:tgtEl>
                                          <p:spTgt spid="50257"/>
                                        </p:tgtEl>
                                      </p:cBhvr>
                                    </p:animEffect>
                                  </p:childTnLst>
                                </p:cTn>
                              </p:par>
                            </p:childTnLst>
                          </p:cTn>
                        </p:par>
                        <p:par>
                          <p:cTn id="40" fill="hold" nodeType="afterGroup">
                            <p:stCondLst>
                              <p:cond delay="2000"/>
                            </p:stCondLst>
                            <p:childTnLst>
                              <p:par>
                                <p:cTn id="41" presetID="12" presetClass="entr" presetSubtype="8" fill="hold" nodeType="afterEffect">
                                  <p:stCondLst>
                                    <p:cond delay="2000"/>
                                  </p:stCondLst>
                                  <p:childTnLst>
                                    <p:set>
                                      <p:cBhvr>
                                        <p:cTn id="42" dur="1" fill="hold">
                                          <p:stCondLst>
                                            <p:cond delay="0"/>
                                          </p:stCondLst>
                                        </p:cTn>
                                        <p:tgtEl>
                                          <p:spTgt spid="50248"/>
                                        </p:tgtEl>
                                        <p:attrNameLst>
                                          <p:attrName>style.visibility</p:attrName>
                                        </p:attrNameLst>
                                      </p:cBhvr>
                                      <p:to>
                                        <p:strVal val="visible"/>
                                      </p:to>
                                    </p:set>
                                    <p:anim calcmode="lin" valueType="num">
                                      <p:cBhvr additive="base">
                                        <p:cTn id="43" dur="500"/>
                                        <p:tgtEl>
                                          <p:spTgt spid="50248"/>
                                        </p:tgtEl>
                                        <p:attrNameLst>
                                          <p:attrName>ppt_x</p:attrName>
                                        </p:attrNameLst>
                                      </p:cBhvr>
                                      <p:tavLst>
                                        <p:tav tm="0">
                                          <p:val>
                                            <p:strVal val="#ppt_x-#ppt_w*1.125000"/>
                                          </p:val>
                                        </p:tav>
                                        <p:tav tm="100000">
                                          <p:val>
                                            <p:strVal val="#ppt_x"/>
                                          </p:val>
                                        </p:tav>
                                      </p:tavLst>
                                    </p:anim>
                                    <p:animEffect transition="in" filter="wipe(right)">
                                      <p:cBhvr>
                                        <p:cTn id="44" dur="500"/>
                                        <p:tgtEl>
                                          <p:spTgt spid="50248"/>
                                        </p:tgtEl>
                                      </p:cBhvr>
                                    </p:animEffect>
                                  </p:childTnLst>
                                </p:cTn>
                              </p:par>
                            </p:childTnLst>
                          </p:cTn>
                        </p:par>
                        <p:par>
                          <p:cTn id="45" fill="hold" nodeType="afterGroup">
                            <p:stCondLst>
                              <p:cond delay="4500"/>
                            </p:stCondLst>
                            <p:childTnLst>
                              <p:par>
                                <p:cTn id="46" presetID="12" presetClass="entr" presetSubtype="2" fill="hold" grpId="0" nodeType="afterEffect">
                                  <p:stCondLst>
                                    <p:cond delay="1000"/>
                                  </p:stCondLst>
                                  <p:childTnLst>
                                    <p:set>
                                      <p:cBhvr>
                                        <p:cTn id="47" dur="1" fill="hold">
                                          <p:stCondLst>
                                            <p:cond delay="0"/>
                                          </p:stCondLst>
                                        </p:cTn>
                                        <p:tgtEl>
                                          <p:spTgt spid="50258"/>
                                        </p:tgtEl>
                                        <p:attrNameLst>
                                          <p:attrName>style.visibility</p:attrName>
                                        </p:attrNameLst>
                                      </p:cBhvr>
                                      <p:to>
                                        <p:strVal val="visible"/>
                                      </p:to>
                                    </p:set>
                                    <p:anim calcmode="lin" valueType="num">
                                      <p:cBhvr additive="base">
                                        <p:cTn id="48" dur="500"/>
                                        <p:tgtEl>
                                          <p:spTgt spid="50258"/>
                                        </p:tgtEl>
                                        <p:attrNameLst>
                                          <p:attrName>ppt_x</p:attrName>
                                        </p:attrNameLst>
                                      </p:cBhvr>
                                      <p:tavLst>
                                        <p:tav tm="0">
                                          <p:val>
                                            <p:strVal val="#ppt_x+#ppt_w*1.125000"/>
                                          </p:val>
                                        </p:tav>
                                        <p:tav tm="100000">
                                          <p:val>
                                            <p:strVal val="#ppt_x"/>
                                          </p:val>
                                        </p:tav>
                                      </p:tavLst>
                                    </p:anim>
                                    <p:animEffect transition="in" filter="wipe(left)">
                                      <p:cBhvr>
                                        <p:cTn id="49" dur="500"/>
                                        <p:tgtEl>
                                          <p:spTgt spid="50258"/>
                                        </p:tgtEl>
                                      </p:cBhvr>
                                    </p:animEffect>
                                  </p:childTnLst>
                                </p:cTn>
                              </p:par>
                            </p:childTnLst>
                          </p:cTn>
                        </p:par>
                        <p:par>
                          <p:cTn id="50" fill="hold" nodeType="afterGroup">
                            <p:stCondLst>
                              <p:cond delay="6000"/>
                            </p:stCondLst>
                            <p:childTnLst>
                              <p:par>
                                <p:cTn id="51" presetID="12" presetClass="entr" presetSubtype="8" fill="hold" nodeType="afterEffect">
                                  <p:stCondLst>
                                    <p:cond delay="2000"/>
                                  </p:stCondLst>
                                  <p:childTnLst>
                                    <p:set>
                                      <p:cBhvr>
                                        <p:cTn id="52" dur="1" fill="hold">
                                          <p:stCondLst>
                                            <p:cond delay="0"/>
                                          </p:stCondLst>
                                        </p:cTn>
                                        <p:tgtEl>
                                          <p:spTgt spid="50251"/>
                                        </p:tgtEl>
                                        <p:attrNameLst>
                                          <p:attrName>style.visibility</p:attrName>
                                        </p:attrNameLst>
                                      </p:cBhvr>
                                      <p:to>
                                        <p:strVal val="visible"/>
                                      </p:to>
                                    </p:set>
                                    <p:anim calcmode="lin" valueType="num">
                                      <p:cBhvr additive="base">
                                        <p:cTn id="53" dur="500"/>
                                        <p:tgtEl>
                                          <p:spTgt spid="50251"/>
                                        </p:tgtEl>
                                        <p:attrNameLst>
                                          <p:attrName>ppt_x</p:attrName>
                                        </p:attrNameLst>
                                      </p:cBhvr>
                                      <p:tavLst>
                                        <p:tav tm="0">
                                          <p:val>
                                            <p:strVal val="#ppt_x-#ppt_w*1.125000"/>
                                          </p:val>
                                        </p:tav>
                                        <p:tav tm="100000">
                                          <p:val>
                                            <p:strVal val="#ppt_x"/>
                                          </p:val>
                                        </p:tav>
                                      </p:tavLst>
                                    </p:anim>
                                    <p:animEffect transition="in" filter="wipe(right)">
                                      <p:cBhvr>
                                        <p:cTn id="54" dur="500"/>
                                        <p:tgtEl>
                                          <p:spTgt spid="50251"/>
                                        </p:tgtEl>
                                      </p:cBhvr>
                                    </p:animEffect>
                                  </p:childTnLst>
                                </p:cTn>
                              </p:par>
                            </p:childTnLst>
                          </p:cTn>
                        </p:par>
                        <p:par>
                          <p:cTn id="55" fill="hold" nodeType="afterGroup">
                            <p:stCondLst>
                              <p:cond delay="8500"/>
                            </p:stCondLst>
                            <p:childTnLst>
                              <p:par>
                                <p:cTn id="56" presetID="12" presetClass="entr" presetSubtype="2" fill="hold" grpId="0" nodeType="afterEffect">
                                  <p:stCondLst>
                                    <p:cond delay="1000"/>
                                  </p:stCondLst>
                                  <p:childTnLst>
                                    <p:set>
                                      <p:cBhvr>
                                        <p:cTn id="57" dur="1" fill="hold">
                                          <p:stCondLst>
                                            <p:cond delay="0"/>
                                          </p:stCondLst>
                                        </p:cTn>
                                        <p:tgtEl>
                                          <p:spTgt spid="50259"/>
                                        </p:tgtEl>
                                        <p:attrNameLst>
                                          <p:attrName>style.visibility</p:attrName>
                                        </p:attrNameLst>
                                      </p:cBhvr>
                                      <p:to>
                                        <p:strVal val="visible"/>
                                      </p:to>
                                    </p:set>
                                    <p:anim calcmode="lin" valueType="num">
                                      <p:cBhvr additive="base">
                                        <p:cTn id="58" dur="500"/>
                                        <p:tgtEl>
                                          <p:spTgt spid="50259"/>
                                        </p:tgtEl>
                                        <p:attrNameLst>
                                          <p:attrName>ppt_x</p:attrName>
                                        </p:attrNameLst>
                                      </p:cBhvr>
                                      <p:tavLst>
                                        <p:tav tm="0">
                                          <p:val>
                                            <p:strVal val="#ppt_x+#ppt_w*1.125000"/>
                                          </p:val>
                                        </p:tav>
                                        <p:tav tm="100000">
                                          <p:val>
                                            <p:strVal val="#ppt_x"/>
                                          </p:val>
                                        </p:tav>
                                      </p:tavLst>
                                    </p:anim>
                                    <p:animEffect transition="in" filter="wipe(left)">
                                      <p:cBhvr>
                                        <p:cTn id="59" dur="500"/>
                                        <p:tgtEl>
                                          <p:spTgt spid="50259"/>
                                        </p:tgtEl>
                                      </p:cBhvr>
                                    </p:animEffect>
                                  </p:childTnLst>
                                </p:cTn>
                              </p:par>
                            </p:childTnLst>
                          </p:cTn>
                        </p:par>
                        <p:par>
                          <p:cTn id="60" fill="hold" nodeType="afterGroup">
                            <p:stCondLst>
                              <p:cond delay="10000"/>
                            </p:stCondLst>
                            <p:childTnLst>
                              <p:par>
                                <p:cTn id="61" presetID="12" presetClass="entr" presetSubtype="8" fill="hold" nodeType="afterEffect">
                                  <p:stCondLst>
                                    <p:cond delay="2000"/>
                                  </p:stCondLst>
                                  <p:childTnLst>
                                    <p:set>
                                      <p:cBhvr>
                                        <p:cTn id="62" dur="1" fill="hold">
                                          <p:stCondLst>
                                            <p:cond delay="0"/>
                                          </p:stCondLst>
                                        </p:cTn>
                                        <p:tgtEl>
                                          <p:spTgt spid="50254"/>
                                        </p:tgtEl>
                                        <p:attrNameLst>
                                          <p:attrName>style.visibility</p:attrName>
                                        </p:attrNameLst>
                                      </p:cBhvr>
                                      <p:to>
                                        <p:strVal val="visible"/>
                                      </p:to>
                                    </p:set>
                                    <p:anim calcmode="lin" valueType="num">
                                      <p:cBhvr additive="base">
                                        <p:cTn id="63" dur="500"/>
                                        <p:tgtEl>
                                          <p:spTgt spid="50254"/>
                                        </p:tgtEl>
                                        <p:attrNameLst>
                                          <p:attrName>ppt_x</p:attrName>
                                        </p:attrNameLst>
                                      </p:cBhvr>
                                      <p:tavLst>
                                        <p:tav tm="0">
                                          <p:val>
                                            <p:strVal val="#ppt_x-#ppt_w*1.125000"/>
                                          </p:val>
                                        </p:tav>
                                        <p:tav tm="100000">
                                          <p:val>
                                            <p:strVal val="#ppt_x"/>
                                          </p:val>
                                        </p:tav>
                                      </p:tavLst>
                                    </p:anim>
                                    <p:animEffect transition="in" filter="wipe(right)">
                                      <p:cBhvr>
                                        <p:cTn id="64" dur="500"/>
                                        <p:tgtEl>
                                          <p:spTgt spid="50254"/>
                                        </p:tgtEl>
                                      </p:cBhvr>
                                    </p:animEffect>
                                  </p:childTnLst>
                                </p:cTn>
                              </p:par>
                            </p:childTnLst>
                          </p:cTn>
                        </p:par>
                        <p:par>
                          <p:cTn id="65" fill="hold" nodeType="afterGroup">
                            <p:stCondLst>
                              <p:cond delay="12500"/>
                            </p:stCondLst>
                            <p:childTnLst>
                              <p:par>
                                <p:cTn id="66" presetID="12" presetClass="entr" presetSubtype="2" fill="hold" grpId="0" nodeType="afterEffect">
                                  <p:stCondLst>
                                    <p:cond delay="1000"/>
                                  </p:stCondLst>
                                  <p:childTnLst>
                                    <p:set>
                                      <p:cBhvr>
                                        <p:cTn id="67" dur="1" fill="hold">
                                          <p:stCondLst>
                                            <p:cond delay="0"/>
                                          </p:stCondLst>
                                        </p:cTn>
                                        <p:tgtEl>
                                          <p:spTgt spid="50260"/>
                                        </p:tgtEl>
                                        <p:attrNameLst>
                                          <p:attrName>style.visibility</p:attrName>
                                        </p:attrNameLst>
                                      </p:cBhvr>
                                      <p:to>
                                        <p:strVal val="visible"/>
                                      </p:to>
                                    </p:set>
                                    <p:anim calcmode="lin" valueType="num">
                                      <p:cBhvr additive="base">
                                        <p:cTn id="68" dur="500"/>
                                        <p:tgtEl>
                                          <p:spTgt spid="50260"/>
                                        </p:tgtEl>
                                        <p:attrNameLst>
                                          <p:attrName>ppt_x</p:attrName>
                                        </p:attrNameLst>
                                      </p:cBhvr>
                                      <p:tavLst>
                                        <p:tav tm="0">
                                          <p:val>
                                            <p:strVal val="#ppt_x+#ppt_w*1.125000"/>
                                          </p:val>
                                        </p:tav>
                                        <p:tav tm="100000">
                                          <p:val>
                                            <p:strVal val="#ppt_x"/>
                                          </p:val>
                                        </p:tav>
                                      </p:tavLst>
                                    </p:anim>
                                    <p:animEffect transition="in" filter="wipe(left)">
                                      <p:cBhvr>
                                        <p:cTn id="69" dur="500"/>
                                        <p:tgtEl>
                                          <p:spTgt spid="50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autoUpdateAnimBg="0"/>
      <p:bldP spid="50181" grpId="0" autoUpdateAnimBg="0"/>
      <p:bldP spid="50257" grpId="0" animBg="1" autoUpdateAnimBg="0"/>
      <p:bldP spid="50258" grpId="0" animBg="1" autoUpdateAnimBg="0"/>
      <p:bldP spid="50259" grpId="0" animBg="1" autoUpdateAnimBg="0"/>
      <p:bldP spid="50260"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6886575" y="4186238"/>
            <a:ext cx="1168400" cy="396875"/>
          </a:xfrm>
          <a:prstGeom prst="rect">
            <a:avLst/>
          </a:prstGeom>
          <a:solidFill>
            <a:srgbClr val="FFFFCC"/>
          </a:solidFill>
          <a:ln>
            <a:noFill/>
          </a:ln>
          <a:effectLst/>
          <a:extLst>
            <a:ext uri="{91240B29-F687-4F45-9708-019B960494DF}">
              <a14:hiddenLine xmlns:a14="http://schemas.microsoft.com/office/drawing/2010/main" w="12700">
                <a:solidFill>
                  <a:srgbClr val="99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b="1">
                <a:solidFill>
                  <a:srgbClr val="0033CC"/>
                </a:solidFill>
              </a:rPr>
              <a:t>╳</a:t>
            </a:r>
            <a:r>
              <a:rPr lang="en-US" altLang="zh-CN" sz="1400" b="1">
                <a:solidFill>
                  <a:srgbClr val="0033CC"/>
                </a:solidFill>
              </a:rPr>
              <a:t>     </a:t>
            </a:r>
            <a:r>
              <a:rPr lang="en-US" altLang="zh-CN" sz="1200" b="1">
                <a:solidFill>
                  <a:srgbClr val="0033CC"/>
                </a:solidFill>
              </a:rPr>
              <a:t>╳    </a:t>
            </a:r>
            <a:r>
              <a:rPr lang="en-US" altLang="zh-CN" sz="2000" b="1">
                <a:solidFill>
                  <a:srgbClr val="0033CC"/>
                </a:solidFill>
              </a:rPr>
              <a:t> </a:t>
            </a:r>
            <a:r>
              <a:rPr lang="en-US" altLang="zh-CN" sz="1200" b="1">
                <a:solidFill>
                  <a:srgbClr val="0033CC"/>
                </a:solidFill>
              </a:rPr>
              <a:t>╳</a:t>
            </a:r>
          </a:p>
        </p:txBody>
      </p:sp>
      <p:sp>
        <p:nvSpPr>
          <p:cNvPr id="51203" name="Text Box 3"/>
          <p:cNvSpPr txBox="1">
            <a:spLocks noChangeArrowheads="1"/>
          </p:cNvSpPr>
          <p:nvPr/>
        </p:nvSpPr>
        <p:spPr bwMode="auto">
          <a:xfrm>
            <a:off x="179512" y="789420"/>
            <a:ext cx="5106987"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Lst>
        </p:spPr>
        <p:txBody>
          <a:bodyPr>
            <a:spAutoFit/>
          </a:bodyPr>
          <a:lstStyle/>
          <a:p>
            <a:r>
              <a:rPr lang="zh-CN" altLang="en-US" sz="2800" b="1" dirty="0" smtClean="0">
                <a:solidFill>
                  <a:srgbClr val="0033CC"/>
                </a:solidFill>
                <a:latin typeface="宋体" panose="02010600030101010101" pitchFamily="2" charset="-122"/>
              </a:rPr>
              <a:t>集成</a:t>
            </a:r>
            <a:r>
              <a:rPr lang="zh-CN" altLang="en-US" sz="2800" b="1" dirty="0">
                <a:solidFill>
                  <a:srgbClr val="0033CC"/>
                </a:solidFill>
                <a:latin typeface="宋体" panose="02010600030101010101" pitchFamily="2" charset="-122"/>
              </a:rPr>
              <a:t>数据选择器</a:t>
            </a:r>
          </a:p>
        </p:txBody>
      </p:sp>
      <p:sp>
        <p:nvSpPr>
          <p:cNvPr id="51204" name="Text Box 4"/>
          <p:cNvSpPr txBox="1">
            <a:spLocks noChangeArrowheads="1"/>
          </p:cNvSpPr>
          <p:nvPr/>
        </p:nvSpPr>
        <p:spPr bwMode="auto">
          <a:xfrm>
            <a:off x="1180306" y="1101509"/>
            <a:ext cx="3944937" cy="519112"/>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zh-CN" sz="2800" b="1" dirty="0"/>
              <a:t>1.  8 </a:t>
            </a:r>
            <a:r>
              <a:rPr lang="zh-CN" altLang="en-US" sz="2800" b="1" dirty="0"/>
              <a:t>选 </a:t>
            </a:r>
            <a:r>
              <a:rPr lang="en-US" altLang="zh-CN" sz="2800" b="1" dirty="0"/>
              <a:t>1 </a:t>
            </a:r>
            <a:r>
              <a:rPr lang="zh-CN" altLang="en-US" sz="2800" b="1" dirty="0"/>
              <a:t>数据选择器</a:t>
            </a:r>
          </a:p>
        </p:txBody>
      </p:sp>
      <p:sp>
        <p:nvSpPr>
          <p:cNvPr id="51205" name="Text Box 5"/>
          <p:cNvSpPr txBox="1">
            <a:spLocks noChangeArrowheads="1"/>
          </p:cNvSpPr>
          <p:nvPr/>
        </p:nvSpPr>
        <p:spPr bwMode="auto">
          <a:xfrm>
            <a:off x="5975474" y="800865"/>
            <a:ext cx="2759075" cy="9541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r>
              <a:rPr lang="en-US" altLang="zh-CN" sz="2800" b="1" dirty="0">
                <a:solidFill>
                  <a:srgbClr val="FF0066"/>
                </a:solidFill>
                <a:ea typeface="楷体_GB2312" panose="02010609030101010101" pitchFamily="49" charset="-122"/>
              </a:rPr>
              <a:t>74151  74LS151  74251  74LS251</a:t>
            </a:r>
          </a:p>
        </p:txBody>
      </p:sp>
      <p:sp>
        <p:nvSpPr>
          <p:cNvPr id="51206" name="Text Box 6"/>
          <p:cNvSpPr txBox="1">
            <a:spLocks noChangeArrowheads="1"/>
          </p:cNvSpPr>
          <p:nvPr/>
        </p:nvSpPr>
        <p:spPr bwMode="auto">
          <a:xfrm>
            <a:off x="585788" y="1847850"/>
            <a:ext cx="534987" cy="1927225"/>
          </a:xfrm>
          <a:prstGeom prst="rect">
            <a:avLst/>
          </a:prstGeom>
          <a:solidFill>
            <a:srgbClr val="FFFFCC"/>
          </a:solidFill>
          <a:ln w="9525">
            <a:solidFill>
              <a:srgbClr val="996600"/>
            </a:solidFill>
            <a:miter lim="800000"/>
            <a:headEnd/>
            <a:tailEnd/>
          </a:ln>
        </p:spPr>
        <p:txBody>
          <a:bodyPr lIns="90000" tIns="46800" rIns="90000" bIns="46800">
            <a:spAutoFit/>
          </a:bodyPr>
          <a:lstStyle/>
          <a:p>
            <a:r>
              <a:rPr lang="zh-CN" altLang="en-US" b="1">
                <a:solidFill>
                  <a:srgbClr val="0033CC"/>
                </a:solidFill>
              </a:rPr>
              <a:t>引</a:t>
            </a:r>
          </a:p>
          <a:p>
            <a:r>
              <a:rPr lang="zh-CN" altLang="en-US" b="1">
                <a:solidFill>
                  <a:srgbClr val="0033CC"/>
                </a:solidFill>
              </a:rPr>
              <a:t>脚</a:t>
            </a:r>
          </a:p>
          <a:p>
            <a:r>
              <a:rPr lang="zh-CN" altLang="en-US" b="1">
                <a:solidFill>
                  <a:srgbClr val="0033CC"/>
                </a:solidFill>
              </a:rPr>
              <a:t>排</a:t>
            </a:r>
          </a:p>
          <a:p>
            <a:r>
              <a:rPr lang="zh-CN" altLang="en-US" b="1">
                <a:solidFill>
                  <a:srgbClr val="0033CC"/>
                </a:solidFill>
              </a:rPr>
              <a:t>列</a:t>
            </a:r>
          </a:p>
          <a:p>
            <a:r>
              <a:rPr lang="zh-CN" altLang="en-US" b="1">
                <a:solidFill>
                  <a:srgbClr val="0033CC"/>
                </a:solidFill>
              </a:rPr>
              <a:t>图</a:t>
            </a:r>
          </a:p>
        </p:txBody>
      </p:sp>
      <p:sp>
        <p:nvSpPr>
          <p:cNvPr id="51207" name="Text Box 7"/>
          <p:cNvSpPr txBox="1">
            <a:spLocks noChangeArrowheads="1"/>
          </p:cNvSpPr>
          <p:nvPr/>
        </p:nvSpPr>
        <p:spPr bwMode="auto">
          <a:xfrm>
            <a:off x="4748213" y="1847850"/>
            <a:ext cx="563562" cy="1927225"/>
          </a:xfrm>
          <a:prstGeom prst="rect">
            <a:avLst/>
          </a:prstGeom>
          <a:solidFill>
            <a:srgbClr val="FFFFCC"/>
          </a:solidFill>
          <a:ln w="9525">
            <a:solidFill>
              <a:srgbClr val="996600"/>
            </a:solidFill>
            <a:miter lim="800000"/>
            <a:headEnd/>
            <a:tailEnd/>
          </a:ln>
        </p:spPr>
        <p:txBody>
          <a:bodyPr lIns="90000" tIns="46800" rIns="90000" bIns="46800">
            <a:spAutoFit/>
          </a:bodyPr>
          <a:lstStyle/>
          <a:p>
            <a:r>
              <a:rPr lang="zh-CN" altLang="en-US" b="1">
                <a:solidFill>
                  <a:srgbClr val="0033CC"/>
                </a:solidFill>
              </a:rPr>
              <a:t>功</a:t>
            </a:r>
          </a:p>
          <a:p>
            <a:r>
              <a:rPr lang="zh-CN" altLang="en-US" b="1">
                <a:solidFill>
                  <a:srgbClr val="0033CC"/>
                </a:solidFill>
              </a:rPr>
              <a:t>能</a:t>
            </a:r>
          </a:p>
          <a:p>
            <a:r>
              <a:rPr lang="zh-CN" altLang="en-US" b="1">
                <a:solidFill>
                  <a:srgbClr val="0033CC"/>
                </a:solidFill>
              </a:rPr>
              <a:t>示</a:t>
            </a:r>
          </a:p>
          <a:p>
            <a:r>
              <a:rPr lang="zh-CN" altLang="en-US" b="1">
                <a:solidFill>
                  <a:srgbClr val="0033CC"/>
                </a:solidFill>
              </a:rPr>
              <a:t>意</a:t>
            </a:r>
          </a:p>
          <a:p>
            <a:r>
              <a:rPr lang="zh-CN" altLang="en-US" b="1">
                <a:solidFill>
                  <a:srgbClr val="0033CC"/>
                </a:solidFill>
              </a:rPr>
              <a:t>图</a:t>
            </a:r>
          </a:p>
        </p:txBody>
      </p:sp>
      <p:graphicFrame>
        <p:nvGraphicFramePr>
          <p:cNvPr id="51208" name="Object 8"/>
          <p:cNvGraphicFramePr>
            <a:graphicFrameLocks noChangeAspect="1"/>
          </p:cNvGraphicFramePr>
          <p:nvPr/>
        </p:nvGraphicFramePr>
        <p:xfrm>
          <a:off x="1187450" y="4568825"/>
          <a:ext cx="2255838" cy="454025"/>
        </p:xfrm>
        <a:graphic>
          <a:graphicData uri="http://schemas.openxmlformats.org/presentationml/2006/ole">
            <mc:AlternateContent xmlns:mc="http://schemas.openxmlformats.org/markup-compatibility/2006">
              <mc:Choice xmlns:v="urn:schemas-microsoft-com:vml" Requires="v">
                <p:oleObj spid="_x0000_s24704" name="Equation" r:id="rId3" imgW="1130040" imgH="228600" progId="Equation.3">
                  <p:embed/>
                </p:oleObj>
              </mc:Choice>
              <mc:Fallback>
                <p:oleObj name="Equation" r:id="rId3" imgW="1130040" imgH="228600" progId="Equation.3">
                  <p:embed/>
                  <p:pic>
                    <p:nvPicPr>
                      <p:cNvPr id="51208"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4568825"/>
                        <a:ext cx="2255838"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1209" name="Group 9"/>
          <p:cNvGrpSpPr>
            <a:grpSpLocks/>
          </p:cNvGrpSpPr>
          <p:nvPr/>
        </p:nvGrpSpPr>
        <p:grpSpPr bwMode="auto">
          <a:xfrm>
            <a:off x="1149350" y="1530350"/>
            <a:ext cx="3529013" cy="2882900"/>
            <a:chOff x="3083" y="656"/>
            <a:chExt cx="2223" cy="1816"/>
          </a:xfrm>
        </p:grpSpPr>
        <p:sp>
          <p:nvSpPr>
            <p:cNvPr id="51210" name="Rectangle 10"/>
            <p:cNvSpPr>
              <a:spLocks noChangeArrowheads="1"/>
            </p:cNvSpPr>
            <p:nvPr/>
          </p:nvSpPr>
          <p:spPr bwMode="auto">
            <a:xfrm>
              <a:off x="3225" y="1152"/>
              <a:ext cx="1816" cy="796"/>
            </a:xfrm>
            <a:prstGeom prst="rect">
              <a:avLst/>
            </a:prstGeom>
            <a:solidFill>
              <a:srgbClr val="CC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rgbClr val="0033CC"/>
                </a:solidFill>
              </a:endParaRPr>
            </a:p>
          </p:txBody>
        </p:sp>
        <p:sp>
          <p:nvSpPr>
            <p:cNvPr id="51211" name="Text Box 11"/>
            <p:cNvSpPr txBox="1">
              <a:spLocks noChangeArrowheads="1"/>
            </p:cNvSpPr>
            <p:nvPr/>
          </p:nvSpPr>
          <p:spPr bwMode="auto">
            <a:xfrm>
              <a:off x="3083" y="656"/>
              <a:ext cx="5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FF0066"/>
                  </a:solidFill>
                  <a:ea typeface="楷体_GB2312" panose="02010609030101010101" pitchFamily="49" charset="-122"/>
                </a:rPr>
                <a:t>V</a:t>
              </a:r>
              <a:r>
                <a:rPr lang="en-US" altLang="zh-CN" b="1" baseline="-25000">
                  <a:solidFill>
                    <a:srgbClr val="FF0066"/>
                  </a:solidFill>
                  <a:ea typeface="楷体_GB2312" panose="02010609030101010101" pitchFamily="49" charset="-122"/>
                </a:rPr>
                <a:t>CC  </a:t>
              </a:r>
            </a:p>
          </p:txBody>
        </p:sp>
        <p:sp>
          <p:nvSpPr>
            <p:cNvPr id="51212" name="Text Box 12"/>
            <p:cNvSpPr txBox="1">
              <a:spLocks noChangeArrowheads="1"/>
            </p:cNvSpPr>
            <p:nvPr/>
          </p:nvSpPr>
          <p:spPr bwMode="auto">
            <a:xfrm>
              <a:off x="4686" y="2184"/>
              <a:ext cx="5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b="1">
                  <a:solidFill>
                    <a:srgbClr val="0033CC"/>
                  </a:solidFill>
                </a:rPr>
                <a:t>地</a:t>
              </a:r>
            </a:p>
          </p:txBody>
        </p:sp>
        <p:sp>
          <p:nvSpPr>
            <p:cNvPr id="51213" name="Arc 13"/>
            <p:cNvSpPr>
              <a:spLocks/>
            </p:cNvSpPr>
            <p:nvPr/>
          </p:nvSpPr>
          <p:spPr bwMode="auto">
            <a:xfrm>
              <a:off x="3226" y="1420"/>
              <a:ext cx="183" cy="295"/>
            </a:xfrm>
            <a:custGeom>
              <a:avLst/>
              <a:gdLst>
                <a:gd name="G0" fmla="+- 0 0 0"/>
                <a:gd name="G1" fmla="+- 21600 0 0"/>
                <a:gd name="G2" fmla="+- 21600 0 0"/>
                <a:gd name="T0" fmla="*/ 0 w 21600"/>
                <a:gd name="T1" fmla="*/ 0 h 43200"/>
                <a:gd name="T2" fmla="*/ 0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0" y="0"/>
                  </a:moveTo>
                  <a:cubicBezTo>
                    <a:pt x="11929" y="0"/>
                    <a:pt x="21600" y="9670"/>
                    <a:pt x="21600" y="21600"/>
                  </a:cubicBezTo>
                  <a:cubicBezTo>
                    <a:pt x="21600" y="33529"/>
                    <a:pt x="11929" y="43199"/>
                    <a:pt x="0" y="43199"/>
                  </a:cubicBezTo>
                </a:path>
                <a:path w="21600" h="43200" stroke="0" extrusionOk="0">
                  <a:moveTo>
                    <a:pt x="0" y="0"/>
                  </a:moveTo>
                  <a:cubicBezTo>
                    <a:pt x="11929" y="0"/>
                    <a:pt x="21600" y="9670"/>
                    <a:pt x="21600" y="21600"/>
                  </a:cubicBezTo>
                  <a:cubicBezTo>
                    <a:pt x="21600" y="33529"/>
                    <a:pt x="11929" y="43199"/>
                    <a:pt x="0" y="43199"/>
                  </a:cubicBezTo>
                  <a:lnTo>
                    <a:pt x="0" y="21600"/>
                  </a:lnTo>
                  <a:close/>
                </a:path>
              </a:pathLst>
            </a:custGeom>
            <a:noFill/>
            <a:ln w="38100">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1214" name="Group 14"/>
            <p:cNvGrpSpPr>
              <a:grpSpLocks/>
            </p:cNvGrpSpPr>
            <p:nvPr/>
          </p:nvGrpSpPr>
          <p:grpSpPr bwMode="auto">
            <a:xfrm>
              <a:off x="3307" y="924"/>
              <a:ext cx="48" cy="226"/>
              <a:chOff x="3025" y="1638"/>
              <a:chExt cx="56" cy="273"/>
            </a:xfrm>
          </p:grpSpPr>
          <p:sp>
            <p:nvSpPr>
              <p:cNvPr id="51215" name="Line 15"/>
              <p:cNvSpPr>
                <a:spLocks noChangeShapeType="1"/>
              </p:cNvSpPr>
              <p:nvPr/>
            </p:nvSpPr>
            <p:spPr bwMode="auto">
              <a:xfrm flipV="1">
                <a:off x="3054" y="1701"/>
                <a:ext cx="0" cy="21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16" name="Oval 16"/>
              <p:cNvSpPr>
                <a:spLocks noChangeArrowheads="1"/>
              </p:cNvSpPr>
              <p:nvPr/>
            </p:nvSpPr>
            <p:spPr bwMode="auto">
              <a:xfrm>
                <a:off x="3025" y="1638"/>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217" name="Group 17"/>
            <p:cNvGrpSpPr>
              <a:grpSpLocks/>
            </p:cNvGrpSpPr>
            <p:nvPr/>
          </p:nvGrpSpPr>
          <p:grpSpPr bwMode="auto">
            <a:xfrm>
              <a:off x="3532" y="924"/>
              <a:ext cx="49" cy="226"/>
              <a:chOff x="3025" y="1638"/>
              <a:chExt cx="56" cy="273"/>
            </a:xfrm>
          </p:grpSpPr>
          <p:sp>
            <p:nvSpPr>
              <p:cNvPr id="51218" name="Line 18"/>
              <p:cNvSpPr>
                <a:spLocks noChangeShapeType="1"/>
              </p:cNvSpPr>
              <p:nvPr/>
            </p:nvSpPr>
            <p:spPr bwMode="auto">
              <a:xfrm flipV="1">
                <a:off x="3054" y="1701"/>
                <a:ext cx="0" cy="21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19" name="Oval 19"/>
              <p:cNvSpPr>
                <a:spLocks noChangeArrowheads="1"/>
              </p:cNvSpPr>
              <p:nvPr/>
            </p:nvSpPr>
            <p:spPr bwMode="auto">
              <a:xfrm>
                <a:off x="3025" y="1638"/>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220" name="Group 20"/>
            <p:cNvGrpSpPr>
              <a:grpSpLocks/>
            </p:cNvGrpSpPr>
            <p:nvPr/>
          </p:nvGrpSpPr>
          <p:grpSpPr bwMode="auto">
            <a:xfrm>
              <a:off x="3759" y="924"/>
              <a:ext cx="49" cy="226"/>
              <a:chOff x="3025" y="1638"/>
              <a:chExt cx="56" cy="273"/>
            </a:xfrm>
          </p:grpSpPr>
          <p:sp>
            <p:nvSpPr>
              <p:cNvPr id="51221" name="Line 21"/>
              <p:cNvSpPr>
                <a:spLocks noChangeShapeType="1"/>
              </p:cNvSpPr>
              <p:nvPr/>
            </p:nvSpPr>
            <p:spPr bwMode="auto">
              <a:xfrm flipV="1">
                <a:off x="3054" y="1701"/>
                <a:ext cx="0" cy="21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22" name="Oval 22"/>
              <p:cNvSpPr>
                <a:spLocks noChangeArrowheads="1"/>
              </p:cNvSpPr>
              <p:nvPr/>
            </p:nvSpPr>
            <p:spPr bwMode="auto">
              <a:xfrm>
                <a:off x="3025" y="1638"/>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223" name="Group 23"/>
            <p:cNvGrpSpPr>
              <a:grpSpLocks/>
            </p:cNvGrpSpPr>
            <p:nvPr/>
          </p:nvGrpSpPr>
          <p:grpSpPr bwMode="auto">
            <a:xfrm>
              <a:off x="3986" y="924"/>
              <a:ext cx="48" cy="226"/>
              <a:chOff x="3025" y="1638"/>
              <a:chExt cx="56" cy="273"/>
            </a:xfrm>
          </p:grpSpPr>
          <p:sp>
            <p:nvSpPr>
              <p:cNvPr id="51224" name="Line 24"/>
              <p:cNvSpPr>
                <a:spLocks noChangeShapeType="1"/>
              </p:cNvSpPr>
              <p:nvPr/>
            </p:nvSpPr>
            <p:spPr bwMode="auto">
              <a:xfrm flipV="1">
                <a:off x="3054" y="1701"/>
                <a:ext cx="0" cy="21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25" name="Oval 25"/>
              <p:cNvSpPr>
                <a:spLocks noChangeArrowheads="1"/>
              </p:cNvSpPr>
              <p:nvPr/>
            </p:nvSpPr>
            <p:spPr bwMode="auto">
              <a:xfrm>
                <a:off x="3025" y="1638"/>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226" name="Group 26"/>
            <p:cNvGrpSpPr>
              <a:grpSpLocks/>
            </p:cNvGrpSpPr>
            <p:nvPr/>
          </p:nvGrpSpPr>
          <p:grpSpPr bwMode="auto">
            <a:xfrm>
              <a:off x="4211" y="924"/>
              <a:ext cx="49" cy="226"/>
              <a:chOff x="3025" y="1638"/>
              <a:chExt cx="56" cy="273"/>
            </a:xfrm>
          </p:grpSpPr>
          <p:sp>
            <p:nvSpPr>
              <p:cNvPr id="51227" name="Line 27"/>
              <p:cNvSpPr>
                <a:spLocks noChangeShapeType="1"/>
              </p:cNvSpPr>
              <p:nvPr/>
            </p:nvSpPr>
            <p:spPr bwMode="auto">
              <a:xfrm flipV="1">
                <a:off x="3054" y="1701"/>
                <a:ext cx="0" cy="21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28" name="Oval 28"/>
              <p:cNvSpPr>
                <a:spLocks noChangeArrowheads="1"/>
              </p:cNvSpPr>
              <p:nvPr/>
            </p:nvSpPr>
            <p:spPr bwMode="auto">
              <a:xfrm>
                <a:off x="3025" y="1638"/>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229" name="Group 29"/>
            <p:cNvGrpSpPr>
              <a:grpSpLocks/>
            </p:cNvGrpSpPr>
            <p:nvPr/>
          </p:nvGrpSpPr>
          <p:grpSpPr bwMode="auto">
            <a:xfrm>
              <a:off x="4438" y="924"/>
              <a:ext cx="49" cy="226"/>
              <a:chOff x="3025" y="1638"/>
              <a:chExt cx="56" cy="273"/>
            </a:xfrm>
          </p:grpSpPr>
          <p:sp>
            <p:nvSpPr>
              <p:cNvPr id="51230" name="Line 30"/>
              <p:cNvSpPr>
                <a:spLocks noChangeShapeType="1"/>
              </p:cNvSpPr>
              <p:nvPr/>
            </p:nvSpPr>
            <p:spPr bwMode="auto">
              <a:xfrm flipV="1">
                <a:off x="3054" y="1701"/>
                <a:ext cx="0" cy="21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31" name="Oval 31"/>
              <p:cNvSpPr>
                <a:spLocks noChangeArrowheads="1"/>
              </p:cNvSpPr>
              <p:nvPr/>
            </p:nvSpPr>
            <p:spPr bwMode="auto">
              <a:xfrm>
                <a:off x="3025" y="1638"/>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232" name="Group 32"/>
            <p:cNvGrpSpPr>
              <a:grpSpLocks/>
            </p:cNvGrpSpPr>
            <p:nvPr/>
          </p:nvGrpSpPr>
          <p:grpSpPr bwMode="auto">
            <a:xfrm>
              <a:off x="4664" y="924"/>
              <a:ext cx="49" cy="226"/>
              <a:chOff x="3025" y="1638"/>
              <a:chExt cx="56" cy="273"/>
            </a:xfrm>
          </p:grpSpPr>
          <p:sp>
            <p:nvSpPr>
              <p:cNvPr id="51233" name="Line 33"/>
              <p:cNvSpPr>
                <a:spLocks noChangeShapeType="1"/>
              </p:cNvSpPr>
              <p:nvPr/>
            </p:nvSpPr>
            <p:spPr bwMode="auto">
              <a:xfrm flipV="1">
                <a:off x="3054" y="1701"/>
                <a:ext cx="0" cy="21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34" name="Oval 34"/>
              <p:cNvSpPr>
                <a:spLocks noChangeArrowheads="1"/>
              </p:cNvSpPr>
              <p:nvPr/>
            </p:nvSpPr>
            <p:spPr bwMode="auto">
              <a:xfrm>
                <a:off x="3025" y="1638"/>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235" name="Group 35"/>
            <p:cNvGrpSpPr>
              <a:grpSpLocks/>
            </p:cNvGrpSpPr>
            <p:nvPr/>
          </p:nvGrpSpPr>
          <p:grpSpPr bwMode="auto">
            <a:xfrm>
              <a:off x="4891" y="924"/>
              <a:ext cx="49" cy="226"/>
              <a:chOff x="3025" y="1638"/>
              <a:chExt cx="56" cy="273"/>
            </a:xfrm>
          </p:grpSpPr>
          <p:sp>
            <p:nvSpPr>
              <p:cNvPr id="51236" name="Line 36"/>
              <p:cNvSpPr>
                <a:spLocks noChangeShapeType="1"/>
              </p:cNvSpPr>
              <p:nvPr/>
            </p:nvSpPr>
            <p:spPr bwMode="auto">
              <a:xfrm flipV="1">
                <a:off x="3054" y="1701"/>
                <a:ext cx="0" cy="21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37" name="Oval 37"/>
              <p:cNvSpPr>
                <a:spLocks noChangeArrowheads="1"/>
              </p:cNvSpPr>
              <p:nvPr/>
            </p:nvSpPr>
            <p:spPr bwMode="auto">
              <a:xfrm>
                <a:off x="3025" y="1638"/>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238" name="Group 38"/>
            <p:cNvGrpSpPr>
              <a:grpSpLocks/>
            </p:cNvGrpSpPr>
            <p:nvPr/>
          </p:nvGrpSpPr>
          <p:grpSpPr bwMode="auto">
            <a:xfrm flipV="1">
              <a:off x="3317" y="1955"/>
              <a:ext cx="49" cy="225"/>
              <a:chOff x="3025" y="1638"/>
              <a:chExt cx="56" cy="273"/>
            </a:xfrm>
          </p:grpSpPr>
          <p:sp>
            <p:nvSpPr>
              <p:cNvPr id="51239" name="Line 39"/>
              <p:cNvSpPr>
                <a:spLocks noChangeShapeType="1"/>
              </p:cNvSpPr>
              <p:nvPr/>
            </p:nvSpPr>
            <p:spPr bwMode="auto">
              <a:xfrm flipV="1">
                <a:off x="3054" y="1701"/>
                <a:ext cx="0" cy="21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40" name="Oval 40"/>
              <p:cNvSpPr>
                <a:spLocks noChangeArrowheads="1"/>
              </p:cNvSpPr>
              <p:nvPr/>
            </p:nvSpPr>
            <p:spPr bwMode="auto">
              <a:xfrm>
                <a:off x="3025" y="1638"/>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241" name="Group 41"/>
            <p:cNvGrpSpPr>
              <a:grpSpLocks/>
            </p:cNvGrpSpPr>
            <p:nvPr/>
          </p:nvGrpSpPr>
          <p:grpSpPr bwMode="auto">
            <a:xfrm flipV="1">
              <a:off x="3543" y="1955"/>
              <a:ext cx="49" cy="225"/>
              <a:chOff x="3025" y="1638"/>
              <a:chExt cx="56" cy="273"/>
            </a:xfrm>
          </p:grpSpPr>
          <p:sp>
            <p:nvSpPr>
              <p:cNvPr id="51242" name="Line 42"/>
              <p:cNvSpPr>
                <a:spLocks noChangeShapeType="1"/>
              </p:cNvSpPr>
              <p:nvPr/>
            </p:nvSpPr>
            <p:spPr bwMode="auto">
              <a:xfrm flipV="1">
                <a:off x="3054" y="1701"/>
                <a:ext cx="0" cy="21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43" name="Oval 43"/>
              <p:cNvSpPr>
                <a:spLocks noChangeArrowheads="1"/>
              </p:cNvSpPr>
              <p:nvPr/>
            </p:nvSpPr>
            <p:spPr bwMode="auto">
              <a:xfrm>
                <a:off x="3025" y="1638"/>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244" name="Group 44"/>
            <p:cNvGrpSpPr>
              <a:grpSpLocks/>
            </p:cNvGrpSpPr>
            <p:nvPr/>
          </p:nvGrpSpPr>
          <p:grpSpPr bwMode="auto">
            <a:xfrm flipV="1">
              <a:off x="3769" y="1955"/>
              <a:ext cx="49" cy="225"/>
              <a:chOff x="3025" y="1638"/>
              <a:chExt cx="56" cy="273"/>
            </a:xfrm>
          </p:grpSpPr>
          <p:sp>
            <p:nvSpPr>
              <p:cNvPr id="51245" name="Line 45"/>
              <p:cNvSpPr>
                <a:spLocks noChangeShapeType="1"/>
              </p:cNvSpPr>
              <p:nvPr/>
            </p:nvSpPr>
            <p:spPr bwMode="auto">
              <a:xfrm flipV="1">
                <a:off x="3054" y="1701"/>
                <a:ext cx="0" cy="21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46" name="Oval 46"/>
              <p:cNvSpPr>
                <a:spLocks noChangeArrowheads="1"/>
              </p:cNvSpPr>
              <p:nvPr/>
            </p:nvSpPr>
            <p:spPr bwMode="auto">
              <a:xfrm>
                <a:off x="3025" y="1638"/>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247" name="Group 47"/>
            <p:cNvGrpSpPr>
              <a:grpSpLocks/>
            </p:cNvGrpSpPr>
            <p:nvPr/>
          </p:nvGrpSpPr>
          <p:grpSpPr bwMode="auto">
            <a:xfrm flipV="1">
              <a:off x="3996" y="1955"/>
              <a:ext cx="49" cy="225"/>
              <a:chOff x="3025" y="1638"/>
              <a:chExt cx="56" cy="273"/>
            </a:xfrm>
          </p:grpSpPr>
          <p:sp>
            <p:nvSpPr>
              <p:cNvPr id="51248" name="Line 48"/>
              <p:cNvSpPr>
                <a:spLocks noChangeShapeType="1"/>
              </p:cNvSpPr>
              <p:nvPr/>
            </p:nvSpPr>
            <p:spPr bwMode="auto">
              <a:xfrm flipV="1">
                <a:off x="3054" y="1701"/>
                <a:ext cx="0" cy="21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49" name="Oval 49"/>
              <p:cNvSpPr>
                <a:spLocks noChangeArrowheads="1"/>
              </p:cNvSpPr>
              <p:nvPr/>
            </p:nvSpPr>
            <p:spPr bwMode="auto">
              <a:xfrm>
                <a:off x="3025" y="1638"/>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250" name="Group 50"/>
            <p:cNvGrpSpPr>
              <a:grpSpLocks/>
            </p:cNvGrpSpPr>
            <p:nvPr/>
          </p:nvGrpSpPr>
          <p:grpSpPr bwMode="auto">
            <a:xfrm flipV="1">
              <a:off x="4222" y="1955"/>
              <a:ext cx="49" cy="225"/>
              <a:chOff x="3025" y="1638"/>
              <a:chExt cx="56" cy="273"/>
            </a:xfrm>
          </p:grpSpPr>
          <p:sp>
            <p:nvSpPr>
              <p:cNvPr id="51251" name="Line 51"/>
              <p:cNvSpPr>
                <a:spLocks noChangeShapeType="1"/>
              </p:cNvSpPr>
              <p:nvPr/>
            </p:nvSpPr>
            <p:spPr bwMode="auto">
              <a:xfrm flipV="1">
                <a:off x="3054" y="1701"/>
                <a:ext cx="0" cy="21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52" name="Oval 52"/>
              <p:cNvSpPr>
                <a:spLocks noChangeArrowheads="1"/>
              </p:cNvSpPr>
              <p:nvPr/>
            </p:nvSpPr>
            <p:spPr bwMode="auto">
              <a:xfrm>
                <a:off x="3025" y="1638"/>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253" name="Group 53"/>
            <p:cNvGrpSpPr>
              <a:grpSpLocks/>
            </p:cNvGrpSpPr>
            <p:nvPr/>
          </p:nvGrpSpPr>
          <p:grpSpPr bwMode="auto">
            <a:xfrm flipV="1">
              <a:off x="4448" y="1955"/>
              <a:ext cx="49" cy="225"/>
              <a:chOff x="3025" y="1638"/>
              <a:chExt cx="56" cy="273"/>
            </a:xfrm>
          </p:grpSpPr>
          <p:sp>
            <p:nvSpPr>
              <p:cNvPr id="51254" name="Line 54"/>
              <p:cNvSpPr>
                <a:spLocks noChangeShapeType="1"/>
              </p:cNvSpPr>
              <p:nvPr/>
            </p:nvSpPr>
            <p:spPr bwMode="auto">
              <a:xfrm flipV="1">
                <a:off x="3054" y="1701"/>
                <a:ext cx="0" cy="21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55" name="Oval 55"/>
              <p:cNvSpPr>
                <a:spLocks noChangeArrowheads="1"/>
              </p:cNvSpPr>
              <p:nvPr/>
            </p:nvSpPr>
            <p:spPr bwMode="auto">
              <a:xfrm>
                <a:off x="3025" y="1638"/>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256" name="Group 56"/>
            <p:cNvGrpSpPr>
              <a:grpSpLocks/>
            </p:cNvGrpSpPr>
            <p:nvPr/>
          </p:nvGrpSpPr>
          <p:grpSpPr bwMode="auto">
            <a:xfrm flipV="1">
              <a:off x="4675" y="1955"/>
              <a:ext cx="49" cy="225"/>
              <a:chOff x="3025" y="1638"/>
              <a:chExt cx="56" cy="273"/>
            </a:xfrm>
          </p:grpSpPr>
          <p:sp>
            <p:nvSpPr>
              <p:cNvPr id="51257" name="Line 57"/>
              <p:cNvSpPr>
                <a:spLocks noChangeShapeType="1"/>
              </p:cNvSpPr>
              <p:nvPr/>
            </p:nvSpPr>
            <p:spPr bwMode="auto">
              <a:xfrm flipV="1">
                <a:off x="3054" y="1701"/>
                <a:ext cx="0" cy="21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58" name="Oval 58"/>
              <p:cNvSpPr>
                <a:spLocks noChangeArrowheads="1"/>
              </p:cNvSpPr>
              <p:nvPr/>
            </p:nvSpPr>
            <p:spPr bwMode="auto">
              <a:xfrm>
                <a:off x="3025" y="1638"/>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259" name="Group 59"/>
            <p:cNvGrpSpPr>
              <a:grpSpLocks/>
            </p:cNvGrpSpPr>
            <p:nvPr/>
          </p:nvGrpSpPr>
          <p:grpSpPr bwMode="auto">
            <a:xfrm flipV="1">
              <a:off x="4902" y="1955"/>
              <a:ext cx="48" cy="225"/>
              <a:chOff x="3025" y="1638"/>
              <a:chExt cx="56" cy="273"/>
            </a:xfrm>
          </p:grpSpPr>
          <p:sp>
            <p:nvSpPr>
              <p:cNvPr id="51260" name="Line 60"/>
              <p:cNvSpPr>
                <a:spLocks noChangeShapeType="1"/>
              </p:cNvSpPr>
              <p:nvPr/>
            </p:nvSpPr>
            <p:spPr bwMode="auto">
              <a:xfrm flipV="1">
                <a:off x="3054" y="1701"/>
                <a:ext cx="0" cy="21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61" name="Oval 61"/>
              <p:cNvSpPr>
                <a:spLocks noChangeArrowheads="1"/>
              </p:cNvSpPr>
              <p:nvPr/>
            </p:nvSpPr>
            <p:spPr bwMode="auto">
              <a:xfrm>
                <a:off x="3025" y="1638"/>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1262" name="Text Box 62"/>
            <p:cNvSpPr txBox="1">
              <a:spLocks noChangeArrowheads="1"/>
            </p:cNvSpPr>
            <p:nvPr/>
          </p:nvSpPr>
          <p:spPr bwMode="auto">
            <a:xfrm>
              <a:off x="3255" y="1745"/>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33CC"/>
                  </a:solidFill>
                </a:rPr>
                <a:t>1</a:t>
              </a:r>
            </a:p>
          </p:txBody>
        </p:sp>
        <p:sp>
          <p:nvSpPr>
            <p:cNvPr id="51263" name="Text Box 63"/>
            <p:cNvSpPr txBox="1">
              <a:spLocks noChangeArrowheads="1"/>
            </p:cNvSpPr>
            <p:nvPr/>
          </p:nvSpPr>
          <p:spPr bwMode="auto">
            <a:xfrm>
              <a:off x="3706" y="1745"/>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33CC"/>
                  </a:solidFill>
                </a:rPr>
                <a:t>3</a:t>
              </a:r>
            </a:p>
          </p:txBody>
        </p:sp>
        <p:sp>
          <p:nvSpPr>
            <p:cNvPr id="51264" name="Text Box 64"/>
            <p:cNvSpPr txBox="1">
              <a:spLocks noChangeArrowheads="1"/>
            </p:cNvSpPr>
            <p:nvPr/>
          </p:nvSpPr>
          <p:spPr bwMode="auto">
            <a:xfrm>
              <a:off x="3480" y="1745"/>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33CC"/>
                  </a:solidFill>
                </a:rPr>
                <a:t>2</a:t>
              </a:r>
            </a:p>
          </p:txBody>
        </p:sp>
        <p:sp>
          <p:nvSpPr>
            <p:cNvPr id="51265" name="Text Box 65"/>
            <p:cNvSpPr txBox="1">
              <a:spLocks noChangeArrowheads="1"/>
            </p:cNvSpPr>
            <p:nvPr/>
          </p:nvSpPr>
          <p:spPr bwMode="auto">
            <a:xfrm>
              <a:off x="3931" y="1745"/>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33CC"/>
                  </a:solidFill>
                </a:rPr>
                <a:t>4</a:t>
              </a:r>
            </a:p>
          </p:txBody>
        </p:sp>
        <p:sp>
          <p:nvSpPr>
            <p:cNvPr id="51266" name="Text Box 66"/>
            <p:cNvSpPr txBox="1">
              <a:spLocks noChangeArrowheads="1"/>
            </p:cNvSpPr>
            <p:nvPr/>
          </p:nvSpPr>
          <p:spPr bwMode="auto">
            <a:xfrm>
              <a:off x="4157" y="1745"/>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33CC"/>
                  </a:solidFill>
                </a:rPr>
                <a:t>5</a:t>
              </a:r>
            </a:p>
          </p:txBody>
        </p:sp>
        <p:sp>
          <p:nvSpPr>
            <p:cNvPr id="51267" name="Text Box 67"/>
            <p:cNvSpPr txBox="1">
              <a:spLocks noChangeArrowheads="1"/>
            </p:cNvSpPr>
            <p:nvPr/>
          </p:nvSpPr>
          <p:spPr bwMode="auto">
            <a:xfrm>
              <a:off x="4383" y="1745"/>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33CC"/>
                  </a:solidFill>
                </a:rPr>
                <a:t>6</a:t>
              </a:r>
            </a:p>
          </p:txBody>
        </p:sp>
        <p:sp>
          <p:nvSpPr>
            <p:cNvPr id="51268" name="Text Box 68"/>
            <p:cNvSpPr txBox="1">
              <a:spLocks noChangeArrowheads="1"/>
            </p:cNvSpPr>
            <p:nvPr/>
          </p:nvSpPr>
          <p:spPr bwMode="auto">
            <a:xfrm>
              <a:off x="4609" y="1745"/>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33CC"/>
                  </a:solidFill>
                </a:rPr>
                <a:t>7</a:t>
              </a:r>
            </a:p>
          </p:txBody>
        </p:sp>
        <p:sp>
          <p:nvSpPr>
            <p:cNvPr id="51269" name="Text Box 69"/>
            <p:cNvSpPr txBox="1">
              <a:spLocks noChangeArrowheads="1"/>
            </p:cNvSpPr>
            <p:nvPr/>
          </p:nvSpPr>
          <p:spPr bwMode="auto">
            <a:xfrm>
              <a:off x="4834" y="1745"/>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33CC"/>
                  </a:solidFill>
                </a:rPr>
                <a:t>8</a:t>
              </a:r>
            </a:p>
          </p:txBody>
        </p:sp>
        <p:sp>
          <p:nvSpPr>
            <p:cNvPr id="51270" name="Text Box 70"/>
            <p:cNvSpPr txBox="1">
              <a:spLocks noChangeArrowheads="1"/>
            </p:cNvSpPr>
            <p:nvPr/>
          </p:nvSpPr>
          <p:spPr bwMode="auto">
            <a:xfrm>
              <a:off x="3208" y="1140"/>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33CC"/>
                  </a:solidFill>
                </a:rPr>
                <a:t>16</a:t>
              </a:r>
            </a:p>
          </p:txBody>
        </p:sp>
        <p:sp>
          <p:nvSpPr>
            <p:cNvPr id="51271" name="Text Box 71"/>
            <p:cNvSpPr txBox="1">
              <a:spLocks noChangeArrowheads="1"/>
            </p:cNvSpPr>
            <p:nvPr/>
          </p:nvSpPr>
          <p:spPr bwMode="auto">
            <a:xfrm>
              <a:off x="3436" y="1140"/>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33CC"/>
                  </a:solidFill>
                </a:rPr>
                <a:t>15</a:t>
              </a:r>
            </a:p>
          </p:txBody>
        </p:sp>
        <p:sp>
          <p:nvSpPr>
            <p:cNvPr id="51272" name="Text Box 72"/>
            <p:cNvSpPr txBox="1">
              <a:spLocks noChangeArrowheads="1"/>
            </p:cNvSpPr>
            <p:nvPr/>
          </p:nvSpPr>
          <p:spPr bwMode="auto">
            <a:xfrm>
              <a:off x="3663" y="1140"/>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33CC"/>
                  </a:solidFill>
                </a:rPr>
                <a:t>14</a:t>
              </a:r>
            </a:p>
          </p:txBody>
        </p:sp>
        <p:sp>
          <p:nvSpPr>
            <p:cNvPr id="51273" name="Text Box 73"/>
            <p:cNvSpPr txBox="1">
              <a:spLocks noChangeArrowheads="1"/>
            </p:cNvSpPr>
            <p:nvPr/>
          </p:nvSpPr>
          <p:spPr bwMode="auto">
            <a:xfrm>
              <a:off x="3891" y="1140"/>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33CC"/>
                  </a:solidFill>
                </a:rPr>
                <a:t>13</a:t>
              </a:r>
            </a:p>
          </p:txBody>
        </p:sp>
        <p:sp>
          <p:nvSpPr>
            <p:cNvPr id="51274" name="Text Box 74"/>
            <p:cNvSpPr txBox="1">
              <a:spLocks noChangeArrowheads="1"/>
            </p:cNvSpPr>
            <p:nvPr/>
          </p:nvSpPr>
          <p:spPr bwMode="auto">
            <a:xfrm>
              <a:off x="4118" y="1140"/>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33CC"/>
                  </a:solidFill>
                </a:rPr>
                <a:t>12</a:t>
              </a:r>
            </a:p>
          </p:txBody>
        </p:sp>
        <p:sp>
          <p:nvSpPr>
            <p:cNvPr id="51275" name="Text Box 75"/>
            <p:cNvSpPr txBox="1">
              <a:spLocks noChangeArrowheads="1"/>
            </p:cNvSpPr>
            <p:nvPr/>
          </p:nvSpPr>
          <p:spPr bwMode="auto">
            <a:xfrm>
              <a:off x="4345" y="1140"/>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33CC"/>
                  </a:solidFill>
                </a:rPr>
                <a:t>11</a:t>
              </a:r>
            </a:p>
          </p:txBody>
        </p:sp>
        <p:sp>
          <p:nvSpPr>
            <p:cNvPr id="51276" name="Text Box 76"/>
            <p:cNvSpPr txBox="1">
              <a:spLocks noChangeArrowheads="1"/>
            </p:cNvSpPr>
            <p:nvPr/>
          </p:nvSpPr>
          <p:spPr bwMode="auto">
            <a:xfrm>
              <a:off x="4573" y="1140"/>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33CC"/>
                  </a:solidFill>
                </a:rPr>
                <a:t>10</a:t>
              </a:r>
            </a:p>
          </p:txBody>
        </p:sp>
        <p:sp>
          <p:nvSpPr>
            <p:cNvPr id="51277" name="Text Box 77"/>
            <p:cNvSpPr txBox="1">
              <a:spLocks noChangeArrowheads="1"/>
            </p:cNvSpPr>
            <p:nvPr/>
          </p:nvSpPr>
          <p:spPr bwMode="auto">
            <a:xfrm>
              <a:off x="4834" y="1140"/>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33CC"/>
                  </a:solidFill>
                </a:rPr>
                <a:t>9</a:t>
              </a:r>
            </a:p>
          </p:txBody>
        </p:sp>
        <p:sp>
          <p:nvSpPr>
            <p:cNvPr id="51278" name="Text Box 78"/>
            <p:cNvSpPr txBox="1">
              <a:spLocks noChangeArrowheads="1"/>
            </p:cNvSpPr>
            <p:nvPr/>
          </p:nvSpPr>
          <p:spPr bwMode="auto">
            <a:xfrm>
              <a:off x="3710" y="1428"/>
              <a:ext cx="15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FF0066"/>
                  </a:solidFill>
                </a:rPr>
                <a:t>74LS151</a:t>
              </a:r>
            </a:p>
          </p:txBody>
        </p:sp>
        <p:sp>
          <p:nvSpPr>
            <p:cNvPr id="51279" name="Text Box 79"/>
            <p:cNvSpPr txBox="1">
              <a:spLocks noChangeArrowheads="1"/>
            </p:cNvSpPr>
            <p:nvPr/>
          </p:nvSpPr>
          <p:spPr bwMode="auto">
            <a:xfrm>
              <a:off x="3415" y="687"/>
              <a:ext cx="5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0033CC"/>
                  </a:solidFill>
                  <a:ea typeface="楷体_GB2312" panose="02010609030101010101" pitchFamily="49" charset="-122"/>
                </a:rPr>
                <a:t>D</a:t>
              </a:r>
              <a:r>
                <a:rPr lang="en-US" altLang="zh-CN" b="1" baseline="-25000">
                  <a:solidFill>
                    <a:srgbClr val="0033CC"/>
                  </a:solidFill>
                  <a:ea typeface="楷体_GB2312" panose="02010609030101010101" pitchFamily="49" charset="-122"/>
                </a:rPr>
                <a:t>4  </a:t>
              </a:r>
            </a:p>
          </p:txBody>
        </p:sp>
        <p:sp>
          <p:nvSpPr>
            <p:cNvPr id="51280" name="Text Box 80"/>
            <p:cNvSpPr txBox="1">
              <a:spLocks noChangeArrowheads="1"/>
            </p:cNvSpPr>
            <p:nvPr/>
          </p:nvSpPr>
          <p:spPr bwMode="auto">
            <a:xfrm>
              <a:off x="3643" y="687"/>
              <a:ext cx="5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0033CC"/>
                  </a:solidFill>
                  <a:ea typeface="楷体_GB2312" panose="02010609030101010101" pitchFamily="49" charset="-122"/>
                </a:rPr>
                <a:t>D</a:t>
              </a:r>
              <a:r>
                <a:rPr lang="en-US" altLang="zh-CN" b="1" baseline="-25000">
                  <a:solidFill>
                    <a:srgbClr val="0033CC"/>
                  </a:solidFill>
                  <a:ea typeface="楷体_GB2312" panose="02010609030101010101" pitchFamily="49" charset="-122"/>
                </a:rPr>
                <a:t>5  </a:t>
              </a:r>
            </a:p>
          </p:txBody>
        </p:sp>
        <p:sp>
          <p:nvSpPr>
            <p:cNvPr id="51281" name="Text Box 81"/>
            <p:cNvSpPr txBox="1">
              <a:spLocks noChangeArrowheads="1"/>
            </p:cNvSpPr>
            <p:nvPr/>
          </p:nvSpPr>
          <p:spPr bwMode="auto">
            <a:xfrm>
              <a:off x="3870" y="687"/>
              <a:ext cx="5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0033CC"/>
                  </a:solidFill>
                  <a:ea typeface="楷体_GB2312" panose="02010609030101010101" pitchFamily="49" charset="-122"/>
                </a:rPr>
                <a:t>D</a:t>
              </a:r>
              <a:r>
                <a:rPr lang="en-US" altLang="zh-CN" b="1" baseline="-25000">
                  <a:solidFill>
                    <a:srgbClr val="0033CC"/>
                  </a:solidFill>
                  <a:ea typeface="楷体_GB2312" panose="02010609030101010101" pitchFamily="49" charset="-122"/>
                </a:rPr>
                <a:t>6 </a:t>
              </a:r>
            </a:p>
          </p:txBody>
        </p:sp>
        <p:sp>
          <p:nvSpPr>
            <p:cNvPr id="51282" name="Text Box 82"/>
            <p:cNvSpPr txBox="1">
              <a:spLocks noChangeArrowheads="1"/>
            </p:cNvSpPr>
            <p:nvPr/>
          </p:nvSpPr>
          <p:spPr bwMode="auto">
            <a:xfrm>
              <a:off x="4098" y="687"/>
              <a:ext cx="5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0033CC"/>
                  </a:solidFill>
                  <a:ea typeface="楷体_GB2312" panose="02010609030101010101" pitchFamily="49" charset="-122"/>
                </a:rPr>
                <a:t>D</a:t>
              </a:r>
              <a:r>
                <a:rPr lang="en-US" altLang="zh-CN" b="1" baseline="-25000">
                  <a:solidFill>
                    <a:srgbClr val="0033CC"/>
                  </a:solidFill>
                  <a:ea typeface="楷体_GB2312" panose="02010609030101010101" pitchFamily="49" charset="-122"/>
                </a:rPr>
                <a:t>7 </a:t>
              </a:r>
            </a:p>
          </p:txBody>
        </p:sp>
        <p:sp>
          <p:nvSpPr>
            <p:cNvPr id="51283" name="Text Box 83"/>
            <p:cNvSpPr txBox="1">
              <a:spLocks noChangeArrowheads="1"/>
            </p:cNvSpPr>
            <p:nvPr/>
          </p:nvSpPr>
          <p:spPr bwMode="auto">
            <a:xfrm>
              <a:off x="4326" y="687"/>
              <a:ext cx="5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FF0066"/>
                  </a:solidFill>
                  <a:ea typeface="楷体_GB2312" panose="02010609030101010101" pitchFamily="49" charset="-122"/>
                </a:rPr>
                <a:t>A</a:t>
              </a:r>
              <a:r>
                <a:rPr lang="en-US" altLang="zh-CN" b="1" baseline="-25000">
                  <a:solidFill>
                    <a:srgbClr val="FF0066"/>
                  </a:solidFill>
                  <a:ea typeface="楷体_GB2312" panose="02010609030101010101" pitchFamily="49" charset="-122"/>
                </a:rPr>
                <a:t>0 </a:t>
              </a:r>
            </a:p>
          </p:txBody>
        </p:sp>
        <p:sp>
          <p:nvSpPr>
            <p:cNvPr id="51284" name="Text Box 84"/>
            <p:cNvSpPr txBox="1">
              <a:spLocks noChangeArrowheads="1"/>
            </p:cNvSpPr>
            <p:nvPr/>
          </p:nvSpPr>
          <p:spPr bwMode="auto">
            <a:xfrm>
              <a:off x="4554" y="687"/>
              <a:ext cx="5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FF0066"/>
                  </a:solidFill>
                  <a:ea typeface="楷体_GB2312" panose="02010609030101010101" pitchFamily="49" charset="-122"/>
                </a:rPr>
                <a:t>A</a:t>
              </a:r>
              <a:r>
                <a:rPr lang="en-US" altLang="zh-CN" b="1" baseline="-25000">
                  <a:solidFill>
                    <a:srgbClr val="FF0066"/>
                  </a:solidFill>
                  <a:ea typeface="楷体_GB2312" panose="02010609030101010101" pitchFamily="49" charset="-122"/>
                </a:rPr>
                <a:t>1  </a:t>
              </a:r>
            </a:p>
          </p:txBody>
        </p:sp>
        <p:sp>
          <p:nvSpPr>
            <p:cNvPr id="51285" name="Text Box 85"/>
            <p:cNvSpPr txBox="1">
              <a:spLocks noChangeArrowheads="1"/>
            </p:cNvSpPr>
            <p:nvPr/>
          </p:nvSpPr>
          <p:spPr bwMode="auto">
            <a:xfrm>
              <a:off x="4781" y="687"/>
              <a:ext cx="5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FF0066"/>
                  </a:solidFill>
                  <a:ea typeface="楷体_GB2312" panose="02010609030101010101" pitchFamily="49" charset="-122"/>
                </a:rPr>
                <a:t>A</a:t>
              </a:r>
              <a:r>
                <a:rPr lang="en-US" altLang="zh-CN" b="1" baseline="-25000">
                  <a:solidFill>
                    <a:srgbClr val="FF0066"/>
                  </a:solidFill>
                  <a:ea typeface="楷体_GB2312" panose="02010609030101010101" pitchFamily="49" charset="-122"/>
                </a:rPr>
                <a:t>2  </a:t>
              </a:r>
            </a:p>
          </p:txBody>
        </p:sp>
        <p:sp>
          <p:nvSpPr>
            <p:cNvPr id="51286" name="Text Box 86"/>
            <p:cNvSpPr txBox="1">
              <a:spLocks noChangeArrowheads="1"/>
            </p:cNvSpPr>
            <p:nvPr/>
          </p:nvSpPr>
          <p:spPr bwMode="auto">
            <a:xfrm>
              <a:off x="3191" y="2180"/>
              <a:ext cx="5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0033CC"/>
                  </a:solidFill>
                  <a:ea typeface="楷体_GB2312" panose="02010609030101010101" pitchFamily="49" charset="-122"/>
                </a:rPr>
                <a:t>D</a:t>
              </a:r>
              <a:r>
                <a:rPr lang="en-US" altLang="zh-CN" b="1" baseline="-25000">
                  <a:solidFill>
                    <a:srgbClr val="0033CC"/>
                  </a:solidFill>
                  <a:ea typeface="楷体_GB2312" panose="02010609030101010101" pitchFamily="49" charset="-122"/>
                </a:rPr>
                <a:t>3  </a:t>
              </a:r>
            </a:p>
          </p:txBody>
        </p:sp>
        <p:sp>
          <p:nvSpPr>
            <p:cNvPr id="51287" name="Text Box 87"/>
            <p:cNvSpPr txBox="1">
              <a:spLocks noChangeArrowheads="1"/>
            </p:cNvSpPr>
            <p:nvPr/>
          </p:nvSpPr>
          <p:spPr bwMode="auto">
            <a:xfrm>
              <a:off x="3420" y="2180"/>
              <a:ext cx="5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0033CC"/>
                  </a:solidFill>
                  <a:ea typeface="楷体_GB2312" panose="02010609030101010101" pitchFamily="49" charset="-122"/>
                </a:rPr>
                <a:t>D</a:t>
              </a:r>
              <a:r>
                <a:rPr lang="en-US" altLang="zh-CN" b="1" baseline="-25000">
                  <a:solidFill>
                    <a:srgbClr val="0033CC"/>
                  </a:solidFill>
                  <a:ea typeface="楷体_GB2312" panose="02010609030101010101" pitchFamily="49" charset="-122"/>
                </a:rPr>
                <a:t>2  </a:t>
              </a:r>
            </a:p>
          </p:txBody>
        </p:sp>
        <p:sp>
          <p:nvSpPr>
            <p:cNvPr id="51288" name="Text Box 88"/>
            <p:cNvSpPr txBox="1">
              <a:spLocks noChangeArrowheads="1"/>
            </p:cNvSpPr>
            <p:nvPr/>
          </p:nvSpPr>
          <p:spPr bwMode="auto">
            <a:xfrm>
              <a:off x="3647" y="2180"/>
              <a:ext cx="5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0033CC"/>
                  </a:solidFill>
                  <a:ea typeface="楷体_GB2312" panose="02010609030101010101" pitchFamily="49" charset="-122"/>
                </a:rPr>
                <a:t>D</a:t>
              </a:r>
              <a:r>
                <a:rPr lang="en-US" altLang="zh-CN" b="1" baseline="-25000">
                  <a:solidFill>
                    <a:srgbClr val="0033CC"/>
                  </a:solidFill>
                  <a:ea typeface="楷体_GB2312" panose="02010609030101010101" pitchFamily="49" charset="-122"/>
                </a:rPr>
                <a:t>1  </a:t>
              </a:r>
            </a:p>
          </p:txBody>
        </p:sp>
        <p:sp>
          <p:nvSpPr>
            <p:cNvPr id="51289" name="Text Box 89"/>
            <p:cNvSpPr txBox="1">
              <a:spLocks noChangeArrowheads="1"/>
            </p:cNvSpPr>
            <p:nvPr/>
          </p:nvSpPr>
          <p:spPr bwMode="auto">
            <a:xfrm>
              <a:off x="3875" y="2180"/>
              <a:ext cx="5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0033CC"/>
                  </a:solidFill>
                  <a:ea typeface="楷体_GB2312" panose="02010609030101010101" pitchFamily="49" charset="-122"/>
                </a:rPr>
                <a:t>D</a:t>
              </a:r>
              <a:r>
                <a:rPr lang="en-US" altLang="zh-CN" b="1" baseline="-25000">
                  <a:solidFill>
                    <a:srgbClr val="0033CC"/>
                  </a:solidFill>
                  <a:ea typeface="楷体_GB2312" panose="02010609030101010101" pitchFamily="49" charset="-122"/>
                </a:rPr>
                <a:t>0  </a:t>
              </a:r>
            </a:p>
          </p:txBody>
        </p:sp>
        <p:sp>
          <p:nvSpPr>
            <p:cNvPr id="51290" name="Text Box 90"/>
            <p:cNvSpPr txBox="1">
              <a:spLocks noChangeArrowheads="1"/>
            </p:cNvSpPr>
            <p:nvPr/>
          </p:nvSpPr>
          <p:spPr bwMode="auto">
            <a:xfrm>
              <a:off x="4115" y="2180"/>
              <a:ext cx="5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FF0066"/>
                  </a:solidFill>
                  <a:ea typeface="楷体_GB2312" panose="02010609030101010101" pitchFamily="49" charset="-122"/>
                </a:rPr>
                <a:t>Y</a:t>
              </a:r>
              <a:endParaRPr lang="en-US" altLang="zh-CN" b="1" baseline="-25000">
                <a:solidFill>
                  <a:srgbClr val="FF0066"/>
                </a:solidFill>
                <a:ea typeface="楷体_GB2312" panose="02010609030101010101" pitchFamily="49" charset="-122"/>
              </a:endParaRPr>
            </a:p>
          </p:txBody>
        </p:sp>
        <p:sp>
          <p:nvSpPr>
            <p:cNvPr id="51291" name="Text Box 91"/>
            <p:cNvSpPr txBox="1">
              <a:spLocks noChangeArrowheads="1"/>
            </p:cNvSpPr>
            <p:nvPr/>
          </p:nvSpPr>
          <p:spPr bwMode="auto">
            <a:xfrm>
              <a:off x="4331" y="2180"/>
              <a:ext cx="5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FF0066"/>
                  </a:solidFill>
                  <a:ea typeface="楷体_GB2312" panose="02010609030101010101" pitchFamily="49" charset="-122"/>
                </a:rPr>
                <a:t>Y</a:t>
              </a:r>
              <a:endParaRPr lang="en-US" altLang="zh-CN" b="1" baseline="-25000">
                <a:solidFill>
                  <a:srgbClr val="FF0066"/>
                </a:solidFill>
                <a:ea typeface="楷体_GB2312" panose="02010609030101010101" pitchFamily="49" charset="-122"/>
              </a:endParaRPr>
            </a:p>
          </p:txBody>
        </p:sp>
        <p:sp>
          <p:nvSpPr>
            <p:cNvPr id="51292" name="Text Box 92"/>
            <p:cNvSpPr txBox="1">
              <a:spLocks noChangeArrowheads="1"/>
            </p:cNvSpPr>
            <p:nvPr/>
          </p:nvSpPr>
          <p:spPr bwMode="auto">
            <a:xfrm>
              <a:off x="4558" y="2180"/>
              <a:ext cx="5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0033CC"/>
                  </a:solidFill>
                  <a:ea typeface="楷体_GB2312" panose="02010609030101010101" pitchFamily="49" charset="-122"/>
                </a:rPr>
                <a:t>S</a:t>
              </a:r>
              <a:endParaRPr lang="en-US" altLang="zh-CN" b="1" baseline="-25000">
                <a:solidFill>
                  <a:srgbClr val="0033CC"/>
                </a:solidFill>
                <a:ea typeface="楷体_GB2312" panose="02010609030101010101" pitchFamily="49" charset="-122"/>
              </a:endParaRPr>
            </a:p>
          </p:txBody>
        </p:sp>
        <p:sp>
          <p:nvSpPr>
            <p:cNvPr id="51293" name="Line 93"/>
            <p:cNvSpPr>
              <a:spLocks noChangeShapeType="1"/>
            </p:cNvSpPr>
            <p:nvPr/>
          </p:nvSpPr>
          <p:spPr bwMode="auto">
            <a:xfrm>
              <a:off x="4424" y="2232"/>
              <a:ext cx="109"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94" name="Line 94"/>
            <p:cNvSpPr>
              <a:spLocks noChangeShapeType="1"/>
            </p:cNvSpPr>
            <p:nvPr/>
          </p:nvSpPr>
          <p:spPr bwMode="auto">
            <a:xfrm>
              <a:off x="4634" y="2228"/>
              <a:ext cx="109"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1295" name="Group 95"/>
          <p:cNvGrpSpPr>
            <a:grpSpLocks/>
          </p:cNvGrpSpPr>
          <p:nvPr/>
        </p:nvGrpSpPr>
        <p:grpSpPr bwMode="auto">
          <a:xfrm>
            <a:off x="5537200" y="1882775"/>
            <a:ext cx="3003550" cy="2325688"/>
            <a:chOff x="905" y="2475"/>
            <a:chExt cx="1892" cy="1465"/>
          </a:xfrm>
        </p:grpSpPr>
        <p:sp>
          <p:nvSpPr>
            <p:cNvPr id="51296" name="Rectangle 96"/>
            <p:cNvSpPr>
              <a:spLocks noChangeArrowheads="1"/>
            </p:cNvSpPr>
            <p:nvPr/>
          </p:nvSpPr>
          <p:spPr bwMode="auto">
            <a:xfrm>
              <a:off x="936" y="2780"/>
              <a:ext cx="1720" cy="716"/>
            </a:xfrm>
            <a:prstGeom prst="rect">
              <a:avLst/>
            </a:prstGeom>
            <a:solidFill>
              <a:srgbClr val="CC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51297" name="Text Box 97"/>
            <p:cNvSpPr txBox="1">
              <a:spLocks noChangeArrowheads="1"/>
            </p:cNvSpPr>
            <p:nvPr/>
          </p:nvSpPr>
          <p:spPr bwMode="auto">
            <a:xfrm>
              <a:off x="1478" y="2978"/>
              <a:ext cx="57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FF0066"/>
                  </a:solidFill>
                </a:rPr>
                <a:t>MUX</a:t>
              </a:r>
            </a:p>
          </p:txBody>
        </p:sp>
        <p:sp>
          <p:nvSpPr>
            <p:cNvPr id="51298" name="Line 98"/>
            <p:cNvSpPr>
              <a:spLocks noChangeShapeType="1"/>
            </p:cNvSpPr>
            <p:nvPr/>
          </p:nvSpPr>
          <p:spPr bwMode="auto">
            <a:xfrm>
              <a:off x="1040" y="3500"/>
              <a:ext cx="0" cy="164"/>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99" name="Oval 99"/>
            <p:cNvSpPr>
              <a:spLocks noChangeArrowheads="1"/>
            </p:cNvSpPr>
            <p:nvPr/>
          </p:nvSpPr>
          <p:spPr bwMode="auto">
            <a:xfrm>
              <a:off x="1021" y="3664"/>
              <a:ext cx="37" cy="37"/>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0" name="Line 100"/>
            <p:cNvSpPr>
              <a:spLocks noChangeShapeType="1"/>
            </p:cNvSpPr>
            <p:nvPr/>
          </p:nvSpPr>
          <p:spPr bwMode="auto">
            <a:xfrm>
              <a:off x="2328" y="3500"/>
              <a:ext cx="0" cy="164"/>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01" name="Oval 101"/>
            <p:cNvSpPr>
              <a:spLocks noChangeArrowheads="1"/>
            </p:cNvSpPr>
            <p:nvPr/>
          </p:nvSpPr>
          <p:spPr bwMode="auto">
            <a:xfrm>
              <a:off x="2309" y="3664"/>
              <a:ext cx="37" cy="37"/>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2" name="Line 102"/>
            <p:cNvSpPr>
              <a:spLocks noChangeShapeType="1"/>
            </p:cNvSpPr>
            <p:nvPr/>
          </p:nvSpPr>
          <p:spPr bwMode="auto">
            <a:xfrm>
              <a:off x="2108" y="3500"/>
              <a:ext cx="0" cy="164"/>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03" name="Oval 103"/>
            <p:cNvSpPr>
              <a:spLocks noChangeArrowheads="1"/>
            </p:cNvSpPr>
            <p:nvPr/>
          </p:nvSpPr>
          <p:spPr bwMode="auto">
            <a:xfrm>
              <a:off x="2089" y="3664"/>
              <a:ext cx="37" cy="37"/>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4" name="Line 104"/>
            <p:cNvSpPr>
              <a:spLocks noChangeShapeType="1"/>
            </p:cNvSpPr>
            <p:nvPr/>
          </p:nvSpPr>
          <p:spPr bwMode="auto">
            <a:xfrm>
              <a:off x="1888" y="3500"/>
              <a:ext cx="0" cy="164"/>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05" name="Oval 105"/>
            <p:cNvSpPr>
              <a:spLocks noChangeArrowheads="1"/>
            </p:cNvSpPr>
            <p:nvPr/>
          </p:nvSpPr>
          <p:spPr bwMode="auto">
            <a:xfrm>
              <a:off x="1869" y="3664"/>
              <a:ext cx="37" cy="37"/>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6" name="Line 106"/>
            <p:cNvSpPr>
              <a:spLocks noChangeShapeType="1"/>
            </p:cNvSpPr>
            <p:nvPr/>
          </p:nvSpPr>
          <p:spPr bwMode="auto">
            <a:xfrm>
              <a:off x="1676" y="3496"/>
              <a:ext cx="0" cy="164"/>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07" name="Oval 107"/>
            <p:cNvSpPr>
              <a:spLocks noChangeArrowheads="1"/>
            </p:cNvSpPr>
            <p:nvPr/>
          </p:nvSpPr>
          <p:spPr bwMode="auto">
            <a:xfrm>
              <a:off x="1657" y="3660"/>
              <a:ext cx="37" cy="37"/>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8" name="Line 108"/>
            <p:cNvSpPr>
              <a:spLocks noChangeShapeType="1"/>
            </p:cNvSpPr>
            <p:nvPr/>
          </p:nvSpPr>
          <p:spPr bwMode="auto">
            <a:xfrm rot="21516169" flipV="1">
              <a:off x="1508" y="2607"/>
              <a:ext cx="4" cy="164"/>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09" name="Oval 109"/>
            <p:cNvSpPr>
              <a:spLocks noChangeArrowheads="1"/>
            </p:cNvSpPr>
            <p:nvPr/>
          </p:nvSpPr>
          <p:spPr bwMode="auto">
            <a:xfrm rot="21414761" flipV="1">
              <a:off x="1993" y="2556"/>
              <a:ext cx="37" cy="37"/>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10" name="Oval 110"/>
            <p:cNvSpPr>
              <a:spLocks noChangeArrowheads="1"/>
            </p:cNvSpPr>
            <p:nvPr/>
          </p:nvSpPr>
          <p:spPr bwMode="auto">
            <a:xfrm rot="21414761" flipV="1">
              <a:off x="1493" y="2564"/>
              <a:ext cx="37" cy="37"/>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11" name="Oval 111"/>
            <p:cNvSpPr>
              <a:spLocks noChangeArrowheads="1"/>
            </p:cNvSpPr>
            <p:nvPr/>
          </p:nvSpPr>
          <p:spPr bwMode="auto">
            <a:xfrm>
              <a:off x="1984" y="2708"/>
              <a:ext cx="56" cy="60"/>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12" name="Oval 112"/>
            <p:cNvSpPr>
              <a:spLocks noChangeArrowheads="1"/>
            </p:cNvSpPr>
            <p:nvPr/>
          </p:nvSpPr>
          <p:spPr bwMode="auto">
            <a:xfrm>
              <a:off x="2496" y="3512"/>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13" name="Line 113"/>
            <p:cNvSpPr>
              <a:spLocks noChangeShapeType="1"/>
            </p:cNvSpPr>
            <p:nvPr/>
          </p:nvSpPr>
          <p:spPr bwMode="auto">
            <a:xfrm>
              <a:off x="2524" y="3564"/>
              <a:ext cx="0" cy="96"/>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14" name="Oval 114"/>
            <p:cNvSpPr>
              <a:spLocks noChangeArrowheads="1"/>
            </p:cNvSpPr>
            <p:nvPr/>
          </p:nvSpPr>
          <p:spPr bwMode="auto">
            <a:xfrm rot="21414761" flipV="1">
              <a:off x="2505" y="3656"/>
              <a:ext cx="37" cy="37"/>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15" name="Line 115"/>
            <p:cNvSpPr>
              <a:spLocks noChangeShapeType="1"/>
            </p:cNvSpPr>
            <p:nvPr/>
          </p:nvSpPr>
          <p:spPr bwMode="auto">
            <a:xfrm flipV="1">
              <a:off x="2012" y="2592"/>
              <a:ext cx="0" cy="112"/>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1316" name="Group 116"/>
            <p:cNvGrpSpPr>
              <a:grpSpLocks/>
            </p:cNvGrpSpPr>
            <p:nvPr/>
          </p:nvGrpSpPr>
          <p:grpSpPr bwMode="auto">
            <a:xfrm>
              <a:off x="905" y="3690"/>
              <a:ext cx="1892" cy="250"/>
              <a:chOff x="902" y="3675"/>
              <a:chExt cx="1892" cy="250"/>
            </a:xfrm>
          </p:grpSpPr>
          <p:sp>
            <p:nvSpPr>
              <p:cNvPr id="51317" name="Text Box 117"/>
              <p:cNvSpPr txBox="1">
                <a:spLocks noChangeArrowheads="1"/>
              </p:cNvSpPr>
              <p:nvPr/>
            </p:nvSpPr>
            <p:spPr bwMode="auto">
              <a:xfrm>
                <a:off x="902" y="3675"/>
                <a:ext cx="3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i="1">
                    <a:solidFill>
                      <a:srgbClr val="FF0066"/>
                    </a:solidFill>
                  </a:rPr>
                  <a:t>D</a:t>
                </a:r>
                <a:r>
                  <a:rPr lang="en-US" altLang="zh-CN" sz="2000" b="1" baseline="-25000">
                    <a:solidFill>
                      <a:srgbClr val="FF0066"/>
                    </a:solidFill>
                  </a:rPr>
                  <a:t>7</a:t>
                </a:r>
                <a:endParaRPr lang="en-US" altLang="zh-CN" sz="2000" b="1" i="1">
                  <a:solidFill>
                    <a:srgbClr val="FF0066"/>
                  </a:solidFill>
                </a:endParaRPr>
              </a:p>
            </p:txBody>
          </p:sp>
          <p:sp>
            <p:nvSpPr>
              <p:cNvPr id="51318" name="Text Box 118"/>
              <p:cNvSpPr txBox="1">
                <a:spLocks noChangeArrowheads="1"/>
              </p:cNvSpPr>
              <p:nvPr/>
            </p:nvSpPr>
            <p:spPr bwMode="auto">
              <a:xfrm>
                <a:off x="1746" y="3675"/>
                <a:ext cx="3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i="1">
                    <a:solidFill>
                      <a:srgbClr val="FF0066"/>
                    </a:solidFill>
                  </a:rPr>
                  <a:t>A</a:t>
                </a:r>
                <a:r>
                  <a:rPr lang="en-US" altLang="zh-CN" sz="2000" b="1" baseline="-25000">
                    <a:solidFill>
                      <a:srgbClr val="FF0066"/>
                    </a:solidFill>
                  </a:rPr>
                  <a:t>2</a:t>
                </a:r>
                <a:endParaRPr lang="en-US" altLang="zh-CN" sz="2000" b="1" i="1">
                  <a:solidFill>
                    <a:srgbClr val="FF0066"/>
                  </a:solidFill>
                </a:endParaRPr>
              </a:p>
            </p:txBody>
          </p:sp>
          <p:sp>
            <p:nvSpPr>
              <p:cNvPr id="51319" name="Text Box 119"/>
              <p:cNvSpPr txBox="1">
                <a:spLocks noChangeArrowheads="1"/>
              </p:cNvSpPr>
              <p:nvPr/>
            </p:nvSpPr>
            <p:spPr bwMode="auto">
              <a:xfrm>
                <a:off x="1530" y="3675"/>
                <a:ext cx="3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i="1">
                    <a:solidFill>
                      <a:srgbClr val="FF0066"/>
                    </a:solidFill>
                  </a:rPr>
                  <a:t>D</a:t>
                </a:r>
                <a:r>
                  <a:rPr lang="en-US" altLang="zh-CN" sz="2000" b="1" baseline="-25000">
                    <a:solidFill>
                      <a:srgbClr val="FF0066"/>
                    </a:solidFill>
                  </a:rPr>
                  <a:t>0</a:t>
                </a:r>
                <a:endParaRPr lang="en-US" altLang="zh-CN" sz="2000" b="1" i="1">
                  <a:solidFill>
                    <a:srgbClr val="FF0066"/>
                  </a:solidFill>
                </a:endParaRPr>
              </a:p>
            </p:txBody>
          </p:sp>
          <p:sp>
            <p:nvSpPr>
              <p:cNvPr id="51320" name="Text Box 120"/>
              <p:cNvSpPr txBox="1">
                <a:spLocks noChangeArrowheads="1"/>
              </p:cNvSpPr>
              <p:nvPr/>
            </p:nvSpPr>
            <p:spPr bwMode="auto">
              <a:xfrm>
                <a:off x="2198" y="3675"/>
                <a:ext cx="3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i="1">
                    <a:solidFill>
                      <a:srgbClr val="FF0066"/>
                    </a:solidFill>
                  </a:rPr>
                  <a:t>A</a:t>
                </a:r>
                <a:r>
                  <a:rPr lang="en-US" altLang="zh-CN" sz="2000" b="1" baseline="-25000">
                    <a:solidFill>
                      <a:srgbClr val="FF0066"/>
                    </a:solidFill>
                  </a:rPr>
                  <a:t>0</a:t>
                </a:r>
                <a:endParaRPr lang="en-US" altLang="zh-CN" sz="2000" b="1" i="1">
                  <a:solidFill>
                    <a:srgbClr val="FF0066"/>
                  </a:solidFill>
                </a:endParaRPr>
              </a:p>
            </p:txBody>
          </p:sp>
          <p:sp>
            <p:nvSpPr>
              <p:cNvPr id="51321" name="Text Box 121"/>
              <p:cNvSpPr txBox="1">
                <a:spLocks noChangeArrowheads="1"/>
              </p:cNvSpPr>
              <p:nvPr/>
            </p:nvSpPr>
            <p:spPr bwMode="auto">
              <a:xfrm>
                <a:off x="1982" y="3675"/>
                <a:ext cx="3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i="1">
                    <a:solidFill>
                      <a:srgbClr val="FF0066"/>
                    </a:solidFill>
                  </a:rPr>
                  <a:t>A</a:t>
                </a:r>
                <a:r>
                  <a:rPr lang="en-US" altLang="zh-CN" sz="2000" b="1" baseline="-25000">
                    <a:solidFill>
                      <a:srgbClr val="FF0066"/>
                    </a:solidFill>
                  </a:rPr>
                  <a:t>1</a:t>
                </a:r>
                <a:endParaRPr lang="en-US" altLang="zh-CN" sz="2000" b="1" i="1">
                  <a:solidFill>
                    <a:srgbClr val="FF0066"/>
                  </a:solidFill>
                </a:endParaRPr>
              </a:p>
            </p:txBody>
          </p:sp>
          <p:grpSp>
            <p:nvGrpSpPr>
              <p:cNvPr id="51322" name="Group 122"/>
              <p:cNvGrpSpPr>
                <a:grpSpLocks/>
              </p:cNvGrpSpPr>
              <p:nvPr/>
            </p:nvGrpSpPr>
            <p:grpSpPr bwMode="auto">
              <a:xfrm>
                <a:off x="2434" y="3675"/>
                <a:ext cx="360" cy="250"/>
                <a:chOff x="2434" y="3675"/>
                <a:chExt cx="360" cy="250"/>
              </a:xfrm>
            </p:grpSpPr>
            <p:sp>
              <p:nvSpPr>
                <p:cNvPr id="51323" name="Text Box 123"/>
                <p:cNvSpPr txBox="1">
                  <a:spLocks noChangeArrowheads="1"/>
                </p:cNvSpPr>
                <p:nvPr/>
              </p:nvSpPr>
              <p:spPr bwMode="auto">
                <a:xfrm>
                  <a:off x="2434" y="3675"/>
                  <a:ext cx="3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i="1">
                      <a:solidFill>
                        <a:srgbClr val="FF0066"/>
                      </a:solidFill>
                    </a:rPr>
                    <a:t>S</a:t>
                  </a:r>
                </a:p>
              </p:txBody>
            </p:sp>
            <p:sp>
              <p:nvSpPr>
                <p:cNvPr id="51324" name="Line 124"/>
                <p:cNvSpPr>
                  <a:spLocks noChangeShapeType="1"/>
                </p:cNvSpPr>
                <p:nvPr/>
              </p:nvSpPr>
              <p:spPr bwMode="auto">
                <a:xfrm>
                  <a:off x="2500" y="3728"/>
                  <a:ext cx="88" cy="0"/>
                </a:xfrm>
                <a:prstGeom prst="line">
                  <a:avLst/>
                </a:prstGeom>
                <a:noFill/>
                <a:ln w="1905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51325" name="Group 125"/>
            <p:cNvGrpSpPr>
              <a:grpSpLocks/>
            </p:cNvGrpSpPr>
            <p:nvPr/>
          </p:nvGrpSpPr>
          <p:grpSpPr bwMode="auto">
            <a:xfrm>
              <a:off x="2006" y="2487"/>
              <a:ext cx="360" cy="250"/>
              <a:chOff x="2006" y="2487"/>
              <a:chExt cx="360" cy="250"/>
            </a:xfrm>
          </p:grpSpPr>
          <p:sp>
            <p:nvSpPr>
              <p:cNvPr id="51326" name="Text Box 126"/>
              <p:cNvSpPr txBox="1">
                <a:spLocks noChangeArrowheads="1"/>
              </p:cNvSpPr>
              <p:nvPr/>
            </p:nvSpPr>
            <p:spPr bwMode="auto">
              <a:xfrm>
                <a:off x="2006" y="2487"/>
                <a:ext cx="3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i="1">
                    <a:solidFill>
                      <a:srgbClr val="FF0066"/>
                    </a:solidFill>
                  </a:rPr>
                  <a:t>Y</a:t>
                </a:r>
              </a:p>
            </p:txBody>
          </p:sp>
          <p:sp>
            <p:nvSpPr>
              <p:cNvPr id="51327" name="Line 127"/>
              <p:cNvSpPr>
                <a:spLocks noChangeShapeType="1"/>
              </p:cNvSpPr>
              <p:nvPr/>
            </p:nvSpPr>
            <p:spPr bwMode="auto">
              <a:xfrm>
                <a:off x="2082" y="2534"/>
                <a:ext cx="88" cy="0"/>
              </a:xfrm>
              <a:prstGeom prst="line">
                <a:avLst/>
              </a:prstGeom>
              <a:noFill/>
              <a:ln w="1905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1328" name="Text Box 128"/>
            <p:cNvSpPr txBox="1">
              <a:spLocks noChangeArrowheads="1"/>
            </p:cNvSpPr>
            <p:nvPr/>
          </p:nvSpPr>
          <p:spPr bwMode="auto">
            <a:xfrm>
              <a:off x="1290" y="2475"/>
              <a:ext cx="3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i="1">
                  <a:solidFill>
                    <a:srgbClr val="FF0066"/>
                  </a:solidFill>
                </a:rPr>
                <a:t>Y</a:t>
              </a:r>
            </a:p>
          </p:txBody>
        </p:sp>
        <p:sp>
          <p:nvSpPr>
            <p:cNvPr id="51329" name="Text Box 129"/>
            <p:cNvSpPr txBox="1">
              <a:spLocks noChangeArrowheads="1"/>
            </p:cNvSpPr>
            <p:nvPr/>
          </p:nvSpPr>
          <p:spPr bwMode="auto">
            <a:xfrm>
              <a:off x="1064" y="3409"/>
              <a:ext cx="56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a:solidFill>
                    <a:srgbClr val="0033CC"/>
                  </a:solidFill>
                </a:rPr>
                <a:t>……</a:t>
              </a:r>
            </a:p>
          </p:txBody>
        </p:sp>
      </p:grpSp>
      <p:sp>
        <p:nvSpPr>
          <p:cNvPr id="51330" name="Text Box 130"/>
          <p:cNvSpPr txBox="1">
            <a:spLocks noChangeArrowheads="1"/>
          </p:cNvSpPr>
          <p:nvPr/>
        </p:nvSpPr>
        <p:spPr bwMode="auto">
          <a:xfrm>
            <a:off x="7386638" y="2676525"/>
            <a:ext cx="796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0033CC"/>
                </a:solidFill>
              </a:rPr>
              <a:t>禁止</a:t>
            </a:r>
          </a:p>
        </p:txBody>
      </p:sp>
      <p:sp>
        <p:nvSpPr>
          <p:cNvPr id="51331" name="Text Box 131"/>
          <p:cNvSpPr txBox="1">
            <a:spLocks noChangeArrowheads="1"/>
          </p:cNvSpPr>
          <p:nvPr/>
        </p:nvSpPr>
        <p:spPr bwMode="auto">
          <a:xfrm>
            <a:off x="7381875" y="2671763"/>
            <a:ext cx="796925" cy="457200"/>
          </a:xfrm>
          <a:prstGeom prst="rect">
            <a:avLst/>
          </a:prstGeom>
          <a:solidFill>
            <a:srgbClr val="CCFFFF"/>
          </a:solidFill>
          <a:ln>
            <a:noFill/>
          </a:ln>
          <a:effectLst/>
          <a:extLs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FF0066"/>
                </a:solidFill>
              </a:rPr>
              <a:t>使能</a:t>
            </a:r>
          </a:p>
        </p:txBody>
      </p:sp>
      <p:grpSp>
        <p:nvGrpSpPr>
          <p:cNvPr id="51332" name="Group 132"/>
          <p:cNvGrpSpPr>
            <a:grpSpLocks/>
          </p:cNvGrpSpPr>
          <p:nvPr/>
        </p:nvGrpSpPr>
        <p:grpSpPr bwMode="auto">
          <a:xfrm>
            <a:off x="6596063" y="1876425"/>
            <a:ext cx="1476375" cy="409575"/>
            <a:chOff x="4296" y="1006"/>
            <a:chExt cx="930" cy="258"/>
          </a:xfrm>
        </p:grpSpPr>
        <p:sp>
          <p:nvSpPr>
            <p:cNvPr id="51333" name="Text Box 133"/>
            <p:cNvSpPr txBox="1">
              <a:spLocks noChangeArrowheads="1"/>
            </p:cNvSpPr>
            <p:nvPr/>
          </p:nvSpPr>
          <p:spPr bwMode="auto">
            <a:xfrm>
              <a:off x="4974" y="1006"/>
              <a:ext cx="252" cy="258"/>
            </a:xfrm>
            <a:prstGeom prst="rect">
              <a:avLst/>
            </a:prstGeom>
            <a:solidFill>
              <a:srgbClr val="FFFFCC"/>
            </a:solidFill>
            <a:ln w="1270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000" b="1">
                  <a:solidFill>
                    <a:srgbClr val="0033CC"/>
                  </a:solidFill>
                </a:rPr>
                <a:t>1   </a:t>
              </a:r>
            </a:p>
          </p:txBody>
        </p:sp>
        <p:sp>
          <p:nvSpPr>
            <p:cNvPr id="51334" name="Text Box 134"/>
            <p:cNvSpPr txBox="1">
              <a:spLocks noChangeArrowheads="1"/>
            </p:cNvSpPr>
            <p:nvPr/>
          </p:nvSpPr>
          <p:spPr bwMode="auto">
            <a:xfrm>
              <a:off x="4296" y="1006"/>
              <a:ext cx="252" cy="258"/>
            </a:xfrm>
            <a:prstGeom prst="rect">
              <a:avLst/>
            </a:prstGeom>
            <a:solidFill>
              <a:srgbClr val="FFFFCC"/>
            </a:solidFill>
            <a:ln w="1270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000" b="1">
                  <a:solidFill>
                    <a:srgbClr val="0033CC"/>
                  </a:solidFill>
                </a:rPr>
                <a:t>0   </a:t>
              </a:r>
            </a:p>
          </p:txBody>
        </p:sp>
      </p:grpSp>
      <p:sp>
        <p:nvSpPr>
          <p:cNvPr id="51335" name="Text Box 135"/>
          <p:cNvSpPr txBox="1">
            <a:spLocks noChangeArrowheads="1"/>
          </p:cNvSpPr>
          <p:nvPr/>
        </p:nvSpPr>
        <p:spPr bwMode="auto">
          <a:xfrm>
            <a:off x="6886575" y="4186238"/>
            <a:ext cx="1168400" cy="396875"/>
          </a:xfrm>
          <a:prstGeom prst="rect">
            <a:avLst/>
          </a:prstGeom>
          <a:solidFill>
            <a:srgbClr val="FFFFCC"/>
          </a:solidFill>
          <a:ln>
            <a:noFill/>
          </a:ln>
          <a:effectLst/>
          <a:extLst>
            <a:ext uri="{91240B29-F687-4F45-9708-019B960494DF}">
              <a14:hiddenLine xmlns:a14="http://schemas.microsoft.com/office/drawing/2010/main" w="12700">
                <a:solidFill>
                  <a:srgbClr val="99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rgbClr val="0033CC"/>
                </a:solidFill>
              </a:rPr>
              <a:t>0    0    0</a:t>
            </a:r>
          </a:p>
        </p:txBody>
      </p:sp>
      <p:grpSp>
        <p:nvGrpSpPr>
          <p:cNvPr id="51336" name="Group 136"/>
          <p:cNvGrpSpPr>
            <a:grpSpLocks/>
          </p:cNvGrpSpPr>
          <p:nvPr/>
        </p:nvGrpSpPr>
        <p:grpSpPr bwMode="auto">
          <a:xfrm>
            <a:off x="6596063" y="1876425"/>
            <a:ext cx="1525587" cy="409575"/>
            <a:chOff x="4317" y="1005"/>
            <a:chExt cx="961" cy="258"/>
          </a:xfrm>
        </p:grpSpPr>
        <p:sp>
          <p:nvSpPr>
            <p:cNvPr id="51337" name="Text Box 137"/>
            <p:cNvSpPr txBox="1">
              <a:spLocks noChangeArrowheads="1"/>
            </p:cNvSpPr>
            <p:nvPr/>
          </p:nvSpPr>
          <p:spPr bwMode="auto">
            <a:xfrm>
              <a:off x="4317" y="1005"/>
              <a:ext cx="298" cy="258"/>
            </a:xfrm>
            <a:prstGeom prst="rect">
              <a:avLst/>
            </a:prstGeom>
            <a:solidFill>
              <a:srgbClr val="FFFFCC"/>
            </a:solidFill>
            <a:ln w="1270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000" b="1" i="1">
                  <a:solidFill>
                    <a:srgbClr val="FF0066"/>
                  </a:solidFill>
                </a:rPr>
                <a:t>D</a:t>
              </a:r>
              <a:r>
                <a:rPr lang="en-US" altLang="zh-CN" sz="2000" b="1" baseline="-25000">
                  <a:solidFill>
                    <a:srgbClr val="FF0066"/>
                  </a:solidFill>
                </a:rPr>
                <a:t>0</a:t>
              </a:r>
              <a:r>
                <a:rPr lang="en-US" altLang="zh-CN" sz="2000" b="1">
                  <a:solidFill>
                    <a:srgbClr val="FF0066"/>
                  </a:solidFill>
                </a:rPr>
                <a:t>   </a:t>
              </a:r>
            </a:p>
          </p:txBody>
        </p:sp>
        <p:grpSp>
          <p:nvGrpSpPr>
            <p:cNvPr id="51338" name="Group 138"/>
            <p:cNvGrpSpPr>
              <a:grpSpLocks/>
            </p:cNvGrpSpPr>
            <p:nvPr/>
          </p:nvGrpSpPr>
          <p:grpSpPr bwMode="auto">
            <a:xfrm>
              <a:off x="4965" y="1005"/>
              <a:ext cx="313" cy="258"/>
              <a:chOff x="4962" y="998"/>
              <a:chExt cx="313" cy="258"/>
            </a:xfrm>
          </p:grpSpPr>
          <p:sp>
            <p:nvSpPr>
              <p:cNvPr id="51339" name="Text Box 139"/>
              <p:cNvSpPr txBox="1">
                <a:spLocks noChangeArrowheads="1"/>
              </p:cNvSpPr>
              <p:nvPr/>
            </p:nvSpPr>
            <p:spPr bwMode="auto">
              <a:xfrm>
                <a:off x="4962" y="998"/>
                <a:ext cx="313" cy="258"/>
              </a:xfrm>
              <a:prstGeom prst="rect">
                <a:avLst/>
              </a:prstGeom>
              <a:solidFill>
                <a:srgbClr val="FFFFCC"/>
              </a:solidFill>
              <a:ln w="1270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000" b="1" i="1">
                    <a:solidFill>
                      <a:srgbClr val="FF0066"/>
                    </a:solidFill>
                  </a:rPr>
                  <a:t>D</a:t>
                </a:r>
                <a:r>
                  <a:rPr lang="en-US" altLang="zh-CN" sz="2000" b="1" baseline="-25000">
                    <a:solidFill>
                      <a:srgbClr val="FF0066"/>
                    </a:solidFill>
                  </a:rPr>
                  <a:t>0</a:t>
                </a:r>
                <a:r>
                  <a:rPr lang="en-US" altLang="zh-CN" sz="2000" b="1">
                    <a:solidFill>
                      <a:srgbClr val="0033CC"/>
                    </a:solidFill>
                  </a:rPr>
                  <a:t> </a:t>
                </a:r>
              </a:p>
            </p:txBody>
          </p:sp>
          <p:sp>
            <p:nvSpPr>
              <p:cNvPr id="51340" name="Line 140"/>
              <p:cNvSpPr>
                <a:spLocks noChangeShapeType="1"/>
              </p:cNvSpPr>
              <p:nvPr/>
            </p:nvSpPr>
            <p:spPr bwMode="auto">
              <a:xfrm>
                <a:off x="5041" y="1048"/>
                <a:ext cx="110" cy="0"/>
              </a:xfrm>
              <a:prstGeom prst="line">
                <a:avLst/>
              </a:prstGeom>
              <a:noFill/>
              <a:ln w="158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51341" name="Group 141"/>
          <p:cNvGrpSpPr>
            <a:grpSpLocks/>
          </p:cNvGrpSpPr>
          <p:nvPr/>
        </p:nvGrpSpPr>
        <p:grpSpPr bwMode="auto">
          <a:xfrm>
            <a:off x="6596063" y="1876425"/>
            <a:ext cx="1525587" cy="409575"/>
            <a:chOff x="4317" y="1005"/>
            <a:chExt cx="961" cy="258"/>
          </a:xfrm>
        </p:grpSpPr>
        <p:sp>
          <p:nvSpPr>
            <p:cNvPr id="51342" name="Text Box 142"/>
            <p:cNvSpPr txBox="1">
              <a:spLocks noChangeArrowheads="1"/>
            </p:cNvSpPr>
            <p:nvPr/>
          </p:nvSpPr>
          <p:spPr bwMode="auto">
            <a:xfrm>
              <a:off x="4317" y="1005"/>
              <a:ext cx="298" cy="258"/>
            </a:xfrm>
            <a:prstGeom prst="rect">
              <a:avLst/>
            </a:prstGeom>
            <a:solidFill>
              <a:srgbClr val="FFFFCC"/>
            </a:solidFill>
            <a:ln w="1270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000" b="1" i="1">
                  <a:solidFill>
                    <a:srgbClr val="FF0066"/>
                  </a:solidFill>
                </a:rPr>
                <a:t>D</a:t>
              </a:r>
              <a:r>
                <a:rPr lang="en-US" altLang="zh-CN" sz="2000" b="1" baseline="-25000">
                  <a:solidFill>
                    <a:srgbClr val="FF0066"/>
                  </a:solidFill>
                </a:rPr>
                <a:t>1</a:t>
              </a:r>
              <a:r>
                <a:rPr lang="en-US" altLang="zh-CN" sz="2000" b="1">
                  <a:solidFill>
                    <a:srgbClr val="FF0066"/>
                  </a:solidFill>
                </a:rPr>
                <a:t>   </a:t>
              </a:r>
            </a:p>
          </p:txBody>
        </p:sp>
        <p:grpSp>
          <p:nvGrpSpPr>
            <p:cNvPr id="51343" name="Group 143"/>
            <p:cNvGrpSpPr>
              <a:grpSpLocks/>
            </p:cNvGrpSpPr>
            <p:nvPr/>
          </p:nvGrpSpPr>
          <p:grpSpPr bwMode="auto">
            <a:xfrm>
              <a:off x="4965" y="1005"/>
              <a:ext cx="313" cy="258"/>
              <a:chOff x="4962" y="998"/>
              <a:chExt cx="313" cy="258"/>
            </a:xfrm>
          </p:grpSpPr>
          <p:sp>
            <p:nvSpPr>
              <p:cNvPr id="51344" name="Text Box 144"/>
              <p:cNvSpPr txBox="1">
                <a:spLocks noChangeArrowheads="1"/>
              </p:cNvSpPr>
              <p:nvPr/>
            </p:nvSpPr>
            <p:spPr bwMode="auto">
              <a:xfrm>
                <a:off x="4962" y="998"/>
                <a:ext cx="313" cy="258"/>
              </a:xfrm>
              <a:prstGeom prst="rect">
                <a:avLst/>
              </a:prstGeom>
              <a:solidFill>
                <a:srgbClr val="FFFFCC"/>
              </a:solidFill>
              <a:ln w="1270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000" b="1" i="1">
                    <a:solidFill>
                      <a:srgbClr val="FF0066"/>
                    </a:solidFill>
                  </a:rPr>
                  <a:t>D</a:t>
                </a:r>
                <a:r>
                  <a:rPr lang="en-US" altLang="zh-CN" sz="2000" b="1" baseline="-25000">
                    <a:solidFill>
                      <a:srgbClr val="FF0066"/>
                    </a:solidFill>
                  </a:rPr>
                  <a:t>1</a:t>
                </a:r>
                <a:r>
                  <a:rPr lang="en-US" altLang="zh-CN" sz="2000" b="1">
                    <a:solidFill>
                      <a:srgbClr val="0033CC"/>
                    </a:solidFill>
                  </a:rPr>
                  <a:t> </a:t>
                </a:r>
              </a:p>
            </p:txBody>
          </p:sp>
          <p:sp>
            <p:nvSpPr>
              <p:cNvPr id="51345" name="Line 145"/>
              <p:cNvSpPr>
                <a:spLocks noChangeShapeType="1"/>
              </p:cNvSpPr>
              <p:nvPr/>
            </p:nvSpPr>
            <p:spPr bwMode="auto">
              <a:xfrm>
                <a:off x="5041" y="1048"/>
                <a:ext cx="110" cy="0"/>
              </a:xfrm>
              <a:prstGeom prst="line">
                <a:avLst/>
              </a:prstGeom>
              <a:noFill/>
              <a:ln w="158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51346" name="Group 146"/>
          <p:cNvGrpSpPr>
            <a:grpSpLocks/>
          </p:cNvGrpSpPr>
          <p:nvPr/>
        </p:nvGrpSpPr>
        <p:grpSpPr bwMode="auto">
          <a:xfrm>
            <a:off x="6596063" y="1876425"/>
            <a:ext cx="1525587" cy="409575"/>
            <a:chOff x="4317" y="1005"/>
            <a:chExt cx="961" cy="258"/>
          </a:xfrm>
        </p:grpSpPr>
        <p:sp>
          <p:nvSpPr>
            <p:cNvPr id="51347" name="Text Box 147"/>
            <p:cNvSpPr txBox="1">
              <a:spLocks noChangeArrowheads="1"/>
            </p:cNvSpPr>
            <p:nvPr/>
          </p:nvSpPr>
          <p:spPr bwMode="auto">
            <a:xfrm>
              <a:off x="4317" y="1005"/>
              <a:ext cx="298" cy="258"/>
            </a:xfrm>
            <a:prstGeom prst="rect">
              <a:avLst/>
            </a:prstGeom>
            <a:solidFill>
              <a:srgbClr val="FFFFCC"/>
            </a:solidFill>
            <a:ln w="1270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000" b="1" i="1">
                  <a:solidFill>
                    <a:srgbClr val="FF0066"/>
                  </a:solidFill>
                </a:rPr>
                <a:t>D</a:t>
              </a:r>
              <a:r>
                <a:rPr lang="en-US" altLang="zh-CN" sz="2000" b="1" baseline="-25000">
                  <a:solidFill>
                    <a:srgbClr val="FF0066"/>
                  </a:solidFill>
                </a:rPr>
                <a:t>2</a:t>
              </a:r>
              <a:r>
                <a:rPr lang="en-US" altLang="zh-CN" sz="2000" b="1">
                  <a:solidFill>
                    <a:srgbClr val="FF0066"/>
                  </a:solidFill>
                </a:rPr>
                <a:t>   </a:t>
              </a:r>
            </a:p>
          </p:txBody>
        </p:sp>
        <p:grpSp>
          <p:nvGrpSpPr>
            <p:cNvPr id="51348" name="Group 148"/>
            <p:cNvGrpSpPr>
              <a:grpSpLocks/>
            </p:cNvGrpSpPr>
            <p:nvPr/>
          </p:nvGrpSpPr>
          <p:grpSpPr bwMode="auto">
            <a:xfrm>
              <a:off x="4965" y="1005"/>
              <a:ext cx="313" cy="258"/>
              <a:chOff x="4962" y="998"/>
              <a:chExt cx="313" cy="258"/>
            </a:xfrm>
          </p:grpSpPr>
          <p:sp>
            <p:nvSpPr>
              <p:cNvPr id="51349" name="Text Box 149"/>
              <p:cNvSpPr txBox="1">
                <a:spLocks noChangeArrowheads="1"/>
              </p:cNvSpPr>
              <p:nvPr/>
            </p:nvSpPr>
            <p:spPr bwMode="auto">
              <a:xfrm>
                <a:off x="4962" y="998"/>
                <a:ext cx="313" cy="258"/>
              </a:xfrm>
              <a:prstGeom prst="rect">
                <a:avLst/>
              </a:prstGeom>
              <a:solidFill>
                <a:srgbClr val="FFFFCC"/>
              </a:solidFill>
              <a:ln w="1270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000" b="1" i="1">
                    <a:solidFill>
                      <a:srgbClr val="FF0066"/>
                    </a:solidFill>
                  </a:rPr>
                  <a:t>D</a:t>
                </a:r>
                <a:r>
                  <a:rPr lang="en-US" altLang="zh-CN" sz="2000" b="1" baseline="-25000">
                    <a:solidFill>
                      <a:srgbClr val="FF0066"/>
                    </a:solidFill>
                  </a:rPr>
                  <a:t>2</a:t>
                </a:r>
                <a:r>
                  <a:rPr lang="en-US" altLang="zh-CN" sz="2000" b="1">
                    <a:solidFill>
                      <a:srgbClr val="0033CC"/>
                    </a:solidFill>
                  </a:rPr>
                  <a:t> </a:t>
                </a:r>
              </a:p>
            </p:txBody>
          </p:sp>
          <p:sp>
            <p:nvSpPr>
              <p:cNvPr id="51350" name="Line 150"/>
              <p:cNvSpPr>
                <a:spLocks noChangeShapeType="1"/>
              </p:cNvSpPr>
              <p:nvPr/>
            </p:nvSpPr>
            <p:spPr bwMode="auto">
              <a:xfrm>
                <a:off x="5041" y="1048"/>
                <a:ext cx="110" cy="0"/>
              </a:xfrm>
              <a:prstGeom prst="line">
                <a:avLst/>
              </a:prstGeom>
              <a:noFill/>
              <a:ln w="158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51351" name="Group 151"/>
          <p:cNvGrpSpPr>
            <a:grpSpLocks/>
          </p:cNvGrpSpPr>
          <p:nvPr/>
        </p:nvGrpSpPr>
        <p:grpSpPr bwMode="auto">
          <a:xfrm>
            <a:off x="6596063" y="1876425"/>
            <a:ext cx="1525587" cy="409575"/>
            <a:chOff x="4317" y="1005"/>
            <a:chExt cx="961" cy="258"/>
          </a:xfrm>
        </p:grpSpPr>
        <p:sp>
          <p:nvSpPr>
            <p:cNvPr id="51352" name="Text Box 152"/>
            <p:cNvSpPr txBox="1">
              <a:spLocks noChangeArrowheads="1"/>
            </p:cNvSpPr>
            <p:nvPr/>
          </p:nvSpPr>
          <p:spPr bwMode="auto">
            <a:xfrm>
              <a:off x="4317" y="1005"/>
              <a:ext cx="298" cy="258"/>
            </a:xfrm>
            <a:prstGeom prst="rect">
              <a:avLst/>
            </a:prstGeom>
            <a:solidFill>
              <a:srgbClr val="FFFFCC"/>
            </a:solidFill>
            <a:ln w="1270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000" b="1" i="1">
                  <a:solidFill>
                    <a:srgbClr val="FF0066"/>
                  </a:solidFill>
                </a:rPr>
                <a:t>D</a:t>
              </a:r>
              <a:r>
                <a:rPr lang="en-US" altLang="zh-CN" sz="2000" b="1" baseline="-25000">
                  <a:solidFill>
                    <a:srgbClr val="FF0066"/>
                  </a:solidFill>
                </a:rPr>
                <a:t>3</a:t>
              </a:r>
              <a:r>
                <a:rPr lang="en-US" altLang="zh-CN" sz="2000" b="1">
                  <a:solidFill>
                    <a:srgbClr val="FF0066"/>
                  </a:solidFill>
                </a:rPr>
                <a:t>   </a:t>
              </a:r>
            </a:p>
          </p:txBody>
        </p:sp>
        <p:grpSp>
          <p:nvGrpSpPr>
            <p:cNvPr id="51353" name="Group 153"/>
            <p:cNvGrpSpPr>
              <a:grpSpLocks/>
            </p:cNvGrpSpPr>
            <p:nvPr/>
          </p:nvGrpSpPr>
          <p:grpSpPr bwMode="auto">
            <a:xfrm>
              <a:off x="4965" y="1005"/>
              <a:ext cx="313" cy="258"/>
              <a:chOff x="4962" y="998"/>
              <a:chExt cx="313" cy="258"/>
            </a:xfrm>
          </p:grpSpPr>
          <p:sp>
            <p:nvSpPr>
              <p:cNvPr id="51354" name="Text Box 154"/>
              <p:cNvSpPr txBox="1">
                <a:spLocks noChangeArrowheads="1"/>
              </p:cNvSpPr>
              <p:nvPr/>
            </p:nvSpPr>
            <p:spPr bwMode="auto">
              <a:xfrm>
                <a:off x="4962" y="998"/>
                <a:ext cx="313" cy="258"/>
              </a:xfrm>
              <a:prstGeom prst="rect">
                <a:avLst/>
              </a:prstGeom>
              <a:solidFill>
                <a:srgbClr val="FFFFCC"/>
              </a:solidFill>
              <a:ln w="1270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000" b="1" i="1">
                    <a:solidFill>
                      <a:srgbClr val="FF0066"/>
                    </a:solidFill>
                  </a:rPr>
                  <a:t>D</a:t>
                </a:r>
                <a:r>
                  <a:rPr lang="en-US" altLang="zh-CN" sz="2000" b="1" baseline="-25000">
                    <a:solidFill>
                      <a:srgbClr val="FF0066"/>
                    </a:solidFill>
                  </a:rPr>
                  <a:t>3</a:t>
                </a:r>
                <a:r>
                  <a:rPr lang="en-US" altLang="zh-CN" sz="2000" b="1">
                    <a:solidFill>
                      <a:srgbClr val="0033CC"/>
                    </a:solidFill>
                  </a:rPr>
                  <a:t> </a:t>
                </a:r>
              </a:p>
            </p:txBody>
          </p:sp>
          <p:sp>
            <p:nvSpPr>
              <p:cNvPr id="51355" name="Line 155"/>
              <p:cNvSpPr>
                <a:spLocks noChangeShapeType="1"/>
              </p:cNvSpPr>
              <p:nvPr/>
            </p:nvSpPr>
            <p:spPr bwMode="auto">
              <a:xfrm>
                <a:off x="5041" y="1048"/>
                <a:ext cx="110" cy="0"/>
              </a:xfrm>
              <a:prstGeom prst="line">
                <a:avLst/>
              </a:prstGeom>
              <a:noFill/>
              <a:ln w="158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51356" name="Group 156"/>
          <p:cNvGrpSpPr>
            <a:grpSpLocks/>
          </p:cNvGrpSpPr>
          <p:nvPr/>
        </p:nvGrpSpPr>
        <p:grpSpPr bwMode="auto">
          <a:xfrm>
            <a:off x="6596063" y="1876425"/>
            <a:ext cx="1525587" cy="409575"/>
            <a:chOff x="4317" y="1005"/>
            <a:chExt cx="961" cy="258"/>
          </a:xfrm>
        </p:grpSpPr>
        <p:sp>
          <p:nvSpPr>
            <p:cNvPr id="51357" name="Text Box 157"/>
            <p:cNvSpPr txBox="1">
              <a:spLocks noChangeArrowheads="1"/>
            </p:cNvSpPr>
            <p:nvPr/>
          </p:nvSpPr>
          <p:spPr bwMode="auto">
            <a:xfrm>
              <a:off x="4317" y="1005"/>
              <a:ext cx="298" cy="258"/>
            </a:xfrm>
            <a:prstGeom prst="rect">
              <a:avLst/>
            </a:prstGeom>
            <a:solidFill>
              <a:srgbClr val="FFFFCC"/>
            </a:solidFill>
            <a:ln w="1270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000" b="1" i="1">
                  <a:solidFill>
                    <a:srgbClr val="FF0066"/>
                  </a:solidFill>
                </a:rPr>
                <a:t>D</a:t>
              </a:r>
              <a:r>
                <a:rPr lang="en-US" altLang="zh-CN" sz="2000" b="1" baseline="-25000">
                  <a:solidFill>
                    <a:srgbClr val="FF0066"/>
                  </a:solidFill>
                </a:rPr>
                <a:t>4</a:t>
              </a:r>
              <a:r>
                <a:rPr lang="en-US" altLang="zh-CN" sz="2000" b="1">
                  <a:solidFill>
                    <a:srgbClr val="FF0066"/>
                  </a:solidFill>
                </a:rPr>
                <a:t>   </a:t>
              </a:r>
            </a:p>
          </p:txBody>
        </p:sp>
        <p:grpSp>
          <p:nvGrpSpPr>
            <p:cNvPr id="51358" name="Group 158"/>
            <p:cNvGrpSpPr>
              <a:grpSpLocks/>
            </p:cNvGrpSpPr>
            <p:nvPr/>
          </p:nvGrpSpPr>
          <p:grpSpPr bwMode="auto">
            <a:xfrm>
              <a:off x="4965" y="1005"/>
              <a:ext cx="313" cy="258"/>
              <a:chOff x="4962" y="998"/>
              <a:chExt cx="313" cy="258"/>
            </a:xfrm>
          </p:grpSpPr>
          <p:sp>
            <p:nvSpPr>
              <p:cNvPr id="51359" name="Text Box 159"/>
              <p:cNvSpPr txBox="1">
                <a:spLocks noChangeArrowheads="1"/>
              </p:cNvSpPr>
              <p:nvPr/>
            </p:nvSpPr>
            <p:spPr bwMode="auto">
              <a:xfrm>
                <a:off x="4962" y="998"/>
                <a:ext cx="313" cy="258"/>
              </a:xfrm>
              <a:prstGeom prst="rect">
                <a:avLst/>
              </a:prstGeom>
              <a:solidFill>
                <a:srgbClr val="FFFFCC"/>
              </a:solidFill>
              <a:ln w="1270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000" b="1" i="1">
                    <a:solidFill>
                      <a:srgbClr val="FF0066"/>
                    </a:solidFill>
                  </a:rPr>
                  <a:t>D</a:t>
                </a:r>
                <a:r>
                  <a:rPr lang="en-US" altLang="zh-CN" sz="2000" b="1" baseline="-25000">
                    <a:solidFill>
                      <a:srgbClr val="FF0066"/>
                    </a:solidFill>
                  </a:rPr>
                  <a:t>4</a:t>
                </a:r>
                <a:r>
                  <a:rPr lang="en-US" altLang="zh-CN" sz="2000" b="1">
                    <a:solidFill>
                      <a:srgbClr val="0033CC"/>
                    </a:solidFill>
                  </a:rPr>
                  <a:t> </a:t>
                </a:r>
              </a:p>
            </p:txBody>
          </p:sp>
          <p:sp>
            <p:nvSpPr>
              <p:cNvPr id="51360" name="Line 160"/>
              <p:cNvSpPr>
                <a:spLocks noChangeShapeType="1"/>
              </p:cNvSpPr>
              <p:nvPr/>
            </p:nvSpPr>
            <p:spPr bwMode="auto">
              <a:xfrm>
                <a:off x="5041" y="1048"/>
                <a:ext cx="110" cy="0"/>
              </a:xfrm>
              <a:prstGeom prst="line">
                <a:avLst/>
              </a:prstGeom>
              <a:noFill/>
              <a:ln w="158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51361" name="Group 161"/>
          <p:cNvGrpSpPr>
            <a:grpSpLocks/>
          </p:cNvGrpSpPr>
          <p:nvPr/>
        </p:nvGrpSpPr>
        <p:grpSpPr bwMode="auto">
          <a:xfrm>
            <a:off x="6596063" y="1876425"/>
            <a:ext cx="1525587" cy="409575"/>
            <a:chOff x="4317" y="1005"/>
            <a:chExt cx="961" cy="258"/>
          </a:xfrm>
        </p:grpSpPr>
        <p:sp>
          <p:nvSpPr>
            <p:cNvPr id="51362" name="Text Box 162"/>
            <p:cNvSpPr txBox="1">
              <a:spLocks noChangeArrowheads="1"/>
            </p:cNvSpPr>
            <p:nvPr/>
          </p:nvSpPr>
          <p:spPr bwMode="auto">
            <a:xfrm>
              <a:off x="4317" y="1005"/>
              <a:ext cx="298" cy="258"/>
            </a:xfrm>
            <a:prstGeom prst="rect">
              <a:avLst/>
            </a:prstGeom>
            <a:solidFill>
              <a:srgbClr val="FFFFCC"/>
            </a:solidFill>
            <a:ln w="1270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000" b="1" i="1">
                  <a:solidFill>
                    <a:srgbClr val="FF0066"/>
                  </a:solidFill>
                </a:rPr>
                <a:t>D</a:t>
              </a:r>
              <a:r>
                <a:rPr lang="en-US" altLang="zh-CN" sz="2000" b="1" baseline="-25000">
                  <a:solidFill>
                    <a:srgbClr val="FF0066"/>
                  </a:solidFill>
                </a:rPr>
                <a:t>5</a:t>
              </a:r>
              <a:r>
                <a:rPr lang="en-US" altLang="zh-CN" sz="2000" b="1">
                  <a:solidFill>
                    <a:srgbClr val="FF0066"/>
                  </a:solidFill>
                </a:rPr>
                <a:t>   </a:t>
              </a:r>
            </a:p>
          </p:txBody>
        </p:sp>
        <p:grpSp>
          <p:nvGrpSpPr>
            <p:cNvPr id="51363" name="Group 163"/>
            <p:cNvGrpSpPr>
              <a:grpSpLocks/>
            </p:cNvGrpSpPr>
            <p:nvPr/>
          </p:nvGrpSpPr>
          <p:grpSpPr bwMode="auto">
            <a:xfrm>
              <a:off x="4965" y="1005"/>
              <a:ext cx="313" cy="258"/>
              <a:chOff x="4962" y="998"/>
              <a:chExt cx="313" cy="258"/>
            </a:xfrm>
          </p:grpSpPr>
          <p:sp>
            <p:nvSpPr>
              <p:cNvPr id="51364" name="Text Box 164"/>
              <p:cNvSpPr txBox="1">
                <a:spLocks noChangeArrowheads="1"/>
              </p:cNvSpPr>
              <p:nvPr/>
            </p:nvSpPr>
            <p:spPr bwMode="auto">
              <a:xfrm>
                <a:off x="4962" y="998"/>
                <a:ext cx="313" cy="258"/>
              </a:xfrm>
              <a:prstGeom prst="rect">
                <a:avLst/>
              </a:prstGeom>
              <a:solidFill>
                <a:srgbClr val="FFFFCC"/>
              </a:solidFill>
              <a:ln w="1270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000" b="1" i="1">
                    <a:solidFill>
                      <a:srgbClr val="FF0066"/>
                    </a:solidFill>
                  </a:rPr>
                  <a:t>D</a:t>
                </a:r>
                <a:r>
                  <a:rPr lang="en-US" altLang="zh-CN" sz="2000" b="1" baseline="-25000">
                    <a:solidFill>
                      <a:srgbClr val="FF0066"/>
                    </a:solidFill>
                  </a:rPr>
                  <a:t>5</a:t>
                </a:r>
                <a:r>
                  <a:rPr lang="en-US" altLang="zh-CN" sz="2000" b="1">
                    <a:solidFill>
                      <a:srgbClr val="0033CC"/>
                    </a:solidFill>
                  </a:rPr>
                  <a:t> </a:t>
                </a:r>
              </a:p>
            </p:txBody>
          </p:sp>
          <p:sp>
            <p:nvSpPr>
              <p:cNvPr id="51365" name="Line 165"/>
              <p:cNvSpPr>
                <a:spLocks noChangeShapeType="1"/>
              </p:cNvSpPr>
              <p:nvPr/>
            </p:nvSpPr>
            <p:spPr bwMode="auto">
              <a:xfrm>
                <a:off x="5041" y="1048"/>
                <a:ext cx="110" cy="0"/>
              </a:xfrm>
              <a:prstGeom prst="line">
                <a:avLst/>
              </a:prstGeom>
              <a:noFill/>
              <a:ln w="158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51366" name="Group 166"/>
          <p:cNvGrpSpPr>
            <a:grpSpLocks/>
          </p:cNvGrpSpPr>
          <p:nvPr/>
        </p:nvGrpSpPr>
        <p:grpSpPr bwMode="auto">
          <a:xfrm>
            <a:off x="6596063" y="1876425"/>
            <a:ext cx="1525587" cy="409575"/>
            <a:chOff x="4317" y="1005"/>
            <a:chExt cx="961" cy="258"/>
          </a:xfrm>
        </p:grpSpPr>
        <p:sp>
          <p:nvSpPr>
            <p:cNvPr id="51367" name="Text Box 167"/>
            <p:cNvSpPr txBox="1">
              <a:spLocks noChangeArrowheads="1"/>
            </p:cNvSpPr>
            <p:nvPr/>
          </p:nvSpPr>
          <p:spPr bwMode="auto">
            <a:xfrm>
              <a:off x="4317" y="1005"/>
              <a:ext cx="298" cy="258"/>
            </a:xfrm>
            <a:prstGeom prst="rect">
              <a:avLst/>
            </a:prstGeom>
            <a:solidFill>
              <a:srgbClr val="FFFFCC"/>
            </a:solidFill>
            <a:ln w="1270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000" b="1" i="1">
                  <a:solidFill>
                    <a:srgbClr val="FF0066"/>
                  </a:solidFill>
                </a:rPr>
                <a:t>D</a:t>
              </a:r>
              <a:r>
                <a:rPr lang="en-US" altLang="zh-CN" sz="2000" b="1" baseline="-25000">
                  <a:solidFill>
                    <a:srgbClr val="FF0066"/>
                  </a:solidFill>
                </a:rPr>
                <a:t>6</a:t>
              </a:r>
              <a:r>
                <a:rPr lang="en-US" altLang="zh-CN" sz="2000" b="1">
                  <a:solidFill>
                    <a:srgbClr val="FF0066"/>
                  </a:solidFill>
                </a:rPr>
                <a:t>   </a:t>
              </a:r>
            </a:p>
          </p:txBody>
        </p:sp>
        <p:grpSp>
          <p:nvGrpSpPr>
            <p:cNvPr id="51368" name="Group 168"/>
            <p:cNvGrpSpPr>
              <a:grpSpLocks/>
            </p:cNvGrpSpPr>
            <p:nvPr/>
          </p:nvGrpSpPr>
          <p:grpSpPr bwMode="auto">
            <a:xfrm>
              <a:off x="4965" y="1005"/>
              <a:ext cx="313" cy="258"/>
              <a:chOff x="4962" y="998"/>
              <a:chExt cx="313" cy="258"/>
            </a:xfrm>
          </p:grpSpPr>
          <p:sp>
            <p:nvSpPr>
              <p:cNvPr id="51369" name="Text Box 169"/>
              <p:cNvSpPr txBox="1">
                <a:spLocks noChangeArrowheads="1"/>
              </p:cNvSpPr>
              <p:nvPr/>
            </p:nvSpPr>
            <p:spPr bwMode="auto">
              <a:xfrm>
                <a:off x="4962" y="998"/>
                <a:ext cx="313" cy="258"/>
              </a:xfrm>
              <a:prstGeom prst="rect">
                <a:avLst/>
              </a:prstGeom>
              <a:solidFill>
                <a:srgbClr val="FFFFCC"/>
              </a:solidFill>
              <a:ln w="1270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000" b="1" i="1">
                    <a:solidFill>
                      <a:srgbClr val="FF0066"/>
                    </a:solidFill>
                  </a:rPr>
                  <a:t>D</a:t>
                </a:r>
                <a:r>
                  <a:rPr lang="en-US" altLang="zh-CN" sz="2000" b="1" baseline="-25000">
                    <a:solidFill>
                      <a:srgbClr val="FF0066"/>
                    </a:solidFill>
                  </a:rPr>
                  <a:t>6</a:t>
                </a:r>
                <a:r>
                  <a:rPr lang="en-US" altLang="zh-CN" sz="2000" b="1">
                    <a:solidFill>
                      <a:srgbClr val="0033CC"/>
                    </a:solidFill>
                  </a:rPr>
                  <a:t> </a:t>
                </a:r>
              </a:p>
            </p:txBody>
          </p:sp>
          <p:sp>
            <p:nvSpPr>
              <p:cNvPr id="51370" name="Line 170"/>
              <p:cNvSpPr>
                <a:spLocks noChangeShapeType="1"/>
              </p:cNvSpPr>
              <p:nvPr/>
            </p:nvSpPr>
            <p:spPr bwMode="auto">
              <a:xfrm>
                <a:off x="5041" y="1048"/>
                <a:ext cx="110" cy="0"/>
              </a:xfrm>
              <a:prstGeom prst="line">
                <a:avLst/>
              </a:prstGeom>
              <a:noFill/>
              <a:ln w="158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51371" name="Group 171"/>
          <p:cNvGrpSpPr>
            <a:grpSpLocks/>
          </p:cNvGrpSpPr>
          <p:nvPr/>
        </p:nvGrpSpPr>
        <p:grpSpPr bwMode="auto">
          <a:xfrm>
            <a:off x="6596063" y="1876425"/>
            <a:ext cx="1525587" cy="409575"/>
            <a:chOff x="4317" y="1005"/>
            <a:chExt cx="961" cy="258"/>
          </a:xfrm>
        </p:grpSpPr>
        <p:sp>
          <p:nvSpPr>
            <p:cNvPr id="51372" name="Text Box 172"/>
            <p:cNvSpPr txBox="1">
              <a:spLocks noChangeArrowheads="1"/>
            </p:cNvSpPr>
            <p:nvPr/>
          </p:nvSpPr>
          <p:spPr bwMode="auto">
            <a:xfrm>
              <a:off x="4317" y="1005"/>
              <a:ext cx="298" cy="258"/>
            </a:xfrm>
            <a:prstGeom prst="rect">
              <a:avLst/>
            </a:prstGeom>
            <a:solidFill>
              <a:srgbClr val="FFFFCC"/>
            </a:solidFill>
            <a:ln w="1270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000" b="1" i="1">
                  <a:solidFill>
                    <a:srgbClr val="FF0066"/>
                  </a:solidFill>
                </a:rPr>
                <a:t>D</a:t>
              </a:r>
              <a:r>
                <a:rPr lang="en-US" altLang="zh-CN" sz="2000" b="1" baseline="-25000">
                  <a:solidFill>
                    <a:srgbClr val="FF0066"/>
                  </a:solidFill>
                </a:rPr>
                <a:t>7</a:t>
              </a:r>
              <a:r>
                <a:rPr lang="en-US" altLang="zh-CN" sz="2000" b="1">
                  <a:solidFill>
                    <a:srgbClr val="FF0066"/>
                  </a:solidFill>
                </a:rPr>
                <a:t>   </a:t>
              </a:r>
            </a:p>
          </p:txBody>
        </p:sp>
        <p:grpSp>
          <p:nvGrpSpPr>
            <p:cNvPr id="51373" name="Group 173"/>
            <p:cNvGrpSpPr>
              <a:grpSpLocks/>
            </p:cNvGrpSpPr>
            <p:nvPr/>
          </p:nvGrpSpPr>
          <p:grpSpPr bwMode="auto">
            <a:xfrm>
              <a:off x="4965" y="1005"/>
              <a:ext cx="313" cy="258"/>
              <a:chOff x="4962" y="998"/>
              <a:chExt cx="313" cy="258"/>
            </a:xfrm>
          </p:grpSpPr>
          <p:sp>
            <p:nvSpPr>
              <p:cNvPr id="51374" name="Text Box 174"/>
              <p:cNvSpPr txBox="1">
                <a:spLocks noChangeArrowheads="1"/>
              </p:cNvSpPr>
              <p:nvPr/>
            </p:nvSpPr>
            <p:spPr bwMode="auto">
              <a:xfrm>
                <a:off x="4962" y="998"/>
                <a:ext cx="313" cy="258"/>
              </a:xfrm>
              <a:prstGeom prst="rect">
                <a:avLst/>
              </a:prstGeom>
              <a:solidFill>
                <a:srgbClr val="FFFFCC"/>
              </a:solidFill>
              <a:ln w="1270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000" b="1" i="1">
                    <a:solidFill>
                      <a:srgbClr val="FF0066"/>
                    </a:solidFill>
                  </a:rPr>
                  <a:t>D</a:t>
                </a:r>
                <a:r>
                  <a:rPr lang="en-US" altLang="zh-CN" sz="2000" b="1" baseline="-25000">
                    <a:solidFill>
                      <a:srgbClr val="FF0066"/>
                    </a:solidFill>
                  </a:rPr>
                  <a:t>7</a:t>
                </a:r>
                <a:r>
                  <a:rPr lang="en-US" altLang="zh-CN" sz="2000" b="1">
                    <a:solidFill>
                      <a:srgbClr val="0033CC"/>
                    </a:solidFill>
                  </a:rPr>
                  <a:t> </a:t>
                </a:r>
              </a:p>
            </p:txBody>
          </p:sp>
          <p:sp>
            <p:nvSpPr>
              <p:cNvPr id="51375" name="Line 175"/>
              <p:cNvSpPr>
                <a:spLocks noChangeShapeType="1"/>
              </p:cNvSpPr>
              <p:nvPr/>
            </p:nvSpPr>
            <p:spPr bwMode="auto">
              <a:xfrm>
                <a:off x="5041" y="1048"/>
                <a:ext cx="110" cy="0"/>
              </a:xfrm>
              <a:prstGeom prst="line">
                <a:avLst/>
              </a:prstGeom>
              <a:noFill/>
              <a:ln w="158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51376" name="Text Box 176"/>
          <p:cNvSpPr txBox="1">
            <a:spLocks noChangeArrowheads="1"/>
          </p:cNvSpPr>
          <p:nvPr/>
        </p:nvSpPr>
        <p:spPr bwMode="auto">
          <a:xfrm>
            <a:off x="6886575" y="4186238"/>
            <a:ext cx="1168400" cy="396875"/>
          </a:xfrm>
          <a:prstGeom prst="rect">
            <a:avLst/>
          </a:prstGeom>
          <a:solidFill>
            <a:srgbClr val="FFFFCC"/>
          </a:solidFill>
          <a:ln>
            <a:noFill/>
          </a:ln>
          <a:effectLst/>
          <a:extLst>
            <a:ext uri="{91240B29-F687-4F45-9708-019B960494DF}">
              <a14:hiddenLine xmlns:a14="http://schemas.microsoft.com/office/drawing/2010/main" w="12700">
                <a:solidFill>
                  <a:srgbClr val="99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rgbClr val="0033CC"/>
                </a:solidFill>
              </a:rPr>
              <a:t>0    0    1</a:t>
            </a:r>
          </a:p>
        </p:txBody>
      </p:sp>
      <p:sp>
        <p:nvSpPr>
          <p:cNvPr id="51377" name="Text Box 177"/>
          <p:cNvSpPr txBox="1">
            <a:spLocks noChangeArrowheads="1"/>
          </p:cNvSpPr>
          <p:nvPr/>
        </p:nvSpPr>
        <p:spPr bwMode="auto">
          <a:xfrm>
            <a:off x="6886575" y="4186238"/>
            <a:ext cx="1168400" cy="396875"/>
          </a:xfrm>
          <a:prstGeom prst="rect">
            <a:avLst/>
          </a:prstGeom>
          <a:solidFill>
            <a:srgbClr val="FFFFCC"/>
          </a:solidFill>
          <a:ln>
            <a:noFill/>
          </a:ln>
          <a:effectLst/>
          <a:extLst>
            <a:ext uri="{91240B29-F687-4F45-9708-019B960494DF}">
              <a14:hiddenLine xmlns:a14="http://schemas.microsoft.com/office/drawing/2010/main" w="12700">
                <a:solidFill>
                  <a:srgbClr val="99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rgbClr val="0033CC"/>
                </a:solidFill>
              </a:rPr>
              <a:t>0    1    0</a:t>
            </a:r>
          </a:p>
        </p:txBody>
      </p:sp>
      <p:sp>
        <p:nvSpPr>
          <p:cNvPr id="51378" name="Text Box 178"/>
          <p:cNvSpPr txBox="1">
            <a:spLocks noChangeArrowheads="1"/>
          </p:cNvSpPr>
          <p:nvPr/>
        </p:nvSpPr>
        <p:spPr bwMode="auto">
          <a:xfrm>
            <a:off x="6886575" y="4186238"/>
            <a:ext cx="1168400" cy="396875"/>
          </a:xfrm>
          <a:prstGeom prst="rect">
            <a:avLst/>
          </a:prstGeom>
          <a:solidFill>
            <a:srgbClr val="FFFFCC"/>
          </a:solidFill>
          <a:ln>
            <a:noFill/>
          </a:ln>
          <a:effectLst/>
          <a:extLst>
            <a:ext uri="{91240B29-F687-4F45-9708-019B960494DF}">
              <a14:hiddenLine xmlns:a14="http://schemas.microsoft.com/office/drawing/2010/main" w="12700">
                <a:solidFill>
                  <a:srgbClr val="99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rgbClr val="0033CC"/>
                </a:solidFill>
              </a:rPr>
              <a:t>0    1    1</a:t>
            </a:r>
          </a:p>
        </p:txBody>
      </p:sp>
      <p:sp>
        <p:nvSpPr>
          <p:cNvPr id="51379" name="Text Box 179"/>
          <p:cNvSpPr txBox="1">
            <a:spLocks noChangeArrowheads="1"/>
          </p:cNvSpPr>
          <p:nvPr/>
        </p:nvSpPr>
        <p:spPr bwMode="auto">
          <a:xfrm>
            <a:off x="6886575" y="4186238"/>
            <a:ext cx="1168400" cy="396875"/>
          </a:xfrm>
          <a:prstGeom prst="rect">
            <a:avLst/>
          </a:prstGeom>
          <a:solidFill>
            <a:srgbClr val="FFFFCC"/>
          </a:solidFill>
          <a:ln>
            <a:noFill/>
          </a:ln>
          <a:effectLst/>
          <a:extLst>
            <a:ext uri="{91240B29-F687-4F45-9708-019B960494DF}">
              <a14:hiddenLine xmlns:a14="http://schemas.microsoft.com/office/drawing/2010/main" w="12700">
                <a:solidFill>
                  <a:srgbClr val="99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rgbClr val="0033CC"/>
                </a:solidFill>
              </a:rPr>
              <a:t>1    0    0</a:t>
            </a:r>
          </a:p>
        </p:txBody>
      </p:sp>
      <p:sp>
        <p:nvSpPr>
          <p:cNvPr id="51380" name="Text Box 180"/>
          <p:cNvSpPr txBox="1">
            <a:spLocks noChangeArrowheads="1"/>
          </p:cNvSpPr>
          <p:nvPr/>
        </p:nvSpPr>
        <p:spPr bwMode="auto">
          <a:xfrm>
            <a:off x="6886575" y="4186238"/>
            <a:ext cx="1168400" cy="396875"/>
          </a:xfrm>
          <a:prstGeom prst="rect">
            <a:avLst/>
          </a:prstGeom>
          <a:solidFill>
            <a:srgbClr val="FFFFCC"/>
          </a:solidFill>
          <a:ln>
            <a:noFill/>
          </a:ln>
          <a:effectLst/>
          <a:extLst>
            <a:ext uri="{91240B29-F687-4F45-9708-019B960494DF}">
              <a14:hiddenLine xmlns:a14="http://schemas.microsoft.com/office/drawing/2010/main" w="12700">
                <a:solidFill>
                  <a:srgbClr val="99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rgbClr val="0033CC"/>
                </a:solidFill>
              </a:rPr>
              <a:t>1    0    1</a:t>
            </a:r>
          </a:p>
        </p:txBody>
      </p:sp>
      <p:sp>
        <p:nvSpPr>
          <p:cNvPr id="51381" name="Text Box 181"/>
          <p:cNvSpPr txBox="1">
            <a:spLocks noChangeArrowheads="1"/>
          </p:cNvSpPr>
          <p:nvPr/>
        </p:nvSpPr>
        <p:spPr bwMode="auto">
          <a:xfrm>
            <a:off x="6886575" y="4186238"/>
            <a:ext cx="1168400" cy="396875"/>
          </a:xfrm>
          <a:prstGeom prst="rect">
            <a:avLst/>
          </a:prstGeom>
          <a:solidFill>
            <a:srgbClr val="FFFFCC"/>
          </a:solidFill>
          <a:ln>
            <a:noFill/>
          </a:ln>
          <a:effectLst/>
          <a:extLst>
            <a:ext uri="{91240B29-F687-4F45-9708-019B960494DF}">
              <a14:hiddenLine xmlns:a14="http://schemas.microsoft.com/office/drawing/2010/main" w="12700">
                <a:solidFill>
                  <a:srgbClr val="99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rgbClr val="0033CC"/>
                </a:solidFill>
              </a:rPr>
              <a:t>1    1    0</a:t>
            </a:r>
          </a:p>
        </p:txBody>
      </p:sp>
      <p:sp>
        <p:nvSpPr>
          <p:cNvPr id="51382" name="Text Box 182"/>
          <p:cNvSpPr txBox="1">
            <a:spLocks noChangeArrowheads="1"/>
          </p:cNvSpPr>
          <p:nvPr/>
        </p:nvSpPr>
        <p:spPr bwMode="auto">
          <a:xfrm>
            <a:off x="6886575" y="4186238"/>
            <a:ext cx="1168400" cy="396875"/>
          </a:xfrm>
          <a:prstGeom prst="rect">
            <a:avLst/>
          </a:prstGeom>
          <a:solidFill>
            <a:srgbClr val="FFFFCC"/>
          </a:solidFill>
          <a:ln>
            <a:noFill/>
          </a:ln>
          <a:effectLst/>
          <a:extLst>
            <a:ext uri="{91240B29-F687-4F45-9708-019B960494DF}">
              <a14:hiddenLine xmlns:a14="http://schemas.microsoft.com/office/drawing/2010/main" w="12700">
                <a:solidFill>
                  <a:srgbClr val="99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rgbClr val="0033CC"/>
                </a:solidFill>
              </a:rPr>
              <a:t>1    1    1</a:t>
            </a:r>
          </a:p>
        </p:txBody>
      </p:sp>
      <p:sp>
        <p:nvSpPr>
          <p:cNvPr id="51383" name="Text Box 183"/>
          <p:cNvSpPr txBox="1">
            <a:spLocks noChangeArrowheads="1"/>
          </p:cNvSpPr>
          <p:nvPr/>
        </p:nvSpPr>
        <p:spPr bwMode="auto">
          <a:xfrm>
            <a:off x="8089900" y="4165600"/>
            <a:ext cx="400050" cy="409575"/>
          </a:xfrm>
          <a:prstGeom prst="rect">
            <a:avLst/>
          </a:prstGeom>
          <a:solidFill>
            <a:srgbClr val="FFFFCC"/>
          </a:solidFill>
          <a:ln w="1270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000" b="1">
                <a:solidFill>
                  <a:srgbClr val="FF0066"/>
                </a:solidFill>
              </a:rPr>
              <a:t>1   </a:t>
            </a:r>
          </a:p>
        </p:txBody>
      </p:sp>
      <p:sp>
        <p:nvSpPr>
          <p:cNvPr id="51384" name="Text Box 184"/>
          <p:cNvSpPr txBox="1">
            <a:spLocks noChangeArrowheads="1"/>
          </p:cNvSpPr>
          <p:nvPr/>
        </p:nvSpPr>
        <p:spPr bwMode="auto">
          <a:xfrm>
            <a:off x="8088313" y="4168775"/>
            <a:ext cx="400050" cy="409575"/>
          </a:xfrm>
          <a:prstGeom prst="rect">
            <a:avLst/>
          </a:prstGeom>
          <a:solidFill>
            <a:srgbClr val="FFFFCC"/>
          </a:solidFill>
          <a:ln w="1270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000" b="1">
                <a:solidFill>
                  <a:srgbClr val="FF0066"/>
                </a:solidFill>
              </a:rPr>
              <a:t>0</a:t>
            </a:r>
            <a:r>
              <a:rPr lang="en-US" altLang="zh-CN" sz="2000" b="1">
                <a:solidFill>
                  <a:srgbClr val="0033CC"/>
                </a:solidFill>
              </a:rPr>
              <a:t>   </a:t>
            </a:r>
          </a:p>
        </p:txBody>
      </p:sp>
      <p:sp>
        <p:nvSpPr>
          <p:cNvPr id="51385" name="Text Box 185"/>
          <p:cNvSpPr txBox="1">
            <a:spLocks noChangeArrowheads="1"/>
          </p:cNvSpPr>
          <p:nvPr/>
        </p:nvSpPr>
        <p:spPr bwMode="auto">
          <a:xfrm>
            <a:off x="1187450" y="5076825"/>
            <a:ext cx="2727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FF0066"/>
                </a:solidFill>
              </a:rPr>
              <a:t>A</a:t>
            </a:r>
            <a:r>
              <a:rPr lang="en-US" altLang="zh-CN" b="1" baseline="-25000">
                <a:solidFill>
                  <a:srgbClr val="FF0066"/>
                </a:solidFill>
              </a:rPr>
              <a:t>2 </a:t>
            </a:r>
            <a:r>
              <a:rPr lang="en-US" altLang="zh-CN" b="1">
                <a:solidFill>
                  <a:srgbClr val="FF0066"/>
                </a:solidFill>
                <a:sym typeface="Symbol" panose="05050102010706020507" pitchFamily="18" charset="2"/>
              </a:rPr>
              <a:t> </a:t>
            </a:r>
            <a:r>
              <a:rPr lang="en-US" altLang="zh-CN" b="1" i="1">
                <a:solidFill>
                  <a:srgbClr val="FF0066"/>
                </a:solidFill>
                <a:sym typeface="Symbol" panose="05050102010706020507" pitchFamily="18" charset="2"/>
              </a:rPr>
              <a:t>A</a:t>
            </a:r>
            <a:r>
              <a:rPr lang="en-US" altLang="zh-CN" b="1" baseline="-25000">
                <a:solidFill>
                  <a:srgbClr val="FF0066"/>
                </a:solidFill>
                <a:sym typeface="Symbol" panose="05050102010706020507" pitchFamily="18" charset="2"/>
              </a:rPr>
              <a:t>0</a:t>
            </a:r>
            <a:r>
              <a:rPr lang="en-US" altLang="zh-CN" b="1">
                <a:solidFill>
                  <a:srgbClr val="FF0066"/>
                </a:solidFill>
                <a:sym typeface="Symbol" panose="05050102010706020507" pitchFamily="18" charset="2"/>
              </a:rPr>
              <a:t> — </a:t>
            </a:r>
            <a:r>
              <a:rPr lang="zh-CN" altLang="en-US" b="1">
                <a:solidFill>
                  <a:srgbClr val="FF0066"/>
                </a:solidFill>
                <a:sym typeface="Symbol" panose="05050102010706020507" pitchFamily="18" charset="2"/>
              </a:rPr>
              <a:t>地址端</a:t>
            </a:r>
            <a:endParaRPr lang="zh-CN" altLang="en-US" b="1">
              <a:solidFill>
                <a:srgbClr val="FF0066"/>
              </a:solidFill>
            </a:endParaRPr>
          </a:p>
        </p:txBody>
      </p:sp>
      <p:sp>
        <p:nvSpPr>
          <p:cNvPr id="51386" name="Text Box 186"/>
          <p:cNvSpPr txBox="1">
            <a:spLocks noChangeArrowheads="1"/>
          </p:cNvSpPr>
          <p:nvPr/>
        </p:nvSpPr>
        <p:spPr bwMode="auto">
          <a:xfrm>
            <a:off x="1187450" y="5614988"/>
            <a:ext cx="3544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0033CC"/>
                </a:solidFill>
              </a:rPr>
              <a:t>D</a:t>
            </a:r>
            <a:r>
              <a:rPr lang="en-US" altLang="zh-CN" b="1" baseline="-25000">
                <a:solidFill>
                  <a:srgbClr val="0033CC"/>
                </a:solidFill>
              </a:rPr>
              <a:t>7 </a:t>
            </a:r>
            <a:r>
              <a:rPr lang="en-US" altLang="zh-CN" b="1">
                <a:solidFill>
                  <a:srgbClr val="0033CC"/>
                </a:solidFill>
                <a:sym typeface="Symbol" panose="05050102010706020507" pitchFamily="18" charset="2"/>
              </a:rPr>
              <a:t> </a:t>
            </a:r>
            <a:r>
              <a:rPr lang="en-US" altLang="zh-CN" b="1" i="1">
                <a:solidFill>
                  <a:srgbClr val="0033CC"/>
                </a:solidFill>
                <a:sym typeface="Symbol" panose="05050102010706020507" pitchFamily="18" charset="2"/>
              </a:rPr>
              <a:t>D</a:t>
            </a:r>
            <a:r>
              <a:rPr lang="en-US" altLang="zh-CN" b="1" baseline="-25000">
                <a:solidFill>
                  <a:srgbClr val="0033CC"/>
                </a:solidFill>
                <a:sym typeface="Symbol" panose="05050102010706020507" pitchFamily="18" charset="2"/>
              </a:rPr>
              <a:t>0</a:t>
            </a:r>
            <a:r>
              <a:rPr lang="en-US" altLang="zh-CN" b="1">
                <a:solidFill>
                  <a:srgbClr val="0033CC"/>
                </a:solidFill>
                <a:sym typeface="Symbol" panose="05050102010706020507" pitchFamily="18" charset="2"/>
              </a:rPr>
              <a:t> — </a:t>
            </a:r>
            <a:r>
              <a:rPr lang="zh-CN" altLang="en-US" b="1">
                <a:solidFill>
                  <a:srgbClr val="0033CC"/>
                </a:solidFill>
                <a:sym typeface="Symbol" panose="05050102010706020507" pitchFamily="18" charset="2"/>
              </a:rPr>
              <a:t>数据输入端</a:t>
            </a:r>
            <a:endParaRPr lang="zh-CN" altLang="en-US" b="1">
              <a:solidFill>
                <a:srgbClr val="0033CC"/>
              </a:solidFill>
            </a:endParaRPr>
          </a:p>
        </p:txBody>
      </p:sp>
      <p:graphicFrame>
        <p:nvGraphicFramePr>
          <p:cNvPr id="51387" name="Object 187"/>
          <p:cNvGraphicFramePr>
            <a:graphicFrameLocks noChangeAspect="1"/>
          </p:cNvGraphicFramePr>
          <p:nvPr/>
        </p:nvGraphicFramePr>
        <p:xfrm>
          <a:off x="1187450" y="6094413"/>
          <a:ext cx="2736850" cy="454025"/>
        </p:xfrm>
        <a:graphic>
          <a:graphicData uri="http://schemas.openxmlformats.org/presentationml/2006/ole">
            <mc:AlternateContent xmlns:mc="http://schemas.openxmlformats.org/markup-compatibility/2006">
              <mc:Choice xmlns:v="urn:schemas-microsoft-com:vml" Requires="v">
                <p:oleObj spid="_x0000_s24705" name="Equation" r:id="rId5" imgW="1371600" imgH="228600" progId="Equation.3">
                  <p:embed/>
                </p:oleObj>
              </mc:Choice>
              <mc:Fallback>
                <p:oleObj name="Equation" r:id="rId5" imgW="1371600" imgH="228600" progId="Equation.3">
                  <p:embed/>
                  <p:pic>
                    <p:nvPicPr>
                      <p:cNvPr id="51387" name="Object 18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450" y="6094413"/>
                        <a:ext cx="2736850"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398" name="Rectangle 198" descr="未命名"/>
          <p:cNvSpPr>
            <a:spLocks noChangeArrowheads="1"/>
          </p:cNvSpPr>
          <p:nvPr/>
        </p:nvSpPr>
        <p:spPr bwMode="auto">
          <a:xfrm>
            <a:off x="800100" y="4647768"/>
            <a:ext cx="6948488" cy="1887537"/>
          </a:xfrm>
          <a:prstGeom prst="rect">
            <a:avLst/>
          </a:prstGeom>
          <a:solidFill>
            <a:schemeClr val="accent4">
              <a:lumMod val="20000"/>
              <a:lumOff val="80000"/>
            </a:schemeClr>
          </a:solidFill>
          <a:ln>
            <a:noFill/>
          </a:ln>
          <a:effectLst/>
        </p:spPr>
        <p:txBody>
          <a:bodyPr wrap="none" anchor="ctr"/>
          <a:lstStyle/>
          <a:p>
            <a:endParaRPr lang="zh-CN" altLang="en-US"/>
          </a:p>
        </p:txBody>
      </p:sp>
      <p:graphicFrame>
        <p:nvGraphicFramePr>
          <p:cNvPr id="51399" name="Object 199"/>
          <p:cNvGraphicFramePr>
            <a:graphicFrameLocks noChangeAspect="1"/>
          </p:cNvGraphicFramePr>
          <p:nvPr/>
        </p:nvGraphicFramePr>
        <p:xfrm>
          <a:off x="1042988" y="5927725"/>
          <a:ext cx="6248400" cy="549275"/>
        </p:xfrm>
        <a:graphic>
          <a:graphicData uri="http://schemas.openxmlformats.org/presentationml/2006/ole">
            <mc:AlternateContent xmlns:mc="http://schemas.openxmlformats.org/markup-compatibility/2006">
              <mc:Choice xmlns:v="urn:schemas-microsoft-com:vml" Requires="v">
                <p:oleObj spid="_x0000_s24706" name="Equation" r:id="rId7" imgW="2514600" imgH="215640" progId="Equation.3">
                  <p:embed/>
                </p:oleObj>
              </mc:Choice>
              <mc:Fallback>
                <p:oleObj name="Equation" r:id="rId7" imgW="2514600" imgH="215640" progId="Equation.3">
                  <p:embed/>
                  <p:pic>
                    <p:nvPicPr>
                      <p:cNvPr id="51399" name="Object 19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2988" y="5927725"/>
                        <a:ext cx="6248400" cy="54927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400" name="Object 200"/>
          <p:cNvGraphicFramePr>
            <a:graphicFrameLocks noChangeAspect="1"/>
          </p:cNvGraphicFramePr>
          <p:nvPr/>
        </p:nvGraphicFramePr>
        <p:xfrm>
          <a:off x="896938" y="4899025"/>
          <a:ext cx="3805237" cy="484188"/>
        </p:xfrm>
        <a:graphic>
          <a:graphicData uri="http://schemas.openxmlformats.org/presentationml/2006/ole">
            <mc:AlternateContent xmlns:mc="http://schemas.openxmlformats.org/markup-compatibility/2006">
              <mc:Choice xmlns:v="urn:schemas-microsoft-com:vml" Requires="v">
                <p:oleObj spid="_x0000_s24707" name="Equation" r:id="rId9" imgW="1790640" imgH="228600" progId="Equation.3">
                  <p:embed/>
                </p:oleObj>
              </mc:Choice>
              <mc:Fallback>
                <p:oleObj name="Equation" r:id="rId9" imgW="1790640" imgH="228600" progId="Equation.3">
                  <p:embed/>
                  <p:pic>
                    <p:nvPicPr>
                      <p:cNvPr id="51400" name="Object 20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96938" y="4899025"/>
                        <a:ext cx="3805237" cy="484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401" name="Object 201"/>
          <p:cNvGraphicFramePr>
            <a:graphicFrameLocks noChangeAspect="1"/>
          </p:cNvGraphicFramePr>
          <p:nvPr/>
        </p:nvGraphicFramePr>
        <p:xfrm>
          <a:off x="874713" y="5400675"/>
          <a:ext cx="5073650" cy="484188"/>
        </p:xfrm>
        <a:graphic>
          <a:graphicData uri="http://schemas.openxmlformats.org/presentationml/2006/ole">
            <mc:AlternateContent xmlns:mc="http://schemas.openxmlformats.org/markup-compatibility/2006">
              <mc:Choice xmlns:v="urn:schemas-microsoft-com:vml" Requires="v">
                <p:oleObj spid="_x0000_s24708" name="Equation" r:id="rId11" imgW="2387520" imgH="228600" progId="Equation.3">
                  <p:embed/>
                </p:oleObj>
              </mc:Choice>
              <mc:Fallback>
                <p:oleObj name="Equation" r:id="rId11" imgW="2387520" imgH="228600" progId="Equation.3">
                  <p:embed/>
                  <p:pic>
                    <p:nvPicPr>
                      <p:cNvPr id="51401" name="Object 20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74713" y="5400675"/>
                        <a:ext cx="5073650" cy="484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389" name="Object 189"/>
          <p:cNvGraphicFramePr>
            <a:graphicFrameLocks noChangeAspect="1"/>
          </p:cNvGraphicFramePr>
          <p:nvPr/>
        </p:nvGraphicFramePr>
        <p:xfrm>
          <a:off x="5094288" y="4852988"/>
          <a:ext cx="2044700" cy="496887"/>
        </p:xfrm>
        <a:graphic>
          <a:graphicData uri="http://schemas.openxmlformats.org/presentationml/2006/ole">
            <mc:AlternateContent xmlns:mc="http://schemas.openxmlformats.org/markup-compatibility/2006">
              <mc:Choice xmlns:v="urn:schemas-microsoft-com:vml" Requires="v">
                <p:oleObj spid="_x0000_s24709" name="Equation" r:id="rId13" imgW="888840" imgH="215640" progId="Equation.3">
                  <p:embed/>
                </p:oleObj>
              </mc:Choice>
              <mc:Fallback>
                <p:oleObj name="Equation" r:id="rId13" imgW="888840" imgH="215640" progId="Equation.3">
                  <p:embed/>
                  <p:pic>
                    <p:nvPicPr>
                      <p:cNvPr id="51389" name="Object 18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94288" y="4852988"/>
                        <a:ext cx="2044700"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03576287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51203"/>
                                        </p:tgtEl>
                                        <p:attrNameLst>
                                          <p:attrName>style.visibility</p:attrName>
                                        </p:attrNameLst>
                                      </p:cBhvr>
                                      <p:to>
                                        <p:strVal val="visible"/>
                                      </p:to>
                                    </p:set>
                                    <p:animEffect transition="in" filter="wipe(left)">
                                      <p:cBhvr>
                                        <p:cTn id="7" dur="75"/>
                                        <p:tgtEl>
                                          <p:spTgt spid="512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51204"/>
                                        </p:tgtEl>
                                        <p:attrNameLst>
                                          <p:attrName>style.visibility</p:attrName>
                                        </p:attrNameLst>
                                      </p:cBhvr>
                                      <p:to>
                                        <p:strVal val="visible"/>
                                      </p:to>
                                    </p:set>
                                    <p:animEffect transition="in" filter="wipe(left)">
                                      <p:cBhvr>
                                        <p:cTn id="12" dur="75"/>
                                        <p:tgtEl>
                                          <p:spTgt spid="5120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51205"/>
                                        </p:tgtEl>
                                        <p:attrNameLst>
                                          <p:attrName>style.visibility</p:attrName>
                                        </p:attrNameLst>
                                      </p:cBhvr>
                                      <p:to>
                                        <p:strVal val="visible"/>
                                      </p:to>
                                    </p:set>
                                    <p:animEffect transition="in" filter="wipe(left)">
                                      <p:cBhvr>
                                        <p:cTn id="17" dur="75"/>
                                        <p:tgtEl>
                                          <p:spTgt spid="5120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1206"/>
                                        </p:tgtEl>
                                        <p:attrNameLst>
                                          <p:attrName>style.visibility</p:attrName>
                                        </p:attrNameLst>
                                      </p:cBhvr>
                                      <p:to>
                                        <p:strVal val="visible"/>
                                      </p:to>
                                    </p:set>
                                    <p:animEffect transition="in" filter="wipe(left)">
                                      <p:cBhvr>
                                        <p:cTn id="22" dur="500"/>
                                        <p:tgtEl>
                                          <p:spTgt spid="5120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51209"/>
                                        </p:tgtEl>
                                        <p:attrNameLst>
                                          <p:attrName>style.visibility</p:attrName>
                                        </p:attrNameLst>
                                      </p:cBhvr>
                                      <p:to>
                                        <p:strVal val="visible"/>
                                      </p:to>
                                    </p:set>
                                    <p:anim calcmode="lin" valueType="num">
                                      <p:cBhvr additive="base">
                                        <p:cTn id="27" dur="500"/>
                                        <p:tgtEl>
                                          <p:spTgt spid="51209"/>
                                        </p:tgtEl>
                                        <p:attrNameLst>
                                          <p:attrName>ppt_y</p:attrName>
                                        </p:attrNameLst>
                                      </p:cBhvr>
                                      <p:tavLst>
                                        <p:tav tm="0">
                                          <p:val>
                                            <p:strVal val="#ppt_y+#ppt_h*1.125000"/>
                                          </p:val>
                                        </p:tav>
                                        <p:tav tm="100000">
                                          <p:val>
                                            <p:strVal val="#ppt_y"/>
                                          </p:val>
                                        </p:tav>
                                      </p:tavLst>
                                    </p:anim>
                                    <p:animEffect transition="in" filter="wipe(up)">
                                      <p:cBhvr>
                                        <p:cTn id="28" dur="500"/>
                                        <p:tgtEl>
                                          <p:spTgt spid="5120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51208"/>
                                        </p:tgtEl>
                                        <p:attrNameLst>
                                          <p:attrName>style.visibility</p:attrName>
                                        </p:attrNameLst>
                                      </p:cBhvr>
                                      <p:to>
                                        <p:strVal val="visible"/>
                                      </p:to>
                                    </p:set>
                                    <p:animEffect transition="in" filter="wipe(left)">
                                      <p:cBhvr>
                                        <p:cTn id="33" dur="500"/>
                                        <p:tgtEl>
                                          <p:spTgt spid="5120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51385">
                                            <p:txEl>
                                              <p:pRg st="0" end="0"/>
                                            </p:txEl>
                                          </p:spTgt>
                                        </p:tgtEl>
                                        <p:attrNameLst>
                                          <p:attrName>style.visibility</p:attrName>
                                        </p:attrNameLst>
                                      </p:cBhvr>
                                      <p:to>
                                        <p:strVal val="visible"/>
                                      </p:to>
                                    </p:set>
                                    <p:animEffect transition="in" filter="wipe(left)">
                                      <p:cBhvr>
                                        <p:cTn id="38" dur="500"/>
                                        <p:tgtEl>
                                          <p:spTgt spid="51385">
                                            <p:txEl>
                                              <p:pRg st="0" end="0"/>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51386">
                                            <p:txEl>
                                              <p:pRg st="0" end="0"/>
                                            </p:txEl>
                                          </p:spTgt>
                                        </p:tgtEl>
                                        <p:attrNameLst>
                                          <p:attrName>style.visibility</p:attrName>
                                        </p:attrNameLst>
                                      </p:cBhvr>
                                      <p:to>
                                        <p:strVal val="visible"/>
                                      </p:to>
                                    </p:set>
                                    <p:animEffect transition="in" filter="wipe(left)">
                                      <p:cBhvr>
                                        <p:cTn id="43" dur="500"/>
                                        <p:tgtEl>
                                          <p:spTgt spid="51386">
                                            <p:txEl>
                                              <p:pRg st="0" end="0"/>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51387"/>
                                        </p:tgtEl>
                                        <p:attrNameLst>
                                          <p:attrName>style.visibility</p:attrName>
                                        </p:attrNameLst>
                                      </p:cBhvr>
                                      <p:to>
                                        <p:strVal val="visible"/>
                                      </p:to>
                                    </p:set>
                                    <p:animEffect transition="in" filter="wipe(left)">
                                      <p:cBhvr>
                                        <p:cTn id="48" dur="500"/>
                                        <p:tgtEl>
                                          <p:spTgt spid="51387"/>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51207"/>
                                        </p:tgtEl>
                                        <p:attrNameLst>
                                          <p:attrName>style.visibility</p:attrName>
                                        </p:attrNameLst>
                                      </p:cBhvr>
                                      <p:to>
                                        <p:strVal val="visible"/>
                                      </p:to>
                                    </p:set>
                                    <p:animEffect transition="in" filter="wipe(left)">
                                      <p:cBhvr>
                                        <p:cTn id="53" dur="500"/>
                                        <p:tgtEl>
                                          <p:spTgt spid="51207"/>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2" presetClass="entr" presetSubtype="4" fill="hold" nodeType="clickEffect">
                                  <p:stCondLst>
                                    <p:cond delay="0"/>
                                  </p:stCondLst>
                                  <p:childTnLst>
                                    <p:set>
                                      <p:cBhvr>
                                        <p:cTn id="57" dur="1" fill="hold">
                                          <p:stCondLst>
                                            <p:cond delay="0"/>
                                          </p:stCondLst>
                                        </p:cTn>
                                        <p:tgtEl>
                                          <p:spTgt spid="51295"/>
                                        </p:tgtEl>
                                        <p:attrNameLst>
                                          <p:attrName>style.visibility</p:attrName>
                                        </p:attrNameLst>
                                      </p:cBhvr>
                                      <p:to>
                                        <p:strVal val="visible"/>
                                      </p:to>
                                    </p:set>
                                    <p:anim calcmode="lin" valueType="num">
                                      <p:cBhvr additive="base">
                                        <p:cTn id="58" dur="500"/>
                                        <p:tgtEl>
                                          <p:spTgt spid="51295"/>
                                        </p:tgtEl>
                                        <p:attrNameLst>
                                          <p:attrName>ppt_y</p:attrName>
                                        </p:attrNameLst>
                                      </p:cBhvr>
                                      <p:tavLst>
                                        <p:tav tm="0">
                                          <p:val>
                                            <p:strVal val="#ppt_y+#ppt_h*1.125000"/>
                                          </p:val>
                                        </p:tav>
                                        <p:tav tm="100000">
                                          <p:val>
                                            <p:strVal val="#ppt_y"/>
                                          </p:val>
                                        </p:tav>
                                      </p:tavLst>
                                    </p:anim>
                                    <p:animEffect transition="in" filter="wipe(up)">
                                      <p:cBhvr>
                                        <p:cTn id="59" dur="500"/>
                                        <p:tgtEl>
                                          <p:spTgt spid="51295"/>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nodeType="clickEffect">
                                  <p:stCondLst>
                                    <p:cond delay="0"/>
                                  </p:stCondLst>
                                  <p:childTnLst>
                                    <p:set>
                                      <p:cBhvr>
                                        <p:cTn id="63" dur="1" fill="hold">
                                          <p:stCondLst>
                                            <p:cond delay="0"/>
                                          </p:stCondLst>
                                        </p:cTn>
                                        <p:tgtEl>
                                          <p:spTgt spid="51398"/>
                                        </p:tgtEl>
                                        <p:attrNameLst>
                                          <p:attrName>style.visibility</p:attrName>
                                        </p:attrNameLst>
                                      </p:cBhvr>
                                      <p:to>
                                        <p:strVal val="visible"/>
                                      </p:to>
                                    </p:set>
                                    <p:animEffect transition="in" filter="wipe(left)">
                                      <p:cBhvr>
                                        <p:cTn id="64" dur="500"/>
                                        <p:tgtEl>
                                          <p:spTgt spid="51398"/>
                                        </p:tgtEl>
                                      </p:cBhvr>
                                    </p:animEffect>
                                  </p:childTnLst>
                                </p:cTn>
                              </p:par>
                            </p:childTnLst>
                          </p:cTn>
                        </p:par>
                        <p:par>
                          <p:cTn id="65" fill="hold" nodeType="afterGroup">
                            <p:stCondLst>
                              <p:cond delay="500"/>
                            </p:stCondLst>
                            <p:childTnLst>
                              <p:par>
                                <p:cTn id="66" presetID="22" presetClass="entr" presetSubtype="8" fill="hold" nodeType="afterEffect">
                                  <p:stCondLst>
                                    <p:cond delay="0"/>
                                  </p:stCondLst>
                                  <p:childTnLst>
                                    <p:set>
                                      <p:cBhvr>
                                        <p:cTn id="67" dur="1" fill="hold">
                                          <p:stCondLst>
                                            <p:cond delay="0"/>
                                          </p:stCondLst>
                                        </p:cTn>
                                        <p:tgtEl>
                                          <p:spTgt spid="51400"/>
                                        </p:tgtEl>
                                        <p:attrNameLst>
                                          <p:attrName>style.visibility</p:attrName>
                                        </p:attrNameLst>
                                      </p:cBhvr>
                                      <p:to>
                                        <p:strVal val="visible"/>
                                      </p:to>
                                    </p:set>
                                    <p:animEffect transition="in" filter="wipe(left)">
                                      <p:cBhvr>
                                        <p:cTn id="68" dur="500"/>
                                        <p:tgtEl>
                                          <p:spTgt spid="51400"/>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nodeType="clickEffect">
                                  <p:stCondLst>
                                    <p:cond delay="0"/>
                                  </p:stCondLst>
                                  <p:childTnLst>
                                    <p:set>
                                      <p:cBhvr>
                                        <p:cTn id="72" dur="1" fill="hold">
                                          <p:stCondLst>
                                            <p:cond delay="0"/>
                                          </p:stCondLst>
                                        </p:cTn>
                                        <p:tgtEl>
                                          <p:spTgt spid="51389"/>
                                        </p:tgtEl>
                                        <p:attrNameLst>
                                          <p:attrName>style.visibility</p:attrName>
                                        </p:attrNameLst>
                                      </p:cBhvr>
                                      <p:to>
                                        <p:strVal val="visible"/>
                                      </p:to>
                                    </p:set>
                                    <p:animEffect transition="in" filter="wipe(left)">
                                      <p:cBhvr>
                                        <p:cTn id="73" dur="500"/>
                                        <p:tgtEl>
                                          <p:spTgt spid="51389"/>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12" presetClass="entr" presetSubtype="4" fill="hold" grpId="0" nodeType="clickEffect">
                                  <p:stCondLst>
                                    <p:cond delay="0"/>
                                  </p:stCondLst>
                                  <p:childTnLst>
                                    <p:set>
                                      <p:cBhvr>
                                        <p:cTn id="77" dur="1" fill="hold">
                                          <p:stCondLst>
                                            <p:cond delay="0"/>
                                          </p:stCondLst>
                                        </p:cTn>
                                        <p:tgtEl>
                                          <p:spTgt spid="51383"/>
                                        </p:tgtEl>
                                        <p:attrNameLst>
                                          <p:attrName>style.visibility</p:attrName>
                                        </p:attrNameLst>
                                      </p:cBhvr>
                                      <p:to>
                                        <p:strVal val="visible"/>
                                      </p:to>
                                    </p:set>
                                    <p:anim calcmode="lin" valueType="num">
                                      <p:cBhvr additive="base">
                                        <p:cTn id="78" dur="500"/>
                                        <p:tgtEl>
                                          <p:spTgt spid="51383"/>
                                        </p:tgtEl>
                                        <p:attrNameLst>
                                          <p:attrName>ppt_y</p:attrName>
                                        </p:attrNameLst>
                                      </p:cBhvr>
                                      <p:tavLst>
                                        <p:tav tm="0">
                                          <p:val>
                                            <p:strVal val="#ppt_y+#ppt_h*1.125000"/>
                                          </p:val>
                                        </p:tav>
                                        <p:tav tm="100000">
                                          <p:val>
                                            <p:strVal val="#ppt_y"/>
                                          </p:val>
                                        </p:tav>
                                      </p:tavLst>
                                    </p:anim>
                                    <p:animEffect transition="in" filter="wipe(up)">
                                      <p:cBhvr>
                                        <p:cTn id="79" dur="500"/>
                                        <p:tgtEl>
                                          <p:spTgt spid="51383"/>
                                        </p:tgtEl>
                                      </p:cBhvr>
                                    </p:animEffect>
                                  </p:childTnLst>
                                </p:cTn>
                              </p:par>
                            </p:childTnLst>
                          </p:cTn>
                        </p:par>
                        <p:par>
                          <p:cTn id="80" fill="hold" nodeType="afterGroup">
                            <p:stCondLst>
                              <p:cond delay="500"/>
                            </p:stCondLst>
                            <p:childTnLst>
                              <p:par>
                                <p:cTn id="81" presetID="12" presetClass="entr" presetSubtype="4" fill="hold" grpId="0" nodeType="afterEffect">
                                  <p:stCondLst>
                                    <p:cond delay="1000"/>
                                  </p:stCondLst>
                                  <p:childTnLst>
                                    <p:set>
                                      <p:cBhvr>
                                        <p:cTn id="82" dur="1" fill="hold">
                                          <p:stCondLst>
                                            <p:cond delay="0"/>
                                          </p:stCondLst>
                                        </p:cTn>
                                        <p:tgtEl>
                                          <p:spTgt spid="51202"/>
                                        </p:tgtEl>
                                        <p:attrNameLst>
                                          <p:attrName>style.visibility</p:attrName>
                                        </p:attrNameLst>
                                      </p:cBhvr>
                                      <p:to>
                                        <p:strVal val="visible"/>
                                      </p:to>
                                    </p:set>
                                    <p:anim calcmode="lin" valueType="num">
                                      <p:cBhvr additive="base">
                                        <p:cTn id="83" dur="500"/>
                                        <p:tgtEl>
                                          <p:spTgt spid="51202"/>
                                        </p:tgtEl>
                                        <p:attrNameLst>
                                          <p:attrName>ppt_y</p:attrName>
                                        </p:attrNameLst>
                                      </p:cBhvr>
                                      <p:tavLst>
                                        <p:tav tm="0">
                                          <p:val>
                                            <p:strVal val="#ppt_y+#ppt_h*1.125000"/>
                                          </p:val>
                                        </p:tav>
                                        <p:tav tm="100000">
                                          <p:val>
                                            <p:strVal val="#ppt_y"/>
                                          </p:val>
                                        </p:tav>
                                      </p:tavLst>
                                    </p:anim>
                                    <p:animEffect transition="in" filter="wipe(up)">
                                      <p:cBhvr>
                                        <p:cTn id="84" dur="500"/>
                                        <p:tgtEl>
                                          <p:spTgt spid="51202"/>
                                        </p:tgtEl>
                                      </p:cBhvr>
                                    </p:animEffect>
                                  </p:childTnLst>
                                </p:cTn>
                              </p:par>
                            </p:childTnLst>
                          </p:cTn>
                        </p:par>
                        <p:par>
                          <p:cTn id="85" fill="hold" nodeType="afterGroup">
                            <p:stCondLst>
                              <p:cond delay="2000"/>
                            </p:stCondLst>
                            <p:childTnLst>
                              <p:par>
                                <p:cTn id="86" presetID="12" presetClass="entr" presetSubtype="4" fill="hold" grpId="0" nodeType="afterEffect">
                                  <p:stCondLst>
                                    <p:cond delay="1000"/>
                                  </p:stCondLst>
                                  <p:childTnLst>
                                    <p:set>
                                      <p:cBhvr>
                                        <p:cTn id="87" dur="1" fill="hold">
                                          <p:stCondLst>
                                            <p:cond delay="0"/>
                                          </p:stCondLst>
                                        </p:cTn>
                                        <p:tgtEl>
                                          <p:spTgt spid="51330"/>
                                        </p:tgtEl>
                                        <p:attrNameLst>
                                          <p:attrName>style.visibility</p:attrName>
                                        </p:attrNameLst>
                                      </p:cBhvr>
                                      <p:to>
                                        <p:strVal val="visible"/>
                                      </p:to>
                                    </p:set>
                                    <p:anim calcmode="lin" valueType="num">
                                      <p:cBhvr additive="base">
                                        <p:cTn id="88" dur="500"/>
                                        <p:tgtEl>
                                          <p:spTgt spid="51330"/>
                                        </p:tgtEl>
                                        <p:attrNameLst>
                                          <p:attrName>ppt_y</p:attrName>
                                        </p:attrNameLst>
                                      </p:cBhvr>
                                      <p:tavLst>
                                        <p:tav tm="0">
                                          <p:val>
                                            <p:strVal val="#ppt_y+#ppt_h*1.125000"/>
                                          </p:val>
                                        </p:tav>
                                        <p:tav tm="100000">
                                          <p:val>
                                            <p:strVal val="#ppt_y"/>
                                          </p:val>
                                        </p:tav>
                                      </p:tavLst>
                                    </p:anim>
                                    <p:animEffect transition="in" filter="wipe(up)">
                                      <p:cBhvr>
                                        <p:cTn id="89" dur="500"/>
                                        <p:tgtEl>
                                          <p:spTgt spid="51330"/>
                                        </p:tgtEl>
                                      </p:cBhvr>
                                    </p:animEffect>
                                  </p:childTnLst>
                                </p:cTn>
                              </p:par>
                            </p:childTnLst>
                          </p:cTn>
                        </p:par>
                        <p:par>
                          <p:cTn id="90" fill="hold" nodeType="afterGroup">
                            <p:stCondLst>
                              <p:cond delay="3500"/>
                            </p:stCondLst>
                            <p:childTnLst>
                              <p:par>
                                <p:cTn id="91" presetID="12" presetClass="entr" presetSubtype="4" fill="hold" nodeType="afterEffect">
                                  <p:stCondLst>
                                    <p:cond delay="1000"/>
                                  </p:stCondLst>
                                  <p:childTnLst>
                                    <p:set>
                                      <p:cBhvr>
                                        <p:cTn id="92" dur="1" fill="hold">
                                          <p:stCondLst>
                                            <p:cond delay="0"/>
                                          </p:stCondLst>
                                        </p:cTn>
                                        <p:tgtEl>
                                          <p:spTgt spid="51332"/>
                                        </p:tgtEl>
                                        <p:attrNameLst>
                                          <p:attrName>style.visibility</p:attrName>
                                        </p:attrNameLst>
                                      </p:cBhvr>
                                      <p:to>
                                        <p:strVal val="visible"/>
                                      </p:to>
                                    </p:set>
                                    <p:anim calcmode="lin" valueType="num">
                                      <p:cBhvr additive="base">
                                        <p:cTn id="93" dur="500"/>
                                        <p:tgtEl>
                                          <p:spTgt spid="51332"/>
                                        </p:tgtEl>
                                        <p:attrNameLst>
                                          <p:attrName>ppt_y</p:attrName>
                                        </p:attrNameLst>
                                      </p:cBhvr>
                                      <p:tavLst>
                                        <p:tav tm="0">
                                          <p:val>
                                            <p:strVal val="#ppt_y+#ppt_h*1.125000"/>
                                          </p:val>
                                        </p:tav>
                                        <p:tav tm="100000">
                                          <p:val>
                                            <p:strVal val="#ppt_y"/>
                                          </p:val>
                                        </p:tav>
                                      </p:tavLst>
                                    </p:anim>
                                    <p:animEffect transition="in" filter="wipe(up)">
                                      <p:cBhvr>
                                        <p:cTn id="94" dur="500"/>
                                        <p:tgtEl>
                                          <p:spTgt spid="51332"/>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8" fill="hold" nodeType="clickEffect">
                                  <p:stCondLst>
                                    <p:cond delay="0"/>
                                  </p:stCondLst>
                                  <p:childTnLst>
                                    <p:set>
                                      <p:cBhvr>
                                        <p:cTn id="98" dur="1" fill="hold">
                                          <p:stCondLst>
                                            <p:cond delay="0"/>
                                          </p:stCondLst>
                                        </p:cTn>
                                        <p:tgtEl>
                                          <p:spTgt spid="51401"/>
                                        </p:tgtEl>
                                        <p:attrNameLst>
                                          <p:attrName>style.visibility</p:attrName>
                                        </p:attrNameLst>
                                      </p:cBhvr>
                                      <p:to>
                                        <p:strVal val="visible"/>
                                      </p:to>
                                    </p:set>
                                    <p:animEffect transition="in" filter="wipe(left)">
                                      <p:cBhvr>
                                        <p:cTn id="99" dur="500"/>
                                        <p:tgtEl>
                                          <p:spTgt spid="51401"/>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2" presetClass="entr" presetSubtype="8" fill="hold" nodeType="clickEffect">
                                  <p:stCondLst>
                                    <p:cond delay="0"/>
                                  </p:stCondLst>
                                  <p:childTnLst>
                                    <p:set>
                                      <p:cBhvr>
                                        <p:cTn id="103" dur="1" fill="hold">
                                          <p:stCondLst>
                                            <p:cond delay="0"/>
                                          </p:stCondLst>
                                        </p:cTn>
                                        <p:tgtEl>
                                          <p:spTgt spid="51399"/>
                                        </p:tgtEl>
                                        <p:attrNameLst>
                                          <p:attrName>style.visibility</p:attrName>
                                        </p:attrNameLst>
                                      </p:cBhvr>
                                      <p:to>
                                        <p:strVal val="visible"/>
                                      </p:to>
                                    </p:set>
                                    <p:animEffect transition="in" filter="wipe(left)">
                                      <p:cBhvr>
                                        <p:cTn id="104" dur="500"/>
                                        <p:tgtEl>
                                          <p:spTgt spid="51399"/>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2" presetClass="entr" presetSubtype="4" fill="hold" grpId="0" nodeType="clickEffect">
                                  <p:stCondLst>
                                    <p:cond delay="0"/>
                                  </p:stCondLst>
                                  <p:childTnLst>
                                    <p:set>
                                      <p:cBhvr>
                                        <p:cTn id="108" dur="1" fill="hold">
                                          <p:stCondLst>
                                            <p:cond delay="0"/>
                                          </p:stCondLst>
                                        </p:cTn>
                                        <p:tgtEl>
                                          <p:spTgt spid="51384"/>
                                        </p:tgtEl>
                                        <p:attrNameLst>
                                          <p:attrName>style.visibility</p:attrName>
                                        </p:attrNameLst>
                                      </p:cBhvr>
                                      <p:to>
                                        <p:strVal val="visible"/>
                                      </p:to>
                                    </p:set>
                                    <p:anim calcmode="lin" valueType="num">
                                      <p:cBhvr additive="base">
                                        <p:cTn id="109" dur="500"/>
                                        <p:tgtEl>
                                          <p:spTgt spid="51384"/>
                                        </p:tgtEl>
                                        <p:attrNameLst>
                                          <p:attrName>ppt_y</p:attrName>
                                        </p:attrNameLst>
                                      </p:cBhvr>
                                      <p:tavLst>
                                        <p:tav tm="0">
                                          <p:val>
                                            <p:strVal val="#ppt_y+#ppt_h*1.125000"/>
                                          </p:val>
                                        </p:tav>
                                        <p:tav tm="100000">
                                          <p:val>
                                            <p:strVal val="#ppt_y"/>
                                          </p:val>
                                        </p:tav>
                                      </p:tavLst>
                                    </p:anim>
                                    <p:animEffect transition="in" filter="wipe(up)">
                                      <p:cBhvr>
                                        <p:cTn id="110" dur="500"/>
                                        <p:tgtEl>
                                          <p:spTgt spid="51384"/>
                                        </p:tgtEl>
                                      </p:cBhvr>
                                    </p:animEffect>
                                  </p:childTnLst>
                                </p:cTn>
                              </p:par>
                            </p:childTnLst>
                          </p:cTn>
                        </p:par>
                        <p:par>
                          <p:cTn id="111" fill="hold" nodeType="afterGroup">
                            <p:stCondLst>
                              <p:cond delay="500"/>
                            </p:stCondLst>
                            <p:childTnLst>
                              <p:par>
                                <p:cTn id="112" presetID="12" presetClass="entr" presetSubtype="4" fill="hold" grpId="0" nodeType="afterEffect">
                                  <p:stCondLst>
                                    <p:cond delay="1000"/>
                                  </p:stCondLst>
                                  <p:childTnLst>
                                    <p:set>
                                      <p:cBhvr>
                                        <p:cTn id="113" dur="1" fill="hold">
                                          <p:stCondLst>
                                            <p:cond delay="0"/>
                                          </p:stCondLst>
                                        </p:cTn>
                                        <p:tgtEl>
                                          <p:spTgt spid="51331"/>
                                        </p:tgtEl>
                                        <p:attrNameLst>
                                          <p:attrName>style.visibility</p:attrName>
                                        </p:attrNameLst>
                                      </p:cBhvr>
                                      <p:to>
                                        <p:strVal val="visible"/>
                                      </p:to>
                                    </p:set>
                                    <p:anim calcmode="lin" valueType="num">
                                      <p:cBhvr additive="base">
                                        <p:cTn id="114" dur="500"/>
                                        <p:tgtEl>
                                          <p:spTgt spid="51331"/>
                                        </p:tgtEl>
                                        <p:attrNameLst>
                                          <p:attrName>ppt_y</p:attrName>
                                        </p:attrNameLst>
                                      </p:cBhvr>
                                      <p:tavLst>
                                        <p:tav tm="0">
                                          <p:val>
                                            <p:strVal val="#ppt_y+#ppt_h*1.125000"/>
                                          </p:val>
                                        </p:tav>
                                        <p:tav tm="100000">
                                          <p:val>
                                            <p:strVal val="#ppt_y"/>
                                          </p:val>
                                        </p:tav>
                                      </p:tavLst>
                                    </p:anim>
                                    <p:animEffect transition="in" filter="wipe(up)">
                                      <p:cBhvr>
                                        <p:cTn id="115" dur="500"/>
                                        <p:tgtEl>
                                          <p:spTgt spid="51331"/>
                                        </p:tgtEl>
                                      </p:cBhvr>
                                    </p:animEffect>
                                  </p:childTnLst>
                                </p:cTn>
                              </p:par>
                            </p:childTnLst>
                          </p:cTn>
                        </p:par>
                        <p:par>
                          <p:cTn id="116" fill="hold" nodeType="afterGroup">
                            <p:stCondLst>
                              <p:cond delay="2000"/>
                            </p:stCondLst>
                            <p:childTnLst>
                              <p:par>
                                <p:cTn id="117" presetID="12" presetClass="entr" presetSubtype="4" fill="hold" grpId="0" nodeType="afterEffect">
                                  <p:stCondLst>
                                    <p:cond delay="1000"/>
                                  </p:stCondLst>
                                  <p:childTnLst>
                                    <p:set>
                                      <p:cBhvr>
                                        <p:cTn id="118" dur="1" fill="hold">
                                          <p:stCondLst>
                                            <p:cond delay="0"/>
                                          </p:stCondLst>
                                        </p:cTn>
                                        <p:tgtEl>
                                          <p:spTgt spid="51335"/>
                                        </p:tgtEl>
                                        <p:attrNameLst>
                                          <p:attrName>style.visibility</p:attrName>
                                        </p:attrNameLst>
                                      </p:cBhvr>
                                      <p:to>
                                        <p:strVal val="visible"/>
                                      </p:to>
                                    </p:set>
                                    <p:anim calcmode="lin" valueType="num">
                                      <p:cBhvr additive="base">
                                        <p:cTn id="119" dur="500"/>
                                        <p:tgtEl>
                                          <p:spTgt spid="51335"/>
                                        </p:tgtEl>
                                        <p:attrNameLst>
                                          <p:attrName>ppt_y</p:attrName>
                                        </p:attrNameLst>
                                      </p:cBhvr>
                                      <p:tavLst>
                                        <p:tav tm="0">
                                          <p:val>
                                            <p:strVal val="#ppt_y+#ppt_h*1.125000"/>
                                          </p:val>
                                        </p:tav>
                                        <p:tav tm="100000">
                                          <p:val>
                                            <p:strVal val="#ppt_y"/>
                                          </p:val>
                                        </p:tav>
                                      </p:tavLst>
                                    </p:anim>
                                    <p:animEffect transition="in" filter="wipe(up)">
                                      <p:cBhvr>
                                        <p:cTn id="120" dur="500"/>
                                        <p:tgtEl>
                                          <p:spTgt spid="51335"/>
                                        </p:tgtEl>
                                      </p:cBhvr>
                                    </p:animEffect>
                                  </p:childTnLst>
                                </p:cTn>
                              </p:par>
                            </p:childTnLst>
                          </p:cTn>
                        </p:par>
                        <p:par>
                          <p:cTn id="121" fill="hold" nodeType="afterGroup">
                            <p:stCondLst>
                              <p:cond delay="3500"/>
                            </p:stCondLst>
                            <p:childTnLst>
                              <p:par>
                                <p:cTn id="122" presetID="12" presetClass="entr" presetSubtype="4" fill="hold" nodeType="afterEffect">
                                  <p:stCondLst>
                                    <p:cond delay="1000"/>
                                  </p:stCondLst>
                                  <p:childTnLst>
                                    <p:set>
                                      <p:cBhvr>
                                        <p:cTn id="123" dur="1" fill="hold">
                                          <p:stCondLst>
                                            <p:cond delay="0"/>
                                          </p:stCondLst>
                                        </p:cTn>
                                        <p:tgtEl>
                                          <p:spTgt spid="51336"/>
                                        </p:tgtEl>
                                        <p:attrNameLst>
                                          <p:attrName>style.visibility</p:attrName>
                                        </p:attrNameLst>
                                      </p:cBhvr>
                                      <p:to>
                                        <p:strVal val="visible"/>
                                      </p:to>
                                    </p:set>
                                    <p:anim calcmode="lin" valueType="num">
                                      <p:cBhvr additive="base">
                                        <p:cTn id="124" dur="500"/>
                                        <p:tgtEl>
                                          <p:spTgt spid="51336"/>
                                        </p:tgtEl>
                                        <p:attrNameLst>
                                          <p:attrName>ppt_y</p:attrName>
                                        </p:attrNameLst>
                                      </p:cBhvr>
                                      <p:tavLst>
                                        <p:tav tm="0">
                                          <p:val>
                                            <p:strVal val="#ppt_y+#ppt_h*1.125000"/>
                                          </p:val>
                                        </p:tav>
                                        <p:tav tm="100000">
                                          <p:val>
                                            <p:strVal val="#ppt_y"/>
                                          </p:val>
                                        </p:tav>
                                      </p:tavLst>
                                    </p:anim>
                                    <p:animEffect transition="in" filter="wipe(up)">
                                      <p:cBhvr>
                                        <p:cTn id="125" dur="500"/>
                                        <p:tgtEl>
                                          <p:spTgt spid="51336"/>
                                        </p:tgtEl>
                                      </p:cBhvr>
                                    </p:animEffect>
                                  </p:childTnLst>
                                </p:cTn>
                              </p:par>
                            </p:childTnLst>
                          </p:cTn>
                        </p:par>
                        <p:par>
                          <p:cTn id="126" fill="hold" nodeType="afterGroup">
                            <p:stCondLst>
                              <p:cond delay="5000"/>
                            </p:stCondLst>
                            <p:childTnLst>
                              <p:par>
                                <p:cTn id="127" presetID="12" presetClass="entr" presetSubtype="4" fill="hold" grpId="0" nodeType="afterEffect">
                                  <p:stCondLst>
                                    <p:cond delay="1000"/>
                                  </p:stCondLst>
                                  <p:childTnLst>
                                    <p:set>
                                      <p:cBhvr>
                                        <p:cTn id="128" dur="1" fill="hold">
                                          <p:stCondLst>
                                            <p:cond delay="0"/>
                                          </p:stCondLst>
                                        </p:cTn>
                                        <p:tgtEl>
                                          <p:spTgt spid="51376"/>
                                        </p:tgtEl>
                                        <p:attrNameLst>
                                          <p:attrName>style.visibility</p:attrName>
                                        </p:attrNameLst>
                                      </p:cBhvr>
                                      <p:to>
                                        <p:strVal val="visible"/>
                                      </p:to>
                                    </p:set>
                                    <p:anim calcmode="lin" valueType="num">
                                      <p:cBhvr additive="base">
                                        <p:cTn id="129" dur="500"/>
                                        <p:tgtEl>
                                          <p:spTgt spid="51376"/>
                                        </p:tgtEl>
                                        <p:attrNameLst>
                                          <p:attrName>ppt_y</p:attrName>
                                        </p:attrNameLst>
                                      </p:cBhvr>
                                      <p:tavLst>
                                        <p:tav tm="0">
                                          <p:val>
                                            <p:strVal val="#ppt_y+#ppt_h*1.125000"/>
                                          </p:val>
                                        </p:tav>
                                        <p:tav tm="100000">
                                          <p:val>
                                            <p:strVal val="#ppt_y"/>
                                          </p:val>
                                        </p:tav>
                                      </p:tavLst>
                                    </p:anim>
                                    <p:animEffect transition="in" filter="wipe(up)">
                                      <p:cBhvr>
                                        <p:cTn id="130" dur="500"/>
                                        <p:tgtEl>
                                          <p:spTgt spid="51376"/>
                                        </p:tgtEl>
                                      </p:cBhvr>
                                    </p:animEffect>
                                  </p:childTnLst>
                                </p:cTn>
                              </p:par>
                            </p:childTnLst>
                          </p:cTn>
                        </p:par>
                        <p:par>
                          <p:cTn id="131" fill="hold" nodeType="afterGroup">
                            <p:stCondLst>
                              <p:cond delay="6500"/>
                            </p:stCondLst>
                            <p:childTnLst>
                              <p:par>
                                <p:cTn id="132" presetID="12" presetClass="entr" presetSubtype="4" fill="hold" nodeType="afterEffect">
                                  <p:stCondLst>
                                    <p:cond delay="1000"/>
                                  </p:stCondLst>
                                  <p:childTnLst>
                                    <p:set>
                                      <p:cBhvr>
                                        <p:cTn id="133" dur="1" fill="hold">
                                          <p:stCondLst>
                                            <p:cond delay="0"/>
                                          </p:stCondLst>
                                        </p:cTn>
                                        <p:tgtEl>
                                          <p:spTgt spid="51341"/>
                                        </p:tgtEl>
                                        <p:attrNameLst>
                                          <p:attrName>style.visibility</p:attrName>
                                        </p:attrNameLst>
                                      </p:cBhvr>
                                      <p:to>
                                        <p:strVal val="visible"/>
                                      </p:to>
                                    </p:set>
                                    <p:anim calcmode="lin" valueType="num">
                                      <p:cBhvr additive="base">
                                        <p:cTn id="134" dur="500"/>
                                        <p:tgtEl>
                                          <p:spTgt spid="51341"/>
                                        </p:tgtEl>
                                        <p:attrNameLst>
                                          <p:attrName>ppt_y</p:attrName>
                                        </p:attrNameLst>
                                      </p:cBhvr>
                                      <p:tavLst>
                                        <p:tav tm="0">
                                          <p:val>
                                            <p:strVal val="#ppt_y+#ppt_h*1.125000"/>
                                          </p:val>
                                        </p:tav>
                                        <p:tav tm="100000">
                                          <p:val>
                                            <p:strVal val="#ppt_y"/>
                                          </p:val>
                                        </p:tav>
                                      </p:tavLst>
                                    </p:anim>
                                    <p:animEffect transition="in" filter="wipe(up)">
                                      <p:cBhvr>
                                        <p:cTn id="135" dur="500"/>
                                        <p:tgtEl>
                                          <p:spTgt spid="51341"/>
                                        </p:tgtEl>
                                      </p:cBhvr>
                                    </p:animEffect>
                                  </p:childTnLst>
                                </p:cTn>
                              </p:par>
                            </p:childTnLst>
                          </p:cTn>
                        </p:par>
                        <p:par>
                          <p:cTn id="136" fill="hold" nodeType="afterGroup">
                            <p:stCondLst>
                              <p:cond delay="8000"/>
                            </p:stCondLst>
                            <p:childTnLst>
                              <p:par>
                                <p:cTn id="137" presetID="12" presetClass="entr" presetSubtype="4" fill="hold" grpId="0" nodeType="afterEffect">
                                  <p:stCondLst>
                                    <p:cond delay="1000"/>
                                  </p:stCondLst>
                                  <p:childTnLst>
                                    <p:set>
                                      <p:cBhvr>
                                        <p:cTn id="138" dur="1" fill="hold">
                                          <p:stCondLst>
                                            <p:cond delay="0"/>
                                          </p:stCondLst>
                                        </p:cTn>
                                        <p:tgtEl>
                                          <p:spTgt spid="51377"/>
                                        </p:tgtEl>
                                        <p:attrNameLst>
                                          <p:attrName>style.visibility</p:attrName>
                                        </p:attrNameLst>
                                      </p:cBhvr>
                                      <p:to>
                                        <p:strVal val="visible"/>
                                      </p:to>
                                    </p:set>
                                    <p:anim calcmode="lin" valueType="num">
                                      <p:cBhvr additive="base">
                                        <p:cTn id="139" dur="500"/>
                                        <p:tgtEl>
                                          <p:spTgt spid="51377"/>
                                        </p:tgtEl>
                                        <p:attrNameLst>
                                          <p:attrName>ppt_y</p:attrName>
                                        </p:attrNameLst>
                                      </p:cBhvr>
                                      <p:tavLst>
                                        <p:tav tm="0">
                                          <p:val>
                                            <p:strVal val="#ppt_y+#ppt_h*1.125000"/>
                                          </p:val>
                                        </p:tav>
                                        <p:tav tm="100000">
                                          <p:val>
                                            <p:strVal val="#ppt_y"/>
                                          </p:val>
                                        </p:tav>
                                      </p:tavLst>
                                    </p:anim>
                                    <p:animEffect transition="in" filter="wipe(up)">
                                      <p:cBhvr>
                                        <p:cTn id="140" dur="500"/>
                                        <p:tgtEl>
                                          <p:spTgt spid="51377"/>
                                        </p:tgtEl>
                                      </p:cBhvr>
                                    </p:animEffect>
                                  </p:childTnLst>
                                </p:cTn>
                              </p:par>
                            </p:childTnLst>
                          </p:cTn>
                        </p:par>
                        <p:par>
                          <p:cTn id="141" fill="hold" nodeType="afterGroup">
                            <p:stCondLst>
                              <p:cond delay="9500"/>
                            </p:stCondLst>
                            <p:childTnLst>
                              <p:par>
                                <p:cTn id="142" presetID="12" presetClass="entr" presetSubtype="4" fill="hold" nodeType="afterEffect">
                                  <p:stCondLst>
                                    <p:cond delay="1000"/>
                                  </p:stCondLst>
                                  <p:childTnLst>
                                    <p:set>
                                      <p:cBhvr>
                                        <p:cTn id="143" dur="1" fill="hold">
                                          <p:stCondLst>
                                            <p:cond delay="0"/>
                                          </p:stCondLst>
                                        </p:cTn>
                                        <p:tgtEl>
                                          <p:spTgt spid="51346"/>
                                        </p:tgtEl>
                                        <p:attrNameLst>
                                          <p:attrName>style.visibility</p:attrName>
                                        </p:attrNameLst>
                                      </p:cBhvr>
                                      <p:to>
                                        <p:strVal val="visible"/>
                                      </p:to>
                                    </p:set>
                                    <p:anim calcmode="lin" valueType="num">
                                      <p:cBhvr additive="base">
                                        <p:cTn id="144" dur="500"/>
                                        <p:tgtEl>
                                          <p:spTgt spid="51346"/>
                                        </p:tgtEl>
                                        <p:attrNameLst>
                                          <p:attrName>ppt_y</p:attrName>
                                        </p:attrNameLst>
                                      </p:cBhvr>
                                      <p:tavLst>
                                        <p:tav tm="0">
                                          <p:val>
                                            <p:strVal val="#ppt_y+#ppt_h*1.125000"/>
                                          </p:val>
                                        </p:tav>
                                        <p:tav tm="100000">
                                          <p:val>
                                            <p:strVal val="#ppt_y"/>
                                          </p:val>
                                        </p:tav>
                                      </p:tavLst>
                                    </p:anim>
                                    <p:animEffect transition="in" filter="wipe(up)">
                                      <p:cBhvr>
                                        <p:cTn id="145" dur="500"/>
                                        <p:tgtEl>
                                          <p:spTgt spid="51346"/>
                                        </p:tgtEl>
                                      </p:cBhvr>
                                    </p:animEffect>
                                  </p:childTnLst>
                                </p:cTn>
                              </p:par>
                            </p:childTnLst>
                          </p:cTn>
                        </p:par>
                        <p:par>
                          <p:cTn id="146" fill="hold" nodeType="afterGroup">
                            <p:stCondLst>
                              <p:cond delay="11000"/>
                            </p:stCondLst>
                            <p:childTnLst>
                              <p:par>
                                <p:cTn id="147" presetID="12" presetClass="entr" presetSubtype="4" fill="hold" grpId="0" nodeType="afterEffect">
                                  <p:stCondLst>
                                    <p:cond delay="1000"/>
                                  </p:stCondLst>
                                  <p:childTnLst>
                                    <p:set>
                                      <p:cBhvr>
                                        <p:cTn id="148" dur="1" fill="hold">
                                          <p:stCondLst>
                                            <p:cond delay="0"/>
                                          </p:stCondLst>
                                        </p:cTn>
                                        <p:tgtEl>
                                          <p:spTgt spid="51378"/>
                                        </p:tgtEl>
                                        <p:attrNameLst>
                                          <p:attrName>style.visibility</p:attrName>
                                        </p:attrNameLst>
                                      </p:cBhvr>
                                      <p:to>
                                        <p:strVal val="visible"/>
                                      </p:to>
                                    </p:set>
                                    <p:anim calcmode="lin" valueType="num">
                                      <p:cBhvr additive="base">
                                        <p:cTn id="149" dur="500"/>
                                        <p:tgtEl>
                                          <p:spTgt spid="51378"/>
                                        </p:tgtEl>
                                        <p:attrNameLst>
                                          <p:attrName>ppt_y</p:attrName>
                                        </p:attrNameLst>
                                      </p:cBhvr>
                                      <p:tavLst>
                                        <p:tav tm="0">
                                          <p:val>
                                            <p:strVal val="#ppt_y+#ppt_h*1.125000"/>
                                          </p:val>
                                        </p:tav>
                                        <p:tav tm="100000">
                                          <p:val>
                                            <p:strVal val="#ppt_y"/>
                                          </p:val>
                                        </p:tav>
                                      </p:tavLst>
                                    </p:anim>
                                    <p:animEffect transition="in" filter="wipe(up)">
                                      <p:cBhvr>
                                        <p:cTn id="150" dur="500"/>
                                        <p:tgtEl>
                                          <p:spTgt spid="51378"/>
                                        </p:tgtEl>
                                      </p:cBhvr>
                                    </p:animEffect>
                                  </p:childTnLst>
                                </p:cTn>
                              </p:par>
                            </p:childTnLst>
                          </p:cTn>
                        </p:par>
                        <p:par>
                          <p:cTn id="151" fill="hold" nodeType="afterGroup">
                            <p:stCondLst>
                              <p:cond delay="12500"/>
                            </p:stCondLst>
                            <p:childTnLst>
                              <p:par>
                                <p:cTn id="152" presetID="12" presetClass="entr" presetSubtype="4" fill="hold" nodeType="afterEffect">
                                  <p:stCondLst>
                                    <p:cond delay="1000"/>
                                  </p:stCondLst>
                                  <p:childTnLst>
                                    <p:set>
                                      <p:cBhvr>
                                        <p:cTn id="153" dur="1" fill="hold">
                                          <p:stCondLst>
                                            <p:cond delay="0"/>
                                          </p:stCondLst>
                                        </p:cTn>
                                        <p:tgtEl>
                                          <p:spTgt spid="51351"/>
                                        </p:tgtEl>
                                        <p:attrNameLst>
                                          <p:attrName>style.visibility</p:attrName>
                                        </p:attrNameLst>
                                      </p:cBhvr>
                                      <p:to>
                                        <p:strVal val="visible"/>
                                      </p:to>
                                    </p:set>
                                    <p:anim calcmode="lin" valueType="num">
                                      <p:cBhvr additive="base">
                                        <p:cTn id="154" dur="500"/>
                                        <p:tgtEl>
                                          <p:spTgt spid="51351"/>
                                        </p:tgtEl>
                                        <p:attrNameLst>
                                          <p:attrName>ppt_y</p:attrName>
                                        </p:attrNameLst>
                                      </p:cBhvr>
                                      <p:tavLst>
                                        <p:tav tm="0">
                                          <p:val>
                                            <p:strVal val="#ppt_y+#ppt_h*1.125000"/>
                                          </p:val>
                                        </p:tav>
                                        <p:tav tm="100000">
                                          <p:val>
                                            <p:strVal val="#ppt_y"/>
                                          </p:val>
                                        </p:tav>
                                      </p:tavLst>
                                    </p:anim>
                                    <p:animEffect transition="in" filter="wipe(up)">
                                      <p:cBhvr>
                                        <p:cTn id="155" dur="500"/>
                                        <p:tgtEl>
                                          <p:spTgt spid="51351"/>
                                        </p:tgtEl>
                                      </p:cBhvr>
                                    </p:animEffect>
                                  </p:childTnLst>
                                </p:cTn>
                              </p:par>
                            </p:childTnLst>
                          </p:cTn>
                        </p:par>
                        <p:par>
                          <p:cTn id="156" fill="hold" nodeType="afterGroup">
                            <p:stCondLst>
                              <p:cond delay="14000"/>
                            </p:stCondLst>
                            <p:childTnLst>
                              <p:par>
                                <p:cTn id="157" presetID="12" presetClass="entr" presetSubtype="4" fill="hold" grpId="0" nodeType="afterEffect">
                                  <p:stCondLst>
                                    <p:cond delay="1000"/>
                                  </p:stCondLst>
                                  <p:childTnLst>
                                    <p:set>
                                      <p:cBhvr>
                                        <p:cTn id="158" dur="1" fill="hold">
                                          <p:stCondLst>
                                            <p:cond delay="0"/>
                                          </p:stCondLst>
                                        </p:cTn>
                                        <p:tgtEl>
                                          <p:spTgt spid="51379"/>
                                        </p:tgtEl>
                                        <p:attrNameLst>
                                          <p:attrName>style.visibility</p:attrName>
                                        </p:attrNameLst>
                                      </p:cBhvr>
                                      <p:to>
                                        <p:strVal val="visible"/>
                                      </p:to>
                                    </p:set>
                                    <p:anim calcmode="lin" valueType="num">
                                      <p:cBhvr additive="base">
                                        <p:cTn id="159" dur="500"/>
                                        <p:tgtEl>
                                          <p:spTgt spid="51379"/>
                                        </p:tgtEl>
                                        <p:attrNameLst>
                                          <p:attrName>ppt_y</p:attrName>
                                        </p:attrNameLst>
                                      </p:cBhvr>
                                      <p:tavLst>
                                        <p:tav tm="0">
                                          <p:val>
                                            <p:strVal val="#ppt_y+#ppt_h*1.125000"/>
                                          </p:val>
                                        </p:tav>
                                        <p:tav tm="100000">
                                          <p:val>
                                            <p:strVal val="#ppt_y"/>
                                          </p:val>
                                        </p:tav>
                                      </p:tavLst>
                                    </p:anim>
                                    <p:animEffect transition="in" filter="wipe(up)">
                                      <p:cBhvr>
                                        <p:cTn id="160" dur="500"/>
                                        <p:tgtEl>
                                          <p:spTgt spid="51379"/>
                                        </p:tgtEl>
                                      </p:cBhvr>
                                    </p:animEffect>
                                  </p:childTnLst>
                                </p:cTn>
                              </p:par>
                            </p:childTnLst>
                          </p:cTn>
                        </p:par>
                        <p:par>
                          <p:cTn id="161" fill="hold" nodeType="afterGroup">
                            <p:stCondLst>
                              <p:cond delay="15500"/>
                            </p:stCondLst>
                            <p:childTnLst>
                              <p:par>
                                <p:cTn id="162" presetID="12" presetClass="entr" presetSubtype="4" fill="hold" nodeType="afterEffect">
                                  <p:stCondLst>
                                    <p:cond delay="1000"/>
                                  </p:stCondLst>
                                  <p:childTnLst>
                                    <p:set>
                                      <p:cBhvr>
                                        <p:cTn id="163" dur="1" fill="hold">
                                          <p:stCondLst>
                                            <p:cond delay="0"/>
                                          </p:stCondLst>
                                        </p:cTn>
                                        <p:tgtEl>
                                          <p:spTgt spid="51356"/>
                                        </p:tgtEl>
                                        <p:attrNameLst>
                                          <p:attrName>style.visibility</p:attrName>
                                        </p:attrNameLst>
                                      </p:cBhvr>
                                      <p:to>
                                        <p:strVal val="visible"/>
                                      </p:to>
                                    </p:set>
                                    <p:anim calcmode="lin" valueType="num">
                                      <p:cBhvr additive="base">
                                        <p:cTn id="164" dur="500"/>
                                        <p:tgtEl>
                                          <p:spTgt spid="51356"/>
                                        </p:tgtEl>
                                        <p:attrNameLst>
                                          <p:attrName>ppt_y</p:attrName>
                                        </p:attrNameLst>
                                      </p:cBhvr>
                                      <p:tavLst>
                                        <p:tav tm="0">
                                          <p:val>
                                            <p:strVal val="#ppt_y+#ppt_h*1.125000"/>
                                          </p:val>
                                        </p:tav>
                                        <p:tav tm="100000">
                                          <p:val>
                                            <p:strVal val="#ppt_y"/>
                                          </p:val>
                                        </p:tav>
                                      </p:tavLst>
                                    </p:anim>
                                    <p:animEffect transition="in" filter="wipe(up)">
                                      <p:cBhvr>
                                        <p:cTn id="165" dur="500"/>
                                        <p:tgtEl>
                                          <p:spTgt spid="51356"/>
                                        </p:tgtEl>
                                      </p:cBhvr>
                                    </p:animEffect>
                                  </p:childTnLst>
                                </p:cTn>
                              </p:par>
                            </p:childTnLst>
                          </p:cTn>
                        </p:par>
                        <p:par>
                          <p:cTn id="166" fill="hold" nodeType="afterGroup">
                            <p:stCondLst>
                              <p:cond delay="17000"/>
                            </p:stCondLst>
                            <p:childTnLst>
                              <p:par>
                                <p:cTn id="167" presetID="12" presetClass="entr" presetSubtype="4" fill="hold" grpId="0" nodeType="afterEffect">
                                  <p:stCondLst>
                                    <p:cond delay="1000"/>
                                  </p:stCondLst>
                                  <p:childTnLst>
                                    <p:set>
                                      <p:cBhvr>
                                        <p:cTn id="168" dur="1" fill="hold">
                                          <p:stCondLst>
                                            <p:cond delay="0"/>
                                          </p:stCondLst>
                                        </p:cTn>
                                        <p:tgtEl>
                                          <p:spTgt spid="51380"/>
                                        </p:tgtEl>
                                        <p:attrNameLst>
                                          <p:attrName>style.visibility</p:attrName>
                                        </p:attrNameLst>
                                      </p:cBhvr>
                                      <p:to>
                                        <p:strVal val="visible"/>
                                      </p:to>
                                    </p:set>
                                    <p:anim calcmode="lin" valueType="num">
                                      <p:cBhvr additive="base">
                                        <p:cTn id="169" dur="500"/>
                                        <p:tgtEl>
                                          <p:spTgt spid="51380"/>
                                        </p:tgtEl>
                                        <p:attrNameLst>
                                          <p:attrName>ppt_y</p:attrName>
                                        </p:attrNameLst>
                                      </p:cBhvr>
                                      <p:tavLst>
                                        <p:tav tm="0">
                                          <p:val>
                                            <p:strVal val="#ppt_y+#ppt_h*1.125000"/>
                                          </p:val>
                                        </p:tav>
                                        <p:tav tm="100000">
                                          <p:val>
                                            <p:strVal val="#ppt_y"/>
                                          </p:val>
                                        </p:tav>
                                      </p:tavLst>
                                    </p:anim>
                                    <p:animEffect transition="in" filter="wipe(up)">
                                      <p:cBhvr>
                                        <p:cTn id="170" dur="500"/>
                                        <p:tgtEl>
                                          <p:spTgt spid="51380"/>
                                        </p:tgtEl>
                                      </p:cBhvr>
                                    </p:animEffect>
                                  </p:childTnLst>
                                </p:cTn>
                              </p:par>
                            </p:childTnLst>
                          </p:cTn>
                        </p:par>
                        <p:par>
                          <p:cTn id="171" fill="hold" nodeType="afterGroup">
                            <p:stCondLst>
                              <p:cond delay="18500"/>
                            </p:stCondLst>
                            <p:childTnLst>
                              <p:par>
                                <p:cTn id="172" presetID="12" presetClass="entr" presetSubtype="4" fill="hold" nodeType="afterEffect">
                                  <p:stCondLst>
                                    <p:cond delay="1000"/>
                                  </p:stCondLst>
                                  <p:childTnLst>
                                    <p:set>
                                      <p:cBhvr>
                                        <p:cTn id="173" dur="1" fill="hold">
                                          <p:stCondLst>
                                            <p:cond delay="0"/>
                                          </p:stCondLst>
                                        </p:cTn>
                                        <p:tgtEl>
                                          <p:spTgt spid="51361"/>
                                        </p:tgtEl>
                                        <p:attrNameLst>
                                          <p:attrName>style.visibility</p:attrName>
                                        </p:attrNameLst>
                                      </p:cBhvr>
                                      <p:to>
                                        <p:strVal val="visible"/>
                                      </p:to>
                                    </p:set>
                                    <p:anim calcmode="lin" valueType="num">
                                      <p:cBhvr additive="base">
                                        <p:cTn id="174" dur="500"/>
                                        <p:tgtEl>
                                          <p:spTgt spid="51361"/>
                                        </p:tgtEl>
                                        <p:attrNameLst>
                                          <p:attrName>ppt_y</p:attrName>
                                        </p:attrNameLst>
                                      </p:cBhvr>
                                      <p:tavLst>
                                        <p:tav tm="0">
                                          <p:val>
                                            <p:strVal val="#ppt_y+#ppt_h*1.125000"/>
                                          </p:val>
                                        </p:tav>
                                        <p:tav tm="100000">
                                          <p:val>
                                            <p:strVal val="#ppt_y"/>
                                          </p:val>
                                        </p:tav>
                                      </p:tavLst>
                                    </p:anim>
                                    <p:animEffect transition="in" filter="wipe(up)">
                                      <p:cBhvr>
                                        <p:cTn id="175" dur="500"/>
                                        <p:tgtEl>
                                          <p:spTgt spid="51361"/>
                                        </p:tgtEl>
                                      </p:cBhvr>
                                    </p:animEffect>
                                  </p:childTnLst>
                                </p:cTn>
                              </p:par>
                            </p:childTnLst>
                          </p:cTn>
                        </p:par>
                        <p:par>
                          <p:cTn id="176" fill="hold" nodeType="afterGroup">
                            <p:stCondLst>
                              <p:cond delay="20000"/>
                            </p:stCondLst>
                            <p:childTnLst>
                              <p:par>
                                <p:cTn id="177" presetID="12" presetClass="entr" presetSubtype="4" fill="hold" grpId="0" nodeType="afterEffect">
                                  <p:stCondLst>
                                    <p:cond delay="1000"/>
                                  </p:stCondLst>
                                  <p:childTnLst>
                                    <p:set>
                                      <p:cBhvr>
                                        <p:cTn id="178" dur="1" fill="hold">
                                          <p:stCondLst>
                                            <p:cond delay="0"/>
                                          </p:stCondLst>
                                        </p:cTn>
                                        <p:tgtEl>
                                          <p:spTgt spid="51381"/>
                                        </p:tgtEl>
                                        <p:attrNameLst>
                                          <p:attrName>style.visibility</p:attrName>
                                        </p:attrNameLst>
                                      </p:cBhvr>
                                      <p:to>
                                        <p:strVal val="visible"/>
                                      </p:to>
                                    </p:set>
                                    <p:anim calcmode="lin" valueType="num">
                                      <p:cBhvr additive="base">
                                        <p:cTn id="179" dur="500"/>
                                        <p:tgtEl>
                                          <p:spTgt spid="51381"/>
                                        </p:tgtEl>
                                        <p:attrNameLst>
                                          <p:attrName>ppt_y</p:attrName>
                                        </p:attrNameLst>
                                      </p:cBhvr>
                                      <p:tavLst>
                                        <p:tav tm="0">
                                          <p:val>
                                            <p:strVal val="#ppt_y+#ppt_h*1.125000"/>
                                          </p:val>
                                        </p:tav>
                                        <p:tav tm="100000">
                                          <p:val>
                                            <p:strVal val="#ppt_y"/>
                                          </p:val>
                                        </p:tav>
                                      </p:tavLst>
                                    </p:anim>
                                    <p:animEffect transition="in" filter="wipe(up)">
                                      <p:cBhvr>
                                        <p:cTn id="180" dur="500"/>
                                        <p:tgtEl>
                                          <p:spTgt spid="51381"/>
                                        </p:tgtEl>
                                      </p:cBhvr>
                                    </p:animEffect>
                                  </p:childTnLst>
                                </p:cTn>
                              </p:par>
                            </p:childTnLst>
                          </p:cTn>
                        </p:par>
                        <p:par>
                          <p:cTn id="181" fill="hold" nodeType="afterGroup">
                            <p:stCondLst>
                              <p:cond delay="21500"/>
                            </p:stCondLst>
                            <p:childTnLst>
                              <p:par>
                                <p:cTn id="182" presetID="12" presetClass="entr" presetSubtype="4" fill="hold" nodeType="afterEffect">
                                  <p:stCondLst>
                                    <p:cond delay="1000"/>
                                  </p:stCondLst>
                                  <p:childTnLst>
                                    <p:set>
                                      <p:cBhvr>
                                        <p:cTn id="183" dur="1" fill="hold">
                                          <p:stCondLst>
                                            <p:cond delay="0"/>
                                          </p:stCondLst>
                                        </p:cTn>
                                        <p:tgtEl>
                                          <p:spTgt spid="51366"/>
                                        </p:tgtEl>
                                        <p:attrNameLst>
                                          <p:attrName>style.visibility</p:attrName>
                                        </p:attrNameLst>
                                      </p:cBhvr>
                                      <p:to>
                                        <p:strVal val="visible"/>
                                      </p:to>
                                    </p:set>
                                    <p:anim calcmode="lin" valueType="num">
                                      <p:cBhvr additive="base">
                                        <p:cTn id="184" dur="500"/>
                                        <p:tgtEl>
                                          <p:spTgt spid="51366"/>
                                        </p:tgtEl>
                                        <p:attrNameLst>
                                          <p:attrName>ppt_y</p:attrName>
                                        </p:attrNameLst>
                                      </p:cBhvr>
                                      <p:tavLst>
                                        <p:tav tm="0">
                                          <p:val>
                                            <p:strVal val="#ppt_y+#ppt_h*1.125000"/>
                                          </p:val>
                                        </p:tav>
                                        <p:tav tm="100000">
                                          <p:val>
                                            <p:strVal val="#ppt_y"/>
                                          </p:val>
                                        </p:tav>
                                      </p:tavLst>
                                    </p:anim>
                                    <p:animEffect transition="in" filter="wipe(up)">
                                      <p:cBhvr>
                                        <p:cTn id="185" dur="500"/>
                                        <p:tgtEl>
                                          <p:spTgt spid="51366"/>
                                        </p:tgtEl>
                                      </p:cBhvr>
                                    </p:animEffect>
                                  </p:childTnLst>
                                </p:cTn>
                              </p:par>
                            </p:childTnLst>
                          </p:cTn>
                        </p:par>
                        <p:par>
                          <p:cTn id="186" fill="hold" nodeType="afterGroup">
                            <p:stCondLst>
                              <p:cond delay="23000"/>
                            </p:stCondLst>
                            <p:childTnLst>
                              <p:par>
                                <p:cTn id="187" presetID="12" presetClass="entr" presetSubtype="4" fill="hold" grpId="0" nodeType="afterEffect">
                                  <p:stCondLst>
                                    <p:cond delay="1000"/>
                                  </p:stCondLst>
                                  <p:childTnLst>
                                    <p:set>
                                      <p:cBhvr>
                                        <p:cTn id="188" dur="1" fill="hold">
                                          <p:stCondLst>
                                            <p:cond delay="0"/>
                                          </p:stCondLst>
                                        </p:cTn>
                                        <p:tgtEl>
                                          <p:spTgt spid="51382"/>
                                        </p:tgtEl>
                                        <p:attrNameLst>
                                          <p:attrName>style.visibility</p:attrName>
                                        </p:attrNameLst>
                                      </p:cBhvr>
                                      <p:to>
                                        <p:strVal val="visible"/>
                                      </p:to>
                                    </p:set>
                                    <p:anim calcmode="lin" valueType="num">
                                      <p:cBhvr additive="base">
                                        <p:cTn id="189" dur="500"/>
                                        <p:tgtEl>
                                          <p:spTgt spid="51382"/>
                                        </p:tgtEl>
                                        <p:attrNameLst>
                                          <p:attrName>ppt_y</p:attrName>
                                        </p:attrNameLst>
                                      </p:cBhvr>
                                      <p:tavLst>
                                        <p:tav tm="0">
                                          <p:val>
                                            <p:strVal val="#ppt_y+#ppt_h*1.125000"/>
                                          </p:val>
                                        </p:tav>
                                        <p:tav tm="100000">
                                          <p:val>
                                            <p:strVal val="#ppt_y"/>
                                          </p:val>
                                        </p:tav>
                                      </p:tavLst>
                                    </p:anim>
                                    <p:animEffect transition="in" filter="wipe(up)">
                                      <p:cBhvr>
                                        <p:cTn id="190" dur="500"/>
                                        <p:tgtEl>
                                          <p:spTgt spid="51382"/>
                                        </p:tgtEl>
                                      </p:cBhvr>
                                    </p:animEffect>
                                  </p:childTnLst>
                                </p:cTn>
                              </p:par>
                            </p:childTnLst>
                          </p:cTn>
                        </p:par>
                        <p:par>
                          <p:cTn id="191" fill="hold" nodeType="afterGroup">
                            <p:stCondLst>
                              <p:cond delay="24500"/>
                            </p:stCondLst>
                            <p:childTnLst>
                              <p:par>
                                <p:cTn id="192" presetID="12" presetClass="entr" presetSubtype="4" fill="hold" nodeType="afterEffect">
                                  <p:stCondLst>
                                    <p:cond delay="1000"/>
                                  </p:stCondLst>
                                  <p:childTnLst>
                                    <p:set>
                                      <p:cBhvr>
                                        <p:cTn id="193" dur="1" fill="hold">
                                          <p:stCondLst>
                                            <p:cond delay="0"/>
                                          </p:stCondLst>
                                        </p:cTn>
                                        <p:tgtEl>
                                          <p:spTgt spid="51371"/>
                                        </p:tgtEl>
                                        <p:attrNameLst>
                                          <p:attrName>style.visibility</p:attrName>
                                        </p:attrNameLst>
                                      </p:cBhvr>
                                      <p:to>
                                        <p:strVal val="visible"/>
                                      </p:to>
                                    </p:set>
                                    <p:anim calcmode="lin" valueType="num">
                                      <p:cBhvr additive="base">
                                        <p:cTn id="194" dur="500"/>
                                        <p:tgtEl>
                                          <p:spTgt spid="51371"/>
                                        </p:tgtEl>
                                        <p:attrNameLst>
                                          <p:attrName>ppt_y</p:attrName>
                                        </p:attrNameLst>
                                      </p:cBhvr>
                                      <p:tavLst>
                                        <p:tav tm="0">
                                          <p:val>
                                            <p:strVal val="#ppt_y+#ppt_h*1.125000"/>
                                          </p:val>
                                        </p:tav>
                                        <p:tav tm="100000">
                                          <p:val>
                                            <p:strVal val="#ppt_y"/>
                                          </p:val>
                                        </p:tav>
                                      </p:tavLst>
                                    </p:anim>
                                    <p:animEffect transition="in" filter="wipe(up)">
                                      <p:cBhvr>
                                        <p:cTn id="195" dur="500"/>
                                        <p:tgtEl>
                                          <p:spTgt spid="513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animBg="1" autoUpdateAnimBg="0"/>
      <p:bldP spid="51203" grpId="0" autoUpdateAnimBg="0"/>
      <p:bldP spid="51204" grpId="0" autoUpdateAnimBg="0"/>
      <p:bldP spid="51205" grpId="0" autoUpdateAnimBg="0"/>
      <p:bldP spid="51206" grpId="0" animBg="1" autoUpdateAnimBg="0"/>
      <p:bldP spid="51207" grpId="0" animBg="1" autoUpdateAnimBg="0"/>
      <p:bldP spid="51330" grpId="0" autoUpdateAnimBg="0"/>
      <p:bldP spid="51331" grpId="0" animBg="1" autoUpdateAnimBg="0"/>
      <p:bldP spid="51335" grpId="0" animBg="1" autoUpdateAnimBg="0"/>
      <p:bldP spid="51376" grpId="0" animBg="1" autoUpdateAnimBg="0"/>
      <p:bldP spid="51377" grpId="0" animBg="1" autoUpdateAnimBg="0"/>
      <p:bldP spid="51378" grpId="0" animBg="1" autoUpdateAnimBg="0"/>
      <p:bldP spid="51379" grpId="0" animBg="1" autoUpdateAnimBg="0"/>
      <p:bldP spid="51380" grpId="0" animBg="1" autoUpdateAnimBg="0"/>
      <p:bldP spid="51381" grpId="0" animBg="1" autoUpdateAnimBg="0"/>
      <p:bldP spid="51382" grpId="0" animBg="1" autoUpdateAnimBg="0"/>
      <p:bldP spid="51383" grpId="0" animBg="1" autoUpdateAnimBg="0"/>
      <p:bldP spid="51384" grpId="0" animBg="1" autoUpdateAnimBg="0"/>
      <p:bldP spid="51385" grpId="0" build="p" autoUpdateAnimBg="0"/>
      <p:bldP spid="51386"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4"/>
          <p:cNvGraphicFramePr>
            <a:graphicFrameLocks noChangeAspect="1"/>
          </p:cNvGraphicFramePr>
          <p:nvPr>
            <p:extLst>
              <p:ext uri="{D42A27DB-BD31-4B8C-83A1-F6EECF244321}">
                <p14:modId xmlns:p14="http://schemas.microsoft.com/office/powerpoint/2010/main" val="4290102036"/>
              </p:ext>
            </p:extLst>
          </p:nvPr>
        </p:nvGraphicFramePr>
        <p:xfrm>
          <a:off x="2207490" y="911529"/>
          <a:ext cx="6751784" cy="5419997"/>
        </p:xfrm>
        <a:graphic>
          <a:graphicData uri="http://schemas.openxmlformats.org/presentationml/2006/ole">
            <mc:AlternateContent xmlns:mc="http://schemas.openxmlformats.org/markup-compatibility/2006">
              <mc:Choice xmlns:v="urn:schemas-microsoft-com:vml" Requires="v">
                <p:oleObj spid="_x0000_s28736" name="文档" r:id="rId3" imgW="3036978" imgH="2436729" progId="Word.Document.8">
                  <p:embed/>
                </p:oleObj>
              </mc:Choice>
              <mc:Fallback>
                <p:oleObj name="文档" r:id="rId3" imgW="3036978" imgH="2436729" progId="Word.Document.8">
                  <p:embed/>
                  <p:pic>
                    <p:nvPicPr>
                      <p:cNvPr id="86020" name="Object 4"/>
                      <p:cNvPicPr>
                        <a:picLocks noChangeAspect="1" noChangeArrowheads="1"/>
                      </p:cNvPicPr>
                      <p:nvPr/>
                    </p:nvPicPr>
                    <p:blipFill>
                      <a:blip r:embed="rId4">
                        <a:extLst>
                          <a:ext uri="{28A0092B-C50C-407E-A947-70E740481C1C}">
                            <a14:useLocalDpi xmlns:a14="http://schemas.microsoft.com/office/drawing/2010/main" val="0"/>
                          </a:ext>
                        </a:extLst>
                      </a:blip>
                      <a:srcRect l="8792" t="-3403" r="6534" b="6657"/>
                      <a:stretch>
                        <a:fillRect/>
                      </a:stretch>
                    </p:blipFill>
                    <p:spPr bwMode="auto">
                      <a:xfrm>
                        <a:off x="2207490" y="911529"/>
                        <a:ext cx="6751784" cy="5419997"/>
                      </a:xfrm>
                      <a:prstGeom prst="rect">
                        <a:avLst/>
                      </a:prstGeom>
                      <a:solidFill>
                        <a:schemeClr val="accent4">
                          <a:lumMod val="20000"/>
                          <a:lumOff val="80000"/>
                        </a:schemeClr>
                      </a:solidFill>
                      <a:ln>
                        <a:noFill/>
                      </a:ln>
                      <a:effectLst/>
                    </p:spPr>
                  </p:pic>
                </p:oleObj>
              </mc:Fallback>
            </mc:AlternateContent>
          </a:graphicData>
        </a:graphic>
      </p:graphicFrame>
      <p:sp>
        <p:nvSpPr>
          <p:cNvPr id="3" name="Text Box 5"/>
          <p:cNvSpPr txBox="1">
            <a:spLocks noChangeArrowheads="1"/>
          </p:cNvSpPr>
          <p:nvPr/>
        </p:nvSpPr>
        <p:spPr bwMode="auto">
          <a:xfrm>
            <a:off x="124691" y="2835255"/>
            <a:ext cx="1704109" cy="1077218"/>
          </a:xfrm>
          <a:prstGeom prst="rect">
            <a:avLst/>
          </a:prstGeom>
          <a:noFill/>
          <a:ln w="50800">
            <a:solidFill>
              <a:srgbClr val="FF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kumimoji="1" lang="en-US" altLang="zh-CN" sz="3200" dirty="0" smtClean="0">
                <a:ea typeface="楷体_GB2312" panose="02010609030101010101" pitchFamily="49" charset="-122"/>
              </a:rPr>
              <a:t>74xx151</a:t>
            </a:r>
            <a:r>
              <a:rPr kumimoji="1" lang="zh-CN" altLang="en-US" sz="3200" dirty="0" smtClean="0">
                <a:latin typeface="楷体_GB2312" panose="02010609030101010101" pitchFamily="49" charset="-122"/>
                <a:ea typeface="楷体_GB2312" panose="02010609030101010101" pitchFamily="49" charset="-122"/>
              </a:rPr>
              <a:t>真值表</a:t>
            </a:r>
            <a:endParaRPr kumimoji="1" lang="zh-CN" altLang="en-US" sz="2400" dirty="0">
              <a:latin typeface="楷体_GB2312" panose="02010609030101010101" pitchFamily="49" charset="-122"/>
              <a:ea typeface="楷体_GB2312" panose="02010609030101010101" pitchFamily="49" charset="-122"/>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3479918743"/>
              </p:ext>
            </p:extLst>
          </p:nvPr>
        </p:nvGraphicFramePr>
        <p:xfrm>
          <a:off x="5514109" y="2299854"/>
          <a:ext cx="2882420" cy="378712"/>
        </p:xfrm>
        <a:graphic>
          <a:graphicData uri="http://schemas.openxmlformats.org/presentationml/2006/ole">
            <mc:AlternateContent xmlns:mc="http://schemas.openxmlformats.org/markup-compatibility/2006">
              <mc:Choice xmlns:v="urn:schemas-microsoft-com:vml" Requires="v">
                <p:oleObj spid="_x0000_s28737" name="公式" r:id="rId5" imgW="1739880" imgH="228600" progId="Equation.3">
                  <p:embed/>
                </p:oleObj>
              </mc:Choice>
              <mc:Fallback>
                <p:oleObj name="公式" r:id="rId5" imgW="1739880" imgH="228600" progId="Equation.3">
                  <p:embed/>
                  <p:pic>
                    <p:nvPicPr>
                      <p:cNvPr id="0" name=""/>
                      <p:cNvPicPr/>
                      <p:nvPr/>
                    </p:nvPicPr>
                    <p:blipFill>
                      <a:blip r:embed="rId6"/>
                      <a:stretch>
                        <a:fillRect/>
                      </a:stretch>
                    </p:blipFill>
                    <p:spPr>
                      <a:xfrm>
                        <a:off x="5514109" y="2299854"/>
                        <a:ext cx="2882420" cy="378712"/>
                      </a:xfrm>
                      <a:prstGeom prst="rect">
                        <a:avLst/>
                      </a:prstGeom>
                      <a:solidFill>
                        <a:srgbClr val="FF0000">
                          <a:alpha val="24000"/>
                        </a:srgbClr>
                      </a:solidFill>
                    </p:spPr>
                  </p:pic>
                </p:oleObj>
              </mc:Fallback>
            </mc:AlternateContent>
          </a:graphicData>
        </a:graphic>
      </p:graphicFrame>
      <p:graphicFrame>
        <p:nvGraphicFramePr>
          <p:cNvPr id="9" name="Object 201"/>
          <p:cNvGraphicFramePr>
            <a:graphicFrameLocks noChangeAspect="1"/>
          </p:cNvGraphicFramePr>
          <p:nvPr>
            <p:extLst>
              <p:ext uri="{D42A27DB-BD31-4B8C-83A1-F6EECF244321}">
                <p14:modId xmlns:p14="http://schemas.microsoft.com/office/powerpoint/2010/main" val="872118433"/>
              </p:ext>
            </p:extLst>
          </p:nvPr>
        </p:nvGraphicFramePr>
        <p:xfrm>
          <a:off x="2785533" y="4181476"/>
          <a:ext cx="4169786" cy="431180"/>
        </p:xfrm>
        <a:graphic>
          <a:graphicData uri="http://schemas.openxmlformats.org/presentationml/2006/ole">
            <mc:AlternateContent xmlns:mc="http://schemas.openxmlformats.org/markup-compatibility/2006">
              <mc:Choice xmlns:v="urn:schemas-microsoft-com:vml" Requires="v">
                <p:oleObj spid="_x0000_s28738" name="公式" r:id="rId7" imgW="2336760" imgH="228600" progId="Equation.3">
                  <p:embed/>
                </p:oleObj>
              </mc:Choice>
              <mc:Fallback>
                <p:oleObj name="公式" r:id="rId7" imgW="2336760" imgH="228600" progId="Equation.3">
                  <p:embed/>
                  <p:pic>
                    <p:nvPicPr>
                      <p:cNvPr id="51401" name="Object 201"/>
                      <p:cNvPicPr>
                        <a:picLocks noChangeAspect="1" noChangeArrowheads="1"/>
                      </p:cNvPicPr>
                      <p:nvPr/>
                    </p:nvPicPr>
                    <p:blipFill>
                      <a:blip r:embed="rId8"/>
                      <a:srcRect/>
                      <a:stretch>
                        <a:fillRect/>
                      </a:stretch>
                    </p:blipFill>
                    <p:spPr bwMode="auto">
                      <a:xfrm>
                        <a:off x="2785533" y="4181476"/>
                        <a:ext cx="4169786" cy="431180"/>
                      </a:xfrm>
                      <a:prstGeom prst="rect">
                        <a:avLst/>
                      </a:prstGeom>
                      <a:solidFill>
                        <a:srgbClr val="FFC000">
                          <a:alpha val="37000"/>
                        </a:srgbClr>
                      </a:solidFill>
                      <a:ln>
                        <a:noFill/>
                      </a:ln>
                      <a:effectLst/>
                    </p:spPr>
                  </p:pic>
                </p:oleObj>
              </mc:Fallback>
            </mc:AlternateContent>
          </a:graphicData>
        </a:graphic>
      </p:graphicFrame>
    </p:spTree>
    <p:extLst>
      <p:ext uri="{BB962C8B-B14F-4D97-AF65-F5344CB8AC3E}">
        <p14:creationId xmlns:p14="http://schemas.microsoft.com/office/powerpoint/2010/main" val="4160584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47625" y="846236"/>
            <a:ext cx="1798639" cy="13849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Lst>
        </p:spPr>
        <p:txBody>
          <a:bodyPr wrap="square">
            <a:spAutoFit/>
          </a:bodyPr>
          <a:lstStyle/>
          <a:p>
            <a:r>
              <a:rPr lang="en-US" altLang="zh-CN" sz="2800" b="1" dirty="0"/>
              <a:t>2.  </a:t>
            </a:r>
            <a:r>
              <a:rPr lang="zh-CN" altLang="en-US" sz="2800" b="1" dirty="0"/>
              <a:t>集成数据选择器的扩展</a:t>
            </a:r>
          </a:p>
        </p:txBody>
      </p:sp>
      <p:sp>
        <p:nvSpPr>
          <p:cNvPr id="52227" name="Text Box 3"/>
          <p:cNvSpPr txBox="1">
            <a:spLocks noChangeArrowheads="1"/>
          </p:cNvSpPr>
          <p:nvPr/>
        </p:nvSpPr>
        <p:spPr bwMode="auto">
          <a:xfrm>
            <a:off x="5018088" y="859419"/>
            <a:ext cx="3709987" cy="457200"/>
          </a:xfrm>
          <a:prstGeom prst="rect">
            <a:avLst/>
          </a:prstGeom>
          <a:noFill/>
          <a:ln>
            <a:noFill/>
          </a:ln>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FF"/>
                </a:solidFill>
                <a:miter lim="800000"/>
                <a:headEnd/>
                <a:tailEnd/>
              </a14:hiddenLine>
            </a:ext>
          </a:extLst>
        </p:spPr>
        <p:txBody>
          <a:bodyPr>
            <a:spAutoFit/>
          </a:bodyPr>
          <a:lstStyle/>
          <a:p>
            <a:r>
              <a:rPr lang="zh-CN" altLang="en-US" b="1">
                <a:solidFill>
                  <a:srgbClr val="0033CC"/>
                </a:solidFill>
              </a:rPr>
              <a:t>两片 </a:t>
            </a:r>
            <a:r>
              <a:rPr lang="en-US" altLang="zh-CN" b="1">
                <a:solidFill>
                  <a:srgbClr val="0033CC"/>
                </a:solidFill>
              </a:rPr>
              <a:t>8 </a:t>
            </a:r>
            <a:r>
              <a:rPr lang="zh-CN" altLang="en-US" b="1">
                <a:solidFill>
                  <a:srgbClr val="0033CC"/>
                </a:solidFill>
              </a:rPr>
              <a:t>选 </a:t>
            </a:r>
            <a:r>
              <a:rPr lang="en-US" altLang="zh-CN" b="1">
                <a:solidFill>
                  <a:srgbClr val="0033CC"/>
                </a:solidFill>
              </a:rPr>
              <a:t>1</a:t>
            </a:r>
            <a:r>
              <a:rPr lang="zh-CN" altLang="en-US" b="1">
                <a:solidFill>
                  <a:srgbClr val="0033CC"/>
                </a:solidFill>
              </a:rPr>
              <a:t>（</a:t>
            </a:r>
            <a:r>
              <a:rPr lang="en-US" altLang="zh-CN" b="1">
                <a:solidFill>
                  <a:srgbClr val="0033CC"/>
                </a:solidFill>
              </a:rPr>
              <a:t>74151</a:t>
            </a:r>
            <a:r>
              <a:rPr lang="zh-CN" altLang="en-US" b="1">
                <a:solidFill>
                  <a:srgbClr val="0033CC"/>
                </a:solidFill>
              </a:rPr>
              <a:t>）</a:t>
            </a:r>
          </a:p>
        </p:txBody>
      </p:sp>
      <p:sp>
        <p:nvSpPr>
          <p:cNvPr id="52228" name="Rectangle 4"/>
          <p:cNvSpPr>
            <a:spLocks noChangeArrowheads="1"/>
          </p:cNvSpPr>
          <p:nvPr/>
        </p:nvSpPr>
        <p:spPr bwMode="auto">
          <a:xfrm>
            <a:off x="5829300" y="1307094"/>
            <a:ext cx="3225800" cy="457200"/>
          </a:xfrm>
          <a:prstGeom prst="rect">
            <a:avLst/>
          </a:prstGeom>
          <a:noFill/>
          <a:ln>
            <a:noFill/>
          </a:ln>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FF"/>
                </a:solidFill>
                <a:miter lim="800000"/>
                <a:headEnd/>
                <a:tailEnd/>
              </a14:hiddenLine>
            </a:ext>
          </a:extLst>
        </p:spPr>
        <p:txBody>
          <a:bodyPr lIns="90000" tIns="46800" rIns="90000" bIns="46800">
            <a:spAutoFit/>
          </a:bodyPr>
          <a:lstStyle/>
          <a:p>
            <a:r>
              <a:rPr lang="en-US" altLang="zh-CN" b="1" dirty="0">
                <a:solidFill>
                  <a:srgbClr val="0033CC"/>
                </a:solidFill>
              </a:rPr>
              <a:t>16 </a:t>
            </a:r>
            <a:r>
              <a:rPr lang="zh-CN" altLang="en-US" b="1" dirty="0">
                <a:solidFill>
                  <a:srgbClr val="0033CC"/>
                </a:solidFill>
              </a:rPr>
              <a:t>选 </a:t>
            </a:r>
            <a:r>
              <a:rPr lang="en-US" altLang="zh-CN" b="1" dirty="0">
                <a:solidFill>
                  <a:srgbClr val="0033CC"/>
                </a:solidFill>
              </a:rPr>
              <a:t>1</a:t>
            </a:r>
            <a:r>
              <a:rPr lang="zh-CN" altLang="en-US" b="1" dirty="0">
                <a:solidFill>
                  <a:srgbClr val="0033CC"/>
                </a:solidFill>
              </a:rPr>
              <a:t>数据选择器</a:t>
            </a:r>
          </a:p>
        </p:txBody>
      </p:sp>
      <p:sp>
        <p:nvSpPr>
          <p:cNvPr id="52229" name="AutoShape 5"/>
          <p:cNvSpPr>
            <a:spLocks noChangeArrowheads="1"/>
          </p:cNvSpPr>
          <p:nvPr/>
        </p:nvSpPr>
        <p:spPr bwMode="auto">
          <a:xfrm>
            <a:off x="5019675" y="1481719"/>
            <a:ext cx="603250" cy="109537"/>
          </a:xfrm>
          <a:prstGeom prst="notchedRightArrow">
            <a:avLst>
              <a:gd name="adj1" fmla="val 50000"/>
              <a:gd name="adj2" fmla="val 137682"/>
            </a:avLst>
          </a:prstGeom>
          <a:solidFill>
            <a:srgbClr val="FF0066"/>
          </a:solidFill>
          <a:ln w="28575">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30" name="Line 6"/>
          <p:cNvSpPr>
            <a:spLocks noChangeShapeType="1"/>
          </p:cNvSpPr>
          <p:nvPr/>
        </p:nvSpPr>
        <p:spPr bwMode="auto">
          <a:xfrm flipH="1">
            <a:off x="2727325" y="4533900"/>
            <a:ext cx="0" cy="296863"/>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31" name="Line 7"/>
          <p:cNvSpPr>
            <a:spLocks noChangeShapeType="1"/>
          </p:cNvSpPr>
          <p:nvPr/>
        </p:nvSpPr>
        <p:spPr bwMode="auto">
          <a:xfrm>
            <a:off x="3119438" y="4532313"/>
            <a:ext cx="0" cy="574675"/>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32" name="Line 8"/>
          <p:cNvSpPr>
            <a:spLocks noChangeShapeType="1"/>
          </p:cNvSpPr>
          <p:nvPr/>
        </p:nvSpPr>
        <p:spPr bwMode="auto">
          <a:xfrm>
            <a:off x="6208713" y="4538663"/>
            <a:ext cx="0" cy="307975"/>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33" name="Line 9"/>
          <p:cNvSpPr>
            <a:spLocks noChangeShapeType="1"/>
          </p:cNvSpPr>
          <p:nvPr/>
        </p:nvSpPr>
        <p:spPr bwMode="auto">
          <a:xfrm>
            <a:off x="6605588" y="4545013"/>
            <a:ext cx="0" cy="568325"/>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34" name="Line 10"/>
          <p:cNvSpPr>
            <a:spLocks noChangeShapeType="1"/>
          </p:cNvSpPr>
          <p:nvPr/>
        </p:nvSpPr>
        <p:spPr bwMode="auto">
          <a:xfrm>
            <a:off x="2322513" y="4541838"/>
            <a:ext cx="3519487"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35" name="Line 11"/>
          <p:cNvSpPr>
            <a:spLocks noChangeShapeType="1"/>
          </p:cNvSpPr>
          <p:nvPr/>
        </p:nvSpPr>
        <p:spPr bwMode="auto">
          <a:xfrm>
            <a:off x="2717800" y="4832350"/>
            <a:ext cx="3500438"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36" name="Line 12"/>
          <p:cNvSpPr>
            <a:spLocks noChangeShapeType="1"/>
          </p:cNvSpPr>
          <p:nvPr/>
        </p:nvSpPr>
        <p:spPr bwMode="auto">
          <a:xfrm>
            <a:off x="3117850" y="5102225"/>
            <a:ext cx="3489325"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37" name="Line 13"/>
          <p:cNvSpPr>
            <a:spLocks noChangeShapeType="1"/>
          </p:cNvSpPr>
          <p:nvPr/>
        </p:nvSpPr>
        <p:spPr bwMode="auto">
          <a:xfrm>
            <a:off x="7000875" y="4138613"/>
            <a:ext cx="1588" cy="1247775"/>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38" name="Line 14"/>
          <p:cNvSpPr>
            <a:spLocks noChangeShapeType="1"/>
          </p:cNvSpPr>
          <p:nvPr/>
        </p:nvSpPr>
        <p:spPr bwMode="auto">
          <a:xfrm>
            <a:off x="3535363" y="5378450"/>
            <a:ext cx="3473450"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2239" name="Group 15"/>
          <p:cNvGrpSpPr>
            <a:grpSpLocks/>
          </p:cNvGrpSpPr>
          <p:nvPr/>
        </p:nvGrpSpPr>
        <p:grpSpPr bwMode="auto">
          <a:xfrm>
            <a:off x="5092700" y="4779963"/>
            <a:ext cx="139700" cy="1187450"/>
            <a:chOff x="3264" y="3046"/>
            <a:chExt cx="88" cy="748"/>
          </a:xfrm>
        </p:grpSpPr>
        <p:sp>
          <p:nvSpPr>
            <p:cNvPr id="52240" name="Oval 16"/>
            <p:cNvSpPr>
              <a:spLocks noChangeArrowheads="1"/>
            </p:cNvSpPr>
            <p:nvPr/>
          </p:nvSpPr>
          <p:spPr bwMode="auto">
            <a:xfrm>
              <a:off x="3264" y="3711"/>
              <a:ext cx="88" cy="83"/>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41" name="Line 17"/>
            <p:cNvSpPr>
              <a:spLocks noChangeShapeType="1"/>
            </p:cNvSpPr>
            <p:nvPr/>
          </p:nvSpPr>
          <p:spPr bwMode="auto">
            <a:xfrm flipH="1">
              <a:off x="3309" y="3075"/>
              <a:ext cx="0" cy="641"/>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42" name="Oval 18"/>
            <p:cNvSpPr>
              <a:spLocks noChangeArrowheads="1"/>
            </p:cNvSpPr>
            <p:nvPr/>
          </p:nvSpPr>
          <p:spPr bwMode="auto">
            <a:xfrm>
              <a:off x="3272" y="3046"/>
              <a:ext cx="69" cy="66"/>
            </a:xfrm>
            <a:prstGeom prst="ellipse">
              <a:avLst/>
            </a:prstGeom>
            <a:solidFill>
              <a:srgbClr val="0033CC"/>
            </a:solidFill>
            <a:ln w="19050">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2243" name="Group 19"/>
          <p:cNvGrpSpPr>
            <a:grpSpLocks/>
          </p:cNvGrpSpPr>
          <p:nvPr/>
        </p:nvGrpSpPr>
        <p:grpSpPr bwMode="auto">
          <a:xfrm>
            <a:off x="3460750" y="4462463"/>
            <a:ext cx="139700" cy="1489075"/>
            <a:chOff x="2236" y="2846"/>
            <a:chExt cx="88" cy="938"/>
          </a:xfrm>
        </p:grpSpPr>
        <p:sp>
          <p:nvSpPr>
            <p:cNvPr id="52244" name="Line 20"/>
            <p:cNvSpPr>
              <a:spLocks noChangeShapeType="1"/>
            </p:cNvSpPr>
            <p:nvPr/>
          </p:nvSpPr>
          <p:spPr bwMode="auto">
            <a:xfrm>
              <a:off x="2281" y="2846"/>
              <a:ext cx="0" cy="859"/>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45" name="Oval 21"/>
            <p:cNvSpPr>
              <a:spLocks noChangeArrowheads="1"/>
            </p:cNvSpPr>
            <p:nvPr/>
          </p:nvSpPr>
          <p:spPr bwMode="auto">
            <a:xfrm>
              <a:off x="2236" y="3701"/>
              <a:ext cx="88" cy="83"/>
            </a:xfrm>
            <a:prstGeom prst="ellipse">
              <a:avLst/>
            </a:prstGeom>
            <a:noFill/>
            <a:ln w="28575">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46" name="Oval 22"/>
            <p:cNvSpPr>
              <a:spLocks noChangeArrowheads="1"/>
            </p:cNvSpPr>
            <p:nvPr/>
          </p:nvSpPr>
          <p:spPr bwMode="auto">
            <a:xfrm>
              <a:off x="2246" y="3382"/>
              <a:ext cx="70" cy="66"/>
            </a:xfrm>
            <a:prstGeom prst="ellipse">
              <a:avLst/>
            </a:prstGeom>
            <a:solidFill>
              <a:srgbClr val="FF0066"/>
            </a:solidFill>
            <a:ln w="19050">
              <a:solidFill>
                <a:srgbClr val="FF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2247" name="Group 23"/>
          <p:cNvGrpSpPr>
            <a:grpSpLocks/>
          </p:cNvGrpSpPr>
          <p:nvPr/>
        </p:nvGrpSpPr>
        <p:grpSpPr bwMode="auto">
          <a:xfrm>
            <a:off x="4287838" y="4484688"/>
            <a:ext cx="141287" cy="1492250"/>
            <a:chOff x="2757" y="2860"/>
            <a:chExt cx="89" cy="940"/>
          </a:xfrm>
        </p:grpSpPr>
        <p:sp>
          <p:nvSpPr>
            <p:cNvPr id="52248" name="Oval 24"/>
            <p:cNvSpPr>
              <a:spLocks noChangeArrowheads="1"/>
            </p:cNvSpPr>
            <p:nvPr/>
          </p:nvSpPr>
          <p:spPr bwMode="auto">
            <a:xfrm>
              <a:off x="2757" y="3717"/>
              <a:ext cx="89" cy="83"/>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49" name="Line 25"/>
            <p:cNvSpPr>
              <a:spLocks noChangeShapeType="1"/>
            </p:cNvSpPr>
            <p:nvPr/>
          </p:nvSpPr>
          <p:spPr bwMode="auto">
            <a:xfrm flipH="1">
              <a:off x="2803" y="2893"/>
              <a:ext cx="0" cy="828"/>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50" name="Oval 26"/>
            <p:cNvSpPr>
              <a:spLocks noChangeArrowheads="1"/>
            </p:cNvSpPr>
            <p:nvPr/>
          </p:nvSpPr>
          <p:spPr bwMode="auto">
            <a:xfrm>
              <a:off x="2767" y="2860"/>
              <a:ext cx="69" cy="66"/>
            </a:xfrm>
            <a:prstGeom prst="ellipse">
              <a:avLst/>
            </a:prstGeom>
            <a:solidFill>
              <a:srgbClr val="0033CC"/>
            </a:solidFill>
            <a:ln w="19050">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2251" name="Group 27"/>
          <p:cNvGrpSpPr>
            <a:grpSpLocks/>
          </p:cNvGrpSpPr>
          <p:nvPr/>
        </p:nvGrpSpPr>
        <p:grpSpPr bwMode="auto">
          <a:xfrm>
            <a:off x="5922963" y="5041900"/>
            <a:ext cx="139700" cy="925513"/>
            <a:chOff x="3787" y="3211"/>
            <a:chExt cx="88" cy="583"/>
          </a:xfrm>
        </p:grpSpPr>
        <p:sp>
          <p:nvSpPr>
            <p:cNvPr id="52252" name="Oval 28"/>
            <p:cNvSpPr>
              <a:spLocks noChangeArrowheads="1"/>
            </p:cNvSpPr>
            <p:nvPr/>
          </p:nvSpPr>
          <p:spPr bwMode="auto">
            <a:xfrm>
              <a:off x="3787" y="3711"/>
              <a:ext cx="88" cy="83"/>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53" name="Line 29"/>
            <p:cNvSpPr>
              <a:spLocks noChangeShapeType="1"/>
            </p:cNvSpPr>
            <p:nvPr/>
          </p:nvSpPr>
          <p:spPr bwMode="auto">
            <a:xfrm>
              <a:off x="3832" y="3246"/>
              <a:ext cx="0" cy="47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54" name="Oval 30"/>
            <p:cNvSpPr>
              <a:spLocks noChangeArrowheads="1"/>
            </p:cNvSpPr>
            <p:nvPr/>
          </p:nvSpPr>
          <p:spPr bwMode="auto">
            <a:xfrm>
              <a:off x="3797" y="3211"/>
              <a:ext cx="70" cy="66"/>
            </a:xfrm>
            <a:prstGeom prst="ellipse">
              <a:avLst/>
            </a:prstGeom>
            <a:solidFill>
              <a:srgbClr val="0033CC"/>
            </a:solidFill>
            <a:ln w="19050">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2255" name="Text Box 31"/>
          <p:cNvSpPr txBox="1">
            <a:spLocks noChangeArrowheads="1"/>
          </p:cNvSpPr>
          <p:nvPr/>
        </p:nvSpPr>
        <p:spPr bwMode="auto">
          <a:xfrm>
            <a:off x="4090988" y="5956300"/>
            <a:ext cx="9064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0033CC"/>
                </a:solidFill>
                <a:ea typeface="楷体_GB2312" panose="02010609030101010101" pitchFamily="49" charset="-122"/>
              </a:rPr>
              <a:t>A</a:t>
            </a:r>
            <a:r>
              <a:rPr lang="en-US" altLang="zh-CN" b="1" baseline="-25000">
                <a:solidFill>
                  <a:srgbClr val="0033CC"/>
                </a:solidFill>
                <a:ea typeface="楷体_GB2312" panose="02010609030101010101" pitchFamily="49" charset="-122"/>
              </a:rPr>
              <a:t>2  </a:t>
            </a:r>
          </a:p>
        </p:txBody>
      </p:sp>
      <p:sp>
        <p:nvSpPr>
          <p:cNvPr id="52256" name="Text Box 32"/>
          <p:cNvSpPr txBox="1">
            <a:spLocks noChangeArrowheads="1"/>
          </p:cNvSpPr>
          <p:nvPr/>
        </p:nvSpPr>
        <p:spPr bwMode="auto">
          <a:xfrm>
            <a:off x="4940300" y="5930900"/>
            <a:ext cx="906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0033CC"/>
                </a:solidFill>
                <a:ea typeface="楷体_GB2312" panose="02010609030101010101" pitchFamily="49" charset="-122"/>
              </a:rPr>
              <a:t>A</a:t>
            </a:r>
            <a:r>
              <a:rPr lang="en-US" altLang="zh-CN" b="1" baseline="-25000">
                <a:solidFill>
                  <a:srgbClr val="0033CC"/>
                </a:solidFill>
                <a:ea typeface="楷体_GB2312" panose="02010609030101010101" pitchFamily="49" charset="-122"/>
              </a:rPr>
              <a:t>1  </a:t>
            </a:r>
          </a:p>
        </p:txBody>
      </p:sp>
      <p:sp>
        <p:nvSpPr>
          <p:cNvPr id="52257" name="Text Box 33"/>
          <p:cNvSpPr txBox="1">
            <a:spLocks noChangeArrowheads="1"/>
          </p:cNvSpPr>
          <p:nvPr/>
        </p:nvSpPr>
        <p:spPr bwMode="auto">
          <a:xfrm>
            <a:off x="5770563" y="5938838"/>
            <a:ext cx="9064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0033CC"/>
                </a:solidFill>
                <a:ea typeface="楷体_GB2312" panose="02010609030101010101" pitchFamily="49" charset="-122"/>
              </a:rPr>
              <a:t>A</a:t>
            </a:r>
            <a:r>
              <a:rPr lang="en-US" altLang="zh-CN" b="1" baseline="-25000">
                <a:solidFill>
                  <a:srgbClr val="0033CC"/>
                </a:solidFill>
                <a:ea typeface="楷体_GB2312" panose="02010609030101010101" pitchFamily="49" charset="-122"/>
              </a:rPr>
              <a:t>0  </a:t>
            </a:r>
          </a:p>
        </p:txBody>
      </p:sp>
      <p:sp>
        <p:nvSpPr>
          <p:cNvPr id="52258" name="Text Box 34"/>
          <p:cNvSpPr txBox="1">
            <a:spLocks noChangeArrowheads="1"/>
          </p:cNvSpPr>
          <p:nvPr/>
        </p:nvSpPr>
        <p:spPr bwMode="auto">
          <a:xfrm>
            <a:off x="3303588" y="5938838"/>
            <a:ext cx="904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FF0066"/>
                </a:solidFill>
                <a:ea typeface="楷体_GB2312" panose="02010609030101010101" pitchFamily="49" charset="-122"/>
              </a:rPr>
              <a:t>A</a:t>
            </a:r>
            <a:r>
              <a:rPr lang="en-US" altLang="zh-CN" b="1" baseline="-25000">
                <a:solidFill>
                  <a:srgbClr val="FF0066"/>
                </a:solidFill>
                <a:ea typeface="楷体_GB2312" panose="02010609030101010101" pitchFamily="49" charset="-122"/>
              </a:rPr>
              <a:t>3  </a:t>
            </a:r>
          </a:p>
        </p:txBody>
      </p:sp>
      <p:grpSp>
        <p:nvGrpSpPr>
          <p:cNvPr id="52259" name="Group 35"/>
          <p:cNvGrpSpPr>
            <a:grpSpLocks/>
          </p:cNvGrpSpPr>
          <p:nvPr/>
        </p:nvGrpSpPr>
        <p:grpSpPr bwMode="auto">
          <a:xfrm>
            <a:off x="712788" y="4000500"/>
            <a:ext cx="1858962" cy="469900"/>
            <a:chOff x="505" y="2555"/>
            <a:chExt cx="1171" cy="296"/>
          </a:xfrm>
        </p:grpSpPr>
        <p:sp>
          <p:nvSpPr>
            <p:cNvPr id="52260" name="Text Box 36"/>
            <p:cNvSpPr txBox="1">
              <a:spLocks noChangeArrowheads="1"/>
            </p:cNvSpPr>
            <p:nvPr/>
          </p:nvSpPr>
          <p:spPr bwMode="auto">
            <a:xfrm>
              <a:off x="505" y="2563"/>
              <a:ext cx="57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0033CC"/>
                  </a:solidFill>
                  <a:ea typeface="楷体_GB2312" panose="02010609030101010101" pitchFamily="49" charset="-122"/>
                </a:rPr>
                <a:t>D</a:t>
              </a:r>
              <a:r>
                <a:rPr lang="en-US" altLang="zh-CN" b="1" baseline="-25000">
                  <a:solidFill>
                    <a:srgbClr val="0033CC"/>
                  </a:solidFill>
                  <a:ea typeface="楷体_GB2312" panose="02010609030101010101" pitchFamily="49" charset="-122"/>
                </a:rPr>
                <a:t>15 </a:t>
              </a:r>
            </a:p>
          </p:txBody>
        </p:sp>
        <p:sp>
          <p:nvSpPr>
            <p:cNvPr id="52261" name="Text Box 37"/>
            <p:cNvSpPr txBox="1">
              <a:spLocks noChangeArrowheads="1"/>
            </p:cNvSpPr>
            <p:nvPr/>
          </p:nvSpPr>
          <p:spPr bwMode="auto">
            <a:xfrm>
              <a:off x="1105" y="2555"/>
              <a:ext cx="57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0033CC"/>
                  </a:solidFill>
                  <a:ea typeface="楷体_GB2312" panose="02010609030101010101" pitchFamily="49" charset="-122"/>
                </a:rPr>
                <a:t>D</a:t>
              </a:r>
              <a:r>
                <a:rPr lang="en-US" altLang="zh-CN" b="1" baseline="-25000">
                  <a:solidFill>
                    <a:srgbClr val="0033CC"/>
                  </a:solidFill>
                  <a:ea typeface="楷体_GB2312" panose="02010609030101010101" pitchFamily="49" charset="-122"/>
                </a:rPr>
                <a:t>8</a:t>
              </a:r>
            </a:p>
          </p:txBody>
        </p:sp>
      </p:grpSp>
      <p:grpSp>
        <p:nvGrpSpPr>
          <p:cNvPr id="52262" name="Group 38"/>
          <p:cNvGrpSpPr>
            <a:grpSpLocks/>
          </p:cNvGrpSpPr>
          <p:nvPr/>
        </p:nvGrpSpPr>
        <p:grpSpPr bwMode="auto">
          <a:xfrm>
            <a:off x="3633788" y="1376363"/>
            <a:ext cx="600075" cy="396875"/>
            <a:chOff x="2345" y="902"/>
            <a:chExt cx="378" cy="250"/>
          </a:xfrm>
        </p:grpSpPr>
        <p:sp>
          <p:nvSpPr>
            <p:cNvPr id="52263" name="Rectangle 39"/>
            <p:cNvSpPr>
              <a:spLocks noChangeArrowheads="1"/>
            </p:cNvSpPr>
            <p:nvPr/>
          </p:nvSpPr>
          <p:spPr bwMode="auto">
            <a:xfrm>
              <a:off x="2355" y="941"/>
              <a:ext cx="368" cy="184"/>
            </a:xfrm>
            <a:prstGeom prst="rect">
              <a:avLst/>
            </a:prstGeom>
            <a:solidFill>
              <a:srgbClr val="CC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64" name="Text Box 40"/>
            <p:cNvSpPr txBox="1">
              <a:spLocks noChangeArrowheads="1"/>
            </p:cNvSpPr>
            <p:nvPr/>
          </p:nvSpPr>
          <p:spPr bwMode="auto">
            <a:xfrm>
              <a:off x="2345" y="902"/>
              <a:ext cx="35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33CC"/>
                  </a:solidFill>
                  <a:latin typeface="宋体" panose="02010600030101010101" pitchFamily="2" charset="-122"/>
                </a:rPr>
                <a:t>≥</a:t>
              </a:r>
              <a:r>
                <a:rPr lang="en-US" altLang="zh-CN" sz="2000" b="1">
                  <a:solidFill>
                    <a:srgbClr val="0033CC"/>
                  </a:solidFill>
                </a:rPr>
                <a:t>1</a:t>
              </a:r>
            </a:p>
          </p:txBody>
        </p:sp>
      </p:grpSp>
      <p:grpSp>
        <p:nvGrpSpPr>
          <p:cNvPr id="52265" name="Group 41"/>
          <p:cNvGrpSpPr>
            <a:grpSpLocks/>
          </p:cNvGrpSpPr>
          <p:nvPr/>
        </p:nvGrpSpPr>
        <p:grpSpPr bwMode="auto">
          <a:xfrm>
            <a:off x="3924300" y="969963"/>
            <a:ext cx="409575" cy="457200"/>
            <a:chOff x="2528" y="646"/>
            <a:chExt cx="258" cy="288"/>
          </a:xfrm>
        </p:grpSpPr>
        <p:sp>
          <p:nvSpPr>
            <p:cNvPr id="52266" name="Line 42"/>
            <p:cNvSpPr>
              <a:spLocks noChangeShapeType="1"/>
            </p:cNvSpPr>
            <p:nvPr/>
          </p:nvSpPr>
          <p:spPr bwMode="auto">
            <a:xfrm flipV="1">
              <a:off x="2547" y="785"/>
              <a:ext cx="0" cy="148"/>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67" name="Oval 43"/>
            <p:cNvSpPr>
              <a:spLocks noChangeArrowheads="1"/>
            </p:cNvSpPr>
            <p:nvPr/>
          </p:nvSpPr>
          <p:spPr bwMode="auto">
            <a:xfrm>
              <a:off x="2528" y="751"/>
              <a:ext cx="37" cy="37"/>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68" name="Text Box 44"/>
            <p:cNvSpPr txBox="1">
              <a:spLocks noChangeArrowheads="1"/>
            </p:cNvSpPr>
            <p:nvPr/>
          </p:nvSpPr>
          <p:spPr bwMode="auto">
            <a:xfrm>
              <a:off x="2553" y="646"/>
              <a:ext cx="2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FF0066"/>
                  </a:solidFill>
                </a:rPr>
                <a:t>Y</a:t>
              </a:r>
            </a:p>
          </p:txBody>
        </p:sp>
      </p:grpSp>
      <p:sp>
        <p:nvSpPr>
          <p:cNvPr id="52269" name="Line 45"/>
          <p:cNvSpPr>
            <a:spLocks noChangeShapeType="1"/>
          </p:cNvSpPr>
          <p:nvPr/>
        </p:nvSpPr>
        <p:spPr bwMode="auto">
          <a:xfrm flipV="1">
            <a:off x="3821113" y="1743075"/>
            <a:ext cx="0" cy="271463"/>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70" name="Line 46"/>
          <p:cNvSpPr>
            <a:spLocks noChangeShapeType="1"/>
          </p:cNvSpPr>
          <p:nvPr/>
        </p:nvSpPr>
        <p:spPr bwMode="auto">
          <a:xfrm flipH="1">
            <a:off x="4054475" y="1997075"/>
            <a:ext cx="1406525" cy="1588"/>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2271" name="Group 47"/>
          <p:cNvGrpSpPr>
            <a:grpSpLocks/>
          </p:cNvGrpSpPr>
          <p:nvPr/>
        </p:nvGrpSpPr>
        <p:grpSpPr bwMode="auto">
          <a:xfrm>
            <a:off x="3313113" y="4084638"/>
            <a:ext cx="619125" cy="454025"/>
            <a:chOff x="2143" y="2608"/>
            <a:chExt cx="390" cy="286"/>
          </a:xfrm>
        </p:grpSpPr>
        <p:sp>
          <p:nvSpPr>
            <p:cNvPr id="52272" name="Rectangle 48"/>
            <p:cNvSpPr>
              <a:spLocks noChangeArrowheads="1"/>
            </p:cNvSpPr>
            <p:nvPr/>
          </p:nvSpPr>
          <p:spPr bwMode="auto">
            <a:xfrm>
              <a:off x="2143" y="2701"/>
              <a:ext cx="272" cy="144"/>
            </a:xfrm>
            <a:prstGeom prst="rect">
              <a:avLst/>
            </a:prstGeom>
            <a:solidFill>
              <a:srgbClr val="CC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73" name="Text Box 49"/>
            <p:cNvSpPr txBox="1">
              <a:spLocks noChangeArrowheads="1"/>
            </p:cNvSpPr>
            <p:nvPr/>
          </p:nvSpPr>
          <p:spPr bwMode="auto">
            <a:xfrm>
              <a:off x="2173" y="2644"/>
              <a:ext cx="3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rgbClr val="0033CC"/>
                  </a:solidFill>
                </a:rPr>
                <a:t>1</a:t>
              </a:r>
            </a:p>
          </p:txBody>
        </p:sp>
        <p:sp>
          <p:nvSpPr>
            <p:cNvPr id="52274" name="Oval 50"/>
            <p:cNvSpPr>
              <a:spLocks noChangeArrowheads="1"/>
            </p:cNvSpPr>
            <p:nvPr/>
          </p:nvSpPr>
          <p:spPr bwMode="auto">
            <a:xfrm>
              <a:off x="2239" y="2608"/>
              <a:ext cx="88" cy="83"/>
            </a:xfrm>
            <a:prstGeom prst="ellipse">
              <a:avLst/>
            </a:prstGeom>
            <a:solidFill>
              <a:schemeClr val="bg1"/>
            </a:solidFill>
            <a:ln w="2857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2275" name="Line 51"/>
          <p:cNvSpPr>
            <a:spLocks noChangeShapeType="1"/>
          </p:cNvSpPr>
          <p:nvPr/>
        </p:nvSpPr>
        <p:spPr bwMode="auto">
          <a:xfrm>
            <a:off x="1890713" y="2009775"/>
            <a:ext cx="1936750"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76" name="Line 52"/>
          <p:cNvSpPr>
            <a:spLocks noChangeShapeType="1"/>
          </p:cNvSpPr>
          <p:nvPr/>
        </p:nvSpPr>
        <p:spPr bwMode="auto">
          <a:xfrm flipV="1">
            <a:off x="4062413" y="1730375"/>
            <a:ext cx="0" cy="276225"/>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2277" name="Group 53"/>
          <p:cNvGrpSpPr>
            <a:grpSpLocks/>
          </p:cNvGrpSpPr>
          <p:nvPr/>
        </p:nvGrpSpPr>
        <p:grpSpPr bwMode="auto">
          <a:xfrm>
            <a:off x="727075" y="1960563"/>
            <a:ext cx="3378200" cy="2589212"/>
            <a:chOff x="514" y="1270"/>
            <a:chExt cx="2128" cy="1631"/>
          </a:xfrm>
        </p:grpSpPr>
        <p:sp>
          <p:nvSpPr>
            <p:cNvPr id="52278" name="Text Box 54"/>
            <p:cNvSpPr txBox="1">
              <a:spLocks noChangeArrowheads="1"/>
            </p:cNvSpPr>
            <p:nvPr/>
          </p:nvSpPr>
          <p:spPr bwMode="auto">
            <a:xfrm>
              <a:off x="2313" y="2416"/>
              <a:ext cx="32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i="1">
                  <a:solidFill>
                    <a:srgbClr val="0033CC"/>
                  </a:solidFill>
                </a:rPr>
                <a:t>S</a:t>
              </a:r>
            </a:p>
          </p:txBody>
        </p:sp>
        <p:sp>
          <p:nvSpPr>
            <p:cNvPr id="52279" name="Line 55"/>
            <p:cNvSpPr>
              <a:spLocks noChangeShapeType="1"/>
            </p:cNvSpPr>
            <p:nvPr/>
          </p:nvSpPr>
          <p:spPr bwMode="auto">
            <a:xfrm>
              <a:off x="1523" y="2411"/>
              <a:ext cx="0" cy="488"/>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80" name="Line 56"/>
            <p:cNvSpPr>
              <a:spLocks noChangeShapeType="1"/>
            </p:cNvSpPr>
            <p:nvPr/>
          </p:nvSpPr>
          <p:spPr bwMode="auto">
            <a:xfrm>
              <a:off x="1773" y="2409"/>
              <a:ext cx="0" cy="492"/>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81" name="Line 57"/>
            <p:cNvSpPr>
              <a:spLocks noChangeShapeType="1"/>
            </p:cNvSpPr>
            <p:nvPr/>
          </p:nvSpPr>
          <p:spPr bwMode="auto">
            <a:xfrm>
              <a:off x="2021" y="2413"/>
              <a:ext cx="0" cy="488"/>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82" name="Rectangle 58"/>
            <p:cNvSpPr>
              <a:spLocks noChangeArrowheads="1"/>
            </p:cNvSpPr>
            <p:nvPr/>
          </p:nvSpPr>
          <p:spPr bwMode="auto">
            <a:xfrm>
              <a:off x="514" y="1549"/>
              <a:ext cx="1974" cy="860"/>
            </a:xfrm>
            <a:prstGeom prst="rect">
              <a:avLst/>
            </a:prstGeom>
            <a:solidFill>
              <a:srgbClr val="CC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rgbClr val="0033CC"/>
                </a:solidFill>
              </a:endParaRPr>
            </a:p>
          </p:txBody>
        </p:sp>
        <p:sp>
          <p:nvSpPr>
            <p:cNvPr id="52283" name="Text Box 59"/>
            <p:cNvSpPr txBox="1">
              <a:spLocks noChangeArrowheads="1"/>
            </p:cNvSpPr>
            <p:nvPr/>
          </p:nvSpPr>
          <p:spPr bwMode="auto">
            <a:xfrm>
              <a:off x="993" y="1775"/>
              <a:ext cx="121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solidFill>
                    <a:srgbClr val="FF0066"/>
                  </a:solidFill>
                </a:rPr>
                <a:t>74151 (2)</a:t>
              </a:r>
            </a:p>
          </p:txBody>
        </p:sp>
        <p:sp>
          <p:nvSpPr>
            <p:cNvPr id="52284" name="Text Box 60"/>
            <p:cNvSpPr txBox="1">
              <a:spLocks noChangeArrowheads="1"/>
            </p:cNvSpPr>
            <p:nvPr/>
          </p:nvSpPr>
          <p:spPr bwMode="auto">
            <a:xfrm>
              <a:off x="541" y="2140"/>
              <a:ext cx="3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rgbClr val="0033CC"/>
                  </a:solidFill>
                </a:rPr>
                <a:t>D</a:t>
              </a:r>
              <a:r>
                <a:rPr lang="en-US" altLang="zh-CN" sz="2000" b="1" baseline="-25000">
                  <a:solidFill>
                    <a:srgbClr val="0033CC"/>
                  </a:solidFill>
                </a:rPr>
                <a:t>7</a:t>
              </a:r>
              <a:endParaRPr lang="en-US" altLang="zh-CN" sz="2000" b="1" i="1">
                <a:solidFill>
                  <a:srgbClr val="0033CC"/>
                </a:solidFill>
              </a:endParaRPr>
            </a:p>
          </p:txBody>
        </p:sp>
        <p:sp>
          <p:nvSpPr>
            <p:cNvPr id="52285" name="Text Box 61"/>
            <p:cNvSpPr txBox="1">
              <a:spLocks noChangeArrowheads="1"/>
            </p:cNvSpPr>
            <p:nvPr/>
          </p:nvSpPr>
          <p:spPr bwMode="auto">
            <a:xfrm>
              <a:off x="1385" y="2140"/>
              <a:ext cx="3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rgbClr val="0033CC"/>
                  </a:solidFill>
                </a:rPr>
                <a:t>A</a:t>
              </a:r>
              <a:r>
                <a:rPr lang="en-US" altLang="zh-CN" sz="2000" b="1" baseline="-25000">
                  <a:solidFill>
                    <a:srgbClr val="0033CC"/>
                  </a:solidFill>
                </a:rPr>
                <a:t>2</a:t>
              </a:r>
              <a:endParaRPr lang="en-US" altLang="zh-CN" sz="2000" b="1" i="1">
                <a:solidFill>
                  <a:srgbClr val="0033CC"/>
                </a:solidFill>
              </a:endParaRPr>
            </a:p>
          </p:txBody>
        </p:sp>
        <p:sp>
          <p:nvSpPr>
            <p:cNvPr id="52286" name="Text Box 62"/>
            <p:cNvSpPr txBox="1">
              <a:spLocks noChangeArrowheads="1"/>
            </p:cNvSpPr>
            <p:nvPr/>
          </p:nvSpPr>
          <p:spPr bwMode="auto">
            <a:xfrm>
              <a:off x="1169" y="2144"/>
              <a:ext cx="3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rgbClr val="0033CC"/>
                  </a:solidFill>
                </a:rPr>
                <a:t>D</a:t>
              </a:r>
              <a:r>
                <a:rPr lang="en-US" altLang="zh-CN" sz="2000" b="1" baseline="-25000">
                  <a:solidFill>
                    <a:srgbClr val="0033CC"/>
                  </a:solidFill>
                </a:rPr>
                <a:t>0</a:t>
              </a:r>
              <a:endParaRPr lang="en-US" altLang="zh-CN" sz="2000" b="1" i="1">
                <a:solidFill>
                  <a:srgbClr val="0033CC"/>
                </a:solidFill>
              </a:endParaRPr>
            </a:p>
          </p:txBody>
        </p:sp>
        <p:sp>
          <p:nvSpPr>
            <p:cNvPr id="52287" name="Text Box 63"/>
            <p:cNvSpPr txBox="1">
              <a:spLocks noChangeArrowheads="1"/>
            </p:cNvSpPr>
            <p:nvPr/>
          </p:nvSpPr>
          <p:spPr bwMode="auto">
            <a:xfrm>
              <a:off x="2073" y="2144"/>
              <a:ext cx="3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rgbClr val="0033CC"/>
                  </a:solidFill>
                </a:rPr>
                <a:t>EN</a:t>
              </a:r>
            </a:p>
          </p:txBody>
        </p:sp>
        <p:sp>
          <p:nvSpPr>
            <p:cNvPr id="52288" name="Text Box 64"/>
            <p:cNvSpPr txBox="1">
              <a:spLocks noChangeArrowheads="1"/>
            </p:cNvSpPr>
            <p:nvPr/>
          </p:nvSpPr>
          <p:spPr bwMode="auto">
            <a:xfrm>
              <a:off x="1837" y="2132"/>
              <a:ext cx="3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rgbClr val="0033CC"/>
                  </a:solidFill>
                </a:rPr>
                <a:t>A</a:t>
              </a:r>
              <a:r>
                <a:rPr lang="en-US" altLang="zh-CN" sz="2000" b="1" baseline="-25000">
                  <a:solidFill>
                    <a:srgbClr val="0033CC"/>
                  </a:solidFill>
                </a:rPr>
                <a:t>0</a:t>
              </a:r>
              <a:endParaRPr lang="en-US" altLang="zh-CN" sz="2000" b="1" i="1">
                <a:solidFill>
                  <a:srgbClr val="0033CC"/>
                </a:solidFill>
              </a:endParaRPr>
            </a:p>
          </p:txBody>
        </p:sp>
        <p:sp>
          <p:nvSpPr>
            <p:cNvPr id="52289" name="Text Box 65"/>
            <p:cNvSpPr txBox="1">
              <a:spLocks noChangeArrowheads="1"/>
            </p:cNvSpPr>
            <p:nvPr/>
          </p:nvSpPr>
          <p:spPr bwMode="auto">
            <a:xfrm>
              <a:off x="1621" y="2132"/>
              <a:ext cx="3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rgbClr val="0033CC"/>
                  </a:solidFill>
                </a:rPr>
                <a:t>A</a:t>
              </a:r>
              <a:r>
                <a:rPr lang="en-US" altLang="zh-CN" sz="2000" b="1" baseline="-25000">
                  <a:solidFill>
                    <a:srgbClr val="0033CC"/>
                  </a:solidFill>
                </a:rPr>
                <a:t>1</a:t>
              </a:r>
              <a:endParaRPr lang="en-US" altLang="zh-CN" sz="2000" b="1" i="1">
                <a:solidFill>
                  <a:srgbClr val="0033CC"/>
                </a:solidFill>
              </a:endParaRPr>
            </a:p>
          </p:txBody>
        </p:sp>
        <p:sp>
          <p:nvSpPr>
            <p:cNvPr id="52290" name="Line 66"/>
            <p:cNvSpPr>
              <a:spLocks noChangeShapeType="1"/>
            </p:cNvSpPr>
            <p:nvPr/>
          </p:nvSpPr>
          <p:spPr bwMode="auto">
            <a:xfrm>
              <a:off x="671" y="2417"/>
              <a:ext cx="0" cy="164"/>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91" name="Oval 67"/>
            <p:cNvSpPr>
              <a:spLocks noChangeArrowheads="1"/>
            </p:cNvSpPr>
            <p:nvPr/>
          </p:nvSpPr>
          <p:spPr bwMode="auto">
            <a:xfrm>
              <a:off x="652" y="2581"/>
              <a:ext cx="37" cy="37"/>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92" name="Line 68"/>
            <p:cNvSpPr>
              <a:spLocks noChangeShapeType="1"/>
            </p:cNvSpPr>
            <p:nvPr/>
          </p:nvSpPr>
          <p:spPr bwMode="auto">
            <a:xfrm>
              <a:off x="1307" y="2412"/>
              <a:ext cx="0" cy="165"/>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93" name="Oval 69"/>
            <p:cNvSpPr>
              <a:spLocks noChangeArrowheads="1"/>
            </p:cNvSpPr>
            <p:nvPr/>
          </p:nvSpPr>
          <p:spPr bwMode="auto">
            <a:xfrm>
              <a:off x="1288" y="2577"/>
              <a:ext cx="37" cy="37"/>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94" name="Oval 70"/>
            <p:cNvSpPr>
              <a:spLocks noChangeArrowheads="1"/>
            </p:cNvSpPr>
            <p:nvPr/>
          </p:nvSpPr>
          <p:spPr bwMode="auto">
            <a:xfrm>
              <a:off x="2237" y="2415"/>
              <a:ext cx="88" cy="83"/>
            </a:xfrm>
            <a:prstGeom prst="ellipse">
              <a:avLst/>
            </a:prstGeom>
            <a:solidFill>
              <a:schemeClr val="bg1"/>
            </a:solidFill>
            <a:ln w="2857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95" name="Line 71"/>
            <p:cNvSpPr>
              <a:spLocks noChangeShapeType="1"/>
            </p:cNvSpPr>
            <p:nvPr/>
          </p:nvSpPr>
          <p:spPr bwMode="auto">
            <a:xfrm>
              <a:off x="2379" y="2469"/>
              <a:ext cx="88" cy="0"/>
            </a:xfrm>
            <a:prstGeom prst="line">
              <a:avLst/>
            </a:prstGeom>
            <a:noFill/>
            <a:ln w="1905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96" name="Text Box 72"/>
            <p:cNvSpPr txBox="1">
              <a:spLocks noChangeArrowheads="1"/>
            </p:cNvSpPr>
            <p:nvPr/>
          </p:nvSpPr>
          <p:spPr bwMode="auto">
            <a:xfrm>
              <a:off x="1129" y="1534"/>
              <a:ext cx="2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0033CC"/>
                  </a:solidFill>
                </a:rPr>
                <a:t>Y</a:t>
              </a:r>
            </a:p>
          </p:txBody>
        </p:sp>
        <p:sp>
          <p:nvSpPr>
            <p:cNvPr id="52297" name="Oval 73"/>
            <p:cNvSpPr>
              <a:spLocks noChangeArrowheads="1"/>
            </p:cNvSpPr>
            <p:nvPr/>
          </p:nvSpPr>
          <p:spPr bwMode="auto">
            <a:xfrm>
              <a:off x="1808" y="1461"/>
              <a:ext cx="88" cy="83"/>
            </a:xfrm>
            <a:prstGeom prst="ellipse">
              <a:avLst/>
            </a:prstGeom>
            <a:solidFill>
              <a:schemeClr val="bg1"/>
            </a:solidFill>
            <a:ln w="2857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98" name="Line 74"/>
            <p:cNvSpPr>
              <a:spLocks noChangeShapeType="1"/>
            </p:cNvSpPr>
            <p:nvPr/>
          </p:nvSpPr>
          <p:spPr bwMode="auto">
            <a:xfrm flipV="1">
              <a:off x="1847" y="1357"/>
              <a:ext cx="0" cy="104"/>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99" name="Line 75"/>
            <p:cNvSpPr>
              <a:spLocks noChangeShapeType="1"/>
            </p:cNvSpPr>
            <p:nvPr/>
          </p:nvSpPr>
          <p:spPr bwMode="auto">
            <a:xfrm flipV="1">
              <a:off x="1255" y="1293"/>
              <a:ext cx="0" cy="256"/>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300" name="Text Box 76"/>
            <p:cNvSpPr txBox="1">
              <a:spLocks noChangeArrowheads="1"/>
            </p:cNvSpPr>
            <p:nvPr/>
          </p:nvSpPr>
          <p:spPr bwMode="auto">
            <a:xfrm>
              <a:off x="1217" y="1270"/>
              <a:ext cx="29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0033CC"/>
                  </a:solidFill>
                </a:rPr>
                <a:t>Y</a:t>
              </a:r>
              <a:r>
                <a:rPr lang="en-US" altLang="zh-CN" b="1" baseline="-25000">
                  <a:solidFill>
                    <a:srgbClr val="0033CC"/>
                  </a:solidFill>
                </a:rPr>
                <a:t>2</a:t>
              </a:r>
              <a:endParaRPr lang="en-US" altLang="zh-CN" b="1" i="1">
                <a:solidFill>
                  <a:srgbClr val="0033CC"/>
                </a:solidFill>
              </a:endParaRPr>
            </a:p>
          </p:txBody>
        </p:sp>
        <p:sp>
          <p:nvSpPr>
            <p:cNvPr id="52301" name="Line 77"/>
            <p:cNvSpPr>
              <a:spLocks noChangeShapeType="1"/>
            </p:cNvSpPr>
            <p:nvPr/>
          </p:nvSpPr>
          <p:spPr bwMode="auto">
            <a:xfrm>
              <a:off x="2281" y="2500"/>
              <a:ext cx="0" cy="105"/>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302" name="Text Box 78"/>
            <p:cNvSpPr txBox="1">
              <a:spLocks noChangeArrowheads="1"/>
            </p:cNvSpPr>
            <p:nvPr/>
          </p:nvSpPr>
          <p:spPr bwMode="auto">
            <a:xfrm>
              <a:off x="842" y="2120"/>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33CC"/>
                  </a:solidFill>
                </a:rPr>
                <a:t>…</a:t>
              </a:r>
            </a:p>
          </p:txBody>
        </p:sp>
        <p:sp>
          <p:nvSpPr>
            <p:cNvPr id="52303" name="Text Box 79"/>
            <p:cNvSpPr txBox="1">
              <a:spLocks noChangeArrowheads="1"/>
            </p:cNvSpPr>
            <p:nvPr/>
          </p:nvSpPr>
          <p:spPr bwMode="auto">
            <a:xfrm>
              <a:off x="854" y="2355"/>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33CC"/>
                  </a:solidFill>
                </a:rPr>
                <a:t>…</a:t>
              </a:r>
            </a:p>
          </p:txBody>
        </p:sp>
      </p:grpSp>
      <p:grpSp>
        <p:nvGrpSpPr>
          <p:cNvPr id="52304" name="Group 80"/>
          <p:cNvGrpSpPr>
            <a:grpSpLocks/>
          </p:cNvGrpSpPr>
          <p:nvPr/>
        </p:nvGrpSpPr>
        <p:grpSpPr bwMode="auto">
          <a:xfrm>
            <a:off x="4200525" y="4013200"/>
            <a:ext cx="1922463" cy="469900"/>
            <a:chOff x="2702" y="2563"/>
            <a:chExt cx="1211" cy="296"/>
          </a:xfrm>
        </p:grpSpPr>
        <p:sp>
          <p:nvSpPr>
            <p:cNvPr id="52305" name="Text Box 81"/>
            <p:cNvSpPr txBox="1">
              <a:spLocks noChangeArrowheads="1"/>
            </p:cNvSpPr>
            <p:nvPr/>
          </p:nvSpPr>
          <p:spPr bwMode="auto">
            <a:xfrm>
              <a:off x="2702" y="2571"/>
              <a:ext cx="57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0033CC"/>
                  </a:solidFill>
                  <a:ea typeface="楷体_GB2312" panose="02010609030101010101" pitchFamily="49" charset="-122"/>
                </a:rPr>
                <a:t>D</a:t>
              </a:r>
              <a:r>
                <a:rPr lang="en-US" altLang="zh-CN" b="1" baseline="-25000">
                  <a:solidFill>
                    <a:srgbClr val="0033CC"/>
                  </a:solidFill>
                  <a:ea typeface="楷体_GB2312" panose="02010609030101010101" pitchFamily="49" charset="-122"/>
                </a:rPr>
                <a:t>7 </a:t>
              </a:r>
            </a:p>
          </p:txBody>
        </p:sp>
        <p:sp>
          <p:nvSpPr>
            <p:cNvPr id="52306" name="Text Box 82"/>
            <p:cNvSpPr txBox="1">
              <a:spLocks noChangeArrowheads="1"/>
            </p:cNvSpPr>
            <p:nvPr/>
          </p:nvSpPr>
          <p:spPr bwMode="auto">
            <a:xfrm>
              <a:off x="3342" y="2563"/>
              <a:ext cx="57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0033CC"/>
                  </a:solidFill>
                  <a:ea typeface="楷体_GB2312" panose="02010609030101010101" pitchFamily="49" charset="-122"/>
                </a:rPr>
                <a:t>D</a:t>
              </a:r>
              <a:r>
                <a:rPr lang="en-US" altLang="zh-CN" b="1" baseline="-25000">
                  <a:solidFill>
                    <a:srgbClr val="0033CC"/>
                  </a:solidFill>
                  <a:ea typeface="楷体_GB2312" panose="02010609030101010101" pitchFamily="49" charset="-122"/>
                </a:rPr>
                <a:t>0</a:t>
              </a:r>
            </a:p>
          </p:txBody>
        </p:sp>
      </p:grpSp>
      <p:grpSp>
        <p:nvGrpSpPr>
          <p:cNvPr id="52307" name="Group 83"/>
          <p:cNvGrpSpPr>
            <a:grpSpLocks/>
          </p:cNvGrpSpPr>
          <p:nvPr/>
        </p:nvGrpSpPr>
        <p:grpSpPr bwMode="auto">
          <a:xfrm>
            <a:off x="4211638" y="1960563"/>
            <a:ext cx="3379787" cy="2590800"/>
            <a:chOff x="2709" y="1270"/>
            <a:chExt cx="2129" cy="1632"/>
          </a:xfrm>
        </p:grpSpPr>
        <p:sp>
          <p:nvSpPr>
            <p:cNvPr id="52308" name="Rectangle 84"/>
            <p:cNvSpPr>
              <a:spLocks noChangeArrowheads="1"/>
            </p:cNvSpPr>
            <p:nvPr/>
          </p:nvSpPr>
          <p:spPr bwMode="auto">
            <a:xfrm>
              <a:off x="2709" y="1549"/>
              <a:ext cx="1974" cy="860"/>
            </a:xfrm>
            <a:prstGeom prst="rect">
              <a:avLst/>
            </a:prstGeom>
            <a:solidFill>
              <a:srgbClr val="CC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rgbClr val="0033CC"/>
                </a:solidFill>
              </a:endParaRPr>
            </a:p>
          </p:txBody>
        </p:sp>
        <p:sp>
          <p:nvSpPr>
            <p:cNvPr id="52309" name="Line 85"/>
            <p:cNvSpPr>
              <a:spLocks noChangeShapeType="1"/>
            </p:cNvSpPr>
            <p:nvPr/>
          </p:nvSpPr>
          <p:spPr bwMode="auto">
            <a:xfrm>
              <a:off x="3731" y="2412"/>
              <a:ext cx="0" cy="487"/>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310" name="Text Box 86"/>
            <p:cNvSpPr txBox="1">
              <a:spLocks noChangeArrowheads="1"/>
            </p:cNvSpPr>
            <p:nvPr/>
          </p:nvSpPr>
          <p:spPr bwMode="auto">
            <a:xfrm>
              <a:off x="3193" y="1772"/>
              <a:ext cx="121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solidFill>
                    <a:srgbClr val="FF0066"/>
                  </a:solidFill>
                </a:rPr>
                <a:t>74151 (1)</a:t>
              </a:r>
            </a:p>
          </p:txBody>
        </p:sp>
        <p:sp>
          <p:nvSpPr>
            <p:cNvPr id="52311" name="Text Box 87"/>
            <p:cNvSpPr txBox="1">
              <a:spLocks noChangeArrowheads="1"/>
            </p:cNvSpPr>
            <p:nvPr/>
          </p:nvSpPr>
          <p:spPr bwMode="auto">
            <a:xfrm>
              <a:off x="2730" y="2148"/>
              <a:ext cx="3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rgbClr val="0033CC"/>
                  </a:solidFill>
                </a:rPr>
                <a:t>D</a:t>
              </a:r>
              <a:r>
                <a:rPr lang="en-US" altLang="zh-CN" sz="2000" b="1" baseline="-25000">
                  <a:solidFill>
                    <a:srgbClr val="0033CC"/>
                  </a:solidFill>
                </a:rPr>
                <a:t>7</a:t>
              </a:r>
              <a:endParaRPr lang="en-US" altLang="zh-CN" sz="2000" b="1" i="1">
                <a:solidFill>
                  <a:srgbClr val="0033CC"/>
                </a:solidFill>
              </a:endParaRPr>
            </a:p>
          </p:txBody>
        </p:sp>
        <p:sp>
          <p:nvSpPr>
            <p:cNvPr id="52312" name="Text Box 88"/>
            <p:cNvSpPr txBox="1">
              <a:spLocks noChangeArrowheads="1"/>
            </p:cNvSpPr>
            <p:nvPr/>
          </p:nvSpPr>
          <p:spPr bwMode="auto">
            <a:xfrm>
              <a:off x="3574" y="2148"/>
              <a:ext cx="3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rgbClr val="0033CC"/>
                  </a:solidFill>
                </a:rPr>
                <a:t>A</a:t>
              </a:r>
              <a:r>
                <a:rPr lang="en-US" altLang="zh-CN" sz="2000" b="1" baseline="-25000">
                  <a:solidFill>
                    <a:srgbClr val="0033CC"/>
                  </a:solidFill>
                </a:rPr>
                <a:t>2</a:t>
              </a:r>
              <a:endParaRPr lang="en-US" altLang="zh-CN" sz="2000" b="1" i="1">
                <a:solidFill>
                  <a:srgbClr val="0033CC"/>
                </a:solidFill>
              </a:endParaRPr>
            </a:p>
          </p:txBody>
        </p:sp>
        <p:sp>
          <p:nvSpPr>
            <p:cNvPr id="52313" name="Text Box 89"/>
            <p:cNvSpPr txBox="1">
              <a:spLocks noChangeArrowheads="1"/>
            </p:cNvSpPr>
            <p:nvPr/>
          </p:nvSpPr>
          <p:spPr bwMode="auto">
            <a:xfrm>
              <a:off x="3358" y="2152"/>
              <a:ext cx="3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rgbClr val="0033CC"/>
                  </a:solidFill>
                </a:rPr>
                <a:t>D</a:t>
              </a:r>
              <a:r>
                <a:rPr lang="en-US" altLang="zh-CN" sz="2000" b="1" baseline="-25000">
                  <a:solidFill>
                    <a:srgbClr val="0033CC"/>
                  </a:solidFill>
                </a:rPr>
                <a:t>0</a:t>
              </a:r>
              <a:endParaRPr lang="en-US" altLang="zh-CN" sz="2000" b="1" i="1">
                <a:solidFill>
                  <a:srgbClr val="0033CC"/>
                </a:solidFill>
              </a:endParaRPr>
            </a:p>
          </p:txBody>
        </p:sp>
        <p:sp>
          <p:nvSpPr>
            <p:cNvPr id="52314" name="Text Box 90"/>
            <p:cNvSpPr txBox="1">
              <a:spLocks noChangeArrowheads="1"/>
            </p:cNvSpPr>
            <p:nvPr/>
          </p:nvSpPr>
          <p:spPr bwMode="auto">
            <a:xfrm>
              <a:off x="4262" y="2152"/>
              <a:ext cx="3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rgbClr val="0033CC"/>
                  </a:solidFill>
                </a:rPr>
                <a:t>EN</a:t>
              </a:r>
            </a:p>
          </p:txBody>
        </p:sp>
        <p:sp>
          <p:nvSpPr>
            <p:cNvPr id="52315" name="Text Box 91"/>
            <p:cNvSpPr txBox="1">
              <a:spLocks noChangeArrowheads="1"/>
            </p:cNvSpPr>
            <p:nvPr/>
          </p:nvSpPr>
          <p:spPr bwMode="auto">
            <a:xfrm>
              <a:off x="4026" y="2140"/>
              <a:ext cx="3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rgbClr val="0033CC"/>
                  </a:solidFill>
                </a:rPr>
                <a:t>A</a:t>
              </a:r>
              <a:r>
                <a:rPr lang="en-US" altLang="zh-CN" sz="2000" b="1" baseline="-25000">
                  <a:solidFill>
                    <a:srgbClr val="0033CC"/>
                  </a:solidFill>
                </a:rPr>
                <a:t>0</a:t>
              </a:r>
              <a:endParaRPr lang="en-US" altLang="zh-CN" sz="2000" b="1" i="1">
                <a:solidFill>
                  <a:srgbClr val="0033CC"/>
                </a:solidFill>
              </a:endParaRPr>
            </a:p>
          </p:txBody>
        </p:sp>
        <p:sp>
          <p:nvSpPr>
            <p:cNvPr id="52316" name="Text Box 92"/>
            <p:cNvSpPr txBox="1">
              <a:spLocks noChangeArrowheads="1"/>
            </p:cNvSpPr>
            <p:nvPr/>
          </p:nvSpPr>
          <p:spPr bwMode="auto">
            <a:xfrm>
              <a:off x="3810" y="2140"/>
              <a:ext cx="3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rgbClr val="0033CC"/>
                  </a:solidFill>
                </a:rPr>
                <a:t>A</a:t>
              </a:r>
              <a:r>
                <a:rPr lang="en-US" altLang="zh-CN" sz="2000" b="1" baseline="-25000">
                  <a:solidFill>
                    <a:srgbClr val="0033CC"/>
                  </a:solidFill>
                </a:rPr>
                <a:t>1</a:t>
              </a:r>
              <a:endParaRPr lang="en-US" altLang="zh-CN" sz="2000" b="1" i="1">
                <a:solidFill>
                  <a:srgbClr val="0033CC"/>
                </a:solidFill>
              </a:endParaRPr>
            </a:p>
          </p:txBody>
        </p:sp>
        <p:sp>
          <p:nvSpPr>
            <p:cNvPr id="52317" name="Line 93"/>
            <p:cNvSpPr>
              <a:spLocks noChangeShapeType="1"/>
            </p:cNvSpPr>
            <p:nvPr/>
          </p:nvSpPr>
          <p:spPr bwMode="auto">
            <a:xfrm>
              <a:off x="2876" y="2417"/>
              <a:ext cx="0" cy="164"/>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318" name="Oval 94"/>
            <p:cNvSpPr>
              <a:spLocks noChangeArrowheads="1"/>
            </p:cNvSpPr>
            <p:nvPr/>
          </p:nvSpPr>
          <p:spPr bwMode="auto">
            <a:xfrm>
              <a:off x="2857" y="2581"/>
              <a:ext cx="37" cy="37"/>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319" name="Line 95"/>
            <p:cNvSpPr>
              <a:spLocks noChangeShapeType="1"/>
            </p:cNvSpPr>
            <p:nvPr/>
          </p:nvSpPr>
          <p:spPr bwMode="auto">
            <a:xfrm>
              <a:off x="3512" y="2413"/>
              <a:ext cx="0" cy="164"/>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320" name="Oval 96"/>
            <p:cNvSpPr>
              <a:spLocks noChangeArrowheads="1"/>
            </p:cNvSpPr>
            <p:nvPr/>
          </p:nvSpPr>
          <p:spPr bwMode="auto">
            <a:xfrm>
              <a:off x="3493" y="2577"/>
              <a:ext cx="37" cy="37"/>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321" name="Oval 97"/>
            <p:cNvSpPr>
              <a:spLocks noChangeArrowheads="1"/>
            </p:cNvSpPr>
            <p:nvPr/>
          </p:nvSpPr>
          <p:spPr bwMode="auto">
            <a:xfrm>
              <a:off x="4421" y="2421"/>
              <a:ext cx="88" cy="83"/>
            </a:xfrm>
            <a:prstGeom prst="ellipse">
              <a:avLst/>
            </a:prstGeom>
            <a:solidFill>
              <a:schemeClr val="bg1"/>
            </a:solidFill>
            <a:ln w="2857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322" name="Text Box 98"/>
            <p:cNvSpPr txBox="1">
              <a:spLocks noChangeArrowheads="1"/>
            </p:cNvSpPr>
            <p:nvPr/>
          </p:nvSpPr>
          <p:spPr bwMode="auto">
            <a:xfrm>
              <a:off x="4478" y="2416"/>
              <a:ext cx="3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i="1">
                  <a:solidFill>
                    <a:srgbClr val="0033CC"/>
                  </a:solidFill>
                </a:rPr>
                <a:t>S</a:t>
              </a:r>
            </a:p>
          </p:txBody>
        </p:sp>
        <p:sp>
          <p:nvSpPr>
            <p:cNvPr id="52323" name="Line 99"/>
            <p:cNvSpPr>
              <a:spLocks noChangeShapeType="1"/>
            </p:cNvSpPr>
            <p:nvPr/>
          </p:nvSpPr>
          <p:spPr bwMode="auto">
            <a:xfrm>
              <a:off x="4544" y="2469"/>
              <a:ext cx="88" cy="0"/>
            </a:xfrm>
            <a:prstGeom prst="line">
              <a:avLst/>
            </a:prstGeom>
            <a:noFill/>
            <a:ln w="1905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324" name="Text Box 100"/>
            <p:cNvSpPr txBox="1">
              <a:spLocks noChangeArrowheads="1"/>
            </p:cNvSpPr>
            <p:nvPr/>
          </p:nvSpPr>
          <p:spPr bwMode="auto">
            <a:xfrm>
              <a:off x="3366" y="1534"/>
              <a:ext cx="2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0033CC"/>
                  </a:solidFill>
                </a:rPr>
                <a:t>Y</a:t>
              </a:r>
            </a:p>
          </p:txBody>
        </p:sp>
        <p:sp>
          <p:nvSpPr>
            <p:cNvPr id="52325" name="Oval 101"/>
            <p:cNvSpPr>
              <a:spLocks noChangeArrowheads="1"/>
            </p:cNvSpPr>
            <p:nvPr/>
          </p:nvSpPr>
          <p:spPr bwMode="auto">
            <a:xfrm>
              <a:off x="4045" y="1460"/>
              <a:ext cx="88" cy="83"/>
            </a:xfrm>
            <a:prstGeom prst="ellipse">
              <a:avLst/>
            </a:prstGeom>
            <a:solidFill>
              <a:schemeClr val="bg1"/>
            </a:solidFill>
            <a:ln w="2857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326" name="Line 102"/>
            <p:cNvSpPr>
              <a:spLocks noChangeShapeType="1"/>
            </p:cNvSpPr>
            <p:nvPr/>
          </p:nvSpPr>
          <p:spPr bwMode="auto">
            <a:xfrm flipV="1">
              <a:off x="4084" y="1361"/>
              <a:ext cx="1" cy="104"/>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327" name="Line 103"/>
            <p:cNvSpPr>
              <a:spLocks noChangeShapeType="1"/>
            </p:cNvSpPr>
            <p:nvPr/>
          </p:nvSpPr>
          <p:spPr bwMode="auto">
            <a:xfrm flipV="1">
              <a:off x="3492" y="1293"/>
              <a:ext cx="0" cy="256"/>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328" name="Text Box 104"/>
            <p:cNvSpPr txBox="1">
              <a:spLocks noChangeArrowheads="1"/>
            </p:cNvSpPr>
            <p:nvPr/>
          </p:nvSpPr>
          <p:spPr bwMode="auto">
            <a:xfrm>
              <a:off x="3446" y="1270"/>
              <a:ext cx="29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0033CC"/>
                  </a:solidFill>
                </a:rPr>
                <a:t>Y</a:t>
              </a:r>
              <a:r>
                <a:rPr lang="en-US" altLang="zh-CN" b="1" baseline="-25000">
                  <a:solidFill>
                    <a:srgbClr val="0033CC"/>
                  </a:solidFill>
                </a:rPr>
                <a:t>1</a:t>
              </a:r>
              <a:endParaRPr lang="en-US" altLang="zh-CN" b="1" i="1">
                <a:solidFill>
                  <a:srgbClr val="0033CC"/>
                </a:solidFill>
              </a:endParaRPr>
            </a:p>
          </p:txBody>
        </p:sp>
        <p:sp>
          <p:nvSpPr>
            <p:cNvPr id="52329" name="Text Box 105"/>
            <p:cNvSpPr txBox="1">
              <a:spLocks noChangeArrowheads="1"/>
            </p:cNvSpPr>
            <p:nvPr/>
          </p:nvSpPr>
          <p:spPr bwMode="auto">
            <a:xfrm>
              <a:off x="3017" y="2124"/>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33CC"/>
                  </a:solidFill>
                </a:rPr>
                <a:t>…</a:t>
              </a:r>
            </a:p>
          </p:txBody>
        </p:sp>
        <p:sp>
          <p:nvSpPr>
            <p:cNvPr id="52330" name="Text Box 106"/>
            <p:cNvSpPr txBox="1">
              <a:spLocks noChangeArrowheads="1"/>
            </p:cNvSpPr>
            <p:nvPr/>
          </p:nvSpPr>
          <p:spPr bwMode="auto">
            <a:xfrm>
              <a:off x="3022" y="2326"/>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33CC"/>
                  </a:solidFill>
                </a:rPr>
                <a:t>…</a:t>
              </a:r>
            </a:p>
          </p:txBody>
        </p:sp>
        <p:sp>
          <p:nvSpPr>
            <p:cNvPr id="52331" name="Line 107"/>
            <p:cNvSpPr>
              <a:spLocks noChangeShapeType="1"/>
            </p:cNvSpPr>
            <p:nvPr/>
          </p:nvSpPr>
          <p:spPr bwMode="auto">
            <a:xfrm>
              <a:off x="4466" y="2512"/>
              <a:ext cx="0" cy="13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332" name="Line 108"/>
            <p:cNvSpPr>
              <a:spLocks noChangeShapeType="1"/>
            </p:cNvSpPr>
            <p:nvPr/>
          </p:nvSpPr>
          <p:spPr bwMode="auto">
            <a:xfrm flipH="1">
              <a:off x="4217" y="2409"/>
              <a:ext cx="0" cy="493"/>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333" name="Line 109"/>
            <p:cNvSpPr>
              <a:spLocks noChangeShapeType="1"/>
            </p:cNvSpPr>
            <p:nvPr/>
          </p:nvSpPr>
          <p:spPr bwMode="auto">
            <a:xfrm flipH="1">
              <a:off x="3967" y="2408"/>
              <a:ext cx="0" cy="491"/>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2334" name="Text Box 110"/>
          <p:cNvSpPr txBox="1">
            <a:spLocks noChangeArrowheads="1"/>
          </p:cNvSpPr>
          <p:nvPr/>
        </p:nvSpPr>
        <p:spPr bwMode="auto">
          <a:xfrm>
            <a:off x="6445250" y="2786063"/>
            <a:ext cx="796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996600"/>
                </a:solidFill>
              </a:rPr>
              <a:t>低位</a:t>
            </a:r>
          </a:p>
        </p:txBody>
      </p:sp>
      <p:sp>
        <p:nvSpPr>
          <p:cNvPr id="52335" name="Text Box 111"/>
          <p:cNvSpPr txBox="1">
            <a:spLocks noChangeArrowheads="1"/>
          </p:cNvSpPr>
          <p:nvPr/>
        </p:nvSpPr>
        <p:spPr bwMode="auto">
          <a:xfrm>
            <a:off x="3013075" y="2786063"/>
            <a:ext cx="796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996600"/>
                </a:solidFill>
              </a:rPr>
              <a:t>高位</a:t>
            </a:r>
          </a:p>
        </p:txBody>
      </p:sp>
      <p:sp>
        <p:nvSpPr>
          <p:cNvPr id="52336" name="Text Box 112"/>
          <p:cNvSpPr txBox="1">
            <a:spLocks noChangeArrowheads="1"/>
          </p:cNvSpPr>
          <p:nvPr/>
        </p:nvSpPr>
        <p:spPr bwMode="auto">
          <a:xfrm>
            <a:off x="2798763" y="5981700"/>
            <a:ext cx="400050" cy="469900"/>
          </a:xfrm>
          <a:prstGeom prst="rect">
            <a:avLst/>
          </a:prstGeom>
          <a:solidFill>
            <a:srgbClr val="FFFFCC"/>
          </a:solidFill>
          <a:ln w="1270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1">
                <a:solidFill>
                  <a:srgbClr val="FF0066"/>
                </a:solidFill>
              </a:rPr>
              <a:t>0</a:t>
            </a:r>
            <a:r>
              <a:rPr lang="en-US" altLang="zh-CN" b="1">
                <a:solidFill>
                  <a:srgbClr val="0033CC"/>
                </a:solidFill>
              </a:rPr>
              <a:t>   </a:t>
            </a:r>
          </a:p>
        </p:txBody>
      </p:sp>
      <p:grpSp>
        <p:nvGrpSpPr>
          <p:cNvPr id="52337" name="Group 113"/>
          <p:cNvGrpSpPr>
            <a:grpSpLocks/>
          </p:cNvGrpSpPr>
          <p:nvPr/>
        </p:nvGrpSpPr>
        <p:grpSpPr bwMode="auto">
          <a:xfrm>
            <a:off x="2981325" y="2786063"/>
            <a:ext cx="4270375" cy="458787"/>
            <a:chOff x="1950" y="1790"/>
            <a:chExt cx="2690" cy="289"/>
          </a:xfrm>
        </p:grpSpPr>
        <p:sp>
          <p:nvSpPr>
            <p:cNvPr id="52338" name="Text Box 114"/>
            <p:cNvSpPr txBox="1">
              <a:spLocks noChangeArrowheads="1"/>
            </p:cNvSpPr>
            <p:nvPr/>
          </p:nvSpPr>
          <p:spPr bwMode="auto">
            <a:xfrm>
              <a:off x="1950" y="1791"/>
              <a:ext cx="502" cy="288"/>
            </a:xfrm>
            <a:prstGeom prst="rect">
              <a:avLst/>
            </a:prstGeom>
            <a:solidFill>
              <a:srgbClr val="CCFFFF"/>
            </a:solidFill>
            <a:ln>
              <a:noFill/>
            </a:ln>
            <a:effectLst/>
            <a:extLs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0033CC"/>
                  </a:solidFill>
                </a:rPr>
                <a:t>禁止</a:t>
              </a:r>
            </a:p>
          </p:txBody>
        </p:sp>
        <p:sp>
          <p:nvSpPr>
            <p:cNvPr id="52339" name="Text Box 115"/>
            <p:cNvSpPr txBox="1">
              <a:spLocks noChangeArrowheads="1"/>
            </p:cNvSpPr>
            <p:nvPr/>
          </p:nvSpPr>
          <p:spPr bwMode="auto">
            <a:xfrm>
              <a:off x="4138" y="1790"/>
              <a:ext cx="502" cy="288"/>
            </a:xfrm>
            <a:prstGeom prst="rect">
              <a:avLst/>
            </a:prstGeom>
            <a:solidFill>
              <a:srgbClr val="CCFFFF"/>
            </a:solidFill>
            <a:ln>
              <a:noFill/>
            </a:ln>
            <a:effectLst/>
            <a:extLs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FF0066"/>
                  </a:solidFill>
                </a:rPr>
                <a:t>使能</a:t>
              </a:r>
            </a:p>
          </p:txBody>
        </p:sp>
      </p:grpSp>
      <p:sp>
        <p:nvSpPr>
          <p:cNvPr id="52340" name="Text Box 116"/>
          <p:cNvSpPr txBox="1">
            <a:spLocks noChangeArrowheads="1"/>
          </p:cNvSpPr>
          <p:nvPr/>
        </p:nvSpPr>
        <p:spPr bwMode="auto">
          <a:xfrm>
            <a:off x="6432550" y="5916613"/>
            <a:ext cx="820738" cy="469900"/>
          </a:xfrm>
          <a:prstGeom prst="rect">
            <a:avLst/>
          </a:prstGeom>
          <a:solidFill>
            <a:srgbClr val="FFFFCC"/>
          </a:solidFill>
          <a:ln w="1270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33CC"/>
                </a:solidFill>
              </a:rPr>
              <a:t>0 </a:t>
            </a:r>
            <a:r>
              <a:rPr lang="en-US" altLang="zh-CN" b="1">
                <a:solidFill>
                  <a:srgbClr val="0033CC"/>
                </a:solidFill>
                <a:sym typeface="Symbol" panose="05050102010706020507" pitchFamily="18" charset="2"/>
              </a:rPr>
              <a:t> 7</a:t>
            </a:r>
            <a:endParaRPr lang="en-US" altLang="zh-CN" b="1">
              <a:solidFill>
                <a:srgbClr val="0033CC"/>
              </a:solidFill>
            </a:endParaRPr>
          </a:p>
        </p:txBody>
      </p:sp>
      <p:grpSp>
        <p:nvGrpSpPr>
          <p:cNvPr id="52341" name="Group 117"/>
          <p:cNvGrpSpPr>
            <a:grpSpLocks/>
          </p:cNvGrpSpPr>
          <p:nvPr/>
        </p:nvGrpSpPr>
        <p:grpSpPr bwMode="auto">
          <a:xfrm>
            <a:off x="2338388" y="1912938"/>
            <a:ext cx="4765675" cy="482600"/>
            <a:chOff x="1529" y="1240"/>
            <a:chExt cx="3002" cy="304"/>
          </a:xfrm>
        </p:grpSpPr>
        <p:sp>
          <p:nvSpPr>
            <p:cNvPr id="52342" name="Text Box 118"/>
            <p:cNvSpPr txBox="1">
              <a:spLocks noChangeArrowheads="1"/>
            </p:cNvSpPr>
            <p:nvPr/>
          </p:nvSpPr>
          <p:spPr bwMode="auto">
            <a:xfrm>
              <a:off x="1529" y="1248"/>
              <a:ext cx="252" cy="296"/>
            </a:xfrm>
            <a:prstGeom prst="rect">
              <a:avLst/>
            </a:prstGeom>
            <a:solidFill>
              <a:srgbClr val="FFFFCC"/>
            </a:solidFill>
            <a:ln w="1270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1">
                  <a:solidFill>
                    <a:srgbClr val="0033CC"/>
                  </a:solidFill>
                </a:rPr>
                <a:t>0   </a:t>
              </a:r>
            </a:p>
          </p:txBody>
        </p:sp>
        <p:sp>
          <p:nvSpPr>
            <p:cNvPr id="52343" name="Text Box 119"/>
            <p:cNvSpPr txBox="1">
              <a:spLocks noChangeArrowheads="1"/>
            </p:cNvSpPr>
            <p:nvPr/>
          </p:nvSpPr>
          <p:spPr bwMode="auto">
            <a:xfrm>
              <a:off x="3741" y="1240"/>
              <a:ext cx="790" cy="296"/>
            </a:xfrm>
            <a:prstGeom prst="rect">
              <a:avLst/>
            </a:prstGeom>
            <a:solidFill>
              <a:srgbClr val="FFFFCC"/>
            </a:solidFill>
            <a:ln w="1270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1" i="1">
                  <a:solidFill>
                    <a:srgbClr val="0033CC"/>
                  </a:solidFill>
                </a:rPr>
                <a:t>D</a:t>
              </a:r>
              <a:r>
                <a:rPr lang="en-US" altLang="zh-CN" b="1" baseline="-25000">
                  <a:solidFill>
                    <a:srgbClr val="0033CC"/>
                  </a:solidFill>
                </a:rPr>
                <a:t>0</a:t>
              </a:r>
              <a:r>
                <a:rPr lang="en-US" altLang="zh-CN" b="1">
                  <a:solidFill>
                    <a:srgbClr val="0033CC"/>
                  </a:solidFill>
                </a:rPr>
                <a:t> </a:t>
              </a:r>
              <a:r>
                <a:rPr lang="en-US" altLang="zh-CN" b="1">
                  <a:solidFill>
                    <a:srgbClr val="0033CC"/>
                  </a:solidFill>
                  <a:sym typeface="Symbol" panose="05050102010706020507" pitchFamily="18" charset="2"/>
                </a:rPr>
                <a:t></a:t>
              </a:r>
              <a:r>
                <a:rPr lang="en-US" altLang="zh-CN" b="1" i="1">
                  <a:solidFill>
                    <a:srgbClr val="0033CC"/>
                  </a:solidFill>
                  <a:sym typeface="Symbol" panose="05050102010706020507" pitchFamily="18" charset="2"/>
                </a:rPr>
                <a:t>D</a:t>
              </a:r>
              <a:r>
                <a:rPr lang="en-US" altLang="zh-CN" b="1" baseline="-25000">
                  <a:solidFill>
                    <a:srgbClr val="0033CC"/>
                  </a:solidFill>
                  <a:sym typeface="Symbol" panose="05050102010706020507" pitchFamily="18" charset="2"/>
                </a:rPr>
                <a:t>7</a:t>
              </a:r>
              <a:r>
                <a:rPr lang="en-US" altLang="zh-CN" b="1">
                  <a:solidFill>
                    <a:srgbClr val="0033CC"/>
                  </a:solidFill>
                </a:rPr>
                <a:t> </a:t>
              </a:r>
            </a:p>
          </p:txBody>
        </p:sp>
      </p:grpSp>
      <p:sp>
        <p:nvSpPr>
          <p:cNvPr id="52344" name="Text Box 120"/>
          <p:cNvSpPr txBox="1">
            <a:spLocks noChangeArrowheads="1"/>
          </p:cNvSpPr>
          <p:nvPr/>
        </p:nvSpPr>
        <p:spPr bwMode="auto">
          <a:xfrm>
            <a:off x="2333625" y="1066800"/>
            <a:ext cx="1254125" cy="469900"/>
          </a:xfrm>
          <a:prstGeom prst="rect">
            <a:avLst/>
          </a:prstGeom>
          <a:solidFill>
            <a:srgbClr val="FFFFCC"/>
          </a:solidFill>
          <a:ln w="1270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1" i="1">
                <a:solidFill>
                  <a:srgbClr val="0033CC"/>
                </a:solidFill>
              </a:rPr>
              <a:t>D</a:t>
            </a:r>
            <a:r>
              <a:rPr lang="en-US" altLang="zh-CN" b="1" baseline="-25000">
                <a:solidFill>
                  <a:srgbClr val="0033CC"/>
                </a:solidFill>
              </a:rPr>
              <a:t>0</a:t>
            </a:r>
            <a:r>
              <a:rPr lang="en-US" altLang="zh-CN" b="1">
                <a:solidFill>
                  <a:srgbClr val="0033CC"/>
                </a:solidFill>
              </a:rPr>
              <a:t> </a:t>
            </a:r>
            <a:r>
              <a:rPr lang="en-US" altLang="zh-CN" b="1">
                <a:solidFill>
                  <a:srgbClr val="0033CC"/>
                </a:solidFill>
                <a:sym typeface="Symbol" panose="05050102010706020507" pitchFamily="18" charset="2"/>
              </a:rPr>
              <a:t></a:t>
            </a:r>
            <a:r>
              <a:rPr lang="en-US" altLang="zh-CN" b="1" i="1">
                <a:solidFill>
                  <a:srgbClr val="0033CC"/>
                </a:solidFill>
                <a:sym typeface="Symbol" panose="05050102010706020507" pitchFamily="18" charset="2"/>
              </a:rPr>
              <a:t>D</a:t>
            </a:r>
            <a:r>
              <a:rPr lang="en-US" altLang="zh-CN" b="1" baseline="-25000">
                <a:solidFill>
                  <a:srgbClr val="0033CC"/>
                </a:solidFill>
                <a:sym typeface="Symbol" panose="05050102010706020507" pitchFamily="18" charset="2"/>
              </a:rPr>
              <a:t>7</a:t>
            </a:r>
            <a:r>
              <a:rPr lang="en-US" altLang="zh-CN" b="1">
                <a:solidFill>
                  <a:srgbClr val="0033CC"/>
                </a:solidFill>
              </a:rPr>
              <a:t> </a:t>
            </a:r>
          </a:p>
        </p:txBody>
      </p:sp>
      <p:sp>
        <p:nvSpPr>
          <p:cNvPr id="52345" name="Text Box 121"/>
          <p:cNvSpPr txBox="1">
            <a:spLocks noChangeArrowheads="1"/>
          </p:cNvSpPr>
          <p:nvPr/>
        </p:nvSpPr>
        <p:spPr bwMode="auto">
          <a:xfrm>
            <a:off x="2795588" y="5981700"/>
            <a:ext cx="400050" cy="469900"/>
          </a:xfrm>
          <a:prstGeom prst="rect">
            <a:avLst/>
          </a:prstGeom>
          <a:solidFill>
            <a:srgbClr val="FFFFCC"/>
          </a:solidFill>
          <a:ln w="1270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1">
                <a:solidFill>
                  <a:srgbClr val="FF0066"/>
                </a:solidFill>
              </a:rPr>
              <a:t>1</a:t>
            </a:r>
            <a:r>
              <a:rPr lang="en-US" altLang="zh-CN" b="1">
                <a:solidFill>
                  <a:srgbClr val="0033CC"/>
                </a:solidFill>
              </a:rPr>
              <a:t>   </a:t>
            </a:r>
          </a:p>
        </p:txBody>
      </p:sp>
      <p:grpSp>
        <p:nvGrpSpPr>
          <p:cNvPr id="52346" name="Group 122"/>
          <p:cNvGrpSpPr>
            <a:grpSpLocks/>
          </p:cNvGrpSpPr>
          <p:nvPr/>
        </p:nvGrpSpPr>
        <p:grpSpPr bwMode="auto">
          <a:xfrm>
            <a:off x="3014663" y="2787650"/>
            <a:ext cx="4270375" cy="458788"/>
            <a:chOff x="1950" y="1790"/>
            <a:chExt cx="2690" cy="289"/>
          </a:xfrm>
        </p:grpSpPr>
        <p:sp>
          <p:nvSpPr>
            <p:cNvPr id="52347" name="Text Box 123"/>
            <p:cNvSpPr txBox="1">
              <a:spLocks noChangeArrowheads="1"/>
            </p:cNvSpPr>
            <p:nvPr/>
          </p:nvSpPr>
          <p:spPr bwMode="auto">
            <a:xfrm>
              <a:off x="1950" y="1791"/>
              <a:ext cx="502" cy="288"/>
            </a:xfrm>
            <a:prstGeom prst="rect">
              <a:avLst/>
            </a:prstGeom>
            <a:solidFill>
              <a:srgbClr val="CCFFFF"/>
            </a:solidFill>
            <a:ln>
              <a:noFill/>
            </a:ln>
            <a:effectLst/>
            <a:extLs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FF0066"/>
                  </a:solidFill>
                </a:rPr>
                <a:t>使能</a:t>
              </a:r>
            </a:p>
          </p:txBody>
        </p:sp>
        <p:sp>
          <p:nvSpPr>
            <p:cNvPr id="52348" name="Text Box 124"/>
            <p:cNvSpPr txBox="1">
              <a:spLocks noChangeArrowheads="1"/>
            </p:cNvSpPr>
            <p:nvPr/>
          </p:nvSpPr>
          <p:spPr bwMode="auto">
            <a:xfrm>
              <a:off x="4138" y="1790"/>
              <a:ext cx="502" cy="288"/>
            </a:xfrm>
            <a:prstGeom prst="rect">
              <a:avLst/>
            </a:prstGeom>
            <a:solidFill>
              <a:srgbClr val="CCFFFF"/>
            </a:solidFill>
            <a:ln>
              <a:noFill/>
            </a:ln>
            <a:effectLst/>
            <a:extLs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0033CC"/>
                  </a:solidFill>
                </a:rPr>
                <a:t>禁止</a:t>
              </a:r>
            </a:p>
          </p:txBody>
        </p:sp>
      </p:grpSp>
      <p:grpSp>
        <p:nvGrpSpPr>
          <p:cNvPr id="52349" name="Group 125"/>
          <p:cNvGrpSpPr>
            <a:grpSpLocks/>
          </p:cNvGrpSpPr>
          <p:nvPr/>
        </p:nvGrpSpPr>
        <p:grpSpPr bwMode="auto">
          <a:xfrm>
            <a:off x="2333625" y="1911350"/>
            <a:ext cx="4779963" cy="479425"/>
            <a:chOff x="1525" y="1239"/>
            <a:chExt cx="3011" cy="302"/>
          </a:xfrm>
        </p:grpSpPr>
        <p:sp>
          <p:nvSpPr>
            <p:cNvPr id="52350" name="Text Box 126"/>
            <p:cNvSpPr txBox="1">
              <a:spLocks noChangeArrowheads="1"/>
            </p:cNvSpPr>
            <p:nvPr/>
          </p:nvSpPr>
          <p:spPr bwMode="auto">
            <a:xfrm>
              <a:off x="1525" y="1245"/>
              <a:ext cx="790" cy="296"/>
            </a:xfrm>
            <a:prstGeom prst="rect">
              <a:avLst/>
            </a:prstGeom>
            <a:solidFill>
              <a:srgbClr val="FFFFCC"/>
            </a:solidFill>
            <a:ln w="1270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1" i="1">
                  <a:solidFill>
                    <a:srgbClr val="0033CC"/>
                  </a:solidFill>
                </a:rPr>
                <a:t>D</a:t>
              </a:r>
              <a:r>
                <a:rPr lang="en-US" altLang="zh-CN" b="1" baseline="-25000">
                  <a:solidFill>
                    <a:srgbClr val="0033CC"/>
                  </a:solidFill>
                </a:rPr>
                <a:t>8</a:t>
              </a:r>
              <a:r>
                <a:rPr lang="en-US" altLang="zh-CN" b="1">
                  <a:solidFill>
                    <a:srgbClr val="0033CC"/>
                  </a:solidFill>
                </a:rPr>
                <a:t> </a:t>
              </a:r>
              <a:r>
                <a:rPr lang="en-US" altLang="zh-CN" b="1">
                  <a:solidFill>
                    <a:srgbClr val="0033CC"/>
                  </a:solidFill>
                  <a:sym typeface="Symbol" panose="05050102010706020507" pitchFamily="18" charset="2"/>
                </a:rPr>
                <a:t></a:t>
              </a:r>
              <a:r>
                <a:rPr lang="en-US" altLang="zh-CN" b="1" i="1">
                  <a:solidFill>
                    <a:srgbClr val="0033CC"/>
                  </a:solidFill>
                  <a:sym typeface="Symbol" panose="05050102010706020507" pitchFamily="18" charset="2"/>
                </a:rPr>
                <a:t>D</a:t>
              </a:r>
              <a:r>
                <a:rPr lang="en-US" altLang="zh-CN" b="1" baseline="-25000">
                  <a:solidFill>
                    <a:srgbClr val="0033CC"/>
                  </a:solidFill>
                  <a:sym typeface="Symbol" panose="05050102010706020507" pitchFamily="18" charset="2"/>
                </a:rPr>
                <a:t>15</a:t>
              </a:r>
              <a:r>
                <a:rPr lang="en-US" altLang="zh-CN" b="1">
                  <a:solidFill>
                    <a:srgbClr val="0033CC"/>
                  </a:solidFill>
                </a:rPr>
                <a:t> </a:t>
              </a:r>
            </a:p>
          </p:txBody>
        </p:sp>
        <p:sp>
          <p:nvSpPr>
            <p:cNvPr id="52351" name="Text Box 127"/>
            <p:cNvSpPr txBox="1">
              <a:spLocks noChangeArrowheads="1"/>
            </p:cNvSpPr>
            <p:nvPr/>
          </p:nvSpPr>
          <p:spPr bwMode="auto">
            <a:xfrm>
              <a:off x="3746" y="1239"/>
              <a:ext cx="790" cy="296"/>
            </a:xfrm>
            <a:prstGeom prst="rect">
              <a:avLst/>
            </a:prstGeom>
            <a:solidFill>
              <a:srgbClr val="FFFFCC"/>
            </a:solidFill>
            <a:ln w="1270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1">
                  <a:solidFill>
                    <a:srgbClr val="0033CC"/>
                  </a:solidFill>
                </a:rPr>
                <a:t>0 </a:t>
              </a:r>
            </a:p>
          </p:txBody>
        </p:sp>
      </p:grpSp>
      <p:sp>
        <p:nvSpPr>
          <p:cNvPr id="52352" name="Text Box 128"/>
          <p:cNvSpPr txBox="1">
            <a:spLocks noChangeArrowheads="1"/>
          </p:cNvSpPr>
          <p:nvPr/>
        </p:nvSpPr>
        <p:spPr bwMode="auto">
          <a:xfrm>
            <a:off x="2333625" y="1066800"/>
            <a:ext cx="1254125" cy="469900"/>
          </a:xfrm>
          <a:prstGeom prst="rect">
            <a:avLst/>
          </a:prstGeom>
          <a:solidFill>
            <a:srgbClr val="FFFFCC"/>
          </a:solidFill>
          <a:ln w="1270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1" i="1">
                <a:solidFill>
                  <a:srgbClr val="0033CC"/>
                </a:solidFill>
              </a:rPr>
              <a:t>D</a:t>
            </a:r>
            <a:r>
              <a:rPr lang="en-US" altLang="zh-CN" b="1" baseline="-25000">
                <a:solidFill>
                  <a:srgbClr val="0033CC"/>
                </a:solidFill>
              </a:rPr>
              <a:t>8</a:t>
            </a:r>
            <a:r>
              <a:rPr lang="en-US" altLang="zh-CN" b="1">
                <a:solidFill>
                  <a:srgbClr val="0033CC"/>
                </a:solidFill>
              </a:rPr>
              <a:t> </a:t>
            </a:r>
            <a:r>
              <a:rPr lang="en-US" altLang="zh-CN" b="1">
                <a:solidFill>
                  <a:srgbClr val="0033CC"/>
                </a:solidFill>
                <a:sym typeface="Symbol" panose="05050102010706020507" pitchFamily="18" charset="2"/>
              </a:rPr>
              <a:t></a:t>
            </a:r>
            <a:r>
              <a:rPr lang="en-US" altLang="zh-CN" b="1" i="1">
                <a:solidFill>
                  <a:srgbClr val="0033CC"/>
                </a:solidFill>
                <a:sym typeface="Symbol" panose="05050102010706020507" pitchFamily="18" charset="2"/>
              </a:rPr>
              <a:t>D</a:t>
            </a:r>
            <a:r>
              <a:rPr lang="en-US" altLang="zh-CN" b="1" baseline="-25000">
                <a:solidFill>
                  <a:srgbClr val="0033CC"/>
                </a:solidFill>
                <a:sym typeface="Symbol" panose="05050102010706020507" pitchFamily="18" charset="2"/>
              </a:rPr>
              <a:t>15</a:t>
            </a:r>
            <a:r>
              <a:rPr lang="en-US" altLang="zh-CN" b="1">
                <a:solidFill>
                  <a:srgbClr val="0033CC"/>
                </a:solidFill>
              </a:rPr>
              <a:t> </a:t>
            </a:r>
          </a:p>
        </p:txBody>
      </p:sp>
    </p:spTree>
    <p:extLst>
      <p:ext uri="{BB962C8B-B14F-4D97-AF65-F5344CB8AC3E}">
        <p14:creationId xmlns:p14="http://schemas.microsoft.com/office/powerpoint/2010/main" val="34563291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226"/>
                                        </p:tgtEl>
                                        <p:attrNameLst>
                                          <p:attrName>style.visibility</p:attrName>
                                        </p:attrNameLst>
                                      </p:cBhvr>
                                      <p:to>
                                        <p:strVal val="visible"/>
                                      </p:to>
                                    </p:set>
                                    <p:animEffect transition="in" filter="wipe(left)">
                                      <p:cBhvr>
                                        <p:cTn id="7" dur="500"/>
                                        <p:tgtEl>
                                          <p:spTgt spid="522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2227"/>
                                        </p:tgtEl>
                                        <p:attrNameLst>
                                          <p:attrName>style.visibility</p:attrName>
                                        </p:attrNameLst>
                                      </p:cBhvr>
                                      <p:to>
                                        <p:strVal val="visible"/>
                                      </p:to>
                                    </p:set>
                                    <p:animEffect transition="in" filter="wipe(left)">
                                      <p:cBhvr>
                                        <p:cTn id="12" dur="500"/>
                                        <p:tgtEl>
                                          <p:spTgt spid="52227"/>
                                        </p:tgtEl>
                                      </p:cBhvr>
                                    </p:animEffect>
                                  </p:childTnLst>
                                </p:cTn>
                              </p:par>
                            </p:childTnLst>
                          </p:cTn>
                        </p:par>
                        <p:par>
                          <p:cTn id="13" fill="hold" nodeType="afterGroup">
                            <p:stCondLst>
                              <p:cond delay="500"/>
                            </p:stCondLst>
                            <p:childTnLst>
                              <p:par>
                                <p:cTn id="14" presetID="22" presetClass="entr" presetSubtype="8" fill="hold" nodeType="afterEffect">
                                  <p:stCondLst>
                                    <p:cond delay="1000"/>
                                  </p:stCondLst>
                                  <p:childTnLst>
                                    <p:set>
                                      <p:cBhvr>
                                        <p:cTn id="15" dur="1" fill="hold">
                                          <p:stCondLst>
                                            <p:cond delay="0"/>
                                          </p:stCondLst>
                                        </p:cTn>
                                        <p:tgtEl>
                                          <p:spTgt spid="52229"/>
                                        </p:tgtEl>
                                        <p:attrNameLst>
                                          <p:attrName>style.visibility</p:attrName>
                                        </p:attrNameLst>
                                      </p:cBhvr>
                                      <p:to>
                                        <p:strVal val="visible"/>
                                      </p:to>
                                    </p:set>
                                    <p:animEffect transition="in" filter="wipe(left)">
                                      <p:cBhvr>
                                        <p:cTn id="16" dur="500"/>
                                        <p:tgtEl>
                                          <p:spTgt spid="52229"/>
                                        </p:tgtEl>
                                      </p:cBhvr>
                                    </p:animEffect>
                                  </p:childTnLst>
                                </p:cTn>
                              </p:par>
                            </p:childTnLst>
                          </p:cTn>
                        </p:par>
                        <p:par>
                          <p:cTn id="17" fill="hold" nodeType="afterGroup">
                            <p:stCondLst>
                              <p:cond delay="2000"/>
                            </p:stCondLst>
                            <p:childTnLst>
                              <p:par>
                                <p:cTn id="18" presetID="22" presetClass="entr" presetSubtype="8" fill="hold" grpId="0" nodeType="afterEffect">
                                  <p:stCondLst>
                                    <p:cond delay="0"/>
                                  </p:stCondLst>
                                  <p:childTnLst>
                                    <p:set>
                                      <p:cBhvr>
                                        <p:cTn id="19" dur="1" fill="hold">
                                          <p:stCondLst>
                                            <p:cond delay="0"/>
                                          </p:stCondLst>
                                        </p:cTn>
                                        <p:tgtEl>
                                          <p:spTgt spid="52228"/>
                                        </p:tgtEl>
                                        <p:attrNameLst>
                                          <p:attrName>style.visibility</p:attrName>
                                        </p:attrNameLst>
                                      </p:cBhvr>
                                      <p:to>
                                        <p:strVal val="visible"/>
                                      </p:to>
                                    </p:set>
                                    <p:animEffect transition="in" filter="wipe(left)">
                                      <p:cBhvr>
                                        <p:cTn id="20" dur="500"/>
                                        <p:tgtEl>
                                          <p:spTgt spid="5222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4" fill="hold" nodeType="clickEffect">
                                  <p:stCondLst>
                                    <p:cond delay="0"/>
                                  </p:stCondLst>
                                  <p:childTnLst>
                                    <p:set>
                                      <p:cBhvr>
                                        <p:cTn id="24" dur="1" fill="hold">
                                          <p:stCondLst>
                                            <p:cond delay="0"/>
                                          </p:stCondLst>
                                        </p:cTn>
                                        <p:tgtEl>
                                          <p:spTgt spid="52307"/>
                                        </p:tgtEl>
                                        <p:attrNameLst>
                                          <p:attrName>style.visibility</p:attrName>
                                        </p:attrNameLst>
                                      </p:cBhvr>
                                      <p:to>
                                        <p:strVal val="visible"/>
                                      </p:to>
                                    </p:set>
                                    <p:animEffect transition="in" filter="slide(fromBottom)">
                                      <p:cBhvr>
                                        <p:cTn id="25" dur="500"/>
                                        <p:tgtEl>
                                          <p:spTgt spid="52307"/>
                                        </p:tgtEl>
                                      </p:cBhvr>
                                    </p:animEffect>
                                  </p:childTnLst>
                                </p:cTn>
                              </p:par>
                            </p:childTnLst>
                          </p:cTn>
                        </p:par>
                        <p:par>
                          <p:cTn id="26" fill="hold" nodeType="afterGroup">
                            <p:stCondLst>
                              <p:cond delay="500"/>
                            </p:stCondLst>
                            <p:childTnLst>
                              <p:par>
                                <p:cTn id="27" presetID="12" presetClass="entr" presetSubtype="4" fill="hold" nodeType="afterEffect">
                                  <p:stCondLst>
                                    <p:cond delay="1000"/>
                                  </p:stCondLst>
                                  <p:childTnLst>
                                    <p:set>
                                      <p:cBhvr>
                                        <p:cTn id="28" dur="1" fill="hold">
                                          <p:stCondLst>
                                            <p:cond delay="0"/>
                                          </p:stCondLst>
                                        </p:cTn>
                                        <p:tgtEl>
                                          <p:spTgt spid="52277"/>
                                        </p:tgtEl>
                                        <p:attrNameLst>
                                          <p:attrName>style.visibility</p:attrName>
                                        </p:attrNameLst>
                                      </p:cBhvr>
                                      <p:to>
                                        <p:strVal val="visible"/>
                                      </p:to>
                                    </p:set>
                                    <p:animEffect transition="in" filter="slide(fromBottom)">
                                      <p:cBhvr>
                                        <p:cTn id="29" dur="500"/>
                                        <p:tgtEl>
                                          <p:spTgt spid="52277"/>
                                        </p:tgtEl>
                                      </p:cBhvr>
                                    </p:animEffect>
                                  </p:childTnLst>
                                </p:cTn>
                              </p:par>
                            </p:childTnLst>
                          </p:cTn>
                        </p:par>
                        <p:par>
                          <p:cTn id="30" fill="hold" nodeType="afterGroup">
                            <p:stCondLst>
                              <p:cond delay="2000"/>
                            </p:stCondLst>
                            <p:childTnLst>
                              <p:par>
                                <p:cTn id="31" presetID="17" presetClass="entr" presetSubtype="10" fill="hold" grpId="0" nodeType="afterEffect">
                                  <p:stCondLst>
                                    <p:cond delay="1000"/>
                                  </p:stCondLst>
                                  <p:childTnLst>
                                    <p:set>
                                      <p:cBhvr>
                                        <p:cTn id="32" dur="1" fill="hold">
                                          <p:stCondLst>
                                            <p:cond delay="0"/>
                                          </p:stCondLst>
                                        </p:cTn>
                                        <p:tgtEl>
                                          <p:spTgt spid="52334"/>
                                        </p:tgtEl>
                                        <p:attrNameLst>
                                          <p:attrName>style.visibility</p:attrName>
                                        </p:attrNameLst>
                                      </p:cBhvr>
                                      <p:to>
                                        <p:strVal val="visible"/>
                                      </p:to>
                                    </p:set>
                                    <p:anim calcmode="lin" valueType="num">
                                      <p:cBhvr>
                                        <p:cTn id="33" dur="500" fill="hold"/>
                                        <p:tgtEl>
                                          <p:spTgt spid="52334"/>
                                        </p:tgtEl>
                                        <p:attrNameLst>
                                          <p:attrName>ppt_w</p:attrName>
                                        </p:attrNameLst>
                                      </p:cBhvr>
                                      <p:tavLst>
                                        <p:tav tm="0">
                                          <p:val>
                                            <p:fltVal val="0"/>
                                          </p:val>
                                        </p:tav>
                                        <p:tav tm="100000">
                                          <p:val>
                                            <p:strVal val="#ppt_w"/>
                                          </p:val>
                                        </p:tav>
                                      </p:tavLst>
                                    </p:anim>
                                    <p:anim calcmode="lin" valueType="num">
                                      <p:cBhvr>
                                        <p:cTn id="34" dur="500" fill="hold"/>
                                        <p:tgtEl>
                                          <p:spTgt spid="52334"/>
                                        </p:tgtEl>
                                        <p:attrNameLst>
                                          <p:attrName>ppt_h</p:attrName>
                                        </p:attrNameLst>
                                      </p:cBhvr>
                                      <p:tavLst>
                                        <p:tav tm="0">
                                          <p:val>
                                            <p:strVal val="#ppt_h"/>
                                          </p:val>
                                        </p:tav>
                                        <p:tav tm="100000">
                                          <p:val>
                                            <p:strVal val="#ppt_h"/>
                                          </p:val>
                                        </p:tav>
                                      </p:tavLst>
                                    </p:anim>
                                  </p:childTnLst>
                                </p:cTn>
                              </p:par>
                            </p:childTnLst>
                          </p:cTn>
                        </p:par>
                        <p:par>
                          <p:cTn id="35" fill="hold" nodeType="afterGroup">
                            <p:stCondLst>
                              <p:cond delay="3500"/>
                            </p:stCondLst>
                            <p:childTnLst>
                              <p:par>
                                <p:cTn id="36" presetID="17" presetClass="entr" presetSubtype="10" fill="hold" grpId="0" nodeType="afterEffect">
                                  <p:stCondLst>
                                    <p:cond delay="1000"/>
                                  </p:stCondLst>
                                  <p:childTnLst>
                                    <p:set>
                                      <p:cBhvr>
                                        <p:cTn id="37" dur="1" fill="hold">
                                          <p:stCondLst>
                                            <p:cond delay="0"/>
                                          </p:stCondLst>
                                        </p:cTn>
                                        <p:tgtEl>
                                          <p:spTgt spid="52335"/>
                                        </p:tgtEl>
                                        <p:attrNameLst>
                                          <p:attrName>style.visibility</p:attrName>
                                        </p:attrNameLst>
                                      </p:cBhvr>
                                      <p:to>
                                        <p:strVal val="visible"/>
                                      </p:to>
                                    </p:set>
                                    <p:anim calcmode="lin" valueType="num">
                                      <p:cBhvr>
                                        <p:cTn id="38" dur="500" fill="hold"/>
                                        <p:tgtEl>
                                          <p:spTgt spid="52335"/>
                                        </p:tgtEl>
                                        <p:attrNameLst>
                                          <p:attrName>ppt_w</p:attrName>
                                        </p:attrNameLst>
                                      </p:cBhvr>
                                      <p:tavLst>
                                        <p:tav tm="0">
                                          <p:val>
                                            <p:fltVal val="0"/>
                                          </p:val>
                                        </p:tav>
                                        <p:tav tm="100000">
                                          <p:val>
                                            <p:strVal val="#ppt_w"/>
                                          </p:val>
                                        </p:tav>
                                      </p:tavLst>
                                    </p:anim>
                                    <p:anim calcmode="lin" valueType="num">
                                      <p:cBhvr>
                                        <p:cTn id="39" dur="500" fill="hold"/>
                                        <p:tgtEl>
                                          <p:spTgt spid="52335"/>
                                        </p:tgtEl>
                                        <p:attrNameLst>
                                          <p:attrName>ppt_h</p:attrName>
                                        </p:attrNameLst>
                                      </p:cBhvr>
                                      <p:tavLst>
                                        <p:tav tm="0">
                                          <p:val>
                                            <p:strVal val="#ppt_h"/>
                                          </p:val>
                                        </p:tav>
                                        <p:tav tm="100000">
                                          <p:val>
                                            <p:strVal val="#ppt_h"/>
                                          </p:val>
                                        </p:tav>
                                      </p:tavLst>
                                    </p:anim>
                                  </p:childTnLst>
                                </p:cTn>
                              </p:par>
                            </p:childTnLst>
                          </p:cTn>
                        </p:par>
                      </p:childTnLst>
                    </p:cTn>
                  </p:par>
                  <p:par>
                    <p:cTn id="40" fill="hold">
                      <p:stCondLst>
                        <p:cond delay="indefinite"/>
                      </p:stCondLst>
                      <p:childTnLst>
                        <p:par>
                          <p:cTn id="41" fill="hold" nodeType="afterGroup">
                            <p:stCondLst>
                              <p:cond delay="0"/>
                            </p:stCondLst>
                            <p:childTnLst>
                              <p:par>
                                <p:cTn id="42" presetID="12" presetClass="entr" presetSubtype="4" fill="hold" nodeType="clickEffect">
                                  <p:stCondLst>
                                    <p:cond delay="0"/>
                                  </p:stCondLst>
                                  <p:childTnLst>
                                    <p:set>
                                      <p:cBhvr>
                                        <p:cTn id="43" dur="1" fill="hold">
                                          <p:stCondLst>
                                            <p:cond delay="0"/>
                                          </p:stCondLst>
                                        </p:cTn>
                                        <p:tgtEl>
                                          <p:spTgt spid="52304"/>
                                        </p:tgtEl>
                                        <p:attrNameLst>
                                          <p:attrName>style.visibility</p:attrName>
                                        </p:attrNameLst>
                                      </p:cBhvr>
                                      <p:to>
                                        <p:strVal val="visible"/>
                                      </p:to>
                                    </p:set>
                                    <p:animEffect transition="in" filter="slide(fromBottom)">
                                      <p:cBhvr>
                                        <p:cTn id="44" dur="500"/>
                                        <p:tgtEl>
                                          <p:spTgt spid="52304"/>
                                        </p:tgtEl>
                                      </p:cBhvr>
                                    </p:animEffect>
                                  </p:childTnLst>
                                </p:cTn>
                              </p:par>
                            </p:childTnLst>
                          </p:cTn>
                        </p:par>
                        <p:par>
                          <p:cTn id="45" fill="hold" nodeType="afterGroup">
                            <p:stCondLst>
                              <p:cond delay="500"/>
                            </p:stCondLst>
                            <p:childTnLst>
                              <p:par>
                                <p:cTn id="46" presetID="12" presetClass="entr" presetSubtype="4" fill="hold" nodeType="afterEffect">
                                  <p:stCondLst>
                                    <p:cond delay="1000"/>
                                  </p:stCondLst>
                                  <p:childTnLst>
                                    <p:set>
                                      <p:cBhvr>
                                        <p:cTn id="47" dur="1" fill="hold">
                                          <p:stCondLst>
                                            <p:cond delay="0"/>
                                          </p:stCondLst>
                                        </p:cTn>
                                        <p:tgtEl>
                                          <p:spTgt spid="52259"/>
                                        </p:tgtEl>
                                        <p:attrNameLst>
                                          <p:attrName>style.visibility</p:attrName>
                                        </p:attrNameLst>
                                      </p:cBhvr>
                                      <p:to>
                                        <p:strVal val="visible"/>
                                      </p:to>
                                    </p:set>
                                    <p:animEffect transition="in" filter="slide(fromBottom)">
                                      <p:cBhvr>
                                        <p:cTn id="48" dur="500"/>
                                        <p:tgtEl>
                                          <p:spTgt spid="52259"/>
                                        </p:tgtEl>
                                      </p:cBhvr>
                                    </p:animEffect>
                                  </p:childTnLst>
                                </p:cTn>
                              </p:par>
                            </p:childTnLst>
                          </p:cTn>
                        </p:par>
                      </p:childTnLst>
                    </p:cTn>
                  </p:par>
                  <p:par>
                    <p:cTn id="49" fill="hold">
                      <p:stCondLst>
                        <p:cond delay="indefinite"/>
                      </p:stCondLst>
                      <p:childTnLst>
                        <p:par>
                          <p:cTn id="50" fill="hold" nodeType="afterGroup">
                            <p:stCondLst>
                              <p:cond delay="0"/>
                            </p:stCondLst>
                            <p:childTnLst>
                              <p:par>
                                <p:cTn id="51" presetID="22" presetClass="entr" presetSubtype="1" fill="hold" nodeType="clickEffect">
                                  <p:stCondLst>
                                    <p:cond delay="0"/>
                                  </p:stCondLst>
                                  <p:childTnLst>
                                    <p:set>
                                      <p:cBhvr>
                                        <p:cTn id="52" dur="1" fill="hold">
                                          <p:stCondLst>
                                            <p:cond delay="0"/>
                                          </p:stCondLst>
                                        </p:cTn>
                                        <p:tgtEl>
                                          <p:spTgt spid="52233"/>
                                        </p:tgtEl>
                                        <p:attrNameLst>
                                          <p:attrName>style.visibility</p:attrName>
                                        </p:attrNameLst>
                                      </p:cBhvr>
                                      <p:to>
                                        <p:strVal val="visible"/>
                                      </p:to>
                                    </p:set>
                                    <p:animEffect transition="in" filter="wipe(up)">
                                      <p:cBhvr>
                                        <p:cTn id="53" dur="500"/>
                                        <p:tgtEl>
                                          <p:spTgt spid="52233"/>
                                        </p:tgtEl>
                                      </p:cBhvr>
                                    </p:animEffect>
                                  </p:childTnLst>
                                </p:cTn>
                              </p:par>
                            </p:childTnLst>
                          </p:cTn>
                        </p:par>
                        <p:par>
                          <p:cTn id="54" fill="hold" nodeType="afterGroup">
                            <p:stCondLst>
                              <p:cond delay="500"/>
                            </p:stCondLst>
                            <p:childTnLst>
                              <p:par>
                                <p:cTn id="55" presetID="22" presetClass="entr" presetSubtype="1" fill="hold" nodeType="afterEffect">
                                  <p:stCondLst>
                                    <p:cond delay="1000"/>
                                  </p:stCondLst>
                                  <p:childTnLst>
                                    <p:set>
                                      <p:cBhvr>
                                        <p:cTn id="56" dur="1" fill="hold">
                                          <p:stCondLst>
                                            <p:cond delay="0"/>
                                          </p:stCondLst>
                                        </p:cTn>
                                        <p:tgtEl>
                                          <p:spTgt spid="52231"/>
                                        </p:tgtEl>
                                        <p:attrNameLst>
                                          <p:attrName>style.visibility</p:attrName>
                                        </p:attrNameLst>
                                      </p:cBhvr>
                                      <p:to>
                                        <p:strVal val="visible"/>
                                      </p:to>
                                    </p:set>
                                    <p:animEffect transition="in" filter="wipe(up)">
                                      <p:cBhvr>
                                        <p:cTn id="57" dur="500"/>
                                        <p:tgtEl>
                                          <p:spTgt spid="52231"/>
                                        </p:tgtEl>
                                      </p:cBhvr>
                                    </p:animEffect>
                                  </p:childTnLst>
                                </p:cTn>
                              </p:par>
                            </p:childTnLst>
                          </p:cTn>
                        </p:par>
                        <p:par>
                          <p:cTn id="58" fill="hold" nodeType="afterGroup">
                            <p:stCondLst>
                              <p:cond delay="2000"/>
                            </p:stCondLst>
                            <p:childTnLst>
                              <p:par>
                                <p:cTn id="59" presetID="22" presetClass="entr" presetSubtype="8" fill="hold" nodeType="afterEffect">
                                  <p:stCondLst>
                                    <p:cond delay="1000"/>
                                  </p:stCondLst>
                                  <p:childTnLst>
                                    <p:set>
                                      <p:cBhvr>
                                        <p:cTn id="60" dur="1" fill="hold">
                                          <p:stCondLst>
                                            <p:cond delay="0"/>
                                          </p:stCondLst>
                                        </p:cTn>
                                        <p:tgtEl>
                                          <p:spTgt spid="52236"/>
                                        </p:tgtEl>
                                        <p:attrNameLst>
                                          <p:attrName>style.visibility</p:attrName>
                                        </p:attrNameLst>
                                      </p:cBhvr>
                                      <p:to>
                                        <p:strVal val="visible"/>
                                      </p:to>
                                    </p:set>
                                    <p:animEffect transition="in" filter="wipe(left)">
                                      <p:cBhvr>
                                        <p:cTn id="61" dur="500"/>
                                        <p:tgtEl>
                                          <p:spTgt spid="52236"/>
                                        </p:tgtEl>
                                      </p:cBhvr>
                                    </p:animEffect>
                                  </p:childTnLst>
                                </p:cTn>
                              </p:par>
                            </p:childTnLst>
                          </p:cTn>
                        </p:par>
                        <p:par>
                          <p:cTn id="62" fill="hold" nodeType="afterGroup">
                            <p:stCondLst>
                              <p:cond delay="3500"/>
                            </p:stCondLst>
                            <p:childTnLst>
                              <p:par>
                                <p:cTn id="63" presetID="22" presetClass="entr" presetSubtype="1" fill="hold" nodeType="afterEffect">
                                  <p:stCondLst>
                                    <p:cond delay="1000"/>
                                  </p:stCondLst>
                                  <p:childTnLst>
                                    <p:set>
                                      <p:cBhvr>
                                        <p:cTn id="64" dur="1" fill="hold">
                                          <p:stCondLst>
                                            <p:cond delay="0"/>
                                          </p:stCondLst>
                                        </p:cTn>
                                        <p:tgtEl>
                                          <p:spTgt spid="52251"/>
                                        </p:tgtEl>
                                        <p:attrNameLst>
                                          <p:attrName>style.visibility</p:attrName>
                                        </p:attrNameLst>
                                      </p:cBhvr>
                                      <p:to>
                                        <p:strVal val="visible"/>
                                      </p:to>
                                    </p:set>
                                    <p:animEffect transition="in" filter="wipe(up)">
                                      <p:cBhvr>
                                        <p:cTn id="65" dur="500"/>
                                        <p:tgtEl>
                                          <p:spTgt spid="52251"/>
                                        </p:tgtEl>
                                      </p:cBhvr>
                                    </p:animEffect>
                                  </p:childTnLst>
                                </p:cTn>
                              </p:par>
                            </p:childTnLst>
                          </p:cTn>
                        </p:par>
                        <p:par>
                          <p:cTn id="66" fill="hold" nodeType="afterGroup">
                            <p:stCondLst>
                              <p:cond delay="5000"/>
                            </p:stCondLst>
                            <p:childTnLst>
                              <p:par>
                                <p:cTn id="67" presetID="23" presetClass="entr" presetSubtype="16" fill="hold" grpId="0" nodeType="afterEffect">
                                  <p:stCondLst>
                                    <p:cond delay="1000"/>
                                  </p:stCondLst>
                                  <p:childTnLst>
                                    <p:set>
                                      <p:cBhvr>
                                        <p:cTn id="68" dur="1" fill="hold">
                                          <p:stCondLst>
                                            <p:cond delay="0"/>
                                          </p:stCondLst>
                                        </p:cTn>
                                        <p:tgtEl>
                                          <p:spTgt spid="52257"/>
                                        </p:tgtEl>
                                        <p:attrNameLst>
                                          <p:attrName>style.visibility</p:attrName>
                                        </p:attrNameLst>
                                      </p:cBhvr>
                                      <p:to>
                                        <p:strVal val="visible"/>
                                      </p:to>
                                    </p:set>
                                    <p:anim calcmode="lin" valueType="num">
                                      <p:cBhvr>
                                        <p:cTn id="69" dur="500" fill="hold"/>
                                        <p:tgtEl>
                                          <p:spTgt spid="52257"/>
                                        </p:tgtEl>
                                        <p:attrNameLst>
                                          <p:attrName>ppt_w</p:attrName>
                                        </p:attrNameLst>
                                      </p:cBhvr>
                                      <p:tavLst>
                                        <p:tav tm="0">
                                          <p:val>
                                            <p:fltVal val="0"/>
                                          </p:val>
                                        </p:tav>
                                        <p:tav tm="100000">
                                          <p:val>
                                            <p:strVal val="#ppt_w"/>
                                          </p:val>
                                        </p:tav>
                                      </p:tavLst>
                                    </p:anim>
                                    <p:anim calcmode="lin" valueType="num">
                                      <p:cBhvr>
                                        <p:cTn id="70" dur="500" fill="hold"/>
                                        <p:tgtEl>
                                          <p:spTgt spid="52257"/>
                                        </p:tgtEl>
                                        <p:attrNameLst>
                                          <p:attrName>ppt_h</p:attrName>
                                        </p:attrNameLst>
                                      </p:cBhvr>
                                      <p:tavLst>
                                        <p:tav tm="0">
                                          <p:val>
                                            <p:fltVal val="0"/>
                                          </p:val>
                                        </p:tav>
                                        <p:tav tm="100000">
                                          <p:val>
                                            <p:strVal val="#ppt_h"/>
                                          </p:val>
                                        </p:tav>
                                      </p:tavLst>
                                    </p:anim>
                                  </p:childTnLst>
                                </p:cTn>
                              </p:par>
                            </p:childTnLst>
                          </p:cTn>
                        </p:par>
                        <p:par>
                          <p:cTn id="71" fill="hold" nodeType="afterGroup">
                            <p:stCondLst>
                              <p:cond delay="6500"/>
                            </p:stCondLst>
                            <p:childTnLst>
                              <p:par>
                                <p:cTn id="72" presetID="22" presetClass="entr" presetSubtype="1" fill="hold" nodeType="afterEffect">
                                  <p:stCondLst>
                                    <p:cond delay="1000"/>
                                  </p:stCondLst>
                                  <p:childTnLst>
                                    <p:set>
                                      <p:cBhvr>
                                        <p:cTn id="73" dur="1" fill="hold">
                                          <p:stCondLst>
                                            <p:cond delay="0"/>
                                          </p:stCondLst>
                                        </p:cTn>
                                        <p:tgtEl>
                                          <p:spTgt spid="52232"/>
                                        </p:tgtEl>
                                        <p:attrNameLst>
                                          <p:attrName>style.visibility</p:attrName>
                                        </p:attrNameLst>
                                      </p:cBhvr>
                                      <p:to>
                                        <p:strVal val="visible"/>
                                      </p:to>
                                    </p:set>
                                    <p:animEffect transition="in" filter="wipe(up)">
                                      <p:cBhvr>
                                        <p:cTn id="74" dur="500"/>
                                        <p:tgtEl>
                                          <p:spTgt spid="52232"/>
                                        </p:tgtEl>
                                      </p:cBhvr>
                                    </p:animEffect>
                                  </p:childTnLst>
                                </p:cTn>
                              </p:par>
                            </p:childTnLst>
                          </p:cTn>
                        </p:par>
                        <p:par>
                          <p:cTn id="75" fill="hold" nodeType="afterGroup">
                            <p:stCondLst>
                              <p:cond delay="8000"/>
                            </p:stCondLst>
                            <p:childTnLst>
                              <p:par>
                                <p:cTn id="76" presetID="22" presetClass="entr" presetSubtype="1" fill="hold" nodeType="afterEffect">
                                  <p:stCondLst>
                                    <p:cond delay="1000"/>
                                  </p:stCondLst>
                                  <p:childTnLst>
                                    <p:set>
                                      <p:cBhvr>
                                        <p:cTn id="77" dur="1" fill="hold">
                                          <p:stCondLst>
                                            <p:cond delay="0"/>
                                          </p:stCondLst>
                                        </p:cTn>
                                        <p:tgtEl>
                                          <p:spTgt spid="52230"/>
                                        </p:tgtEl>
                                        <p:attrNameLst>
                                          <p:attrName>style.visibility</p:attrName>
                                        </p:attrNameLst>
                                      </p:cBhvr>
                                      <p:to>
                                        <p:strVal val="visible"/>
                                      </p:to>
                                    </p:set>
                                    <p:animEffect transition="in" filter="wipe(up)">
                                      <p:cBhvr>
                                        <p:cTn id="78" dur="500"/>
                                        <p:tgtEl>
                                          <p:spTgt spid="52230"/>
                                        </p:tgtEl>
                                      </p:cBhvr>
                                    </p:animEffect>
                                  </p:childTnLst>
                                </p:cTn>
                              </p:par>
                            </p:childTnLst>
                          </p:cTn>
                        </p:par>
                        <p:par>
                          <p:cTn id="79" fill="hold" nodeType="afterGroup">
                            <p:stCondLst>
                              <p:cond delay="9500"/>
                            </p:stCondLst>
                            <p:childTnLst>
                              <p:par>
                                <p:cTn id="80" presetID="22" presetClass="entr" presetSubtype="8" fill="hold" nodeType="afterEffect">
                                  <p:stCondLst>
                                    <p:cond delay="1000"/>
                                  </p:stCondLst>
                                  <p:childTnLst>
                                    <p:set>
                                      <p:cBhvr>
                                        <p:cTn id="81" dur="1" fill="hold">
                                          <p:stCondLst>
                                            <p:cond delay="0"/>
                                          </p:stCondLst>
                                        </p:cTn>
                                        <p:tgtEl>
                                          <p:spTgt spid="52235"/>
                                        </p:tgtEl>
                                        <p:attrNameLst>
                                          <p:attrName>style.visibility</p:attrName>
                                        </p:attrNameLst>
                                      </p:cBhvr>
                                      <p:to>
                                        <p:strVal val="visible"/>
                                      </p:to>
                                    </p:set>
                                    <p:animEffect transition="in" filter="wipe(left)">
                                      <p:cBhvr>
                                        <p:cTn id="82" dur="500"/>
                                        <p:tgtEl>
                                          <p:spTgt spid="52235"/>
                                        </p:tgtEl>
                                      </p:cBhvr>
                                    </p:animEffect>
                                  </p:childTnLst>
                                </p:cTn>
                              </p:par>
                            </p:childTnLst>
                          </p:cTn>
                        </p:par>
                        <p:par>
                          <p:cTn id="83" fill="hold" nodeType="afterGroup">
                            <p:stCondLst>
                              <p:cond delay="11000"/>
                            </p:stCondLst>
                            <p:childTnLst>
                              <p:par>
                                <p:cTn id="84" presetID="22" presetClass="entr" presetSubtype="1" fill="hold" nodeType="afterEffect">
                                  <p:stCondLst>
                                    <p:cond delay="1000"/>
                                  </p:stCondLst>
                                  <p:childTnLst>
                                    <p:set>
                                      <p:cBhvr>
                                        <p:cTn id="85" dur="1" fill="hold">
                                          <p:stCondLst>
                                            <p:cond delay="0"/>
                                          </p:stCondLst>
                                        </p:cTn>
                                        <p:tgtEl>
                                          <p:spTgt spid="52239"/>
                                        </p:tgtEl>
                                        <p:attrNameLst>
                                          <p:attrName>style.visibility</p:attrName>
                                        </p:attrNameLst>
                                      </p:cBhvr>
                                      <p:to>
                                        <p:strVal val="visible"/>
                                      </p:to>
                                    </p:set>
                                    <p:animEffect transition="in" filter="wipe(up)">
                                      <p:cBhvr>
                                        <p:cTn id="86" dur="500"/>
                                        <p:tgtEl>
                                          <p:spTgt spid="52239"/>
                                        </p:tgtEl>
                                      </p:cBhvr>
                                    </p:animEffect>
                                  </p:childTnLst>
                                </p:cTn>
                              </p:par>
                            </p:childTnLst>
                          </p:cTn>
                        </p:par>
                        <p:par>
                          <p:cTn id="87" fill="hold" nodeType="afterGroup">
                            <p:stCondLst>
                              <p:cond delay="12500"/>
                            </p:stCondLst>
                            <p:childTnLst>
                              <p:par>
                                <p:cTn id="88" presetID="23" presetClass="entr" presetSubtype="16" fill="hold" grpId="0" nodeType="afterEffect">
                                  <p:stCondLst>
                                    <p:cond delay="1000"/>
                                  </p:stCondLst>
                                  <p:childTnLst>
                                    <p:set>
                                      <p:cBhvr>
                                        <p:cTn id="89" dur="1" fill="hold">
                                          <p:stCondLst>
                                            <p:cond delay="0"/>
                                          </p:stCondLst>
                                        </p:cTn>
                                        <p:tgtEl>
                                          <p:spTgt spid="52256"/>
                                        </p:tgtEl>
                                        <p:attrNameLst>
                                          <p:attrName>style.visibility</p:attrName>
                                        </p:attrNameLst>
                                      </p:cBhvr>
                                      <p:to>
                                        <p:strVal val="visible"/>
                                      </p:to>
                                    </p:set>
                                    <p:anim calcmode="lin" valueType="num">
                                      <p:cBhvr>
                                        <p:cTn id="90" dur="500" fill="hold"/>
                                        <p:tgtEl>
                                          <p:spTgt spid="52256"/>
                                        </p:tgtEl>
                                        <p:attrNameLst>
                                          <p:attrName>ppt_w</p:attrName>
                                        </p:attrNameLst>
                                      </p:cBhvr>
                                      <p:tavLst>
                                        <p:tav tm="0">
                                          <p:val>
                                            <p:fltVal val="0"/>
                                          </p:val>
                                        </p:tav>
                                        <p:tav tm="100000">
                                          <p:val>
                                            <p:strVal val="#ppt_w"/>
                                          </p:val>
                                        </p:tav>
                                      </p:tavLst>
                                    </p:anim>
                                    <p:anim calcmode="lin" valueType="num">
                                      <p:cBhvr>
                                        <p:cTn id="91" dur="500" fill="hold"/>
                                        <p:tgtEl>
                                          <p:spTgt spid="52256"/>
                                        </p:tgtEl>
                                        <p:attrNameLst>
                                          <p:attrName>ppt_h</p:attrName>
                                        </p:attrNameLst>
                                      </p:cBhvr>
                                      <p:tavLst>
                                        <p:tav tm="0">
                                          <p:val>
                                            <p:fltVal val="0"/>
                                          </p:val>
                                        </p:tav>
                                        <p:tav tm="100000">
                                          <p:val>
                                            <p:strVal val="#ppt_h"/>
                                          </p:val>
                                        </p:tav>
                                      </p:tavLst>
                                    </p:anim>
                                  </p:childTnLst>
                                </p:cTn>
                              </p:par>
                            </p:childTnLst>
                          </p:cTn>
                        </p:par>
                        <p:par>
                          <p:cTn id="92" fill="hold" nodeType="afterGroup">
                            <p:stCondLst>
                              <p:cond delay="14000"/>
                            </p:stCondLst>
                            <p:childTnLst>
                              <p:par>
                                <p:cTn id="93" presetID="22" presetClass="entr" presetSubtype="8" fill="hold" nodeType="afterEffect">
                                  <p:stCondLst>
                                    <p:cond delay="1000"/>
                                  </p:stCondLst>
                                  <p:childTnLst>
                                    <p:set>
                                      <p:cBhvr>
                                        <p:cTn id="94" dur="1" fill="hold">
                                          <p:stCondLst>
                                            <p:cond delay="0"/>
                                          </p:stCondLst>
                                        </p:cTn>
                                        <p:tgtEl>
                                          <p:spTgt spid="52234"/>
                                        </p:tgtEl>
                                        <p:attrNameLst>
                                          <p:attrName>style.visibility</p:attrName>
                                        </p:attrNameLst>
                                      </p:cBhvr>
                                      <p:to>
                                        <p:strVal val="visible"/>
                                      </p:to>
                                    </p:set>
                                    <p:animEffect transition="in" filter="wipe(left)">
                                      <p:cBhvr>
                                        <p:cTn id="95" dur="500"/>
                                        <p:tgtEl>
                                          <p:spTgt spid="52234"/>
                                        </p:tgtEl>
                                      </p:cBhvr>
                                    </p:animEffect>
                                  </p:childTnLst>
                                </p:cTn>
                              </p:par>
                            </p:childTnLst>
                          </p:cTn>
                        </p:par>
                        <p:par>
                          <p:cTn id="96" fill="hold" nodeType="afterGroup">
                            <p:stCondLst>
                              <p:cond delay="15500"/>
                            </p:stCondLst>
                            <p:childTnLst>
                              <p:par>
                                <p:cTn id="97" presetID="22" presetClass="entr" presetSubtype="1" fill="hold" nodeType="afterEffect">
                                  <p:stCondLst>
                                    <p:cond delay="1000"/>
                                  </p:stCondLst>
                                  <p:childTnLst>
                                    <p:set>
                                      <p:cBhvr>
                                        <p:cTn id="98" dur="1" fill="hold">
                                          <p:stCondLst>
                                            <p:cond delay="0"/>
                                          </p:stCondLst>
                                        </p:cTn>
                                        <p:tgtEl>
                                          <p:spTgt spid="52247"/>
                                        </p:tgtEl>
                                        <p:attrNameLst>
                                          <p:attrName>style.visibility</p:attrName>
                                        </p:attrNameLst>
                                      </p:cBhvr>
                                      <p:to>
                                        <p:strVal val="visible"/>
                                      </p:to>
                                    </p:set>
                                    <p:animEffect transition="in" filter="wipe(up)">
                                      <p:cBhvr>
                                        <p:cTn id="99" dur="500"/>
                                        <p:tgtEl>
                                          <p:spTgt spid="52247"/>
                                        </p:tgtEl>
                                      </p:cBhvr>
                                    </p:animEffect>
                                  </p:childTnLst>
                                </p:cTn>
                              </p:par>
                            </p:childTnLst>
                          </p:cTn>
                        </p:par>
                        <p:par>
                          <p:cTn id="100" fill="hold" nodeType="afterGroup">
                            <p:stCondLst>
                              <p:cond delay="17000"/>
                            </p:stCondLst>
                            <p:childTnLst>
                              <p:par>
                                <p:cTn id="101" presetID="23" presetClass="entr" presetSubtype="16" fill="hold" grpId="0" nodeType="afterEffect">
                                  <p:stCondLst>
                                    <p:cond delay="1000"/>
                                  </p:stCondLst>
                                  <p:childTnLst>
                                    <p:set>
                                      <p:cBhvr>
                                        <p:cTn id="102" dur="1" fill="hold">
                                          <p:stCondLst>
                                            <p:cond delay="0"/>
                                          </p:stCondLst>
                                        </p:cTn>
                                        <p:tgtEl>
                                          <p:spTgt spid="52255"/>
                                        </p:tgtEl>
                                        <p:attrNameLst>
                                          <p:attrName>style.visibility</p:attrName>
                                        </p:attrNameLst>
                                      </p:cBhvr>
                                      <p:to>
                                        <p:strVal val="visible"/>
                                      </p:to>
                                    </p:set>
                                    <p:anim calcmode="lin" valueType="num">
                                      <p:cBhvr>
                                        <p:cTn id="103" dur="500" fill="hold"/>
                                        <p:tgtEl>
                                          <p:spTgt spid="52255"/>
                                        </p:tgtEl>
                                        <p:attrNameLst>
                                          <p:attrName>ppt_w</p:attrName>
                                        </p:attrNameLst>
                                      </p:cBhvr>
                                      <p:tavLst>
                                        <p:tav tm="0">
                                          <p:val>
                                            <p:fltVal val="0"/>
                                          </p:val>
                                        </p:tav>
                                        <p:tav tm="100000">
                                          <p:val>
                                            <p:strVal val="#ppt_w"/>
                                          </p:val>
                                        </p:tav>
                                      </p:tavLst>
                                    </p:anim>
                                    <p:anim calcmode="lin" valueType="num">
                                      <p:cBhvr>
                                        <p:cTn id="104" dur="500" fill="hold"/>
                                        <p:tgtEl>
                                          <p:spTgt spid="52255"/>
                                        </p:tgtEl>
                                        <p:attrNameLst>
                                          <p:attrName>ppt_h</p:attrName>
                                        </p:attrNameLst>
                                      </p:cBhvr>
                                      <p:tavLst>
                                        <p:tav tm="0">
                                          <p:val>
                                            <p:fltVal val="0"/>
                                          </p:val>
                                        </p:tav>
                                        <p:tav tm="100000">
                                          <p:val>
                                            <p:strVal val="#ppt_h"/>
                                          </p:val>
                                        </p:tav>
                                      </p:tavLst>
                                    </p:anim>
                                  </p:childTnLst>
                                </p:cTn>
                              </p:par>
                            </p:childTnLst>
                          </p:cTn>
                        </p:par>
                        <p:par>
                          <p:cTn id="105" fill="hold" nodeType="afterGroup">
                            <p:stCondLst>
                              <p:cond delay="18500"/>
                            </p:stCondLst>
                            <p:childTnLst>
                              <p:par>
                                <p:cTn id="106" presetID="23" presetClass="entr" presetSubtype="16" fill="hold" grpId="0" nodeType="afterEffect">
                                  <p:stCondLst>
                                    <p:cond delay="1000"/>
                                  </p:stCondLst>
                                  <p:childTnLst>
                                    <p:set>
                                      <p:cBhvr>
                                        <p:cTn id="107" dur="1" fill="hold">
                                          <p:stCondLst>
                                            <p:cond delay="0"/>
                                          </p:stCondLst>
                                        </p:cTn>
                                        <p:tgtEl>
                                          <p:spTgt spid="52258"/>
                                        </p:tgtEl>
                                        <p:attrNameLst>
                                          <p:attrName>style.visibility</p:attrName>
                                        </p:attrNameLst>
                                      </p:cBhvr>
                                      <p:to>
                                        <p:strVal val="visible"/>
                                      </p:to>
                                    </p:set>
                                    <p:anim calcmode="lin" valueType="num">
                                      <p:cBhvr>
                                        <p:cTn id="108" dur="500" fill="hold"/>
                                        <p:tgtEl>
                                          <p:spTgt spid="52258"/>
                                        </p:tgtEl>
                                        <p:attrNameLst>
                                          <p:attrName>ppt_w</p:attrName>
                                        </p:attrNameLst>
                                      </p:cBhvr>
                                      <p:tavLst>
                                        <p:tav tm="0">
                                          <p:val>
                                            <p:fltVal val="0"/>
                                          </p:val>
                                        </p:tav>
                                        <p:tav tm="100000">
                                          <p:val>
                                            <p:strVal val="#ppt_w"/>
                                          </p:val>
                                        </p:tav>
                                      </p:tavLst>
                                    </p:anim>
                                    <p:anim calcmode="lin" valueType="num">
                                      <p:cBhvr>
                                        <p:cTn id="109" dur="500" fill="hold"/>
                                        <p:tgtEl>
                                          <p:spTgt spid="52258"/>
                                        </p:tgtEl>
                                        <p:attrNameLst>
                                          <p:attrName>ppt_h</p:attrName>
                                        </p:attrNameLst>
                                      </p:cBhvr>
                                      <p:tavLst>
                                        <p:tav tm="0">
                                          <p:val>
                                            <p:fltVal val="0"/>
                                          </p:val>
                                        </p:tav>
                                        <p:tav tm="100000">
                                          <p:val>
                                            <p:strVal val="#ppt_h"/>
                                          </p:val>
                                        </p:tav>
                                      </p:tavLst>
                                    </p:anim>
                                  </p:childTnLst>
                                </p:cTn>
                              </p:par>
                            </p:childTnLst>
                          </p:cTn>
                        </p:par>
                        <p:par>
                          <p:cTn id="110" fill="hold" nodeType="afterGroup">
                            <p:stCondLst>
                              <p:cond delay="20000"/>
                            </p:stCondLst>
                            <p:childTnLst>
                              <p:par>
                                <p:cTn id="111" presetID="22" presetClass="entr" presetSubtype="4" fill="hold" nodeType="afterEffect">
                                  <p:stCondLst>
                                    <p:cond delay="1000"/>
                                  </p:stCondLst>
                                  <p:childTnLst>
                                    <p:set>
                                      <p:cBhvr>
                                        <p:cTn id="112" dur="1" fill="hold">
                                          <p:stCondLst>
                                            <p:cond delay="0"/>
                                          </p:stCondLst>
                                        </p:cTn>
                                        <p:tgtEl>
                                          <p:spTgt spid="52243"/>
                                        </p:tgtEl>
                                        <p:attrNameLst>
                                          <p:attrName>style.visibility</p:attrName>
                                        </p:attrNameLst>
                                      </p:cBhvr>
                                      <p:to>
                                        <p:strVal val="visible"/>
                                      </p:to>
                                    </p:set>
                                    <p:animEffect transition="in" filter="wipe(down)">
                                      <p:cBhvr>
                                        <p:cTn id="113" dur="500"/>
                                        <p:tgtEl>
                                          <p:spTgt spid="52243"/>
                                        </p:tgtEl>
                                      </p:cBhvr>
                                    </p:animEffect>
                                  </p:childTnLst>
                                </p:cTn>
                              </p:par>
                            </p:childTnLst>
                          </p:cTn>
                        </p:par>
                        <p:par>
                          <p:cTn id="114" fill="hold" nodeType="afterGroup">
                            <p:stCondLst>
                              <p:cond delay="21500"/>
                            </p:stCondLst>
                            <p:childTnLst>
                              <p:par>
                                <p:cTn id="115" presetID="12" presetClass="entr" presetSubtype="4" fill="hold" nodeType="afterEffect">
                                  <p:stCondLst>
                                    <p:cond delay="1000"/>
                                  </p:stCondLst>
                                  <p:childTnLst>
                                    <p:set>
                                      <p:cBhvr>
                                        <p:cTn id="116" dur="1" fill="hold">
                                          <p:stCondLst>
                                            <p:cond delay="0"/>
                                          </p:stCondLst>
                                        </p:cTn>
                                        <p:tgtEl>
                                          <p:spTgt spid="52271"/>
                                        </p:tgtEl>
                                        <p:attrNameLst>
                                          <p:attrName>style.visibility</p:attrName>
                                        </p:attrNameLst>
                                      </p:cBhvr>
                                      <p:to>
                                        <p:strVal val="visible"/>
                                      </p:to>
                                    </p:set>
                                    <p:animEffect transition="in" filter="slide(fromBottom)">
                                      <p:cBhvr>
                                        <p:cTn id="117" dur="500"/>
                                        <p:tgtEl>
                                          <p:spTgt spid="52271"/>
                                        </p:tgtEl>
                                      </p:cBhvr>
                                    </p:animEffect>
                                  </p:childTnLst>
                                </p:cTn>
                              </p:par>
                            </p:childTnLst>
                          </p:cTn>
                        </p:par>
                        <p:par>
                          <p:cTn id="118" fill="hold" nodeType="afterGroup">
                            <p:stCondLst>
                              <p:cond delay="23000"/>
                            </p:stCondLst>
                            <p:childTnLst>
                              <p:par>
                                <p:cTn id="119" presetID="22" presetClass="entr" presetSubtype="8" fill="hold" nodeType="afterEffect">
                                  <p:stCondLst>
                                    <p:cond delay="1000"/>
                                  </p:stCondLst>
                                  <p:childTnLst>
                                    <p:set>
                                      <p:cBhvr>
                                        <p:cTn id="120" dur="1" fill="hold">
                                          <p:stCondLst>
                                            <p:cond delay="0"/>
                                          </p:stCondLst>
                                        </p:cTn>
                                        <p:tgtEl>
                                          <p:spTgt spid="52238"/>
                                        </p:tgtEl>
                                        <p:attrNameLst>
                                          <p:attrName>style.visibility</p:attrName>
                                        </p:attrNameLst>
                                      </p:cBhvr>
                                      <p:to>
                                        <p:strVal val="visible"/>
                                      </p:to>
                                    </p:set>
                                    <p:animEffect transition="in" filter="wipe(left)">
                                      <p:cBhvr>
                                        <p:cTn id="121" dur="500"/>
                                        <p:tgtEl>
                                          <p:spTgt spid="52238"/>
                                        </p:tgtEl>
                                      </p:cBhvr>
                                    </p:animEffect>
                                  </p:childTnLst>
                                </p:cTn>
                              </p:par>
                            </p:childTnLst>
                          </p:cTn>
                        </p:par>
                        <p:par>
                          <p:cTn id="122" fill="hold" nodeType="afterGroup">
                            <p:stCondLst>
                              <p:cond delay="24500"/>
                            </p:stCondLst>
                            <p:childTnLst>
                              <p:par>
                                <p:cTn id="123" presetID="22" presetClass="entr" presetSubtype="4" fill="hold" nodeType="afterEffect">
                                  <p:stCondLst>
                                    <p:cond delay="1000"/>
                                  </p:stCondLst>
                                  <p:childTnLst>
                                    <p:set>
                                      <p:cBhvr>
                                        <p:cTn id="124" dur="1" fill="hold">
                                          <p:stCondLst>
                                            <p:cond delay="0"/>
                                          </p:stCondLst>
                                        </p:cTn>
                                        <p:tgtEl>
                                          <p:spTgt spid="52237"/>
                                        </p:tgtEl>
                                        <p:attrNameLst>
                                          <p:attrName>style.visibility</p:attrName>
                                        </p:attrNameLst>
                                      </p:cBhvr>
                                      <p:to>
                                        <p:strVal val="visible"/>
                                      </p:to>
                                    </p:set>
                                    <p:animEffect transition="in" filter="wipe(down)">
                                      <p:cBhvr>
                                        <p:cTn id="125" dur="500"/>
                                        <p:tgtEl>
                                          <p:spTgt spid="52237"/>
                                        </p:tgtEl>
                                      </p:cBhvr>
                                    </p:animEffect>
                                  </p:childTnLst>
                                </p:cTn>
                              </p:par>
                            </p:childTnLst>
                          </p:cTn>
                        </p:par>
                        <p:par>
                          <p:cTn id="126" fill="hold" nodeType="afterGroup">
                            <p:stCondLst>
                              <p:cond delay="26000"/>
                            </p:stCondLst>
                            <p:childTnLst>
                              <p:par>
                                <p:cTn id="127" presetID="22" presetClass="entr" presetSubtype="2" fill="hold" nodeType="afterEffect">
                                  <p:stCondLst>
                                    <p:cond delay="1000"/>
                                  </p:stCondLst>
                                  <p:childTnLst>
                                    <p:set>
                                      <p:cBhvr>
                                        <p:cTn id="128" dur="1" fill="hold">
                                          <p:stCondLst>
                                            <p:cond delay="0"/>
                                          </p:stCondLst>
                                        </p:cTn>
                                        <p:tgtEl>
                                          <p:spTgt spid="52270"/>
                                        </p:tgtEl>
                                        <p:attrNameLst>
                                          <p:attrName>style.visibility</p:attrName>
                                        </p:attrNameLst>
                                      </p:cBhvr>
                                      <p:to>
                                        <p:strVal val="visible"/>
                                      </p:to>
                                    </p:set>
                                    <p:animEffect transition="in" filter="wipe(right)">
                                      <p:cBhvr>
                                        <p:cTn id="129" dur="500"/>
                                        <p:tgtEl>
                                          <p:spTgt spid="52270"/>
                                        </p:tgtEl>
                                      </p:cBhvr>
                                    </p:animEffect>
                                  </p:childTnLst>
                                </p:cTn>
                              </p:par>
                            </p:childTnLst>
                          </p:cTn>
                        </p:par>
                        <p:par>
                          <p:cTn id="130" fill="hold" nodeType="afterGroup">
                            <p:stCondLst>
                              <p:cond delay="27500"/>
                            </p:stCondLst>
                            <p:childTnLst>
                              <p:par>
                                <p:cTn id="131" presetID="22" presetClass="entr" presetSubtype="4" fill="hold" nodeType="afterEffect">
                                  <p:stCondLst>
                                    <p:cond delay="1000"/>
                                  </p:stCondLst>
                                  <p:childTnLst>
                                    <p:set>
                                      <p:cBhvr>
                                        <p:cTn id="132" dur="1" fill="hold">
                                          <p:stCondLst>
                                            <p:cond delay="0"/>
                                          </p:stCondLst>
                                        </p:cTn>
                                        <p:tgtEl>
                                          <p:spTgt spid="52276"/>
                                        </p:tgtEl>
                                        <p:attrNameLst>
                                          <p:attrName>style.visibility</p:attrName>
                                        </p:attrNameLst>
                                      </p:cBhvr>
                                      <p:to>
                                        <p:strVal val="visible"/>
                                      </p:to>
                                    </p:set>
                                    <p:animEffect transition="in" filter="wipe(down)">
                                      <p:cBhvr>
                                        <p:cTn id="133" dur="500"/>
                                        <p:tgtEl>
                                          <p:spTgt spid="52276"/>
                                        </p:tgtEl>
                                      </p:cBhvr>
                                    </p:animEffect>
                                  </p:childTnLst>
                                </p:cTn>
                              </p:par>
                            </p:childTnLst>
                          </p:cTn>
                        </p:par>
                        <p:par>
                          <p:cTn id="134" fill="hold" nodeType="afterGroup">
                            <p:stCondLst>
                              <p:cond delay="29000"/>
                            </p:stCondLst>
                            <p:childTnLst>
                              <p:par>
                                <p:cTn id="135" presetID="22" presetClass="entr" presetSubtype="8" fill="hold" nodeType="afterEffect">
                                  <p:stCondLst>
                                    <p:cond delay="1000"/>
                                  </p:stCondLst>
                                  <p:childTnLst>
                                    <p:set>
                                      <p:cBhvr>
                                        <p:cTn id="136" dur="1" fill="hold">
                                          <p:stCondLst>
                                            <p:cond delay="0"/>
                                          </p:stCondLst>
                                        </p:cTn>
                                        <p:tgtEl>
                                          <p:spTgt spid="52275"/>
                                        </p:tgtEl>
                                        <p:attrNameLst>
                                          <p:attrName>style.visibility</p:attrName>
                                        </p:attrNameLst>
                                      </p:cBhvr>
                                      <p:to>
                                        <p:strVal val="visible"/>
                                      </p:to>
                                    </p:set>
                                    <p:animEffect transition="in" filter="wipe(left)">
                                      <p:cBhvr>
                                        <p:cTn id="137" dur="500"/>
                                        <p:tgtEl>
                                          <p:spTgt spid="52275"/>
                                        </p:tgtEl>
                                      </p:cBhvr>
                                    </p:animEffect>
                                  </p:childTnLst>
                                </p:cTn>
                              </p:par>
                            </p:childTnLst>
                          </p:cTn>
                        </p:par>
                        <p:par>
                          <p:cTn id="138" fill="hold" nodeType="afterGroup">
                            <p:stCondLst>
                              <p:cond delay="30500"/>
                            </p:stCondLst>
                            <p:childTnLst>
                              <p:par>
                                <p:cTn id="139" presetID="22" presetClass="entr" presetSubtype="4" fill="hold" nodeType="afterEffect">
                                  <p:stCondLst>
                                    <p:cond delay="1000"/>
                                  </p:stCondLst>
                                  <p:childTnLst>
                                    <p:set>
                                      <p:cBhvr>
                                        <p:cTn id="140" dur="1" fill="hold">
                                          <p:stCondLst>
                                            <p:cond delay="0"/>
                                          </p:stCondLst>
                                        </p:cTn>
                                        <p:tgtEl>
                                          <p:spTgt spid="52269"/>
                                        </p:tgtEl>
                                        <p:attrNameLst>
                                          <p:attrName>style.visibility</p:attrName>
                                        </p:attrNameLst>
                                      </p:cBhvr>
                                      <p:to>
                                        <p:strVal val="visible"/>
                                      </p:to>
                                    </p:set>
                                    <p:animEffect transition="in" filter="wipe(down)">
                                      <p:cBhvr>
                                        <p:cTn id="141" dur="500"/>
                                        <p:tgtEl>
                                          <p:spTgt spid="52269"/>
                                        </p:tgtEl>
                                      </p:cBhvr>
                                    </p:animEffect>
                                  </p:childTnLst>
                                </p:cTn>
                              </p:par>
                            </p:childTnLst>
                          </p:cTn>
                        </p:par>
                        <p:par>
                          <p:cTn id="142" fill="hold" nodeType="afterGroup">
                            <p:stCondLst>
                              <p:cond delay="32000"/>
                            </p:stCondLst>
                            <p:childTnLst>
                              <p:par>
                                <p:cTn id="143" presetID="12" presetClass="entr" presetSubtype="4" fill="hold" nodeType="afterEffect">
                                  <p:stCondLst>
                                    <p:cond delay="1000"/>
                                  </p:stCondLst>
                                  <p:childTnLst>
                                    <p:set>
                                      <p:cBhvr>
                                        <p:cTn id="144" dur="1" fill="hold">
                                          <p:stCondLst>
                                            <p:cond delay="0"/>
                                          </p:stCondLst>
                                        </p:cTn>
                                        <p:tgtEl>
                                          <p:spTgt spid="52262"/>
                                        </p:tgtEl>
                                        <p:attrNameLst>
                                          <p:attrName>style.visibility</p:attrName>
                                        </p:attrNameLst>
                                      </p:cBhvr>
                                      <p:to>
                                        <p:strVal val="visible"/>
                                      </p:to>
                                    </p:set>
                                    <p:animEffect transition="in" filter="slide(fromBottom)">
                                      <p:cBhvr>
                                        <p:cTn id="145" dur="500"/>
                                        <p:tgtEl>
                                          <p:spTgt spid="52262"/>
                                        </p:tgtEl>
                                      </p:cBhvr>
                                    </p:animEffect>
                                  </p:childTnLst>
                                </p:cTn>
                              </p:par>
                            </p:childTnLst>
                          </p:cTn>
                        </p:par>
                      </p:childTnLst>
                    </p:cTn>
                  </p:par>
                  <p:par>
                    <p:cTn id="146" fill="hold">
                      <p:stCondLst>
                        <p:cond delay="indefinite"/>
                      </p:stCondLst>
                      <p:childTnLst>
                        <p:par>
                          <p:cTn id="147" fill="hold" nodeType="afterGroup">
                            <p:stCondLst>
                              <p:cond delay="0"/>
                            </p:stCondLst>
                            <p:childTnLst>
                              <p:par>
                                <p:cTn id="148" presetID="22" presetClass="entr" presetSubtype="4" fill="hold" nodeType="clickEffect">
                                  <p:stCondLst>
                                    <p:cond delay="0"/>
                                  </p:stCondLst>
                                  <p:childTnLst>
                                    <p:set>
                                      <p:cBhvr>
                                        <p:cTn id="149" dur="1" fill="hold">
                                          <p:stCondLst>
                                            <p:cond delay="0"/>
                                          </p:stCondLst>
                                        </p:cTn>
                                        <p:tgtEl>
                                          <p:spTgt spid="52265"/>
                                        </p:tgtEl>
                                        <p:attrNameLst>
                                          <p:attrName>style.visibility</p:attrName>
                                        </p:attrNameLst>
                                      </p:cBhvr>
                                      <p:to>
                                        <p:strVal val="visible"/>
                                      </p:to>
                                    </p:set>
                                    <p:animEffect transition="in" filter="wipe(down)">
                                      <p:cBhvr>
                                        <p:cTn id="150" dur="500"/>
                                        <p:tgtEl>
                                          <p:spTgt spid="52265"/>
                                        </p:tgtEl>
                                      </p:cBhvr>
                                    </p:animEffect>
                                  </p:childTnLst>
                                </p:cTn>
                              </p:par>
                            </p:childTnLst>
                          </p:cTn>
                        </p:par>
                      </p:childTnLst>
                    </p:cTn>
                  </p:par>
                  <p:par>
                    <p:cTn id="151" fill="hold">
                      <p:stCondLst>
                        <p:cond delay="indefinite"/>
                      </p:stCondLst>
                      <p:childTnLst>
                        <p:par>
                          <p:cTn id="152" fill="hold" nodeType="afterGroup">
                            <p:stCondLst>
                              <p:cond delay="0"/>
                            </p:stCondLst>
                            <p:childTnLst>
                              <p:par>
                                <p:cTn id="153" presetID="12" presetClass="entr" presetSubtype="4" fill="hold" grpId="0" nodeType="clickEffect">
                                  <p:stCondLst>
                                    <p:cond delay="0"/>
                                  </p:stCondLst>
                                  <p:childTnLst>
                                    <p:set>
                                      <p:cBhvr>
                                        <p:cTn id="154" dur="1" fill="hold">
                                          <p:stCondLst>
                                            <p:cond delay="0"/>
                                          </p:stCondLst>
                                        </p:cTn>
                                        <p:tgtEl>
                                          <p:spTgt spid="52336"/>
                                        </p:tgtEl>
                                        <p:attrNameLst>
                                          <p:attrName>style.visibility</p:attrName>
                                        </p:attrNameLst>
                                      </p:cBhvr>
                                      <p:to>
                                        <p:strVal val="visible"/>
                                      </p:to>
                                    </p:set>
                                    <p:animEffect transition="in" filter="slide(fromBottom)">
                                      <p:cBhvr>
                                        <p:cTn id="155" dur="500"/>
                                        <p:tgtEl>
                                          <p:spTgt spid="52336"/>
                                        </p:tgtEl>
                                      </p:cBhvr>
                                    </p:animEffect>
                                  </p:childTnLst>
                                </p:cTn>
                              </p:par>
                            </p:childTnLst>
                          </p:cTn>
                        </p:par>
                      </p:childTnLst>
                    </p:cTn>
                  </p:par>
                  <p:par>
                    <p:cTn id="156" fill="hold">
                      <p:stCondLst>
                        <p:cond delay="indefinite"/>
                      </p:stCondLst>
                      <p:childTnLst>
                        <p:par>
                          <p:cTn id="157" fill="hold" nodeType="afterGroup">
                            <p:stCondLst>
                              <p:cond delay="0"/>
                            </p:stCondLst>
                            <p:childTnLst>
                              <p:par>
                                <p:cTn id="158" presetID="12" presetClass="entr" presetSubtype="4" fill="hold" grpId="0" nodeType="clickEffect">
                                  <p:stCondLst>
                                    <p:cond delay="0"/>
                                  </p:stCondLst>
                                  <p:childTnLst>
                                    <p:set>
                                      <p:cBhvr>
                                        <p:cTn id="159" dur="1" fill="hold">
                                          <p:stCondLst>
                                            <p:cond delay="0"/>
                                          </p:stCondLst>
                                        </p:cTn>
                                        <p:tgtEl>
                                          <p:spTgt spid="52340"/>
                                        </p:tgtEl>
                                        <p:attrNameLst>
                                          <p:attrName>style.visibility</p:attrName>
                                        </p:attrNameLst>
                                      </p:cBhvr>
                                      <p:to>
                                        <p:strVal val="visible"/>
                                      </p:to>
                                    </p:set>
                                    <p:animEffect transition="in" filter="slide(fromBottom)">
                                      <p:cBhvr>
                                        <p:cTn id="160" dur="500"/>
                                        <p:tgtEl>
                                          <p:spTgt spid="52340"/>
                                        </p:tgtEl>
                                      </p:cBhvr>
                                    </p:animEffect>
                                  </p:childTnLst>
                                </p:cTn>
                              </p:par>
                            </p:childTnLst>
                          </p:cTn>
                        </p:par>
                        <p:par>
                          <p:cTn id="161" fill="hold" nodeType="afterGroup">
                            <p:stCondLst>
                              <p:cond delay="500"/>
                            </p:stCondLst>
                            <p:childTnLst>
                              <p:par>
                                <p:cTn id="162" presetID="12" presetClass="entr" presetSubtype="4" fill="hold" nodeType="afterEffect">
                                  <p:stCondLst>
                                    <p:cond delay="1000"/>
                                  </p:stCondLst>
                                  <p:childTnLst>
                                    <p:set>
                                      <p:cBhvr>
                                        <p:cTn id="163" dur="1" fill="hold">
                                          <p:stCondLst>
                                            <p:cond delay="0"/>
                                          </p:stCondLst>
                                        </p:cTn>
                                        <p:tgtEl>
                                          <p:spTgt spid="52337"/>
                                        </p:tgtEl>
                                        <p:attrNameLst>
                                          <p:attrName>style.visibility</p:attrName>
                                        </p:attrNameLst>
                                      </p:cBhvr>
                                      <p:to>
                                        <p:strVal val="visible"/>
                                      </p:to>
                                    </p:set>
                                    <p:animEffect transition="in" filter="slide(fromBottom)">
                                      <p:cBhvr>
                                        <p:cTn id="164" dur="500"/>
                                        <p:tgtEl>
                                          <p:spTgt spid="52337"/>
                                        </p:tgtEl>
                                      </p:cBhvr>
                                    </p:animEffect>
                                  </p:childTnLst>
                                </p:cTn>
                              </p:par>
                            </p:childTnLst>
                          </p:cTn>
                        </p:par>
                        <p:par>
                          <p:cTn id="165" fill="hold" nodeType="afterGroup">
                            <p:stCondLst>
                              <p:cond delay="2000"/>
                            </p:stCondLst>
                            <p:childTnLst>
                              <p:par>
                                <p:cTn id="166" presetID="12" presetClass="entr" presetSubtype="4" fill="hold" nodeType="afterEffect">
                                  <p:stCondLst>
                                    <p:cond delay="1000"/>
                                  </p:stCondLst>
                                  <p:childTnLst>
                                    <p:set>
                                      <p:cBhvr>
                                        <p:cTn id="167" dur="1" fill="hold">
                                          <p:stCondLst>
                                            <p:cond delay="0"/>
                                          </p:stCondLst>
                                        </p:cTn>
                                        <p:tgtEl>
                                          <p:spTgt spid="52341"/>
                                        </p:tgtEl>
                                        <p:attrNameLst>
                                          <p:attrName>style.visibility</p:attrName>
                                        </p:attrNameLst>
                                      </p:cBhvr>
                                      <p:to>
                                        <p:strVal val="visible"/>
                                      </p:to>
                                    </p:set>
                                    <p:animEffect transition="in" filter="slide(fromBottom)">
                                      <p:cBhvr>
                                        <p:cTn id="168" dur="500"/>
                                        <p:tgtEl>
                                          <p:spTgt spid="52341"/>
                                        </p:tgtEl>
                                      </p:cBhvr>
                                    </p:animEffect>
                                  </p:childTnLst>
                                </p:cTn>
                              </p:par>
                            </p:childTnLst>
                          </p:cTn>
                        </p:par>
                        <p:par>
                          <p:cTn id="169" fill="hold" nodeType="afterGroup">
                            <p:stCondLst>
                              <p:cond delay="3500"/>
                            </p:stCondLst>
                            <p:childTnLst>
                              <p:par>
                                <p:cTn id="170" presetID="12" presetClass="entr" presetSubtype="4" fill="hold" grpId="0" nodeType="afterEffect">
                                  <p:stCondLst>
                                    <p:cond delay="1000"/>
                                  </p:stCondLst>
                                  <p:childTnLst>
                                    <p:set>
                                      <p:cBhvr>
                                        <p:cTn id="171" dur="1" fill="hold">
                                          <p:stCondLst>
                                            <p:cond delay="0"/>
                                          </p:stCondLst>
                                        </p:cTn>
                                        <p:tgtEl>
                                          <p:spTgt spid="52344"/>
                                        </p:tgtEl>
                                        <p:attrNameLst>
                                          <p:attrName>style.visibility</p:attrName>
                                        </p:attrNameLst>
                                      </p:cBhvr>
                                      <p:to>
                                        <p:strVal val="visible"/>
                                      </p:to>
                                    </p:set>
                                    <p:animEffect transition="in" filter="slide(fromBottom)">
                                      <p:cBhvr>
                                        <p:cTn id="172" dur="500"/>
                                        <p:tgtEl>
                                          <p:spTgt spid="52344"/>
                                        </p:tgtEl>
                                      </p:cBhvr>
                                    </p:animEffect>
                                  </p:childTnLst>
                                </p:cTn>
                              </p:par>
                            </p:childTnLst>
                          </p:cTn>
                        </p:par>
                        <p:par>
                          <p:cTn id="173" fill="hold" nodeType="afterGroup">
                            <p:stCondLst>
                              <p:cond delay="5000"/>
                            </p:stCondLst>
                            <p:childTnLst>
                              <p:par>
                                <p:cTn id="174" presetID="12" presetClass="entr" presetSubtype="4" fill="hold" grpId="0" nodeType="afterEffect">
                                  <p:stCondLst>
                                    <p:cond delay="1000"/>
                                  </p:stCondLst>
                                  <p:childTnLst>
                                    <p:set>
                                      <p:cBhvr>
                                        <p:cTn id="175" dur="1" fill="hold">
                                          <p:stCondLst>
                                            <p:cond delay="0"/>
                                          </p:stCondLst>
                                        </p:cTn>
                                        <p:tgtEl>
                                          <p:spTgt spid="52345"/>
                                        </p:tgtEl>
                                        <p:attrNameLst>
                                          <p:attrName>style.visibility</p:attrName>
                                        </p:attrNameLst>
                                      </p:cBhvr>
                                      <p:to>
                                        <p:strVal val="visible"/>
                                      </p:to>
                                    </p:set>
                                    <p:animEffect transition="in" filter="slide(fromBottom)">
                                      <p:cBhvr>
                                        <p:cTn id="176" dur="500"/>
                                        <p:tgtEl>
                                          <p:spTgt spid="52345"/>
                                        </p:tgtEl>
                                      </p:cBhvr>
                                    </p:animEffect>
                                  </p:childTnLst>
                                </p:cTn>
                              </p:par>
                            </p:childTnLst>
                          </p:cTn>
                        </p:par>
                        <p:par>
                          <p:cTn id="177" fill="hold" nodeType="afterGroup">
                            <p:stCondLst>
                              <p:cond delay="6500"/>
                            </p:stCondLst>
                            <p:childTnLst>
                              <p:par>
                                <p:cTn id="178" presetID="12" presetClass="entr" presetSubtype="4" fill="hold" nodeType="afterEffect">
                                  <p:stCondLst>
                                    <p:cond delay="1000"/>
                                  </p:stCondLst>
                                  <p:childTnLst>
                                    <p:set>
                                      <p:cBhvr>
                                        <p:cTn id="179" dur="1" fill="hold">
                                          <p:stCondLst>
                                            <p:cond delay="0"/>
                                          </p:stCondLst>
                                        </p:cTn>
                                        <p:tgtEl>
                                          <p:spTgt spid="52346"/>
                                        </p:tgtEl>
                                        <p:attrNameLst>
                                          <p:attrName>style.visibility</p:attrName>
                                        </p:attrNameLst>
                                      </p:cBhvr>
                                      <p:to>
                                        <p:strVal val="visible"/>
                                      </p:to>
                                    </p:set>
                                    <p:animEffect transition="in" filter="slide(fromBottom)">
                                      <p:cBhvr>
                                        <p:cTn id="180" dur="500"/>
                                        <p:tgtEl>
                                          <p:spTgt spid="52346"/>
                                        </p:tgtEl>
                                      </p:cBhvr>
                                    </p:animEffect>
                                  </p:childTnLst>
                                </p:cTn>
                              </p:par>
                            </p:childTnLst>
                          </p:cTn>
                        </p:par>
                        <p:par>
                          <p:cTn id="181" fill="hold" nodeType="afterGroup">
                            <p:stCondLst>
                              <p:cond delay="8000"/>
                            </p:stCondLst>
                            <p:childTnLst>
                              <p:par>
                                <p:cTn id="182" presetID="12" presetClass="entr" presetSubtype="4" fill="hold" nodeType="afterEffect">
                                  <p:stCondLst>
                                    <p:cond delay="1000"/>
                                  </p:stCondLst>
                                  <p:childTnLst>
                                    <p:set>
                                      <p:cBhvr>
                                        <p:cTn id="183" dur="1" fill="hold">
                                          <p:stCondLst>
                                            <p:cond delay="0"/>
                                          </p:stCondLst>
                                        </p:cTn>
                                        <p:tgtEl>
                                          <p:spTgt spid="52349"/>
                                        </p:tgtEl>
                                        <p:attrNameLst>
                                          <p:attrName>style.visibility</p:attrName>
                                        </p:attrNameLst>
                                      </p:cBhvr>
                                      <p:to>
                                        <p:strVal val="visible"/>
                                      </p:to>
                                    </p:set>
                                    <p:animEffect transition="in" filter="slide(fromBottom)">
                                      <p:cBhvr>
                                        <p:cTn id="184" dur="500"/>
                                        <p:tgtEl>
                                          <p:spTgt spid="52349"/>
                                        </p:tgtEl>
                                      </p:cBhvr>
                                    </p:animEffect>
                                  </p:childTnLst>
                                </p:cTn>
                              </p:par>
                            </p:childTnLst>
                          </p:cTn>
                        </p:par>
                        <p:par>
                          <p:cTn id="185" fill="hold" nodeType="afterGroup">
                            <p:stCondLst>
                              <p:cond delay="9500"/>
                            </p:stCondLst>
                            <p:childTnLst>
                              <p:par>
                                <p:cTn id="186" presetID="12" presetClass="entr" presetSubtype="4" fill="hold" grpId="0" nodeType="afterEffect">
                                  <p:stCondLst>
                                    <p:cond delay="1000"/>
                                  </p:stCondLst>
                                  <p:childTnLst>
                                    <p:set>
                                      <p:cBhvr>
                                        <p:cTn id="187" dur="1" fill="hold">
                                          <p:stCondLst>
                                            <p:cond delay="0"/>
                                          </p:stCondLst>
                                        </p:cTn>
                                        <p:tgtEl>
                                          <p:spTgt spid="52352"/>
                                        </p:tgtEl>
                                        <p:attrNameLst>
                                          <p:attrName>style.visibility</p:attrName>
                                        </p:attrNameLst>
                                      </p:cBhvr>
                                      <p:to>
                                        <p:strVal val="visible"/>
                                      </p:to>
                                    </p:set>
                                    <p:animEffect transition="in" filter="slide(fromBottom)">
                                      <p:cBhvr>
                                        <p:cTn id="188" dur="500"/>
                                        <p:tgtEl>
                                          <p:spTgt spid="523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autoUpdateAnimBg="0"/>
      <p:bldP spid="52227" grpId="0" autoUpdateAnimBg="0"/>
      <p:bldP spid="52228" grpId="0" autoUpdateAnimBg="0"/>
      <p:bldP spid="52255" grpId="0" autoUpdateAnimBg="0"/>
      <p:bldP spid="52256" grpId="0" autoUpdateAnimBg="0"/>
      <p:bldP spid="52257" grpId="0" autoUpdateAnimBg="0"/>
      <p:bldP spid="52258" grpId="0" autoUpdateAnimBg="0"/>
      <p:bldP spid="52334" grpId="0" autoUpdateAnimBg="0"/>
      <p:bldP spid="52335" grpId="0" autoUpdateAnimBg="0"/>
      <p:bldP spid="52336" grpId="0" animBg="1" autoUpdateAnimBg="0"/>
      <p:bldP spid="52340" grpId="0" animBg="1" autoUpdateAnimBg="0"/>
      <p:bldP spid="52344" grpId="0" animBg="1" autoUpdateAnimBg="0"/>
      <p:bldP spid="52345" grpId="0" animBg="1" autoUpdateAnimBg="0"/>
      <p:bldP spid="52352" grpId="0" animBg="1"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5033963" y="1776413"/>
            <a:ext cx="400050" cy="469900"/>
          </a:xfrm>
          <a:prstGeom prst="rect">
            <a:avLst/>
          </a:prstGeom>
          <a:solidFill>
            <a:srgbClr val="FFFFCC"/>
          </a:solidFill>
          <a:ln w="1270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1">
                <a:solidFill>
                  <a:srgbClr val="0033CC"/>
                </a:solidFill>
              </a:rPr>
              <a:t>0   </a:t>
            </a:r>
          </a:p>
        </p:txBody>
      </p:sp>
      <p:sp>
        <p:nvSpPr>
          <p:cNvPr id="53251" name="Text Box 3"/>
          <p:cNvSpPr txBox="1">
            <a:spLocks noChangeArrowheads="1"/>
          </p:cNvSpPr>
          <p:nvPr/>
        </p:nvSpPr>
        <p:spPr bwMode="auto">
          <a:xfrm>
            <a:off x="311151" y="787545"/>
            <a:ext cx="3886200" cy="519112"/>
          </a:xfrm>
          <a:prstGeom prst="rect">
            <a:avLst/>
          </a:prstGeom>
          <a:noFill/>
          <a:ln>
            <a:noFill/>
          </a:ln>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en-US" sz="2800" b="1" dirty="0">
                <a:solidFill>
                  <a:srgbClr val="0033CC"/>
                </a:solidFill>
              </a:rPr>
              <a:t>四片 </a:t>
            </a:r>
            <a:r>
              <a:rPr lang="en-US" altLang="zh-CN" sz="2800" b="1" dirty="0">
                <a:solidFill>
                  <a:srgbClr val="0033CC"/>
                </a:solidFill>
              </a:rPr>
              <a:t>8 </a:t>
            </a:r>
            <a:r>
              <a:rPr lang="zh-CN" altLang="en-US" sz="2800" b="1" dirty="0">
                <a:solidFill>
                  <a:srgbClr val="0033CC"/>
                </a:solidFill>
              </a:rPr>
              <a:t>选 </a:t>
            </a:r>
            <a:r>
              <a:rPr lang="en-US" altLang="zh-CN" sz="2800" b="1" dirty="0">
                <a:solidFill>
                  <a:srgbClr val="0033CC"/>
                </a:solidFill>
              </a:rPr>
              <a:t>1</a:t>
            </a:r>
            <a:r>
              <a:rPr lang="zh-CN" altLang="en-US" sz="2800" b="1" dirty="0">
                <a:solidFill>
                  <a:srgbClr val="0033CC"/>
                </a:solidFill>
              </a:rPr>
              <a:t>（</a:t>
            </a:r>
            <a:r>
              <a:rPr lang="en-US" altLang="zh-CN" sz="2800" b="1" dirty="0">
                <a:solidFill>
                  <a:srgbClr val="0033CC"/>
                </a:solidFill>
              </a:rPr>
              <a:t>74151</a:t>
            </a:r>
            <a:r>
              <a:rPr lang="zh-CN" altLang="en-US" sz="2800" b="1" dirty="0">
                <a:solidFill>
                  <a:srgbClr val="0033CC"/>
                </a:solidFill>
              </a:rPr>
              <a:t>）</a:t>
            </a:r>
          </a:p>
        </p:txBody>
      </p:sp>
      <p:sp>
        <p:nvSpPr>
          <p:cNvPr id="53252" name="Rectangle 4"/>
          <p:cNvSpPr>
            <a:spLocks noChangeArrowheads="1"/>
          </p:cNvSpPr>
          <p:nvPr/>
        </p:nvSpPr>
        <p:spPr bwMode="auto">
          <a:xfrm>
            <a:off x="4476606" y="771525"/>
            <a:ext cx="3592512" cy="519113"/>
          </a:xfrm>
          <a:prstGeom prst="rect">
            <a:avLst/>
          </a:prstGeom>
          <a:noFill/>
          <a:ln>
            <a:noFill/>
          </a:ln>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Lst>
        </p:spPr>
        <p:txBody>
          <a:bodyPr lIns="90000" tIns="46800" rIns="90000" bIns="46800">
            <a:spAutoFit/>
          </a:bodyPr>
          <a:lstStyle/>
          <a:p>
            <a:r>
              <a:rPr lang="en-US" altLang="zh-CN" sz="2800" b="1" dirty="0">
                <a:solidFill>
                  <a:srgbClr val="0033CC"/>
                </a:solidFill>
              </a:rPr>
              <a:t>32 </a:t>
            </a:r>
            <a:r>
              <a:rPr lang="zh-CN" altLang="en-US" sz="2800" b="1" dirty="0">
                <a:solidFill>
                  <a:srgbClr val="0033CC"/>
                </a:solidFill>
              </a:rPr>
              <a:t>选 </a:t>
            </a:r>
            <a:r>
              <a:rPr lang="en-US" altLang="zh-CN" sz="2800" b="1" dirty="0">
                <a:solidFill>
                  <a:srgbClr val="0033CC"/>
                </a:solidFill>
              </a:rPr>
              <a:t>1 </a:t>
            </a:r>
            <a:r>
              <a:rPr lang="zh-CN" altLang="en-US" sz="2800" b="1" dirty="0">
                <a:solidFill>
                  <a:srgbClr val="0033CC"/>
                </a:solidFill>
              </a:rPr>
              <a:t>数据选择器</a:t>
            </a:r>
          </a:p>
        </p:txBody>
      </p:sp>
      <p:sp>
        <p:nvSpPr>
          <p:cNvPr id="53253" name="AutoShape 5"/>
          <p:cNvSpPr>
            <a:spLocks noChangeArrowheads="1"/>
          </p:cNvSpPr>
          <p:nvPr/>
        </p:nvSpPr>
        <p:spPr bwMode="auto">
          <a:xfrm>
            <a:off x="3663806" y="952500"/>
            <a:ext cx="652462" cy="158750"/>
          </a:xfrm>
          <a:prstGeom prst="notchedRightArrow">
            <a:avLst>
              <a:gd name="adj1" fmla="val 50000"/>
              <a:gd name="adj2" fmla="val 102750"/>
            </a:avLst>
          </a:prstGeom>
          <a:solidFill>
            <a:srgbClr val="FF0066"/>
          </a:solidFill>
          <a:ln w="28575">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3254" name="Group 6"/>
          <p:cNvGrpSpPr>
            <a:grpSpLocks/>
          </p:cNvGrpSpPr>
          <p:nvPr/>
        </p:nvGrpSpPr>
        <p:grpSpPr bwMode="auto">
          <a:xfrm>
            <a:off x="2138363" y="3841750"/>
            <a:ext cx="6294437" cy="928688"/>
            <a:chOff x="1445" y="2554"/>
            <a:chExt cx="3965" cy="585"/>
          </a:xfrm>
        </p:grpSpPr>
        <p:sp>
          <p:nvSpPr>
            <p:cNvPr id="53255" name="Line 7"/>
            <p:cNvSpPr>
              <a:spLocks noChangeShapeType="1"/>
            </p:cNvSpPr>
            <p:nvPr/>
          </p:nvSpPr>
          <p:spPr bwMode="auto">
            <a:xfrm>
              <a:off x="2770" y="2554"/>
              <a:ext cx="0" cy="446"/>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256" name="Line 8"/>
            <p:cNvSpPr>
              <a:spLocks noChangeShapeType="1"/>
            </p:cNvSpPr>
            <p:nvPr/>
          </p:nvSpPr>
          <p:spPr bwMode="auto">
            <a:xfrm>
              <a:off x="4084" y="2560"/>
              <a:ext cx="0" cy="435"/>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257" name="Line 9"/>
            <p:cNvSpPr>
              <a:spLocks noChangeShapeType="1"/>
            </p:cNvSpPr>
            <p:nvPr/>
          </p:nvSpPr>
          <p:spPr bwMode="auto">
            <a:xfrm>
              <a:off x="2764" y="2995"/>
              <a:ext cx="542"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258" name="Line 10"/>
            <p:cNvSpPr>
              <a:spLocks noChangeShapeType="1"/>
            </p:cNvSpPr>
            <p:nvPr/>
          </p:nvSpPr>
          <p:spPr bwMode="auto">
            <a:xfrm>
              <a:off x="3301" y="2992"/>
              <a:ext cx="0" cy="147"/>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259" name="Line 11"/>
            <p:cNvSpPr>
              <a:spLocks noChangeShapeType="1"/>
            </p:cNvSpPr>
            <p:nvPr/>
          </p:nvSpPr>
          <p:spPr bwMode="auto">
            <a:xfrm flipH="1">
              <a:off x="3469" y="2986"/>
              <a:ext cx="0" cy="153"/>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260" name="Line 12"/>
            <p:cNvSpPr>
              <a:spLocks noChangeShapeType="1"/>
            </p:cNvSpPr>
            <p:nvPr/>
          </p:nvSpPr>
          <p:spPr bwMode="auto">
            <a:xfrm>
              <a:off x="3466" y="2989"/>
              <a:ext cx="627"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261" name="Line 13"/>
            <p:cNvSpPr>
              <a:spLocks noChangeShapeType="1"/>
            </p:cNvSpPr>
            <p:nvPr/>
          </p:nvSpPr>
          <p:spPr bwMode="auto">
            <a:xfrm flipV="1">
              <a:off x="3637" y="3078"/>
              <a:ext cx="0" cy="52"/>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262" name="Line 14"/>
            <p:cNvSpPr>
              <a:spLocks noChangeShapeType="1"/>
            </p:cNvSpPr>
            <p:nvPr/>
          </p:nvSpPr>
          <p:spPr bwMode="auto">
            <a:xfrm flipV="1">
              <a:off x="3148" y="3069"/>
              <a:ext cx="0" cy="61"/>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263" name="Line 15"/>
            <p:cNvSpPr>
              <a:spLocks noChangeShapeType="1"/>
            </p:cNvSpPr>
            <p:nvPr/>
          </p:nvSpPr>
          <p:spPr bwMode="auto">
            <a:xfrm flipH="1">
              <a:off x="1445" y="3070"/>
              <a:ext cx="1709"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264" name="Line 16"/>
            <p:cNvSpPr>
              <a:spLocks noChangeShapeType="1"/>
            </p:cNvSpPr>
            <p:nvPr/>
          </p:nvSpPr>
          <p:spPr bwMode="auto">
            <a:xfrm>
              <a:off x="1451" y="2556"/>
              <a:ext cx="0" cy="516"/>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265" name="Line 17"/>
            <p:cNvSpPr>
              <a:spLocks noChangeShapeType="1"/>
            </p:cNvSpPr>
            <p:nvPr/>
          </p:nvSpPr>
          <p:spPr bwMode="auto">
            <a:xfrm>
              <a:off x="3634" y="3082"/>
              <a:ext cx="1776"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266" name="Line 18"/>
            <p:cNvSpPr>
              <a:spLocks noChangeShapeType="1"/>
            </p:cNvSpPr>
            <p:nvPr/>
          </p:nvSpPr>
          <p:spPr bwMode="auto">
            <a:xfrm>
              <a:off x="5404" y="2560"/>
              <a:ext cx="0" cy="522"/>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3267" name="Group 19"/>
          <p:cNvGrpSpPr>
            <a:grpSpLocks/>
          </p:cNvGrpSpPr>
          <p:nvPr/>
        </p:nvGrpSpPr>
        <p:grpSpPr bwMode="auto">
          <a:xfrm>
            <a:off x="4602163" y="4764088"/>
            <a:ext cx="1293812" cy="1298575"/>
            <a:chOff x="2997" y="3135"/>
            <a:chExt cx="815" cy="818"/>
          </a:xfrm>
        </p:grpSpPr>
        <p:grpSp>
          <p:nvGrpSpPr>
            <p:cNvPr id="53268" name="Group 20"/>
            <p:cNvGrpSpPr>
              <a:grpSpLocks/>
            </p:cNvGrpSpPr>
            <p:nvPr/>
          </p:nvGrpSpPr>
          <p:grpSpPr bwMode="auto">
            <a:xfrm flipV="1">
              <a:off x="3145" y="3498"/>
              <a:ext cx="59" cy="190"/>
              <a:chOff x="4122" y="2462"/>
              <a:chExt cx="59" cy="190"/>
            </a:xfrm>
          </p:grpSpPr>
          <p:sp>
            <p:nvSpPr>
              <p:cNvPr id="53269" name="Oval 21"/>
              <p:cNvSpPr>
                <a:spLocks noChangeArrowheads="1"/>
              </p:cNvSpPr>
              <p:nvPr/>
            </p:nvSpPr>
            <p:spPr bwMode="auto">
              <a:xfrm>
                <a:off x="4122" y="2594"/>
                <a:ext cx="59" cy="58"/>
              </a:xfrm>
              <a:prstGeom prst="ellipse">
                <a:avLst/>
              </a:prstGeom>
              <a:solidFill>
                <a:schemeClr val="bg1"/>
              </a:solidFill>
              <a:ln w="28575">
                <a:solidFill>
                  <a:srgbClr val="FF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70" name="Line 22"/>
              <p:cNvSpPr>
                <a:spLocks noChangeShapeType="1"/>
              </p:cNvSpPr>
              <p:nvPr/>
            </p:nvSpPr>
            <p:spPr bwMode="auto">
              <a:xfrm flipV="1">
                <a:off x="4152" y="2508"/>
                <a:ext cx="0" cy="82"/>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271" name="Oval 23"/>
              <p:cNvSpPr>
                <a:spLocks noChangeArrowheads="1"/>
              </p:cNvSpPr>
              <p:nvPr/>
            </p:nvSpPr>
            <p:spPr bwMode="auto">
              <a:xfrm>
                <a:off x="4128" y="2462"/>
                <a:ext cx="46" cy="46"/>
              </a:xfrm>
              <a:prstGeom prst="ellipse">
                <a:avLst/>
              </a:prstGeom>
              <a:noFill/>
              <a:ln w="28575">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3272" name="Rectangle 24"/>
            <p:cNvSpPr>
              <a:spLocks noChangeArrowheads="1"/>
            </p:cNvSpPr>
            <p:nvPr/>
          </p:nvSpPr>
          <p:spPr bwMode="auto">
            <a:xfrm>
              <a:off x="3045" y="3208"/>
              <a:ext cx="723" cy="285"/>
            </a:xfrm>
            <a:prstGeom prst="rect">
              <a:avLst/>
            </a:prstGeom>
            <a:solidFill>
              <a:srgbClr val="CC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73" name="Text Box 25"/>
            <p:cNvSpPr txBox="1">
              <a:spLocks noChangeArrowheads="1"/>
            </p:cNvSpPr>
            <p:nvPr/>
          </p:nvSpPr>
          <p:spPr bwMode="auto">
            <a:xfrm>
              <a:off x="2997" y="3241"/>
              <a:ext cx="78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solidFill>
                    <a:srgbClr val="0033CC"/>
                  </a:solidFill>
                </a:rPr>
                <a:t>1/2 74LS139</a:t>
              </a:r>
            </a:p>
          </p:txBody>
        </p:sp>
        <p:sp>
          <p:nvSpPr>
            <p:cNvPr id="53274" name="Oval 26"/>
            <p:cNvSpPr>
              <a:spLocks noChangeArrowheads="1"/>
            </p:cNvSpPr>
            <p:nvPr/>
          </p:nvSpPr>
          <p:spPr bwMode="auto">
            <a:xfrm>
              <a:off x="3604" y="3135"/>
              <a:ext cx="59" cy="58"/>
            </a:xfrm>
            <a:prstGeom prst="ellipse">
              <a:avLst/>
            </a:prstGeom>
            <a:solidFill>
              <a:schemeClr val="bg1"/>
            </a:solidFill>
            <a:ln w="28575">
              <a:solidFill>
                <a:srgbClr val="FF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75" name="Oval 27"/>
            <p:cNvSpPr>
              <a:spLocks noChangeArrowheads="1"/>
            </p:cNvSpPr>
            <p:nvPr/>
          </p:nvSpPr>
          <p:spPr bwMode="auto">
            <a:xfrm>
              <a:off x="3439" y="3141"/>
              <a:ext cx="59" cy="58"/>
            </a:xfrm>
            <a:prstGeom prst="ellipse">
              <a:avLst/>
            </a:prstGeom>
            <a:solidFill>
              <a:schemeClr val="bg1"/>
            </a:solidFill>
            <a:ln w="28575">
              <a:solidFill>
                <a:srgbClr val="FF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76" name="Oval 28"/>
            <p:cNvSpPr>
              <a:spLocks noChangeArrowheads="1"/>
            </p:cNvSpPr>
            <p:nvPr/>
          </p:nvSpPr>
          <p:spPr bwMode="auto">
            <a:xfrm>
              <a:off x="3268" y="3138"/>
              <a:ext cx="59" cy="58"/>
            </a:xfrm>
            <a:prstGeom prst="ellipse">
              <a:avLst/>
            </a:prstGeom>
            <a:solidFill>
              <a:schemeClr val="bg1"/>
            </a:solidFill>
            <a:ln w="28575">
              <a:solidFill>
                <a:srgbClr val="FF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77" name="Oval 29"/>
            <p:cNvSpPr>
              <a:spLocks noChangeArrowheads="1"/>
            </p:cNvSpPr>
            <p:nvPr/>
          </p:nvSpPr>
          <p:spPr bwMode="auto">
            <a:xfrm>
              <a:off x="3118" y="3135"/>
              <a:ext cx="59" cy="58"/>
            </a:xfrm>
            <a:prstGeom prst="ellipse">
              <a:avLst/>
            </a:prstGeom>
            <a:solidFill>
              <a:schemeClr val="bg1"/>
            </a:solidFill>
            <a:ln w="28575">
              <a:solidFill>
                <a:srgbClr val="FF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78" name="Oval 30"/>
            <p:cNvSpPr>
              <a:spLocks noChangeArrowheads="1"/>
            </p:cNvSpPr>
            <p:nvPr/>
          </p:nvSpPr>
          <p:spPr bwMode="auto">
            <a:xfrm>
              <a:off x="3382" y="3642"/>
              <a:ext cx="46" cy="46"/>
            </a:xfrm>
            <a:prstGeom prst="ellipse">
              <a:avLst/>
            </a:prstGeom>
            <a:noFill/>
            <a:ln w="28575">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79" name="Oval 31"/>
            <p:cNvSpPr>
              <a:spLocks noChangeArrowheads="1"/>
            </p:cNvSpPr>
            <p:nvPr/>
          </p:nvSpPr>
          <p:spPr bwMode="auto">
            <a:xfrm>
              <a:off x="3616" y="3639"/>
              <a:ext cx="46" cy="46"/>
            </a:xfrm>
            <a:prstGeom prst="ellipse">
              <a:avLst/>
            </a:prstGeom>
            <a:noFill/>
            <a:ln w="28575">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80" name="Line 32"/>
            <p:cNvSpPr>
              <a:spLocks noChangeShapeType="1"/>
            </p:cNvSpPr>
            <p:nvPr/>
          </p:nvSpPr>
          <p:spPr bwMode="auto">
            <a:xfrm flipV="1">
              <a:off x="3406" y="3496"/>
              <a:ext cx="0" cy="147"/>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281" name="Line 33"/>
            <p:cNvSpPr>
              <a:spLocks noChangeShapeType="1"/>
            </p:cNvSpPr>
            <p:nvPr/>
          </p:nvSpPr>
          <p:spPr bwMode="auto">
            <a:xfrm flipV="1">
              <a:off x="3640" y="3493"/>
              <a:ext cx="0" cy="147"/>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282" name="Text Box 34"/>
            <p:cNvSpPr txBox="1">
              <a:spLocks noChangeArrowheads="1"/>
            </p:cNvSpPr>
            <p:nvPr/>
          </p:nvSpPr>
          <p:spPr bwMode="auto">
            <a:xfrm>
              <a:off x="3046" y="3665"/>
              <a:ext cx="3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i="1">
                  <a:solidFill>
                    <a:srgbClr val="0033CC"/>
                  </a:solidFill>
                </a:rPr>
                <a:t>S</a:t>
              </a:r>
            </a:p>
          </p:txBody>
        </p:sp>
        <p:sp>
          <p:nvSpPr>
            <p:cNvPr id="53283" name="Line 35"/>
            <p:cNvSpPr>
              <a:spLocks noChangeShapeType="1"/>
            </p:cNvSpPr>
            <p:nvPr/>
          </p:nvSpPr>
          <p:spPr bwMode="auto">
            <a:xfrm>
              <a:off x="3112" y="3718"/>
              <a:ext cx="118" cy="0"/>
            </a:xfrm>
            <a:prstGeom prst="line">
              <a:avLst/>
            </a:prstGeom>
            <a:noFill/>
            <a:ln w="1905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284" name="Text Box 36"/>
            <p:cNvSpPr txBox="1">
              <a:spLocks noChangeArrowheads="1"/>
            </p:cNvSpPr>
            <p:nvPr/>
          </p:nvSpPr>
          <p:spPr bwMode="auto">
            <a:xfrm>
              <a:off x="3252" y="3636"/>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FF0066"/>
                  </a:solidFill>
                </a:rPr>
                <a:t>A</a:t>
              </a:r>
              <a:r>
                <a:rPr lang="en-US" altLang="zh-CN" b="1" baseline="-25000">
                  <a:solidFill>
                    <a:srgbClr val="FF0066"/>
                  </a:solidFill>
                </a:rPr>
                <a:t>4</a:t>
              </a:r>
              <a:endParaRPr lang="en-US" altLang="zh-CN" b="1" i="1">
                <a:solidFill>
                  <a:srgbClr val="FF0066"/>
                </a:solidFill>
              </a:endParaRPr>
            </a:p>
          </p:txBody>
        </p:sp>
        <p:sp>
          <p:nvSpPr>
            <p:cNvPr id="53285" name="Text Box 37"/>
            <p:cNvSpPr txBox="1">
              <a:spLocks noChangeArrowheads="1"/>
            </p:cNvSpPr>
            <p:nvPr/>
          </p:nvSpPr>
          <p:spPr bwMode="auto">
            <a:xfrm>
              <a:off x="3504" y="3630"/>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FF0066"/>
                  </a:solidFill>
                </a:rPr>
                <a:t>A</a:t>
              </a:r>
              <a:r>
                <a:rPr lang="en-US" altLang="zh-CN" b="1" baseline="-25000">
                  <a:solidFill>
                    <a:srgbClr val="FF0066"/>
                  </a:solidFill>
                </a:rPr>
                <a:t>3</a:t>
              </a:r>
              <a:endParaRPr lang="en-US" altLang="zh-CN" b="1" i="1">
                <a:solidFill>
                  <a:srgbClr val="FF0066"/>
                </a:solidFill>
              </a:endParaRPr>
            </a:p>
          </p:txBody>
        </p:sp>
      </p:grpSp>
      <p:grpSp>
        <p:nvGrpSpPr>
          <p:cNvPr id="53286" name="Group 38"/>
          <p:cNvGrpSpPr>
            <a:grpSpLocks/>
          </p:cNvGrpSpPr>
          <p:nvPr/>
        </p:nvGrpSpPr>
        <p:grpSpPr bwMode="auto">
          <a:xfrm>
            <a:off x="7302500" y="5508625"/>
            <a:ext cx="1203325" cy="466725"/>
            <a:chOff x="4698" y="3588"/>
            <a:chExt cx="758" cy="294"/>
          </a:xfrm>
        </p:grpSpPr>
        <p:sp>
          <p:nvSpPr>
            <p:cNvPr id="53287" name="Text Box 39"/>
            <p:cNvSpPr txBox="1">
              <a:spLocks noChangeArrowheads="1"/>
            </p:cNvSpPr>
            <p:nvPr/>
          </p:nvSpPr>
          <p:spPr bwMode="auto">
            <a:xfrm>
              <a:off x="4698" y="3594"/>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0033CC"/>
                  </a:solidFill>
                </a:rPr>
                <a:t>A</a:t>
              </a:r>
              <a:r>
                <a:rPr lang="en-US" altLang="zh-CN" b="1" baseline="-25000">
                  <a:solidFill>
                    <a:srgbClr val="0033CC"/>
                  </a:solidFill>
                </a:rPr>
                <a:t>2</a:t>
              </a:r>
              <a:endParaRPr lang="en-US" altLang="zh-CN" b="1" i="1">
                <a:solidFill>
                  <a:srgbClr val="0033CC"/>
                </a:solidFill>
              </a:endParaRPr>
            </a:p>
          </p:txBody>
        </p:sp>
        <p:sp>
          <p:nvSpPr>
            <p:cNvPr id="53288" name="Text Box 40"/>
            <p:cNvSpPr txBox="1">
              <a:spLocks noChangeArrowheads="1"/>
            </p:cNvSpPr>
            <p:nvPr/>
          </p:nvSpPr>
          <p:spPr bwMode="auto">
            <a:xfrm>
              <a:off x="4926" y="3588"/>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0033CC"/>
                  </a:solidFill>
                </a:rPr>
                <a:t>A</a:t>
              </a:r>
              <a:r>
                <a:rPr lang="en-US" altLang="zh-CN" b="1" baseline="-25000">
                  <a:solidFill>
                    <a:srgbClr val="0033CC"/>
                  </a:solidFill>
                </a:rPr>
                <a:t>1</a:t>
              </a:r>
              <a:endParaRPr lang="en-US" altLang="zh-CN" b="1" i="1">
                <a:solidFill>
                  <a:srgbClr val="0033CC"/>
                </a:solidFill>
              </a:endParaRPr>
            </a:p>
          </p:txBody>
        </p:sp>
        <p:sp>
          <p:nvSpPr>
            <p:cNvPr id="53289" name="Text Box 41"/>
            <p:cNvSpPr txBox="1">
              <a:spLocks noChangeArrowheads="1"/>
            </p:cNvSpPr>
            <p:nvPr/>
          </p:nvSpPr>
          <p:spPr bwMode="auto">
            <a:xfrm>
              <a:off x="5148" y="3588"/>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0033CC"/>
                  </a:solidFill>
                </a:rPr>
                <a:t>A</a:t>
              </a:r>
              <a:r>
                <a:rPr lang="en-US" altLang="zh-CN" b="1" baseline="-25000">
                  <a:solidFill>
                    <a:srgbClr val="0033CC"/>
                  </a:solidFill>
                </a:rPr>
                <a:t>0</a:t>
              </a:r>
              <a:endParaRPr lang="en-US" altLang="zh-CN" b="1" i="1">
                <a:solidFill>
                  <a:srgbClr val="0033CC"/>
                </a:solidFill>
              </a:endParaRPr>
            </a:p>
          </p:txBody>
        </p:sp>
      </p:grpSp>
      <p:grpSp>
        <p:nvGrpSpPr>
          <p:cNvPr id="53290" name="Group 42"/>
          <p:cNvGrpSpPr>
            <a:grpSpLocks/>
          </p:cNvGrpSpPr>
          <p:nvPr/>
        </p:nvGrpSpPr>
        <p:grpSpPr bwMode="auto">
          <a:xfrm>
            <a:off x="4108450" y="1673225"/>
            <a:ext cx="800100" cy="788988"/>
            <a:chOff x="2686" y="1188"/>
            <a:chExt cx="504" cy="497"/>
          </a:xfrm>
        </p:grpSpPr>
        <p:sp>
          <p:nvSpPr>
            <p:cNvPr id="53291" name="Rectangle 43"/>
            <p:cNvSpPr>
              <a:spLocks noChangeArrowheads="1"/>
            </p:cNvSpPr>
            <p:nvPr/>
          </p:nvSpPr>
          <p:spPr bwMode="auto">
            <a:xfrm>
              <a:off x="2686" y="1480"/>
              <a:ext cx="504" cy="198"/>
            </a:xfrm>
            <a:prstGeom prst="rect">
              <a:avLst/>
            </a:prstGeom>
            <a:solidFill>
              <a:srgbClr val="CC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92" name="Text Box 44"/>
            <p:cNvSpPr txBox="1">
              <a:spLocks noChangeArrowheads="1"/>
            </p:cNvSpPr>
            <p:nvPr/>
          </p:nvSpPr>
          <p:spPr bwMode="auto">
            <a:xfrm>
              <a:off x="2808" y="1435"/>
              <a:ext cx="24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33CC"/>
                  </a:solidFill>
                </a:rPr>
                <a:t>&amp;</a:t>
              </a:r>
            </a:p>
          </p:txBody>
        </p:sp>
        <p:sp>
          <p:nvSpPr>
            <p:cNvPr id="53293" name="Oval 45"/>
            <p:cNvSpPr>
              <a:spLocks noChangeArrowheads="1"/>
            </p:cNvSpPr>
            <p:nvPr/>
          </p:nvSpPr>
          <p:spPr bwMode="auto">
            <a:xfrm>
              <a:off x="2916" y="1411"/>
              <a:ext cx="59" cy="58"/>
            </a:xfrm>
            <a:prstGeom prst="ellipse">
              <a:avLst/>
            </a:prstGeom>
            <a:solidFill>
              <a:schemeClr val="bg1"/>
            </a:solidFill>
            <a:ln w="2857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94" name="Line 46"/>
            <p:cNvSpPr>
              <a:spLocks noChangeShapeType="1"/>
            </p:cNvSpPr>
            <p:nvPr/>
          </p:nvSpPr>
          <p:spPr bwMode="auto">
            <a:xfrm flipV="1">
              <a:off x="2946" y="1325"/>
              <a:ext cx="0" cy="82"/>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295" name="Oval 47"/>
            <p:cNvSpPr>
              <a:spLocks noChangeArrowheads="1"/>
            </p:cNvSpPr>
            <p:nvPr/>
          </p:nvSpPr>
          <p:spPr bwMode="auto">
            <a:xfrm>
              <a:off x="2922" y="1279"/>
              <a:ext cx="46" cy="4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96" name="Text Box 48"/>
            <p:cNvSpPr txBox="1">
              <a:spLocks noChangeArrowheads="1"/>
            </p:cNvSpPr>
            <p:nvPr/>
          </p:nvSpPr>
          <p:spPr bwMode="auto">
            <a:xfrm>
              <a:off x="2940" y="1188"/>
              <a:ext cx="2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FF0066"/>
                  </a:solidFill>
                </a:rPr>
                <a:t>Y</a:t>
              </a:r>
            </a:p>
          </p:txBody>
        </p:sp>
      </p:grpSp>
      <p:grpSp>
        <p:nvGrpSpPr>
          <p:cNvPr id="53297" name="Group 49"/>
          <p:cNvGrpSpPr>
            <a:grpSpLocks/>
          </p:cNvGrpSpPr>
          <p:nvPr/>
        </p:nvGrpSpPr>
        <p:grpSpPr bwMode="auto">
          <a:xfrm>
            <a:off x="1333500" y="3736975"/>
            <a:ext cx="6878638" cy="1790700"/>
            <a:chOff x="938" y="2488"/>
            <a:chExt cx="4333" cy="1128"/>
          </a:xfrm>
        </p:grpSpPr>
        <p:sp>
          <p:nvSpPr>
            <p:cNvPr id="53298" name="Line 50"/>
            <p:cNvSpPr>
              <a:spLocks noChangeShapeType="1"/>
            </p:cNvSpPr>
            <p:nvPr/>
          </p:nvSpPr>
          <p:spPr bwMode="auto">
            <a:xfrm>
              <a:off x="944" y="2497"/>
              <a:ext cx="1" cy="431"/>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299" name="Line 51"/>
            <p:cNvSpPr>
              <a:spLocks noChangeShapeType="1"/>
            </p:cNvSpPr>
            <p:nvPr/>
          </p:nvSpPr>
          <p:spPr bwMode="auto">
            <a:xfrm flipH="1">
              <a:off x="4890" y="2496"/>
              <a:ext cx="0" cy="1072"/>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300" name="Line 52"/>
            <p:cNvSpPr>
              <a:spLocks noChangeShapeType="1"/>
            </p:cNvSpPr>
            <p:nvPr/>
          </p:nvSpPr>
          <p:spPr bwMode="auto">
            <a:xfrm flipH="1">
              <a:off x="3575" y="2497"/>
              <a:ext cx="1" cy="425"/>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301" name="Line 53"/>
            <p:cNvSpPr>
              <a:spLocks noChangeShapeType="1"/>
            </p:cNvSpPr>
            <p:nvPr/>
          </p:nvSpPr>
          <p:spPr bwMode="auto">
            <a:xfrm flipH="1">
              <a:off x="2259" y="2497"/>
              <a:ext cx="1" cy="424"/>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302" name="Line 54"/>
            <p:cNvSpPr>
              <a:spLocks noChangeShapeType="1"/>
            </p:cNvSpPr>
            <p:nvPr/>
          </p:nvSpPr>
          <p:spPr bwMode="auto">
            <a:xfrm>
              <a:off x="1306" y="2500"/>
              <a:ext cx="0" cy="216"/>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303" name="Line 55"/>
            <p:cNvSpPr>
              <a:spLocks noChangeShapeType="1"/>
            </p:cNvSpPr>
            <p:nvPr/>
          </p:nvSpPr>
          <p:spPr bwMode="auto">
            <a:xfrm>
              <a:off x="2626" y="2494"/>
              <a:ext cx="0" cy="216"/>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304" name="Line 56"/>
            <p:cNvSpPr>
              <a:spLocks noChangeShapeType="1"/>
            </p:cNvSpPr>
            <p:nvPr/>
          </p:nvSpPr>
          <p:spPr bwMode="auto">
            <a:xfrm>
              <a:off x="3922" y="2494"/>
              <a:ext cx="0" cy="223"/>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305" name="Line 57"/>
            <p:cNvSpPr>
              <a:spLocks noChangeShapeType="1"/>
            </p:cNvSpPr>
            <p:nvPr/>
          </p:nvSpPr>
          <p:spPr bwMode="auto">
            <a:xfrm>
              <a:off x="1114" y="2500"/>
              <a:ext cx="0" cy="326"/>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306" name="Line 58"/>
            <p:cNvSpPr>
              <a:spLocks noChangeShapeType="1"/>
            </p:cNvSpPr>
            <p:nvPr/>
          </p:nvSpPr>
          <p:spPr bwMode="auto">
            <a:xfrm>
              <a:off x="2440" y="2494"/>
              <a:ext cx="0" cy="318"/>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307" name="Line 59"/>
            <p:cNvSpPr>
              <a:spLocks noChangeShapeType="1"/>
            </p:cNvSpPr>
            <p:nvPr/>
          </p:nvSpPr>
          <p:spPr bwMode="auto">
            <a:xfrm>
              <a:off x="3742" y="2488"/>
              <a:ext cx="0" cy="318"/>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308" name="Line 60"/>
            <p:cNvSpPr>
              <a:spLocks noChangeShapeType="1"/>
            </p:cNvSpPr>
            <p:nvPr/>
          </p:nvSpPr>
          <p:spPr bwMode="auto">
            <a:xfrm>
              <a:off x="1110" y="2818"/>
              <a:ext cx="3940"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309" name="Line 61"/>
            <p:cNvSpPr>
              <a:spLocks noChangeShapeType="1"/>
            </p:cNvSpPr>
            <p:nvPr/>
          </p:nvSpPr>
          <p:spPr bwMode="auto">
            <a:xfrm>
              <a:off x="1300" y="2716"/>
              <a:ext cx="3948"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310" name="Line 62"/>
            <p:cNvSpPr>
              <a:spLocks noChangeShapeType="1"/>
            </p:cNvSpPr>
            <p:nvPr/>
          </p:nvSpPr>
          <p:spPr bwMode="auto">
            <a:xfrm flipV="1">
              <a:off x="938" y="2924"/>
              <a:ext cx="3953"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311" name="Line 63"/>
            <p:cNvSpPr>
              <a:spLocks noChangeShapeType="1"/>
            </p:cNvSpPr>
            <p:nvPr/>
          </p:nvSpPr>
          <p:spPr bwMode="auto">
            <a:xfrm flipH="1">
              <a:off x="5056" y="2490"/>
              <a:ext cx="0" cy="1081"/>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312" name="Line 64"/>
            <p:cNvSpPr>
              <a:spLocks noChangeShapeType="1"/>
            </p:cNvSpPr>
            <p:nvPr/>
          </p:nvSpPr>
          <p:spPr bwMode="auto">
            <a:xfrm flipH="1">
              <a:off x="5244" y="2502"/>
              <a:ext cx="0" cy="1067"/>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313" name="Oval 65"/>
            <p:cNvSpPr>
              <a:spLocks noChangeArrowheads="1"/>
            </p:cNvSpPr>
            <p:nvPr/>
          </p:nvSpPr>
          <p:spPr bwMode="auto">
            <a:xfrm>
              <a:off x="4866" y="3570"/>
              <a:ext cx="46" cy="4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14" name="Oval 66"/>
            <p:cNvSpPr>
              <a:spLocks noChangeArrowheads="1"/>
            </p:cNvSpPr>
            <p:nvPr/>
          </p:nvSpPr>
          <p:spPr bwMode="auto">
            <a:xfrm>
              <a:off x="5033" y="3568"/>
              <a:ext cx="46" cy="4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15" name="Oval 67"/>
            <p:cNvSpPr>
              <a:spLocks noChangeArrowheads="1"/>
            </p:cNvSpPr>
            <p:nvPr/>
          </p:nvSpPr>
          <p:spPr bwMode="auto">
            <a:xfrm>
              <a:off x="5222" y="3570"/>
              <a:ext cx="46" cy="4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16" name="Oval 68"/>
            <p:cNvSpPr>
              <a:spLocks noChangeArrowheads="1"/>
            </p:cNvSpPr>
            <p:nvPr/>
          </p:nvSpPr>
          <p:spPr bwMode="auto">
            <a:xfrm>
              <a:off x="2227" y="2893"/>
              <a:ext cx="60" cy="61"/>
            </a:xfrm>
            <a:prstGeom prst="ellipse">
              <a:avLst/>
            </a:prstGeom>
            <a:solidFill>
              <a:srgbClr val="0033CC"/>
            </a:solidFill>
            <a:ln w="19050">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17" name="Oval 69"/>
            <p:cNvSpPr>
              <a:spLocks noChangeArrowheads="1"/>
            </p:cNvSpPr>
            <p:nvPr/>
          </p:nvSpPr>
          <p:spPr bwMode="auto">
            <a:xfrm>
              <a:off x="2409" y="2781"/>
              <a:ext cx="60" cy="61"/>
            </a:xfrm>
            <a:prstGeom prst="ellipse">
              <a:avLst/>
            </a:prstGeom>
            <a:solidFill>
              <a:srgbClr val="0033CC"/>
            </a:solidFill>
            <a:ln w="19050">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18" name="Oval 70"/>
            <p:cNvSpPr>
              <a:spLocks noChangeArrowheads="1"/>
            </p:cNvSpPr>
            <p:nvPr/>
          </p:nvSpPr>
          <p:spPr bwMode="auto">
            <a:xfrm>
              <a:off x="2595" y="2683"/>
              <a:ext cx="60" cy="61"/>
            </a:xfrm>
            <a:prstGeom prst="ellipse">
              <a:avLst/>
            </a:prstGeom>
            <a:solidFill>
              <a:srgbClr val="0033CC"/>
            </a:solidFill>
            <a:ln w="19050">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19" name="Oval 71"/>
            <p:cNvSpPr>
              <a:spLocks noChangeArrowheads="1"/>
            </p:cNvSpPr>
            <p:nvPr/>
          </p:nvSpPr>
          <p:spPr bwMode="auto">
            <a:xfrm>
              <a:off x="3544" y="2895"/>
              <a:ext cx="60" cy="61"/>
            </a:xfrm>
            <a:prstGeom prst="ellipse">
              <a:avLst/>
            </a:prstGeom>
            <a:solidFill>
              <a:srgbClr val="0033CC"/>
            </a:solidFill>
            <a:ln w="19050">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20" name="Oval 72"/>
            <p:cNvSpPr>
              <a:spLocks noChangeArrowheads="1"/>
            </p:cNvSpPr>
            <p:nvPr/>
          </p:nvSpPr>
          <p:spPr bwMode="auto">
            <a:xfrm>
              <a:off x="3712" y="2784"/>
              <a:ext cx="60" cy="61"/>
            </a:xfrm>
            <a:prstGeom prst="ellipse">
              <a:avLst/>
            </a:prstGeom>
            <a:solidFill>
              <a:srgbClr val="0033CC"/>
            </a:solidFill>
            <a:ln w="19050">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21" name="Oval 73"/>
            <p:cNvSpPr>
              <a:spLocks noChangeArrowheads="1"/>
            </p:cNvSpPr>
            <p:nvPr/>
          </p:nvSpPr>
          <p:spPr bwMode="auto">
            <a:xfrm>
              <a:off x="3891" y="2679"/>
              <a:ext cx="60" cy="61"/>
            </a:xfrm>
            <a:prstGeom prst="ellipse">
              <a:avLst/>
            </a:prstGeom>
            <a:solidFill>
              <a:srgbClr val="0033CC"/>
            </a:solidFill>
            <a:ln w="19050">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22" name="Oval 74"/>
            <p:cNvSpPr>
              <a:spLocks noChangeArrowheads="1"/>
            </p:cNvSpPr>
            <p:nvPr/>
          </p:nvSpPr>
          <p:spPr bwMode="auto">
            <a:xfrm>
              <a:off x="4861" y="2895"/>
              <a:ext cx="60" cy="61"/>
            </a:xfrm>
            <a:prstGeom prst="ellipse">
              <a:avLst/>
            </a:prstGeom>
            <a:solidFill>
              <a:srgbClr val="0033CC"/>
            </a:solidFill>
            <a:ln w="19050">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23" name="Oval 75"/>
            <p:cNvSpPr>
              <a:spLocks noChangeArrowheads="1"/>
            </p:cNvSpPr>
            <p:nvPr/>
          </p:nvSpPr>
          <p:spPr bwMode="auto">
            <a:xfrm>
              <a:off x="5027" y="2785"/>
              <a:ext cx="60" cy="61"/>
            </a:xfrm>
            <a:prstGeom prst="ellipse">
              <a:avLst/>
            </a:prstGeom>
            <a:solidFill>
              <a:srgbClr val="0033CC"/>
            </a:solidFill>
            <a:ln w="19050">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24" name="Oval 76"/>
            <p:cNvSpPr>
              <a:spLocks noChangeArrowheads="1"/>
            </p:cNvSpPr>
            <p:nvPr/>
          </p:nvSpPr>
          <p:spPr bwMode="auto">
            <a:xfrm>
              <a:off x="5211" y="2687"/>
              <a:ext cx="60" cy="61"/>
            </a:xfrm>
            <a:prstGeom prst="ellipse">
              <a:avLst/>
            </a:prstGeom>
            <a:solidFill>
              <a:srgbClr val="0033CC"/>
            </a:solidFill>
            <a:ln w="19050">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3325" name="Text Box 77"/>
          <p:cNvSpPr txBox="1">
            <a:spLocks noChangeArrowheads="1"/>
          </p:cNvSpPr>
          <p:nvPr/>
        </p:nvSpPr>
        <p:spPr bwMode="auto">
          <a:xfrm>
            <a:off x="781050" y="1114425"/>
            <a:ext cx="21145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0000" tIns="46800" rIns="90000" bIns="46800">
            <a:spAutoFit/>
          </a:bodyPr>
          <a:lstStyle/>
          <a:p>
            <a:r>
              <a:rPr lang="zh-CN" altLang="en-US" sz="2800" b="1"/>
              <a:t>方法 </a:t>
            </a:r>
            <a:r>
              <a:rPr lang="en-US" altLang="zh-CN" sz="2800" b="1"/>
              <a:t>1</a:t>
            </a:r>
            <a:r>
              <a:rPr lang="zh-CN" altLang="en-US" sz="2800" b="1"/>
              <a:t>：</a:t>
            </a:r>
          </a:p>
        </p:txBody>
      </p:sp>
      <p:sp>
        <p:nvSpPr>
          <p:cNvPr id="53326" name="Text Box 78"/>
          <p:cNvSpPr txBox="1">
            <a:spLocks noChangeArrowheads="1"/>
          </p:cNvSpPr>
          <p:nvPr/>
        </p:nvSpPr>
        <p:spPr bwMode="auto">
          <a:xfrm>
            <a:off x="2369271" y="1140188"/>
            <a:ext cx="56832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0000" tIns="46800" rIns="90000" bIns="46800">
            <a:spAutoFit/>
          </a:bodyPr>
          <a:lstStyle/>
          <a:p>
            <a:r>
              <a:rPr lang="en-US" altLang="zh-CN" sz="2800" b="1">
                <a:solidFill>
                  <a:srgbClr val="FF0066"/>
                </a:solidFill>
              </a:rPr>
              <a:t>74LS139  </a:t>
            </a:r>
            <a:r>
              <a:rPr lang="zh-CN" altLang="en-US" sz="2800" b="1">
                <a:solidFill>
                  <a:srgbClr val="0033CC"/>
                </a:solidFill>
              </a:rPr>
              <a:t>双 </a:t>
            </a:r>
            <a:r>
              <a:rPr lang="en-US" altLang="zh-CN" sz="2800" b="1">
                <a:solidFill>
                  <a:srgbClr val="0033CC"/>
                </a:solidFill>
              </a:rPr>
              <a:t>2 </a:t>
            </a:r>
            <a:r>
              <a:rPr lang="zh-CN" altLang="en-US" sz="2800" b="1">
                <a:solidFill>
                  <a:srgbClr val="0033CC"/>
                </a:solidFill>
              </a:rPr>
              <a:t>线 </a:t>
            </a:r>
            <a:r>
              <a:rPr lang="en-US" altLang="zh-CN" sz="2800" b="1">
                <a:solidFill>
                  <a:srgbClr val="0033CC"/>
                </a:solidFill>
              </a:rPr>
              <a:t>- 4 </a:t>
            </a:r>
            <a:r>
              <a:rPr lang="zh-CN" altLang="en-US" sz="2800" b="1">
                <a:solidFill>
                  <a:srgbClr val="0033CC"/>
                </a:solidFill>
              </a:rPr>
              <a:t>线译码器</a:t>
            </a:r>
          </a:p>
        </p:txBody>
      </p:sp>
      <p:grpSp>
        <p:nvGrpSpPr>
          <p:cNvPr id="53327" name="Group 79"/>
          <p:cNvGrpSpPr>
            <a:grpSpLocks/>
          </p:cNvGrpSpPr>
          <p:nvPr/>
        </p:nvGrpSpPr>
        <p:grpSpPr bwMode="auto">
          <a:xfrm>
            <a:off x="1584325" y="2451100"/>
            <a:ext cx="6229350" cy="334963"/>
            <a:chOff x="1096" y="1678"/>
            <a:chExt cx="3924" cy="211"/>
          </a:xfrm>
        </p:grpSpPr>
        <p:sp>
          <p:nvSpPr>
            <p:cNvPr id="53328" name="Line 80"/>
            <p:cNvSpPr>
              <a:spLocks noChangeShapeType="1"/>
            </p:cNvSpPr>
            <p:nvPr/>
          </p:nvSpPr>
          <p:spPr bwMode="auto">
            <a:xfrm flipV="1">
              <a:off x="1098" y="1746"/>
              <a:ext cx="0" cy="143"/>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329" name="Line 81"/>
            <p:cNvSpPr>
              <a:spLocks noChangeShapeType="1"/>
            </p:cNvSpPr>
            <p:nvPr/>
          </p:nvSpPr>
          <p:spPr bwMode="auto">
            <a:xfrm flipH="1" flipV="1">
              <a:off x="5015" y="1751"/>
              <a:ext cx="0" cy="137"/>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330" name="Line 82"/>
            <p:cNvSpPr>
              <a:spLocks noChangeShapeType="1"/>
            </p:cNvSpPr>
            <p:nvPr/>
          </p:nvSpPr>
          <p:spPr bwMode="auto">
            <a:xfrm flipV="1">
              <a:off x="2884" y="1678"/>
              <a:ext cx="0" cy="15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331" name="Line 83"/>
            <p:cNvSpPr>
              <a:spLocks noChangeShapeType="1"/>
            </p:cNvSpPr>
            <p:nvPr/>
          </p:nvSpPr>
          <p:spPr bwMode="auto">
            <a:xfrm flipV="1">
              <a:off x="3022" y="1678"/>
              <a:ext cx="0" cy="15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332" name="Line 84"/>
            <p:cNvSpPr>
              <a:spLocks noChangeShapeType="1"/>
            </p:cNvSpPr>
            <p:nvPr/>
          </p:nvSpPr>
          <p:spPr bwMode="auto">
            <a:xfrm flipH="1">
              <a:off x="3134" y="1751"/>
              <a:ext cx="1886"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333" name="Line 85"/>
            <p:cNvSpPr>
              <a:spLocks noChangeShapeType="1"/>
            </p:cNvSpPr>
            <p:nvPr/>
          </p:nvSpPr>
          <p:spPr bwMode="auto">
            <a:xfrm flipV="1">
              <a:off x="3142" y="1678"/>
              <a:ext cx="0" cy="72"/>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334" name="Line 86"/>
            <p:cNvSpPr>
              <a:spLocks noChangeShapeType="1"/>
            </p:cNvSpPr>
            <p:nvPr/>
          </p:nvSpPr>
          <p:spPr bwMode="auto">
            <a:xfrm>
              <a:off x="1096" y="1750"/>
              <a:ext cx="1671"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335" name="Line 87"/>
            <p:cNvSpPr>
              <a:spLocks noChangeShapeType="1"/>
            </p:cNvSpPr>
            <p:nvPr/>
          </p:nvSpPr>
          <p:spPr bwMode="auto">
            <a:xfrm flipV="1">
              <a:off x="2758" y="1678"/>
              <a:ext cx="0" cy="72"/>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336" name="Line 88"/>
            <p:cNvSpPr>
              <a:spLocks noChangeShapeType="1"/>
            </p:cNvSpPr>
            <p:nvPr/>
          </p:nvSpPr>
          <p:spPr bwMode="auto">
            <a:xfrm>
              <a:off x="2404" y="1828"/>
              <a:ext cx="488"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337" name="Line 89"/>
            <p:cNvSpPr>
              <a:spLocks noChangeShapeType="1"/>
            </p:cNvSpPr>
            <p:nvPr/>
          </p:nvSpPr>
          <p:spPr bwMode="auto">
            <a:xfrm flipH="1">
              <a:off x="3013" y="1828"/>
              <a:ext cx="669"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3338" name="Group 90"/>
          <p:cNvGrpSpPr>
            <a:grpSpLocks/>
          </p:cNvGrpSpPr>
          <p:nvPr/>
        </p:nvGrpSpPr>
        <p:grpSpPr bwMode="auto">
          <a:xfrm>
            <a:off x="296863" y="2682875"/>
            <a:ext cx="8691562" cy="1471613"/>
            <a:chOff x="285" y="1824"/>
            <a:chExt cx="5475" cy="927"/>
          </a:xfrm>
        </p:grpSpPr>
        <p:sp>
          <p:nvSpPr>
            <p:cNvPr id="53339" name="Rectangle 91"/>
            <p:cNvSpPr>
              <a:spLocks noChangeArrowheads="1"/>
            </p:cNvSpPr>
            <p:nvPr/>
          </p:nvSpPr>
          <p:spPr bwMode="auto">
            <a:xfrm>
              <a:off x="376" y="1953"/>
              <a:ext cx="1193" cy="540"/>
            </a:xfrm>
            <a:prstGeom prst="rect">
              <a:avLst/>
            </a:prstGeom>
            <a:solidFill>
              <a:srgbClr val="CC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rgbClr val="0033CC"/>
                </a:solidFill>
              </a:endParaRPr>
            </a:p>
          </p:txBody>
        </p:sp>
        <p:sp>
          <p:nvSpPr>
            <p:cNvPr id="53340" name="Text Box 92"/>
            <p:cNvSpPr txBox="1">
              <a:spLocks noChangeArrowheads="1"/>
            </p:cNvSpPr>
            <p:nvPr/>
          </p:nvSpPr>
          <p:spPr bwMode="auto">
            <a:xfrm>
              <a:off x="628" y="2102"/>
              <a:ext cx="97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rgbClr val="FF0066"/>
                  </a:solidFill>
                </a:rPr>
                <a:t>74151 (4)</a:t>
              </a:r>
            </a:p>
          </p:txBody>
        </p:sp>
        <p:sp>
          <p:nvSpPr>
            <p:cNvPr id="53341" name="Text Box 93"/>
            <p:cNvSpPr txBox="1">
              <a:spLocks noChangeArrowheads="1"/>
            </p:cNvSpPr>
            <p:nvPr/>
          </p:nvSpPr>
          <p:spPr bwMode="auto">
            <a:xfrm>
              <a:off x="335" y="2297"/>
              <a:ext cx="33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b="1">
                  <a:solidFill>
                    <a:srgbClr val="0033CC"/>
                  </a:solidFill>
                </a:rPr>
                <a:t>D</a:t>
              </a:r>
              <a:r>
                <a:rPr lang="en-US" altLang="zh-CN" sz="1400" b="1" baseline="-25000">
                  <a:solidFill>
                    <a:srgbClr val="0033CC"/>
                  </a:solidFill>
                </a:rPr>
                <a:t>7</a:t>
              </a:r>
              <a:endParaRPr lang="en-US" altLang="zh-CN" sz="1400" b="1" i="1">
                <a:solidFill>
                  <a:srgbClr val="0033CC"/>
                </a:solidFill>
              </a:endParaRPr>
            </a:p>
          </p:txBody>
        </p:sp>
        <p:sp>
          <p:nvSpPr>
            <p:cNvPr id="53342" name="Text Box 94"/>
            <p:cNvSpPr txBox="1">
              <a:spLocks noChangeArrowheads="1"/>
            </p:cNvSpPr>
            <p:nvPr/>
          </p:nvSpPr>
          <p:spPr bwMode="auto">
            <a:xfrm>
              <a:off x="849" y="2288"/>
              <a:ext cx="36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b="1">
                  <a:solidFill>
                    <a:srgbClr val="0033CC"/>
                  </a:solidFill>
                </a:rPr>
                <a:t>A</a:t>
              </a:r>
              <a:r>
                <a:rPr lang="en-US" altLang="zh-CN" sz="1400" b="1" baseline="-25000">
                  <a:solidFill>
                    <a:srgbClr val="0033CC"/>
                  </a:solidFill>
                </a:rPr>
                <a:t>2</a:t>
              </a:r>
              <a:endParaRPr lang="en-US" altLang="zh-CN" sz="1400" b="1" i="1">
                <a:solidFill>
                  <a:srgbClr val="0033CC"/>
                </a:solidFill>
              </a:endParaRPr>
            </a:p>
          </p:txBody>
        </p:sp>
        <p:sp>
          <p:nvSpPr>
            <p:cNvPr id="53343" name="Text Box 95"/>
            <p:cNvSpPr txBox="1">
              <a:spLocks noChangeArrowheads="1"/>
            </p:cNvSpPr>
            <p:nvPr/>
          </p:nvSpPr>
          <p:spPr bwMode="auto">
            <a:xfrm>
              <a:off x="704" y="2287"/>
              <a:ext cx="39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b="1">
                  <a:solidFill>
                    <a:srgbClr val="0033CC"/>
                  </a:solidFill>
                </a:rPr>
                <a:t>D</a:t>
              </a:r>
              <a:r>
                <a:rPr lang="en-US" altLang="zh-CN" sz="1400" b="1" baseline="-25000">
                  <a:solidFill>
                    <a:srgbClr val="0033CC"/>
                  </a:solidFill>
                </a:rPr>
                <a:t>0</a:t>
              </a:r>
              <a:endParaRPr lang="en-US" altLang="zh-CN" sz="1400" b="1" i="1">
                <a:solidFill>
                  <a:srgbClr val="0033CC"/>
                </a:solidFill>
              </a:endParaRPr>
            </a:p>
          </p:txBody>
        </p:sp>
        <p:sp>
          <p:nvSpPr>
            <p:cNvPr id="53344" name="Text Box 96"/>
            <p:cNvSpPr txBox="1">
              <a:spLocks noChangeArrowheads="1"/>
            </p:cNvSpPr>
            <p:nvPr/>
          </p:nvSpPr>
          <p:spPr bwMode="auto">
            <a:xfrm>
              <a:off x="1306" y="2304"/>
              <a:ext cx="3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b="1">
                  <a:solidFill>
                    <a:srgbClr val="0033CC"/>
                  </a:solidFill>
                </a:rPr>
                <a:t>EN</a:t>
              </a:r>
            </a:p>
          </p:txBody>
        </p:sp>
        <p:sp>
          <p:nvSpPr>
            <p:cNvPr id="53345" name="Text Box 97"/>
            <p:cNvSpPr txBox="1">
              <a:spLocks noChangeArrowheads="1"/>
            </p:cNvSpPr>
            <p:nvPr/>
          </p:nvSpPr>
          <p:spPr bwMode="auto">
            <a:xfrm>
              <a:off x="1160" y="2288"/>
              <a:ext cx="36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b="1">
                  <a:solidFill>
                    <a:srgbClr val="0033CC"/>
                  </a:solidFill>
                </a:rPr>
                <a:t>A</a:t>
              </a:r>
              <a:r>
                <a:rPr lang="en-US" altLang="zh-CN" sz="1400" b="1" baseline="-25000">
                  <a:solidFill>
                    <a:srgbClr val="0033CC"/>
                  </a:solidFill>
                </a:rPr>
                <a:t>0</a:t>
              </a:r>
              <a:endParaRPr lang="en-US" altLang="zh-CN" sz="1400" b="1" i="1">
                <a:solidFill>
                  <a:srgbClr val="0033CC"/>
                </a:solidFill>
              </a:endParaRPr>
            </a:p>
          </p:txBody>
        </p:sp>
        <p:sp>
          <p:nvSpPr>
            <p:cNvPr id="53346" name="Text Box 98"/>
            <p:cNvSpPr txBox="1">
              <a:spLocks noChangeArrowheads="1"/>
            </p:cNvSpPr>
            <p:nvPr/>
          </p:nvSpPr>
          <p:spPr bwMode="auto">
            <a:xfrm>
              <a:off x="1002" y="2287"/>
              <a:ext cx="39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b="1">
                  <a:solidFill>
                    <a:srgbClr val="0033CC"/>
                  </a:solidFill>
                </a:rPr>
                <a:t>A</a:t>
              </a:r>
              <a:r>
                <a:rPr lang="en-US" altLang="zh-CN" sz="1400" b="1" baseline="-25000">
                  <a:solidFill>
                    <a:srgbClr val="0033CC"/>
                  </a:solidFill>
                </a:rPr>
                <a:t>1</a:t>
              </a:r>
              <a:endParaRPr lang="en-US" altLang="zh-CN" sz="1400" b="1" i="1">
                <a:solidFill>
                  <a:srgbClr val="0033CC"/>
                </a:solidFill>
              </a:endParaRPr>
            </a:p>
          </p:txBody>
        </p:sp>
        <p:sp>
          <p:nvSpPr>
            <p:cNvPr id="53347" name="Line 99"/>
            <p:cNvSpPr>
              <a:spLocks noChangeShapeType="1"/>
            </p:cNvSpPr>
            <p:nvPr/>
          </p:nvSpPr>
          <p:spPr bwMode="auto">
            <a:xfrm>
              <a:off x="471" y="2498"/>
              <a:ext cx="0" cy="103"/>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348" name="Oval 100"/>
            <p:cNvSpPr>
              <a:spLocks noChangeArrowheads="1"/>
            </p:cNvSpPr>
            <p:nvPr/>
          </p:nvSpPr>
          <p:spPr bwMode="auto">
            <a:xfrm>
              <a:off x="460" y="2601"/>
              <a:ext cx="23" cy="24"/>
            </a:xfrm>
            <a:prstGeom prst="ellipse">
              <a:avLst/>
            </a:prstGeom>
            <a:noFill/>
            <a:ln w="19050">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49" name="Line 101"/>
            <p:cNvSpPr>
              <a:spLocks noChangeShapeType="1"/>
            </p:cNvSpPr>
            <p:nvPr/>
          </p:nvSpPr>
          <p:spPr bwMode="auto">
            <a:xfrm>
              <a:off x="806" y="2496"/>
              <a:ext cx="0" cy="102"/>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350" name="Oval 102"/>
            <p:cNvSpPr>
              <a:spLocks noChangeArrowheads="1"/>
            </p:cNvSpPr>
            <p:nvPr/>
          </p:nvSpPr>
          <p:spPr bwMode="auto">
            <a:xfrm>
              <a:off x="794" y="2598"/>
              <a:ext cx="23" cy="24"/>
            </a:xfrm>
            <a:prstGeom prst="ellipse">
              <a:avLst/>
            </a:prstGeom>
            <a:noFill/>
            <a:ln w="19050">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51" name="Text Box 103"/>
            <p:cNvSpPr txBox="1">
              <a:spLocks noChangeArrowheads="1"/>
            </p:cNvSpPr>
            <p:nvPr/>
          </p:nvSpPr>
          <p:spPr bwMode="auto">
            <a:xfrm>
              <a:off x="1416" y="2524"/>
              <a:ext cx="37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i="1">
                  <a:solidFill>
                    <a:srgbClr val="FF0066"/>
                  </a:solidFill>
                </a:rPr>
                <a:t>S</a:t>
              </a:r>
              <a:r>
                <a:rPr lang="en-US" altLang="zh-CN" sz="1600" b="1" baseline="-25000">
                  <a:solidFill>
                    <a:srgbClr val="FF0066"/>
                  </a:solidFill>
                </a:rPr>
                <a:t>4</a:t>
              </a:r>
              <a:endParaRPr lang="en-US" altLang="zh-CN" sz="1600" b="1" i="1">
                <a:solidFill>
                  <a:srgbClr val="FF0066"/>
                </a:solidFill>
              </a:endParaRPr>
            </a:p>
          </p:txBody>
        </p:sp>
        <p:sp>
          <p:nvSpPr>
            <p:cNvPr id="53352" name="Line 104"/>
            <p:cNvSpPr>
              <a:spLocks noChangeShapeType="1"/>
            </p:cNvSpPr>
            <p:nvPr/>
          </p:nvSpPr>
          <p:spPr bwMode="auto">
            <a:xfrm>
              <a:off x="1485" y="2576"/>
              <a:ext cx="81" cy="1"/>
            </a:xfrm>
            <a:prstGeom prst="line">
              <a:avLst/>
            </a:prstGeom>
            <a:noFill/>
            <a:ln w="1905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353" name="Text Box 105"/>
            <p:cNvSpPr txBox="1">
              <a:spLocks noChangeArrowheads="1"/>
            </p:cNvSpPr>
            <p:nvPr/>
          </p:nvSpPr>
          <p:spPr bwMode="auto">
            <a:xfrm>
              <a:off x="989" y="1926"/>
              <a:ext cx="2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a:solidFill>
                    <a:srgbClr val="FF0066"/>
                  </a:solidFill>
                </a:rPr>
                <a:t>Y</a:t>
              </a:r>
              <a:r>
                <a:rPr lang="en-US" altLang="zh-CN" sz="1800" b="1" baseline="-25000">
                  <a:solidFill>
                    <a:srgbClr val="FF0066"/>
                  </a:solidFill>
                </a:rPr>
                <a:t>3</a:t>
              </a:r>
              <a:endParaRPr lang="en-US" altLang="zh-CN" sz="1800" b="1" i="1">
                <a:solidFill>
                  <a:srgbClr val="FF0066"/>
                </a:solidFill>
              </a:endParaRPr>
            </a:p>
          </p:txBody>
        </p:sp>
        <p:sp>
          <p:nvSpPr>
            <p:cNvPr id="53354" name="Oval 106"/>
            <p:cNvSpPr>
              <a:spLocks noChangeArrowheads="1"/>
            </p:cNvSpPr>
            <p:nvPr/>
          </p:nvSpPr>
          <p:spPr bwMode="auto">
            <a:xfrm>
              <a:off x="1070" y="1887"/>
              <a:ext cx="54" cy="52"/>
            </a:xfrm>
            <a:prstGeom prst="ellipse">
              <a:avLst/>
            </a:prstGeom>
            <a:solidFill>
              <a:schemeClr val="bg1"/>
            </a:solidFill>
            <a:ln w="2857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55" name="Line 107"/>
            <p:cNvSpPr>
              <a:spLocks noChangeShapeType="1"/>
            </p:cNvSpPr>
            <p:nvPr/>
          </p:nvSpPr>
          <p:spPr bwMode="auto">
            <a:xfrm flipV="1">
              <a:off x="732" y="1870"/>
              <a:ext cx="0" cy="77"/>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356" name="Rectangle 108"/>
            <p:cNvSpPr>
              <a:spLocks noChangeArrowheads="1"/>
            </p:cNvSpPr>
            <p:nvPr/>
          </p:nvSpPr>
          <p:spPr bwMode="auto">
            <a:xfrm>
              <a:off x="4323" y="1952"/>
              <a:ext cx="1193" cy="540"/>
            </a:xfrm>
            <a:prstGeom prst="rect">
              <a:avLst/>
            </a:prstGeom>
            <a:solidFill>
              <a:srgbClr val="CC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rgbClr val="0033CC"/>
                </a:solidFill>
              </a:endParaRPr>
            </a:p>
          </p:txBody>
        </p:sp>
        <p:sp>
          <p:nvSpPr>
            <p:cNvPr id="53357" name="Text Box 109"/>
            <p:cNvSpPr txBox="1">
              <a:spLocks noChangeArrowheads="1"/>
            </p:cNvSpPr>
            <p:nvPr/>
          </p:nvSpPr>
          <p:spPr bwMode="auto">
            <a:xfrm>
              <a:off x="4575" y="2101"/>
              <a:ext cx="107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rgbClr val="FF0066"/>
                  </a:solidFill>
                </a:rPr>
                <a:t>74151 (1)</a:t>
              </a:r>
            </a:p>
          </p:txBody>
        </p:sp>
        <p:sp>
          <p:nvSpPr>
            <p:cNvPr id="53358" name="Text Box 110"/>
            <p:cNvSpPr txBox="1">
              <a:spLocks noChangeArrowheads="1"/>
            </p:cNvSpPr>
            <p:nvPr/>
          </p:nvSpPr>
          <p:spPr bwMode="auto">
            <a:xfrm>
              <a:off x="4282" y="2296"/>
              <a:ext cx="33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b="1">
                  <a:solidFill>
                    <a:srgbClr val="0033CC"/>
                  </a:solidFill>
                </a:rPr>
                <a:t>D</a:t>
              </a:r>
              <a:r>
                <a:rPr lang="en-US" altLang="zh-CN" sz="1400" b="1" baseline="-25000">
                  <a:solidFill>
                    <a:srgbClr val="0033CC"/>
                  </a:solidFill>
                </a:rPr>
                <a:t>7</a:t>
              </a:r>
              <a:endParaRPr lang="en-US" altLang="zh-CN" sz="1400" b="1" i="1">
                <a:solidFill>
                  <a:srgbClr val="0033CC"/>
                </a:solidFill>
              </a:endParaRPr>
            </a:p>
          </p:txBody>
        </p:sp>
        <p:sp>
          <p:nvSpPr>
            <p:cNvPr id="53359" name="Text Box 111"/>
            <p:cNvSpPr txBox="1">
              <a:spLocks noChangeArrowheads="1"/>
            </p:cNvSpPr>
            <p:nvPr/>
          </p:nvSpPr>
          <p:spPr bwMode="auto">
            <a:xfrm>
              <a:off x="4796" y="2287"/>
              <a:ext cx="36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b="1">
                  <a:solidFill>
                    <a:srgbClr val="0033CC"/>
                  </a:solidFill>
                </a:rPr>
                <a:t>A</a:t>
              </a:r>
              <a:r>
                <a:rPr lang="en-US" altLang="zh-CN" sz="1400" b="1" baseline="-25000">
                  <a:solidFill>
                    <a:srgbClr val="0033CC"/>
                  </a:solidFill>
                </a:rPr>
                <a:t>2</a:t>
              </a:r>
              <a:endParaRPr lang="en-US" altLang="zh-CN" sz="1400" b="1" i="1">
                <a:solidFill>
                  <a:srgbClr val="0033CC"/>
                </a:solidFill>
              </a:endParaRPr>
            </a:p>
          </p:txBody>
        </p:sp>
        <p:sp>
          <p:nvSpPr>
            <p:cNvPr id="53360" name="Text Box 112"/>
            <p:cNvSpPr txBox="1">
              <a:spLocks noChangeArrowheads="1"/>
            </p:cNvSpPr>
            <p:nvPr/>
          </p:nvSpPr>
          <p:spPr bwMode="auto">
            <a:xfrm>
              <a:off x="4651" y="2286"/>
              <a:ext cx="39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b="1">
                  <a:solidFill>
                    <a:srgbClr val="0033CC"/>
                  </a:solidFill>
                </a:rPr>
                <a:t>D</a:t>
              </a:r>
              <a:r>
                <a:rPr lang="en-US" altLang="zh-CN" sz="1400" b="1" baseline="-25000">
                  <a:solidFill>
                    <a:srgbClr val="0033CC"/>
                  </a:solidFill>
                </a:rPr>
                <a:t>0</a:t>
              </a:r>
              <a:endParaRPr lang="en-US" altLang="zh-CN" sz="1400" b="1" i="1">
                <a:solidFill>
                  <a:srgbClr val="0033CC"/>
                </a:solidFill>
              </a:endParaRPr>
            </a:p>
          </p:txBody>
        </p:sp>
        <p:sp>
          <p:nvSpPr>
            <p:cNvPr id="53361" name="Text Box 113"/>
            <p:cNvSpPr txBox="1">
              <a:spLocks noChangeArrowheads="1"/>
            </p:cNvSpPr>
            <p:nvPr/>
          </p:nvSpPr>
          <p:spPr bwMode="auto">
            <a:xfrm>
              <a:off x="5253" y="2303"/>
              <a:ext cx="3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b="1">
                  <a:solidFill>
                    <a:srgbClr val="0033CC"/>
                  </a:solidFill>
                </a:rPr>
                <a:t>EN</a:t>
              </a:r>
            </a:p>
          </p:txBody>
        </p:sp>
        <p:sp>
          <p:nvSpPr>
            <p:cNvPr id="53362" name="Text Box 114"/>
            <p:cNvSpPr txBox="1">
              <a:spLocks noChangeArrowheads="1"/>
            </p:cNvSpPr>
            <p:nvPr/>
          </p:nvSpPr>
          <p:spPr bwMode="auto">
            <a:xfrm>
              <a:off x="5107" y="2287"/>
              <a:ext cx="36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b="1">
                  <a:solidFill>
                    <a:srgbClr val="0033CC"/>
                  </a:solidFill>
                </a:rPr>
                <a:t>A</a:t>
              </a:r>
              <a:r>
                <a:rPr lang="en-US" altLang="zh-CN" sz="1400" b="1" baseline="-25000">
                  <a:solidFill>
                    <a:srgbClr val="0033CC"/>
                  </a:solidFill>
                </a:rPr>
                <a:t>0</a:t>
              </a:r>
              <a:endParaRPr lang="en-US" altLang="zh-CN" sz="1400" b="1" i="1">
                <a:solidFill>
                  <a:srgbClr val="0033CC"/>
                </a:solidFill>
              </a:endParaRPr>
            </a:p>
          </p:txBody>
        </p:sp>
        <p:sp>
          <p:nvSpPr>
            <p:cNvPr id="53363" name="Text Box 115"/>
            <p:cNvSpPr txBox="1">
              <a:spLocks noChangeArrowheads="1"/>
            </p:cNvSpPr>
            <p:nvPr/>
          </p:nvSpPr>
          <p:spPr bwMode="auto">
            <a:xfrm>
              <a:off x="4949" y="2286"/>
              <a:ext cx="39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b="1">
                  <a:solidFill>
                    <a:srgbClr val="0033CC"/>
                  </a:solidFill>
                </a:rPr>
                <a:t>A</a:t>
              </a:r>
              <a:r>
                <a:rPr lang="en-US" altLang="zh-CN" sz="1400" b="1" baseline="-25000">
                  <a:solidFill>
                    <a:srgbClr val="0033CC"/>
                  </a:solidFill>
                </a:rPr>
                <a:t>1</a:t>
              </a:r>
              <a:endParaRPr lang="en-US" altLang="zh-CN" sz="1400" b="1" i="1">
                <a:solidFill>
                  <a:srgbClr val="0033CC"/>
                </a:solidFill>
              </a:endParaRPr>
            </a:p>
          </p:txBody>
        </p:sp>
        <p:sp>
          <p:nvSpPr>
            <p:cNvPr id="53364" name="Line 116"/>
            <p:cNvSpPr>
              <a:spLocks noChangeShapeType="1"/>
            </p:cNvSpPr>
            <p:nvPr/>
          </p:nvSpPr>
          <p:spPr bwMode="auto">
            <a:xfrm>
              <a:off x="4418" y="2497"/>
              <a:ext cx="0" cy="103"/>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365" name="Oval 117"/>
            <p:cNvSpPr>
              <a:spLocks noChangeArrowheads="1"/>
            </p:cNvSpPr>
            <p:nvPr/>
          </p:nvSpPr>
          <p:spPr bwMode="auto">
            <a:xfrm>
              <a:off x="4407" y="2600"/>
              <a:ext cx="23" cy="24"/>
            </a:xfrm>
            <a:prstGeom prst="ellipse">
              <a:avLst/>
            </a:prstGeom>
            <a:noFill/>
            <a:ln w="19050">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66" name="Line 118"/>
            <p:cNvSpPr>
              <a:spLocks noChangeShapeType="1"/>
            </p:cNvSpPr>
            <p:nvPr/>
          </p:nvSpPr>
          <p:spPr bwMode="auto">
            <a:xfrm>
              <a:off x="4753" y="2495"/>
              <a:ext cx="0" cy="102"/>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367" name="Oval 119"/>
            <p:cNvSpPr>
              <a:spLocks noChangeArrowheads="1"/>
            </p:cNvSpPr>
            <p:nvPr/>
          </p:nvSpPr>
          <p:spPr bwMode="auto">
            <a:xfrm>
              <a:off x="4741" y="2597"/>
              <a:ext cx="23" cy="24"/>
            </a:xfrm>
            <a:prstGeom prst="ellipse">
              <a:avLst/>
            </a:prstGeom>
            <a:noFill/>
            <a:ln w="19050">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68" name="Text Box 120"/>
            <p:cNvSpPr txBox="1">
              <a:spLocks noChangeArrowheads="1"/>
            </p:cNvSpPr>
            <p:nvPr/>
          </p:nvSpPr>
          <p:spPr bwMode="auto">
            <a:xfrm>
              <a:off x="4564" y="2524"/>
              <a:ext cx="57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b="1" i="1">
                  <a:solidFill>
                    <a:srgbClr val="0033CC"/>
                  </a:solidFill>
                  <a:ea typeface="楷体_GB2312" panose="02010609030101010101" pitchFamily="49" charset="-122"/>
                </a:rPr>
                <a:t>D</a:t>
              </a:r>
              <a:r>
                <a:rPr lang="en-US" altLang="zh-CN" sz="1600" b="1" baseline="-25000">
                  <a:solidFill>
                    <a:srgbClr val="0033CC"/>
                  </a:solidFill>
                  <a:ea typeface="楷体_GB2312" panose="02010609030101010101" pitchFamily="49" charset="-122"/>
                </a:rPr>
                <a:t>0</a:t>
              </a:r>
            </a:p>
          </p:txBody>
        </p:sp>
        <p:sp>
          <p:nvSpPr>
            <p:cNvPr id="53369" name="Text Box 121"/>
            <p:cNvSpPr txBox="1">
              <a:spLocks noChangeArrowheads="1"/>
            </p:cNvSpPr>
            <p:nvPr/>
          </p:nvSpPr>
          <p:spPr bwMode="auto">
            <a:xfrm>
              <a:off x="5382" y="2524"/>
              <a:ext cx="37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i="1">
                  <a:solidFill>
                    <a:srgbClr val="FF0066"/>
                  </a:solidFill>
                </a:rPr>
                <a:t>S</a:t>
              </a:r>
              <a:r>
                <a:rPr lang="en-US" altLang="zh-CN" sz="1600" b="1" baseline="-25000">
                  <a:solidFill>
                    <a:srgbClr val="FF0066"/>
                  </a:solidFill>
                </a:rPr>
                <a:t>1</a:t>
              </a:r>
              <a:endParaRPr lang="en-US" altLang="zh-CN" sz="1600" b="1" i="1">
                <a:solidFill>
                  <a:srgbClr val="FF0066"/>
                </a:solidFill>
              </a:endParaRPr>
            </a:p>
          </p:txBody>
        </p:sp>
        <p:sp>
          <p:nvSpPr>
            <p:cNvPr id="53370" name="Line 122"/>
            <p:cNvSpPr>
              <a:spLocks noChangeShapeType="1"/>
            </p:cNvSpPr>
            <p:nvPr/>
          </p:nvSpPr>
          <p:spPr bwMode="auto">
            <a:xfrm>
              <a:off x="5447" y="2576"/>
              <a:ext cx="81" cy="1"/>
            </a:xfrm>
            <a:prstGeom prst="line">
              <a:avLst/>
            </a:prstGeom>
            <a:noFill/>
            <a:ln w="1905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371" name="Text Box 123"/>
            <p:cNvSpPr txBox="1">
              <a:spLocks noChangeArrowheads="1"/>
            </p:cNvSpPr>
            <p:nvPr/>
          </p:nvSpPr>
          <p:spPr bwMode="auto">
            <a:xfrm>
              <a:off x="4894" y="1907"/>
              <a:ext cx="2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a:solidFill>
                    <a:srgbClr val="FF0066"/>
                  </a:solidFill>
                </a:rPr>
                <a:t>Y</a:t>
              </a:r>
              <a:r>
                <a:rPr lang="en-US" altLang="zh-CN" sz="1800" b="1" baseline="-25000">
                  <a:solidFill>
                    <a:srgbClr val="FF0066"/>
                  </a:solidFill>
                </a:rPr>
                <a:t>0</a:t>
              </a:r>
              <a:endParaRPr lang="en-US" altLang="zh-CN" sz="1800" b="1" i="1">
                <a:solidFill>
                  <a:srgbClr val="FF0066"/>
                </a:solidFill>
              </a:endParaRPr>
            </a:p>
          </p:txBody>
        </p:sp>
        <p:sp>
          <p:nvSpPr>
            <p:cNvPr id="53372" name="Oval 124"/>
            <p:cNvSpPr>
              <a:spLocks noChangeArrowheads="1"/>
            </p:cNvSpPr>
            <p:nvPr/>
          </p:nvSpPr>
          <p:spPr bwMode="auto">
            <a:xfrm>
              <a:off x="4987" y="1886"/>
              <a:ext cx="54" cy="52"/>
            </a:xfrm>
            <a:prstGeom prst="ellipse">
              <a:avLst/>
            </a:prstGeom>
            <a:solidFill>
              <a:schemeClr val="bg1"/>
            </a:solidFill>
            <a:ln w="2857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73" name="Line 125"/>
            <p:cNvSpPr>
              <a:spLocks noChangeShapeType="1"/>
            </p:cNvSpPr>
            <p:nvPr/>
          </p:nvSpPr>
          <p:spPr bwMode="auto">
            <a:xfrm flipV="1">
              <a:off x="4679" y="1851"/>
              <a:ext cx="0" cy="95"/>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374" name="Rectangle 126"/>
            <p:cNvSpPr>
              <a:spLocks noChangeArrowheads="1"/>
            </p:cNvSpPr>
            <p:nvPr/>
          </p:nvSpPr>
          <p:spPr bwMode="auto">
            <a:xfrm>
              <a:off x="3008" y="1953"/>
              <a:ext cx="1193" cy="540"/>
            </a:xfrm>
            <a:prstGeom prst="rect">
              <a:avLst/>
            </a:prstGeom>
            <a:solidFill>
              <a:srgbClr val="CC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rgbClr val="0033CC"/>
                </a:solidFill>
              </a:endParaRPr>
            </a:p>
          </p:txBody>
        </p:sp>
        <p:sp>
          <p:nvSpPr>
            <p:cNvPr id="53375" name="Text Box 127"/>
            <p:cNvSpPr txBox="1">
              <a:spLocks noChangeArrowheads="1"/>
            </p:cNvSpPr>
            <p:nvPr/>
          </p:nvSpPr>
          <p:spPr bwMode="auto">
            <a:xfrm>
              <a:off x="3260" y="2102"/>
              <a:ext cx="96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rgbClr val="FF0066"/>
                  </a:solidFill>
                </a:rPr>
                <a:t>74151 (2)</a:t>
              </a:r>
            </a:p>
          </p:txBody>
        </p:sp>
        <p:sp>
          <p:nvSpPr>
            <p:cNvPr id="53376" name="Text Box 128"/>
            <p:cNvSpPr txBox="1">
              <a:spLocks noChangeArrowheads="1"/>
            </p:cNvSpPr>
            <p:nvPr/>
          </p:nvSpPr>
          <p:spPr bwMode="auto">
            <a:xfrm>
              <a:off x="2967" y="2297"/>
              <a:ext cx="33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b="1">
                  <a:solidFill>
                    <a:srgbClr val="0033CC"/>
                  </a:solidFill>
                </a:rPr>
                <a:t>D</a:t>
              </a:r>
              <a:r>
                <a:rPr lang="en-US" altLang="zh-CN" sz="1400" b="1" baseline="-25000">
                  <a:solidFill>
                    <a:srgbClr val="0033CC"/>
                  </a:solidFill>
                </a:rPr>
                <a:t>7</a:t>
              </a:r>
              <a:endParaRPr lang="en-US" altLang="zh-CN" sz="1400" b="1" i="1">
                <a:solidFill>
                  <a:srgbClr val="0033CC"/>
                </a:solidFill>
              </a:endParaRPr>
            </a:p>
          </p:txBody>
        </p:sp>
        <p:sp>
          <p:nvSpPr>
            <p:cNvPr id="53377" name="Text Box 129"/>
            <p:cNvSpPr txBox="1">
              <a:spLocks noChangeArrowheads="1"/>
            </p:cNvSpPr>
            <p:nvPr/>
          </p:nvSpPr>
          <p:spPr bwMode="auto">
            <a:xfrm>
              <a:off x="3481" y="2288"/>
              <a:ext cx="36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b="1">
                  <a:solidFill>
                    <a:srgbClr val="0033CC"/>
                  </a:solidFill>
                </a:rPr>
                <a:t>A</a:t>
              </a:r>
              <a:r>
                <a:rPr lang="en-US" altLang="zh-CN" sz="1400" b="1" baseline="-25000">
                  <a:solidFill>
                    <a:srgbClr val="0033CC"/>
                  </a:solidFill>
                </a:rPr>
                <a:t>2</a:t>
              </a:r>
              <a:endParaRPr lang="en-US" altLang="zh-CN" sz="1400" b="1" i="1">
                <a:solidFill>
                  <a:srgbClr val="0033CC"/>
                </a:solidFill>
              </a:endParaRPr>
            </a:p>
          </p:txBody>
        </p:sp>
        <p:sp>
          <p:nvSpPr>
            <p:cNvPr id="53378" name="Text Box 130"/>
            <p:cNvSpPr txBox="1">
              <a:spLocks noChangeArrowheads="1"/>
            </p:cNvSpPr>
            <p:nvPr/>
          </p:nvSpPr>
          <p:spPr bwMode="auto">
            <a:xfrm>
              <a:off x="3336" y="2287"/>
              <a:ext cx="39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b="1">
                  <a:solidFill>
                    <a:srgbClr val="0033CC"/>
                  </a:solidFill>
                </a:rPr>
                <a:t>D</a:t>
              </a:r>
              <a:r>
                <a:rPr lang="en-US" altLang="zh-CN" sz="1400" b="1" baseline="-25000">
                  <a:solidFill>
                    <a:srgbClr val="0033CC"/>
                  </a:solidFill>
                </a:rPr>
                <a:t>0</a:t>
              </a:r>
              <a:endParaRPr lang="en-US" altLang="zh-CN" sz="1400" b="1" i="1">
                <a:solidFill>
                  <a:srgbClr val="0033CC"/>
                </a:solidFill>
              </a:endParaRPr>
            </a:p>
          </p:txBody>
        </p:sp>
        <p:sp>
          <p:nvSpPr>
            <p:cNvPr id="53379" name="Text Box 131"/>
            <p:cNvSpPr txBox="1">
              <a:spLocks noChangeArrowheads="1"/>
            </p:cNvSpPr>
            <p:nvPr/>
          </p:nvSpPr>
          <p:spPr bwMode="auto">
            <a:xfrm>
              <a:off x="3938" y="2304"/>
              <a:ext cx="3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b="1">
                  <a:solidFill>
                    <a:srgbClr val="0033CC"/>
                  </a:solidFill>
                </a:rPr>
                <a:t>EN</a:t>
              </a:r>
            </a:p>
          </p:txBody>
        </p:sp>
        <p:sp>
          <p:nvSpPr>
            <p:cNvPr id="53380" name="Text Box 132"/>
            <p:cNvSpPr txBox="1">
              <a:spLocks noChangeArrowheads="1"/>
            </p:cNvSpPr>
            <p:nvPr/>
          </p:nvSpPr>
          <p:spPr bwMode="auto">
            <a:xfrm>
              <a:off x="3792" y="2288"/>
              <a:ext cx="36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b="1">
                  <a:solidFill>
                    <a:srgbClr val="0033CC"/>
                  </a:solidFill>
                </a:rPr>
                <a:t>A</a:t>
              </a:r>
              <a:r>
                <a:rPr lang="en-US" altLang="zh-CN" sz="1400" b="1" baseline="-25000">
                  <a:solidFill>
                    <a:srgbClr val="0033CC"/>
                  </a:solidFill>
                </a:rPr>
                <a:t>0</a:t>
              </a:r>
              <a:endParaRPr lang="en-US" altLang="zh-CN" sz="1400" b="1" i="1">
                <a:solidFill>
                  <a:srgbClr val="0033CC"/>
                </a:solidFill>
              </a:endParaRPr>
            </a:p>
          </p:txBody>
        </p:sp>
        <p:sp>
          <p:nvSpPr>
            <p:cNvPr id="53381" name="Text Box 133"/>
            <p:cNvSpPr txBox="1">
              <a:spLocks noChangeArrowheads="1"/>
            </p:cNvSpPr>
            <p:nvPr/>
          </p:nvSpPr>
          <p:spPr bwMode="auto">
            <a:xfrm>
              <a:off x="3634" y="2287"/>
              <a:ext cx="39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b="1">
                  <a:solidFill>
                    <a:srgbClr val="0033CC"/>
                  </a:solidFill>
                </a:rPr>
                <a:t>A</a:t>
              </a:r>
              <a:r>
                <a:rPr lang="en-US" altLang="zh-CN" sz="1400" b="1" baseline="-25000">
                  <a:solidFill>
                    <a:srgbClr val="0033CC"/>
                  </a:solidFill>
                </a:rPr>
                <a:t>1</a:t>
              </a:r>
              <a:endParaRPr lang="en-US" altLang="zh-CN" sz="1400" b="1" i="1">
                <a:solidFill>
                  <a:srgbClr val="0033CC"/>
                </a:solidFill>
              </a:endParaRPr>
            </a:p>
          </p:txBody>
        </p:sp>
        <p:sp>
          <p:nvSpPr>
            <p:cNvPr id="53382" name="Line 134"/>
            <p:cNvSpPr>
              <a:spLocks noChangeShapeType="1"/>
            </p:cNvSpPr>
            <p:nvPr/>
          </p:nvSpPr>
          <p:spPr bwMode="auto">
            <a:xfrm>
              <a:off x="3103" y="2498"/>
              <a:ext cx="0" cy="103"/>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383" name="Oval 135"/>
            <p:cNvSpPr>
              <a:spLocks noChangeArrowheads="1"/>
            </p:cNvSpPr>
            <p:nvPr/>
          </p:nvSpPr>
          <p:spPr bwMode="auto">
            <a:xfrm>
              <a:off x="3092" y="2601"/>
              <a:ext cx="23" cy="24"/>
            </a:xfrm>
            <a:prstGeom prst="ellipse">
              <a:avLst/>
            </a:prstGeom>
            <a:noFill/>
            <a:ln w="19050">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84" name="Line 136"/>
            <p:cNvSpPr>
              <a:spLocks noChangeShapeType="1"/>
            </p:cNvSpPr>
            <p:nvPr/>
          </p:nvSpPr>
          <p:spPr bwMode="auto">
            <a:xfrm>
              <a:off x="3438" y="2496"/>
              <a:ext cx="0" cy="102"/>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385" name="Oval 137"/>
            <p:cNvSpPr>
              <a:spLocks noChangeArrowheads="1"/>
            </p:cNvSpPr>
            <p:nvPr/>
          </p:nvSpPr>
          <p:spPr bwMode="auto">
            <a:xfrm>
              <a:off x="3426" y="2598"/>
              <a:ext cx="23" cy="24"/>
            </a:xfrm>
            <a:prstGeom prst="ellipse">
              <a:avLst/>
            </a:prstGeom>
            <a:noFill/>
            <a:ln w="19050">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86" name="Text Box 138"/>
            <p:cNvSpPr txBox="1">
              <a:spLocks noChangeArrowheads="1"/>
            </p:cNvSpPr>
            <p:nvPr/>
          </p:nvSpPr>
          <p:spPr bwMode="auto">
            <a:xfrm>
              <a:off x="4049" y="2524"/>
              <a:ext cx="37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i="1">
                  <a:solidFill>
                    <a:srgbClr val="FF0066"/>
                  </a:solidFill>
                </a:rPr>
                <a:t>S</a:t>
              </a:r>
              <a:r>
                <a:rPr lang="en-US" altLang="zh-CN" sz="1600" b="1" baseline="-25000">
                  <a:solidFill>
                    <a:srgbClr val="FF0066"/>
                  </a:solidFill>
                </a:rPr>
                <a:t>2</a:t>
              </a:r>
              <a:endParaRPr lang="en-US" altLang="zh-CN" sz="1600" b="1" i="1">
                <a:solidFill>
                  <a:srgbClr val="FF0066"/>
                </a:solidFill>
              </a:endParaRPr>
            </a:p>
          </p:txBody>
        </p:sp>
        <p:sp>
          <p:nvSpPr>
            <p:cNvPr id="53387" name="Line 139"/>
            <p:cNvSpPr>
              <a:spLocks noChangeShapeType="1"/>
            </p:cNvSpPr>
            <p:nvPr/>
          </p:nvSpPr>
          <p:spPr bwMode="auto">
            <a:xfrm>
              <a:off x="4116" y="2577"/>
              <a:ext cx="81" cy="0"/>
            </a:xfrm>
            <a:prstGeom prst="line">
              <a:avLst/>
            </a:prstGeom>
            <a:noFill/>
            <a:ln w="1905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388" name="Text Box 140"/>
            <p:cNvSpPr txBox="1">
              <a:spLocks noChangeArrowheads="1"/>
            </p:cNvSpPr>
            <p:nvPr/>
          </p:nvSpPr>
          <p:spPr bwMode="auto">
            <a:xfrm>
              <a:off x="3573" y="1920"/>
              <a:ext cx="2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a:solidFill>
                    <a:srgbClr val="FF0066"/>
                  </a:solidFill>
                </a:rPr>
                <a:t>Y</a:t>
              </a:r>
              <a:r>
                <a:rPr lang="en-US" altLang="zh-CN" sz="1800" b="1" baseline="-25000">
                  <a:solidFill>
                    <a:srgbClr val="FF0066"/>
                  </a:solidFill>
                </a:rPr>
                <a:t>1</a:t>
              </a:r>
              <a:endParaRPr lang="en-US" altLang="zh-CN" sz="1800" b="1" i="1">
                <a:solidFill>
                  <a:srgbClr val="FF0066"/>
                </a:solidFill>
              </a:endParaRPr>
            </a:p>
          </p:txBody>
        </p:sp>
        <p:sp>
          <p:nvSpPr>
            <p:cNvPr id="53389" name="Oval 141"/>
            <p:cNvSpPr>
              <a:spLocks noChangeArrowheads="1"/>
            </p:cNvSpPr>
            <p:nvPr/>
          </p:nvSpPr>
          <p:spPr bwMode="auto">
            <a:xfrm>
              <a:off x="3648" y="1887"/>
              <a:ext cx="54" cy="52"/>
            </a:xfrm>
            <a:prstGeom prst="ellipse">
              <a:avLst/>
            </a:prstGeom>
            <a:solidFill>
              <a:schemeClr val="bg1"/>
            </a:solidFill>
            <a:ln w="2857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90" name="Line 142"/>
            <p:cNvSpPr>
              <a:spLocks noChangeShapeType="1"/>
            </p:cNvSpPr>
            <p:nvPr/>
          </p:nvSpPr>
          <p:spPr bwMode="auto">
            <a:xfrm flipV="1">
              <a:off x="3676" y="1824"/>
              <a:ext cx="0" cy="71"/>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391" name="Line 143"/>
            <p:cNvSpPr>
              <a:spLocks noChangeShapeType="1"/>
            </p:cNvSpPr>
            <p:nvPr/>
          </p:nvSpPr>
          <p:spPr bwMode="auto">
            <a:xfrm flipV="1">
              <a:off x="3364" y="1876"/>
              <a:ext cx="0" cy="71"/>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392" name="Rectangle 144"/>
            <p:cNvSpPr>
              <a:spLocks noChangeArrowheads="1"/>
            </p:cNvSpPr>
            <p:nvPr/>
          </p:nvSpPr>
          <p:spPr bwMode="auto">
            <a:xfrm>
              <a:off x="1692" y="1953"/>
              <a:ext cx="1193" cy="540"/>
            </a:xfrm>
            <a:prstGeom prst="rect">
              <a:avLst/>
            </a:prstGeom>
            <a:solidFill>
              <a:srgbClr val="CC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rgbClr val="0033CC"/>
                </a:solidFill>
              </a:endParaRPr>
            </a:p>
          </p:txBody>
        </p:sp>
        <p:sp>
          <p:nvSpPr>
            <p:cNvPr id="53393" name="Text Box 145"/>
            <p:cNvSpPr txBox="1">
              <a:spLocks noChangeArrowheads="1"/>
            </p:cNvSpPr>
            <p:nvPr/>
          </p:nvSpPr>
          <p:spPr bwMode="auto">
            <a:xfrm>
              <a:off x="1944" y="2102"/>
              <a:ext cx="86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rgbClr val="FF0066"/>
                  </a:solidFill>
                </a:rPr>
                <a:t>74151 (3)</a:t>
              </a:r>
            </a:p>
          </p:txBody>
        </p:sp>
        <p:sp>
          <p:nvSpPr>
            <p:cNvPr id="53394" name="Text Box 146"/>
            <p:cNvSpPr txBox="1">
              <a:spLocks noChangeArrowheads="1"/>
            </p:cNvSpPr>
            <p:nvPr/>
          </p:nvSpPr>
          <p:spPr bwMode="auto">
            <a:xfrm>
              <a:off x="1651" y="2297"/>
              <a:ext cx="33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b="1">
                  <a:solidFill>
                    <a:srgbClr val="0033CC"/>
                  </a:solidFill>
                </a:rPr>
                <a:t>D</a:t>
              </a:r>
              <a:r>
                <a:rPr lang="en-US" altLang="zh-CN" sz="1400" b="1" baseline="-25000">
                  <a:solidFill>
                    <a:srgbClr val="0033CC"/>
                  </a:solidFill>
                </a:rPr>
                <a:t>7</a:t>
              </a:r>
              <a:endParaRPr lang="en-US" altLang="zh-CN" sz="1400" b="1" i="1">
                <a:solidFill>
                  <a:srgbClr val="0033CC"/>
                </a:solidFill>
              </a:endParaRPr>
            </a:p>
          </p:txBody>
        </p:sp>
        <p:sp>
          <p:nvSpPr>
            <p:cNvPr id="53395" name="Text Box 147"/>
            <p:cNvSpPr txBox="1">
              <a:spLocks noChangeArrowheads="1"/>
            </p:cNvSpPr>
            <p:nvPr/>
          </p:nvSpPr>
          <p:spPr bwMode="auto">
            <a:xfrm>
              <a:off x="2165" y="2288"/>
              <a:ext cx="36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b="1">
                  <a:solidFill>
                    <a:srgbClr val="0033CC"/>
                  </a:solidFill>
                </a:rPr>
                <a:t>A</a:t>
              </a:r>
              <a:r>
                <a:rPr lang="en-US" altLang="zh-CN" sz="1400" b="1" baseline="-25000">
                  <a:solidFill>
                    <a:srgbClr val="0033CC"/>
                  </a:solidFill>
                </a:rPr>
                <a:t>2</a:t>
              </a:r>
              <a:endParaRPr lang="en-US" altLang="zh-CN" sz="1400" b="1" i="1">
                <a:solidFill>
                  <a:srgbClr val="0033CC"/>
                </a:solidFill>
              </a:endParaRPr>
            </a:p>
          </p:txBody>
        </p:sp>
        <p:sp>
          <p:nvSpPr>
            <p:cNvPr id="53396" name="Text Box 148"/>
            <p:cNvSpPr txBox="1">
              <a:spLocks noChangeArrowheads="1"/>
            </p:cNvSpPr>
            <p:nvPr/>
          </p:nvSpPr>
          <p:spPr bwMode="auto">
            <a:xfrm>
              <a:off x="2020" y="2287"/>
              <a:ext cx="39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b="1">
                  <a:solidFill>
                    <a:srgbClr val="0033CC"/>
                  </a:solidFill>
                </a:rPr>
                <a:t>D</a:t>
              </a:r>
              <a:r>
                <a:rPr lang="en-US" altLang="zh-CN" sz="1400" b="1" baseline="-25000">
                  <a:solidFill>
                    <a:srgbClr val="0033CC"/>
                  </a:solidFill>
                </a:rPr>
                <a:t>0</a:t>
              </a:r>
              <a:endParaRPr lang="en-US" altLang="zh-CN" sz="1400" b="1" i="1">
                <a:solidFill>
                  <a:srgbClr val="0033CC"/>
                </a:solidFill>
              </a:endParaRPr>
            </a:p>
          </p:txBody>
        </p:sp>
        <p:sp>
          <p:nvSpPr>
            <p:cNvPr id="53397" name="Text Box 149"/>
            <p:cNvSpPr txBox="1">
              <a:spLocks noChangeArrowheads="1"/>
            </p:cNvSpPr>
            <p:nvPr/>
          </p:nvSpPr>
          <p:spPr bwMode="auto">
            <a:xfrm>
              <a:off x="2622" y="2304"/>
              <a:ext cx="3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b="1">
                  <a:solidFill>
                    <a:srgbClr val="0033CC"/>
                  </a:solidFill>
                </a:rPr>
                <a:t>EN</a:t>
              </a:r>
            </a:p>
          </p:txBody>
        </p:sp>
        <p:sp>
          <p:nvSpPr>
            <p:cNvPr id="53398" name="Text Box 150"/>
            <p:cNvSpPr txBox="1">
              <a:spLocks noChangeArrowheads="1"/>
            </p:cNvSpPr>
            <p:nvPr/>
          </p:nvSpPr>
          <p:spPr bwMode="auto">
            <a:xfrm>
              <a:off x="2476" y="2288"/>
              <a:ext cx="36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b="1">
                  <a:solidFill>
                    <a:srgbClr val="0033CC"/>
                  </a:solidFill>
                </a:rPr>
                <a:t>A</a:t>
              </a:r>
              <a:r>
                <a:rPr lang="en-US" altLang="zh-CN" sz="1400" b="1" baseline="-25000">
                  <a:solidFill>
                    <a:srgbClr val="0033CC"/>
                  </a:solidFill>
                </a:rPr>
                <a:t>0</a:t>
              </a:r>
              <a:endParaRPr lang="en-US" altLang="zh-CN" sz="1400" b="1" i="1">
                <a:solidFill>
                  <a:srgbClr val="0033CC"/>
                </a:solidFill>
              </a:endParaRPr>
            </a:p>
          </p:txBody>
        </p:sp>
        <p:sp>
          <p:nvSpPr>
            <p:cNvPr id="53399" name="Text Box 151"/>
            <p:cNvSpPr txBox="1">
              <a:spLocks noChangeArrowheads="1"/>
            </p:cNvSpPr>
            <p:nvPr/>
          </p:nvSpPr>
          <p:spPr bwMode="auto">
            <a:xfrm>
              <a:off x="2318" y="2287"/>
              <a:ext cx="39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b="1">
                  <a:solidFill>
                    <a:srgbClr val="0033CC"/>
                  </a:solidFill>
                </a:rPr>
                <a:t>A</a:t>
              </a:r>
              <a:r>
                <a:rPr lang="en-US" altLang="zh-CN" sz="1400" b="1" baseline="-25000">
                  <a:solidFill>
                    <a:srgbClr val="0033CC"/>
                  </a:solidFill>
                </a:rPr>
                <a:t>1</a:t>
              </a:r>
              <a:endParaRPr lang="en-US" altLang="zh-CN" sz="1400" b="1" i="1">
                <a:solidFill>
                  <a:srgbClr val="0033CC"/>
                </a:solidFill>
              </a:endParaRPr>
            </a:p>
          </p:txBody>
        </p:sp>
        <p:sp>
          <p:nvSpPr>
            <p:cNvPr id="53400" name="Line 152"/>
            <p:cNvSpPr>
              <a:spLocks noChangeShapeType="1"/>
            </p:cNvSpPr>
            <p:nvPr/>
          </p:nvSpPr>
          <p:spPr bwMode="auto">
            <a:xfrm>
              <a:off x="1787" y="2498"/>
              <a:ext cx="0" cy="103"/>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401" name="Oval 153"/>
            <p:cNvSpPr>
              <a:spLocks noChangeArrowheads="1"/>
            </p:cNvSpPr>
            <p:nvPr/>
          </p:nvSpPr>
          <p:spPr bwMode="auto">
            <a:xfrm>
              <a:off x="1776" y="2601"/>
              <a:ext cx="23" cy="24"/>
            </a:xfrm>
            <a:prstGeom prst="ellipse">
              <a:avLst/>
            </a:prstGeom>
            <a:noFill/>
            <a:ln w="19050">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02" name="Line 154"/>
            <p:cNvSpPr>
              <a:spLocks noChangeShapeType="1"/>
            </p:cNvSpPr>
            <p:nvPr/>
          </p:nvSpPr>
          <p:spPr bwMode="auto">
            <a:xfrm>
              <a:off x="2122" y="2496"/>
              <a:ext cx="0" cy="102"/>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403" name="Oval 155"/>
            <p:cNvSpPr>
              <a:spLocks noChangeArrowheads="1"/>
            </p:cNvSpPr>
            <p:nvPr/>
          </p:nvSpPr>
          <p:spPr bwMode="auto">
            <a:xfrm>
              <a:off x="2110" y="2598"/>
              <a:ext cx="23" cy="24"/>
            </a:xfrm>
            <a:prstGeom prst="ellipse">
              <a:avLst/>
            </a:prstGeom>
            <a:noFill/>
            <a:ln w="19050">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04" name="Text Box 156"/>
            <p:cNvSpPr txBox="1">
              <a:spLocks noChangeArrowheads="1"/>
            </p:cNvSpPr>
            <p:nvPr/>
          </p:nvSpPr>
          <p:spPr bwMode="auto">
            <a:xfrm>
              <a:off x="2738" y="2524"/>
              <a:ext cx="37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i="1">
                  <a:solidFill>
                    <a:srgbClr val="FF0066"/>
                  </a:solidFill>
                </a:rPr>
                <a:t>S</a:t>
              </a:r>
              <a:r>
                <a:rPr lang="en-US" altLang="zh-CN" sz="1600" b="1" baseline="-25000">
                  <a:solidFill>
                    <a:srgbClr val="FF0066"/>
                  </a:solidFill>
                </a:rPr>
                <a:t>3</a:t>
              </a:r>
              <a:endParaRPr lang="en-US" altLang="zh-CN" sz="1600" b="1" i="1">
                <a:solidFill>
                  <a:srgbClr val="FF0066"/>
                </a:solidFill>
              </a:endParaRPr>
            </a:p>
          </p:txBody>
        </p:sp>
        <p:sp>
          <p:nvSpPr>
            <p:cNvPr id="53405" name="Line 157"/>
            <p:cNvSpPr>
              <a:spLocks noChangeShapeType="1"/>
            </p:cNvSpPr>
            <p:nvPr/>
          </p:nvSpPr>
          <p:spPr bwMode="auto">
            <a:xfrm flipV="1">
              <a:off x="2806" y="2576"/>
              <a:ext cx="81" cy="1"/>
            </a:xfrm>
            <a:prstGeom prst="line">
              <a:avLst/>
            </a:prstGeom>
            <a:noFill/>
            <a:ln w="1905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406" name="Text Box 158"/>
            <p:cNvSpPr txBox="1">
              <a:spLocks noChangeArrowheads="1"/>
            </p:cNvSpPr>
            <p:nvPr/>
          </p:nvSpPr>
          <p:spPr bwMode="auto">
            <a:xfrm>
              <a:off x="2305" y="1920"/>
              <a:ext cx="2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a:solidFill>
                    <a:srgbClr val="FF0066"/>
                  </a:solidFill>
                </a:rPr>
                <a:t>Y</a:t>
              </a:r>
              <a:r>
                <a:rPr lang="en-US" altLang="zh-CN" sz="1800" b="1" baseline="-25000">
                  <a:solidFill>
                    <a:srgbClr val="FF0066"/>
                  </a:solidFill>
                </a:rPr>
                <a:t>2</a:t>
              </a:r>
              <a:endParaRPr lang="en-US" altLang="zh-CN" sz="1800" b="1" i="1">
                <a:solidFill>
                  <a:srgbClr val="FF0066"/>
                </a:solidFill>
              </a:endParaRPr>
            </a:p>
          </p:txBody>
        </p:sp>
        <p:sp>
          <p:nvSpPr>
            <p:cNvPr id="53407" name="Oval 159"/>
            <p:cNvSpPr>
              <a:spLocks noChangeArrowheads="1"/>
            </p:cNvSpPr>
            <p:nvPr/>
          </p:nvSpPr>
          <p:spPr bwMode="auto">
            <a:xfrm>
              <a:off x="2380" y="1887"/>
              <a:ext cx="54" cy="52"/>
            </a:xfrm>
            <a:prstGeom prst="ellipse">
              <a:avLst/>
            </a:prstGeom>
            <a:solidFill>
              <a:schemeClr val="bg1"/>
            </a:solidFill>
            <a:ln w="2857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08" name="Line 160"/>
            <p:cNvSpPr>
              <a:spLocks noChangeShapeType="1"/>
            </p:cNvSpPr>
            <p:nvPr/>
          </p:nvSpPr>
          <p:spPr bwMode="auto">
            <a:xfrm flipV="1">
              <a:off x="2408" y="1824"/>
              <a:ext cx="0" cy="65"/>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409" name="Line 161"/>
            <p:cNvSpPr>
              <a:spLocks noChangeShapeType="1"/>
            </p:cNvSpPr>
            <p:nvPr/>
          </p:nvSpPr>
          <p:spPr bwMode="auto">
            <a:xfrm flipV="1">
              <a:off x="2048" y="1858"/>
              <a:ext cx="0" cy="89"/>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410" name="Text Box 162"/>
            <p:cNvSpPr txBox="1">
              <a:spLocks noChangeArrowheads="1"/>
            </p:cNvSpPr>
            <p:nvPr/>
          </p:nvSpPr>
          <p:spPr bwMode="auto">
            <a:xfrm>
              <a:off x="1796" y="2191"/>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0033CC"/>
                  </a:solidFill>
                </a:rPr>
                <a:t>…</a:t>
              </a:r>
            </a:p>
          </p:txBody>
        </p:sp>
        <p:sp>
          <p:nvSpPr>
            <p:cNvPr id="53411" name="Text Box 163"/>
            <p:cNvSpPr txBox="1">
              <a:spLocks noChangeArrowheads="1"/>
            </p:cNvSpPr>
            <p:nvPr/>
          </p:nvSpPr>
          <p:spPr bwMode="auto">
            <a:xfrm>
              <a:off x="471" y="2191"/>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0033CC"/>
                  </a:solidFill>
                </a:rPr>
                <a:t>…</a:t>
              </a:r>
            </a:p>
          </p:txBody>
        </p:sp>
        <p:sp>
          <p:nvSpPr>
            <p:cNvPr id="53412" name="Text Box 164"/>
            <p:cNvSpPr txBox="1">
              <a:spLocks noChangeArrowheads="1"/>
            </p:cNvSpPr>
            <p:nvPr/>
          </p:nvSpPr>
          <p:spPr bwMode="auto">
            <a:xfrm>
              <a:off x="4423" y="2185"/>
              <a:ext cx="30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i="1">
                  <a:solidFill>
                    <a:srgbClr val="0033CC"/>
                  </a:solidFill>
                </a:rPr>
                <a:t>…</a:t>
              </a:r>
            </a:p>
          </p:txBody>
        </p:sp>
        <p:sp>
          <p:nvSpPr>
            <p:cNvPr id="53413" name="Text Box 165"/>
            <p:cNvSpPr txBox="1">
              <a:spLocks noChangeArrowheads="1"/>
            </p:cNvSpPr>
            <p:nvPr/>
          </p:nvSpPr>
          <p:spPr bwMode="auto">
            <a:xfrm>
              <a:off x="3113" y="2194"/>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0033CC"/>
                  </a:solidFill>
                </a:rPr>
                <a:t>…</a:t>
              </a:r>
            </a:p>
          </p:txBody>
        </p:sp>
        <p:sp>
          <p:nvSpPr>
            <p:cNvPr id="53414" name="Oval 166"/>
            <p:cNvSpPr>
              <a:spLocks noChangeArrowheads="1"/>
            </p:cNvSpPr>
            <p:nvPr/>
          </p:nvSpPr>
          <p:spPr bwMode="auto">
            <a:xfrm>
              <a:off x="1423" y="2502"/>
              <a:ext cx="53" cy="52"/>
            </a:xfrm>
            <a:prstGeom prst="ellipse">
              <a:avLst/>
            </a:prstGeom>
            <a:solidFill>
              <a:schemeClr val="bg1"/>
            </a:solidFill>
            <a:ln w="2857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15" name="Oval 167"/>
            <p:cNvSpPr>
              <a:spLocks noChangeArrowheads="1"/>
            </p:cNvSpPr>
            <p:nvPr/>
          </p:nvSpPr>
          <p:spPr bwMode="auto">
            <a:xfrm>
              <a:off x="2743" y="2502"/>
              <a:ext cx="53" cy="52"/>
            </a:xfrm>
            <a:prstGeom prst="ellipse">
              <a:avLst/>
            </a:prstGeom>
            <a:solidFill>
              <a:schemeClr val="bg1"/>
            </a:solidFill>
            <a:ln w="2857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16" name="Oval 168"/>
            <p:cNvSpPr>
              <a:spLocks noChangeArrowheads="1"/>
            </p:cNvSpPr>
            <p:nvPr/>
          </p:nvSpPr>
          <p:spPr bwMode="auto">
            <a:xfrm>
              <a:off x="4056" y="2502"/>
              <a:ext cx="53" cy="52"/>
            </a:xfrm>
            <a:prstGeom prst="ellipse">
              <a:avLst/>
            </a:prstGeom>
            <a:solidFill>
              <a:schemeClr val="bg1"/>
            </a:solidFill>
            <a:ln w="2857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17" name="Oval 169"/>
            <p:cNvSpPr>
              <a:spLocks noChangeArrowheads="1"/>
            </p:cNvSpPr>
            <p:nvPr/>
          </p:nvSpPr>
          <p:spPr bwMode="auto">
            <a:xfrm>
              <a:off x="5377" y="2501"/>
              <a:ext cx="53" cy="52"/>
            </a:xfrm>
            <a:prstGeom prst="ellipse">
              <a:avLst/>
            </a:prstGeom>
            <a:solidFill>
              <a:schemeClr val="bg1"/>
            </a:solidFill>
            <a:ln w="2857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18" name="Text Box 170"/>
            <p:cNvSpPr txBox="1">
              <a:spLocks noChangeArrowheads="1"/>
            </p:cNvSpPr>
            <p:nvPr/>
          </p:nvSpPr>
          <p:spPr bwMode="auto">
            <a:xfrm>
              <a:off x="4227" y="2524"/>
              <a:ext cx="57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b="1" i="1">
                  <a:solidFill>
                    <a:srgbClr val="0033CC"/>
                  </a:solidFill>
                  <a:ea typeface="楷体_GB2312" panose="02010609030101010101" pitchFamily="49" charset="-122"/>
                </a:rPr>
                <a:t>D</a:t>
              </a:r>
              <a:r>
                <a:rPr lang="en-US" altLang="zh-CN" sz="1600" b="1" baseline="-25000">
                  <a:solidFill>
                    <a:srgbClr val="0033CC"/>
                  </a:solidFill>
                  <a:ea typeface="楷体_GB2312" panose="02010609030101010101" pitchFamily="49" charset="-122"/>
                </a:rPr>
                <a:t>7</a:t>
              </a:r>
            </a:p>
          </p:txBody>
        </p:sp>
        <p:sp>
          <p:nvSpPr>
            <p:cNvPr id="53419" name="Text Box 171"/>
            <p:cNvSpPr txBox="1">
              <a:spLocks noChangeArrowheads="1"/>
            </p:cNvSpPr>
            <p:nvPr/>
          </p:nvSpPr>
          <p:spPr bwMode="auto">
            <a:xfrm>
              <a:off x="3248" y="2524"/>
              <a:ext cx="57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b="1" i="1">
                  <a:solidFill>
                    <a:srgbClr val="0033CC"/>
                  </a:solidFill>
                  <a:ea typeface="楷体_GB2312" panose="02010609030101010101" pitchFamily="49" charset="-122"/>
                </a:rPr>
                <a:t>D</a:t>
              </a:r>
              <a:r>
                <a:rPr lang="en-US" altLang="zh-CN" sz="1600" b="1" baseline="-25000">
                  <a:solidFill>
                    <a:srgbClr val="0033CC"/>
                  </a:solidFill>
                  <a:ea typeface="楷体_GB2312" panose="02010609030101010101" pitchFamily="49" charset="-122"/>
                </a:rPr>
                <a:t>8</a:t>
              </a:r>
            </a:p>
          </p:txBody>
        </p:sp>
        <p:sp>
          <p:nvSpPr>
            <p:cNvPr id="53420" name="Text Box 172"/>
            <p:cNvSpPr txBox="1">
              <a:spLocks noChangeArrowheads="1"/>
            </p:cNvSpPr>
            <p:nvPr/>
          </p:nvSpPr>
          <p:spPr bwMode="auto">
            <a:xfrm>
              <a:off x="2918" y="2524"/>
              <a:ext cx="57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b="1" i="1">
                  <a:solidFill>
                    <a:srgbClr val="0033CC"/>
                  </a:solidFill>
                  <a:ea typeface="楷体_GB2312" panose="02010609030101010101" pitchFamily="49" charset="-122"/>
                </a:rPr>
                <a:t>D</a:t>
              </a:r>
              <a:r>
                <a:rPr lang="en-US" altLang="zh-CN" sz="1600" b="1" baseline="-25000">
                  <a:solidFill>
                    <a:srgbClr val="0033CC"/>
                  </a:solidFill>
                  <a:ea typeface="楷体_GB2312" panose="02010609030101010101" pitchFamily="49" charset="-122"/>
                </a:rPr>
                <a:t>15</a:t>
              </a:r>
            </a:p>
          </p:txBody>
        </p:sp>
        <p:sp>
          <p:nvSpPr>
            <p:cNvPr id="53421" name="Text Box 173"/>
            <p:cNvSpPr txBox="1">
              <a:spLocks noChangeArrowheads="1"/>
            </p:cNvSpPr>
            <p:nvPr/>
          </p:nvSpPr>
          <p:spPr bwMode="auto">
            <a:xfrm>
              <a:off x="1902" y="2524"/>
              <a:ext cx="57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b="1" i="1">
                  <a:solidFill>
                    <a:srgbClr val="0033CC"/>
                  </a:solidFill>
                  <a:ea typeface="楷体_GB2312" panose="02010609030101010101" pitchFamily="49" charset="-122"/>
                </a:rPr>
                <a:t>D</a:t>
              </a:r>
              <a:r>
                <a:rPr lang="en-US" altLang="zh-CN" sz="1600" b="1" baseline="-25000">
                  <a:solidFill>
                    <a:srgbClr val="0033CC"/>
                  </a:solidFill>
                  <a:ea typeface="楷体_GB2312" panose="02010609030101010101" pitchFamily="49" charset="-122"/>
                </a:rPr>
                <a:t>16</a:t>
              </a:r>
            </a:p>
          </p:txBody>
        </p:sp>
        <p:sp>
          <p:nvSpPr>
            <p:cNvPr id="53422" name="Text Box 174"/>
            <p:cNvSpPr txBox="1">
              <a:spLocks noChangeArrowheads="1"/>
            </p:cNvSpPr>
            <p:nvPr/>
          </p:nvSpPr>
          <p:spPr bwMode="auto">
            <a:xfrm>
              <a:off x="1563" y="2524"/>
              <a:ext cx="57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b="1" i="1">
                  <a:solidFill>
                    <a:srgbClr val="0033CC"/>
                  </a:solidFill>
                  <a:ea typeface="楷体_GB2312" panose="02010609030101010101" pitchFamily="49" charset="-122"/>
                </a:rPr>
                <a:t>D</a:t>
              </a:r>
              <a:r>
                <a:rPr lang="en-US" altLang="zh-CN" sz="1600" b="1" baseline="-25000">
                  <a:solidFill>
                    <a:srgbClr val="0033CC"/>
                  </a:solidFill>
                  <a:ea typeface="楷体_GB2312" panose="02010609030101010101" pitchFamily="49" charset="-122"/>
                </a:rPr>
                <a:t>23</a:t>
              </a:r>
            </a:p>
          </p:txBody>
        </p:sp>
        <p:sp>
          <p:nvSpPr>
            <p:cNvPr id="53423" name="Text Box 175"/>
            <p:cNvSpPr txBox="1">
              <a:spLocks noChangeArrowheads="1"/>
            </p:cNvSpPr>
            <p:nvPr/>
          </p:nvSpPr>
          <p:spPr bwMode="auto">
            <a:xfrm>
              <a:off x="622" y="2539"/>
              <a:ext cx="5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b="1" i="1">
                  <a:solidFill>
                    <a:srgbClr val="0033CC"/>
                  </a:solidFill>
                  <a:ea typeface="楷体_GB2312" panose="02010609030101010101" pitchFamily="49" charset="-122"/>
                </a:rPr>
                <a:t>D</a:t>
              </a:r>
              <a:r>
                <a:rPr lang="en-US" altLang="zh-CN" sz="1600" b="1" baseline="-25000">
                  <a:solidFill>
                    <a:srgbClr val="0033CC"/>
                  </a:solidFill>
                  <a:ea typeface="楷体_GB2312" panose="02010609030101010101" pitchFamily="49" charset="-122"/>
                </a:rPr>
                <a:t>24</a:t>
              </a:r>
            </a:p>
          </p:txBody>
        </p:sp>
        <p:sp>
          <p:nvSpPr>
            <p:cNvPr id="53424" name="Text Box 176"/>
            <p:cNvSpPr txBox="1">
              <a:spLocks noChangeArrowheads="1"/>
            </p:cNvSpPr>
            <p:nvPr/>
          </p:nvSpPr>
          <p:spPr bwMode="auto">
            <a:xfrm>
              <a:off x="285" y="2523"/>
              <a:ext cx="57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b="1" i="1">
                  <a:solidFill>
                    <a:srgbClr val="0033CC"/>
                  </a:solidFill>
                  <a:ea typeface="楷体_GB2312" panose="02010609030101010101" pitchFamily="49" charset="-122"/>
                </a:rPr>
                <a:t>D</a:t>
              </a:r>
              <a:r>
                <a:rPr lang="en-US" altLang="zh-CN" sz="1600" b="1" baseline="-25000">
                  <a:solidFill>
                    <a:srgbClr val="0033CC"/>
                  </a:solidFill>
                  <a:ea typeface="楷体_GB2312" panose="02010609030101010101" pitchFamily="49" charset="-122"/>
                </a:rPr>
                <a:t>31</a:t>
              </a:r>
            </a:p>
          </p:txBody>
        </p:sp>
        <p:sp>
          <p:nvSpPr>
            <p:cNvPr id="53425" name="Text Box 177"/>
            <p:cNvSpPr txBox="1">
              <a:spLocks noChangeArrowheads="1"/>
            </p:cNvSpPr>
            <p:nvPr/>
          </p:nvSpPr>
          <p:spPr bwMode="auto">
            <a:xfrm>
              <a:off x="4413" y="2478"/>
              <a:ext cx="3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800" b="1" i="1">
                  <a:solidFill>
                    <a:srgbClr val="0033CC"/>
                  </a:solidFill>
                </a:rPr>
                <a:t>…</a:t>
              </a:r>
            </a:p>
          </p:txBody>
        </p:sp>
        <p:sp>
          <p:nvSpPr>
            <p:cNvPr id="53426" name="Text Box 178"/>
            <p:cNvSpPr txBox="1">
              <a:spLocks noChangeArrowheads="1"/>
            </p:cNvSpPr>
            <p:nvPr/>
          </p:nvSpPr>
          <p:spPr bwMode="auto">
            <a:xfrm>
              <a:off x="3108" y="2483"/>
              <a:ext cx="3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800" b="1" i="1">
                  <a:solidFill>
                    <a:srgbClr val="0033CC"/>
                  </a:solidFill>
                </a:rPr>
                <a:t>…</a:t>
              </a:r>
            </a:p>
          </p:txBody>
        </p:sp>
        <p:sp>
          <p:nvSpPr>
            <p:cNvPr id="53427" name="Text Box 179"/>
            <p:cNvSpPr txBox="1">
              <a:spLocks noChangeArrowheads="1"/>
            </p:cNvSpPr>
            <p:nvPr/>
          </p:nvSpPr>
          <p:spPr bwMode="auto">
            <a:xfrm>
              <a:off x="1758" y="2490"/>
              <a:ext cx="3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800" b="1" i="1">
                  <a:solidFill>
                    <a:srgbClr val="0033CC"/>
                  </a:solidFill>
                </a:rPr>
                <a:t>…</a:t>
              </a:r>
            </a:p>
          </p:txBody>
        </p:sp>
        <p:sp>
          <p:nvSpPr>
            <p:cNvPr id="53428" name="Text Box 180"/>
            <p:cNvSpPr txBox="1">
              <a:spLocks noChangeArrowheads="1"/>
            </p:cNvSpPr>
            <p:nvPr/>
          </p:nvSpPr>
          <p:spPr bwMode="auto">
            <a:xfrm>
              <a:off x="477" y="2498"/>
              <a:ext cx="3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800" b="1" i="1">
                  <a:solidFill>
                    <a:srgbClr val="0033CC"/>
                  </a:solidFill>
                </a:rPr>
                <a:t>…</a:t>
              </a:r>
            </a:p>
          </p:txBody>
        </p:sp>
      </p:grpSp>
      <p:sp>
        <p:nvSpPr>
          <p:cNvPr id="53429" name="Text Box 181"/>
          <p:cNvSpPr txBox="1">
            <a:spLocks noChangeArrowheads="1"/>
          </p:cNvSpPr>
          <p:nvPr/>
        </p:nvSpPr>
        <p:spPr bwMode="auto">
          <a:xfrm>
            <a:off x="4622800" y="6029325"/>
            <a:ext cx="400050" cy="469900"/>
          </a:xfrm>
          <a:prstGeom prst="rect">
            <a:avLst/>
          </a:prstGeom>
          <a:solidFill>
            <a:srgbClr val="FFFFCC"/>
          </a:solidFill>
          <a:ln w="1270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1">
                <a:solidFill>
                  <a:srgbClr val="0033CC"/>
                </a:solidFill>
              </a:rPr>
              <a:t>1   </a:t>
            </a:r>
          </a:p>
        </p:txBody>
      </p:sp>
      <p:grpSp>
        <p:nvGrpSpPr>
          <p:cNvPr id="53430" name="Group 182"/>
          <p:cNvGrpSpPr>
            <a:grpSpLocks/>
          </p:cNvGrpSpPr>
          <p:nvPr/>
        </p:nvGrpSpPr>
        <p:grpSpPr bwMode="auto">
          <a:xfrm>
            <a:off x="1684338" y="4500563"/>
            <a:ext cx="7186612" cy="469900"/>
            <a:chOff x="1061" y="2863"/>
            <a:chExt cx="4527" cy="296"/>
          </a:xfrm>
        </p:grpSpPr>
        <p:sp>
          <p:nvSpPr>
            <p:cNvPr id="53431" name="Text Box 183"/>
            <p:cNvSpPr txBox="1">
              <a:spLocks noChangeArrowheads="1"/>
            </p:cNvSpPr>
            <p:nvPr/>
          </p:nvSpPr>
          <p:spPr bwMode="auto">
            <a:xfrm>
              <a:off x="1061" y="2863"/>
              <a:ext cx="252" cy="296"/>
            </a:xfrm>
            <a:prstGeom prst="rect">
              <a:avLst/>
            </a:prstGeom>
            <a:solidFill>
              <a:srgbClr val="FFFFCC"/>
            </a:solidFill>
            <a:ln w="1270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1">
                  <a:solidFill>
                    <a:srgbClr val="FF0066"/>
                  </a:solidFill>
                </a:rPr>
                <a:t>1</a:t>
              </a:r>
              <a:r>
                <a:rPr lang="en-US" altLang="zh-CN" b="1">
                  <a:solidFill>
                    <a:srgbClr val="0033CC"/>
                  </a:solidFill>
                </a:rPr>
                <a:t>   </a:t>
              </a:r>
            </a:p>
          </p:txBody>
        </p:sp>
        <p:sp>
          <p:nvSpPr>
            <p:cNvPr id="53432" name="Text Box 184"/>
            <p:cNvSpPr txBox="1">
              <a:spLocks noChangeArrowheads="1"/>
            </p:cNvSpPr>
            <p:nvPr/>
          </p:nvSpPr>
          <p:spPr bwMode="auto">
            <a:xfrm>
              <a:off x="2370" y="2863"/>
              <a:ext cx="252" cy="296"/>
            </a:xfrm>
            <a:prstGeom prst="rect">
              <a:avLst/>
            </a:prstGeom>
            <a:solidFill>
              <a:srgbClr val="FFFFCC"/>
            </a:solidFill>
            <a:ln w="1270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1">
                  <a:solidFill>
                    <a:srgbClr val="FF0066"/>
                  </a:solidFill>
                </a:rPr>
                <a:t>1</a:t>
              </a:r>
              <a:r>
                <a:rPr lang="en-US" altLang="zh-CN" b="1">
                  <a:solidFill>
                    <a:srgbClr val="0033CC"/>
                  </a:solidFill>
                </a:rPr>
                <a:t>   </a:t>
              </a:r>
            </a:p>
          </p:txBody>
        </p:sp>
        <p:sp>
          <p:nvSpPr>
            <p:cNvPr id="53433" name="Text Box 185"/>
            <p:cNvSpPr txBox="1">
              <a:spLocks noChangeArrowheads="1"/>
            </p:cNvSpPr>
            <p:nvPr/>
          </p:nvSpPr>
          <p:spPr bwMode="auto">
            <a:xfrm>
              <a:off x="4034" y="2863"/>
              <a:ext cx="252" cy="296"/>
            </a:xfrm>
            <a:prstGeom prst="rect">
              <a:avLst/>
            </a:prstGeom>
            <a:solidFill>
              <a:srgbClr val="FFFFCC"/>
            </a:solidFill>
            <a:ln w="1270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1">
                  <a:solidFill>
                    <a:srgbClr val="FF0066"/>
                  </a:solidFill>
                </a:rPr>
                <a:t>1</a:t>
              </a:r>
              <a:r>
                <a:rPr lang="en-US" altLang="zh-CN" b="1">
                  <a:solidFill>
                    <a:srgbClr val="0033CC"/>
                  </a:solidFill>
                </a:rPr>
                <a:t>   </a:t>
              </a:r>
            </a:p>
          </p:txBody>
        </p:sp>
        <p:sp>
          <p:nvSpPr>
            <p:cNvPr id="53434" name="Text Box 186"/>
            <p:cNvSpPr txBox="1">
              <a:spLocks noChangeArrowheads="1"/>
            </p:cNvSpPr>
            <p:nvPr/>
          </p:nvSpPr>
          <p:spPr bwMode="auto">
            <a:xfrm>
              <a:off x="5336" y="2863"/>
              <a:ext cx="252" cy="296"/>
            </a:xfrm>
            <a:prstGeom prst="rect">
              <a:avLst/>
            </a:prstGeom>
            <a:solidFill>
              <a:srgbClr val="FFFFCC"/>
            </a:solidFill>
            <a:ln w="1270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1">
                  <a:solidFill>
                    <a:srgbClr val="FF0066"/>
                  </a:solidFill>
                </a:rPr>
                <a:t>1</a:t>
              </a:r>
              <a:r>
                <a:rPr lang="en-US" altLang="zh-CN" b="1">
                  <a:solidFill>
                    <a:srgbClr val="0033CC"/>
                  </a:solidFill>
                </a:rPr>
                <a:t>   </a:t>
              </a:r>
            </a:p>
          </p:txBody>
        </p:sp>
      </p:grpSp>
      <p:sp>
        <p:nvSpPr>
          <p:cNvPr id="53435" name="Text Box 187"/>
          <p:cNvSpPr txBox="1">
            <a:spLocks noChangeArrowheads="1"/>
          </p:cNvSpPr>
          <p:nvPr/>
        </p:nvSpPr>
        <p:spPr bwMode="auto">
          <a:xfrm>
            <a:off x="7504113" y="6029325"/>
            <a:ext cx="820737" cy="469900"/>
          </a:xfrm>
          <a:prstGeom prst="rect">
            <a:avLst/>
          </a:prstGeom>
          <a:solidFill>
            <a:srgbClr val="FFFFCC"/>
          </a:solidFill>
          <a:ln w="1270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33CC"/>
                </a:solidFill>
              </a:rPr>
              <a:t>0 </a:t>
            </a:r>
            <a:r>
              <a:rPr lang="en-US" altLang="zh-CN" b="1">
                <a:solidFill>
                  <a:srgbClr val="0033CC"/>
                </a:solidFill>
                <a:sym typeface="Symbol" panose="05050102010706020507" pitchFamily="18" charset="2"/>
              </a:rPr>
              <a:t> 7</a:t>
            </a:r>
            <a:endParaRPr lang="en-US" altLang="zh-CN" b="1">
              <a:solidFill>
                <a:srgbClr val="0033CC"/>
              </a:solidFill>
            </a:endParaRPr>
          </a:p>
        </p:txBody>
      </p:sp>
      <p:grpSp>
        <p:nvGrpSpPr>
          <p:cNvPr id="53436" name="Group 188"/>
          <p:cNvGrpSpPr>
            <a:grpSpLocks/>
          </p:cNvGrpSpPr>
          <p:nvPr/>
        </p:nvGrpSpPr>
        <p:grpSpPr bwMode="auto">
          <a:xfrm>
            <a:off x="857250" y="2863850"/>
            <a:ext cx="6918325" cy="366713"/>
            <a:chOff x="306" y="2020"/>
            <a:chExt cx="4358" cy="231"/>
          </a:xfrm>
        </p:grpSpPr>
        <p:sp>
          <p:nvSpPr>
            <p:cNvPr id="53437" name="Text Box 189"/>
            <p:cNvSpPr txBox="1">
              <a:spLocks noChangeArrowheads="1"/>
            </p:cNvSpPr>
            <p:nvPr/>
          </p:nvSpPr>
          <p:spPr bwMode="auto">
            <a:xfrm>
              <a:off x="306" y="2020"/>
              <a:ext cx="419"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a:solidFill>
                    <a:srgbClr val="99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b="1">
                  <a:solidFill>
                    <a:srgbClr val="663300"/>
                  </a:solidFill>
                </a:rPr>
                <a:t>禁止   </a:t>
              </a:r>
            </a:p>
          </p:txBody>
        </p:sp>
        <p:sp>
          <p:nvSpPr>
            <p:cNvPr id="53438" name="Text Box 190"/>
            <p:cNvSpPr txBox="1">
              <a:spLocks noChangeArrowheads="1"/>
            </p:cNvSpPr>
            <p:nvPr/>
          </p:nvSpPr>
          <p:spPr bwMode="auto">
            <a:xfrm>
              <a:off x="1619" y="2020"/>
              <a:ext cx="419"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a:solidFill>
                    <a:srgbClr val="99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b="1">
                  <a:solidFill>
                    <a:srgbClr val="663300"/>
                  </a:solidFill>
                </a:rPr>
                <a:t>禁止   </a:t>
              </a:r>
            </a:p>
          </p:txBody>
        </p:sp>
        <p:sp>
          <p:nvSpPr>
            <p:cNvPr id="53439" name="Text Box 191"/>
            <p:cNvSpPr txBox="1">
              <a:spLocks noChangeArrowheads="1"/>
            </p:cNvSpPr>
            <p:nvPr/>
          </p:nvSpPr>
          <p:spPr bwMode="auto">
            <a:xfrm>
              <a:off x="2932" y="2020"/>
              <a:ext cx="419"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a:solidFill>
                    <a:srgbClr val="99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b="1">
                  <a:solidFill>
                    <a:srgbClr val="663300"/>
                  </a:solidFill>
                </a:rPr>
                <a:t>禁止   </a:t>
              </a:r>
            </a:p>
          </p:txBody>
        </p:sp>
        <p:sp>
          <p:nvSpPr>
            <p:cNvPr id="53440" name="Text Box 192"/>
            <p:cNvSpPr txBox="1">
              <a:spLocks noChangeArrowheads="1"/>
            </p:cNvSpPr>
            <p:nvPr/>
          </p:nvSpPr>
          <p:spPr bwMode="auto">
            <a:xfrm>
              <a:off x="4245" y="2020"/>
              <a:ext cx="419"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a:solidFill>
                    <a:srgbClr val="99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b="1">
                  <a:solidFill>
                    <a:srgbClr val="663300"/>
                  </a:solidFill>
                </a:rPr>
                <a:t>禁止   </a:t>
              </a:r>
            </a:p>
          </p:txBody>
        </p:sp>
      </p:grpSp>
      <p:sp>
        <p:nvSpPr>
          <p:cNvPr id="53441" name="Text Box 193"/>
          <p:cNvSpPr txBox="1">
            <a:spLocks noChangeArrowheads="1"/>
          </p:cNvSpPr>
          <p:nvPr/>
        </p:nvSpPr>
        <p:spPr bwMode="auto">
          <a:xfrm>
            <a:off x="4622800" y="6040438"/>
            <a:ext cx="400050" cy="469900"/>
          </a:xfrm>
          <a:prstGeom prst="rect">
            <a:avLst/>
          </a:prstGeom>
          <a:solidFill>
            <a:srgbClr val="FFFFCC"/>
          </a:solidFill>
          <a:ln w="1270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1">
                <a:solidFill>
                  <a:srgbClr val="0033CC"/>
                </a:solidFill>
              </a:rPr>
              <a:t>0   </a:t>
            </a:r>
          </a:p>
        </p:txBody>
      </p:sp>
      <p:sp>
        <p:nvSpPr>
          <p:cNvPr id="53442" name="Text Box 194"/>
          <p:cNvSpPr txBox="1">
            <a:spLocks noChangeArrowheads="1"/>
          </p:cNvSpPr>
          <p:nvPr/>
        </p:nvSpPr>
        <p:spPr bwMode="auto">
          <a:xfrm>
            <a:off x="5132388" y="6024563"/>
            <a:ext cx="796925" cy="469900"/>
          </a:xfrm>
          <a:prstGeom prst="rect">
            <a:avLst/>
          </a:prstGeom>
          <a:solidFill>
            <a:srgbClr val="FFFFCC"/>
          </a:solidFill>
          <a:ln w="1270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1">
                <a:solidFill>
                  <a:srgbClr val="FF0066"/>
                </a:solidFill>
              </a:rPr>
              <a:t>0   0</a:t>
            </a:r>
          </a:p>
        </p:txBody>
      </p:sp>
      <p:grpSp>
        <p:nvGrpSpPr>
          <p:cNvPr id="53443" name="Group 195"/>
          <p:cNvGrpSpPr>
            <a:grpSpLocks/>
          </p:cNvGrpSpPr>
          <p:nvPr/>
        </p:nvGrpSpPr>
        <p:grpSpPr bwMode="auto">
          <a:xfrm>
            <a:off x="1684338" y="4500563"/>
            <a:ext cx="7186612" cy="469900"/>
            <a:chOff x="1061" y="2863"/>
            <a:chExt cx="4527" cy="296"/>
          </a:xfrm>
        </p:grpSpPr>
        <p:sp>
          <p:nvSpPr>
            <p:cNvPr id="53444" name="Text Box 196"/>
            <p:cNvSpPr txBox="1">
              <a:spLocks noChangeArrowheads="1"/>
            </p:cNvSpPr>
            <p:nvPr/>
          </p:nvSpPr>
          <p:spPr bwMode="auto">
            <a:xfrm>
              <a:off x="1061" y="2863"/>
              <a:ext cx="252" cy="296"/>
            </a:xfrm>
            <a:prstGeom prst="rect">
              <a:avLst/>
            </a:prstGeom>
            <a:solidFill>
              <a:srgbClr val="FFFFCC"/>
            </a:solidFill>
            <a:ln w="1270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1">
                  <a:solidFill>
                    <a:srgbClr val="FF0066"/>
                  </a:solidFill>
                </a:rPr>
                <a:t>1</a:t>
              </a:r>
              <a:r>
                <a:rPr lang="en-US" altLang="zh-CN" b="1">
                  <a:solidFill>
                    <a:srgbClr val="0033CC"/>
                  </a:solidFill>
                </a:rPr>
                <a:t>   </a:t>
              </a:r>
            </a:p>
          </p:txBody>
        </p:sp>
        <p:sp>
          <p:nvSpPr>
            <p:cNvPr id="53445" name="Text Box 197"/>
            <p:cNvSpPr txBox="1">
              <a:spLocks noChangeArrowheads="1"/>
            </p:cNvSpPr>
            <p:nvPr/>
          </p:nvSpPr>
          <p:spPr bwMode="auto">
            <a:xfrm>
              <a:off x="2370" y="2863"/>
              <a:ext cx="252" cy="296"/>
            </a:xfrm>
            <a:prstGeom prst="rect">
              <a:avLst/>
            </a:prstGeom>
            <a:solidFill>
              <a:srgbClr val="FFFFCC"/>
            </a:solidFill>
            <a:ln w="1270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1">
                  <a:solidFill>
                    <a:srgbClr val="FF0066"/>
                  </a:solidFill>
                </a:rPr>
                <a:t>1</a:t>
              </a:r>
              <a:r>
                <a:rPr lang="en-US" altLang="zh-CN" b="1">
                  <a:solidFill>
                    <a:srgbClr val="0033CC"/>
                  </a:solidFill>
                </a:rPr>
                <a:t>   </a:t>
              </a:r>
            </a:p>
          </p:txBody>
        </p:sp>
        <p:sp>
          <p:nvSpPr>
            <p:cNvPr id="53446" name="Text Box 198"/>
            <p:cNvSpPr txBox="1">
              <a:spLocks noChangeArrowheads="1"/>
            </p:cNvSpPr>
            <p:nvPr/>
          </p:nvSpPr>
          <p:spPr bwMode="auto">
            <a:xfrm>
              <a:off x="4034" y="2863"/>
              <a:ext cx="252" cy="296"/>
            </a:xfrm>
            <a:prstGeom prst="rect">
              <a:avLst/>
            </a:prstGeom>
            <a:solidFill>
              <a:srgbClr val="FFFFCC"/>
            </a:solidFill>
            <a:ln w="1270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1">
                  <a:solidFill>
                    <a:srgbClr val="FF0066"/>
                  </a:solidFill>
                </a:rPr>
                <a:t>1</a:t>
              </a:r>
              <a:r>
                <a:rPr lang="en-US" altLang="zh-CN" b="1">
                  <a:solidFill>
                    <a:srgbClr val="0033CC"/>
                  </a:solidFill>
                </a:rPr>
                <a:t>   </a:t>
              </a:r>
            </a:p>
          </p:txBody>
        </p:sp>
        <p:sp>
          <p:nvSpPr>
            <p:cNvPr id="53447" name="Text Box 199"/>
            <p:cNvSpPr txBox="1">
              <a:spLocks noChangeArrowheads="1"/>
            </p:cNvSpPr>
            <p:nvPr/>
          </p:nvSpPr>
          <p:spPr bwMode="auto">
            <a:xfrm>
              <a:off x="5336" y="2863"/>
              <a:ext cx="252" cy="296"/>
            </a:xfrm>
            <a:prstGeom prst="rect">
              <a:avLst/>
            </a:prstGeom>
            <a:solidFill>
              <a:srgbClr val="FFFFCC"/>
            </a:solidFill>
            <a:ln w="1270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1">
                  <a:solidFill>
                    <a:srgbClr val="FF0066"/>
                  </a:solidFill>
                </a:rPr>
                <a:t>0</a:t>
              </a:r>
              <a:r>
                <a:rPr lang="en-US" altLang="zh-CN" b="1">
                  <a:solidFill>
                    <a:srgbClr val="0033CC"/>
                  </a:solidFill>
                </a:rPr>
                <a:t>   </a:t>
              </a:r>
            </a:p>
          </p:txBody>
        </p:sp>
      </p:grpSp>
      <p:grpSp>
        <p:nvGrpSpPr>
          <p:cNvPr id="53448" name="Group 200"/>
          <p:cNvGrpSpPr>
            <a:grpSpLocks/>
          </p:cNvGrpSpPr>
          <p:nvPr/>
        </p:nvGrpSpPr>
        <p:grpSpPr bwMode="auto">
          <a:xfrm>
            <a:off x="836613" y="2865438"/>
            <a:ext cx="6918325" cy="366712"/>
            <a:chOff x="602" y="3114"/>
            <a:chExt cx="4358" cy="231"/>
          </a:xfrm>
        </p:grpSpPr>
        <p:grpSp>
          <p:nvGrpSpPr>
            <p:cNvPr id="53449" name="Group 201"/>
            <p:cNvGrpSpPr>
              <a:grpSpLocks/>
            </p:cNvGrpSpPr>
            <p:nvPr/>
          </p:nvGrpSpPr>
          <p:grpSpPr bwMode="auto">
            <a:xfrm>
              <a:off x="646" y="3161"/>
              <a:ext cx="4252" cy="146"/>
              <a:chOff x="589" y="1878"/>
              <a:chExt cx="4252" cy="146"/>
            </a:xfrm>
          </p:grpSpPr>
          <p:sp>
            <p:nvSpPr>
              <p:cNvPr id="53450" name="Rectangle 202"/>
              <p:cNvSpPr>
                <a:spLocks noChangeArrowheads="1"/>
              </p:cNvSpPr>
              <p:nvPr/>
            </p:nvSpPr>
            <p:spPr bwMode="auto">
              <a:xfrm>
                <a:off x="589" y="1878"/>
                <a:ext cx="324" cy="146"/>
              </a:xfrm>
              <a:prstGeom prst="rect">
                <a:avLst/>
              </a:prstGeom>
              <a:solidFill>
                <a:srgbClr val="CCFFFF"/>
              </a:solidFill>
              <a:ln>
                <a:noFill/>
              </a:ln>
              <a:effectLst/>
              <a:extLs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51" name="Rectangle 203"/>
              <p:cNvSpPr>
                <a:spLocks noChangeArrowheads="1"/>
              </p:cNvSpPr>
              <p:nvPr/>
            </p:nvSpPr>
            <p:spPr bwMode="auto">
              <a:xfrm>
                <a:off x="1905" y="1879"/>
                <a:ext cx="321" cy="142"/>
              </a:xfrm>
              <a:prstGeom prst="rect">
                <a:avLst/>
              </a:prstGeom>
              <a:solidFill>
                <a:srgbClr val="CCFFFF"/>
              </a:solidFill>
              <a:ln>
                <a:noFill/>
              </a:ln>
              <a:effectLst/>
              <a:extLs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52" name="Rectangle 204"/>
              <p:cNvSpPr>
                <a:spLocks noChangeArrowheads="1"/>
              </p:cNvSpPr>
              <p:nvPr/>
            </p:nvSpPr>
            <p:spPr bwMode="auto">
              <a:xfrm>
                <a:off x="3219" y="1881"/>
                <a:ext cx="321" cy="139"/>
              </a:xfrm>
              <a:prstGeom prst="rect">
                <a:avLst/>
              </a:prstGeom>
              <a:solidFill>
                <a:srgbClr val="CCFFFF"/>
              </a:solidFill>
              <a:ln>
                <a:noFill/>
              </a:ln>
              <a:effectLst/>
              <a:extLs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53" name="Rectangle 205"/>
              <p:cNvSpPr>
                <a:spLocks noChangeArrowheads="1"/>
              </p:cNvSpPr>
              <p:nvPr/>
            </p:nvSpPr>
            <p:spPr bwMode="auto">
              <a:xfrm>
                <a:off x="4520" y="1881"/>
                <a:ext cx="321" cy="139"/>
              </a:xfrm>
              <a:prstGeom prst="rect">
                <a:avLst/>
              </a:prstGeom>
              <a:solidFill>
                <a:srgbClr val="CCFFFF"/>
              </a:solidFill>
              <a:ln>
                <a:noFill/>
              </a:ln>
              <a:effectLst/>
              <a:extLs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3454" name="Group 206"/>
            <p:cNvGrpSpPr>
              <a:grpSpLocks/>
            </p:cNvGrpSpPr>
            <p:nvPr/>
          </p:nvGrpSpPr>
          <p:grpSpPr bwMode="auto">
            <a:xfrm>
              <a:off x="602" y="3114"/>
              <a:ext cx="4358" cy="231"/>
              <a:chOff x="306" y="2020"/>
              <a:chExt cx="4358" cy="231"/>
            </a:xfrm>
          </p:grpSpPr>
          <p:sp>
            <p:nvSpPr>
              <p:cNvPr id="53455" name="Text Box 207"/>
              <p:cNvSpPr txBox="1">
                <a:spLocks noChangeArrowheads="1"/>
              </p:cNvSpPr>
              <p:nvPr/>
            </p:nvSpPr>
            <p:spPr bwMode="auto">
              <a:xfrm>
                <a:off x="306" y="2020"/>
                <a:ext cx="419"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a:solidFill>
                      <a:srgbClr val="99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b="1">
                    <a:solidFill>
                      <a:srgbClr val="663300"/>
                    </a:solidFill>
                  </a:rPr>
                  <a:t>禁止   </a:t>
                </a:r>
              </a:p>
            </p:txBody>
          </p:sp>
          <p:sp>
            <p:nvSpPr>
              <p:cNvPr id="53456" name="Text Box 208"/>
              <p:cNvSpPr txBox="1">
                <a:spLocks noChangeArrowheads="1"/>
              </p:cNvSpPr>
              <p:nvPr/>
            </p:nvSpPr>
            <p:spPr bwMode="auto">
              <a:xfrm>
                <a:off x="1619" y="2020"/>
                <a:ext cx="419"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a:solidFill>
                      <a:srgbClr val="99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b="1">
                    <a:solidFill>
                      <a:srgbClr val="663300"/>
                    </a:solidFill>
                  </a:rPr>
                  <a:t>禁止   </a:t>
                </a:r>
              </a:p>
            </p:txBody>
          </p:sp>
          <p:sp>
            <p:nvSpPr>
              <p:cNvPr id="53457" name="Text Box 209"/>
              <p:cNvSpPr txBox="1">
                <a:spLocks noChangeArrowheads="1"/>
              </p:cNvSpPr>
              <p:nvPr/>
            </p:nvSpPr>
            <p:spPr bwMode="auto">
              <a:xfrm>
                <a:off x="2932" y="2020"/>
                <a:ext cx="419"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a:solidFill>
                      <a:srgbClr val="99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b="1">
                    <a:solidFill>
                      <a:srgbClr val="663300"/>
                    </a:solidFill>
                  </a:rPr>
                  <a:t>禁止   </a:t>
                </a:r>
              </a:p>
            </p:txBody>
          </p:sp>
          <p:sp>
            <p:nvSpPr>
              <p:cNvPr id="53458" name="Text Box 210"/>
              <p:cNvSpPr txBox="1">
                <a:spLocks noChangeArrowheads="1"/>
              </p:cNvSpPr>
              <p:nvPr/>
            </p:nvSpPr>
            <p:spPr bwMode="auto">
              <a:xfrm>
                <a:off x="4245" y="2020"/>
                <a:ext cx="419"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a:solidFill>
                      <a:srgbClr val="99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b="1">
                    <a:solidFill>
                      <a:srgbClr val="0033CC"/>
                    </a:solidFill>
                  </a:rPr>
                  <a:t>使能</a:t>
                </a:r>
                <a:r>
                  <a:rPr lang="zh-CN" altLang="en-US" sz="1800" b="1">
                    <a:solidFill>
                      <a:srgbClr val="663300"/>
                    </a:solidFill>
                  </a:rPr>
                  <a:t>   </a:t>
                </a:r>
              </a:p>
            </p:txBody>
          </p:sp>
        </p:grpSp>
      </p:grpSp>
      <p:sp>
        <p:nvSpPr>
          <p:cNvPr id="53459" name="Text Box 211"/>
          <p:cNvSpPr txBox="1">
            <a:spLocks noChangeArrowheads="1"/>
          </p:cNvSpPr>
          <p:nvPr/>
        </p:nvSpPr>
        <p:spPr bwMode="auto">
          <a:xfrm>
            <a:off x="5132388" y="6024563"/>
            <a:ext cx="796925" cy="469900"/>
          </a:xfrm>
          <a:prstGeom prst="rect">
            <a:avLst/>
          </a:prstGeom>
          <a:solidFill>
            <a:srgbClr val="FFFFCC"/>
          </a:solidFill>
          <a:ln w="1270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1">
                <a:solidFill>
                  <a:srgbClr val="FF0066"/>
                </a:solidFill>
              </a:rPr>
              <a:t>0   1</a:t>
            </a:r>
          </a:p>
        </p:txBody>
      </p:sp>
      <p:grpSp>
        <p:nvGrpSpPr>
          <p:cNvPr id="53460" name="Group 212"/>
          <p:cNvGrpSpPr>
            <a:grpSpLocks/>
          </p:cNvGrpSpPr>
          <p:nvPr/>
        </p:nvGrpSpPr>
        <p:grpSpPr bwMode="auto">
          <a:xfrm>
            <a:off x="812800" y="2867025"/>
            <a:ext cx="6918325" cy="366713"/>
            <a:chOff x="245" y="3894"/>
            <a:chExt cx="4358" cy="231"/>
          </a:xfrm>
        </p:grpSpPr>
        <p:grpSp>
          <p:nvGrpSpPr>
            <p:cNvPr id="53461" name="Group 213"/>
            <p:cNvGrpSpPr>
              <a:grpSpLocks/>
            </p:cNvGrpSpPr>
            <p:nvPr/>
          </p:nvGrpSpPr>
          <p:grpSpPr bwMode="auto">
            <a:xfrm>
              <a:off x="289" y="3938"/>
              <a:ext cx="4252" cy="146"/>
              <a:chOff x="589" y="1878"/>
              <a:chExt cx="4252" cy="146"/>
            </a:xfrm>
          </p:grpSpPr>
          <p:sp>
            <p:nvSpPr>
              <p:cNvPr id="53462" name="Rectangle 214"/>
              <p:cNvSpPr>
                <a:spLocks noChangeArrowheads="1"/>
              </p:cNvSpPr>
              <p:nvPr/>
            </p:nvSpPr>
            <p:spPr bwMode="auto">
              <a:xfrm>
                <a:off x="589" y="1878"/>
                <a:ext cx="324" cy="146"/>
              </a:xfrm>
              <a:prstGeom prst="rect">
                <a:avLst/>
              </a:prstGeom>
              <a:solidFill>
                <a:srgbClr val="CCFFFF"/>
              </a:solidFill>
              <a:ln>
                <a:noFill/>
              </a:ln>
              <a:effectLst/>
              <a:extLs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63" name="Rectangle 215"/>
              <p:cNvSpPr>
                <a:spLocks noChangeArrowheads="1"/>
              </p:cNvSpPr>
              <p:nvPr/>
            </p:nvSpPr>
            <p:spPr bwMode="auto">
              <a:xfrm>
                <a:off x="1905" y="1879"/>
                <a:ext cx="321" cy="142"/>
              </a:xfrm>
              <a:prstGeom prst="rect">
                <a:avLst/>
              </a:prstGeom>
              <a:solidFill>
                <a:srgbClr val="CCFFFF"/>
              </a:solidFill>
              <a:ln>
                <a:noFill/>
              </a:ln>
              <a:effectLst/>
              <a:extLs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64" name="Rectangle 216"/>
              <p:cNvSpPr>
                <a:spLocks noChangeArrowheads="1"/>
              </p:cNvSpPr>
              <p:nvPr/>
            </p:nvSpPr>
            <p:spPr bwMode="auto">
              <a:xfrm>
                <a:off x="3219" y="1881"/>
                <a:ext cx="321" cy="139"/>
              </a:xfrm>
              <a:prstGeom prst="rect">
                <a:avLst/>
              </a:prstGeom>
              <a:solidFill>
                <a:srgbClr val="CCFFFF"/>
              </a:solidFill>
              <a:ln>
                <a:noFill/>
              </a:ln>
              <a:effectLst/>
              <a:extLs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65" name="Rectangle 217"/>
              <p:cNvSpPr>
                <a:spLocks noChangeArrowheads="1"/>
              </p:cNvSpPr>
              <p:nvPr/>
            </p:nvSpPr>
            <p:spPr bwMode="auto">
              <a:xfrm>
                <a:off x="4520" y="1881"/>
                <a:ext cx="321" cy="139"/>
              </a:xfrm>
              <a:prstGeom prst="rect">
                <a:avLst/>
              </a:prstGeom>
              <a:solidFill>
                <a:srgbClr val="CCFFFF"/>
              </a:solidFill>
              <a:ln>
                <a:noFill/>
              </a:ln>
              <a:effectLst/>
              <a:extLs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3466" name="Group 218"/>
            <p:cNvGrpSpPr>
              <a:grpSpLocks/>
            </p:cNvGrpSpPr>
            <p:nvPr/>
          </p:nvGrpSpPr>
          <p:grpSpPr bwMode="auto">
            <a:xfrm>
              <a:off x="245" y="3894"/>
              <a:ext cx="4358" cy="231"/>
              <a:chOff x="306" y="2020"/>
              <a:chExt cx="4358" cy="231"/>
            </a:xfrm>
          </p:grpSpPr>
          <p:sp>
            <p:nvSpPr>
              <p:cNvPr id="53467" name="Text Box 219"/>
              <p:cNvSpPr txBox="1">
                <a:spLocks noChangeArrowheads="1"/>
              </p:cNvSpPr>
              <p:nvPr/>
            </p:nvSpPr>
            <p:spPr bwMode="auto">
              <a:xfrm>
                <a:off x="306" y="2020"/>
                <a:ext cx="419"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a:solidFill>
                      <a:srgbClr val="99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b="1">
                    <a:solidFill>
                      <a:srgbClr val="663300"/>
                    </a:solidFill>
                  </a:rPr>
                  <a:t>禁止   </a:t>
                </a:r>
              </a:p>
            </p:txBody>
          </p:sp>
          <p:sp>
            <p:nvSpPr>
              <p:cNvPr id="53468" name="Text Box 220"/>
              <p:cNvSpPr txBox="1">
                <a:spLocks noChangeArrowheads="1"/>
              </p:cNvSpPr>
              <p:nvPr/>
            </p:nvSpPr>
            <p:spPr bwMode="auto">
              <a:xfrm>
                <a:off x="1619" y="2020"/>
                <a:ext cx="419"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a:solidFill>
                      <a:srgbClr val="99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b="1">
                    <a:solidFill>
                      <a:srgbClr val="663300"/>
                    </a:solidFill>
                  </a:rPr>
                  <a:t>禁止   </a:t>
                </a:r>
              </a:p>
            </p:txBody>
          </p:sp>
          <p:sp>
            <p:nvSpPr>
              <p:cNvPr id="53469" name="Text Box 221"/>
              <p:cNvSpPr txBox="1">
                <a:spLocks noChangeArrowheads="1"/>
              </p:cNvSpPr>
              <p:nvPr/>
            </p:nvSpPr>
            <p:spPr bwMode="auto">
              <a:xfrm>
                <a:off x="2932" y="2020"/>
                <a:ext cx="419"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a:solidFill>
                      <a:srgbClr val="99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b="1">
                    <a:solidFill>
                      <a:srgbClr val="0033CC"/>
                    </a:solidFill>
                  </a:rPr>
                  <a:t>使能</a:t>
                </a:r>
                <a:r>
                  <a:rPr lang="zh-CN" altLang="en-US" sz="1800" b="1">
                    <a:solidFill>
                      <a:srgbClr val="663300"/>
                    </a:solidFill>
                  </a:rPr>
                  <a:t>   </a:t>
                </a:r>
              </a:p>
            </p:txBody>
          </p:sp>
          <p:sp>
            <p:nvSpPr>
              <p:cNvPr id="53470" name="Text Box 222"/>
              <p:cNvSpPr txBox="1">
                <a:spLocks noChangeArrowheads="1"/>
              </p:cNvSpPr>
              <p:nvPr/>
            </p:nvSpPr>
            <p:spPr bwMode="auto">
              <a:xfrm>
                <a:off x="4245" y="2020"/>
                <a:ext cx="419"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a:solidFill>
                      <a:srgbClr val="99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b="1">
                    <a:solidFill>
                      <a:srgbClr val="663300"/>
                    </a:solidFill>
                  </a:rPr>
                  <a:t>禁止   </a:t>
                </a:r>
              </a:p>
            </p:txBody>
          </p:sp>
        </p:grpSp>
      </p:grpSp>
      <p:grpSp>
        <p:nvGrpSpPr>
          <p:cNvPr id="53471" name="Group 223"/>
          <p:cNvGrpSpPr>
            <a:grpSpLocks/>
          </p:cNvGrpSpPr>
          <p:nvPr/>
        </p:nvGrpSpPr>
        <p:grpSpPr bwMode="auto">
          <a:xfrm>
            <a:off x="811213" y="2867025"/>
            <a:ext cx="6918325" cy="366713"/>
            <a:chOff x="267" y="3689"/>
            <a:chExt cx="4358" cy="231"/>
          </a:xfrm>
        </p:grpSpPr>
        <p:grpSp>
          <p:nvGrpSpPr>
            <p:cNvPr id="53472" name="Group 224"/>
            <p:cNvGrpSpPr>
              <a:grpSpLocks/>
            </p:cNvGrpSpPr>
            <p:nvPr/>
          </p:nvGrpSpPr>
          <p:grpSpPr bwMode="auto">
            <a:xfrm>
              <a:off x="321" y="3737"/>
              <a:ext cx="4252" cy="146"/>
              <a:chOff x="589" y="1878"/>
              <a:chExt cx="4252" cy="146"/>
            </a:xfrm>
          </p:grpSpPr>
          <p:sp>
            <p:nvSpPr>
              <p:cNvPr id="53473" name="Rectangle 225"/>
              <p:cNvSpPr>
                <a:spLocks noChangeArrowheads="1"/>
              </p:cNvSpPr>
              <p:nvPr/>
            </p:nvSpPr>
            <p:spPr bwMode="auto">
              <a:xfrm>
                <a:off x="589" y="1878"/>
                <a:ext cx="324" cy="146"/>
              </a:xfrm>
              <a:prstGeom prst="rect">
                <a:avLst/>
              </a:prstGeom>
              <a:solidFill>
                <a:srgbClr val="CCFFFF"/>
              </a:solidFill>
              <a:ln>
                <a:noFill/>
              </a:ln>
              <a:effectLst/>
              <a:extLs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74" name="Rectangle 226"/>
              <p:cNvSpPr>
                <a:spLocks noChangeArrowheads="1"/>
              </p:cNvSpPr>
              <p:nvPr/>
            </p:nvSpPr>
            <p:spPr bwMode="auto">
              <a:xfrm>
                <a:off x="1905" y="1879"/>
                <a:ext cx="321" cy="142"/>
              </a:xfrm>
              <a:prstGeom prst="rect">
                <a:avLst/>
              </a:prstGeom>
              <a:solidFill>
                <a:srgbClr val="CCFFFF"/>
              </a:solidFill>
              <a:ln>
                <a:noFill/>
              </a:ln>
              <a:effectLst/>
              <a:extLs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75" name="Rectangle 227"/>
              <p:cNvSpPr>
                <a:spLocks noChangeArrowheads="1"/>
              </p:cNvSpPr>
              <p:nvPr/>
            </p:nvSpPr>
            <p:spPr bwMode="auto">
              <a:xfrm>
                <a:off x="3219" y="1881"/>
                <a:ext cx="321" cy="139"/>
              </a:xfrm>
              <a:prstGeom prst="rect">
                <a:avLst/>
              </a:prstGeom>
              <a:solidFill>
                <a:srgbClr val="CCFFFF"/>
              </a:solidFill>
              <a:ln>
                <a:noFill/>
              </a:ln>
              <a:effectLst/>
              <a:extLs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76" name="Rectangle 228"/>
              <p:cNvSpPr>
                <a:spLocks noChangeArrowheads="1"/>
              </p:cNvSpPr>
              <p:nvPr/>
            </p:nvSpPr>
            <p:spPr bwMode="auto">
              <a:xfrm>
                <a:off x="4520" y="1881"/>
                <a:ext cx="321" cy="139"/>
              </a:xfrm>
              <a:prstGeom prst="rect">
                <a:avLst/>
              </a:prstGeom>
              <a:solidFill>
                <a:srgbClr val="CCFFFF"/>
              </a:solidFill>
              <a:ln>
                <a:noFill/>
              </a:ln>
              <a:effectLst/>
              <a:extLs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3477" name="Group 229"/>
            <p:cNvGrpSpPr>
              <a:grpSpLocks/>
            </p:cNvGrpSpPr>
            <p:nvPr/>
          </p:nvGrpSpPr>
          <p:grpSpPr bwMode="auto">
            <a:xfrm>
              <a:off x="267" y="3689"/>
              <a:ext cx="4358" cy="231"/>
              <a:chOff x="306" y="2020"/>
              <a:chExt cx="4358" cy="231"/>
            </a:xfrm>
          </p:grpSpPr>
          <p:sp>
            <p:nvSpPr>
              <p:cNvPr id="53478" name="Text Box 230"/>
              <p:cNvSpPr txBox="1">
                <a:spLocks noChangeArrowheads="1"/>
              </p:cNvSpPr>
              <p:nvPr/>
            </p:nvSpPr>
            <p:spPr bwMode="auto">
              <a:xfrm>
                <a:off x="306" y="2020"/>
                <a:ext cx="419"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a:solidFill>
                      <a:srgbClr val="99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b="1">
                    <a:solidFill>
                      <a:srgbClr val="663300"/>
                    </a:solidFill>
                  </a:rPr>
                  <a:t>禁止   </a:t>
                </a:r>
              </a:p>
            </p:txBody>
          </p:sp>
          <p:sp>
            <p:nvSpPr>
              <p:cNvPr id="53479" name="Text Box 231"/>
              <p:cNvSpPr txBox="1">
                <a:spLocks noChangeArrowheads="1"/>
              </p:cNvSpPr>
              <p:nvPr/>
            </p:nvSpPr>
            <p:spPr bwMode="auto">
              <a:xfrm>
                <a:off x="1619" y="2020"/>
                <a:ext cx="419"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a:solidFill>
                      <a:srgbClr val="99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b="1">
                    <a:solidFill>
                      <a:srgbClr val="0033CC"/>
                    </a:solidFill>
                  </a:rPr>
                  <a:t>使能</a:t>
                </a:r>
                <a:r>
                  <a:rPr lang="zh-CN" altLang="en-US" sz="1800" b="1">
                    <a:solidFill>
                      <a:srgbClr val="663300"/>
                    </a:solidFill>
                  </a:rPr>
                  <a:t>   </a:t>
                </a:r>
              </a:p>
            </p:txBody>
          </p:sp>
          <p:sp>
            <p:nvSpPr>
              <p:cNvPr id="53480" name="Text Box 232"/>
              <p:cNvSpPr txBox="1">
                <a:spLocks noChangeArrowheads="1"/>
              </p:cNvSpPr>
              <p:nvPr/>
            </p:nvSpPr>
            <p:spPr bwMode="auto">
              <a:xfrm>
                <a:off x="2932" y="2020"/>
                <a:ext cx="419"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a:solidFill>
                      <a:srgbClr val="99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b="1">
                    <a:solidFill>
                      <a:srgbClr val="663300"/>
                    </a:solidFill>
                  </a:rPr>
                  <a:t>禁止   </a:t>
                </a:r>
              </a:p>
            </p:txBody>
          </p:sp>
          <p:sp>
            <p:nvSpPr>
              <p:cNvPr id="53481" name="Text Box 233"/>
              <p:cNvSpPr txBox="1">
                <a:spLocks noChangeArrowheads="1"/>
              </p:cNvSpPr>
              <p:nvPr/>
            </p:nvSpPr>
            <p:spPr bwMode="auto">
              <a:xfrm>
                <a:off x="4245" y="2020"/>
                <a:ext cx="419"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a:solidFill>
                      <a:srgbClr val="99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b="1">
                    <a:solidFill>
                      <a:srgbClr val="663300"/>
                    </a:solidFill>
                  </a:rPr>
                  <a:t>禁止   </a:t>
                </a:r>
              </a:p>
            </p:txBody>
          </p:sp>
        </p:grpSp>
      </p:grpSp>
      <p:grpSp>
        <p:nvGrpSpPr>
          <p:cNvPr id="53482" name="Group 234"/>
          <p:cNvGrpSpPr>
            <a:grpSpLocks/>
          </p:cNvGrpSpPr>
          <p:nvPr/>
        </p:nvGrpSpPr>
        <p:grpSpPr bwMode="auto">
          <a:xfrm>
            <a:off x="814388" y="2867025"/>
            <a:ext cx="6918325" cy="366713"/>
            <a:chOff x="230" y="3355"/>
            <a:chExt cx="4358" cy="231"/>
          </a:xfrm>
        </p:grpSpPr>
        <p:grpSp>
          <p:nvGrpSpPr>
            <p:cNvPr id="53483" name="Group 235"/>
            <p:cNvGrpSpPr>
              <a:grpSpLocks/>
            </p:cNvGrpSpPr>
            <p:nvPr/>
          </p:nvGrpSpPr>
          <p:grpSpPr bwMode="auto">
            <a:xfrm>
              <a:off x="276" y="3403"/>
              <a:ext cx="4252" cy="146"/>
              <a:chOff x="589" y="1878"/>
              <a:chExt cx="4252" cy="146"/>
            </a:xfrm>
          </p:grpSpPr>
          <p:sp>
            <p:nvSpPr>
              <p:cNvPr id="53484" name="Rectangle 236"/>
              <p:cNvSpPr>
                <a:spLocks noChangeArrowheads="1"/>
              </p:cNvSpPr>
              <p:nvPr/>
            </p:nvSpPr>
            <p:spPr bwMode="auto">
              <a:xfrm>
                <a:off x="589" y="1878"/>
                <a:ext cx="324" cy="146"/>
              </a:xfrm>
              <a:prstGeom prst="rect">
                <a:avLst/>
              </a:prstGeom>
              <a:solidFill>
                <a:srgbClr val="CCFFFF"/>
              </a:solidFill>
              <a:ln>
                <a:noFill/>
              </a:ln>
              <a:effectLst/>
              <a:extLs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85" name="Rectangle 237"/>
              <p:cNvSpPr>
                <a:spLocks noChangeArrowheads="1"/>
              </p:cNvSpPr>
              <p:nvPr/>
            </p:nvSpPr>
            <p:spPr bwMode="auto">
              <a:xfrm>
                <a:off x="1905" y="1879"/>
                <a:ext cx="321" cy="142"/>
              </a:xfrm>
              <a:prstGeom prst="rect">
                <a:avLst/>
              </a:prstGeom>
              <a:solidFill>
                <a:srgbClr val="CCFFFF"/>
              </a:solidFill>
              <a:ln>
                <a:noFill/>
              </a:ln>
              <a:effectLst/>
              <a:extLs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86" name="Rectangle 238"/>
              <p:cNvSpPr>
                <a:spLocks noChangeArrowheads="1"/>
              </p:cNvSpPr>
              <p:nvPr/>
            </p:nvSpPr>
            <p:spPr bwMode="auto">
              <a:xfrm>
                <a:off x="3219" y="1881"/>
                <a:ext cx="321" cy="139"/>
              </a:xfrm>
              <a:prstGeom prst="rect">
                <a:avLst/>
              </a:prstGeom>
              <a:solidFill>
                <a:srgbClr val="CCFFFF"/>
              </a:solidFill>
              <a:ln>
                <a:noFill/>
              </a:ln>
              <a:effectLst/>
              <a:extLs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87" name="Rectangle 239"/>
              <p:cNvSpPr>
                <a:spLocks noChangeArrowheads="1"/>
              </p:cNvSpPr>
              <p:nvPr/>
            </p:nvSpPr>
            <p:spPr bwMode="auto">
              <a:xfrm>
                <a:off x="4520" y="1881"/>
                <a:ext cx="321" cy="139"/>
              </a:xfrm>
              <a:prstGeom prst="rect">
                <a:avLst/>
              </a:prstGeom>
              <a:solidFill>
                <a:srgbClr val="CCFFFF"/>
              </a:solidFill>
              <a:ln>
                <a:noFill/>
              </a:ln>
              <a:effectLst/>
              <a:extLs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3488" name="Group 240"/>
            <p:cNvGrpSpPr>
              <a:grpSpLocks/>
            </p:cNvGrpSpPr>
            <p:nvPr/>
          </p:nvGrpSpPr>
          <p:grpSpPr bwMode="auto">
            <a:xfrm>
              <a:off x="230" y="3355"/>
              <a:ext cx="4358" cy="231"/>
              <a:chOff x="306" y="2020"/>
              <a:chExt cx="4358" cy="231"/>
            </a:xfrm>
          </p:grpSpPr>
          <p:sp>
            <p:nvSpPr>
              <p:cNvPr id="53489" name="Text Box 241"/>
              <p:cNvSpPr txBox="1">
                <a:spLocks noChangeArrowheads="1"/>
              </p:cNvSpPr>
              <p:nvPr/>
            </p:nvSpPr>
            <p:spPr bwMode="auto">
              <a:xfrm>
                <a:off x="306" y="2020"/>
                <a:ext cx="419"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a:solidFill>
                      <a:srgbClr val="99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b="1">
                    <a:solidFill>
                      <a:srgbClr val="0033CC"/>
                    </a:solidFill>
                  </a:rPr>
                  <a:t>使能</a:t>
                </a:r>
                <a:r>
                  <a:rPr lang="zh-CN" altLang="en-US" sz="1800" b="1">
                    <a:solidFill>
                      <a:srgbClr val="663300"/>
                    </a:solidFill>
                  </a:rPr>
                  <a:t>   </a:t>
                </a:r>
              </a:p>
            </p:txBody>
          </p:sp>
          <p:sp>
            <p:nvSpPr>
              <p:cNvPr id="53490" name="Text Box 242"/>
              <p:cNvSpPr txBox="1">
                <a:spLocks noChangeArrowheads="1"/>
              </p:cNvSpPr>
              <p:nvPr/>
            </p:nvSpPr>
            <p:spPr bwMode="auto">
              <a:xfrm>
                <a:off x="1619" y="2020"/>
                <a:ext cx="419"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a:solidFill>
                      <a:srgbClr val="99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b="1">
                    <a:solidFill>
                      <a:srgbClr val="663300"/>
                    </a:solidFill>
                  </a:rPr>
                  <a:t>禁止   </a:t>
                </a:r>
              </a:p>
            </p:txBody>
          </p:sp>
          <p:sp>
            <p:nvSpPr>
              <p:cNvPr id="53491" name="Text Box 243"/>
              <p:cNvSpPr txBox="1">
                <a:spLocks noChangeArrowheads="1"/>
              </p:cNvSpPr>
              <p:nvPr/>
            </p:nvSpPr>
            <p:spPr bwMode="auto">
              <a:xfrm>
                <a:off x="2932" y="2020"/>
                <a:ext cx="419"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a:solidFill>
                      <a:srgbClr val="99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b="1">
                    <a:solidFill>
                      <a:srgbClr val="663300"/>
                    </a:solidFill>
                  </a:rPr>
                  <a:t>禁止   </a:t>
                </a:r>
              </a:p>
            </p:txBody>
          </p:sp>
          <p:sp>
            <p:nvSpPr>
              <p:cNvPr id="53492" name="Text Box 244"/>
              <p:cNvSpPr txBox="1">
                <a:spLocks noChangeArrowheads="1"/>
              </p:cNvSpPr>
              <p:nvPr/>
            </p:nvSpPr>
            <p:spPr bwMode="auto">
              <a:xfrm>
                <a:off x="4245" y="2020"/>
                <a:ext cx="419"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a:solidFill>
                      <a:srgbClr val="99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b="1">
                    <a:solidFill>
                      <a:srgbClr val="663300"/>
                    </a:solidFill>
                  </a:rPr>
                  <a:t>禁止   </a:t>
                </a:r>
              </a:p>
            </p:txBody>
          </p:sp>
        </p:grpSp>
      </p:grpSp>
      <p:sp>
        <p:nvSpPr>
          <p:cNvPr id="53493" name="Text Box 245"/>
          <p:cNvSpPr txBox="1">
            <a:spLocks noChangeArrowheads="1"/>
          </p:cNvSpPr>
          <p:nvPr/>
        </p:nvSpPr>
        <p:spPr bwMode="auto">
          <a:xfrm>
            <a:off x="5132388" y="6024563"/>
            <a:ext cx="796925" cy="469900"/>
          </a:xfrm>
          <a:prstGeom prst="rect">
            <a:avLst/>
          </a:prstGeom>
          <a:solidFill>
            <a:srgbClr val="FFFFCC"/>
          </a:solidFill>
          <a:ln w="1270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1">
                <a:solidFill>
                  <a:srgbClr val="FF0066"/>
                </a:solidFill>
              </a:rPr>
              <a:t>1   0</a:t>
            </a:r>
          </a:p>
        </p:txBody>
      </p:sp>
      <p:sp>
        <p:nvSpPr>
          <p:cNvPr id="53494" name="Text Box 246"/>
          <p:cNvSpPr txBox="1">
            <a:spLocks noChangeArrowheads="1"/>
          </p:cNvSpPr>
          <p:nvPr/>
        </p:nvSpPr>
        <p:spPr bwMode="auto">
          <a:xfrm>
            <a:off x="5105400" y="6024563"/>
            <a:ext cx="838200" cy="469900"/>
          </a:xfrm>
          <a:prstGeom prst="rect">
            <a:avLst/>
          </a:prstGeom>
          <a:solidFill>
            <a:srgbClr val="FFFFCC"/>
          </a:solidFill>
          <a:ln w="1270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1">
                <a:solidFill>
                  <a:srgbClr val="FF0066"/>
                </a:solidFill>
              </a:rPr>
              <a:t>1  1</a:t>
            </a:r>
          </a:p>
        </p:txBody>
      </p:sp>
      <p:sp>
        <p:nvSpPr>
          <p:cNvPr id="53495" name="Text Box 247"/>
          <p:cNvSpPr txBox="1">
            <a:spLocks noChangeArrowheads="1"/>
          </p:cNvSpPr>
          <p:nvPr/>
        </p:nvSpPr>
        <p:spPr bwMode="auto">
          <a:xfrm>
            <a:off x="5021263" y="1776413"/>
            <a:ext cx="1254125" cy="469900"/>
          </a:xfrm>
          <a:prstGeom prst="rect">
            <a:avLst/>
          </a:prstGeom>
          <a:solidFill>
            <a:srgbClr val="FFFFCC"/>
          </a:solidFill>
          <a:ln w="1270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1" i="1">
                <a:solidFill>
                  <a:srgbClr val="0033CC"/>
                </a:solidFill>
              </a:rPr>
              <a:t>D</a:t>
            </a:r>
            <a:r>
              <a:rPr lang="en-US" altLang="zh-CN" b="1" baseline="-25000">
                <a:solidFill>
                  <a:srgbClr val="0033CC"/>
                </a:solidFill>
              </a:rPr>
              <a:t>0</a:t>
            </a:r>
            <a:r>
              <a:rPr lang="en-US" altLang="zh-CN" b="1">
                <a:solidFill>
                  <a:srgbClr val="0033CC"/>
                </a:solidFill>
              </a:rPr>
              <a:t> </a:t>
            </a:r>
            <a:r>
              <a:rPr lang="en-US" altLang="zh-CN" b="1">
                <a:solidFill>
                  <a:srgbClr val="0033CC"/>
                </a:solidFill>
                <a:sym typeface="Symbol" panose="05050102010706020507" pitchFamily="18" charset="2"/>
              </a:rPr>
              <a:t></a:t>
            </a:r>
            <a:r>
              <a:rPr lang="en-US" altLang="zh-CN" b="1" i="1">
                <a:solidFill>
                  <a:srgbClr val="0033CC"/>
                </a:solidFill>
                <a:sym typeface="Symbol" panose="05050102010706020507" pitchFamily="18" charset="2"/>
              </a:rPr>
              <a:t>D</a:t>
            </a:r>
            <a:r>
              <a:rPr lang="en-US" altLang="zh-CN" b="1" baseline="-25000">
                <a:solidFill>
                  <a:srgbClr val="0033CC"/>
                </a:solidFill>
                <a:sym typeface="Symbol" panose="05050102010706020507" pitchFamily="18" charset="2"/>
              </a:rPr>
              <a:t>7</a:t>
            </a:r>
            <a:r>
              <a:rPr lang="en-US" altLang="zh-CN" b="1">
                <a:solidFill>
                  <a:srgbClr val="0033CC"/>
                </a:solidFill>
              </a:rPr>
              <a:t> </a:t>
            </a:r>
          </a:p>
        </p:txBody>
      </p:sp>
      <p:sp>
        <p:nvSpPr>
          <p:cNvPr id="53496" name="Text Box 248"/>
          <p:cNvSpPr txBox="1">
            <a:spLocks noChangeArrowheads="1"/>
          </p:cNvSpPr>
          <p:nvPr/>
        </p:nvSpPr>
        <p:spPr bwMode="auto">
          <a:xfrm>
            <a:off x="5021263" y="1776413"/>
            <a:ext cx="1254125" cy="469900"/>
          </a:xfrm>
          <a:prstGeom prst="rect">
            <a:avLst/>
          </a:prstGeom>
          <a:solidFill>
            <a:srgbClr val="FFFFCC"/>
          </a:solidFill>
          <a:ln w="1270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1" i="1">
                <a:solidFill>
                  <a:srgbClr val="0033CC"/>
                </a:solidFill>
              </a:rPr>
              <a:t>D</a:t>
            </a:r>
            <a:r>
              <a:rPr lang="en-US" altLang="zh-CN" b="1" baseline="-25000">
                <a:solidFill>
                  <a:srgbClr val="0033CC"/>
                </a:solidFill>
              </a:rPr>
              <a:t>8</a:t>
            </a:r>
            <a:r>
              <a:rPr lang="en-US" altLang="zh-CN" b="1">
                <a:solidFill>
                  <a:srgbClr val="0033CC"/>
                </a:solidFill>
              </a:rPr>
              <a:t> </a:t>
            </a:r>
            <a:r>
              <a:rPr lang="en-US" altLang="zh-CN" b="1">
                <a:solidFill>
                  <a:srgbClr val="0033CC"/>
                </a:solidFill>
                <a:sym typeface="Symbol" panose="05050102010706020507" pitchFamily="18" charset="2"/>
              </a:rPr>
              <a:t></a:t>
            </a:r>
            <a:r>
              <a:rPr lang="en-US" altLang="zh-CN" b="1" i="1">
                <a:solidFill>
                  <a:srgbClr val="0033CC"/>
                </a:solidFill>
                <a:sym typeface="Symbol" panose="05050102010706020507" pitchFamily="18" charset="2"/>
              </a:rPr>
              <a:t>D</a:t>
            </a:r>
            <a:r>
              <a:rPr lang="en-US" altLang="zh-CN" b="1" baseline="-25000">
                <a:solidFill>
                  <a:srgbClr val="0033CC"/>
                </a:solidFill>
                <a:sym typeface="Symbol" panose="05050102010706020507" pitchFamily="18" charset="2"/>
              </a:rPr>
              <a:t>15</a:t>
            </a:r>
            <a:r>
              <a:rPr lang="en-US" altLang="zh-CN" b="1">
                <a:solidFill>
                  <a:srgbClr val="0033CC"/>
                </a:solidFill>
              </a:rPr>
              <a:t> </a:t>
            </a:r>
          </a:p>
        </p:txBody>
      </p:sp>
      <p:sp>
        <p:nvSpPr>
          <p:cNvPr id="53497" name="Text Box 249"/>
          <p:cNvSpPr txBox="1">
            <a:spLocks noChangeArrowheads="1"/>
          </p:cNvSpPr>
          <p:nvPr/>
        </p:nvSpPr>
        <p:spPr bwMode="auto">
          <a:xfrm>
            <a:off x="5021263" y="1776413"/>
            <a:ext cx="1327150" cy="469900"/>
          </a:xfrm>
          <a:prstGeom prst="rect">
            <a:avLst/>
          </a:prstGeom>
          <a:solidFill>
            <a:srgbClr val="FFFFCC"/>
          </a:solidFill>
          <a:ln w="1270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1" i="1">
                <a:solidFill>
                  <a:srgbClr val="0033CC"/>
                </a:solidFill>
              </a:rPr>
              <a:t>D</a:t>
            </a:r>
            <a:r>
              <a:rPr lang="en-US" altLang="zh-CN" b="1" baseline="-25000">
                <a:solidFill>
                  <a:srgbClr val="0033CC"/>
                </a:solidFill>
              </a:rPr>
              <a:t>16</a:t>
            </a:r>
            <a:r>
              <a:rPr lang="en-US" altLang="zh-CN" b="1">
                <a:solidFill>
                  <a:srgbClr val="0033CC"/>
                </a:solidFill>
              </a:rPr>
              <a:t> </a:t>
            </a:r>
            <a:r>
              <a:rPr lang="en-US" altLang="zh-CN" b="1">
                <a:solidFill>
                  <a:srgbClr val="0033CC"/>
                </a:solidFill>
                <a:sym typeface="Symbol" panose="05050102010706020507" pitchFamily="18" charset="2"/>
              </a:rPr>
              <a:t></a:t>
            </a:r>
            <a:r>
              <a:rPr lang="en-US" altLang="zh-CN" b="1" i="1">
                <a:solidFill>
                  <a:srgbClr val="0033CC"/>
                </a:solidFill>
                <a:sym typeface="Symbol" panose="05050102010706020507" pitchFamily="18" charset="2"/>
              </a:rPr>
              <a:t>D</a:t>
            </a:r>
            <a:r>
              <a:rPr lang="en-US" altLang="zh-CN" b="1" baseline="-25000">
                <a:solidFill>
                  <a:srgbClr val="0033CC"/>
                </a:solidFill>
                <a:sym typeface="Symbol" panose="05050102010706020507" pitchFamily="18" charset="2"/>
              </a:rPr>
              <a:t>23</a:t>
            </a:r>
            <a:r>
              <a:rPr lang="en-US" altLang="zh-CN" b="1">
                <a:solidFill>
                  <a:srgbClr val="0033CC"/>
                </a:solidFill>
              </a:rPr>
              <a:t> </a:t>
            </a:r>
          </a:p>
        </p:txBody>
      </p:sp>
      <p:sp>
        <p:nvSpPr>
          <p:cNvPr id="53498" name="Text Box 250"/>
          <p:cNvSpPr txBox="1">
            <a:spLocks noChangeArrowheads="1"/>
          </p:cNvSpPr>
          <p:nvPr/>
        </p:nvSpPr>
        <p:spPr bwMode="auto">
          <a:xfrm>
            <a:off x="5021263" y="1776413"/>
            <a:ext cx="1531937" cy="469900"/>
          </a:xfrm>
          <a:prstGeom prst="rect">
            <a:avLst/>
          </a:prstGeom>
          <a:solidFill>
            <a:srgbClr val="FFFFCC"/>
          </a:solidFill>
          <a:ln w="1270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1" i="1">
                <a:solidFill>
                  <a:srgbClr val="0033CC"/>
                </a:solidFill>
              </a:rPr>
              <a:t>D</a:t>
            </a:r>
            <a:r>
              <a:rPr lang="en-US" altLang="zh-CN" b="1" baseline="-25000">
                <a:solidFill>
                  <a:srgbClr val="0033CC"/>
                </a:solidFill>
              </a:rPr>
              <a:t>24</a:t>
            </a:r>
            <a:r>
              <a:rPr lang="en-US" altLang="zh-CN" b="1">
                <a:solidFill>
                  <a:srgbClr val="0033CC"/>
                </a:solidFill>
              </a:rPr>
              <a:t> </a:t>
            </a:r>
            <a:r>
              <a:rPr lang="en-US" altLang="zh-CN" b="1">
                <a:solidFill>
                  <a:srgbClr val="0033CC"/>
                </a:solidFill>
                <a:sym typeface="Symbol" panose="05050102010706020507" pitchFamily="18" charset="2"/>
              </a:rPr>
              <a:t></a:t>
            </a:r>
            <a:r>
              <a:rPr lang="en-US" altLang="zh-CN" b="1" i="1">
                <a:solidFill>
                  <a:srgbClr val="0033CC"/>
                </a:solidFill>
                <a:sym typeface="Symbol" panose="05050102010706020507" pitchFamily="18" charset="2"/>
              </a:rPr>
              <a:t>D</a:t>
            </a:r>
            <a:r>
              <a:rPr lang="en-US" altLang="zh-CN" b="1" baseline="-25000">
                <a:solidFill>
                  <a:srgbClr val="0033CC"/>
                </a:solidFill>
                <a:sym typeface="Symbol" panose="05050102010706020507" pitchFamily="18" charset="2"/>
              </a:rPr>
              <a:t>31</a:t>
            </a:r>
            <a:endParaRPr lang="en-US" altLang="zh-CN" b="1">
              <a:solidFill>
                <a:srgbClr val="0033CC"/>
              </a:solidFill>
            </a:endParaRPr>
          </a:p>
        </p:txBody>
      </p:sp>
      <p:grpSp>
        <p:nvGrpSpPr>
          <p:cNvPr id="53499" name="Group 251"/>
          <p:cNvGrpSpPr>
            <a:grpSpLocks/>
          </p:cNvGrpSpPr>
          <p:nvPr/>
        </p:nvGrpSpPr>
        <p:grpSpPr bwMode="auto">
          <a:xfrm>
            <a:off x="1684338" y="4500563"/>
            <a:ext cx="7186612" cy="469900"/>
            <a:chOff x="1061" y="2863"/>
            <a:chExt cx="4527" cy="296"/>
          </a:xfrm>
        </p:grpSpPr>
        <p:sp>
          <p:nvSpPr>
            <p:cNvPr id="53500" name="Text Box 252"/>
            <p:cNvSpPr txBox="1">
              <a:spLocks noChangeArrowheads="1"/>
            </p:cNvSpPr>
            <p:nvPr/>
          </p:nvSpPr>
          <p:spPr bwMode="auto">
            <a:xfrm>
              <a:off x="1061" y="2863"/>
              <a:ext cx="252" cy="296"/>
            </a:xfrm>
            <a:prstGeom prst="rect">
              <a:avLst/>
            </a:prstGeom>
            <a:solidFill>
              <a:srgbClr val="FFFFCC"/>
            </a:solidFill>
            <a:ln w="1270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1">
                  <a:solidFill>
                    <a:srgbClr val="FF0066"/>
                  </a:solidFill>
                </a:rPr>
                <a:t>1</a:t>
              </a:r>
              <a:r>
                <a:rPr lang="en-US" altLang="zh-CN" b="1">
                  <a:solidFill>
                    <a:srgbClr val="0033CC"/>
                  </a:solidFill>
                </a:rPr>
                <a:t>   </a:t>
              </a:r>
            </a:p>
          </p:txBody>
        </p:sp>
        <p:sp>
          <p:nvSpPr>
            <p:cNvPr id="53501" name="Text Box 253"/>
            <p:cNvSpPr txBox="1">
              <a:spLocks noChangeArrowheads="1"/>
            </p:cNvSpPr>
            <p:nvPr/>
          </p:nvSpPr>
          <p:spPr bwMode="auto">
            <a:xfrm>
              <a:off x="2370" y="2863"/>
              <a:ext cx="252" cy="296"/>
            </a:xfrm>
            <a:prstGeom prst="rect">
              <a:avLst/>
            </a:prstGeom>
            <a:solidFill>
              <a:srgbClr val="FFFFCC"/>
            </a:solidFill>
            <a:ln w="1270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1">
                  <a:solidFill>
                    <a:srgbClr val="FF0066"/>
                  </a:solidFill>
                </a:rPr>
                <a:t>1</a:t>
              </a:r>
              <a:r>
                <a:rPr lang="en-US" altLang="zh-CN" b="1">
                  <a:solidFill>
                    <a:srgbClr val="0033CC"/>
                  </a:solidFill>
                </a:rPr>
                <a:t>   </a:t>
              </a:r>
            </a:p>
          </p:txBody>
        </p:sp>
        <p:sp>
          <p:nvSpPr>
            <p:cNvPr id="53502" name="Text Box 254"/>
            <p:cNvSpPr txBox="1">
              <a:spLocks noChangeArrowheads="1"/>
            </p:cNvSpPr>
            <p:nvPr/>
          </p:nvSpPr>
          <p:spPr bwMode="auto">
            <a:xfrm>
              <a:off x="4034" y="2863"/>
              <a:ext cx="252" cy="296"/>
            </a:xfrm>
            <a:prstGeom prst="rect">
              <a:avLst/>
            </a:prstGeom>
            <a:solidFill>
              <a:srgbClr val="FFFFCC"/>
            </a:solidFill>
            <a:ln w="1270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1">
                  <a:solidFill>
                    <a:srgbClr val="FF0066"/>
                  </a:solidFill>
                </a:rPr>
                <a:t>0</a:t>
              </a:r>
              <a:r>
                <a:rPr lang="en-US" altLang="zh-CN" b="1">
                  <a:solidFill>
                    <a:srgbClr val="0033CC"/>
                  </a:solidFill>
                </a:rPr>
                <a:t>   </a:t>
              </a:r>
            </a:p>
          </p:txBody>
        </p:sp>
        <p:sp>
          <p:nvSpPr>
            <p:cNvPr id="53503" name="Text Box 255"/>
            <p:cNvSpPr txBox="1">
              <a:spLocks noChangeArrowheads="1"/>
            </p:cNvSpPr>
            <p:nvPr/>
          </p:nvSpPr>
          <p:spPr bwMode="auto">
            <a:xfrm>
              <a:off x="5336" y="2863"/>
              <a:ext cx="252" cy="296"/>
            </a:xfrm>
            <a:prstGeom prst="rect">
              <a:avLst/>
            </a:prstGeom>
            <a:solidFill>
              <a:srgbClr val="FFFFCC"/>
            </a:solidFill>
            <a:ln w="1270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1">
                  <a:solidFill>
                    <a:srgbClr val="FF0066"/>
                  </a:solidFill>
                </a:rPr>
                <a:t>1</a:t>
              </a:r>
              <a:r>
                <a:rPr lang="en-US" altLang="zh-CN" b="1">
                  <a:solidFill>
                    <a:srgbClr val="0033CC"/>
                  </a:solidFill>
                </a:rPr>
                <a:t>   </a:t>
              </a:r>
            </a:p>
          </p:txBody>
        </p:sp>
      </p:grpSp>
      <p:grpSp>
        <p:nvGrpSpPr>
          <p:cNvPr id="53504" name="Group 256"/>
          <p:cNvGrpSpPr>
            <a:grpSpLocks/>
          </p:cNvGrpSpPr>
          <p:nvPr/>
        </p:nvGrpSpPr>
        <p:grpSpPr bwMode="auto">
          <a:xfrm>
            <a:off x="1684338" y="4500563"/>
            <a:ext cx="7186612" cy="469900"/>
            <a:chOff x="1061" y="2863"/>
            <a:chExt cx="4527" cy="296"/>
          </a:xfrm>
        </p:grpSpPr>
        <p:sp>
          <p:nvSpPr>
            <p:cNvPr id="53505" name="Text Box 257"/>
            <p:cNvSpPr txBox="1">
              <a:spLocks noChangeArrowheads="1"/>
            </p:cNvSpPr>
            <p:nvPr/>
          </p:nvSpPr>
          <p:spPr bwMode="auto">
            <a:xfrm>
              <a:off x="1061" y="2863"/>
              <a:ext cx="252" cy="296"/>
            </a:xfrm>
            <a:prstGeom prst="rect">
              <a:avLst/>
            </a:prstGeom>
            <a:solidFill>
              <a:srgbClr val="FFFFCC"/>
            </a:solidFill>
            <a:ln w="1270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1">
                  <a:solidFill>
                    <a:srgbClr val="FF0066"/>
                  </a:solidFill>
                </a:rPr>
                <a:t>1</a:t>
              </a:r>
              <a:r>
                <a:rPr lang="en-US" altLang="zh-CN" b="1">
                  <a:solidFill>
                    <a:srgbClr val="0033CC"/>
                  </a:solidFill>
                </a:rPr>
                <a:t>   </a:t>
              </a:r>
            </a:p>
          </p:txBody>
        </p:sp>
        <p:sp>
          <p:nvSpPr>
            <p:cNvPr id="53506" name="Text Box 258"/>
            <p:cNvSpPr txBox="1">
              <a:spLocks noChangeArrowheads="1"/>
            </p:cNvSpPr>
            <p:nvPr/>
          </p:nvSpPr>
          <p:spPr bwMode="auto">
            <a:xfrm>
              <a:off x="2370" y="2863"/>
              <a:ext cx="252" cy="296"/>
            </a:xfrm>
            <a:prstGeom prst="rect">
              <a:avLst/>
            </a:prstGeom>
            <a:solidFill>
              <a:srgbClr val="FFFFCC"/>
            </a:solidFill>
            <a:ln w="1270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1">
                  <a:solidFill>
                    <a:srgbClr val="FF0066"/>
                  </a:solidFill>
                </a:rPr>
                <a:t>0</a:t>
              </a:r>
              <a:r>
                <a:rPr lang="en-US" altLang="zh-CN" b="1">
                  <a:solidFill>
                    <a:srgbClr val="0033CC"/>
                  </a:solidFill>
                </a:rPr>
                <a:t>   </a:t>
              </a:r>
            </a:p>
          </p:txBody>
        </p:sp>
        <p:sp>
          <p:nvSpPr>
            <p:cNvPr id="53507" name="Text Box 259"/>
            <p:cNvSpPr txBox="1">
              <a:spLocks noChangeArrowheads="1"/>
            </p:cNvSpPr>
            <p:nvPr/>
          </p:nvSpPr>
          <p:spPr bwMode="auto">
            <a:xfrm>
              <a:off x="4034" y="2863"/>
              <a:ext cx="252" cy="296"/>
            </a:xfrm>
            <a:prstGeom prst="rect">
              <a:avLst/>
            </a:prstGeom>
            <a:solidFill>
              <a:srgbClr val="FFFFCC"/>
            </a:solidFill>
            <a:ln w="1270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1">
                  <a:solidFill>
                    <a:srgbClr val="FF0066"/>
                  </a:solidFill>
                </a:rPr>
                <a:t>1</a:t>
              </a:r>
              <a:r>
                <a:rPr lang="en-US" altLang="zh-CN" b="1">
                  <a:solidFill>
                    <a:srgbClr val="0033CC"/>
                  </a:solidFill>
                </a:rPr>
                <a:t>   </a:t>
              </a:r>
            </a:p>
          </p:txBody>
        </p:sp>
        <p:sp>
          <p:nvSpPr>
            <p:cNvPr id="53508" name="Text Box 260"/>
            <p:cNvSpPr txBox="1">
              <a:spLocks noChangeArrowheads="1"/>
            </p:cNvSpPr>
            <p:nvPr/>
          </p:nvSpPr>
          <p:spPr bwMode="auto">
            <a:xfrm>
              <a:off x="5336" y="2863"/>
              <a:ext cx="252" cy="296"/>
            </a:xfrm>
            <a:prstGeom prst="rect">
              <a:avLst/>
            </a:prstGeom>
            <a:solidFill>
              <a:srgbClr val="FFFFCC"/>
            </a:solidFill>
            <a:ln w="1270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1">
                  <a:solidFill>
                    <a:srgbClr val="FF0066"/>
                  </a:solidFill>
                </a:rPr>
                <a:t>1</a:t>
              </a:r>
              <a:r>
                <a:rPr lang="en-US" altLang="zh-CN" b="1">
                  <a:solidFill>
                    <a:srgbClr val="0033CC"/>
                  </a:solidFill>
                </a:rPr>
                <a:t>   </a:t>
              </a:r>
            </a:p>
          </p:txBody>
        </p:sp>
      </p:grpSp>
      <p:grpSp>
        <p:nvGrpSpPr>
          <p:cNvPr id="53509" name="Group 261"/>
          <p:cNvGrpSpPr>
            <a:grpSpLocks/>
          </p:cNvGrpSpPr>
          <p:nvPr/>
        </p:nvGrpSpPr>
        <p:grpSpPr bwMode="auto">
          <a:xfrm>
            <a:off x="1684338" y="4500563"/>
            <a:ext cx="7186612" cy="469900"/>
            <a:chOff x="1061" y="2863"/>
            <a:chExt cx="4527" cy="296"/>
          </a:xfrm>
        </p:grpSpPr>
        <p:sp>
          <p:nvSpPr>
            <p:cNvPr id="53510" name="Text Box 262"/>
            <p:cNvSpPr txBox="1">
              <a:spLocks noChangeArrowheads="1"/>
            </p:cNvSpPr>
            <p:nvPr/>
          </p:nvSpPr>
          <p:spPr bwMode="auto">
            <a:xfrm>
              <a:off x="1061" y="2863"/>
              <a:ext cx="252" cy="296"/>
            </a:xfrm>
            <a:prstGeom prst="rect">
              <a:avLst/>
            </a:prstGeom>
            <a:solidFill>
              <a:srgbClr val="FFFFCC"/>
            </a:solidFill>
            <a:ln w="1270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1">
                  <a:solidFill>
                    <a:srgbClr val="FF0066"/>
                  </a:solidFill>
                </a:rPr>
                <a:t>0</a:t>
              </a:r>
              <a:r>
                <a:rPr lang="en-US" altLang="zh-CN" b="1">
                  <a:solidFill>
                    <a:srgbClr val="0033CC"/>
                  </a:solidFill>
                </a:rPr>
                <a:t>   </a:t>
              </a:r>
            </a:p>
          </p:txBody>
        </p:sp>
        <p:sp>
          <p:nvSpPr>
            <p:cNvPr id="53511" name="Text Box 263"/>
            <p:cNvSpPr txBox="1">
              <a:spLocks noChangeArrowheads="1"/>
            </p:cNvSpPr>
            <p:nvPr/>
          </p:nvSpPr>
          <p:spPr bwMode="auto">
            <a:xfrm>
              <a:off x="2370" y="2863"/>
              <a:ext cx="252" cy="296"/>
            </a:xfrm>
            <a:prstGeom prst="rect">
              <a:avLst/>
            </a:prstGeom>
            <a:solidFill>
              <a:srgbClr val="FFFFCC"/>
            </a:solidFill>
            <a:ln w="1270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1">
                  <a:solidFill>
                    <a:srgbClr val="FF0066"/>
                  </a:solidFill>
                </a:rPr>
                <a:t>1</a:t>
              </a:r>
              <a:r>
                <a:rPr lang="en-US" altLang="zh-CN" b="1">
                  <a:solidFill>
                    <a:srgbClr val="0033CC"/>
                  </a:solidFill>
                </a:rPr>
                <a:t>   </a:t>
              </a:r>
            </a:p>
          </p:txBody>
        </p:sp>
        <p:sp>
          <p:nvSpPr>
            <p:cNvPr id="53512" name="Text Box 264"/>
            <p:cNvSpPr txBox="1">
              <a:spLocks noChangeArrowheads="1"/>
            </p:cNvSpPr>
            <p:nvPr/>
          </p:nvSpPr>
          <p:spPr bwMode="auto">
            <a:xfrm>
              <a:off x="4034" y="2863"/>
              <a:ext cx="252" cy="296"/>
            </a:xfrm>
            <a:prstGeom prst="rect">
              <a:avLst/>
            </a:prstGeom>
            <a:solidFill>
              <a:srgbClr val="FFFFCC"/>
            </a:solidFill>
            <a:ln w="1270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1">
                  <a:solidFill>
                    <a:srgbClr val="FF0066"/>
                  </a:solidFill>
                </a:rPr>
                <a:t>1</a:t>
              </a:r>
              <a:r>
                <a:rPr lang="en-US" altLang="zh-CN" b="1">
                  <a:solidFill>
                    <a:srgbClr val="0033CC"/>
                  </a:solidFill>
                </a:rPr>
                <a:t>   </a:t>
              </a:r>
            </a:p>
          </p:txBody>
        </p:sp>
        <p:sp>
          <p:nvSpPr>
            <p:cNvPr id="53513" name="Text Box 265"/>
            <p:cNvSpPr txBox="1">
              <a:spLocks noChangeArrowheads="1"/>
            </p:cNvSpPr>
            <p:nvPr/>
          </p:nvSpPr>
          <p:spPr bwMode="auto">
            <a:xfrm>
              <a:off x="5336" y="2863"/>
              <a:ext cx="252" cy="296"/>
            </a:xfrm>
            <a:prstGeom prst="rect">
              <a:avLst/>
            </a:prstGeom>
            <a:solidFill>
              <a:srgbClr val="FFFFCC"/>
            </a:solidFill>
            <a:ln w="1270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1">
                  <a:solidFill>
                    <a:srgbClr val="FF0066"/>
                  </a:solidFill>
                </a:rPr>
                <a:t>1</a:t>
              </a:r>
              <a:r>
                <a:rPr lang="en-US" altLang="zh-CN" b="1">
                  <a:solidFill>
                    <a:srgbClr val="0033CC"/>
                  </a:solidFill>
                </a:rPr>
                <a:t>   </a:t>
              </a:r>
            </a:p>
          </p:txBody>
        </p:sp>
      </p:grpSp>
    </p:spTree>
    <p:extLst>
      <p:ext uri="{BB962C8B-B14F-4D97-AF65-F5344CB8AC3E}">
        <p14:creationId xmlns:p14="http://schemas.microsoft.com/office/powerpoint/2010/main" val="33019392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251"/>
                                        </p:tgtEl>
                                        <p:attrNameLst>
                                          <p:attrName>style.visibility</p:attrName>
                                        </p:attrNameLst>
                                      </p:cBhvr>
                                      <p:to>
                                        <p:strVal val="visible"/>
                                      </p:to>
                                    </p:set>
                                    <p:animEffect transition="in" filter="wipe(left)">
                                      <p:cBhvr>
                                        <p:cTn id="7" dur="500"/>
                                        <p:tgtEl>
                                          <p:spTgt spid="53251"/>
                                        </p:tgtEl>
                                      </p:cBhvr>
                                    </p:animEffect>
                                  </p:childTnLst>
                                </p:cTn>
                              </p:par>
                            </p:childTnLst>
                          </p:cTn>
                        </p:par>
                        <p:par>
                          <p:cTn id="8" fill="hold" nodeType="afterGroup">
                            <p:stCondLst>
                              <p:cond delay="500"/>
                            </p:stCondLst>
                            <p:childTnLst>
                              <p:par>
                                <p:cTn id="9" presetID="22" presetClass="entr" presetSubtype="8" fill="hold" nodeType="afterEffect">
                                  <p:stCondLst>
                                    <p:cond delay="1000"/>
                                  </p:stCondLst>
                                  <p:childTnLst>
                                    <p:set>
                                      <p:cBhvr>
                                        <p:cTn id="10" dur="1" fill="hold">
                                          <p:stCondLst>
                                            <p:cond delay="0"/>
                                          </p:stCondLst>
                                        </p:cTn>
                                        <p:tgtEl>
                                          <p:spTgt spid="53253"/>
                                        </p:tgtEl>
                                        <p:attrNameLst>
                                          <p:attrName>style.visibility</p:attrName>
                                        </p:attrNameLst>
                                      </p:cBhvr>
                                      <p:to>
                                        <p:strVal val="visible"/>
                                      </p:to>
                                    </p:set>
                                    <p:animEffect transition="in" filter="wipe(left)">
                                      <p:cBhvr>
                                        <p:cTn id="11" dur="500"/>
                                        <p:tgtEl>
                                          <p:spTgt spid="53253"/>
                                        </p:tgtEl>
                                      </p:cBhvr>
                                    </p:animEffect>
                                  </p:childTnLst>
                                </p:cTn>
                              </p:par>
                            </p:childTnLst>
                          </p:cTn>
                        </p:par>
                        <p:par>
                          <p:cTn id="12" fill="hold" nodeType="afterGroup">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53252"/>
                                        </p:tgtEl>
                                        <p:attrNameLst>
                                          <p:attrName>style.visibility</p:attrName>
                                        </p:attrNameLst>
                                      </p:cBhvr>
                                      <p:to>
                                        <p:strVal val="visible"/>
                                      </p:to>
                                    </p:set>
                                    <p:animEffect transition="in" filter="wipe(left)">
                                      <p:cBhvr>
                                        <p:cTn id="15" dur="500"/>
                                        <p:tgtEl>
                                          <p:spTgt spid="5325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53325"/>
                                        </p:tgtEl>
                                        <p:attrNameLst>
                                          <p:attrName>style.visibility</p:attrName>
                                        </p:attrNameLst>
                                      </p:cBhvr>
                                      <p:to>
                                        <p:strVal val="visible"/>
                                      </p:to>
                                    </p:set>
                                    <p:animEffect transition="in" filter="wipe(left)">
                                      <p:cBhvr>
                                        <p:cTn id="20" dur="500"/>
                                        <p:tgtEl>
                                          <p:spTgt spid="53325"/>
                                        </p:tgtEl>
                                      </p:cBhvr>
                                    </p:animEffect>
                                  </p:childTnLst>
                                </p:cTn>
                              </p:par>
                            </p:childTnLst>
                          </p:cTn>
                        </p:par>
                        <p:par>
                          <p:cTn id="21" fill="hold" nodeType="afterGroup">
                            <p:stCondLst>
                              <p:cond delay="500"/>
                            </p:stCondLst>
                            <p:childTnLst>
                              <p:par>
                                <p:cTn id="22" presetID="22" presetClass="entr" presetSubtype="8" fill="hold" grpId="0" nodeType="afterEffect">
                                  <p:stCondLst>
                                    <p:cond delay="1000"/>
                                  </p:stCondLst>
                                  <p:iterate type="lt">
                                    <p:tmPct val="100000"/>
                                  </p:iterate>
                                  <p:childTnLst>
                                    <p:set>
                                      <p:cBhvr>
                                        <p:cTn id="23" dur="1" fill="hold">
                                          <p:stCondLst>
                                            <p:cond delay="0"/>
                                          </p:stCondLst>
                                        </p:cTn>
                                        <p:tgtEl>
                                          <p:spTgt spid="53326"/>
                                        </p:tgtEl>
                                        <p:attrNameLst>
                                          <p:attrName>style.visibility</p:attrName>
                                        </p:attrNameLst>
                                      </p:cBhvr>
                                      <p:to>
                                        <p:strVal val="visible"/>
                                      </p:to>
                                    </p:set>
                                    <p:animEffect transition="in" filter="wipe(left)">
                                      <p:cBhvr>
                                        <p:cTn id="24" dur="75"/>
                                        <p:tgtEl>
                                          <p:spTgt spid="5332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2" presetClass="entr" presetSubtype="4" fill="hold" nodeType="clickEffect">
                                  <p:stCondLst>
                                    <p:cond delay="0"/>
                                  </p:stCondLst>
                                  <p:childTnLst>
                                    <p:set>
                                      <p:cBhvr>
                                        <p:cTn id="28" dur="1" fill="hold">
                                          <p:stCondLst>
                                            <p:cond delay="0"/>
                                          </p:stCondLst>
                                        </p:cTn>
                                        <p:tgtEl>
                                          <p:spTgt spid="53338"/>
                                        </p:tgtEl>
                                        <p:attrNameLst>
                                          <p:attrName>style.visibility</p:attrName>
                                        </p:attrNameLst>
                                      </p:cBhvr>
                                      <p:to>
                                        <p:strVal val="visible"/>
                                      </p:to>
                                    </p:set>
                                    <p:animEffect transition="in" filter="slide(fromBottom)">
                                      <p:cBhvr>
                                        <p:cTn id="29" dur="500"/>
                                        <p:tgtEl>
                                          <p:spTgt spid="53338"/>
                                        </p:tgtEl>
                                      </p:cBhvr>
                                    </p:animEffect>
                                  </p:childTnLst>
                                </p:cTn>
                              </p:par>
                            </p:childTnLst>
                          </p:cTn>
                        </p:par>
                        <p:par>
                          <p:cTn id="30" fill="hold" nodeType="afterGroup">
                            <p:stCondLst>
                              <p:cond delay="500"/>
                            </p:stCondLst>
                            <p:childTnLst>
                              <p:par>
                                <p:cTn id="31" presetID="22" presetClass="entr" presetSubtype="8" fill="hold" nodeType="afterEffect">
                                  <p:stCondLst>
                                    <p:cond delay="2000"/>
                                  </p:stCondLst>
                                  <p:childTnLst>
                                    <p:set>
                                      <p:cBhvr>
                                        <p:cTn id="32" dur="1" fill="hold">
                                          <p:stCondLst>
                                            <p:cond delay="0"/>
                                          </p:stCondLst>
                                        </p:cTn>
                                        <p:tgtEl>
                                          <p:spTgt spid="53297"/>
                                        </p:tgtEl>
                                        <p:attrNameLst>
                                          <p:attrName>style.visibility</p:attrName>
                                        </p:attrNameLst>
                                      </p:cBhvr>
                                      <p:to>
                                        <p:strVal val="visible"/>
                                      </p:to>
                                    </p:set>
                                    <p:animEffect transition="in" filter="wipe(left)">
                                      <p:cBhvr>
                                        <p:cTn id="33" dur="500"/>
                                        <p:tgtEl>
                                          <p:spTgt spid="53297"/>
                                        </p:tgtEl>
                                      </p:cBhvr>
                                    </p:animEffect>
                                  </p:childTnLst>
                                </p:cTn>
                              </p:par>
                            </p:childTnLst>
                          </p:cTn>
                        </p:par>
                        <p:par>
                          <p:cTn id="34" fill="hold" nodeType="afterGroup">
                            <p:stCondLst>
                              <p:cond delay="3000"/>
                            </p:stCondLst>
                            <p:childTnLst>
                              <p:par>
                                <p:cTn id="35" presetID="12" presetClass="entr" presetSubtype="1" fill="hold" nodeType="afterEffect">
                                  <p:stCondLst>
                                    <p:cond delay="1000"/>
                                  </p:stCondLst>
                                  <p:childTnLst>
                                    <p:set>
                                      <p:cBhvr>
                                        <p:cTn id="36" dur="1" fill="hold">
                                          <p:stCondLst>
                                            <p:cond delay="0"/>
                                          </p:stCondLst>
                                        </p:cTn>
                                        <p:tgtEl>
                                          <p:spTgt spid="53286"/>
                                        </p:tgtEl>
                                        <p:attrNameLst>
                                          <p:attrName>style.visibility</p:attrName>
                                        </p:attrNameLst>
                                      </p:cBhvr>
                                      <p:to>
                                        <p:strVal val="visible"/>
                                      </p:to>
                                    </p:set>
                                    <p:animEffect transition="in" filter="slide(fromTop)">
                                      <p:cBhvr>
                                        <p:cTn id="37" dur="500"/>
                                        <p:tgtEl>
                                          <p:spTgt spid="53286"/>
                                        </p:tgtEl>
                                      </p:cBhvr>
                                    </p:animEffect>
                                  </p:childTnLst>
                                </p:cTn>
                              </p:par>
                            </p:childTnLst>
                          </p:cTn>
                        </p:par>
                        <p:par>
                          <p:cTn id="38" fill="hold" nodeType="afterGroup">
                            <p:stCondLst>
                              <p:cond delay="4500"/>
                            </p:stCondLst>
                            <p:childTnLst>
                              <p:par>
                                <p:cTn id="39" presetID="12" presetClass="entr" presetSubtype="4" fill="hold" nodeType="afterEffect">
                                  <p:stCondLst>
                                    <p:cond delay="1000"/>
                                  </p:stCondLst>
                                  <p:childTnLst>
                                    <p:set>
                                      <p:cBhvr>
                                        <p:cTn id="40" dur="1" fill="hold">
                                          <p:stCondLst>
                                            <p:cond delay="0"/>
                                          </p:stCondLst>
                                        </p:cTn>
                                        <p:tgtEl>
                                          <p:spTgt spid="53267"/>
                                        </p:tgtEl>
                                        <p:attrNameLst>
                                          <p:attrName>style.visibility</p:attrName>
                                        </p:attrNameLst>
                                      </p:cBhvr>
                                      <p:to>
                                        <p:strVal val="visible"/>
                                      </p:to>
                                    </p:set>
                                    <p:animEffect transition="in" filter="slide(fromBottom)">
                                      <p:cBhvr>
                                        <p:cTn id="41" dur="500"/>
                                        <p:tgtEl>
                                          <p:spTgt spid="53267"/>
                                        </p:tgtEl>
                                      </p:cBhvr>
                                    </p:animEffect>
                                  </p:childTnLst>
                                </p:cTn>
                              </p:par>
                            </p:childTnLst>
                          </p:cTn>
                        </p:par>
                        <p:par>
                          <p:cTn id="42" fill="hold" nodeType="afterGroup">
                            <p:stCondLst>
                              <p:cond delay="6000"/>
                            </p:stCondLst>
                            <p:childTnLst>
                              <p:par>
                                <p:cTn id="43" presetID="22" presetClass="entr" presetSubtype="4" fill="hold" nodeType="afterEffect">
                                  <p:stCondLst>
                                    <p:cond delay="2000"/>
                                  </p:stCondLst>
                                  <p:childTnLst>
                                    <p:set>
                                      <p:cBhvr>
                                        <p:cTn id="44" dur="1" fill="hold">
                                          <p:stCondLst>
                                            <p:cond delay="0"/>
                                          </p:stCondLst>
                                        </p:cTn>
                                        <p:tgtEl>
                                          <p:spTgt spid="53254"/>
                                        </p:tgtEl>
                                        <p:attrNameLst>
                                          <p:attrName>style.visibility</p:attrName>
                                        </p:attrNameLst>
                                      </p:cBhvr>
                                      <p:to>
                                        <p:strVal val="visible"/>
                                      </p:to>
                                    </p:set>
                                    <p:animEffect transition="in" filter="wipe(down)">
                                      <p:cBhvr>
                                        <p:cTn id="45" dur="500"/>
                                        <p:tgtEl>
                                          <p:spTgt spid="53254"/>
                                        </p:tgtEl>
                                      </p:cBhvr>
                                    </p:animEffect>
                                  </p:childTnLst>
                                </p:cTn>
                              </p:par>
                            </p:childTnLst>
                          </p:cTn>
                        </p:par>
                        <p:par>
                          <p:cTn id="46" fill="hold" nodeType="afterGroup">
                            <p:stCondLst>
                              <p:cond delay="8500"/>
                            </p:stCondLst>
                            <p:childTnLst>
                              <p:par>
                                <p:cTn id="47" presetID="22" presetClass="entr" presetSubtype="4" fill="hold" nodeType="afterEffect">
                                  <p:stCondLst>
                                    <p:cond delay="2000"/>
                                  </p:stCondLst>
                                  <p:childTnLst>
                                    <p:set>
                                      <p:cBhvr>
                                        <p:cTn id="48" dur="1" fill="hold">
                                          <p:stCondLst>
                                            <p:cond delay="0"/>
                                          </p:stCondLst>
                                        </p:cTn>
                                        <p:tgtEl>
                                          <p:spTgt spid="53327"/>
                                        </p:tgtEl>
                                        <p:attrNameLst>
                                          <p:attrName>style.visibility</p:attrName>
                                        </p:attrNameLst>
                                      </p:cBhvr>
                                      <p:to>
                                        <p:strVal val="visible"/>
                                      </p:to>
                                    </p:set>
                                    <p:animEffect transition="in" filter="wipe(down)">
                                      <p:cBhvr>
                                        <p:cTn id="49" dur="500"/>
                                        <p:tgtEl>
                                          <p:spTgt spid="53327"/>
                                        </p:tgtEl>
                                      </p:cBhvr>
                                    </p:animEffect>
                                  </p:childTnLst>
                                </p:cTn>
                              </p:par>
                            </p:childTnLst>
                          </p:cTn>
                        </p:par>
                        <p:par>
                          <p:cTn id="50" fill="hold" nodeType="afterGroup">
                            <p:stCondLst>
                              <p:cond delay="11000"/>
                            </p:stCondLst>
                            <p:childTnLst>
                              <p:par>
                                <p:cTn id="51" presetID="12" presetClass="entr" presetSubtype="4" fill="hold" nodeType="afterEffect">
                                  <p:stCondLst>
                                    <p:cond delay="1000"/>
                                  </p:stCondLst>
                                  <p:childTnLst>
                                    <p:set>
                                      <p:cBhvr>
                                        <p:cTn id="52" dur="1" fill="hold">
                                          <p:stCondLst>
                                            <p:cond delay="0"/>
                                          </p:stCondLst>
                                        </p:cTn>
                                        <p:tgtEl>
                                          <p:spTgt spid="53290"/>
                                        </p:tgtEl>
                                        <p:attrNameLst>
                                          <p:attrName>style.visibility</p:attrName>
                                        </p:attrNameLst>
                                      </p:cBhvr>
                                      <p:to>
                                        <p:strVal val="visible"/>
                                      </p:to>
                                    </p:set>
                                    <p:animEffect transition="in" filter="slide(fromBottom)">
                                      <p:cBhvr>
                                        <p:cTn id="53" dur="500"/>
                                        <p:tgtEl>
                                          <p:spTgt spid="53290"/>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2" presetClass="entr" presetSubtype="4" fill="hold" grpId="0" nodeType="clickEffect">
                                  <p:stCondLst>
                                    <p:cond delay="0"/>
                                  </p:stCondLst>
                                  <p:childTnLst>
                                    <p:set>
                                      <p:cBhvr>
                                        <p:cTn id="57" dur="1" fill="hold">
                                          <p:stCondLst>
                                            <p:cond delay="0"/>
                                          </p:stCondLst>
                                        </p:cTn>
                                        <p:tgtEl>
                                          <p:spTgt spid="53429"/>
                                        </p:tgtEl>
                                        <p:attrNameLst>
                                          <p:attrName>style.visibility</p:attrName>
                                        </p:attrNameLst>
                                      </p:cBhvr>
                                      <p:to>
                                        <p:strVal val="visible"/>
                                      </p:to>
                                    </p:set>
                                    <p:animEffect transition="in" filter="slide(fromBottom)">
                                      <p:cBhvr>
                                        <p:cTn id="58" dur="500"/>
                                        <p:tgtEl>
                                          <p:spTgt spid="53429"/>
                                        </p:tgtEl>
                                      </p:cBhvr>
                                    </p:animEffect>
                                  </p:childTnLst>
                                </p:cTn>
                              </p:par>
                            </p:childTnLst>
                          </p:cTn>
                        </p:par>
                        <p:par>
                          <p:cTn id="59" fill="hold" nodeType="afterGroup">
                            <p:stCondLst>
                              <p:cond delay="500"/>
                            </p:stCondLst>
                            <p:childTnLst>
                              <p:par>
                                <p:cTn id="60" presetID="12" presetClass="entr" presetSubtype="4" fill="hold" nodeType="afterEffect">
                                  <p:stCondLst>
                                    <p:cond delay="1000"/>
                                  </p:stCondLst>
                                  <p:childTnLst>
                                    <p:set>
                                      <p:cBhvr>
                                        <p:cTn id="61" dur="1" fill="hold">
                                          <p:stCondLst>
                                            <p:cond delay="0"/>
                                          </p:stCondLst>
                                        </p:cTn>
                                        <p:tgtEl>
                                          <p:spTgt spid="53430"/>
                                        </p:tgtEl>
                                        <p:attrNameLst>
                                          <p:attrName>style.visibility</p:attrName>
                                        </p:attrNameLst>
                                      </p:cBhvr>
                                      <p:to>
                                        <p:strVal val="visible"/>
                                      </p:to>
                                    </p:set>
                                    <p:animEffect transition="in" filter="slide(fromBottom)">
                                      <p:cBhvr>
                                        <p:cTn id="62" dur="500"/>
                                        <p:tgtEl>
                                          <p:spTgt spid="53430"/>
                                        </p:tgtEl>
                                      </p:cBhvr>
                                    </p:animEffect>
                                  </p:childTnLst>
                                </p:cTn>
                              </p:par>
                            </p:childTnLst>
                          </p:cTn>
                        </p:par>
                        <p:par>
                          <p:cTn id="63" fill="hold" nodeType="afterGroup">
                            <p:stCondLst>
                              <p:cond delay="2000"/>
                            </p:stCondLst>
                            <p:childTnLst>
                              <p:par>
                                <p:cTn id="64" presetID="12" presetClass="entr" presetSubtype="4" fill="hold" nodeType="afterEffect">
                                  <p:stCondLst>
                                    <p:cond delay="1000"/>
                                  </p:stCondLst>
                                  <p:childTnLst>
                                    <p:set>
                                      <p:cBhvr>
                                        <p:cTn id="65" dur="1" fill="hold">
                                          <p:stCondLst>
                                            <p:cond delay="0"/>
                                          </p:stCondLst>
                                        </p:cTn>
                                        <p:tgtEl>
                                          <p:spTgt spid="53436"/>
                                        </p:tgtEl>
                                        <p:attrNameLst>
                                          <p:attrName>style.visibility</p:attrName>
                                        </p:attrNameLst>
                                      </p:cBhvr>
                                      <p:to>
                                        <p:strVal val="visible"/>
                                      </p:to>
                                    </p:set>
                                    <p:animEffect transition="in" filter="slide(fromBottom)">
                                      <p:cBhvr>
                                        <p:cTn id="66" dur="500"/>
                                        <p:tgtEl>
                                          <p:spTgt spid="53436"/>
                                        </p:tgtEl>
                                      </p:cBhvr>
                                    </p:animEffect>
                                  </p:childTnLst>
                                </p:cTn>
                              </p:par>
                            </p:childTnLst>
                          </p:cTn>
                        </p:par>
                        <p:par>
                          <p:cTn id="67" fill="hold" nodeType="afterGroup">
                            <p:stCondLst>
                              <p:cond delay="3500"/>
                            </p:stCondLst>
                            <p:childTnLst>
                              <p:par>
                                <p:cTn id="68" presetID="12" presetClass="entr" presetSubtype="4" fill="hold" grpId="0" nodeType="afterEffect">
                                  <p:stCondLst>
                                    <p:cond delay="2000"/>
                                  </p:stCondLst>
                                  <p:childTnLst>
                                    <p:set>
                                      <p:cBhvr>
                                        <p:cTn id="69" dur="1" fill="hold">
                                          <p:stCondLst>
                                            <p:cond delay="0"/>
                                          </p:stCondLst>
                                        </p:cTn>
                                        <p:tgtEl>
                                          <p:spTgt spid="53250"/>
                                        </p:tgtEl>
                                        <p:attrNameLst>
                                          <p:attrName>style.visibility</p:attrName>
                                        </p:attrNameLst>
                                      </p:cBhvr>
                                      <p:to>
                                        <p:strVal val="visible"/>
                                      </p:to>
                                    </p:set>
                                    <p:animEffect transition="in" filter="slide(fromBottom)">
                                      <p:cBhvr>
                                        <p:cTn id="70" dur="500"/>
                                        <p:tgtEl>
                                          <p:spTgt spid="53250"/>
                                        </p:tgtEl>
                                      </p:cBhvr>
                                    </p:animEffect>
                                  </p:childTnLst>
                                </p:cTn>
                              </p:par>
                            </p:childTnLst>
                          </p:cTn>
                        </p:par>
                        <p:par>
                          <p:cTn id="71" fill="hold" nodeType="afterGroup">
                            <p:stCondLst>
                              <p:cond delay="6000"/>
                            </p:stCondLst>
                            <p:childTnLst>
                              <p:par>
                                <p:cTn id="72" presetID="12" presetClass="entr" presetSubtype="4" fill="hold" grpId="0" nodeType="afterEffect">
                                  <p:stCondLst>
                                    <p:cond delay="2000"/>
                                  </p:stCondLst>
                                  <p:childTnLst>
                                    <p:set>
                                      <p:cBhvr>
                                        <p:cTn id="73" dur="1" fill="hold">
                                          <p:stCondLst>
                                            <p:cond delay="0"/>
                                          </p:stCondLst>
                                        </p:cTn>
                                        <p:tgtEl>
                                          <p:spTgt spid="53441"/>
                                        </p:tgtEl>
                                        <p:attrNameLst>
                                          <p:attrName>style.visibility</p:attrName>
                                        </p:attrNameLst>
                                      </p:cBhvr>
                                      <p:to>
                                        <p:strVal val="visible"/>
                                      </p:to>
                                    </p:set>
                                    <p:animEffect transition="in" filter="slide(fromBottom)">
                                      <p:cBhvr>
                                        <p:cTn id="74" dur="500"/>
                                        <p:tgtEl>
                                          <p:spTgt spid="53441"/>
                                        </p:tgtEl>
                                      </p:cBhvr>
                                    </p:animEffect>
                                  </p:childTnLst>
                                </p:cTn>
                              </p:par>
                            </p:childTnLst>
                          </p:cTn>
                        </p:par>
                        <p:par>
                          <p:cTn id="75" fill="hold" nodeType="afterGroup">
                            <p:stCondLst>
                              <p:cond delay="8500"/>
                            </p:stCondLst>
                            <p:childTnLst>
                              <p:par>
                                <p:cTn id="76" presetID="12" presetClass="entr" presetSubtype="4" fill="hold" grpId="0" nodeType="afterEffect">
                                  <p:stCondLst>
                                    <p:cond delay="1000"/>
                                  </p:stCondLst>
                                  <p:childTnLst>
                                    <p:set>
                                      <p:cBhvr>
                                        <p:cTn id="77" dur="1" fill="hold">
                                          <p:stCondLst>
                                            <p:cond delay="0"/>
                                          </p:stCondLst>
                                        </p:cTn>
                                        <p:tgtEl>
                                          <p:spTgt spid="53435"/>
                                        </p:tgtEl>
                                        <p:attrNameLst>
                                          <p:attrName>style.visibility</p:attrName>
                                        </p:attrNameLst>
                                      </p:cBhvr>
                                      <p:to>
                                        <p:strVal val="visible"/>
                                      </p:to>
                                    </p:set>
                                    <p:animEffect transition="in" filter="slide(fromBottom)">
                                      <p:cBhvr>
                                        <p:cTn id="78" dur="500"/>
                                        <p:tgtEl>
                                          <p:spTgt spid="53435"/>
                                        </p:tgtEl>
                                      </p:cBhvr>
                                    </p:animEffect>
                                  </p:childTnLst>
                                </p:cTn>
                              </p:par>
                            </p:childTnLst>
                          </p:cTn>
                        </p:par>
                        <p:par>
                          <p:cTn id="79" fill="hold" nodeType="afterGroup">
                            <p:stCondLst>
                              <p:cond delay="10000"/>
                            </p:stCondLst>
                            <p:childTnLst>
                              <p:par>
                                <p:cTn id="80" presetID="12" presetClass="entr" presetSubtype="4" fill="hold" grpId="0" nodeType="afterEffect">
                                  <p:stCondLst>
                                    <p:cond delay="1000"/>
                                  </p:stCondLst>
                                  <p:childTnLst>
                                    <p:set>
                                      <p:cBhvr>
                                        <p:cTn id="81" dur="1" fill="hold">
                                          <p:stCondLst>
                                            <p:cond delay="0"/>
                                          </p:stCondLst>
                                        </p:cTn>
                                        <p:tgtEl>
                                          <p:spTgt spid="53442"/>
                                        </p:tgtEl>
                                        <p:attrNameLst>
                                          <p:attrName>style.visibility</p:attrName>
                                        </p:attrNameLst>
                                      </p:cBhvr>
                                      <p:to>
                                        <p:strVal val="visible"/>
                                      </p:to>
                                    </p:set>
                                    <p:animEffect transition="in" filter="slide(fromBottom)">
                                      <p:cBhvr>
                                        <p:cTn id="82" dur="500"/>
                                        <p:tgtEl>
                                          <p:spTgt spid="53442"/>
                                        </p:tgtEl>
                                      </p:cBhvr>
                                    </p:animEffect>
                                  </p:childTnLst>
                                </p:cTn>
                              </p:par>
                            </p:childTnLst>
                          </p:cTn>
                        </p:par>
                        <p:par>
                          <p:cTn id="83" fill="hold" nodeType="afterGroup">
                            <p:stCondLst>
                              <p:cond delay="11500"/>
                            </p:stCondLst>
                            <p:childTnLst>
                              <p:par>
                                <p:cTn id="84" presetID="12" presetClass="entr" presetSubtype="4" fill="hold" nodeType="afterEffect">
                                  <p:stCondLst>
                                    <p:cond delay="1000"/>
                                  </p:stCondLst>
                                  <p:childTnLst>
                                    <p:set>
                                      <p:cBhvr>
                                        <p:cTn id="85" dur="1" fill="hold">
                                          <p:stCondLst>
                                            <p:cond delay="0"/>
                                          </p:stCondLst>
                                        </p:cTn>
                                        <p:tgtEl>
                                          <p:spTgt spid="53443"/>
                                        </p:tgtEl>
                                        <p:attrNameLst>
                                          <p:attrName>style.visibility</p:attrName>
                                        </p:attrNameLst>
                                      </p:cBhvr>
                                      <p:to>
                                        <p:strVal val="visible"/>
                                      </p:to>
                                    </p:set>
                                    <p:animEffect transition="in" filter="slide(fromBottom)">
                                      <p:cBhvr>
                                        <p:cTn id="86" dur="500"/>
                                        <p:tgtEl>
                                          <p:spTgt spid="53443"/>
                                        </p:tgtEl>
                                      </p:cBhvr>
                                    </p:animEffect>
                                  </p:childTnLst>
                                </p:cTn>
                              </p:par>
                            </p:childTnLst>
                          </p:cTn>
                        </p:par>
                        <p:par>
                          <p:cTn id="87" fill="hold" nodeType="afterGroup">
                            <p:stCondLst>
                              <p:cond delay="13000"/>
                            </p:stCondLst>
                            <p:childTnLst>
                              <p:par>
                                <p:cTn id="88" presetID="12" presetClass="entr" presetSubtype="4" fill="hold" nodeType="afterEffect">
                                  <p:stCondLst>
                                    <p:cond delay="1000"/>
                                  </p:stCondLst>
                                  <p:childTnLst>
                                    <p:set>
                                      <p:cBhvr>
                                        <p:cTn id="89" dur="1" fill="hold">
                                          <p:stCondLst>
                                            <p:cond delay="0"/>
                                          </p:stCondLst>
                                        </p:cTn>
                                        <p:tgtEl>
                                          <p:spTgt spid="53448"/>
                                        </p:tgtEl>
                                        <p:attrNameLst>
                                          <p:attrName>style.visibility</p:attrName>
                                        </p:attrNameLst>
                                      </p:cBhvr>
                                      <p:to>
                                        <p:strVal val="visible"/>
                                      </p:to>
                                    </p:set>
                                    <p:animEffect transition="in" filter="slide(fromBottom)">
                                      <p:cBhvr>
                                        <p:cTn id="90" dur="500"/>
                                        <p:tgtEl>
                                          <p:spTgt spid="53448"/>
                                        </p:tgtEl>
                                      </p:cBhvr>
                                    </p:animEffect>
                                  </p:childTnLst>
                                </p:cTn>
                              </p:par>
                            </p:childTnLst>
                          </p:cTn>
                        </p:par>
                        <p:par>
                          <p:cTn id="91" fill="hold" nodeType="afterGroup">
                            <p:stCondLst>
                              <p:cond delay="14500"/>
                            </p:stCondLst>
                            <p:childTnLst>
                              <p:par>
                                <p:cTn id="92" presetID="12" presetClass="entr" presetSubtype="4" fill="hold" grpId="0" nodeType="afterEffect">
                                  <p:stCondLst>
                                    <p:cond delay="2000"/>
                                  </p:stCondLst>
                                  <p:childTnLst>
                                    <p:set>
                                      <p:cBhvr>
                                        <p:cTn id="93" dur="1" fill="hold">
                                          <p:stCondLst>
                                            <p:cond delay="0"/>
                                          </p:stCondLst>
                                        </p:cTn>
                                        <p:tgtEl>
                                          <p:spTgt spid="53495"/>
                                        </p:tgtEl>
                                        <p:attrNameLst>
                                          <p:attrName>style.visibility</p:attrName>
                                        </p:attrNameLst>
                                      </p:cBhvr>
                                      <p:to>
                                        <p:strVal val="visible"/>
                                      </p:to>
                                    </p:set>
                                    <p:animEffect transition="in" filter="slide(fromBottom)">
                                      <p:cBhvr>
                                        <p:cTn id="94" dur="500"/>
                                        <p:tgtEl>
                                          <p:spTgt spid="53495"/>
                                        </p:tgtEl>
                                      </p:cBhvr>
                                    </p:animEffect>
                                  </p:childTnLst>
                                </p:cTn>
                              </p:par>
                            </p:childTnLst>
                          </p:cTn>
                        </p:par>
                        <p:par>
                          <p:cTn id="95" fill="hold" nodeType="afterGroup">
                            <p:stCondLst>
                              <p:cond delay="17000"/>
                            </p:stCondLst>
                            <p:childTnLst>
                              <p:par>
                                <p:cTn id="96" presetID="12" presetClass="entr" presetSubtype="4" fill="hold" grpId="0" nodeType="afterEffect">
                                  <p:stCondLst>
                                    <p:cond delay="1000"/>
                                  </p:stCondLst>
                                  <p:childTnLst>
                                    <p:set>
                                      <p:cBhvr>
                                        <p:cTn id="97" dur="1" fill="hold">
                                          <p:stCondLst>
                                            <p:cond delay="0"/>
                                          </p:stCondLst>
                                        </p:cTn>
                                        <p:tgtEl>
                                          <p:spTgt spid="53459"/>
                                        </p:tgtEl>
                                        <p:attrNameLst>
                                          <p:attrName>style.visibility</p:attrName>
                                        </p:attrNameLst>
                                      </p:cBhvr>
                                      <p:to>
                                        <p:strVal val="visible"/>
                                      </p:to>
                                    </p:set>
                                    <p:animEffect transition="in" filter="slide(fromBottom)">
                                      <p:cBhvr>
                                        <p:cTn id="98" dur="500"/>
                                        <p:tgtEl>
                                          <p:spTgt spid="53459"/>
                                        </p:tgtEl>
                                      </p:cBhvr>
                                    </p:animEffect>
                                  </p:childTnLst>
                                </p:cTn>
                              </p:par>
                            </p:childTnLst>
                          </p:cTn>
                        </p:par>
                        <p:par>
                          <p:cTn id="99" fill="hold" nodeType="afterGroup">
                            <p:stCondLst>
                              <p:cond delay="18500"/>
                            </p:stCondLst>
                            <p:childTnLst>
                              <p:par>
                                <p:cTn id="100" presetID="12" presetClass="entr" presetSubtype="4" fill="hold" nodeType="afterEffect">
                                  <p:stCondLst>
                                    <p:cond delay="1000"/>
                                  </p:stCondLst>
                                  <p:childTnLst>
                                    <p:set>
                                      <p:cBhvr>
                                        <p:cTn id="101" dur="1" fill="hold">
                                          <p:stCondLst>
                                            <p:cond delay="0"/>
                                          </p:stCondLst>
                                        </p:cTn>
                                        <p:tgtEl>
                                          <p:spTgt spid="53499"/>
                                        </p:tgtEl>
                                        <p:attrNameLst>
                                          <p:attrName>style.visibility</p:attrName>
                                        </p:attrNameLst>
                                      </p:cBhvr>
                                      <p:to>
                                        <p:strVal val="visible"/>
                                      </p:to>
                                    </p:set>
                                    <p:animEffect transition="in" filter="slide(fromBottom)">
                                      <p:cBhvr>
                                        <p:cTn id="102" dur="500"/>
                                        <p:tgtEl>
                                          <p:spTgt spid="53499"/>
                                        </p:tgtEl>
                                      </p:cBhvr>
                                    </p:animEffect>
                                  </p:childTnLst>
                                </p:cTn>
                              </p:par>
                            </p:childTnLst>
                          </p:cTn>
                        </p:par>
                        <p:par>
                          <p:cTn id="103" fill="hold" nodeType="afterGroup">
                            <p:stCondLst>
                              <p:cond delay="20000"/>
                            </p:stCondLst>
                            <p:childTnLst>
                              <p:par>
                                <p:cTn id="104" presetID="12" presetClass="entr" presetSubtype="4" fill="hold" nodeType="afterEffect">
                                  <p:stCondLst>
                                    <p:cond delay="1000"/>
                                  </p:stCondLst>
                                  <p:childTnLst>
                                    <p:set>
                                      <p:cBhvr>
                                        <p:cTn id="105" dur="1" fill="hold">
                                          <p:stCondLst>
                                            <p:cond delay="0"/>
                                          </p:stCondLst>
                                        </p:cTn>
                                        <p:tgtEl>
                                          <p:spTgt spid="53460"/>
                                        </p:tgtEl>
                                        <p:attrNameLst>
                                          <p:attrName>style.visibility</p:attrName>
                                        </p:attrNameLst>
                                      </p:cBhvr>
                                      <p:to>
                                        <p:strVal val="visible"/>
                                      </p:to>
                                    </p:set>
                                    <p:animEffect transition="in" filter="slide(fromBottom)">
                                      <p:cBhvr>
                                        <p:cTn id="106" dur="500"/>
                                        <p:tgtEl>
                                          <p:spTgt spid="53460"/>
                                        </p:tgtEl>
                                      </p:cBhvr>
                                    </p:animEffect>
                                  </p:childTnLst>
                                </p:cTn>
                              </p:par>
                            </p:childTnLst>
                          </p:cTn>
                        </p:par>
                        <p:par>
                          <p:cTn id="107" fill="hold" nodeType="afterGroup">
                            <p:stCondLst>
                              <p:cond delay="21500"/>
                            </p:stCondLst>
                            <p:childTnLst>
                              <p:par>
                                <p:cTn id="108" presetID="12" presetClass="entr" presetSubtype="4" fill="hold" grpId="0" nodeType="afterEffect">
                                  <p:stCondLst>
                                    <p:cond delay="2000"/>
                                  </p:stCondLst>
                                  <p:childTnLst>
                                    <p:set>
                                      <p:cBhvr>
                                        <p:cTn id="109" dur="1" fill="hold">
                                          <p:stCondLst>
                                            <p:cond delay="0"/>
                                          </p:stCondLst>
                                        </p:cTn>
                                        <p:tgtEl>
                                          <p:spTgt spid="53496"/>
                                        </p:tgtEl>
                                        <p:attrNameLst>
                                          <p:attrName>style.visibility</p:attrName>
                                        </p:attrNameLst>
                                      </p:cBhvr>
                                      <p:to>
                                        <p:strVal val="visible"/>
                                      </p:to>
                                    </p:set>
                                    <p:animEffect transition="in" filter="slide(fromBottom)">
                                      <p:cBhvr>
                                        <p:cTn id="110" dur="500"/>
                                        <p:tgtEl>
                                          <p:spTgt spid="53496"/>
                                        </p:tgtEl>
                                      </p:cBhvr>
                                    </p:animEffect>
                                  </p:childTnLst>
                                </p:cTn>
                              </p:par>
                            </p:childTnLst>
                          </p:cTn>
                        </p:par>
                        <p:par>
                          <p:cTn id="111" fill="hold" nodeType="afterGroup">
                            <p:stCondLst>
                              <p:cond delay="24000"/>
                            </p:stCondLst>
                            <p:childTnLst>
                              <p:par>
                                <p:cTn id="112" presetID="12" presetClass="entr" presetSubtype="4" fill="hold" grpId="0" nodeType="afterEffect">
                                  <p:stCondLst>
                                    <p:cond delay="1000"/>
                                  </p:stCondLst>
                                  <p:childTnLst>
                                    <p:set>
                                      <p:cBhvr>
                                        <p:cTn id="113" dur="1" fill="hold">
                                          <p:stCondLst>
                                            <p:cond delay="0"/>
                                          </p:stCondLst>
                                        </p:cTn>
                                        <p:tgtEl>
                                          <p:spTgt spid="53493"/>
                                        </p:tgtEl>
                                        <p:attrNameLst>
                                          <p:attrName>style.visibility</p:attrName>
                                        </p:attrNameLst>
                                      </p:cBhvr>
                                      <p:to>
                                        <p:strVal val="visible"/>
                                      </p:to>
                                    </p:set>
                                    <p:animEffect transition="in" filter="slide(fromBottom)">
                                      <p:cBhvr>
                                        <p:cTn id="114" dur="500"/>
                                        <p:tgtEl>
                                          <p:spTgt spid="53493"/>
                                        </p:tgtEl>
                                      </p:cBhvr>
                                    </p:animEffect>
                                  </p:childTnLst>
                                </p:cTn>
                              </p:par>
                            </p:childTnLst>
                          </p:cTn>
                        </p:par>
                        <p:par>
                          <p:cTn id="115" fill="hold" nodeType="afterGroup">
                            <p:stCondLst>
                              <p:cond delay="25500"/>
                            </p:stCondLst>
                            <p:childTnLst>
                              <p:par>
                                <p:cTn id="116" presetID="12" presetClass="entr" presetSubtype="4" fill="hold" nodeType="afterEffect">
                                  <p:stCondLst>
                                    <p:cond delay="1000"/>
                                  </p:stCondLst>
                                  <p:childTnLst>
                                    <p:set>
                                      <p:cBhvr>
                                        <p:cTn id="117" dur="1" fill="hold">
                                          <p:stCondLst>
                                            <p:cond delay="0"/>
                                          </p:stCondLst>
                                        </p:cTn>
                                        <p:tgtEl>
                                          <p:spTgt spid="53504"/>
                                        </p:tgtEl>
                                        <p:attrNameLst>
                                          <p:attrName>style.visibility</p:attrName>
                                        </p:attrNameLst>
                                      </p:cBhvr>
                                      <p:to>
                                        <p:strVal val="visible"/>
                                      </p:to>
                                    </p:set>
                                    <p:animEffect transition="in" filter="slide(fromBottom)">
                                      <p:cBhvr>
                                        <p:cTn id="118" dur="500"/>
                                        <p:tgtEl>
                                          <p:spTgt spid="53504"/>
                                        </p:tgtEl>
                                      </p:cBhvr>
                                    </p:animEffect>
                                  </p:childTnLst>
                                </p:cTn>
                              </p:par>
                            </p:childTnLst>
                          </p:cTn>
                        </p:par>
                        <p:par>
                          <p:cTn id="119" fill="hold" nodeType="afterGroup">
                            <p:stCondLst>
                              <p:cond delay="27000"/>
                            </p:stCondLst>
                            <p:childTnLst>
                              <p:par>
                                <p:cTn id="120" presetID="12" presetClass="entr" presetSubtype="4" fill="hold" nodeType="afterEffect">
                                  <p:stCondLst>
                                    <p:cond delay="1000"/>
                                  </p:stCondLst>
                                  <p:childTnLst>
                                    <p:set>
                                      <p:cBhvr>
                                        <p:cTn id="121" dur="1" fill="hold">
                                          <p:stCondLst>
                                            <p:cond delay="0"/>
                                          </p:stCondLst>
                                        </p:cTn>
                                        <p:tgtEl>
                                          <p:spTgt spid="53471"/>
                                        </p:tgtEl>
                                        <p:attrNameLst>
                                          <p:attrName>style.visibility</p:attrName>
                                        </p:attrNameLst>
                                      </p:cBhvr>
                                      <p:to>
                                        <p:strVal val="visible"/>
                                      </p:to>
                                    </p:set>
                                    <p:animEffect transition="in" filter="slide(fromBottom)">
                                      <p:cBhvr>
                                        <p:cTn id="122" dur="500"/>
                                        <p:tgtEl>
                                          <p:spTgt spid="53471"/>
                                        </p:tgtEl>
                                      </p:cBhvr>
                                    </p:animEffect>
                                  </p:childTnLst>
                                </p:cTn>
                              </p:par>
                            </p:childTnLst>
                          </p:cTn>
                        </p:par>
                        <p:par>
                          <p:cTn id="123" fill="hold" nodeType="afterGroup">
                            <p:stCondLst>
                              <p:cond delay="28500"/>
                            </p:stCondLst>
                            <p:childTnLst>
                              <p:par>
                                <p:cTn id="124" presetID="12" presetClass="entr" presetSubtype="4" fill="hold" grpId="0" nodeType="afterEffect">
                                  <p:stCondLst>
                                    <p:cond delay="2000"/>
                                  </p:stCondLst>
                                  <p:childTnLst>
                                    <p:set>
                                      <p:cBhvr>
                                        <p:cTn id="125" dur="1" fill="hold">
                                          <p:stCondLst>
                                            <p:cond delay="0"/>
                                          </p:stCondLst>
                                        </p:cTn>
                                        <p:tgtEl>
                                          <p:spTgt spid="53497"/>
                                        </p:tgtEl>
                                        <p:attrNameLst>
                                          <p:attrName>style.visibility</p:attrName>
                                        </p:attrNameLst>
                                      </p:cBhvr>
                                      <p:to>
                                        <p:strVal val="visible"/>
                                      </p:to>
                                    </p:set>
                                    <p:animEffect transition="in" filter="slide(fromBottom)">
                                      <p:cBhvr>
                                        <p:cTn id="126" dur="500"/>
                                        <p:tgtEl>
                                          <p:spTgt spid="53497"/>
                                        </p:tgtEl>
                                      </p:cBhvr>
                                    </p:animEffect>
                                  </p:childTnLst>
                                </p:cTn>
                              </p:par>
                            </p:childTnLst>
                          </p:cTn>
                        </p:par>
                        <p:par>
                          <p:cTn id="127" fill="hold" nodeType="afterGroup">
                            <p:stCondLst>
                              <p:cond delay="31000"/>
                            </p:stCondLst>
                            <p:childTnLst>
                              <p:par>
                                <p:cTn id="128" presetID="12" presetClass="entr" presetSubtype="4" fill="hold" grpId="0" nodeType="afterEffect">
                                  <p:stCondLst>
                                    <p:cond delay="1000"/>
                                  </p:stCondLst>
                                  <p:childTnLst>
                                    <p:set>
                                      <p:cBhvr>
                                        <p:cTn id="129" dur="1" fill="hold">
                                          <p:stCondLst>
                                            <p:cond delay="0"/>
                                          </p:stCondLst>
                                        </p:cTn>
                                        <p:tgtEl>
                                          <p:spTgt spid="53494"/>
                                        </p:tgtEl>
                                        <p:attrNameLst>
                                          <p:attrName>style.visibility</p:attrName>
                                        </p:attrNameLst>
                                      </p:cBhvr>
                                      <p:to>
                                        <p:strVal val="visible"/>
                                      </p:to>
                                    </p:set>
                                    <p:animEffect transition="in" filter="slide(fromBottom)">
                                      <p:cBhvr>
                                        <p:cTn id="130" dur="500"/>
                                        <p:tgtEl>
                                          <p:spTgt spid="53494"/>
                                        </p:tgtEl>
                                      </p:cBhvr>
                                    </p:animEffect>
                                  </p:childTnLst>
                                </p:cTn>
                              </p:par>
                            </p:childTnLst>
                          </p:cTn>
                        </p:par>
                        <p:par>
                          <p:cTn id="131" fill="hold" nodeType="afterGroup">
                            <p:stCondLst>
                              <p:cond delay="32500"/>
                            </p:stCondLst>
                            <p:childTnLst>
                              <p:par>
                                <p:cTn id="132" presetID="12" presetClass="entr" presetSubtype="4" fill="hold" nodeType="afterEffect">
                                  <p:stCondLst>
                                    <p:cond delay="1000"/>
                                  </p:stCondLst>
                                  <p:childTnLst>
                                    <p:set>
                                      <p:cBhvr>
                                        <p:cTn id="133" dur="1" fill="hold">
                                          <p:stCondLst>
                                            <p:cond delay="0"/>
                                          </p:stCondLst>
                                        </p:cTn>
                                        <p:tgtEl>
                                          <p:spTgt spid="53509"/>
                                        </p:tgtEl>
                                        <p:attrNameLst>
                                          <p:attrName>style.visibility</p:attrName>
                                        </p:attrNameLst>
                                      </p:cBhvr>
                                      <p:to>
                                        <p:strVal val="visible"/>
                                      </p:to>
                                    </p:set>
                                    <p:animEffect transition="in" filter="slide(fromBottom)">
                                      <p:cBhvr>
                                        <p:cTn id="134" dur="500"/>
                                        <p:tgtEl>
                                          <p:spTgt spid="53509"/>
                                        </p:tgtEl>
                                      </p:cBhvr>
                                    </p:animEffect>
                                  </p:childTnLst>
                                </p:cTn>
                              </p:par>
                            </p:childTnLst>
                          </p:cTn>
                        </p:par>
                        <p:par>
                          <p:cTn id="135" fill="hold" nodeType="afterGroup">
                            <p:stCondLst>
                              <p:cond delay="34000"/>
                            </p:stCondLst>
                            <p:childTnLst>
                              <p:par>
                                <p:cTn id="136" presetID="12" presetClass="entr" presetSubtype="4" fill="hold" nodeType="afterEffect">
                                  <p:stCondLst>
                                    <p:cond delay="1000"/>
                                  </p:stCondLst>
                                  <p:childTnLst>
                                    <p:set>
                                      <p:cBhvr>
                                        <p:cTn id="137" dur="1" fill="hold">
                                          <p:stCondLst>
                                            <p:cond delay="0"/>
                                          </p:stCondLst>
                                        </p:cTn>
                                        <p:tgtEl>
                                          <p:spTgt spid="53482"/>
                                        </p:tgtEl>
                                        <p:attrNameLst>
                                          <p:attrName>style.visibility</p:attrName>
                                        </p:attrNameLst>
                                      </p:cBhvr>
                                      <p:to>
                                        <p:strVal val="visible"/>
                                      </p:to>
                                    </p:set>
                                    <p:animEffect transition="in" filter="slide(fromBottom)">
                                      <p:cBhvr>
                                        <p:cTn id="138" dur="500"/>
                                        <p:tgtEl>
                                          <p:spTgt spid="53482"/>
                                        </p:tgtEl>
                                      </p:cBhvr>
                                    </p:animEffect>
                                  </p:childTnLst>
                                </p:cTn>
                              </p:par>
                            </p:childTnLst>
                          </p:cTn>
                        </p:par>
                        <p:par>
                          <p:cTn id="139" fill="hold" nodeType="afterGroup">
                            <p:stCondLst>
                              <p:cond delay="35500"/>
                            </p:stCondLst>
                            <p:childTnLst>
                              <p:par>
                                <p:cTn id="140" presetID="12" presetClass="entr" presetSubtype="4" fill="hold" grpId="0" nodeType="afterEffect">
                                  <p:stCondLst>
                                    <p:cond delay="2000"/>
                                  </p:stCondLst>
                                  <p:childTnLst>
                                    <p:set>
                                      <p:cBhvr>
                                        <p:cTn id="141" dur="1" fill="hold">
                                          <p:stCondLst>
                                            <p:cond delay="0"/>
                                          </p:stCondLst>
                                        </p:cTn>
                                        <p:tgtEl>
                                          <p:spTgt spid="53498"/>
                                        </p:tgtEl>
                                        <p:attrNameLst>
                                          <p:attrName>style.visibility</p:attrName>
                                        </p:attrNameLst>
                                      </p:cBhvr>
                                      <p:to>
                                        <p:strVal val="visible"/>
                                      </p:to>
                                    </p:set>
                                    <p:animEffect transition="in" filter="slide(fromBottom)">
                                      <p:cBhvr>
                                        <p:cTn id="142" dur="500"/>
                                        <p:tgtEl>
                                          <p:spTgt spid="534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animBg="1" autoUpdateAnimBg="0"/>
      <p:bldP spid="53251" grpId="0" autoUpdateAnimBg="0"/>
      <p:bldP spid="53252" grpId="0" autoUpdateAnimBg="0"/>
      <p:bldP spid="53325" grpId="0" autoUpdateAnimBg="0"/>
      <p:bldP spid="53326" grpId="0" autoUpdateAnimBg="0"/>
      <p:bldP spid="53429" grpId="0" animBg="1" autoUpdateAnimBg="0"/>
      <p:bldP spid="53435" grpId="0" animBg="1" autoUpdateAnimBg="0"/>
      <p:bldP spid="53441" grpId="0" animBg="1" autoUpdateAnimBg="0"/>
      <p:bldP spid="53442" grpId="0" animBg="1" autoUpdateAnimBg="0"/>
      <p:bldP spid="53459" grpId="0" animBg="1" autoUpdateAnimBg="0"/>
      <p:bldP spid="53493" grpId="0" animBg="1" autoUpdateAnimBg="0"/>
      <p:bldP spid="53494" grpId="0" animBg="1" autoUpdateAnimBg="0"/>
      <p:bldP spid="53495" grpId="0" animBg="1" autoUpdateAnimBg="0"/>
      <p:bldP spid="53496" grpId="0" animBg="1" autoUpdateAnimBg="0"/>
      <p:bldP spid="53497" grpId="0" animBg="1" autoUpdateAnimBg="0"/>
      <p:bldP spid="53498" grpId="0" animBg="1"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728663" y="4498975"/>
            <a:ext cx="3532187"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0000" tIns="46800" rIns="90000" bIns="46800">
            <a:spAutoFit/>
          </a:bodyPr>
          <a:lstStyle/>
          <a:p>
            <a:r>
              <a:rPr lang="zh-CN" altLang="en-US" sz="2800" b="1"/>
              <a:t>方法 </a:t>
            </a:r>
            <a:r>
              <a:rPr lang="en-US" altLang="zh-CN" sz="2800" b="1"/>
              <a:t>2</a:t>
            </a:r>
            <a:r>
              <a:rPr lang="zh-CN" altLang="en-US" sz="2800" b="1"/>
              <a:t>：</a:t>
            </a:r>
          </a:p>
        </p:txBody>
      </p:sp>
      <p:sp>
        <p:nvSpPr>
          <p:cNvPr id="54275" name="Text Box 3"/>
          <p:cNvSpPr txBox="1">
            <a:spLocks noChangeArrowheads="1"/>
          </p:cNvSpPr>
          <p:nvPr/>
        </p:nvSpPr>
        <p:spPr bwMode="auto">
          <a:xfrm>
            <a:off x="2068512" y="4510088"/>
            <a:ext cx="6694487" cy="5254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lIns="90000" tIns="46800" rIns="90000" bIns="46800">
            <a:spAutoFit/>
          </a:bodyPr>
          <a:lstStyle/>
          <a:p>
            <a:r>
              <a:rPr lang="en-US" altLang="zh-CN" sz="2800" b="1" dirty="0">
                <a:solidFill>
                  <a:srgbClr val="FF0066"/>
                </a:solidFill>
              </a:rPr>
              <a:t>74LS153 </a:t>
            </a:r>
            <a:r>
              <a:rPr lang="zh-CN" altLang="en-US" sz="2800" b="1" dirty="0">
                <a:solidFill>
                  <a:srgbClr val="0033CC"/>
                </a:solidFill>
              </a:rPr>
              <a:t>双 </a:t>
            </a:r>
            <a:r>
              <a:rPr lang="en-US" altLang="zh-CN" sz="2800" b="1" dirty="0">
                <a:solidFill>
                  <a:srgbClr val="0033CC"/>
                </a:solidFill>
              </a:rPr>
              <a:t>4 </a:t>
            </a:r>
            <a:r>
              <a:rPr lang="zh-CN" altLang="en-US" sz="2800" b="1" dirty="0">
                <a:solidFill>
                  <a:srgbClr val="0033CC"/>
                </a:solidFill>
              </a:rPr>
              <a:t>选 </a:t>
            </a:r>
            <a:r>
              <a:rPr lang="en-US" altLang="zh-CN" sz="2800" b="1" dirty="0">
                <a:solidFill>
                  <a:srgbClr val="0033CC"/>
                </a:solidFill>
              </a:rPr>
              <a:t>1 </a:t>
            </a:r>
            <a:r>
              <a:rPr lang="zh-CN" altLang="en-US" sz="2800" b="1" dirty="0">
                <a:solidFill>
                  <a:srgbClr val="0033CC"/>
                </a:solidFill>
              </a:rPr>
              <a:t>数据选择</a:t>
            </a:r>
            <a:r>
              <a:rPr lang="zh-CN" altLang="en-US" sz="2800" b="1" dirty="0" smtClean="0">
                <a:solidFill>
                  <a:srgbClr val="0033CC"/>
                </a:solidFill>
              </a:rPr>
              <a:t>器  （教材</a:t>
            </a:r>
            <a:r>
              <a:rPr lang="en-US" altLang="zh-CN" sz="2800" b="1" dirty="0" smtClean="0">
                <a:solidFill>
                  <a:srgbClr val="0033CC"/>
                </a:solidFill>
              </a:rPr>
              <a:t>P163</a:t>
            </a:r>
            <a:r>
              <a:rPr lang="zh-CN" altLang="en-US" sz="2800" b="1" dirty="0" smtClean="0">
                <a:solidFill>
                  <a:srgbClr val="0033CC"/>
                </a:solidFill>
              </a:rPr>
              <a:t>）</a:t>
            </a:r>
            <a:endParaRPr lang="zh-CN" altLang="en-US" sz="2800" b="1" dirty="0"/>
          </a:p>
        </p:txBody>
      </p:sp>
      <p:grpSp>
        <p:nvGrpSpPr>
          <p:cNvPr id="54276" name="Group 4"/>
          <p:cNvGrpSpPr>
            <a:grpSpLocks/>
          </p:cNvGrpSpPr>
          <p:nvPr/>
        </p:nvGrpSpPr>
        <p:grpSpPr bwMode="auto">
          <a:xfrm>
            <a:off x="706438" y="1920875"/>
            <a:ext cx="7756525" cy="2163763"/>
            <a:chOff x="445" y="1210"/>
            <a:chExt cx="4886" cy="1363"/>
          </a:xfrm>
        </p:grpSpPr>
        <p:sp>
          <p:nvSpPr>
            <p:cNvPr id="54277" name="Line 5"/>
            <p:cNvSpPr>
              <a:spLocks noChangeShapeType="1"/>
            </p:cNvSpPr>
            <p:nvPr/>
          </p:nvSpPr>
          <p:spPr bwMode="auto">
            <a:xfrm>
              <a:off x="445" y="1512"/>
              <a:ext cx="4837" cy="0"/>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278" name="Line 6"/>
            <p:cNvSpPr>
              <a:spLocks noChangeShapeType="1"/>
            </p:cNvSpPr>
            <p:nvPr/>
          </p:nvSpPr>
          <p:spPr bwMode="auto">
            <a:xfrm>
              <a:off x="1038" y="1213"/>
              <a:ext cx="0" cy="1360"/>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279" name="Line 7"/>
            <p:cNvSpPr>
              <a:spLocks noChangeShapeType="1"/>
            </p:cNvSpPr>
            <p:nvPr/>
          </p:nvSpPr>
          <p:spPr bwMode="auto">
            <a:xfrm>
              <a:off x="4236" y="1213"/>
              <a:ext cx="0" cy="1360"/>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4280" name="Object 8"/>
            <p:cNvGraphicFramePr>
              <a:graphicFrameLocks noChangeAspect="1"/>
            </p:cNvGraphicFramePr>
            <p:nvPr/>
          </p:nvGraphicFramePr>
          <p:xfrm>
            <a:off x="476" y="1217"/>
            <a:ext cx="560" cy="294"/>
          </p:xfrm>
          <a:graphic>
            <a:graphicData uri="http://schemas.openxmlformats.org/presentationml/2006/ole">
              <mc:AlternateContent xmlns:mc="http://schemas.openxmlformats.org/markup-compatibility/2006">
                <mc:Choice xmlns:v="urn:schemas-microsoft-com:vml" Requires="v">
                  <p:oleObj spid="_x0000_s25812" name="公式" r:id="rId3" imgW="457200" imgH="241200" progId="Equation.3">
                    <p:embed/>
                  </p:oleObj>
                </mc:Choice>
                <mc:Fallback>
                  <p:oleObj name="公式" r:id="rId3" imgW="457200" imgH="241200" progId="Equation.3">
                    <p:embed/>
                    <p:pic>
                      <p:nvPicPr>
                        <p:cNvPr id="5428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 y="1217"/>
                          <a:ext cx="560" cy="2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281" name="Text Box 9"/>
            <p:cNvSpPr txBox="1">
              <a:spLocks noChangeArrowheads="1"/>
            </p:cNvSpPr>
            <p:nvPr/>
          </p:nvSpPr>
          <p:spPr bwMode="auto">
            <a:xfrm>
              <a:off x="1980" y="1226"/>
              <a:ext cx="223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zh-CN" altLang="en-US" b="1">
                  <a:solidFill>
                    <a:srgbClr val="0033CC"/>
                  </a:solidFill>
                  <a:ea typeface="楷体_GB2312" panose="02010609030101010101" pitchFamily="49" charset="-122"/>
                </a:rPr>
                <a:t>（</a:t>
              </a:r>
              <a:r>
                <a:rPr lang="en-US" altLang="zh-CN" b="1">
                  <a:solidFill>
                    <a:srgbClr val="0033CC"/>
                  </a:solidFill>
                  <a:ea typeface="楷体_GB2312" panose="02010609030101010101" pitchFamily="49" charset="-122"/>
                </a:rPr>
                <a:t>1</a:t>
              </a:r>
              <a:r>
                <a:rPr lang="zh-CN" altLang="en-US" b="1">
                  <a:solidFill>
                    <a:srgbClr val="0033CC"/>
                  </a:solidFill>
                  <a:ea typeface="楷体_GB2312" panose="02010609030101010101" pitchFamily="49" charset="-122"/>
                </a:rPr>
                <a:t>） （</a:t>
              </a:r>
              <a:r>
                <a:rPr lang="en-US" altLang="zh-CN" b="1">
                  <a:solidFill>
                    <a:srgbClr val="0033CC"/>
                  </a:solidFill>
                  <a:ea typeface="楷体_GB2312" panose="02010609030101010101" pitchFamily="49" charset="-122"/>
                </a:rPr>
                <a:t>2</a:t>
              </a:r>
              <a:r>
                <a:rPr lang="zh-CN" altLang="en-US" b="1">
                  <a:solidFill>
                    <a:srgbClr val="0033CC"/>
                  </a:solidFill>
                  <a:ea typeface="楷体_GB2312" panose="02010609030101010101" pitchFamily="49" charset="-122"/>
                </a:rPr>
                <a:t>） （</a:t>
              </a:r>
              <a:r>
                <a:rPr lang="en-US" altLang="zh-CN" b="1">
                  <a:solidFill>
                    <a:srgbClr val="0033CC"/>
                  </a:solidFill>
                  <a:ea typeface="楷体_GB2312" panose="02010609030101010101" pitchFamily="49" charset="-122"/>
                </a:rPr>
                <a:t>3</a:t>
              </a:r>
              <a:r>
                <a:rPr lang="zh-CN" altLang="en-US" b="1">
                  <a:solidFill>
                    <a:srgbClr val="0033CC"/>
                  </a:solidFill>
                  <a:ea typeface="楷体_GB2312" panose="02010609030101010101" pitchFamily="49" charset="-122"/>
                </a:rPr>
                <a:t>）  （</a:t>
              </a:r>
              <a:r>
                <a:rPr lang="en-US" altLang="zh-CN" b="1">
                  <a:solidFill>
                    <a:srgbClr val="0033CC"/>
                  </a:solidFill>
                  <a:ea typeface="楷体_GB2312" panose="02010609030101010101" pitchFamily="49" charset="-122"/>
                </a:rPr>
                <a:t>4</a:t>
              </a:r>
              <a:r>
                <a:rPr lang="zh-CN" altLang="en-US" b="1">
                  <a:solidFill>
                    <a:srgbClr val="0033CC"/>
                  </a:solidFill>
                  <a:ea typeface="楷体_GB2312" panose="02010609030101010101" pitchFamily="49" charset="-122"/>
                </a:rPr>
                <a:t>）</a:t>
              </a:r>
            </a:p>
          </p:txBody>
        </p:sp>
        <p:sp>
          <p:nvSpPr>
            <p:cNvPr id="54282" name="Text Box 10"/>
            <p:cNvSpPr txBox="1">
              <a:spLocks noChangeArrowheads="1"/>
            </p:cNvSpPr>
            <p:nvPr/>
          </p:nvSpPr>
          <p:spPr bwMode="auto">
            <a:xfrm>
              <a:off x="4284" y="1214"/>
              <a:ext cx="888"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zh-CN" altLang="en-US" b="1">
                  <a:solidFill>
                    <a:srgbClr val="FF0066"/>
                  </a:solidFill>
                </a:rPr>
                <a:t>输出信号</a:t>
              </a:r>
            </a:p>
          </p:txBody>
        </p:sp>
        <p:sp>
          <p:nvSpPr>
            <p:cNvPr id="54283" name="Text Box 11"/>
            <p:cNvSpPr txBox="1">
              <a:spLocks noChangeArrowheads="1"/>
            </p:cNvSpPr>
            <p:nvPr/>
          </p:nvSpPr>
          <p:spPr bwMode="auto">
            <a:xfrm>
              <a:off x="483" y="1505"/>
              <a:ext cx="564"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zh-CN" sz="2800" b="1">
                  <a:solidFill>
                    <a:srgbClr val="0033CC"/>
                  </a:solidFill>
                  <a:ea typeface="楷体_GB2312" panose="02010609030101010101" pitchFamily="49" charset="-122"/>
                </a:rPr>
                <a:t>0    0</a:t>
              </a:r>
            </a:p>
          </p:txBody>
        </p:sp>
        <p:sp>
          <p:nvSpPr>
            <p:cNvPr id="54284" name="Text Box 12"/>
            <p:cNvSpPr txBox="1">
              <a:spLocks noChangeArrowheads="1"/>
            </p:cNvSpPr>
            <p:nvPr/>
          </p:nvSpPr>
          <p:spPr bwMode="auto">
            <a:xfrm>
              <a:off x="2115" y="1505"/>
              <a:ext cx="2102"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en-US" b="1">
                  <a:solidFill>
                    <a:srgbClr val="FF0066"/>
                  </a:solidFill>
                  <a:latin typeface="宋体" panose="02010600030101010101" pitchFamily="2" charset="-122"/>
                </a:rPr>
                <a:t>工</a:t>
              </a:r>
              <a:r>
                <a:rPr lang="zh-CN" altLang="en-US" b="1">
                  <a:solidFill>
                    <a:srgbClr val="0033CC"/>
                  </a:solidFill>
                  <a:latin typeface="宋体" panose="02010600030101010101" pitchFamily="2" charset="-122"/>
                </a:rPr>
                <a:t>    禁   禁    禁</a:t>
              </a:r>
            </a:p>
          </p:txBody>
        </p:sp>
        <p:graphicFrame>
          <p:nvGraphicFramePr>
            <p:cNvPr id="54285" name="Object 13"/>
            <p:cNvGraphicFramePr>
              <a:graphicFrameLocks noChangeAspect="1"/>
            </p:cNvGraphicFramePr>
            <p:nvPr/>
          </p:nvGraphicFramePr>
          <p:xfrm>
            <a:off x="4328" y="1524"/>
            <a:ext cx="727" cy="314"/>
          </p:xfrm>
          <a:graphic>
            <a:graphicData uri="http://schemas.openxmlformats.org/presentationml/2006/ole">
              <mc:AlternateContent xmlns:mc="http://schemas.openxmlformats.org/markup-compatibility/2006">
                <mc:Choice xmlns:v="urn:schemas-microsoft-com:vml" Requires="v">
                  <p:oleObj spid="_x0000_s25813" name="公式" r:id="rId5" imgW="533160" imgH="228600" progId="Equation.3">
                    <p:embed/>
                  </p:oleObj>
                </mc:Choice>
                <mc:Fallback>
                  <p:oleObj name="公式" r:id="rId5" imgW="533160" imgH="228600" progId="Equation.3">
                    <p:embed/>
                    <p:pic>
                      <p:nvPicPr>
                        <p:cNvPr id="54285"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8" y="1524"/>
                          <a:ext cx="727" cy="3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286" name="Text Box 14"/>
            <p:cNvSpPr txBox="1">
              <a:spLocks noChangeArrowheads="1"/>
            </p:cNvSpPr>
            <p:nvPr/>
          </p:nvSpPr>
          <p:spPr bwMode="auto">
            <a:xfrm>
              <a:off x="483" y="1745"/>
              <a:ext cx="564"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zh-CN" sz="2800" b="1">
                  <a:solidFill>
                    <a:srgbClr val="0033CC"/>
                  </a:solidFill>
                  <a:ea typeface="楷体_GB2312" panose="02010609030101010101" pitchFamily="49" charset="-122"/>
                </a:rPr>
                <a:t>0    1</a:t>
              </a:r>
            </a:p>
          </p:txBody>
        </p:sp>
        <p:sp>
          <p:nvSpPr>
            <p:cNvPr id="54287" name="Text Box 15"/>
            <p:cNvSpPr txBox="1">
              <a:spLocks noChangeArrowheads="1"/>
            </p:cNvSpPr>
            <p:nvPr/>
          </p:nvSpPr>
          <p:spPr bwMode="auto">
            <a:xfrm>
              <a:off x="2115" y="1757"/>
              <a:ext cx="2054"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en-US" b="1">
                  <a:solidFill>
                    <a:srgbClr val="0033CC"/>
                  </a:solidFill>
                  <a:latin typeface="宋体" panose="02010600030101010101" pitchFamily="2" charset="-122"/>
                </a:rPr>
                <a:t>禁    </a:t>
              </a:r>
              <a:r>
                <a:rPr lang="zh-CN" altLang="en-US" b="1">
                  <a:solidFill>
                    <a:srgbClr val="FF0066"/>
                  </a:solidFill>
                  <a:latin typeface="宋体" panose="02010600030101010101" pitchFamily="2" charset="-122"/>
                </a:rPr>
                <a:t>工</a:t>
              </a:r>
              <a:r>
                <a:rPr lang="zh-CN" altLang="en-US" b="1">
                  <a:solidFill>
                    <a:srgbClr val="0033CC"/>
                  </a:solidFill>
                  <a:latin typeface="宋体" panose="02010600030101010101" pitchFamily="2" charset="-122"/>
                </a:rPr>
                <a:t>   禁    禁</a:t>
              </a:r>
            </a:p>
          </p:txBody>
        </p:sp>
        <p:graphicFrame>
          <p:nvGraphicFramePr>
            <p:cNvPr id="54288" name="Object 16"/>
            <p:cNvGraphicFramePr>
              <a:graphicFrameLocks noChangeAspect="1"/>
            </p:cNvGraphicFramePr>
            <p:nvPr/>
          </p:nvGraphicFramePr>
          <p:xfrm>
            <a:off x="4335" y="1764"/>
            <a:ext cx="763" cy="307"/>
          </p:xfrm>
          <a:graphic>
            <a:graphicData uri="http://schemas.openxmlformats.org/presentationml/2006/ole">
              <mc:AlternateContent xmlns:mc="http://schemas.openxmlformats.org/markup-compatibility/2006">
                <mc:Choice xmlns:v="urn:schemas-microsoft-com:vml" Requires="v">
                  <p:oleObj spid="_x0000_s25814" name="公式" r:id="rId7" imgW="571320" imgH="228600" progId="Equation.3">
                    <p:embed/>
                  </p:oleObj>
                </mc:Choice>
                <mc:Fallback>
                  <p:oleObj name="公式" r:id="rId7" imgW="571320" imgH="228600" progId="Equation.3">
                    <p:embed/>
                    <p:pic>
                      <p:nvPicPr>
                        <p:cNvPr id="54288"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35" y="1764"/>
                          <a:ext cx="763" cy="3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289" name="Text Box 17"/>
            <p:cNvSpPr txBox="1">
              <a:spLocks noChangeArrowheads="1"/>
            </p:cNvSpPr>
            <p:nvPr/>
          </p:nvSpPr>
          <p:spPr bwMode="auto">
            <a:xfrm>
              <a:off x="483" y="1985"/>
              <a:ext cx="564"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zh-CN" sz="2800" b="1">
                  <a:solidFill>
                    <a:srgbClr val="0033CC"/>
                  </a:solidFill>
                  <a:ea typeface="楷体_GB2312" panose="02010609030101010101" pitchFamily="49" charset="-122"/>
                </a:rPr>
                <a:t>1    0</a:t>
              </a:r>
            </a:p>
          </p:txBody>
        </p:sp>
        <p:sp>
          <p:nvSpPr>
            <p:cNvPr id="54290" name="Text Box 18"/>
            <p:cNvSpPr txBox="1">
              <a:spLocks noChangeArrowheads="1"/>
            </p:cNvSpPr>
            <p:nvPr/>
          </p:nvSpPr>
          <p:spPr bwMode="auto">
            <a:xfrm>
              <a:off x="2115" y="1997"/>
              <a:ext cx="200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en-US" b="1">
                  <a:solidFill>
                    <a:srgbClr val="0033CC"/>
                  </a:solidFill>
                  <a:latin typeface="宋体" panose="02010600030101010101" pitchFamily="2" charset="-122"/>
                </a:rPr>
                <a:t>禁    禁   </a:t>
              </a:r>
              <a:r>
                <a:rPr lang="zh-CN" altLang="en-US" b="1">
                  <a:solidFill>
                    <a:srgbClr val="FF0066"/>
                  </a:solidFill>
                  <a:latin typeface="宋体" panose="02010600030101010101" pitchFamily="2" charset="-122"/>
                </a:rPr>
                <a:t>工</a:t>
              </a:r>
              <a:r>
                <a:rPr lang="zh-CN" altLang="en-US" b="1">
                  <a:solidFill>
                    <a:srgbClr val="0033CC"/>
                  </a:solidFill>
                  <a:latin typeface="宋体" panose="02010600030101010101" pitchFamily="2" charset="-122"/>
                </a:rPr>
                <a:t>    禁</a:t>
              </a:r>
            </a:p>
          </p:txBody>
        </p:sp>
        <p:graphicFrame>
          <p:nvGraphicFramePr>
            <p:cNvPr id="54291" name="Object 19"/>
            <p:cNvGraphicFramePr>
              <a:graphicFrameLocks noChangeAspect="1"/>
            </p:cNvGraphicFramePr>
            <p:nvPr/>
          </p:nvGraphicFramePr>
          <p:xfrm>
            <a:off x="4351" y="2004"/>
            <a:ext cx="801" cy="301"/>
          </p:xfrm>
          <a:graphic>
            <a:graphicData uri="http://schemas.openxmlformats.org/presentationml/2006/ole">
              <mc:AlternateContent xmlns:mc="http://schemas.openxmlformats.org/markup-compatibility/2006">
                <mc:Choice xmlns:v="urn:schemas-microsoft-com:vml" Requires="v">
                  <p:oleObj spid="_x0000_s25815" name="公式" r:id="rId9" imgW="609480" imgH="228600" progId="Equation.3">
                    <p:embed/>
                  </p:oleObj>
                </mc:Choice>
                <mc:Fallback>
                  <p:oleObj name="公式" r:id="rId9" imgW="609480" imgH="228600" progId="Equation.3">
                    <p:embed/>
                    <p:pic>
                      <p:nvPicPr>
                        <p:cNvPr id="54291"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51" y="2004"/>
                          <a:ext cx="801" cy="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292" name="Text Box 20"/>
            <p:cNvSpPr txBox="1">
              <a:spLocks noChangeArrowheads="1"/>
            </p:cNvSpPr>
            <p:nvPr/>
          </p:nvSpPr>
          <p:spPr bwMode="auto">
            <a:xfrm>
              <a:off x="483" y="2225"/>
              <a:ext cx="564"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zh-CN" sz="2800" b="1">
                  <a:solidFill>
                    <a:srgbClr val="0033CC"/>
                  </a:solidFill>
                  <a:ea typeface="楷体_GB2312" panose="02010609030101010101" pitchFamily="49" charset="-122"/>
                </a:rPr>
                <a:t>1    1</a:t>
              </a:r>
            </a:p>
          </p:txBody>
        </p:sp>
        <p:sp>
          <p:nvSpPr>
            <p:cNvPr id="54293" name="Text Box 21"/>
            <p:cNvSpPr txBox="1">
              <a:spLocks noChangeArrowheads="1"/>
            </p:cNvSpPr>
            <p:nvPr/>
          </p:nvSpPr>
          <p:spPr bwMode="auto">
            <a:xfrm>
              <a:off x="2115" y="2246"/>
              <a:ext cx="2102"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en-US" b="1">
                  <a:solidFill>
                    <a:srgbClr val="0033CC"/>
                  </a:solidFill>
                  <a:latin typeface="宋体" panose="02010600030101010101" pitchFamily="2" charset="-122"/>
                </a:rPr>
                <a:t>禁    禁   禁    </a:t>
              </a:r>
              <a:r>
                <a:rPr lang="zh-CN" altLang="en-US" b="1">
                  <a:solidFill>
                    <a:srgbClr val="FF0066"/>
                  </a:solidFill>
                  <a:latin typeface="宋体" panose="02010600030101010101" pitchFamily="2" charset="-122"/>
                </a:rPr>
                <a:t>工</a:t>
              </a:r>
              <a:endParaRPr lang="zh-CN" altLang="en-US" b="1">
                <a:solidFill>
                  <a:srgbClr val="0033CC"/>
                </a:solidFill>
                <a:latin typeface="宋体" panose="02010600030101010101" pitchFamily="2" charset="-122"/>
              </a:endParaRPr>
            </a:p>
          </p:txBody>
        </p:sp>
        <p:graphicFrame>
          <p:nvGraphicFramePr>
            <p:cNvPr id="54294" name="Object 22"/>
            <p:cNvGraphicFramePr>
              <a:graphicFrameLocks noChangeAspect="1"/>
            </p:cNvGraphicFramePr>
            <p:nvPr/>
          </p:nvGraphicFramePr>
          <p:xfrm>
            <a:off x="4350" y="2269"/>
            <a:ext cx="789" cy="296"/>
          </p:xfrm>
          <a:graphic>
            <a:graphicData uri="http://schemas.openxmlformats.org/presentationml/2006/ole">
              <mc:AlternateContent xmlns:mc="http://schemas.openxmlformats.org/markup-compatibility/2006">
                <mc:Choice xmlns:v="urn:schemas-microsoft-com:vml" Requires="v">
                  <p:oleObj spid="_x0000_s25816" name="公式" r:id="rId11" imgW="609480" imgH="228600" progId="Equation.3">
                    <p:embed/>
                  </p:oleObj>
                </mc:Choice>
                <mc:Fallback>
                  <p:oleObj name="公式" r:id="rId11" imgW="609480" imgH="228600" progId="Equation.3">
                    <p:embed/>
                    <p:pic>
                      <p:nvPicPr>
                        <p:cNvPr id="54294" name="Object 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50" y="2269"/>
                          <a:ext cx="789"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295" name="Line 23"/>
            <p:cNvSpPr>
              <a:spLocks noChangeShapeType="1"/>
            </p:cNvSpPr>
            <p:nvPr/>
          </p:nvSpPr>
          <p:spPr bwMode="auto">
            <a:xfrm>
              <a:off x="2028" y="1213"/>
              <a:ext cx="0" cy="1360"/>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4296" name="Object 24"/>
            <p:cNvGraphicFramePr>
              <a:graphicFrameLocks noChangeAspect="1"/>
            </p:cNvGraphicFramePr>
            <p:nvPr/>
          </p:nvGraphicFramePr>
          <p:xfrm>
            <a:off x="1068" y="1262"/>
            <a:ext cx="949" cy="239"/>
          </p:xfrm>
          <a:graphic>
            <a:graphicData uri="http://schemas.openxmlformats.org/presentationml/2006/ole">
              <mc:AlternateContent xmlns:mc="http://schemas.openxmlformats.org/markup-compatibility/2006">
                <mc:Choice xmlns:v="urn:schemas-microsoft-com:vml" Requires="v">
                  <p:oleObj spid="_x0000_s25817" name="公式" r:id="rId13" imgW="799920" imgH="203040" progId="Equation.3">
                    <p:embed/>
                  </p:oleObj>
                </mc:Choice>
                <mc:Fallback>
                  <p:oleObj name="公式" r:id="rId13" imgW="799920" imgH="203040" progId="Equation.3">
                    <p:embed/>
                    <p:pic>
                      <p:nvPicPr>
                        <p:cNvPr id="54296" name="Object 2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68" y="1262"/>
                          <a:ext cx="949"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97" name="Object 25"/>
            <p:cNvGraphicFramePr>
              <a:graphicFrameLocks noChangeAspect="1"/>
            </p:cNvGraphicFramePr>
            <p:nvPr/>
          </p:nvGraphicFramePr>
          <p:xfrm>
            <a:off x="1255" y="1512"/>
            <a:ext cx="596" cy="287"/>
          </p:xfrm>
          <a:graphic>
            <a:graphicData uri="http://schemas.openxmlformats.org/presentationml/2006/ole">
              <mc:AlternateContent xmlns:mc="http://schemas.openxmlformats.org/markup-compatibility/2006">
                <mc:Choice xmlns:v="urn:schemas-microsoft-com:vml" Requires="v">
                  <p:oleObj spid="_x0000_s25818" name="公式" r:id="rId15" imgW="444240" imgH="215640" progId="Equation.3">
                    <p:embed/>
                  </p:oleObj>
                </mc:Choice>
                <mc:Fallback>
                  <p:oleObj name="公式" r:id="rId15" imgW="444240" imgH="215640" progId="Equation.3">
                    <p:embed/>
                    <p:pic>
                      <p:nvPicPr>
                        <p:cNvPr id="54297" name="Object 2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55" y="1512"/>
                          <a:ext cx="596"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98" name="Object 26"/>
            <p:cNvGraphicFramePr>
              <a:graphicFrameLocks noChangeAspect="1"/>
            </p:cNvGraphicFramePr>
            <p:nvPr/>
          </p:nvGraphicFramePr>
          <p:xfrm>
            <a:off x="1248" y="1762"/>
            <a:ext cx="594" cy="293"/>
          </p:xfrm>
          <a:graphic>
            <a:graphicData uri="http://schemas.openxmlformats.org/presentationml/2006/ole">
              <mc:AlternateContent xmlns:mc="http://schemas.openxmlformats.org/markup-compatibility/2006">
                <mc:Choice xmlns:v="urn:schemas-microsoft-com:vml" Requires="v">
                  <p:oleObj spid="_x0000_s25819" name="公式" r:id="rId17" imgW="431640" imgH="215640" progId="Equation.3">
                    <p:embed/>
                  </p:oleObj>
                </mc:Choice>
                <mc:Fallback>
                  <p:oleObj name="公式" r:id="rId17" imgW="431640" imgH="215640" progId="Equation.3">
                    <p:embed/>
                    <p:pic>
                      <p:nvPicPr>
                        <p:cNvPr id="54298" name="Object 2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248" y="1762"/>
                          <a:ext cx="594" cy="2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99" name="Object 27"/>
            <p:cNvGraphicFramePr>
              <a:graphicFrameLocks noChangeAspect="1"/>
            </p:cNvGraphicFramePr>
            <p:nvPr/>
          </p:nvGraphicFramePr>
          <p:xfrm>
            <a:off x="1247" y="2002"/>
            <a:ext cx="595" cy="287"/>
          </p:xfrm>
          <a:graphic>
            <a:graphicData uri="http://schemas.openxmlformats.org/presentationml/2006/ole">
              <mc:AlternateContent xmlns:mc="http://schemas.openxmlformats.org/markup-compatibility/2006">
                <mc:Choice xmlns:v="urn:schemas-microsoft-com:vml" Requires="v">
                  <p:oleObj spid="_x0000_s25820" name="公式" r:id="rId19" imgW="444240" imgH="215640" progId="Equation.3">
                    <p:embed/>
                  </p:oleObj>
                </mc:Choice>
                <mc:Fallback>
                  <p:oleObj name="公式" r:id="rId19" imgW="444240" imgH="215640" progId="Equation.3">
                    <p:embed/>
                    <p:pic>
                      <p:nvPicPr>
                        <p:cNvPr id="54299" name="Object 2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247" y="2002"/>
                          <a:ext cx="595"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300" name="Object 28"/>
            <p:cNvGraphicFramePr>
              <a:graphicFrameLocks noChangeAspect="1"/>
            </p:cNvGraphicFramePr>
            <p:nvPr/>
          </p:nvGraphicFramePr>
          <p:xfrm>
            <a:off x="1248" y="2261"/>
            <a:ext cx="611" cy="295"/>
          </p:xfrm>
          <a:graphic>
            <a:graphicData uri="http://schemas.openxmlformats.org/presentationml/2006/ole">
              <mc:AlternateContent xmlns:mc="http://schemas.openxmlformats.org/markup-compatibility/2006">
                <mc:Choice xmlns:v="urn:schemas-microsoft-com:vml" Requires="v">
                  <p:oleObj spid="_x0000_s25821" name="公式" r:id="rId21" imgW="444240" imgH="215640" progId="Equation.3">
                    <p:embed/>
                  </p:oleObj>
                </mc:Choice>
                <mc:Fallback>
                  <p:oleObj name="公式" r:id="rId21" imgW="444240" imgH="215640" progId="Equation.3">
                    <p:embed/>
                    <p:pic>
                      <p:nvPicPr>
                        <p:cNvPr id="54300" name="Object 2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248" y="2261"/>
                          <a:ext cx="611" cy="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301" name="Line 29"/>
            <p:cNvSpPr>
              <a:spLocks noChangeShapeType="1"/>
            </p:cNvSpPr>
            <p:nvPr/>
          </p:nvSpPr>
          <p:spPr bwMode="auto">
            <a:xfrm>
              <a:off x="473" y="1210"/>
              <a:ext cx="4836" cy="0"/>
            </a:xfrm>
            <a:prstGeom prst="line">
              <a:avLst/>
            </a:prstGeom>
            <a:noFill/>
            <a:ln w="38100">
              <a:solidFill>
                <a:srgbClr val="00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02" name="Line 30"/>
            <p:cNvSpPr>
              <a:spLocks noChangeShapeType="1"/>
            </p:cNvSpPr>
            <p:nvPr/>
          </p:nvSpPr>
          <p:spPr bwMode="auto">
            <a:xfrm>
              <a:off x="503" y="2561"/>
              <a:ext cx="4828" cy="1"/>
            </a:xfrm>
            <a:prstGeom prst="line">
              <a:avLst/>
            </a:prstGeom>
            <a:noFill/>
            <a:ln w="38100">
              <a:solidFill>
                <a:srgbClr val="00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4303" name="Text Box 31"/>
          <p:cNvSpPr txBox="1">
            <a:spLocks noChangeArrowheads="1"/>
          </p:cNvSpPr>
          <p:nvPr/>
        </p:nvSpPr>
        <p:spPr bwMode="auto">
          <a:xfrm>
            <a:off x="762000" y="1223963"/>
            <a:ext cx="25908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0000" tIns="46800" rIns="90000" bIns="46800">
            <a:spAutoFit/>
          </a:bodyPr>
          <a:lstStyle/>
          <a:p>
            <a:r>
              <a:rPr lang="zh-CN" altLang="en-US" sz="2800" b="1"/>
              <a:t>方法 </a:t>
            </a:r>
            <a:r>
              <a:rPr lang="en-US" altLang="zh-CN" sz="2800" b="1"/>
              <a:t>1</a:t>
            </a:r>
            <a:r>
              <a:rPr lang="zh-CN" altLang="en-US" sz="2800" b="1"/>
              <a:t>：</a:t>
            </a:r>
          </a:p>
        </p:txBody>
      </p:sp>
      <p:sp>
        <p:nvSpPr>
          <p:cNvPr id="54304" name="Text Box 32"/>
          <p:cNvSpPr txBox="1">
            <a:spLocks noChangeArrowheads="1"/>
          </p:cNvSpPr>
          <p:nvPr/>
        </p:nvSpPr>
        <p:spPr bwMode="auto">
          <a:xfrm>
            <a:off x="760413" y="798228"/>
            <a:ext cx="3865562" cy="519112"/>
          </a:xfrm>
          <a:prstGeom prst="rect">
            <a:avLst/>
          </a:prstGeom>
          <a:noFill/>
          <a:ln>
            <a:noFill/>
          </a:ln>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en-US" sz="2800" b="1" dirty="0">
                <a:solidFill>
                  <a:srgbClr val="0033CC"/>
                </a:solidFill>
              </a:rPr>
              <a:t>四片 </a:t>
            </a:r>
            <a:r>
              <a:rPr lang="en-US" altLang="zh-CN" sz="2800" b="1" dirty="0">
                <a:solidFill>
                  <a:srgbClr val="0033CC"/>
                </a:solidFill>
              </a:rPr>
              <a:t>8 </a:t>
            </a:r>
            <a:r>
              <a:rPr lang="zh-CN" altLang="en-US" sz="2800" b="1" dirty="0">
                <a:solidFill>
                  <a:srgbClr val="0033CC"/>
                </a:solidFill>
              </a:rPr>
              <a:t>选 </a:t>
            </a:r>
            <a:r>
              <a:rPr lang="en-US" altLang="zh-CN" sz="2800" b="1" dirty="0">
                <a:solidFill>
                  <a:srgbClr val="0033CC"/>
                </a:solidFill>
              </a:rPr>
              <a:t>1</a:t>
            </a:r>
            <a:r>
              <a:rPr lang="zh-CN" altLang="en-US" sz="2800" b="1" dirty="0">
                <a:solidFill>
                  <a:srgbClr val="0033CC"/>
                </a:solidFill>
              </a:rPr>
              <a:t>（</a:t>
            </a:r>
            <a:r>
              <a:rPr lang="en-US" altLang="zh-CN" sz="2800" b="1" dirty="0">
                <a:solidFill>
                  <a:srgbClr val="0033CC"/>
                </a:solidFill>
              </a:rPr>
              <a:t>74151</a:t>
            </a:r>
            <a:r>
              <a:rPr lang="zh-CN" altLang="en-US" sz="2800" b="1" dirty="0">
                <a:solidFill>
                  <a:srgbClr val="0033CC"/>
                </a:solidFill>
              </a:rPr>
              <a:t>）</a:t>
            </a:r>
          </a:p>
        </p:txBody>
      </p:sp>
      <p:sp>
        <p:nvSpPr>
          <p:cNvPr id="54305" name="Rectangle 33"/>
          <p:cNvSpPr>
            <a:spLocks noChangeArrowheads="1"/>
          </p:cNvSpPr>
          <p:nvPr/>
        </p:nvSpPr>
        <p:spPr bwMode="auto">
          <a:xfrm>
            <a:off x="4940300" y="796640"/>
            <a:ext cx="3822700" cy="519113"/>
          </a:xfrm>
          <a:prstGeom prst="rect">
            <a:avLst/>
          </a:prstGeom>
          <a:noFill/>
          <a:ln>
            <a:noFill/>
          </a:ln>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Lst>
        </p:spPr>
        <p:txBody>
          <a:bodyPr lIns="90000" tIns="46800" rIns="90000" bIns="46800">
            <a:spAutoFit/>
          </a:bodyPr>
          <a:lstStyle/>
          <a:p>
            <a:r>
              <a:rPr lang="en-US" altLang="zh-CN" sz="2800" b="1">
                <a:solidFill>
                  <a:srgbClr val="0033CC"/>
                </a:solidFill>
              </a:rPr>
              <a:t>32 </a:t>
            </a:r>
            <a:r>
              <a:rPr lang="zh-CN" altLang="en-US" sz="2800" b="1">
                <a:solidFill>
                  <a:srgbClr val="0033CC"/>
                </a:solidFill>
              </a:rPr>
              <a:t>选 </a:t>
            </a:r>
            <a:r>
              <a:rPr lang="en-US" altLang="zh-CN" sz="2800" b="1">
                <a:solidFill>
                  <a:srgbClr val="0033CC"/>
                </a:solidFill>
              </a:rPr>
              <a:t>1 </a:t>
            </a:r>
            <a:r>
              <a:rPr lang="zh-CN" altLang="en-US" sz="2800" b="1">
                <a:solidFill>
                  <a:srgbClr val="0033CC"/>
                </a:solidFill>
              </a:rPr>
              <a:t>数据选择器</a:t>
            </a:r>
          </a:p>
        </p:txBody>
      </p:sp>
      <p:sp>
        <p:nvSpPr>
          <p:cNvPr id="54306" name="AutoShape 34"/>
          <p:cNvSpPr>
            <a:spLocks noChangeArrowheads="1"/>
          </p:cNvSpPr>
          <p:nvPr/>
        </p:nvSpPr>
        <p:spPr bwMode="auto">
          <a:xfrm>
            <a:off x="4198938" y="988728"/>
            <a:ext cx="652462" cy="158750"/>
          </a:xfrm>
          <a:prstGeom prst="notchedRightArrow">
            <a:avLst>
              <a:gd name="adj1" fmla="val 50000"/>
              <a:gd name="adj2" fmla="val 102750"/>
            </a:avLst>
          </a:prstGeom>
          <a:solidFill>
            <a:srgbClr val="FF0066"/>
          </a:solidFill>
          <a:ln w="28575">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07" name="Text Box 35"/>
          <p:cNvSpPr txBox="1">
            <a:spLocks noChangeArrowheads="1"/>
          </p:cNvSpPr>
          <p:nvPr/>
        </p:nvSpPr>
        <p:spPr bwMode="auto">
          <a:xfrm>
            <a:off x="533400" y="5340350"/>
            <a:ext cx="1736725" cy="831850"/>
          </a:xfrm>
          <a:prstGeom prst="rect">
            <a:avLst/>
          </a:prstGeom>
          <a:solidFill>
            <a:srgbClr val="CCFFFF"/>
          </a:solidFill>
          <a:ln w="9525">
            <a:solidFill>
              <a:srgbClr val="996600"/>
            </a:solidFill>
            <a:miter lim="800000"/>
            <a:headEnd/>
            <a:tailEnd/>
          </a:ln>
        </p:spPr>
        <p:txBody>
          <a:bodyPr lIns="90000" tIns="46800" rIns="90000" bIns="46800">
            <a:spAutoFit/>
          </a:bodyPr>
          <a:lstStyle/>
          <a:p>
            <a:pPr algn="ctr"/>
            <a:r>
              <a:rPr lang="zh-CN" altLang="en-US" b="1">
                <a:solidFill>
                  <a:srgbClr val="0033CC"/>
                </a:solidFill>
              </a:rPr>
              <a:t>四路 </a:t>
            </a:r>
            <a:r>
              <a:rPr lang="en-US" altLang="zh-CN" b="1">
                <a:solidFill>
                  <a:srgbClr val="0033CC"/>
                </a:solidFill>
              </a:rPr>
              <a:t>8 </a:t>
            </a:r>
            <a:r>
              <a:rPr lang="zh-CN" altLang="en-US" b="1">
                <a:solidFill>
                  <a:srgbClr val="0033CC"/>
                </a:solidFill>
              </a:rPr>
              <a:t>位</a:t>
            </a:r>
          </a:p>
          <a:p>
            <a:pPr algn="ctr"/>
            <a:r>
              <a:rPr lang="zh-CN" altLang="en-US" b="1">
                <a:solidFill>
                  <a:srgbClr val="0033CC"/>
                </a:solidFill>
              </a:rPr>
              <a:t>并行数据</a:t>
            </a:r>
            <a:endParaRPr lang="zh-CN" altLang="en-US" b="1"/>
          </a:p>
        </p:txBody>
      </p:sp>
      <p:grpSp>
        <p:nvGrpSpPr>
          <p:cNvPr id="54308" name="Group 36"/>
          <p:cNvGrpSpPr>
            <a:grpSpLocks/>
          </p:cNvGrpSpPr>
          <p:nvPr/>
        </p:nvGrpSpPr>
        <p:grpSpPr bwMode="auto">
          <a:xfrm>
            <a:off x="2271713" y="5287963"/>
            <a:ext cx="1430337" cy="619125"/>
            <a:chOff x="1678" y="3099"/>
            <a:chExt cx="901" cy="390"/>
          </a:xfrm>
        </p:grpSpPr>
        <p:sp>
          <p:nvSpPr>
            <p:cNvPr id="54309" name="AutoShape 37"/>
            <p:cNvSpPr>
              <a:spLocks noChangeArrowheads="1"/>
            </p:cNvSpPr>
            <p:nvPr/>
          </p:nvSpPr>
          <p:spPr bwMode="auto">
            <a:xfrm>
              <a:off x="1789" y="3381"/>
              <a:ext cx="790" cy="108"/>
            </a:xfrm>
            <a:prstGeom prst="notchedRightArrow">
              <a:avLst>
                <a:gd name="adj1" fmla="val 50000"/>
                <a:gd name="adj2" fmla="val 182870"/>
              </a:avLst>
            </a:prstGeom>
            <a:solidFill>
              <a:srgbClr val="FF0066"/>
            </a:solidFill>
            <a:ln w="28575">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10" name="Text Box 38"/>
            <p:cNvSpPr txBox="1">
              <a:spLocks noChangeArrowheads="1"/>
            </p:cNvSpPr>
            <p:nvPr/>
          </p:nvSpPr>
          <p:spPr bwMode="auto">
            <a:xfrm>
              <a:off x="1678" y="3099"/>
              <a:ext cx="8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FF0066"/>
                  </a:solidFill>
                </a:rPr>
                <a:t>四片</a:t>
              </a:r>
              <a:r>
                <a:rPr lang="en-US" altLang="zh-CN" b="1">
                  <a:solidFill>
                    <a:srgbClr val="FF0066"/>
                  </a:solidFill>
                </a:rPr>
                <a:t>8</a:t>
              </a:r>
              <a:r>
                <a:rPr lang="zh-CN" altLang="en-US" b="1">
                  <a:solidFill>
                    <a:srgbClr val="FF0066"/>
                  </a:solidFill>
                </a:rPr>
                <a:t>选</a:t>
              </a:r>
              <a:r>
                <a:rPr lang="en-US" altLang="zh-CN" b="1">
                  <a:solidFill>
                    <a:srgbClr val="FF0066"/>
                  </a:solidFill>
                </a:rPr>
                <a:t>1</a:t>
              </a:r>
            </a:p>
          </p:txBody>
        </p:sp>
      </p:grpSp>
      <p:sp>
        <p:nvSpPr>
          <p:cNvPr id="54311" name="Text Box 39"/>
          <p:cNvSpPr txBox="1">
            <a:spLocks noChangeArrowheads="1"/>
          </p:cNvSpPr>
          <p:nvPr/>
        </p:nvSpPr>
        <p:spPr bwMode="auto">
          <a:xfrm>
            <a:off x="3854450" y="5338763"/>
            <a:ext cx="1700213" cy="831850"/>
          </a:xfrm>
          <a:prstGeom prst="rect">
            <a:avLst/>
          </a:prstGeom>
          <a:solidFill>
            <a:srgbClr val="CCFFFF"/>
          </a:solidFill>
          <a:ln w="9525">
            <a:solidFill>
              <a:srgbClr val="996600"/>
            </a:solidFill>
            <a:miter lim="800000"/>
            <a:headEnd/>
            <a:tailEnd/>
          </a:ln>
        </p:spPr>
        <p:txBody>
          <a:bodyPr lIns="90000" tIns="46800" rIns="90000" bIns="46800">
            <a:spAutoFit/>
          </a:bodyPr>
          <a:lstStyle/>
          <a:p>
            <a:pPr algn="ctr"/>
            <a:r>
              <a:rPr lang="zh-CN" altLang="en-US" b="1">
                <a:solidFill>
                  <a:srgbClr val="0033CC"/>
                </a:solidFill>
              </a:rPr>
              <a:t>四路 </a:t>
            </a:r>
            <a:r>
              <a:rPr lang="en-US" altLang="zh-CN" b="1">
                <a:solidFill>
                  <a:srgbClr val="0033CC"/>
                </a:solidFill>
              </a:rPr>
              <a:t>1 </a:t>
            </a:r>
            <a:r>
              <a:rPr lang="zh-CN" altLang="en-US" b="1">
                <a:solidFill>
                  <a:srgbClr val="0033CC"/>
                </a:solidFill>
              </a:rPr>
              <a:t>位</a:t>
            </a:r>
          </a:p>
          <a:p>
            <a:pPr algn="ctr"/>
            <a:r>
              <a:rPr lang="zh-CN" altLang="en-US" b="1">
                <a:solidFill>
                  <a:srgbClr val="0033CC"/>
                </a:solidFill>
              </a:rPr>
              <a:t>串行数据</a:t>
            </a:r>
            <a:endParaRPr lang="zh-CN" altLang="en-US" b="1"/>
          </a:p>
        </p:txBody>
      </p:sp>
      <p:grpSp>
        <p:nvGrpSpPr>
          <p:cNvPr id="54312" name="Group 40"/>
          <p:cNvGrpSpPr>
            <a:grpSpLocks/>
          </p:cNvGrpSpPr>
          <p:nvPr/>
        </p:nvGrpSpPr>
        <p:grpSpPr bwMode="auto">
          <a:xfrm>
            <a:off x="5600700" y="5287963"/>
            <a:ext cx="1430338" cy="619125"/>
            <a:chOff x="1678" y="3099"/>
            <a:chExt cx="901" cy="390"/>
          </a:xfrm>
        </p:grpSpPr>
        <p:sp>
          <p:nvSpPr>
            <p:cNvPr id="54313" name="AutoShape 41"/>
            <p:cNvSpPr>
              <a:spLocks noChangeArrowheads="1"/>
            </p:cNvSpPr>
            <p:nvPr/>
          </p:nvSpPr>
          <p:spPr bwMode="auto">
            <a:xfrm>
              <a:off x="1789" y="3381"/>
              <a:ext cx="790" cy="108"/>
            </a:xfrm>
            <a:prstGeom prst="notchedRightArrow">
              <a:avLst>
                <a:gd name="adj1" fmla="val 50000"/>
                <a:gd name="adj2" fmla="val 182870"/>
              </a:avLst>
            </a:prstGeom>
            <a:solidFill>
              <a:srgbClr val="FF0066"/>
            </a:solidFill>
            <a:ln w="28575">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14" name="Text Box 42"/>
            <p:cNvSpPr txBox="1">
              <a:spLocks noChangeArrowheads="1"/>
            </p:cNvSpPr>
            <p:nvPr/>
          </p:nvSpPr>
          <p:spPr bwMode="auto">
            <a:xfrm>
              <a:off x="1678" y="3099"/>
              <a:ext cx="8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FF0066"/>
                  </a:solidFill>
                </a:rPr>
                <a:t>一片</a:t>
              </a:r>
              <a:r>
                <a:rPr lang="en-US" altLang="zh-CN" b="1">
                  <a:solidFill>
                    <a:srgbClr val="FF0066"/>
                  </a:solidFill>
                </a:rPr>
                <a:t>4</a:t>
              </a:r>
              <a:r>
                <a:rPr lang="zh-CN" altLang="en-US" b="1">
                  <a:solidFill>
                    <a:srgbClr val="FF0066"/>
                  </a:solidFill>
                </a:rPr>
                <a:t>选</a:t>
              </a:r>
              <a:r>
                <a:rPr lang="en-US" altLang="zh-CN" b="1">
                  <a:solidFill>
                    <a:srgbClr val="FF0066"/>
                  </a:solidFill>
                </a:rPr>
                <a:t>1</a:t>
              </a:r>
            </a:p>
          </p:txBody>
        </p:sp>
      </p:grpSp>
      <p:sp>
        <p:nvSpPr>
          <p:cNvPr id="54315" name="Text Box 43"/>
          <p:cNvSpPr txBox="1">
            <a:spLocks noChangeArrowheads="1"/>
          </p:cNvSpPr>
          <p:nvPr/>
        </p:nvSpPr>
        <p:spPr bwMode="auto">
          <a:xfrm>
            <a:off x="7140575" y="5340350"/>
            <a:ext cx="1690688" cy="831850"/>
          </a:xfrm>
          <a:prstGeom prst="rect">
            <a:avLst/>
          </a:prstGeom>
          <a:solidFill>
            <a:srgbClr val="CCFFFF"/>
          </a:solidFill>
          <a:ln w="9525">
            <a:solidFill>
              <a:srgbClr val="996600"/>
            </a:solidFill>
            <a:miter lim="800000"/>
            <a:headEnd/>
            <a:tailEnd/>
          </a:ln>
        </p:spPr>
        <p:txBody>
          <a:bodyPr lIns="90000" tIns="46800" rIns="90000" bIns="46800">
            <a:spAutoFit/>
          </a:bodyPr>
          <a:lstStyle/>
          <a:p>
            <a:pPr algn="ctr"/>
            <a:r>
              <a:rPr lang="zh-CN" altLang="en-US" b="1">
                <a:solidFill>
                  <a:srgbClr val="0033CC"/>
                </a:solidFill>
              </a:rPr>
              <a:t>一路 </a:t>
            </a:r>
            <a:r>
              <a:rPr lang="en-US" altLang="zh-CN" b="1">
                <a:solidFill>
                  <a:srgbClr val="0033CC"/>
                </a:solidFill>
              </a:rPr>
              <a:t>1 </a:t>
            </a:r>
            <a:r>
              <a:rPr lang="zh-CN" altLang="en-US" b="1">
                <a:solidFill>
                  <a:srgbClr val="0033CC"/>
                </a:solidFill>
              </a:rPr>
              <a:t>位</a:t>
            </a:r>
          </a:p>
          <a:p>
            <a:pPr algn="ctr"/>
            <a:r>
              <a:rPr lang="zh-CN" altLang="en-US" b="1">
                <a:solidFill>
                  <a:srgbClr val="0033CC"/>
                </a:solidFill>
              </a:rPr>
              <a:t>串行数据</a:t>
            </a:r>
            <a:endParaRPr lang="zh-CN" altLang="en-US" b="1"/>
          </a:p>
        </p:txBody>
      </p:sp>
      <p:sp>
        <p:nvSpPr>
          <p:cNvPr id="54317" name="Text Box 45"/>
          <p:cNvSpPr txBox="1">
            <a:spLocks noChangeArrowheads="1"/>
          </p:cNvSpPr>
          <p:nvPr/>
        </p:nvSpPr>
        <p:spPr bwMode="auto">
          <a:xfrm>
            <a:off x="2032000" y="1243013"/>
            <a:ext cx="6681788"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0000" tIns="46800" rIns="90000" bIns="46800">
            <a:spAutoFit/>
          </a:bodyPr>
          <a:lstStyle/>
          <a:p>
            <a:r>
              <a:rPr lang="zh-CN" altLang="en-US" sz="2800" b="1">
                <a:solidFill>
                  <a:srgbClr val="FF0066"/>
                </a:solidFill>
              </a:rPr>
              <a:t>真值表</a:t>
            </a:r>
            <a:r>
              <a:rPr lang="zh-CN" altLang="en-US" b="1">
                <a:solidFill>
                  <a:srgbClr val="0033CC"/>
                </a:solidFill>
              </a:rPr>
              <a:t>（使用</a:t>
            </a:r>
            <a:r>
              <a:rPr lang="zh-CN" altLang="en-US" b="1">
                <a:solidFill>
                  <a:srgbClr val="FF0066"/>
                </a:solidFill>
              </a:rPr>
              <a:t> </a:t>
            </a:r>
            <a:r>
              <a:rPr lang="en-US" altLang="zh-CN" b="1">
                <a:solidFill>
                  <a:srgbClr val="FF0066"/>
                </a:solidFill>
              </a:rPr>
              <a:t>74LS139  </a:t>
            </a:r>
            <a:r>
              <a:rPr lang="zh-CN" altLang="en-US" b="1">
                <a:solidFill>
                  <a:srgbClr val="0033CC"/>
                </a:solidFill>
              </a:rPr>
              <a:t>双 </a:t>
            </a:r>
            <a:r>
              <a:rPr lang="en-US" altLang="zh-CN" b="1">
                <a:solidFill>
                  <a:srgbClr val="0033CC"/>
                </a:solidFill>
              </a:rPr>
              <a:t>2 </a:t>
            </a:r>
            <a:r>
              <a:rPr lang="zh-CN" altLang="en-US" b="1">
                <a:solidFill>
                  <a:srgbClr val="0033CC"/>
                </a:solidFill>
              </a:rPr>
              <a:t>线 </a:t>
            </a:r>
            <a:r>
              <a:rPr lang="en-US" altLang="zh-CN" b="1">
                <a:solidFill>
                  <a:srgbClr val="0033CC"/>
                </a:solidFill>
              </a:rPr>
              <a:t>- 4 </a:t>
            </a:r>
            <a:r>
              <a:rPr lang="zh-CN" altLang="en-US" b="1">
                <a:solidFill>
                  <a:srgbClr val="0033CC"/>
                </a:solidFill>
              </a:rPr>
              <a:t>线译码器）</a:t>
            </a:r>
          </a:p>
        </p:txBody>
      </p:sp>
    </p:spTree>
    <p:extLst>
      <p:ext uri="{BB962C8B-B14F-4D97-AF65-F5344CB8AC3E}">
        <p14:creationId xmlns:p14="http://schemas.microsoft.com/office/powerpoint/2010/main" val="24716865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54276"/>
                                        </p:tgtEl>
                                        <p:attrNameLst>
                                          <p:attrName>style.visibility</p:attrName>
                                        </p:attrNameLst>
                                      </p:cBhvr>
                                      <p:to>
                                        <p:strVal val="visible"/>
                                      </p:to>
                                    </p:set>
                                    <p:anim calcmode="lin" valueType="num">
                                      <p:cBhvr>
                                        <p:cTn id="7" dur="500" fill="hold"/>
                                        <p:tgtEl>
                                          <p:spTgt spid="54276"/>
                                        </p:tgtEl>
                                        <p:attrNameLst>
                                          <p:attrName>ppt_w</p:attrName>
                                        </p:attrNameLst>
                                      </p:cBhvr>
                                      <p:tavLst>
                                        <p:tav tm="0">
                                          <p:val>
                                            <p:fltVal val="0"/>
                                          </p:val>
                                        </p:tav>
                                        <p:tav tm="100000">
                                          <p:val>
                                            <p:strVal val="#ppt_w"/>
                                          </p:val>
                                        </p:tav>
                                      </p:tavLst>
                                    </p:anim>
                                    <p:anim calcmode="lin" valueType="num">
                                      <p:cBhvr>
                                        <p:cTn id="8" dur="500" fill="hold"/>
                                        <p:tgtEl>
                                          <p:spTgt spid="54276"/>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iterate type="lt">
                                    <p:tmPct val="100000"/>
                                  </p:iterate>
                                  <p:childTnLst>
                                    <p:set>
                                      <p:cBhvr>
                                        <p:cTn id="12" dur="1" fill="hold">
                                          <p:stCondLst>
                                            <p:cond delay="0"/>
                                          </p:stCondLst>
                                        </p:cTn>
                                        <p:tgtEl>
                                          <p:spTgt spid="54274"/>
                                        </p:tgtEl>
                                        <p:attrNameLst>
                                          <p:attrName>style.visibility</p:attrName>
                                        </p:attrNameLst>
                                      </p:cBhvr>
                                      <p:to>
                                        <p:strVal val="visible"/>
                                      </p:to>
                                    </p:set>
                                    <p:animEffect transition="in" filter="wipe(left)">
                                      <p:cBhvr>
                                        <p:cTn id="13" dur="75"/>
                                        <p:tgtEl>
                                          <p:spTgt spid="54274"/>
                                        </p:tgtEl>
                                      </p:cBhvr>
                                    </p:animEffect>
                                  </p:childTnLst>
                                </p:cTn>
                              </p:par>
                            </p:childTnLst>
                          </p:cTn>
                        </p:par>
                        <p:par>
                          <p:cTn id="14" fill="hold" nodeType="afterGroup">
                            <p:stCondLst>
                              <p:cond delay="300"/>
                            </p:stCondLst>
                            <p:childTnLst>
                              <p:par>
                                <p:cTn id="15" presetID="22" presetClass="entr" presetSubtype="8" fill="hold" grpId="0" nodeType="afterEffect">
                                  <p:stCondLst>
                                    <p:cond delay="1000"/>
                                  </p:stCondLst>
                                  <p:iterate type="lt">
                                    <p:tmPct val="100000"/>
                                  </p:iterate>
                                  <p:childTnLst>
                                    <p:set>
                                      <p:cBhvr>
                                        <p:cTn id="16" dur="1" fill="hold">
                                          <p:stCondLst>
                                            <p:cond delay="0"/>
                                          </p:stCondLst>
                                        </p:cTn>
                                        <p:tgtEl>
                                          <p:spTgt spid="54275"/>
                                        </p:tgtEl>
                                        <p:attrNameLst>
                                          <p:attrName>style.visibility</p:attrName>
                                        </p:attrNameLst>
                                      </p:cBhvr>
                                      <p:to>
                                        <p:strVal val="visible"/>
                                      </p:to>
                                    </p:set>
                                    <p:animEffect transition="in" filter="wipe(left)">
                                      <p:cBhvr>
                                        <p:cTn id="17" dur="75"/>
                                        <p:tgtEl>
                                          <p:spTgt spid="5427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3" presetClass="entr" presetSubtype="16" fill="hold" grpId="0" nodeType="clickEffect">
                                  <p:stCondLst>
                                    <p:cond delay="0"/>
                                  </p:stCondLst>
                                  <p:childTnLst>
                                    <p:set>
                                      <p:cBhvr>
                                        <p:cTn id="21" dur="1" fill="hold">
                                          <p:stCondLst>
                                            <p:cond delay="0"/>
                                          </p:stCondLst>
                                        </p:cTn>
                                        <p:tgtEl>
                                          <p:spTgt spid="54307"/>
                                        </p:tgtEl>
                                        <p:attrNameLst>
                                          <p:attrName>style.visibility</p:attrName>
                                        </p:attrNameLst>
                                      </p:cBhvr>
                                      <p:to>
                                        <p:strVal val="visible"/>
                                      </p:to>
                                    </p:set>
                                    <p:anim calcmode="lin" valueType="num">
                                      <p:cBhvr>
                                        <p:cTn id="22" dur="500" fill="hold"/>
                                        <p:tgtEl>
                                          <p:spTgt spid="54307"/>
                                        </p:tgtEl>
                                        <p:attrNameLst>
                                          <p:attrName>ppt_w</p:attrName>
                                        </p:attrNameLst>
                                      </p:cBhvr>
                                      <p:tavLst>
                                        <p:tav tm="0">
                                          <p:val>
                                            <p:fltVal val="0"/>
                                          </p:val>
                                        </p:tav>
                                        <p:tav tm="100000">
                                          <p:val>
                                            <p:strVal val="#ppt_w"/>
                                          </p:val>
                                        </p:tav>
                                      </p:tavLst>
                                    </p:anim>
                                    <p:anim calcmode="lin" valueType="num">
                                      <p:cBhvr>
                                        <p:cTn id="23" dur="500" fill="hold"/>
                                        <p:tgtEl>
                                          <p:spTgt spid="54307"/>
                                        </p:tgtEl>
                                        <p:attrNameLst>
                                          <p:attrName>ppt_h</p:attrName>
                                        </p:attrNameLst>
                                      </p:cBhvr>
                                      <p:tavLst>
                                        <p:tav tm="0">
                                          <p:val>
                                            <p:fltVal val="0"/>
                                          </p:val>
                                        </p:tav>
                                        <p:tav tm="100000">
                                          <p:val>
                                            <p:strVal val="#ppt_h"/>
                                          </p:val>
                                        </p:tav>
                                      </p:tavLst>
                                    </p:anim>
                                  </p:childTnLst>
                                </p:cTn>
                              </p:par>
                            </p:childTnLst>
                          </p:cTn>
                        </p:par>
                        <p:par>
                          <p:cTn id="24" fill="hold" nodeType="afterGroup">
                            <p:stCondLst>
                              <p:cond delay="500"/>
                            </p:stCondLst>
                            <p:childTnLst>
                              <p:par>
                                <p:cTn id="25" presetID="22" presetClass="entr" presetSubtype="8" fill="hold" nodeType="afterEffect">
                                  <p:stCondLst>
                                    <p:cond delay="2000"/>
                                  </p:stCondLst>
                                  <p:childTnLst>
                                    <p:set>
                                      <p:cBhvr>
                                        <p:cTn id="26" dur="1" fill="hold">
                                          <p:stCondLst>
                                            <p:cond delay="0"/>
                                          </p:stCondLst>
                                        </p:cTn>
                                        <p:tgtEl>
                                          <p:spTgt spid="54308"/>
                                        </p:tgtEl>
                                        <p:attrNameLst>
                                          <p:attrName>style.visibility</p:attrName>
                                        </p:attrNameLst>
                                      </p:cBhvr>
                                      <p:to>
                                        <p:strVal val="visible"/>
                                      </p:to>
                                    </p:set>
                                    <p:animEffect transition="in" filter="wipe(left)">
                                      <p:cBhvr>
                                        <p:cTn id="27" dur="500"/>
                                        <p:tgtEl>
                                          <p:spTgt spid="54308"/>
                                        </p:tgtEl>
                                      </p:cBhvr>
                                    </p:animEffect>
                                  </p:childTnLst>
                                </p:cTn>
                              </p:par>
                            </p:childTnLst>
                          </p:cTn>
                        </p:par>
                        <p:par>
                          <p:cTn id="28" fill="hold" nodeType="afterGroup">
                            <p:stCondLst>
                              <p:cond delay="3000"/>
                            </p:stCondLst>
                            <p:childTnLst>
                              <p:par>
                                <p:cTn id="29" presetID="23" presetClass="entr" presetSubtype="16" fill="hold" grpId="0" nodeType="afterEffect">
                                  <p:stCondLst>
                                    <p:cond delay="2000"/>
                                  </p:stCondLst>
                                  <p:childTnLst>
                                    <p:set>
                                      <p:cBhvr>
                                        <p:cTn id="30" dur="1" fill="hold">
                                          <p:stCondLst>
                                            <p:cond delay="0"/>
                                          </p:stCondLst>
                                        </p:cTn>
                                        <p:tgtEl>
                                          <p:spTgt spid="54311"/>
                                        </p:tgtEl>
                                        <p:attrNameLst>
                                          <p:attrName>style.visibility</p:attrName>
                                        </p:attrNameLst>
                                      </p:cBhvr>
                                      <p:to>
                                        <p:strVal val="visible"/>
                                      </p:to>
                                    </p:set>
                                    <p:anim calcmode="lin" valueType="num">
                                      <p:cBhvr>
                                        <p:cTn id="31" dur="500" fill="hold"/>
                                        <p:tgtEl>
                                          <p:spTgt spid="54311"/>
                                        </p:tgtEl>
                                        <p:attrNameLst>
                                          <p:attrName>ppt_w</p:attrName>
                                        </p:attrNameLst>
                                      </p:cBhvr>
                                      <p:tavLst>
                                        <p:tav tm="0">
                                          <p:val>
                                            <p:fltVal val="0"/>
                                          </p:val>
                                        </p:tav>
                                        <p:tav tm="100000">
                                          <p:val>
                                            <p:strVal val="#ppt_w"/>
                                          </p:val>
                                        </p:tav>
                                      </p:tavLst>
                                    </p:anim>
                                    <p:anim calcmode="lin" valueType="num">
                                      <p:cBhvr>
                                        <p:cTn id="32" dur="500" fill="hold"/>
                                        <p:tgtEl>
                                          <p:spTgt spid="54311"/>
                                        </p:tgtEl>
                                        <p:attrNameLst>
                                          <p:attrName>ppt_h</p:attrName>
                                        </p:attrNameLst>
                                      </p:cBhvr>
                                      <p:tavLst>
                                        <p:tav tm="0">
                                          <p:val>
                                            <p:fltVal val="0"/>
                                          </p:val>
                                        </p:tav>
                                        <p:tav tm="100000">
                                          <p:val>
                                            <p:strVal val="#ppt_h"/>
                                          </p:val>
                                        </p:tav>
                                      </p:tavLst>
                                    </p:anim>
                                  </p:childTnLst>
                                </p:cTn>
                              </p:par>
                            </p:childTnLst>
                          </p:cTn>
                        </p:par>
                        <p:par>
                          <p:cTn id="33" fill="hold" nodeType="afterGroup">
                            <p:stCondLst>
                              <p:cond delay="5500"/>
                            </p:stCondLst>
                            <p:childTnLst>
                              <p:par>
                                <p:cTn id="34" presetID="22" presetClass="entr" presetSubtype="8" fill="hold" nodeType="afterEffect">
                                  <p:stCondLst>
                                    <p:cond delay="2000"/>
                                  </p:stCondLst>
                                  <p:childTnLst>
                                    <p:set>
                                      <p:cBhvr>
                                        <p:cTn id="35" dur="1" fill="hold">
                                          <p:stCondLst>
                                            <p:cond delay="0"/>
                                          </p:stCondLst>
                                        </p:cTn>
                                        <p:tgtEl>
                                          <p:spTgt spid="54312"/>
                                        </p:tgtEl>
                                        <p:attrNameLst>
                                          <p:attrName>style.visibility</p:attrName>
                                        </p:attrNameLst>
                                      </p:cBhvr>
                                      <p:to>
                                        <p:strVal val="visible"/>
                                      </p:to>
                                    </p:set>
                                    <p:animEffect transition="in" filter="wipe(left)">
                                      <p:cBhvr>
                                        <p:cTn id="36" dur="500"/>
                                        <p:tgtEl>
                                          <p:spTgt spid="54312"/>
                                        </p:tgtEl>
                                      </p:cBhvr>
                                    </p:animEffect>
                                  </p:childTnLst>
                                </p:cTn>
                              </p:par>
                            </p:childTnLst>
                          </p:cTn>
                        </p:par>
                        <p:par>
                          <p:cTn id="37" fill="hold" nodeType="afterGroup">
                            <p:stCondLst>
                              <p:cond delay="8000"/>
                            </p:stCondLst>
                            <p:childTnLst>
                              <p:par>
                                <p:cTn id="38" presetID="23" presetClass="entr" presetSubtype="16" fill="hold" grpId="0" nodeType="afterEffect">
                                  <p:stCondLst>
                                    <p:cond delay="2000"/>
                                  </p:stCondLst>
                                  <p:childTnLst>
                                    <p:set>
                                      <p:cBhvr>
                                        <p:cTn id="39" dur="1" fill="hold">
                                          <p:stCondLst>
                                            <p:cond delay="0"/>
                                          </p:stCondLst>
                                        </p:cTn>
                                        <p:tgtEl>
                                          <p:spTgt spid="54315"/>
                                        </p:tgtEl>
                                        <p:attrNameLst>
                                          <p:attrName>style.visibility</p:attrName>
                                        </p:attrNameLst>
                                      </p:cBhvr>
                                      <p:to>
                                        <p:strVal val="visible"/>
                                      </p:to>
                                    </p:set>
                                    <p:anim calcmode="lin" valueType="num">
                                      <p:cBhvr>
                                        <p:cTn id="40" dur="500" fill="hold"/>
                                        <p:tgtEl>
                                          <p:spTgt spid="54315"/>
                                        </p:tgtEl>
                                        <p:attrNameLst>
                                          <p:attrName>ppt_w</p:attrName>
                                        </p:attrNameLst>
                                      </p:cBhvr>
                                      <p:tavLst>
                                        <p:tav tm="0">
                                          <p:val>
                                            <p:fltVal val="0"/>
                                          </p:val>
                                        </p:tav>
                                        <p:tav tm="100000">
                                          <p:val>
                                            <p:strVal val="#ppt_w"/>
                                          </p:val>
                                        </p:tav>
                                      </p:tavLst>
                                    </p:anim>
                                    <p:anim calcmode="lin" valueType="num">
                                      <p:cBhvr>
                                        <p:cTn id="41" dur="500" fill="hold"/>
                                        <p:tgtEl>
                                          <p:spTgt spid="5431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utoUpdateAnimBg="0"/>
      <p:bldP spid="54275" grpId="0" autoUpdateAnimBg="0"/>
      <p:bldP spid="54307" grpId="0" animBg="1" autoUpdateAnimBg="0"/>
      <p:bldP spid="54311" grpId="0" animBg="1" autoUpdateAnimBg="0"/>
      <p:bldP spid="54315" grpId="0" animBg="1"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Text Box 3"/>
          <p:cNvSpPr txBox="1">
            <a:spLocks noChangeArrowheads="1"/>
          </p:cNvSpPr>
          <p:nvPr/>
        </p:nvSpPr>
        <p:spPr bwMode="auto">
          <a:xfrm>
            <a:off x="476250" y="1101725"/>
            <a:ext cx="8662988" cy="51911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996600"/>
                </a:solidFill>
                <a:miter lim="800000"/>
                <a:headEnd/>
                <a:tailEnd/>
              </a14:hiddenLine>
            </a:ext>
          </a:extLst>
        </p:spPr>
        <p:txBody>
          <a:bodyPr>
            <a:spAutoFit/>
          </a:bodyPr>
          <a:lstStyle/>
          <a:p>
            <a:r>
              <a:rPr lang="zh-CN" altLang="en-US" sz="2800" b="1"/>
              <a:t>将</a:t>
            </a:r>
            <a:r>
              <a:rPr lang="zh-CN" altLang="en-US" sz="2800" b="1">
                <a:solidFill>
                  <a:srgbClr val="996600"/>
                </a:solidFill>
              </a:rPr>
              <a:t> </a:t>
            </a:r>
            <a:r>
              <a:rPr lang="en-US" altLang="zh-CN" sz="2800" b="1">
                <a:solidFill>
                  <a:srgbClr val="0033CC"/>
                </a:solidFill>
              </a:rPr>
              <a:t>1 </a:t>
            </a:r>
            <a:r>
              <a:rPr lang="zh-CN" altLang="en-US" sz="2800" b="1">
                <a:solidFill>
                  <a:srgbClr val="0033CC"/>
                </a:solidFill>
              </a:rPr>
              <a:t>路</a:t>
            </a:r>
            <a:r>
              <a:rPr lang="zh-CN" altLang="en-US" sz="2800" b="1"/>
              <a:t>输入数据，根据需要分别传送到</a:t>
            </a:r>
            <a:r>
              <a:rPr lang="zh-CN" altLang="en-US" sz="2800" b="1">
                <a:solidFill>
                  <a:srgbClr val="996600"/>
                </a:solidFill>
              </a:rPr>
              <a:t> </a:t>
            </a:r>
            <a:r>
              <a:rPr lang="en-US" altLang="zh-CN" sz="2800" b="1" i="1">
                <a:solidFill>
                  <a:srgbClr val="0033CC"/>
                </a:solidFill>
              </a:rPr>
              <a:t>m </a:t>
            </a:r>
            <a:r>
              <a:rPr lang="zh-CN" altLang="en-US" sz="2800" b="1">
                <a:solidFill>
                  <a:srgbClr val="0033CC"/>
                </a:solidFill>
              </a:rPr>
              <a:t>个</a:t>
            </a:r>
            <a:r>
              <a:rPr lang="zh-CN" altLang="en-US" sz="2800" b="1"/>
              <a:t>输出端</a:t>
            </a:r>
          </a:p>
        </p:txBody>
      </p:sp>
      <p:sp>
        <p:nvSpPr>
          <p:cNvPr id="55300" name="Text Box 4"/>
          <p:cNvSpPr txBox="1">
            <a:spLocks noChangeArrowheads="1"/>
          </p:cNvSpPr>
          <p:nvPr/>
        </p:nvSpPr>
        <p:spPr bwMode="auto">
          <a:xfrm>
            <a:off x="433388" y="1558925"/>
            <a:ext cx="7205662"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Lst>
        </p:spPr>
        <p:txBody>
          <a:bodyPr>
            <a:spAutoFit/>
          </a:bodyPr>
          <a:lstStyle/>
          <a:p>
            <a:r>
              <a:rPr lang="zh-CN" altLang="en-US" sz="2800" b="1">
                <a:solidFill>
                  <a:srgbClr val="0033CC"/>
                </a:solidFill>
              </a:rPr>
              <a:t>一、</a:t>
            </a:r>
            <a:r>
              <a:rPr lang="en-US" altLang="zh-CN" sz="2800" b="1">
                <a:solidFill>
                  <a:srgbClr val="0033CC"/>
                </a:solidFill>
              </a:rPr>
              <a:t>1 </a:t>
            </a:r>
            <a:r>
              <a:rPr lang="zh-CN" altLang="en-US" sz="2800" b="1">
                <a:solidFill>
                  <a:srgbClr val="0033CC"/>
                </a:solidFill>
              </a:rPr>
              <a:t>路</a:t>
            </a:r>
            <a:r>
              <a:rPr lang="en-US" altLang="zh-CN" sz="2800" b="1">
                <a:solidFill>
                  <a:srgbClr val="0033CC"/>
                </a:solidFill>
              </a:rPr>
              <a:t>-4 </a:t>
            </a:r>
            <a:r>
              <a:rPr lang="zh-CN" altLang="en-US" sz="2800" b="1">
                <a:solidFill>
                  <a:srgbClr val="0033CC"/>
                </a:solidFill>
              </a:rPr>
              <a:t>路数据分配器</a:t>
            </a:r>
          </a:p>
        </p:txBody>
      </p:sp>
      <p:sp>
        <p:nvSpPr>
          <p:cNvPr id="55301" name="Text Box 5"/>
          <p:cNvSpPr txBox="1">
            <a:spLocks noChangeArrowheads="1"/>
          </p:cNvSpPr>
          <p:nvPr/>
        </p:nvSpPr>
        <p:spPr bwMode="auto">
          <a:xfrm>
            <a:off x="717550" y="2679700"/>
            <a:ext cx="873125" cy="711200"/>
          </a:xfrm>
          <a:prstGeom prst="rect">
            <a:avLst/>
          </a:prstGeom>
          <a:solidFill>
            <a:srgbClr val="FFFFCC"/>
          </a:solidFill>
          <a:ln w="9525">
            <a:solidFill>
              <a:srgbClr val="996600"/>
            </a:solidFill>
            <a:miter lim="800000"/>
            <a:headEnd/>
            <a:tailEnd/>
          </a:ln>
        </p:spPr>
        <p:txBody>
          <a:bodyPr>
            <a:spAutoFit/>
          </a:bodyPr>
          <a:lstStyle/>
          <a:p>
            <a:pPr algn="ctr"/>
            <a:r>
              <a:rPr lang="zh-CN" altLang="en-US" sz="2000" b="1">
                <a:solidFill>
                  <a:srgbClr val="0033CC"/>
                </a:solidFill>
                <a:latin typeface="宋体" panose="02010600030101010101" pitchFamily="2" charset="-122"/>
              </a:rPr>
              <a:t>数据</a:t>
            </a:r>
          </a:p>
          <a:p>
            <a:pPr algn="ctr"/>
            <a:r>
              <a:rPr lang="zh-CN" altLang="en-US" sz="2000" b="1">
                <a:solidFill>
                  <a:srgbClr val="0033CC"/>
                </a:solidFill>
                <a:latin typeface="宋体" panose="02010600030101010101" pitchFamily="2" charset="-122"/>
              </a:rPr>
              <a:t>输入</a:t>
            </a:r>
          </a:p>
        </p:txBody>
      </p:sp>
      <p:sp>
        <p:nvSpPr>
          <p:cNvPr id="55302" name="Text Box 6"/>
          <p:cNvSpPr txBox="1">
            <a:spLocks noChangeArrowheads="1"/>
          </p:cNvSpPr>
          <p:nvPr/>
        </p:nvSpPr>
        <p:spPr bwMode="auto">
          <a:xfrm>
            <a:off x="4518025" y="1992313"/>
            <a:ext cx="1303338" cy="409575"/>
          </a:xfrm>
          <a:prstGeom prst="rect">
            <a:avLst/>
          </a:prstGeom>
          <a:solidFill>
            <a:srgbClr val="FFFFCC"/>
          </a:solidFill>
          <a:ln w="12700">
            <a:solidFill>
              <a:srgbClr val="996600"/>
            </a:solidFill>
            <a:miter lim="800000"/>
            <a:headEnd/>
            <a:tailEnd/>
          </a:ln>
        </p:spPr>
        <p:txBody>
          <a:bodyPr>
            <a:spAutoFit/>
          </a:bodyPr>
          <a:lstStyle/>
          <a:p>
            <a:pPr algn="ctr"/>
            <a:r>
              <a:rPr lang="zh-CN" altLang="en-US" sz="2000" b="1">
                <a:solidFill>
                  <a:srgbClr val="0033CC"/>
                </a:solidFill>
                <a:latin typeface="宋体" panose="02010600030101010101" pitchFamily="2" charset="-122"/>
              </a:rPr>
              <a:t>数据输出</a:t>
            </a:r>
          </a:p>
        </p:txBody>
      </p:sp>
      <p:sp>
        <p:nvSpPr>
          <p:cNvPr id="55303" name="Text Box 7"/>
          <p:cNvSpPr txBox="1">
            <a:spLocks noChangeArrowheads="1"/>
          </p:cNvSpPr>
          <p:nvPr/>
        </p:nvSpPr>
        <p:spPr bwMode="auto">
          <a:xfrm>
            <a:off x="735013" y="3849688"/>
            <a:ext cx="1319212" cy="406400"/>
          </a:xfrm>
          <a:prstGeom prst="rect">
            <a:avLst/>
          </a:prstGeom>
          <a:solidFill>
            <a:srgbClr val="FFFFCC"/>
          </a:solidFill>
          <a:ln w="9525">
            <a:solidFill>
              <a:srgbClr val="996600"/>
            </a:solidFill>
            <a:miter lim="800000"/>
            <a:headEnd/>
            <a:tailEnd/>
          </a:ln>
        </p:spPr>
        <p:txBody>
          <a:bodyPr>
            <a:spAutoFit/>
          </a:bodyPr>
          <a:lstStyle/>
          <a:p>
            <a:pPr algn="ctr"/>
            <a:r>
              <a:rPr lang="zh-CN" altLang="en-US" sz="2000" b="1">
                <a:solidFill>
                  <a:srgbClr val="FF0066"/>
                </a:solidFill>
                <a:latin typeface="宋体" panose="02010600030101010101" pitchFamily="2" charset="-122"/>
              </a:rPr>
              <a:t>选择控制</a:t>
            </a:r>
          </a:p>
        </p:txBody>
      </p:sp>
      <p:sp>
        <p:nvSpPr>
          <p:cNvPr id="55304" name="Text Box 8"/>
          <p:cNvSpPr txBox="1">
            <a:spLocks noChangeArrowheads="1"/>
          </p:cNvSpPr>
          <p:nvPr/>
        </p:nvSpPr>
        <p:spPr bwMode="auto">
          <a:xfrm>
            <a:off x="1512888" y="4903788"/>
            <a:ext cx="771365"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zh-CN" sz="2400" b="1">
                <a:ea typeface="楷体_GB2312" panose="02010609030101010101" pitchFamily="49" charset="-122"/>
              </a:rPr>
              <a:t>0    0</a:t>
            </a:r>
          </a:p>
        </p:txBody>
      </p:sp>
      <p:sp>
        <p:nvSpPr>
          <p:cNvPr id="55305" name="Text Box 9"/>
          <p:cNvSpPr txBox="1">
            <a:spLocks noChangeArrowheads="1"/>
          </p:cNvSpPr>
          <p:nvPr/>
        </p:nvSpPr>
        <p:spPr bwMode="auto">
          <a:xfrm>
            <a:off x="1512888" y="5284788"/>
            <a:ext cx="771365"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zh-CN" sz="2400" b="1">
                <a:ea typeface="楷体_GB2312" panose="02010609030101010101" pitchFamily="49" charset="-122"/>
              </a:rPr>
              <a:t>0    1</a:t>
            </a:r>
          </a:p>
        </p:txBody>
      </p:sp>
      <p:sp>
        <p:nvSpPr>
          <p:cNvPr id="55306" name="Text Box 10"/>
          <p:cNvSpPr txBox="1">
            <a:spLocks noChangeArrowheads="1"/>
          </p:cNvSpPr>
          <p:nvPr/>
        </p:nvSpPr>
        <p:spPr bwMode="auto">
          <a:xfrm>
            <a:off x="1512888" y="5621338"/>
            <a:ext cx="771365"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zh-CN" sz="2400" b="1">
                <a:ea typeface="楷体_GB2312" panose="02010609030101010101" pitchFamily="49" charset="-122"/>
              </a:rPr>
              <a:t>1    0</a:t>
            </a:r>
          </a:p>
        </p:txBody>
      </p:sp>
      <p:sp>
        <p:nvSpPr>
          <p:cNvPr id="55307" name="Text Box 11"/>
          <p:cNvSpPr txBox="1">
            <a:spLocks noChangeArrowheads="1"/>
          </p:cNvSpPr>
          <p:nvPr/>
        </p:nvSpPr>
        <p:spPr bwMode="auto">
          <a:xfrm>
            <a:off x="1512888" y="6002338"/>
            <a:ext cx="771365"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zh-CN" sz="2400" b="1">
                <a:ea typeface="楷体_GB2312" panose="02010609030101010101" pitchFamily="49" charset="-122"/>
              </a:rPr>
              <a:t>1    1</a:t>
            </a:r>
          </a:p>
        </p:txBody>
      </p:sp>
      <p:grpSp>
        <p:nvGrpSpPr>
          <p:cNvPr id="55308" name="Group 12"/>
          <p:cNvGrpSpPr>
            <a:grpSpLocks/>
          </p:cNvGrpSpPr>
          <p:nvPr/>
        </p:nvGrpSpPr>
        <p:grpSpPr bwMode="auto">
          <a:xfrm>
            <a:off x="1450975" y="4498975"/>
            <a:ext cx="2936875" cy="506413"/>
            <a:chOff x="806" y="2873"/>
            <a:chExt cx="1850" cy="319"/>
          </a:xfrm>
        </p:grpSpPr>
        <p:graphicFrame>
          <p:nvGraphicFramePr>
            <p:cNvPr id="55309" name="Object 13"/>
            <p:cNvGraphicFramePr>
              <a:graphicFrameLocks noChangeAspect="1"/>
            </p:cNvGraphicFramePr>
            <p:nvPr/>
          </p:nvGraphicFramePr>
          <p:xfrm>
            <a:off x="806" y="2881"/>
            <a:ext cx="256" cy="304"/>
          </p:xfrm>
          <a:graphic>
            <a:graphicData uri="http://schemas.openxmlformats.org/presentationml/2006/ole">
              <mc:AlternateContent xmlns:mc="http://schemas.openxmlformats.org/markup-compatibility/2006">
                <mc:Choice xmlns:v="urn:schemas-microsoft-com:vml" Requires="v">
                  <p:oleObj spid="_x0000_s26766" name="Equation" r:id="rId3" imgW="203040" imgH="241200" progId="Equation.3">
                    <p:embed/>
                  </p:oleObj>
                </mc:Choice>
                <mc:Fallback>
                  <p:oleObj name="Equation" r:id="rId3" imgW="203040" imgH="241200" progId="Equation.3">
                    <p:embed/>
                    <p:pic>
                      <p:nvPicPr>
                        <p:cNvPr id="55309"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6" y="2881"/>
                          <a:ext cx="256"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10" name="Object 14"/>
            <p:cNvGraphicFramePr>
              <a:graphicFrameLocks noChangeAspect="1"/>
            </p:cNvGraphicFramePr>
            <p:nvPr/>
          </p:nvGraphicFramePr>
          <p:xfrm>
            <a:off x="1125" y="2890"/>
            <a:ext cx="252" cy="302"/>
          </p:xfrm>
          <a:graphic>
            <a:graphicData uri="http://schemas.openxmlformats.org/presentationml/2006/ole">
              <mc:AlternateContent xmlns:mc="http://schemas.openxmlformats.org/markup-compatibility/2006">
                <mc:Choice xmlns:v="urn:schemas-microsoft-com:vml" Requires="v">
                  <p:oleObj spid="_x0000_s26767" name="Equation" r:id="rId5" imgW="190440" imgH="228600" progId="Equation.3">
                    <p:embed/>
                  </p:oleObj>
                </mc:Choice>
                <mc:Fallback>
                  <p:oleObj name="Equation" r:id="rId5" imgW="190440" imgH="228600" progId="Equation.3">
                    <p:embed/>
                    <p:pic>
                      <p:nvPicPr>
                        <p:cNvPr id="5531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5" y="2890"/>
                          <a:ext cx="252"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11" name="Object 15"/>
            <p:cNvGraphicFramePr>
              <a:graphicFrameLocks noChangeAspect="1"/>
            </p:cNvGraphicFramePr>
            <p:nvPr/>
          </p:nvGraphicFramePr>
          <p:xfrm>
            <a:off x="1559" y="2873"/>
            <a:ext cx="1097" cy="304"/>
          </p:xfrm>
          <a:graphic>
            <a:graphicData uri="http://schemas.openxmlformats.org/presentationml/2006/ole">
              <mc:AlternateContent xmlns:mc="http://schemas.openxmlformats.org/markup-compatibility/2006">
                <mc:Choice xmlns:v="urn:schemas-microsoft-com:vml" Requires="v">
                  <p:oleObj spid="_x0000_s26768" name="Equation" r:id="rId7" imgW="876240" imgH="241200" progId="Equation.3">
                    <p:embed/>
                  </p:oleObj>
                </mc:Choice>
                <mc:Fallback>
                  <p:oleObj name="Equation" r:id="rId7" imgW="876240" imgH="241200" progId="Equation.3">
                    <p:embed/>
                    <p:pic>
                      <p:nvPicPr>
                        <p:cNvPr id="55311"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59" y="2873"/>
                          <a:ext cx="1097"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5312" name="Text Box 16"/>
          <p:cNvSpPr txBox="1">
            <a:spLocks noChangeArrowheads="1"/>
          </p:cNvSpPr>
          <p:nvPr/>
        </p:nvSpPr>
        <p:spPr bwMode="auto">
          <a:xfrm>
            <a:off x="2700338" y="4903788"/>
            <a:ext cx="1600416"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sz="2400" b="1" i="1" dirty="0">
                <a:solidFill>
                  <a:srgbClr val="FF0066"/>
                </a:solidFill>
                <a:ea typeface="楷体_GB2312" panose="02010609030101010101" pitchFamily="49" charset="-122"/>
              </a:rPr>
              <a:t>D</a:t>
            </a:r>
            <a:r>
              <a:rPr lang="en-US" altLang="zh-CN" sz="2400" b="1" dirty="0">
                <a:ea typeface="楷体_GB2312" panose="02010609030101010101" pitchFamily="49" charset="-122"/>
              </a:rPr>
              <a:t>   0    0    0</a:t>
            </a:r>
          </a:p>
        </p:txBody>
      </p:sp>
      <p:sp>
        <p:nvSpPr>
          <p:cNvPr id="55313" name="Text Box 17"/>
          <p:cNvSpPr txBox="1">
            <a:spLocks noChangeArrowheads="1"/>
          </p:cNvSpPr>
          <p:nvPr/>
        </p:nvSpPr>
        <p:spPr bwMode="auto">
          <a:xfrm>
            <a:off x="2700338" y="5284788"/>
            <a:ext cx="1600416"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sz="2400" b="1" dirty="0">
                <a:ea typeface="楷体_GB2312" panose="02010609030101010101" pitchFamily="49" charset="-122"/>
              </a:rPr>
              <a:t>0    </a:t>
            </a:r>
            <a:r>
              <a:rPr lang="en-US" altLang="zh-CN" sz="2400" b="1" i="1" dirty="0">
                <a:solidFill>
                  <a:srgbClr val="FF0066"/>
                </a:solidFill>
                <a:ea typeface="楷体_GB2312" panose="02010609030101010101" pitchFamily="49" charset="-122"/>
              </a:rPr>
              <a:t>D</a:t>
            </a:r>
            <a:r>
              <a:rPr lang="en-US" altLang="zh-CN" sz="2400" b="1" dirty="0">
                <a:ea typeface="楷体_GB2312" panose="02010609030101010101" pitchFamily="49" charset="-122"/>
              </a:rPr>
              <a:t>   0    0</a:t>
            </a:r>
          </a:p>
        </p:txBody>
      </p:sp>
      <p:sp>
        <p:nvSpPr>
          <p:cNvPr id="55314" name="Text Box 18"/>
          <p:cNvSpPr txBox="1">
            <a:spLocks noChangeArrowheads="1"/>
          </p:cNvSpPr>
          <p:nvPr/>
        </p:nvSpPr>
        <p:spPr bwMode="auto">
          <a:xfrm>
            <a:off x="2700338" y="5621338"/>
            <a:ext cx="1600416"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sz="2400" b="1">
                <a:ea typeface="楷体_GB2312" panose="02010609030101010101" pitchFamily="49" charset="-122"/>
              </a:rPr>
              <a:t>0    0   </a:t>
            </a:r>
            <a:r>
              <a:rPr lang="en-US" altLang="zh-CN" sz="2400" b="1" i="1">
                <a:solidFill>
                  <a:srgbClr val="FF0066"/>
                </a:solidFill>
                <a:ea typeface="楷体_GB2312" panose="02010609030101010101" pitchFamily="49" charset="-122"/>
              </a:rPr>
              <a:t>D</a:t>
            </a:r>
            <a:r>
              <a:rPr lang="en-US" altLang="zh-CN" sz="2400" b="1">
                <a:ea typeface="楷体_GB2312" panose="02010609030101010101" pitchFamily="49" charset="-122"/>
              </a:rPr>
              <a:t>    0</a:t>
            </a:r>
          </a:p>
        </p:txBody>
      </p:sp>
      <p:sp>
        <p:nvSpPr>
          <p:cNvPr id="55315" name="Text Box 19"/>
          <p:cNvSpPr txBox="1">
            <a:spLocks noChangeArrowheads="1"/>
          </p:cNvSpPr>
          <p:nvPr/>
        </p:nvSpPr>
        <p:spPr bwMode="auto">
          <a:xfrm>
            <a:off x="2700338" y="6002338"/>
            <a:ext cx="1600416"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sz="2400" b="1">
                <a:ea typeface="楷体_GB2312" panose="02010609030101010101" pitchFamily="49" charset="-122"/>
              </a:rPr>
              <a:t>0    0    0   </a:t>
            </a:r>
            <a:r>
              <a:rPr lang="en-US" altLang="zh-CN" sz="2400" b="1" i="1">
                <a:solidFill>
                  <a:srgbClr val="FF0066"/>
                </a:solidFill>
                <a:ea typeface="楷体_GB2312" panose="02010609030101010101" pitchFamily="49" charset="-122"/>
              </a:rPr>
              <a:t>D</a:t>
            </a:r>
          </a:p>
        </p:txBody>
      </p:sp>
      <p:graphicFrame>
        <p:nvGraphicFramePr>
          <p:cNvPr id="55316" name="Object 20"/>
          <p:cNvGraphicFramePr>
            <a:graphicFrameLocks noChangeAspect="1"/>
          </p:cNvGraphicFramePr>
          <p:nvPr/>
        </p:nvGraphicFramePr>
        <p:xfrm>
          <a:off x="5260975" y="2416175"/>
          <a:ext cx="1289050" cy="388938"/>
        </p:xfrm>
        <a:graphic>
          <a:graphicData uri="http://schemas.openxmlformats.org/presentationml/2006/ole">
            <mc:AlternateContent xmlns:mc="http://schemas.openxmlformats.org/markup-compatibility/2006">
              <mc:Choice xmlns:v="urn:schemas-microsoft-com:vml" Requires="v">
                <p:oleObj spid="_x0000_s26769" name="Equation" r:id="rId9" imgW="711000" imgH="215640" progId="Equation.3">
                  <p:embed/>
                </p:oleObj>
              </mc:Choice>
              <mc:Fallback>
                <p:oleObj name="Equation" r:id="rId9" imgW="711000" imgH="215640" progId="Equation.3">
                  <p:embed/>
                  <p:pic>
                    <p:nvPicPr>
                      <p:cNvPr id="55316"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60975" y="2416175"/>
                        <a:ext cx="1289050" cy="388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17" name="Object 21"/>
          <p:cNvGraphicFramePr>
            <a:graphicFrameLocks noChangeAspect="1"/>
          </p:cNvGraphicFramePr>
          <p:nvPr/>
        </p:nvGraphicFramePr>
        <p:xfrm>
          <a:off x="5260975" y="2746375"/>
          <a:ext cx="1236663" cy="457200"/>
        </p:xfrm>
        <a:graphic>
          <a:graphicData uri="http://schemas.openxmlformats.org/presentationml/2006/ole">
            <mc:AlternateContent xmlns:mc="http://schemas.openxmlformats.org/markup-compatibility/2006">
              <mc:Choice xmlns:v="urn:schemas-microsoft-com:vml" Requires="v">
                <p:oleObj spid="_x0000_s26770" name="Equation" r:id="rId11" imgW="685800" imgH="253800" progId="Equation.3">
                  <p:embed/>
                </p:oleObj>
              </mc:Choice>
              <mc:Fallback>
                <p:oleObj name="Equation" r:id="rId11" imgW="685800" imgH="253800" progId="Equation.3">
                  <p:embed/>
                  <p:pic>
                    <p:nvPicPr>
                      <p:cNvPr id="55317" name="Object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60975" y="2746375"/>
                        <a:ext cx="123666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18" name="Object 22"/>
          <p:cNvGraphicFramePr>
            <a:graphicFrameLocks noChangeAspect="1"/>
          </p:cNvGraphicFramePr>
          <p:nvPr/>
        </p:nvGraphicFramePr>
        <p:xfrm>
          <a:off x="5260975" y="3097213"/>
          <a:ext cx="1236663" cy="434975"/>
        </p:xfrm>
        <a:graphic>
          <a:graphicData uri="http://schemas.openxmlformats.org/presentationml/2006/ole">
            <mc:AlternateContent xmlns:mc="http://schemas.openxmlformats.org/markup-compatibility/2006">
              <mc:Choice xmlns:v="urn:schemas-microsoft-com:vml" Requires="v">
                <p:oleObj spid="_x0000_s26771" name="Equation" r:id="rId13" imgW="685800" imgH="241200" progId="Equation.3">
                  <p:embed/>
                </p:oleObj>
              </mc:Choice>
              <mc:Fallback>
                <p:oleObj name="Equation" r:id="rId13" imgW="685800" imgH="241200" progId="Equation.3">
                  <p:embed/>
                  <p:pic>
                    <p:nvPicPr>
                      <p:cNvPr id="55318" name="Object 2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60975" y="3097213"/>
                        <a:ext cx="1236663" cy="434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19" name="Object 23"/>
          <p:cNvGraphicFramePr>
            <a:graphicFrameLocks noChangeAspect="1"/>
          </p:cNvGraphicFramePr>
          <p:nvPr/>
        </p:nvGraphicFramePr>
        <p:xfrm>
          <a:off x="5260975" y="3449638"/>
          <a:ext cx="1179513" cy="412750"/>
        </p:xfrm>
        <a:graphic>
          <a:graphicData uri="http://schemas.openxmlformats.org/presentationml/2006/ole">
            <mc:AlternateContent xmlns:mc="http://schemas.openxmlformats.org/markup-compatibility/2006">
              <mc:Choice xmlns:v="urn:schemas-microsoft-com:vml" Requires="v">
                <p:oleObj spid="_x0000_s26772" name="Equation" r:id="rId15" imgW="660240" imgH="228600" progId="Equation.3">
                  <p:embed/>
                </p:oleObj>
              </mc:Choice>
              <mc:Fallback>
                <p:oleObj name="Equation" r:id="rId15" imgW="660240" imgH="228600" progId="Equation.3">
                  <p:embed/>
                  <p:pic>
                    <p:nvPicPr>
                      <p:cNvPr id="55319" name="Object 2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260975" y="3449638"/>
                        <a:ext cx="1179513"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5320" name="Group 24"/>
          <p:cNvGrpSpPr>
            <a:grpSpLocks/>
          </p:cNvGrpSpPr>
          <p:nvPr/>
        </p:nvGrpSpPr>
        <p:grpSpPr bwMode="auto">
          <a:xfrm>
            <a:off x="5002213" y="3797300"/>
            <a:ext cx="3687762" cy="2781300"/>
            <a:chOff x="1440" y="756"/>
            <a:chExt cx="2323" cy="1752"/>
          </a:xfrm>
        </p:grpSpPr>
        <p:sp>
          <p:nvSpPr>
            <p:cNvPr id="55321" name="Oval 25"/>
            <p:cNvSpPr>
              <a:spLocks noChangeArrowheads="1"/>
            </p:cNvSpPr>
            <p:nvPr/>
          </p:nvSpPr>
          <p:spPr bwMode="auto">
            <a:xfrm>
              <a:off x="2706" y="2343"/>
              <a:ext cx="37" cy="35"/>
            </a:xfrm>
            <a:prstGeom prst="ellipse">
              <a:avLst/>
            </a:prstGeom>
            <a:noFill/>
            <a:ln w="19050">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22" name="Rectangle 26"/>
            <p:cNvSpPr>
              <a:spLocks noChangeArrowheads="1"/>
            </p:cNvSpPr>
            <p:nvPr/>
          </p:nvSpPr>
          <p:spPr bwMode="auto">
            <a:xfrm>
              <a:off x="1758" y="1094"/>
              <a:ext cx="330" cy="240"/>
            </a:xfrm>
            <a:prstGeom prst="rect">
              <a:avLst/>
            </a:prstGeom>
            <a:solidFill>
              <a:srgbClr val="CC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23" name="Text Box 27"/>
            <p:cNvSpPr txBox="1">
              <a:spLocks noChangeArrowheads="1"/>
            </p:cNvSpPr>
            <p:nvPr/>
          </p:nvSpPr>
          <p:spPr bwMode="auto">
            <a:xfrm>
              <a:off x="1790" y="1073"/>
              <a:ext cx="24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33CC"/>
                  </a:solidFill>
                </a:rPr>
                <a:t>&amp;</a:t>
              </a:r>
            </a:p>
          </p:txBody>
        </p:sp>
        <p:sp>
          <p:nvSpPr>
            <p:cNvPr id="55324" name="Line 28"/>
            <p:cNvSpPr>
              <a:spLocks noChangeShapeType="1"/>
            </p:cNvSpPr>
            <p:nvPr/>
          </p:nvSpPr>
          <p:spPr bwMode="auto">
            <a:xfrm flipV="1">
              <a:off x="1924" y="966"/>
              <a:ext cx="0" cy="124"/>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25" name="Oval 29"/>
            <p:cNvSpPr>
              <a:spLocks noChangeArrowheads="1"/>
            </p:cNvSpPr>
            <p:nvPr/>
          </p:nvSpPr>
          <p:spPr bwMode="auto">
            <a:xfrm>
              <a:off x="1904" y="932"/>
              <a:ext cx="37" cy="35"/>
            </a:xfrm>
            <a:prstGeom prst="ellipse">
              <a:avLst/>
            </a:prstGeom>
            <a:noFill/>
            <a:ln w="19050">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26" name="Line 30"/>
            <p:cNvSpPr>
              <a:spLocks noChangeShapeType="1"/>
            </p:cNvSpPr>
            <p:nvPr/>
          </p:nvSpPr>
          <p:spPr bwMode="auto">
            <a:xfrm>
              <a:off x="1832" y="1334"/>
              <a:ext cx="0" cy="124"/>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27" name="Line 31"/>
            <p:cNvSpPr>
              <a:spLocks noChangeShapeType="1"/>
            </p:cNvSpPr>
            <p:nvPr/>
          </p:nvSpPr>
          <p:spPr bwMode="auto">
            <a:xfrm>
              <a:off x="1928" y="1330"/>
              <a:ext cx="0" cy="22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28" name="Line 32"/>
            <p:cNvSpPr>
              <a:spLocks noChangeShapeType="1"/>
            </p:cNvSpPr>
            <p:nvPr/>
          </p:nvSpPr>
          <p:spPr bwMode="auto">
            <a:xfrm>
              <a:off x="2024" y="1334"/>
              <a:ext cx="0" cy="38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29" name="Text Box 33"/>
            <p:cNvSpPr txBox="1">
              <a:spLocks noChangeArrowheads="1"/>
            </p:cNvSpPr>
            <p:nvPr/>
          </p:nvSpPr>
          <p:spPr bwMode="auto">
            <a:xfrm>
              <a:off x="1898" y="756"/>
              <a:ext cx="29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FF0066"/>
                  </a:solidFill>
                </a:rPr>
                <a:t>Y</a:t>
              </a:r>
              <a:r>
                <a:rPr lang="en-US" altLang="zh-CN" b="1" baseline="-25000">
                  <a:solidFill>
                    <a:srgbClr val="FF0066"/>
                  </a:solidFill>
                </a:rPr>
                <a:t>0</a:t>
              </a:r>
              <a:endParaRPr lang="en-US" altLang="zh-CN" b="1" i="1">
                <a:solidFill>
                  <a:srgbClr val="FF0066"/>
                </a:solidFill>
              </a:endParaRPr>
            </a:p>
          </p:txBody>
        </p:sp>
        <p:sp>
          <p:nvSpPr>
            <p:cNvPr id="55330" name="Rectangle 34"/>
            <p:cNvSpPr>
              <a:spLocks noChangeArrowheads="1"/>
            </p:cNvSpPr>
            <p:nvPr/>
          </p:nvSpPr>
          <p:spPr bwMode="auto">
            <a:xfrm>
              <a:off x="2280" y="1094"/>
              <a:ext cx="330" cy="240"/>
            </a:xfrm>
            <a:prstGeom prst="rect">
              <a:avLst/>
            </a:prstGeom>
            <a:solidFill>
              <a:srgbClr val="CC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31" name="Text Box 35"/>
            <p:cNvSpPr txBox="1">
              <a:spLocks noChangeArrowheads="1"/>
            </p:cNvSpPr>
            <p:nvPr/>
          </p:nvSpPr>
          <p:spPr bwMode="auto">
            <a:xfrm>
              <a:off x="2312" y="1073"/>
              <a:ext cx="24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33CC"/>
                  </a:solidFill>
                </a:rPr>
                <a:t>&amp;</a:t>
              </a:r>
            </a:p>
          </p:txBody>
        </p:sp>
        <p:sp>
          <p:nvSpPr>
            <p:cNvPr id="55332" name="Line 36"/>
            <p:cNvSpPr>
              <a:spLocks noChangeShapeType="1"/>
            </p:cNvSpPr>
            <p:nvPr/>
          </p:nvSpPr>
          <p:spPr bwMode="auto">
            <a:xfrm flipV="1">
              <a:off x="2446" y="966"/>
              <a:ext cx="0" cy="124"/>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33" name="Oval 37"/>
            <p:cNvSpPr>
              <a:spLocks noChangeArrowheads="1"/>
            </p:cNvSpPr>
            <p:nvPr/>
          </p:nvSpPr>
          <p:spPr bwMode="auto">
            <a:xfrm>
              <a:off x="2426" y="932"/>
              <a:ext cx="37" cy="35"/>
            </a:xfrm>
            <a:prstGeom prst="ellipse">
              <a:avLst/>
            </a:prstGeom>
            <a:noFill/>
            <a:ln w="19050">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34" name="Line 38"/>
            <p:cNvSpPr>
              <a:spLocks noChangeShapeType="1"/>
            </p:cNvSpPr>
            <p:nvPr/>
          </p:nvSpPr>
          <p:spPr bwMode="auto">
            <a:xfrm>
              <a:off x="2354" y="1334"/>
              <a:ext cx="0" cy="124"/>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35" name="Line 39"/>
            <p:cNvSpPr>
              <a:spLocks noChangeShapeType="1"/>
            </p:cNvSpPr>
            <p:nvPr/>
          </p:nvSpPr>
          <p:spPr bwMode="auto">
            <a:xfrm>
              <a:off x="2450" y="1330"/>
              <a:ext cx="0" cy="22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36" name="Line 40"/>
            <p:cNvSpPr>
              <a:spLocks noChangeShapeType="1"/>
            </p:cNvSpPr>
            <p:nvPr/>
          </p:nvSpPr>
          <p:spPr bwMode="auto">
            <a:xfrm>
              <a:off x="2546" y="1334"/>
              <a:ext cx="0" cy="46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37" name="Text Box 41"/>
            <p:cNvSpPr txBox="1">
              <a:spLocks noChangeArrowheads="1"/>
            </p:cNvSpPr>
            <p:nvPr/>
          </p:nvSpPr>
          <p:spPr bwMode="auto">
            <a:xfrm>
              <a:off x="2420" y="756"/>
              <a:ext cx="29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FF0066"/>
                  </a:solidFill>
                </a:rPr>
                <a:t>Y</a:t>
              </a:r>
              <a:r>
                <a:rPr lang="en-US" altLang="zh-CN" b="1" baseline="-25000">
                  <a:solidFill>
                    <a:srgbClr val="FF0066"/>
                  </a:solidFill>
                </a:rPr>
                <a:t>1</a:t>
              </a:r>
              <a:endParaRPr lang="en-US" altLang="zh-CN" b="1" i="1">
                <a:solidFill>
                  <a:srgbClr val="FF0066"/>
                </a:solidFill>
              </a:endParaRPr>
            </a:p>
          </p:txBody>
        </p:sp>
        <p:sp>
          <p:nvSpPr>
            <p:cNvPr id="55338" name="Rectangle 42"/>
            <p:cNvSpPr>
              <a:spLocks noChangeArrowheads="1"/>
            </p:cNvSpPr>
            <p:nvPr/>
          </p:nvSpPr>
          <p:spPr bwMode="auto">
            <a:xfrm>
              <a:off x="2803" y="1094"/>
              <a:ext cx="330" cy="240"/>
            </a:xfrm>
            <a:prstGeom prst="rect">
              <a:avLst/>
            </a:prstGeom>
            <a:solidFill>
              <a:srgbClr val="CC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39" name="Text Box 43"/>
            <p:cNvSpPr txBox="1">
              <a:spLocks noChangeArrowheads="1"/>
            </p:cNvSpPr>
            <p:nvPr/>
          </p:nvSpPr>
          <p:spPr bwMode="auto">
            <a:xfrm>
              <a:off x="2835" y="1073"/>
              <a:ext cx="24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33CC"/>
                  </a:solidFill>
                </a:rPr>
                <a:t>&amp;</a:t>
              </a:r>
            </a:p>
          </p:txBody>
        </p:sp>
        <p:sp>
          <p:nvSpPr>
            <p:cNvPr id="55340" name="Line 44"/>
            <p:cNvSpPr>
              <a:spLocks noChangeShapeType="1"/>
            </p:cNvSpPr>
            <p:nvPr/>
          </p:nvSpPr>
          <p:spPr bwMode="auto">
            <a:xfrm flipV="1">
              <a:off x="2969" y="966"/>
              <a:ext cx="0" cy="124"/>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41" name="Oval 45"/>
            <p:cNvSpPr>
              <a:spLocks noChangeArrowheads="1"/>
            </p:cNvSpPr>
            <p:nvPr/>
          </p:nvSpPr>
          <p:spPr bwMode="auto">
            <a:xfrm>
              <a:off x="2949" y="932"/>
              <a:ext cx="37" cy="35"/>
            </a:xfrm>
            <a:prstGeom prst="ellipse">
              <a:avLst/>
            </a:prstGeom>
            <a:noFill/>
            <a:ln w="19050">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42" name="Line 46"/>
            <p:cNvSpPr>
              <a:spLocks noChangeShapeType="1"/>
            </p:cNvSpPr>
            <p:nvPr/>
          </p:nvSpPr>
          <p:spPr bwMode="auto">
            <a:xfrm>
              <a:off x="2877" y="1334"/>
              <a:ext cx="0" cy="124"/>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43" name="Line 47"/>
            <p:cNvSpPr>
              <a:spLocks noChangeShapeType="1"/>
            </p:cNvSpPr>
            <p:nvPr/>
          </p:nvSpPr>
          <p:spPr bwMode="auto">
            <a:xfrm>
              <a:off x="2973" y="1330"/>
              <a:ext cx="0" cy="296"/>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44" name="Line 48"/>
            <p:cNvSpPr>
              <a:spLocks noChangeShapeType="1"/>
            </p:cNvSpPr>
            <p:nvPr/>
          </p:nvSpPr>
          <p:spPr bwMode="auto">
            <a:xfrm>
              <a:off x="3069" y="1334"/>
              <a:ext cx="0" cy="38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45" name="Text Box 49"/>
            <p:cNvSpPr txBox="1">
              <a:spLocks noChangeArrowheads="1"/>
            </p:cNvSpPr>
            <p:nvPr/>
          </p:nvSpPr>
          <p:spPr bwMode="auto">
            <a:xfrm>
              <a:off x="2943" y="756"/>
              <a:ext cx="29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FF0066"/>
                  </a:solidFill>
                </a:rPr>
                <a:t>Y</a:t>
              </a:r>
              <a:r>
                <a:rPr lang="en-US" altLang="zh-CN" b="1" baseline="-25000">
                  <a:solidFill>
                    <a:srgbClr val="FF0066"/>
                  </a:solidFill>
                </a:rPr>
                <a:t>2</a:t>
              </a:r>
              <a:endParaRPr lang="en-US" altLang="zh-CN" b="1" i="1">
                <a:solidFill>
                  <a:srgbClr val="FF0066"/>
                </a:solidFill>
              </a:endParaRPr>
            </a:p>
          </p:txBody>
        </p:sp>
        <p:sp>
          <p:nvSpPr>
            <p:cNvPr id="55346" name="Rectangle 50"/>
            <p:cNvSpPr>
              <a:spLocks noChangeArrowheads="1"/>
            </p:cNvSpPr>
            <p:nvPr/>
          </p:nvSpPr>
          <p:spPr bwMode="auto">
            <a:xfrm>
              <a:off x="3326" y="1094"/>
              <a:ext cx="330" cy="240"/>
            </a:xfrm>
            <a:prstGeom prst="rect">
              <a:avLst/>
            </a:prstGeom>
            <a:solidFill>
              <a:srgbClr val="CC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47" name="Text Box 51"/>
            <p:cNvSpPr txBox="1">
              <a:spLocks noChangeArrowheads="1"/>
            </p:cNvSpPr>
            <p:nvPr/>
          </p:nvSpPr>
          <p:spPr bwMode="auto">
            <a:xfrm>
              <a:off x="3358" y="1073"/>
              <a:ext cx="24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33CC"/>
                  </a:solidFill>
                </a:rPr>
                <a:t>&amp;</a:t>
              </a:r>
            </a:p>
          </p:txBody>
        </p:sp>
        <p:sp>
          <p:nvSpPr>
            <p:cNvPr id="55348" name="Line 52"/>
            <p:cNvSpPr>
              <a:spLocks noChangeShapeType="1"/>
            </p:cNvSpPr>
            <p:nvPr/>
          </p:nvSpPr>
          <p:spPr bwMode="auto">
            <a:xfrm flipV="1">
              <a:off x="3492" y="966"/>
              <a:ext cx="0" cy="124"/>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49" name="Oval 53"/>
            <p:cNvSpPr>
              <a:spLocks noChangeArrowheads="1"/>
            </p:cNvSpPr>
            <p:nvPr/>
          </p:nvSpPr>
          <p:spPr bwMode="auto">
            <a:xfrm>
              <a:off x="3472" y="932"/>
              <a:ext cx="37" cy="35"/>
            </a:xfrm>
            <a:prstGeom prst="ellipse">
              <a:avLst/>
            </a:prstGeom>
            <a:noFill/>
            <a:ln w="19050">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50" name="Line 54"/>
            <p:cNvSpPr>
              <a:spLocks noChangeShapeType="1"/>
            </p:cNvSpPr>
            <p:nvPr/>
          </p:nvSpPr>
          <p:spPr bwMode="auto">
            <a:xfrm>
              <a:off x="3400" y="1334"/>
              <a:ext cx="0" cy="124"/>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51" name="Line 55"/>
            <p:cNvSpPr>
              <a:spLocks noChangeShapeType="1"/>
            </p:cNvSpPr>
            <p:nvPr/>
          </p:nvSpPr>
          <p:spPr bwMode="auto">
            <a:xfrm>
              <a:off x="3496" y="1330"/>
              <a:ext cx="0" cy="292"/>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52" name="Line 56"/>
            <p:cNvSpPr>
              <a:spLocks noChangeShapeType="1"/>
            </p:cNvSpPr>
            <p:nvPr/>
          </p:nvSpPr>
          <p:spPr bwMode="auto">
            <a:xfrm>
              <a:off x="3592" y="1334"/>
              <a:ext cx="0" cy="464"/>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53" name="Text Box 57"/>
            <p:cNvSpPr txBox="1">
              <a:spLocks noChangeArrowheads="1"/>
            </p:cNvSpPr>
            <p:nvPr/>
          </p:nvSpPr>
          <p:spPr bwMode="auto">
            <a:xfrm>
              <a:off x="3466" y="756"/>
              <a:ext cx="29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FF0066"/>
                  </a:solidFill>
                </a:rPr>
                <a:t>Y</a:t>
              </a:r>
              <a:r>
                <a:rPr lang="en-US" altLang="zh-CN" b="1" baseline="-25000">
                  <a:solidFill>
                    <a:srgbClr val="FF0066"/>
                  </a:solidFill>
                </a:rPr>
                <a:t>3</a:t>
              </a:r>
              <a:endParaRPr lang="en-US" altLang="zh-CN" b="1" i="1">
                <a:solidFill>
                  <a:srgbClr val="FF0066"/>
                </a:solidFill>
              </a:endParaRPr>
            </a:p>
          </p:txBody>
        </p:sp>
        <p:sp>
          <p:nvSpPr>
            <p:cNvPr id="55354" name="Line 58"/>
            <p:cNvSpPr>
              <a:spLocks noChangeShapeType="1"/>
            </p:cNvSpPr>
            <p:nvPr/>
          </p:nvSpPr>
          <p:spPr bwMode="auto">
            <a:xfrm>
              <a:off x="1762" y="1544"/>
              <a:ext cx="1956"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55" name="Line 59"/>
            <p:cNvSpPr>
              <a:spLocks noChangeShapeType="1"/>
            </p:cNvSpPr>
            <p:nvPr/>
          </p:nvSpPr>
          <p:spPr bwMode="auto">
            <a:xfrm>
              <a:off x="1762" y="1626"/>
              <a:ext cx="1956"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56" name="Line 60"/>
            <p:cNvSpPr>
              <a:spLocks noChangeShapeType="1"/>
            </p:cNvSpPr>
            <p:nvPr/>
          </p:nvSpPr>
          <p:spPr bwMode="auto">
            <a:xfrm>
              <a:off x="1762" y="1709"/>
              <a:ext cx="1956"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57" name="Line 61"/>
            <p:cNvSpPr>
              <a:spLocks noChangeShapeType="1"/>
            </p:cNvSpPr>
            <p:nvPr/>
          </p:nvSpPr>
          <p:spPr bwMode="auto">
            <a:xfrm>
              <a:off x="1762" y="1792"/>
              <a:ext cx="1956"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58" name="Line 62"/>
            <p:cNvSpPr>
              <a:spLocks noChangeShapeType="1"/>
            </p:cNvSpPr>
            <p:nvPr/>
          </p:nvSpPr>
          <p:spPr bwMode="auto">
            <a:xfrm>
              <a:off x="1584" y="1456"/>
              <a:ext cx="1820"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59" name="Oval 63"/>
            <p:cNvSpPr>
              <a:spLocks noChangeArrowheads="1"/>
            </p:cNvSpPr>
            <p:nvPr/>
          </p:nvSpPr>
          <p:spPr bwMode="auto">
            <a:xfrm>
              <a:off x="1554" y="1439"/>
              <a:ext cx="37" cy="35"/>
            </a:xfrm>
            <a:prstGeom prst="ellipse">
              <a:avLst/>
            </a:prstGeom>
            <a:noFill/>
            <a:ln w="19050">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60" name="Rectangle 64"/>
            <p:cNvSpPr>
              <a:spLocks noChangeArrowheads="1"/>
            </p:cNvSpPr>
            <p:nvPr/>
          </p:nvSpPr>
          <p:spPr bwMode="auto">
            <a:xfrm>
              <a:off x="2592" y="1972"/>
              <a:ext cx="252" cy="164"/>
            </a:xfrm>
            <a:prstGeom prst="rect">
              <a:avLst/>
            </a:prstGeom>
            <a:solidFill>
              <a:srgbClr val="CC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61" name="Oval 65"/>
            <p:cNvSpPr>
              <a:spLocks noChangeArrowheads="1"/>
            </p:cNvSpPr>
            <p:nvPr/>
          </p:nvSpPr>
          <p:spPr bwMode="auto">
            <a:xfrm>
              <a:off x="2688" y="1884"/>
              <a:ext cx="76" cy="7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62" name="Line 66"/>
            <p:cNvSpPr>
              <a:spLocks noChangeShapeType="1"/>
            </p:cNvSpPr>
            <p:nvPr/>
          </p:nvSpPr>
          <p:spPr bwMode="auto">
            <a:xfrm flipV="1">
              <a:off x="2728" y="1708"/>
              <a:ext cx="0" cy="176"/>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63" name="Line 67"/>
            <p:cNvSpPr>
              <a:spLocks noChangeShapeType="1"/>
            </p:cNvSpPr>
            <p:nvPr/>
          </p:nvSpPr>
          <p:spPr bwMode="auto">
            <a:xfrm>
              <a:off x="2728" y="2136"/>
              <a:ext cx="0" cy="216"/>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64" name="Text Box 68"/>
            <p:cNvSpPr txBox="1">
              <a:spLocks noChangeArrowheads="1"/>
            </p:cNvSpPr>
            <p:nvPr/>
          </p:nvSpPr>
          <p:spPr bwMode="auto">
            <a:xfrm>
              <a:off x="2624" y="1921"/>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33CC"/>
                  </a:solidFill>
                </a:rPr>
                <a:t>1</a:t>
              </a:r>
            </a:p>
          </p:txBody>
        </p:sp>
        <p:sp>
          <p:nvSpPr>
            <p:cNvPr id="55365" name="Line 69"/>
            <p:cNvSpPr>
              <a:spLocks noChangeShapeType="1"/>
            </p:cNvSpPr>
            <p:nvPr/>
          </p:nvSpPr>
          <p:spPr bwMode="auto">
            <a:xfrm>
              <a:off x="2728" y="2232"/>
              <a:ext cx="236"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66" name="Line 70"/>
            <p:cNvSpPr>
              <a:spLocks noChangeShapeType="1"/>
            </p:cNvSpPr>
            <p:nvPr/>
          </p:nvSpPr>
          <p:spPr bwMode="auto">
            <a:xfrm flipV="1">
              <a:off x="2960" y="1792"/>
              <a:ext cx="0" cy="44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67" name="Text Box 71"/>
            <p:cNvSpPr txBox="1">
              <a:spLocks noChangeArrowheads="1"/>
            </p:cNvSpPr>
            <p:nvPr/>
          </p:nvSpPr>
          <p:spPr bwMode="auto">
            <a:xfrm>
              <a:off x="2704" y="2216"/>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FF0066"/>
                  </a:solidFill>
                </a:rPr>
                <a:t>A</a:t>
              </a:r>
              <a:r>
                <a:rPr lang="en-US" altLang="zh-CN" b="1" baseline="-25000">
                  <a:solidFill>
                    <a:srgbClr val="FF0066"/>
                  </a:solidFill>
                </a:rPr>
                <a:t>1</a:t>
              </a:r>
              <a:endParaRPr lang="en-US" altLang="zh-CN" b="1" i="1">
                <a:solidFill>
                  <a:srgbClr val="FF0066"/>
                </a:solidFill>
              </a:endParaRPr>
            </a:p>
          </p:txBody>
        </p:sp>
        <p:sp>
          <p:nvSpPr>
            <p:cNvPr id="55368" name="Oval 72"/>
            <p:cNvSpPr>
              <a:spLocks noChangeArrowheads="1"/>
            </p:cNvSpPr>
            <p:nvPr/>
          </p:nvSpPr>
          <p:spPr bwMode="auto">
            <a:xfrm>
              <a:off x="2524" y="1768"/>
              <a:ext cx="41" cy="40"/>
            </a:xfrm>
            <a:prstGeom prst="ellipse">
              <a:avLst/>
            </a:prstGeom>
            <a:solidFill>
              <a:srgbClr val="0033CC"/>
            </a:solidFill>
            <a:ln w="12700">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69" name="Oval 73"/>
            <p:cNvSpPr>
              <a:spLocks noChangeArrowheads="1"/>
            </p:cNvSpPr>
            <p:nvPr/>
          </p:nvSpPr>
          <p:spPr bwMode="auto">
            <a:xfrm>
              <a:off x="2707" y="2211"/>
              <a:ext cx="41" cy="40"/>
            </a:xfrm>
            <a:prstGeom prst="ellipse">
              <a:avLst/>
            </a:prstGeom>
            <a:solidFill>
              <a:srgbClr val="0033CC"/>
            </a:solidFill>
            <a:ln w="12700">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70" name="Oval 74"/>
            <p:cNvSpPr>
              <a:spLocks noChangeArrowheads="1"/>
            </p:cNvSpPr>
            <p:nvPr/>
          </p:nvSpPr>
          <p:spPr bwMode="auto">
            <a:xfrm>
              <a:off x="2126" y="2347"/>
              <a:ext cx="37" cy="35"/>
            </a:xfrm>
            <a:prstGeom prst="ellipse">
              <a:avLst/>
            </a:prstGeom>
            <a:noFill/>
            <a:ln w="19050">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71" name="Rectangle 75"/>
            <p:cNvSpPr>
              <a:spLocks noChangeArrowheads="1"/>
            </p:cNvSpPr>
            <p:nvPr/>
          </p:nvSpPr>
          <p:spPr bwMode="auto">
            <a:xfrm>
              <a:off x="2012" y="1976"/>
              <a:ext cx="252" cy="164"/>
            </a:xfrm>
            <a:prstGeom prst="rect">
              <a:avLst/>
            </a:prstGeom>
            <a:solidFill>
              <a:srgbClr val="CC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72" name="Oval 76"/>
            <p:cNvSpPr>
              <a:spLocks noChangeArrowheads="1"/>
            </p:cNvSpPr>
            <p:nvPr/>
          </p:nvSpPr>
          <p:spPr bwMode="auto">
            <a:xfrm>
              <a:off x="2108" y="1888"/>
              <a:ext cx="76" cy="7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73" name="Line 77"/>
            <p:cNvSpPr>
              <a:spLocks noChangeShapeType="1"/>
            </p:cNvSpPr>
            <p:nvPr/>
          </p:nvSpPr>
          <p:spPr bwMode="auto">
            <a:xfrm flipV="1">
              <a:off x="2148" y="1536"/>
              <a:ext cx="0" cy="352"/>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74" name="Line 78"/>
            <p:cNvSpPr>
              <a:spLocks noChangeShapeType="1"/>
            </p:cNvSpPr>
            <p:nvPr/>
          </p:nvSpPr>
          <p:spPr bwMode="auto">
            <a:xfrm>
              <a:off x="2148" y="2140"/>
              <a:ext cx="0" cy="216"/>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75" name="Text Box 79"/>
            <p:cNvSpPr txBox="1">
              <a:spLocks noChangeArrowheads="1"/>
            </p:cNvSpPr>
            <p:nvPr/>
          </p:nvSpPr>
          <p:spPr bwMode="auto">
            <a:xfrm>
              <a:off x="2044" y="1925"/>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33CC"/>
                  </a:solidFill>
                </a:rPr>
                <a:t>1</a:t>
              </a:r>
            </a:p>
          </p:txBody>
        </p:sp>
        <p:sp>
          <p:nvSpPr>
            <p:cNvPr id="55376" name="Line 80"/>
            <p:cNvSpPr>
              <a:spLocks noChangeShapeType="1"/>
            </p:cNvSpPr>
            <p:nvPr/>
          </p:nvSpPr>
          <p:spPr bwMode="auto">
            <a:xfrm>
              <a:off x="2148" y="2236"/>
              <a:ext cx="236"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77" name="Line 81"/>
            <p:cNvSpPr>
              <a:spLocks noChangeShapeType="1"/>
            </p:cNvSpPr>
            <p:nvPr/>
          </p:nvSpPr>
          <p:spPr bwMode="auto">
            <a:xfrm flipV="1">
              <a:off x="2380" y="1620"/>
              <a:ext cx="0" cy="616"/>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78" name="Text Box 82"/>
            <p:cNvSpPr txBox="1">
              <a:spLocks noChangeArrowheads="1"/>
            </p:cNvSpPr>
            <p:nvPr/>
          </p:nvSpPr>
          <p:spPr bwMode="auto">
            <a:xfrm>
              <a:off x="2124" y="2220"/>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FF0066"/>
                  </a:solidFill>
                </a:rPr>
                <a:t>A</a:t>
              </a:r>
              <a:r>
                <a:rPr lang="en-US" altLang="zh-CN" b="1" baseline="-25000">
                  <a:solidFill>
                    <a:srgbClr val="FF0066"/>
                  </a:solidFill>
                </a:rPr>
                <a:t>1</a:t>
              </a:r>
              <a:endParaRPr lang="en-US" altLang="zh-CN" b="1" i="1">
                <a:solidFill>
                  <a:srgbClr val="FF0066"/>
                </a:solidFill>
              </a:endParaRPr>
            </a:p>
          </p:txBody>
        </p:sp>
        <p:sp>
          <p:nvSpPr>
            <p:cNvPr id="55379" name="Oval 83"/>
            <p:cNvSpPr>
              <a:spLocks noChangeArrowheads="1"/>
            </p:cNvSpPr>
            <p:nvPr/>
          </p:nvSpPr>
          <p:spPr bwMode="auto">
            <a:xfrm>
              <a:off x="2127" y="2215"/>
              <a:ext cx="41" cy="40"/>
            </a:xfrm>
            <a:prstGeom prst="ellipse">
              <a:avLst/>
            </a:prstGeom>
            <a:solidFill>
              <a:srgbClr val="0033CC"/>
            </a:solidFill>
            <a:ln w="12700">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80" name="Text Box 84"/>
            <p:cNvSpPr txBox="1">
              <a:spLocks noChangeArrowheads="1"/>
            </p:cNvSpPr>
            <p:nvPr/>
          </p:nvSpPr>
          <p:spPr bwMode="auto">
            <a:xfrm>
              <a:off x="1440" y="1455"/>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FF0066"/>
                  </a:solidFill>
                </a:rPr>
                <a:t>D</a:t>
              </a:r>
            </a:p>
          </p:txBody>
        </p:sp>
        <p:sp>
          <p:nvSpPr>
            <p:cNvPr id="55381" name="Oval 85"/>
            <p:cNvSpPr>
              <a:spLocks noChangeArrowheads="1"/>
            </p:cNvSpPr>
            <p:nvPr/>
          </p:nvSpPr>
          <p:spPr bwMode="auto">
            <a:xfrm>
              <a:off x="2937" y="1773"/>
              <a:ext cx="41" cy="40"/>
            </a:xfrm>
            <a:prstGeom prst="ellipse">
              <a:avLst/>
            </a:prstGeom>
            <a:solidFill>
              <a:srgbClr val="0033CC"/>
            </a:solidFill>
            <a:ln w="12700">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82" name="Oval 86"/>
            <p:cNvSpPr>
              <a:spLocks noChangeArrowheads="1"/>
            </p:cNvSpPr>
            <p:nvPr/>
          </p:nvSpPr>
          <p:spPr bwMode="auto">
            <a:xfrm>
              <a:off x="2856" y="1432"/>
              <a:ext cx="41" cy="40"/>
            </a:xfrm>
            <a:prstGeom prst="ellipse">
              <a:avLst/>
            </a:prstGeom>
            <a:solidFill>
              <a:srgbClr val="0033CC"/>
            </a:solidFill>
            <a:ln w="12700">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83" name="Oval 87"/>
            <p:cNvSpPr>
              <a:spLocks noChangeArrowheads="1"/>
            </p:cNvSpPr>
            <p:nvPr/>
          </p:nvSpPr>
          <p:spPr bwMode="auto">
            <a:xfrm>
              <a:off x="2954" y="1603"/>
              <a:ext cx="41" cy="40"/>
            </a:xfrm>
            <a:prstGeom prst="ellipse">
              <a:avLst/>
            </a:prstGeom>
            <a:solidFill>
              <a:srgbClr val="0033CC"/>
            </a:solidFill>
            <a:ln w="12700">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84" name="Oval 88"/>
            <p:cNvSpPr>
              <a:spLocks noChangeArrowheads="1"/>
            </p:cNvSpPr>
            <p:nvPr/>
          </p:nvSpPr>
          <p:spPr bwMode="auto">
            <a:xfrm>
              <a:off x="3047" y="1686"/>
              <a:ext cx="41" cy="40"/>
            </a:xfrm>
            <a:prstGeom prst="ellipse">
              <a:avLst/>
            </a:prstGeom>
            <a:solidFill>
              <a:srgbClr val="0033CC"/>
            </a:solidFill>
            <a:ln w="12700">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85" name="Oval 89"/>
            <p:cNvSpPr>
              <a:spLocks noChangeArrowheads="1"/>
            </p:cNvSpPr>
            <p:nvPr/>
          </p:nvSpPr>
          <p:spPr bwMode="auto">
            <a:xfrm>
              <a:off x="3475" y="1603"/>
              <a:ext cx="41" cy="40"/>
            </a:xfrm>
            <a:prstGeom prst="ellipse">
              <a:avLst/>
            </a:prstGeom>
            <a:solidFill>
              <a:srgbClr val="0033CC"/>
            </a:solidFill>
            <a:ln w="12700">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86" name="Oval 90"/>
            <p:cNvSpPr>
              <a:spLocks noChangeArrowheads="1"/>
            </p:cNvSpPr>
            <p:nvPr/>
          </p:nvSpPr>
          <p:spPr bwMode="auto">
            <a:xfrm>
              <a:off x="3569" y="1771"/>
              <a:ext cx="41" cy="40"/>
            </a:xfrm>
            <a:prstGeom prst="ellipse">
              <a:avLst/>
            </a:prstGeom>
            <a:solidFill>
              <a:srgbClr val="0033CC"/>
            </a:solidFill>
            <a:ln w="12700">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87" name="Oval 91"/>
            <p:cNvSpPr>
              <a:spLocks noChangeArrowheads="1"/>
            </p:cNvSpPr>
            <p:nvPr/>
          </p:nvSpPr>
          <p:spPr bwMode="auto">
            <a:xfrm>
              <a:off x="2332" y="1432"/>
              <a:ext cx="41" cy="40"/>
            </a:xfrm>
            <a:prstGeom prst="ellipse">
              <a:avLst/>
            </a:prstGeom>
            <a:solidFill>
              <a:srgbClr val="0033CC"/>
            </a:solidFill>
            <a:ln w="12700">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88" name="Oval 92"/>
            <p:cNvSpPr>
              <a:spLocks noChangeArrowheads="1"/>
            </p:cNvSpPr>
            <p:nvPr/>
          </p:nvSpPr>
          <p:spPr bwMode="auto">
            <a:xfrm>
              <a:off x="1808" y="1436"/>
              <a:ext cx="41" cy="40"/>
            </a:xfrm>
            <a:prstGeom prst="ellipse">
              <a:avLst/>
            </a:prstGeom>
            <a:solidFill>
              <a:srgbClr val="0033CC"/>
            </a:solidFill>
            <a:ln w="12700">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89" name="Oval 93"/>
            <p:cNvSpPr>
              <a:spLocks noChangeArrowheads="1"/>
            </p:cNvSpPr>
            <p:nvPr/>
          </p:nvSpPr>
          <p:spPr bwMode="auto">
            <a:xfrm>
              <a:off x="2428" y="1524"/>
              <a:ext cx="41" cy="40"/>
            </a:xfrm>
            <a:prstGeom prst="ellipse">
              <a:avLst/>
            </a:prstGeom>
            <a:solidFill>
              <a:srgbClr val="0033CC"/>
            </a:solidFill>
            <a:ln w="12700">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90" name="Oval 94"/>
            <p:cNvSpPr>
              <a:spLocks noChangeArrowheads="1"/>
            </p:cNvSpPr>
            <p:nvPr/>
          </p:nvSpPr>
          <p:spPr bwMode="auto">
            <a:xfrm>
              <a:off x="2126" y="1520"/>
              <a:ext cx="41" cy="40"/>
            </a:xfrm>
            <a:prstGeom prst="ellipse">
              <a:avLst/>
            </a:prstGeom>
            <a:solidFill>
              <a:srgbClr val="0033CC"/>
            </a:solidFill>
            <a:ln w="12700">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91" name="Oval 95"/>
            <p:cNvSpPr>
              <a:spLocks noChangeArrowheads="1"/>
            </p:cNvSpPr>
            <p:nvPr/>
          </p:nvSpPr>
          <p:spPr bwMode="auto">
            <a:xfrm>
              <a:off x="1904" y="1512"/>
              <a:ext cx="41" cy="40"/>
            </a:xfrm>
            <a:prstGeom prst="ellipse">
              <a:avLst/>
            </a:prstGeom>
            <a:solidFill>
              <a:srgbClr val="0033CC"/>
            </a:solidFill>
            <a:ln w="12700">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92" name="Oval 96"/>
            <p:cNvSpPr>
              <a:spLocks noChangeArrowheads="1"/>
            </p:cNvSpPr>
            <p:nvPr/>
          </p:nvSpPr>
          <p:spPr bwMode="auto">
            <a:xfrm>
              <a:off x="2002" y="1687"/>
              <a:ext cx="41" cy="40"/>
            </a:xfrm>
            <a:prstGeom prst="ellipse">
              <a:avLst/>
            </a:prstGeom>
            <a:solidFill>
              <a:srgbClr val="0033CC"/>
            </a:solidFill>
            <a:ln w="12700">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93" name="Oval 97"/>
            <p:cNvSpPr>
              <a:spLocks noChangeArrowheads="1"/>
            </p:cNvSpPr>
            <p:nvPr/>
          </p:nvSpPr>
          <p:spPr bwMode="auto">
            <a:xfrm>
              <a:off x="2357" y="1603"/>
              <a:ext cx="41" cy="40"/>
            </a:xfrm>
            <a:prstGeom prst="ellipse">
              <a:avLst/>
            </a:prstGeom>
            <a:solidFill>
              <a:srgbClr val="0033CC"/>
            </a:solidFill>
            <a:ln w="12700">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94" name="Oval 98"/>
            <p:cNvSpPr>
              <a:spLocks noChangeArrowheads="1"/>
            </p:cNvSpPr>
            <p:nvPr/>
          </p:nvSpPr>
          <p:spPr bwMode="auto">
            <a:xfrm>
              <a:off x="2707" y="1687"/>
              <a:ext cx="41" cy="40"/>
            </a:xfrm>
            <a:prstGeom prst="ellipse">
              <a:avLst/>
            </a:prstGeom>
            <a:solidFill>
              <a:srgbClr val="0033CC"/>
            </a:solidFill>
            <a:ln w="12700">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5395" name="Group 99"/>
          <p:cNvGrpSpPr>
            <a:grpSpLocks/>
          </p:cNvGrpSpPr>
          <p:nvPr/>
        </p:nvGrpSpPr>
        <p:grpSpPr bwMode="auto">
          <a:xfrm>
            <a:off x="1633538" y="2411413"/>
            <a:ext cx="3694112" cy="1870075"/>
            <a:chOff x="928" y="1497"/>
            <a:chExt cx="2327" cy="1178"/>
          </a:xfrm>
        </p:grpSpPr>
        <p:sp>
          <p:nvSpPr>
            <p:cNvPr id="55396" name="Text Box 100"/>
            <p:cNvSpPr txBox="1">
              <a:spLocks noChangeArrowheads="1"/>
            </p:cNvSpPr>
            <p:nvPr/>
          </p:nvSpPr>
          <p:spPr bwMode="auto">
            <a:xfrm>
              <a:off x="928" y="1764"/>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FF0066"/>
                  </a:solidFill>
                </a:rPr>
                <a:t>D</a:t>
              </a:r>
            </a:p>
          </p:txBody>
        </p:sp>
        <p:grpSp>
          <p:nvGrpSpPr>
            <p:cNvPr id="55397" name="Group 101"/>
            <p:cNvGrpSpPr>
              <a:grpSpLocks/>
            </p:cNvGrpSpPr>
            <p:nvPr/>
          </p:nvGrpSpPr>
          <p:grpSpPr bwMode="auto">
            <a:xfrm>
              <a:off x="2665" y="1651"/>
              <a:ext cx="196" cy="585"/>
              <a:chOff x="3098" y="1630"/>
              <a:chExt cx="196" cy="585"/>
            </a:xfrm>
          </p:grpSpPr>
          <p:sp>
            <p:nvSpPr>
              <p:cNvPr id="55398" name="Line 102"/>
              <p:cNvSpPr>
                <a:spLocks noChangeShapeType="1"/>
              </p:cNvSpPr>
              <p:nvPr/>
            </p:nvSpPr>
            <p:spPr bwMode="auto">
              <a:xfrm>
                <a:off x="3102" y="1630"/>
                <a:ext cx="192"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99" name="Line 103"/>
              <p:cNvSpPr>
                <a:spLocks noChangeShapeType="1"/>
              </p:cNvSpPr>
              <p:nvPr/>
            </p:nvSpPr>
            <p:spPr bwMode="auto">
              <a:xfrm>
                <a:off x="3098" y="2215"/>
                <a:ext cx="192"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00" name="Line 104"/>
              <p:cNvSpPr>
                <a:spLocks noChangeShapeType="1"/>
              </p:cNvSpPr>
              <p:nvPr/>
            </p:nvSpPr>
            <p:spPr bwMode="auto">
              <a:xfrm>
                <a:off x="3102" y="1828"/>
                <a:ext cx="192"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01" name="Line 105"/>
              <p:cNvSpPr>
                <a:spLocks noChangeShapeType="1"/>
              </p:cNvSpPr>
              <p:nvPr/>
            </p:nvSpPr>
            <p:spPr bwMode="auto">
              <a:xfrm>
                <a:off x="3099" y="2023"/>
                <a:ext cx="192"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5402" name="Line 106"/>
            <p:cNvSpPr>
              <a:spLocks noChangeShapeType="1"/>
            </p:cNvSpPr>
            <p:nvPr/>
          </p:nvSpPr>
          <p:spPr bwMode="auto">
            <a:xfrm>
              <a:off x="1828" y="2340"/>
              <a:ext cx="0" cy="144"/>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03" name="Line 107"/>
            <p:cNvSpPr>
              <a:spLocks noChangeShapeType="1"/>
            </p:cNvSpPr>
            <p:nvPr/>
          </p:nvSpPr>
          <p:spPr bwMode="auto">
            <a:xfrm>
              <a:off x="2314" y="2342"/>
              <a:ext cx="0" cy="144"/>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04" name="Text Box 108"/>
            <p:cNvSpPr txBox="1">
              <a:spLocks noChangeArrowheads="1"/>
            </p:cNvSpPr>
            <p:nvPr/>
          </p:nvSpPr>
          <p:spPr bwMode="auto">
            <a:xfrm>
              <a:off x="2008" y="2387"/>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FF0066"/>
                  </a:solidFill>
                </a:rPr>
                <a:t>A</a:t>
              </a:r>
              <a:r>
                <a:rPr lang="en-US" altLang="zh-CN" b="1" baseline="-25000">
                  <a:solidFill>
                    <a:srgbClr val="FF0066"/>
                  </a:solidFill>
                </a:rPr>
                <a:t>0</a:t>
              </a:r>
              <a:endParaRPr lang="en-US" altLang="zh-CN" b="1" i="1">
                <a:solidFill>
                  <a:srgbClr val="FF0066"/>
                </a:solidFill>
              </a:endParaRPr>
            </a:p>
          </p:txBody>
        </p:sp>
        <p:sp>
          <p:nvSpPr>
            <p:cNvPr id="55405" name="Oval 109"/>
            <p:cNvSpPr>
              <a:spLocks noChangeArrowheads="1"/>
            </p:cNvSpPr>
            <p:nvPr/>
          </p:nvSpPr>
          <p:spPr bwMode="auto">
            <a:xfrm>
              <a:off x="2286" y="2480"/>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06" name="Oval 110"/>
            <p:cNvSpPr>
              <a:spLocks noChangeArrowheads="1"/>
            </p:cNvSpPr>
            <p:nvPr/>
          </p:nvSpPr>
          <p:spPr bwMode="auto">
            <a:xfrm>
              <a:off x="1802" y="2484"/>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07" name="Line 111"/>
            <p:cNvSpPr>
              <a:spLocks noChangeShapeType="1"/>
            </p:cNvSpPr>
            <p:nvPr/>
          </p:nvSpPr>
          <p:spPr bwMode="auto">
            <a:xfrm>
              <a:off x="1261" y="1917"/>
              <a:ext cx="192"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08" name="Oval 112"/>
            <p:cNvSpPr>
              <a:spLocks noChangeArrowheads="1"/>
            </p:cNvSpPr>
            <p:nvPr/>
          </p:nvSpPr>
          <p:spPr bwMode="auto">
            <a:xfrm>
              <a:off x="1211" y="1888"/>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09" name="Rectangle 113"/>
            <p:cNvSpPr>
              <a:spLocks noChangeArrowheads="1"/>
            </p:cNvSpPr>
            <p:nvPr/>
          </p:nvSpPr>
          <p:spPr bwMode="auto">
            <a:xfrm>
              <a:off x="1462" y="1524"/>
              <a:ext cx="1200" cy="816"/>
            </a:xfrm>
            <a:prstGeom prst="rect">
              <a:avLst/>
            </a:prstGeom>
            <a:solidFill>
              <a:srgbClr val="FFFFCC"/>
            </a:solidFill>
            <a:ln w="3810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10" name="Text Box 114"/>
            <p:cNvSpPr txBox="1">
              <a:spLocks noChangeArrowheads="1"/>
            </p:cNvSpPr>
            <p:nvPr/>
          </p:nvSpPr>
          <p:spPr bwMode="auto">
            <a:xfrm>
              <a:off x="1507" y="1639"/>
              <a:ext cx="1081"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b="1">
                  <a:solidFill>
                    <a:srgbClr val="996600"/>
                  </a:solidFill>
                  <a:ea typeface="隶书" panose="02010509060101010101" pitchFamily="49" charset="-122"/>
                </a:rPr>
                <a:t>1 </a:t>
              </a:r>
              <a:r>
                <a:rPr lang="zh-CN" altLang="en-US" b="1">
                  <a:solidFill>
                    <a:srgbClr val="996600"/>
                  </a:solidFill>
                  <a:ea typeface="隶书" panose="02010509060101010101" pitchFamily="49" charset="-122"/>
                </a:rPr>
                <a:t>路</a:t>
              </a:r>
              <a:r>
                <a:rPr lang="en-US" altLang="zh-CN" b="1">
                  <a:solidFill>
                    <a:srgbClr val="996600"/>
                  </a:solidFill>
                  <a:ea typeface="隶书" panose="02010509060101010101" pitchFamily="49" charset="-122"/>
                </a:rPr>
                <a:t>-4 </a:t>
              </a:r>
              <a:r>
                <a:rPr lang="zh-CN" altLang="en-US" b="1">
                  <a:solidFill>
                    <a:srgbClr val="996600"/>
                  </a:solidFill>
                  <a:ea typeface="隶书" panose="02010509060101010101" pitchFamily="49" charset="-122"/>
                </a:rPr>
                <a:t>路</a:t>
              </a:r>
            </a:p>
            <a:p>
              <a:pPr algn="ctr"/>
              <a:r>
                <a:rPr lang="zh-CN" altLang="en-US" b="1">
                  <a:solidFill>
                    <a:srgbClr val="996600"/>
                  </a:solidFill>
                  <a:ea typeface="隶书" panose="02010509060101010101" pitchFamily="49" charset="-122"/>
                </a:rPr>
                <a:t>数据分配器</a:t>
              </a:r>
            </a:p>
          </p:txBody>
        </p:sp>
        <p:grpSp>
          <p:nvGrpSpPr>
            <p:cNvPr id="55411" name="Group 115"/>
            <p:cNvGrpSpPr>
              <a:grpSpLocks/>
            </p:cNvGrpSpPr>
            <p:nvPr/>
          </p:nvGrpSpPr>
          <p:grpSpPr bwMode="auto">
            <a:xfrm>
              <a:off x="2850" y="1623"/>
              <a:ext cx="60" cy="643"/>
              <a:chOff x="2850" y="1623"/>
              <a:chExt cx="60" cy="643"/>
            </a:xfrm>
          </p:grpSpPr>
          <p:sp>
            <p:nvSpPr>
              <p:cNvPr id="55412" name="Oval 116"/>
              <p:cNvSpPr>
                <a:spLocks noChangeArrowheads="1"/>
              </p:cNvSpPr>
              <p:nvPr/>
            </p:nvSpPr>
            <p:spPr bwMode="auto">
              <a:xfrm>
                <a:off x="2854" y="2210"/>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13" name="Oval 117"/>
              <p:cNvSpPr>
                <a:spLocks noChangeArrowheads="1"/>
              </p:cNvSpPr>
              <p:nvPr/>
            </p:nvSpPr>
            <p:spPr bwMode="auto">
              <a:xfrm>
                <a:off x="2850" y="2015"/>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14" name="Oval 118"/>
              <p:cNvSpPr>
                <a:spLocks noChangeArrowheads="1"/>
              </p:cNvSpPr>
              <p:nvPr/>
            </p:nvSpPr>
            <p:spPr bwMode="auto">
              <a:xfrm>
                <a:off x="2850" y="1815"/>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15" name="Oval 119"/>
              <p:cNvSpPr>
                <a:spLocks noChangeArrowheads="1"/>
              </p:cNvSpPr>
              <p:nvPr/>
            </p:nvSpPr>
            <p:spPr bwMode="auto">
              <a:xfrm>
                <a:off x="2850" y="1623"/>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5416" name="Group 120"/>
            <p:cNvGrpSpPr>
              <a:grpSpLocks/>
            </p:cNvGrpSpPr>
            <p:nvPr/>
          </p:nvGrpSpPr>
          <p:grpSpPr bwMode="auto">
            <a:xfrm>
              <a:off x="2930" y="1497"/>
              <a:ext cx="325" cy="903"/>
              <a:chOff x="2927" y="2192"/>
              <a:chExt cx="325" cy="903"/>
            </a:xfrm>
          </p:grpSpPr>
          <p:sp>
            <p:nvSpPr>
              <p:cNvPr id="55417" name="Text Box 121"/>
              <p:cNvSpPr txBox="1">
                <a:spLocks noChangeArrowheads="1"/>
              </p:cNvSpPr>
              <p:nvPr/>
            </p:nvSpPr>
            <p:spPr bwMode="auto">
              <a:xfrm>
                <a:off x="2930" y="2192"/>
                <a:ext cx="29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FF0066"/>
                    </a:solidFill>
                  </a:rPr>
                  <a:t>Y</a:t>
                </a:r>
                <a:r>
                  <a:rPr lang="en-US" altLang="zh-CN" b="1" baseline="-25000">
                    <a:solidFill>
                      <a:srgbClr val="FF0066"/>
                    </a:solidFill>
                  </a:rPr>
                  <a:t>0</a:t>
                </a:r>
                <a:endParaRPr lang="en-US" altLang="zh-CN" b="1" i="1">
                  <a:solidFill>
                    <a:srgbClr val="FF0066"/>
                  </a:solidFill>
                </a:endParaRPr>
              </a:p>
            </p:txBody>
          </p:sp>
          <p:sp>
            <p:nvSpPr>
              <p:cNvPr id="55418" name="Text Box 122"/>
              <p:cNvSpPr txBox="1">
                <a:spLocks noChangeArrowheads="1"/>
              </p:cNvSpPr>
              <p:nvPr/>
            </p:nvSpPr>
            <p:spPr bwMode="auto">
              <a:xfrm>
                <a:off x="2933" y="2807"/>
                <a:ext cx="3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FF0066"/>
                    </a:solidFill>
                  </a:rPr>
                  <a:t>Y</a:t>
                </a:r>
                <a:r>
                  <a:rPr lang="en-US" altLang="zh-CN" b="1" baseline="-25000">
                    <a:solidFill>
                      <a:srgbClr val="FF0066"/>
                    </a:solidFill>
                  </a:rPr>
                  <a:t>3</a:t>
                </a:r>
                <a:endParaRPr lang="en-US" altLang="zh-CN" b="1" i="1">
                  <a:solidFill>
                    <a:srgbClr val="FF0066"/>
                  </a:solidFill>
                </a:endParaRPr>
              </a:p>
            </p:txBody>
          </p:sp>
          <p:sp>
            <p:nvSpPr>
              <p:cNvPr id="55419" name="Text Box 123"/>
              <p:cNvSpPr txBox="1">
                <a:spLocks noChangeArrowheads="1"/>
              </p:cNvSpPr>
              <p:nvPr/>
            </p:nvSpPr>
            <p:spPr bwMode="auto">
              <a:xfrm>
                <a:off x="2927" y="2402"/>
                <a:ext cx="29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FF0066"/>
                    </a:solidFill>
                  </a:rPr>
                  <a:t>Y</a:t>
                </a:r>
                <a:r>
                  <a:rPr lang="en-US" altLang="zh-CN" b="1" baseline="-25000">
                    <a:solidFill>
                      <a:srgbClr val="FF0066"/>
                    </a:solidFill>
                  </a:rPr>
                  <a:t>1</a:t>
                </a:r>
                <a:endParaRPr lang="en-US" altLang="zh-CN" b="1" i="1">
                  <a:solidFill>
                    <a:srgbClr val="0033CC"/>
                  </a:solidFill>
                </a:endParaRPr>
              </a:p>
            </p:txBody>
          </p:sp>
          <p:sp>
            <p:nvSpPr>
              <p:cNvPr id="55420" name="Text Box 124"/>
              <p:cNvSpPr txBox="1">
                <a:spLocks noChangeArrowheads="1"/>
              </p:cNvSpPr>
              <p:nvPr/>
            </p:nvSpPr>
            <p:spPr bwMode="auto">
              <a:xfrm>
                <a:off x="2927" y="2609"/>
                <a:ext cx="29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FF0066"/>
                    </a:solidFill>
                  </a:rPr>
                  <a:t>Y</a:t>
                </a:r>
                <a:r>
                  <a:rPr lang="en-US" altLang="zh-CN" b="1" baseline="-25000">
                    <a:solidFill>
                      <a:srgbClr val="FF0066"/>
                    </a:solidFill>
                  </a:rPr>
                  <a:t>2</a:t>
                </a:r>
                <a:endParaRPr lang="en-US" altLang="zh-CN" b="1" i="1">
                  <a:solidFill>
                    <a:srgbClr val="FF0066"/>
                  </a:solidFill>
                </a:endParaRPr>
              </a:p>
            </p:txBody>
          </p:sp>
        </p:grpSp>
        <p:sp>
          <p:nvSpPr>
            <p:cNvPr id="55421" name="Text Box 125"/>
            <p:cNvSpPr txBox="1">
              <a:spLocks noChangeArrowheads="1"/>
            </p:cNvSpPr>
            <p:nvPr/>
          </p:nvSpPr>
          <p:spPr bwMode="auto">
            <a:xfrm>
              <a:off x="1513" y="2387"/>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FF0066"/>
                  </a:solidFill>
                </a:rPr>
                <a:t>A</a:t>
              </a:r>
              <a:r>
                <a:rPr lang="en-US" altLang="zh-CN" b="1" baseline="-25000">
                  <a:solidFill>
                    <a:srgbClr val="FF0066"/>
                  </a:solidFill>
                </a:rPr>
                <a:t>1</a:t>
              </a:r>
              <a:endParaRPr lang="en-US" altLang="zh-CN" b="1" i="1">
                <a:solidFill>
                  <a:srgbClr val="FF0066"/>
                </a:solidFill>
              </a:endParaRPr>
            </a:p>
          </p:txBody>
        </p:sp>
      </p:grpSp>
      <p:grpSp>
        <p:nvGrpSpPr>
          <p:cNvPr id="55422" name="Group 126"/>
          <p:cNvGrpSpPr>
            <a:grpSpLocks/>
          </p:cNvGrpSpPr>
          <p:nvPr/>
        </p:nvGrpSpPr>
        <p:grpSpPr bwMode="auto">
          <a:xfrm>
            <a:off x="2482850" y="2443163"/>
            <a:ext cx="1933575" cy="1320800"/>
            <a:chOff x="1462" y="1520"/>
            <a:chExt cx="1218" cy="832"/>
          </a:xfrm>
        </p:grpSpPr>
        <p:sp>
          <p:nvSpPr>
            <p:cNvPr id="55423" name="Rectangle 127"/>
            <p:cNvSpPr>
              <a:spLocks noChangeArrowheads="1"/>
            </p:cNvSpPr>
            <p:nvPr/>
          </p:nvSpPr>
          <p:spPr bwMode="auto">
            <a:xfrm>
              <a:off x="1462" y="1520"/>
              <a:ext cx="1208" cy="832"/>
            </a:xfrm>
            <a:prstGeom prst="rect">
              <a:avLst/>
            </a:prstGeom>
            <a:solidFill>
              <a:srgbClr val="CCFFFF"/>
            </a:solid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5424" name="Group 128"/>
            <p:cNvGrpSpPr>
              <a:grpSpLocks/>
            </p:cNvGrpSpPr>
            <p:nvPr/>
          </p:nvGrpSpPr>
          <p:grpSpPr bwMode="auto">
            <a:xfrm>
              <a:off x="2374" y="1652"/>
              <a:ext cx="306" cy="586"/>
              <a:chOff x="2374" y="1652"/>
              <a:chExt cx="306" cy="586"/>
            </a:xfrm>
          </p:grpSpPr>
          <p:sp>
            <p:nvSpPr>
              <p:cNvPr id="55425" name="Line 129"/>
              <p:cNvSpPr>
                <a:spLocks noChangeShapeType="1"/>
              </p:cNvSpPr>
              <p:nvPr/>
            </p:nvSpPr>
            <p:spPr bwMode="auto">
              <a:xfrm>
                <a:off x="2374" y="1652"/>
                <a:ext cx="302"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26" name="Line 130"/>
              <p:cNvSpPr>
                <a:spLocks noChangeShapeType="1"/>
              </p:cNvSpPr>
              <p:nvPr/>
            </p:nvSpPr>
            <p:spPr bwMode="auto">
              <a:xfrm>
                <a:off x="2374" y="1849"/>
                <a:ext cx="302"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27" name="Line 131"/>
              <p:cNvSpPr>
                <a:spLocks noChangeShapeType="1"/>
              </p:cNvSpPr>
              <p:nvPr/>
            </p:nvSpPr>
            <p:spPr bwMode="auto">
              <a:xfrm>
                <a:off x="2378" y="2045"/>
                <a:ext cx="302"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28" name="Line 132"/>
              <p:cNvSpPr>
                <a:spLocks noChangeShapeType="1"/>
              </p:cNvSpPr>
              <p:nvPr/>
            </p:nvSpPr>
            <p:spPr bwMode="auto">
              <a:xfrm>
                <a:off x="2374" y="2238"/>
                <a:ext cx="302"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5429" name="Group 133"/>
            <p:cNvGrpSpPr>
              <a:grpSpLocks/>
            </p:cNvGrpSpPr>
            <p:nvPr/>
          </p:nvGrpSpPr>
          <p:grpSpPr bwMode="auto">
            <a:xfrm>
              <a:off x="2309" y="1616"/>
              <a:ext cx="72" cy="657"/>
              <a:chOff x="2309" y="1616"/>
              <a:chExt cx="72" cy="657"/>
            </a:xfrm>
          </p:grpSpPr>
          <p:sp>
            <p:nvSpPr>
              <p:cNvPr id="55430" name="Oval 134"/>
              <p:cNvSpPr>
                <a:spLocks noChangeArrowheads="1"/>
              </p:cNvSpPr>
              <p:nvPr/>
            </p:nvSpPr>
            <p:spPr bwMode="auto">
              <a:xfrm>
                <a:off x="2309" y="1616"/>
                <a:ext cx="67" cy="67"/>
              </a:xfrm>
              <a:prstGeom prst="ellipse">
                <a:avLst/>
              </a:prstGeom>
              <a:noFill/>
              <a:ln w="2857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31" name="Oval 135"/>
              <p:cNvSpPr>
                <a:spLocks noChangeArrowheads="1"/>
              </p:cNvSpPr>
              <p:nvPr/>
            </p:nvSpPr>
            <p:spPr bwMode="auto">
              <a:xfrm>
                <a:off x="2314" y="1819"/>
                <a:ext cx="67" cy="67"/>
              </a:xfrm>
              <a:prstGeom prst="ellipse">
                <a:avLst/>
              </a:prstGeom>
              <a:noFill/>
              <a:ln w="2857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32" name="Oval 136"/>
              <p:cNvSpPr>
                <a:spLocks noChangeArrowheads="1"/>
              </p:cNvSpPr>
              <p:nvPr/>
            </p:nvSpPr>
            <p:spPr bwMode="auto">
              <a:xfrm>
                <a:off x="2309" y="2016"/>
                <a:ext cx="67" cy="67"/>
              </a:xfrm>
              <a:prstGeom prst="ellipse">
                <a:avLst/>
              </a:prstGeom>
              <a:noFill/>
              <a:ln w="2857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33" name="Oval 137"/>
              <p:cNvSpPr>
                <a:spLocks noChangeArrowheads="1"/>
              </p:cNvSpPr>
              <p:nvPr/>
            </p:nvSpPr>
            <p:spPr bwMode="auto">
              <a:xfrm>
                <a:off x="2314" y="2206"/>
                <a:ext cx="67" cy="67"/>
              </a:xfrm>
              <a:prstGeom prst="ellipse">
                <a:avLst/>
              </a:prstGeom>
              <a:noFill/>
              <a:ln w="2857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5434" name="Line 138"/>
            <p:cNvSpPr>
              <a:spLocks noChangeShapeType="1"/>
            </p:cNvSpPr>
            <p:nvPr/>
          </p:nvSpPr>
          <p:spPr bwMode="auto">
            <a:xfrm>
              <a:off x="1462" y="1916"/>
              <a:ext cx="289" cy="1"/>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35" name="Oval 139"/>
            <p:cNvSpPr>
              <a:spLocks noChangeArrowheads="1"/>
            </p:cNvSpPr>
            <p:nvPr/>
          </p:nvSpPr>
          <p:spPr bwMode="auto">
            <a:xfrm>
              <a:off x="1748" y="1878"/>
              <a:ext cx="67" cy="67"/>
            </a:xfrm>
            <a:prstGeom prst="ellipse">
              <a:avLst/>
            </a:prstGeom>
            <a:noFill/>
            <a:ln w="2857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5436" name="Line 140"/>
          <p:cNvSpPr>
            <a:spLocks noChangeShapeType="1"/>
          </p:cNvSpPr>
          <p:nvPr/>
        </p:nvSpPr>
        <p:spPr bwMode="auto">
          <a:xfrm flipV="1">
            <a:off x="3040063" y="2659063"/>
            <a:ext cx="773112" cy="395287"/>
          </a:xfrm>
          <a:prstGeom prst="line">
            <a:avLst/>
          </a:prstGeom>
          <a:noFill/>
          <a:ln w="38100">
            <a:solidFill>
              <a:schemeClr val="accent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37" name="Line 141"/>
          <p:cNvSpPr>
            <a:spLocks noChangeShapeType="1"/>
          </p:cNvSpPr>
          <p:nvPr/>
        </p:nvSpPr>
        <p:spPr bwMode="auto">
          <a:xfrm flipV="1">
            <a:off x="3052763" y="2659063"/>
            <a:ext cx="760412" cy="388937"/>
          </a:xfrm>
          <a:prstGeom prst="line">
            <a:avLst/>
          </a:prstGeom>
          <a:noFill/>
          <a:ln w="38100">
            <a:solidFill>
              <a:srgbClr val="CCFFFF"/>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38" name="Line 142"/>
          <p:cNvSpPr>
            <a:spLocks noChangeShapeType="1"/>
          </p:cNvSpPr>
          <p:nvPr/>
        </p:nvSpPr>
        <p:spPr bwMode="auto">
          <a:xfrm flipV="1">
            <a:off x="3044825" y="2978150"/>
            <a:ext cx="784225" cy="84138"/>
          </a:xfrm>
          <a:prstGeom prst="line">
            <a:avLst/>
          </a:prstGeom>
          <a:noFill/>
          <a:ln w="38100">
            <a:solidFill>
              <a:schemeClr val="accent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39" name="Line 143"/>
          <p:cNvSpPr>
            <a:spLocks noChangeShapeType="1"/>
          </p:cNvSpPr>
          <p:nvPr/>
        </p:nvSpPr>
        <p:spPr bwMode="auto">
          <a:xfrm>
            <a:off x="3046413" y="3067050"/>
            <a:ext cx="773112" cy="214313"/>
          </a:xfrm>
          <a:prstGeom prst="line">
            <a:avLst/>
          </a:prstGeom>
          <a:noFill/>
          <a:ln w="38100">
            <a:solidFill>
              <a:schemeClr val="accent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40" name="Line 144"/>
          <p:cNvSpPr>
            <a:spLocks noChangeShapeType="1"/>
          </p:cNvSpPr>
          <p:nvPr/>
        </p:nvSpPr>
        <p:spPr bwMode="auto">
          <a:xfrm>
            <a:off x="3055938" y="3070225"/>
            <a:ext cx="763587" cy="211138"/>
          </a:xfrm>
          <a:prstGeom prst="line">
            <a:avLst/>
          </a:prstGeom>
          <a:noFill/>
          <a:ln w="38100">
            <a:solidFill>
              <a:srgbClr val="CCFFFF"/>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41" name="Line 145"/>
          <p:cNvSpPr>
            <a:spLocks noChangeShapeType="1"/>
          </p:cNvSpPr>
          <p:nvPr/>
        </p:nvSpPr>
        <p:spPr bwMode="auto">
          <a:xfrm flipV="1">
            <a:off x="3051175" y="2978150"/>
            <a:ext cx="777875" cy="82550"/>
          </a:xfrm>
          <a:prstGeom prst="line">
            <a:avLst/>
          </a:prstGeom>
          <a:noFill/>
          <a:ln w="38100">
            <a:solidFill>
              <a:srgbClr val="CCFFFF"/>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42" name="Line 146"/>
          <p:cNvSpPr>
            <a:spLocks noChangeShapeType="1"/>
          </p:cNvSpPr>
          <p:nvPr/>
        </p:nvSpPr>
        <p:spPr bwMode="auto">
          <a:xfrm>
            <a:off x="3038475" y="3063875"/>
            <a:ext cx="787400" cy="520700"/>
          </a:xfrm>
          <a:prstGeom prst="line">
            <a:avLst/>
          </a:prstGeom>
          <a:noFill/>
          <a:ln w="38100">
            <a:solidFill>
              <a:schemeClr val="accent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5443" name="Group 147"/>
          <p:cNvGrpSpPr>
            <a:grpSpLocks/>
          </p:cNvGrpSpPr>
          <p:nvPr/>
        </p:nvGrpSpPr>
        <p:grpSpPr bwMode="auto">
          <a:xfrm>
            <a:off x="1312863" y="4495800"/>
            <a:ext cx="3311525" cy="1905000"/>
            <a:chOff x="703" y="2833"/>
            <a:chExt cx="2086" cy="1200"/>
          </a:xfrm>
        </p:grpSpPr>
        <p:sp>
          <p:nvSpPr>
            <p:cNvPr id="55444" name="Line 148"/>
            <p:cNvSpPr>
              <a:spLocks noChangeShapeType="1"/>
            </p:cNvSpPr>
            <p:nvPr/>
          </p:nvSpPr>
          <p:spPr bwMode="auto">
            <a:xfrm>
              <a:off x="703" y="3104"/>
              <a:ext cx="2086" cy="0"/>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445" name="Line 149"/>
            <p:cNvSpPr>
              <a:spLocks noChangeShapeType="1"/>
            </p:cNvSpPr>
            <p:nvPr/>
          </p:nvSpPr>
          <p:spPr bwMode="auto">
            <a:xfrm>
              <a:off x="1481" y="2834"/>
              <a:ext cx="0" cy="1197"/>
            </a:xfrm>
            <a:prstGeom prst="line">
              <a:avLst/>
            </a:prstGeom>
            <a:noFill/>
            <a:ln w="19050">
              <a:solidFill>
                <a:srgbClr val="00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446" name="Line 150"/>
            <p:cNvSpPr>
              <a:spLocks noChangeShapeType="1"/>
            </p:cNvSpPr>
            <p:nvPr/>
          </p:nvSpPr>
          <p:spPr bwMode="auto">
            <a:xfrm>
              <a:off x="703" y="4033"/>
              <a:ext cx="2086" cy="0"/>
            </a:xfrm>
            <a:prstGeom prst="line">
              <a:avLst/>
            </a:prstGeom>
            <a:noFill/>
            <a:ln w="38100">
              <a:solidFill>
                <a:srgbClr val="00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447" name="Line 151"/>
            <p:cNvSpPr>
              <a:spLocks noChangeShapeType="1"/>
            </p:cNvSpPr>
            <p:nvPr/>
          </p:nvSpPr>
          <p:spPr bwMode="auto">
            <a:xfrm>
              <a:off x="703" y="2833"/>
              <a:ext cx="2086" cy="0"/>
            </a:xfrm>
            <a:prstGeom prst="line">
              <a:avLst/>
            </a:prstGeom>
            <a:noFill/>
            <a:ln w="38100">
              <a:solidFill>
                <a:srgbClr val="00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5448" name="Text Box 152"/>
          <p:cNvSpPr txBox="1">
            <a:spLocks noChangeArrowheads="1"/>
          </p:cNvSpPr>
          <p:nvPr/>
        </p:nvSpPr>
        <p:spPr bwMode="auto">
          <a:xfrm>
            <a:off x="644525" y="4824413"/>
            <a:ext cx="488950" cy="1187450"/>
          </a:xfrm>
          <a:prstGeom prst="rect">
            <a:avLst/>
          </a:prstGeom>
          <a:solidFill>
            <a:srgbClr val="009900"/>
          </a:solidFill>
          <a:ln>
            <a:noFill/>
          </a:ln>
          <a:effectLst/>
          <a:extLs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chemeClr val="bg1"/>
                </a:solidFill>
              </a:rPr>
              <a:t>真</a:t>
            </a:r>
          </a:p>
          <a:p>
            <a:r>
              <a:rPr lang="zh-CN" altLang="en-US" b="1">
                <a:solidFill>
                  <a:schemeClr val="bg1"/>
                </a:solidFill>
              </a:rPr>
              <a:t>值</a:t>
            </a:r>
          </a:p>
          <a:p>
            <a:r>
              <a:rPr lang="zh-CN" altLang="en-US" b="1">
                <a:solidFill>
                  <a:schemeClr val="bg1"/>
                </a:solidFill>
              </a:rPr>
              <a:t>表</a:t>
            </a:r>
          </a:p>
        </p:txBody>
      </p:sp>
      <p:sp>
        <p:nvSpPr>
          <p:cNvPr id="55449" name="Text Box 153"/>
          <p:cNvSpPr txBox="1">
            <a:spLocks noChangeArrowheads="1"/>
          </p:cNvSpPr>
          <p:nvPr/>
        </p:nvSpPr>
        <p:spPr bwMode="auto">
          <a:xfrm>
            <a:off x="6989763" y="2508250"/>
            <a:ext cx="490537" cy="1187450"/>
          </a:xfrm>
          <a:prstGeom prst="rect">
            <a:avLst/>
          </a:prstGeom>
          <a:solidFill>
            <a:srgbClr val="009900"/>
          </a:solidFill>
          <a:ln>
            <a:noFill/>
          </a:ln>
          <a:effectLst/>
          <a:extLs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chemeClr val="bg1"/>
                </a:solidFill>
              </a:rPr>
              <a:t>函</a:t>
            </a:r>
          </a:p>
          <a:p>
            <a:r>
              <a:rPr lang="zh-CN" altLang="en-US" b="1">
                <a:solidFill>
                  <a:schemeClr val="bg1"/>
                </a:solidFill>
              </a:rPr>
              <a:t>数</a:t>
            </a:r>
          </a:p>
          <a:p>
            <a:r>
              <a:rPr lang="zh-CN" altLang="en-US" b="1">
                <a:solidFill>
                  <a:schemeClr val="bg1"/>
                </a:solidFill>
              </a:rPr>
              <a:t>式</a:t>
            </a:r>
          </a:p>
        </p:txBody>
      </p:sp>
      <p:sp>
        <p:nvSpPr>
          <p:cNvPr id="55450" name="Text Box 154"/>
          <p:cNvSpPr txBox="1">
            <a:spLocks noChangeArrowheads="1"/>
          </p:cNvSpPr>
          <p:nvPr/>
        </p:nvSpPr>
        <p:spPr bwMode="auto">
          <a:xfrm>
            <a:off x="7708900" y="5765800"/>
            <a:ext cx="1103313" cy="457200"/>
          </a:xfrm>
          <a:prstGeom prst="rect">
            <a:avLst/>
          </a:prstGeom>
          <a:solidFill>
            <a:srgbClr val="009900"/>
          </a:solidFill>
          <a:ln>
            <a:noFill/>
          </a:ln>
          <a:effectLst/>
          <a:extLs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chemeClr val="bg1"/>
                </a:solidFill>
              </a:rPr>
              <a:t>逻辑图</a:t>
            </a:r>
          </a:p>
        </p:txBody>
      </p:sp>
      <p:sp>
        <p:nvSpPr>
          <p:cNvPr id="2" name="标题 1"/>
          <p:cNvSpPr>
            <a:spLocks noGrp="1"/>
          </p:cNvSpPr>
          <p:nvPr>
            <p:ph type="title"/>
          </p:nvPr>
        </p:nvSpPr>
        <p:spPr>
          <a:xfrm>
            <a:off x="179511" y="-63897"/>
            <a:ext cx="8632701" cy="964505"/>
          </a:xfrm>
        </p:spPr>
        <p:txBody>
          <a:bodyPr>
            <a:normAutofit/>
          </a:bodyPr>
          <a:lstStyle/>
          <a:p>
            <a:r>
              <a:rPr lang="zh-CN" altLang="en-US" b="1" dirty="0" smtClean="0"/>
              <a:t>数据</a:t>
            </a:r>
            <a:r>
              <a:rPr lang="zh-CN" altLang="en-US" b="1" dirty="0"/>
              <a:t>分配器</a:t>
            </a:r>
            <a:r>
              <a:rPr lang="zh-CN" altLang="en-US" b="1" dirty="0">
                <a:ea typeface="楷体_GB2312" panose="02010609030101010101" pitchFamily="49" charset="-122"/>
              </a:rPr>
              <a:t> </a:t>
            </a:r>
            <a:r>
              <a:rPr lang="en-US" altLang="zh-CN" b="1" dirty="0">
                <a:ea typeface="楷体_GB2312" panose="02010609030101010101" pitchFamily="49" charset="-122"/>
              </a:rPr>
              <a:t>( Data </a:t>
            </a:r>
            <a:r>
              <a:rPr lang="en-US" altLang="zh-CN" b="1" dirty="0" err="1">
                <a:ea typeface="楷体_GB2312" panose="02010609030101010101" pitchFamily="49" charset="-122"/>
              </a:rPr>
              <a:t>Demultiplexer</a:t>
            </a:r>
            <a:r>
              <a:rPr lang="en-US" altLang="zh-CN" b="1" dirty="0">
                <a:ea typeface="楷体_GB2312" panose="02010609030101010101" pitchFamily="49" charset="-122"/>
              </a:rPr>
              <a:t> </a:t>
            </a:r>
            <a:r>
              <a:rPr lang="en-US" altLang="zh-CN" b="1" dirty="0" smtClean="0">
                <a:ea typeface="楷体_GB2312" panose="02010609030101010101" pitchFamily="49" charset="-122"/>
              </a:rPr>
              <a:t>)</a:t>
            </a:r>
            <a:endParaRPr lang="zh-CN" altLang="en-US" dirty="0"/>
          </a:p>
        </p:txBody>
      </p:sp>
    </p:spTree>
    <p:extLst>
      <p:ext uri="{BB962C8B-B14F-4D97-AF65-F5344CB8AC3E}">
        <p14:creationId xmlns:p14="http://schemas.microsoft.com/office/powerpoint/2010/main" val="232362065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55299"/>
                                        </p:tgtEl>
                                        <p:attrNameLst>
                                          <p:attrName>style.visibility</p:attrName>
                                        </p:attrNameLst>
                                      </p:cBhvr>
                                      <p:to>
                                        <p:strVal val="visible"/>
                                      </p:to>
                                    </p:set>
                                    <p:animEffect transition="in" filter="wipe(left)">
                                      <p:cBhvr>
                                        <p:cTn id="7" dur="75"/>
                                        <p:tgtEl>
                                          <p:spTgt spid="552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55300"/>
                                        </p:tgtEl>
                                        <p:attrNameLst>
                                          <p:attrName>style.visibility</p:attrName>
                                        </p:attrNameLst>
                                      </p:cBhvr>
                                      <p:to>
                                        <p:strVal val="visible"/>
                                      </p:to>
                                    </p:set>
                                    <p:animEffect transition="in" filter="wipe(left)">
                                      <p:cBhvr>
                                        <p:cTn id="12" dur="75"/>
                                        <p:tgtEl>
                                          <p:spTgt spid="553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55395"/>
                                        </p:tgtEl>
                                        <p:attrNameLst>
                                          <p:attrName>style.visibility</p:attrName>
                                        </p:attrNameLst>
                                      </p:cBhvr>
                                      <p:to>
                                        <p:strVal val="visible"/>
                                      </p:to>
                                    </p:set>
                                    <p:anim calcmode="lin" valueType="num">
                                      <p:cBhvr additive="base">
                                        <p:cTn id="17" dur="500"/>
                                        <p:tgtEl>
                                          <p:spTgt spid="55395"/>
                                        </p:tgtEl>
                                        <p:attrNameLst>
                                          <p:attrName>ppt_y</p:attrName>
                                        </p:attrNameLst>
                                      </p:cBhvr>
                                      <p:tavLst>
                                        <p:tav tm="0">
                                          <p:val>
                                            <p:strVal val="#ppt_y+#ppt_h*1.125000"/>
                                          </p:val>
                                        </p:tav>
                                        <p:tav tm="100000">
                                          <p:val>
                                            <p:strVal val="#ppt_y"/>
                                          </p:val>
                                        </p:tav>
                                      </p:tavLst>
                                    </p:anim>
                                    <p:animEffect transition="in" filter="wipe(up)">
                                      <p:cBhvr>
                                        <p:cTn id="18" dur="500"/>
                                        <p:tgtEl>
                                          <p:spTgt spid="55395"/>
                                        </p:tgtEl>
                                      </p:cBhvr>
                                    </p:animEffect>
                                  </p:childTnLst>
                                </p:cTn>
                              </p:par>
                            </p:childTnLst>
                          </p:cTn>
                        </p:par>
                        <p:par>
                          <p:cTn id="19" fill="hold" nodeType="afterGroup">
                            <p:stCondLst>
                              <p:cond delay="500"/>
                            </p:stCondLst>
                            <p:childTnLst>
                              <p:par>
                                <p:cTn id="20" presetID="4" presetClass="entr" presetSubtype="32" fill="hold" grpId="0" nodeType="afterEffect">
                                  <p:stCondLst>
                                    <p:cond delay="1000"/>
                                  </p:stCondLst>
                                  <p:childTnLst>
                                    <p:set>
                                      <p:cBhvr>
                                        <p:cTn id="21" dur="1" fill="hold">
                                          <p:stCondLst>
                                            <p:cond delay="0"/>
                                          </p:stCondLst>
                                        </p:cTn>
                                        <p:tgtEl>
                                          <p:spTgt spid="55301"/>
                                        </p:tgtEl>
                                        <p:attrNameLst>
                                          <p:attrName>style.visibility</p:attrName>
                                        </p:attrNameLst>
                                      </p:cBhvr>
                                      <p:to>
                                        <p:strVal val="visible"/>
                                      </p:to>
                                    </p:set>
                                    <p:animEffect transition="in" filter="box(out)">
                                      <p:cBhvr>
                                        <p:cTn id="22" dur="500"/>
                                        <p:tgtEl>
                                          <p:spTgt spid="55301"/>
                                        </p:tgtEl>
                                      </p:cBhvr>
                                    </p:animEffect>
                                  </p:childTnLst>
                                </p:cTn>
                              </p:par>
                            </p:childTnLst>
                          </p:cTn>
                        </p:par>
                        <p:par>
                          <p:cTn id="23" fill="hold" nodeType="afterGroup">
                            <p:stCondLst>
                              <p:cond delay="2000"/>
                            </p:stCondLst>
                            <p:childTnLst>
                              <p:par>
                                <p:cTn id="24" presetID="4" presetClass="entr" presetSubtype="32" fill="hold" grpId="0" nodeType="afterEffect">
                                  <p:stCondLst>
                                    <p:cond delay="1000"/>
                                  </p:stCondLst>
                                  <p:childTnLst>
                                    <p:set>
                                      <p:cBhvr>
                                        <p:cTn id="25" dur="1" fill="hold">
                                          <p:stCondLst>
                                            <p:cond delay="0"/>
                                          </p:stCondLst>
                                        </p:cTn>
                                        <p:tgtEl>
                                          <p:spTgt spid="55302"/>
                                        </p:tgtEl>
                                        <p:attrNameLst>
                                          <p:attrName>style.visibility</p:attrName>
                                        </p:attrNameLst>
                                      </p:cBhvr>
                                      <p:to>
                                        <p:strVal val="visible"/>
                                      </p:to>
                                    </p:set>
                                    <p:animEffect transition="in" filter="box(out)">
                                      <p:cBhvr>
                                        <p:cTn id="26" dur="500"/>
                                        <p:tgtEl>
                                          <p:spTgt spid="55302"/>
                                        </p:tgtEl>
                                      </p:cBhvr>
                                    </p:animEffect>
                                  </p:childTnLst>
                                </p:cTn>
                              </p:par>
                            </p:childTnLst>
                          </p:cTn>
                        </p:par>
                        <p:par>
                          <p:cTn id="27" fill="hold" nodeType="afterGroup">
                            <p:stCondLst>
                              <p:cond delay="3500"/>
                            </p:stCondLst>
                            <p:childTnLst>
                              <p:par>
                                <p:cTn id="28" presetID="4" presetClass="entr" presetSubtype="32" fill="hold" grpId="0" nodeType="afterEffect">
                                  <p:stCondLst>
                                    <p:cond delay="1000"/>
                                  </p:stCondLst>
                                  <p:childTnLst>
                                    <p:set>
                                      <p:cBhvr>
                                        <p:cTn id="29" dur="1" fill="hold">
                                          <p:stCondLst>
                                            <p:cond delay="0"/>
                                          </p:stCondLst>
                                        </p:cTn>
                                        <p:tgtEl>
                                          <p:spTgt spid="55303"/>
                                        </p:tgtEl>
                                        <p:attrNameLst>
                                          <p:attrName>style.visibility</p:attrName>
                                        </p:attrNameLst>
                                      </p:cBhvr>
                                      <p:to>
                                        <p:strVal val="visible"/>
                                      </p:to>
                                    </p:set>
                                    <p:animEffect transition="in" filter="box(out)">
                                      <p:cBhvr>
                                        <p:cTn id="30" dur="500"/>
                                        <p:tgtEl>
                                          <p:spTgt spid="5530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55448"/>
                                        </p:tgtEl>
                                        <p:attrNameLst>
                                          <p:attrName>style.visibility</p:attrName>
                                        </p:attrNameLst>
                                      </p:cBhvr>
                                      <p:to>
                                        <p:strVal val="visible"/>
                                      </p:to>
                                    </p:set>
                                    <p:animEffect transition="in" filter="wipe(up)">
                                      <p:cBhvr>
                                        <p:cTn id="35" dur="500"/>
                                        <p:tgtEl>
                                          <p:spTgt spid="55448"/>
                                        </p:tgtEl>
                                      </p:cBhvr>
                                    </p:animEffect>
                                  </p:childTnLst>
                                </p:cTn>
                              </p:par>
                            </p:childTnLst>
                          </p:cTn>
                        </p:par>
                        <p:par>
                          <p:cTn id="36" fill="hold" nodeType="afterGroup">
                            <p:stCondLst>
                              <p:cond delay="500"/>
                            </p:stCondLst>
                            <p:childTnLst>
                              <p:par>
                                <p:cTn id="37" presetID="17" presetClass="entr" presetSubtype="10" fill="hold" nodeType="afterEffect">
                                  <p:stCondLst>
                                    <p:cond delay="1000"/>
                                  </p:stCondLst>
                                  <p:childTnLst>
                                    <p:set>
                                      <p:cBhvr>
                                        <p:cTn id="38" dur="1" fill="hold">
                                          <p:stCondLst>
                                            <p:cond delay="0"/>
                                          </p:stCondLst>
                                        </p:cTn>
                                        <p:tgtEl>
                                          <p:spTgt spid="55443"/>
                                        </p:tgtEl>
                                        <p:attrNameLst>
                                          <p:attrName>style.visibility</p:attrName>
                                        </p:attrNameLst>
                                      </p:cBhvr>
                                      <p:to>
                                        <p:strVal val="visible"/>
                                      </p:to>
                                    </p:set>
                                    <p:anim calcmode="lin" valueType="num">
                                      <p:cBhvr>
                                        <p:cTn id="39" dur="500" fill="hold"/>
                                        <p:tgtEl>
                                          <p:spTgt spid="55443"/>
                                        </p:tgtEl>
                                        <p:attrNameLst>
                                          <p:attrName>ppt_w</p:attrName>
                                        </p:attrNameLst>
                                      </p:cBhvr>
                                      <p:tavLst>
                                        <p:tav tm="0">
                                          <p:val>
                                            <p:fltVal val="0"/>
                                          </p:val>
                                        </p:tav>
                                        <p:tav tm="100000">
                                          <p:val>
                                            <p:strVal val="#ppt_w"/>
                                          </p:val>
                                        </p:tav>
                                      </p:tavLst>
                                    </p:anim>
                                    <p:anim calcmode="lin" valueType="num">
                                      <p:cBhvr>
                                        <p:cTn id="40" dur="500" fill="hold"/>
                                        <p:tgtEl>
                                          <p:spTgt spid="55443"/>
                                        </p:tgtEl>
                                        <p:attrNameLst>
                                          <p:attrName>ppt_h</p:attrName>
                                        </p:attrNameLst>
                                      </p:cBhvr>
                                      <p:tavLst>
                                        <p:tav tm="0">
                                          <p:val>
                                            <p:strVal val="#ppt_h"/>
                                          </p:val>
                                        </p:tav>
                                        <p:tav tm="100000">
                                          <p:val>
                                            <p:strVal val="#ppt_h"/>
                                          </p:val>
                                        </p:tav>
                                      </p:tavLst>
                                    </p:anim>
                                  </p:childTnLst>
                                </p:cTn>
                              </p:par>
                            </p:childTnLst>
                          </p:cTn>
                        </p:par>
                        <p:par>
                          <p:cTn id="41" fill="hold" nodeType="afterGroup">
                            <p:stCondLst>
                              <p:cond delay="2000"/>
                            </p:stCondLst>
                            <p:childTnLst>
                              <p:par>
                                <p:cTn id="42" presetID="22" presetClass="entr" presetSubtype="8" fill="hold" nodeType="afterEffect">
                                  <p:stCondLst>
                                    <p:cond delay="1000"/>
                                  </p:stCondLst>
                                  <p:childTnLst>
                                    <p:set>
                                      <p:cBhvr>
                                        <p:cTn id="43" dur="1" fill="hold">
                                          <p:stCondLst>
                                            <p:cond delay="0"/>
                                          </p:stCondLst>
                                        </p:cTn>
                                        <p:tgtEl>
                                          <p:spTgt spid="55308"/>
                                        </p:tgtEl>
                                        <p:attrNameLst>
                                          <p:attrName>style.visibility</p:attrName>
                                        </p:attrNameLst>
                                      </p:cBhvr>
                                      <p:to>
                                        <p:strVal val="visible"/>
                                      </p:to>
                                    </p:set>
                                    <p:animEffect transition="in" filter="wipe(left)">
                                      <p:cBhvr>
                                        <p:cTn id="44" dur="500"/>
                                        <p:tgtEl>
                                          <p:spTgt spid="55308"/>
                                        </p:tgtEl>
                                      </p:cBhvr>
                                    </p:animEffect>
                                  </p:childTnLst>
                                </p:cTn>
                              </p:par>
                            </p:childTnLst>
                          </p:cTn>
                        </p:par>
                        <p:par>
                          <p:cTn id="45" fill="hold" nodeType="afterGroup">
                            <p:stCondLst>
                              <p:cond delay="3500"/>
                            </p:stCondLst>
                            <p:childTnLst>
                              <p:par>
                                <p:cTn id="46" presetID="9" presetClass="entr" presetSubtype="0" fill="hold" nodeType="afterEffect">
                                  <p:stCondLst>
                                    <p:cond delay="1000"/>
                                  </p:stCondLst>
                                  <p:childTnLst>
                                    <p:set>
                                      <p:cBhvr>
                                        <p:cTn id="47" dur="1" fill="hold">
                                          <p:stCondLst>
                                            <p:cond delay="0"/>
                                          </p:stCondLst>
                                        </p:cTn>
                                        <p:tgtEl>
                                          <p:spTgt spid="55422"/>
                                        </p:tgtEl>
                                        <p:attrNameLst>
                                          <p:attrName>style.visibility</p:attrName>
                                        </p:attrNameLst>
                                      </p:cBhvr>
                                      <p:to>
                                        <p:strVal val="visible"/>
                                      </p:to>
                                    </p:set>
                                    <p:animEffect transition="in" filter="dissolve">
                                      <p:cBhvr>
                                        <p:cTn id="48" dur="500"/>
                                        <p:tgtEl>
                                          <p:spTgt spid="55422"/>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55304"/>
                                        </p:tgtEl>
                                        <p:attrNameLst>
                                          <p:attrName>style.visibility</p:attrName>
                                        </p:attrNameLst>
                                      </p:cBhvr>
                                      <p:to>
                                        <p:strVal val="visible"/>
                                      </p:to>
                                    </p:set>
                                    <p:animEffect transition="in" filter="wipe(left)">
                                      <p:cBhvr>
                                        <p:cTn id="53" dur="500"/>
                                        <p:tgtEl>
                                          <p:spTgt spid="55304"/>
                                        </p:tgtEl>
                                      </p:cBhvr>
                                    </p:animEffect>
                                  </p:childTnLst>
                                </p:cTn>
                              </p:par>
                            </p:childTnLst>
                          </p:cTn>
                        </p:par>
                        <p:par>
                          <p:cTn id="54" fill="hold" nodeType="afterGroup">
                            <p:stCondLst>
                              <p:cond delay="500"/>
                            </p:stCondLst>
                            <p:childTnLst>
                              <p:par>
                                <p:cTn id="55" presetID="22" presetClass="entr" presetSubtype="8" fill="hold" nodeType="afterEffect">
                                  <p:stCondLst>
                                    <p:cond delay="1000"/>
                                  </p:stCondLst>
                                  <p:childTnLst>
                                    <p:set>
                                      <p:cBhvr>
                                        <p:cTn id="56" dur="1" fill="hold">
                                          <p:stCondLst>
                                            <p:cond delay="0"/>
                                          </p:stCondLst>
                                        </p:cTn>
                                        <p:tgtEl>
                                          <p:spTgt spid="55436"/>
                                        </p:tgtEl>
                                        <p:attrNameLst>
                                          <p:attrName>style.visibility</p:attrName>
                                        </p:attrNameLst>
                                      </p:cBhvr>
                                      <p:to>
                                        <p:strVal val="visible"/>
                                      </p:to>
                                    </p:set>
                                    <p:animEffect transition="in" filter="wipe(left)">
                                      <p:cBhvr>
                                        <p:cTn id="57" dur="500"/>
                                        <p:tgtEl>
                                          <p:spTgt spid="55436"/>
                                        </p:tgtEl>
                                      </p:cBhvr>
                                    </p:animEffect>
                                  </p:childTnLst>
                                </p:cTn>
                              </p:par>
                            </p:childTnLst>
                          </p:cTn>
                        </p:par>
                        <p:par>
                          <p:cTn id="58" fill="hold" nodeType="afterGroup">
                            <p:stCondLst>
                              <p:cond delay="2000"/>
                            </p:stCondLst>
                            <p:childTnLst>
                              <p:par>
                                <p:cTn id="59" presetID="22" presetClass="entr" presetSubtype="8" fill="hold" grpId="0" nodeType="afterEffect">
                                  <p:stCondLst>
                                    <p:cond delay="1000"/>
                                  </p:stCondLst>
                                  <p:childTnLst>
                                    <p:set>
                                      <p:cBhvr>
                                        <p:cTn id="60" dur="1" fill="hold">
                                          <p:stCondLst>
                                            <p:cond delay="0"/>
                                          </p:stCondLst>
                                        </p:cTn>
                                        <p:tgtEl>
                                          <p:spTgt spid="55312"/>
                                        </p:tgtEl>
                                        <p:attrNameLst>
                                          <p:attrName>style.visibility</p:attrName>
                                        </p:attrNameLst>
                                      </p:cBhvr>
                                      <p:to>
                                        <p:strVal val="visible"/>
                                      </p:to>
                                    </p:set>
                                    <p:animEffect transition="in" filter="wipe(left)">
                                      <p:cBhvr>
                                        <p:cTn id="61" dur="500"/>
                                        <p:tgtEl>
                                          <p:spTgt spid="55312"/>
                                        </p:tgtEl>
                                      </p:cBhvr>
                                    </p:animEffect>
                                  </p:childTnLst>
                                </p:cTn>
                              </p:par>
                            </p:childTnLst>
                          </p:cTn>
                        </p:par>
                        <p:par>
                          <p:cTn id="62" fill="hold" nodeType="afterGroup">
                            <p:stCondLst>
                              <p:cond delay="3500"/>
                            </p:stCondLst>
                            <p:childTnLst>
                              <p:par>
                                <p:cTn id="63" presetID="22" presetClass="entr" presetSubtype="8" fill="hold" grpId="0" nodeType="afterEffect">
                                  <p:stCondLst>
                                    <p:cond delay="1000"/>
                                  </p:stCondLst>
                                  <p:childTnLst>
                                    <p:set>
                                      <p:cBhvr>
                                        <p:cTn id="64" dur="1" fill="hold">
                                          <p:stCondLst>
                                            <p:cond delay="0"/>
                                          </p:stCondLst>
                                        </p:cTn>
                                        <p:tgtEl>
                                          <p:spTgt spid="55305"/>
                                        </p:tgtEl>
                                        <p:attrNameLst>
                                          <p:attrName>style.visibility</p:attrName>
                                        </p:attrNameLst>
                                      </p:cBhvr>
                                      <p:to>
                                        <p:strVal val="visible"/>
                                      </p:to>
                                    </p:set>
                                    <p:animEffect transition="in" filter="wipe(left)">
                                      <p:cBhvr>
                                        <p:cTn id="65" dur="500"/>
                                        <p:tgtEl>
                                          <p:spTgt spid="55305"/>
                                        </p:tgtEl>
                                      </p:cBhvr>
                                    </p:animEffect>
                                  </p:childTnLst>
                                </p:cTn>
                              </p:par>
                            </p:childTnLst>
                          </p:cTn>
                        </p:par>
                        <p:par>
                          <p:cTn id="66" fill="hold" nodeType="afterGroup">
                            <p:stCondLst>
                              <p:cond delay="5000"/>
                            </p:stCondLst>
                            <p:childTnLst>
                              <p:par>
                                <p:cTn id="67" presetID="22" presetClass="entr" presetSubtype="8" fill="hold" nodeType="afterEffect">
                                  <p:stCondLst>
                                    <p:cond delay="1000"/>
                                  </p:stCondLst>
                                  <p:childTnLst>
                                    <p:set>
                                      <p:cBhvr>
                                        <p:cTn id="68" dur="1" fill="hold">
                                          <p:stCondLst>
                                            <p:cond delay="0"/>
                                          </p:stCondLst>
                                        </p:cTn>
                                        <p:tgtEl>
                                          <p:spTgt spid="55437"/>
                                        </p:tgtEl>
                                        <p:attrNameLst>
                                          <p:attrName>style.visibility</p:attrName>
                                        </p:attrNameLst>
                                      </p:cBhvr>
                                      <p:to>
                                        <p:strVal val="visible"/>
                                      </p:to>
                                    </p:set>
                                    <p:animEffect transition="in" filter="wipe(left)">
                                      <p:cBhvr>
                                        <p:cTn id="69" dur="500"/>
                                        <p:tgtEl>
                                          <p:spTgt spid="55437"/>
                                        </p:tgtEl>
                                      </p:cBhvr>
                                    </p:animEffect>
                                  </p:childTnLst>
                                </p:cTn>
                              </p:par>
                            </p:childTnLst>
                          </p:cTn>
                        </p:par>
                        <p:par>
                          <p:cTn id="70" fill="hold" nodeType="afterGroup">
                            <p:stCondLst>
                              <p:cond delay="6500"/>
                            </p:stCondLst>
                            <p:childTnLst>
                              <p:par>
                                <p:cTn id="71" presetID="22" presetClass="entr" presetSubtype="8" fill="hold" nodeType="afterEffect">
                                  <p:stCondLst>
                                    <p:cond delay="1000"/>
                                  </p:stCondLst>
                                  <p:childTnLst>
                                    <p:set>
                                      <p:cBhvr>
                                        <p:cTn id="72" dur="1" fill="hold">
                                          <p:stCondLst>
                                            <p:cond delay="0"/>
                                          </p:stCondLst>
                                        </p:cTn>
                                        <p:tgtEl>
                                          <p:spTgt spid="55438"/>
                                        </p:tgtEl>
                                        <p:attrNameLst>
                                          <p:attrName>style.visibility</p:attrName>
                                        </p:attrNameLst>
                                      </p:cBhvr>
                                      <p:to>
                                        <p:strVal val="visible"/>
                                      </p:to>
                                    </p:set>
                                    <p:animEffect transition="in" filter="wipe(left)">
                                      <p:cBhvr>
                                        <p:cTn id="73" dur="500"/>
                                        <p:tgtEl>
                                          <p:spTgt spid="55438"/>
                                        </p:tgtEl>
                                      </p:cBhvr>
                                    </p:animEffect>
                                  </p:childTnLst>
                                </p:cTn>
                              </p:par>
                            </p:childTnLst>
                          </p:cTn>
                        </p:par>
                        <p:par>
                          <p:cTn id="74" fill="hold" nodeType="afterGroup">
                            <p:stCondLst>
                              <p:cond delay="8000"/>
                            </p:stCondLst>
                            <p:childTnLst>
                              <p:par>
                                <p:cTn id="75" presetID="22" presetClass="entr" presetSubtype="8" fill="hold" grpId="0" nodeType="afterEffect">
                                  <p:stCondLst>
                                    <p:cond delay="1000"/>
                                  </p:stCondLst>
                                  <p:childTnLst>
                                    <p:set>
                                      <p:cBhvr>
                                        <p:cTn id="76" dur="1" fill="hold">
                                          <p:stCondLst>
                                            <p:cond delay="0"/>
                                          </p:stCondLst>
                                        </p:cTn>
                                        <p:tgtEl>
                                          <p:spTgt spid="55313"/>
                                        </p:tgtEl>
                                        <p:attrNameLst>
                                          <p:attrName>style.visibility</p:attrName>
                                        </p:attrNameLst>
                                      </p:cBhvr>
                                      <p:to>
                                        <p:strVal val="visible"/>
                                      </p:to>
                                    </p:set>
                                    <p:animEffect transition="in" filter="wipe(left)">
                                      <p:cBhvr>
                                        <p:cTn id="77" dur="500"/>
                                        <p:tgtEl>
                                          <p:spTgt spid="55313"/>
                                        </p:tgtEl>
                                      </p:cBhvr>
                                    </p:animEffect>
                                  </p:childTnLst>
                                </p:cTn>
                              </p:par>
                            </p:childTnLst>
                          </p:cTn>
                        </p:par>
                        <p:par>
                          <p:cTn id="78" fill="hold" nodeType="afterGroup">
                            <p:stCondLst>
                              <p:cond delay="9500"/>
                            </p:stCondLst>
                            <p:childTnLst>
                              <p:par>
                                <p:cTn id="79" presetID="22" presetClass="entr" presetSubtype="8" fill="hold" grpId="0" nodeType="afterEffect">
                                  <p:stCondLst>
                                    <p:cond delay="1000"/>
                                  </p:stCondLst>
                                  <p:childTnLst>
                                    <p:set>
                                      <p:cBhvr>
                                        <p:cTn id="80" dur="1" fill="hold">
                                          <p:stCondLst>
                                            <p:cond delay="0"/>
                                          </p:stCondLst>
                                        </p:cTn>
                                        <p:tgtEl>
                                          <p:spTgt spid="55306"/>
                                        </p:tgtEl>
                                        <p:attrNameLst>
                                          <p:attrName>style.visibility</p:attrName>
                                        </p:attrNameLst>
                                      </p:cBhvr>
                                      <p:to>
                                        <p:strVal val="visible"/>
                                      </p:to>
                                    </p:set>
                                    <p:animEffect transition="in" filter="wipe(left)">
                                      <p:cBhvr>
                                        <p:cTn id="81" dur="500"/>
                                        <p:tgtEl>
                                          <p:spTgt spid="55306"/>
                                        </p:tgtEl>
                                      </p:cBhvr>
                                    </p:animEffect>
                                  </p:childTnLst>
                                </p:cTn>
                              </p:par>
                            </p:childTnLst>
                          </p:cTn>
                        </p:par>
                        <p:par>
                          <p:cTn id="82" fill="hold" nodeType="afterGroup">
                            <p:stCondLst>
                              <p:cond delay="11000"/>
                            </p:stCondLst>
                            <p:childTnLst>
                              <p:par>
                                <p:cTn id="83" presetID="22" presetClass="entr" presetSubtype="8" fill="hold" nodeType="afterEffect">
                                  <p:stCondLst>
                                    <p:cond delay="1000"/>
                                  </p:stCondLst>
                                  <p:childTnLst>
                                    <p:set>
                                      <p:cBhvr>
                                        <p:cTn id="84" dur="1" fill="hold">
                                          <p:stCondLst>
                                            <p:cond delay="0"/>
                                          </p:stCondLst>
                                        </p:cTn>
                                        <p:tgtEl>
                                          <p:spTgt spid="55441"/>
                                        </p:tgtEl>
                                        <p:attrNameLst>
                                          <p:attrName>style.visibility</p:attrName>
                                        </p:attrNameLst>
                                      </p:cBhvr>
                                      <p:to>
                                        <p:strVal val="visible"/>
                                      </p:to>
                                    </p:set>
                                    <p:animEffect transition="in" filter="wipe(left)">
                                      <p:cBhvr>
                                        <p:cTn id="85" dur="500"/>
                                        <p:tgtEl>
                                          <p:spTgt spid="55441"/>
                                        </p:tgtEl>
                                      </p:cBhvr>
                                    </p:animEffect>
                                  </p:childTnLst>
                                </p:cTn>
                              </p:par>
                            </p:childTnLst>
                          </p:cTn>
                        </p:par>
                        <p:par>
                          <p:cTn id="86" fill="hold" nodeType="afterGroup">
                            <p:stCondLst>
                              <p:cond delay="12500"/>
                            </p:stCondLst>
                            <p:childTnLst>
                              <p:par>
                                <p:cTn id="87" presetID="22" presetClass="entr" presetSubtype="8" fill="hold" nodeType="afterEffect">
                                  <p:stCondLst>
                                    <p:cond delay="1000"/>
                                  </p:stCondLst>
                                  <p:childTnLst>
                                    <p:set>
                                      <p:cBhvr>
                                        <p:cTn id="88" dur="1" fill="hold">
                                          <p:stCondLst>
                                            <p:cond delay="0"/>
                                          </p:stCondLst>
                                        </p:cTn>
                                        <p:tgtEl>
                                          <p:spTgt spid="55439"/>
                                        </p:tgtEl>
                                        <p:attrNameLst>
                                          <p:attrName>style.visibility</p:attrName>
                                        </p:attrNameLst>
                                      </p:cBhvr>
                                      <p:to>
                                        <p:strVal val="visible"/>
                                      </p:to>
                                    </p:set>
                                    <p:animEffect transition="in" filter="wipe(left)">
                                      <p:cBhvr>
                                        <p:cTn id="89" dur="500"/>
                                        <p:tgtEl>
                                          <p:spTgt spid="55439"/>
                                        </p:tgtEl>
                                      </p:cBhvr>
                                    </p:animEffect>
                                  </p:childTnLst>
                                </p:cTn>
                              </p:par>
                            </p:childTnLst>
                          </p:cTn>
                        </p:par>
                        <p:par>
                          <p:cTn id="90" fill="hold" nodeType="afterGroup">
                            <p:stCondLst>
                              <p:cond delay="14000"/>
                            </p:stCondLst>
                            <p:childTnLst>
                              <p:par>
                                <p:cTn id="91" presetID="22" presetClass="entr" presetSubtype="8" fill="hold" grpId="0" nodeType="afterEffect">
                                  <p:stCondLst>
                                    <p:cond delay="1000"/>
                                  </p:stCondLst>
                                  <p:childTnLst>
                                    <p:set>
                                      <p:cBhvr>
                                        <p:cTn id="92" dur="1" fill="hold">
                                          <p:stCondLst>
                                            <p:cond delay="0"/>
                                          </p:stCondLst>
                                        </p:cTn>
                                        <p:tgtEl>
                                          <p:spTgt spid="55314"/>
                                        </p:tgtEl>
                                        <p:attrNameLst>
                                          <p:attrName>style.visibility</p:attrName>
                                        </p:attrNameLst>
                                      </p:cBhvr>
                                      <p:to>
                                        <p:strVal val="visible"/>
                                      </p:to>
                                    </p:set>
                                    <p:animEffect transition="in" filter="wipe(left)">
                                      <p:cBhvr>
                                        <p:cTn id="93" dur="500"/>
                                        <p:tgtEl>
                                          <p:spTgt spid="55314"/>
                                        </p:tgtEl>
                                      </p:cBhvr>
                                    </p:animEffect>
                                  </p:childTnLst>
                                </p:cTn>
                              </p:par>
                            </p:childTnLst>
                          </p:cTn>
                        </p:par>
                        <p:par>
                          <p:cTn id="94" fill="hold" nodeType="afterGroup">
                            <p:stCondLst>
                              <p:cond delay="15500"/>
                            </p:stCondLst>
                            <p:childTnLst>
                              <p:par>
                                <p:cTn id="95" presetID="22" presetClass="entr" presetSubtype="8" fill="hold" grpId="0" nodeType="afterEffect">
                                  <p:stCondLst>
                                    <p:cond delay="0"/>
                                  </p:stCondLst>
                                  <p:childTnLst>
                                    <p:set>
                                      <p:cBhvr>
                                        <p:cTn id="96" dur="1" fill="hold">
                                          <p:stCondLst>
                                            <p:cond delay="0"/>
                                          </p:stCondLst>
                                        </p:cTn>
                                        <p:tgtEl>
                                          <p:spTgt spid="55307"/>
                                        </p:tgtEl>
                                        <p:attrNameLst>
                                          <p:attrName>style.visibility</p:attrName>
                                        </p:attrNameLst>
                                      </p:cBhvr>
                                      <p:to>
                                        <p:strVal val="visible"/>
                                      </p:to>
                                    </p:set>
                                    <p:animEffect transition="in" filter="wipe(left)">
                                      <p:cBhvr>
                                        <p:cTn id="97" dur="500"/>
                                        <p:tgtEl>
                                          <p:spTgt spid="55307"/>
                                        </p:tgtEl>
                                      </p:cBhvr>
                                    </p:animEffect>
                                  </p:childTnLst>
                                </p:cTn>
                              </p:par>
                            </p:childTnLst>
                          </p:cTn>
                        </p:par>
                        <p:par>
                          <p:cTn id="98" fill="hold" nodeType="afterGroup">
                            <p:stCondLst>
                              <p:cond delay="16000"/>
                            </p:stCondLst>
                            <p:childTnLst>
                              <p:par>
                                <p:cTn id="99" presetID="22" presetClass="entr" presetSubtype="8" fill="hold" nodeType="afterEffect">
                                  <p:stCondLst>
                                    <p:cond delay="1000"/>
                                  </p:stCondLst>
                                  <p:childTnLst>
                                    <p:set>
                                      <p:cBhvr>
                                        <p:cTn id="100" dur="1" fill="hold">
                                          <p:stCondLst>
                                            <p:cond delay="0"/>
                                          </p:stCondLst>
                                        </p:cTn>
                                        <p:tgtEl>
                                          <p:spTgt spid="55440"/>
                                        </p:tgtEl>
                                        <p:attrNameLst>
                                          <p:attrName>style.visibility</p:attrName>
                                        </p:attrNameLst>
                                      </p:cBhvr>
                                      <p:to>
                                        <p:strVal val="visible"/>
                                      </p:to>
                                    </p:set>
                                    <p:animEffect transition="in" filter="wipe(left)">
                                      <p:cBhvr>
                                        <p:cTn id="101" dur="500"/>
                                        <p:tgtEl>
                                          <p:spTgt spid="55440"/>
                                        </p:tgtEl>
                                      </p:cBhvr>
                                    </p:animEffect>
                                  </p:childTnLst>
                                </p:cTn>
                              </p:par>
                            </p:childTnLst>
                          </p:cTn>
                        </p:par>
                        <p:par>
                          <p:cTn id="102" fill="hold" nodeType="afterGroup">
                            <p:stCondLst>
                              <p:cond delay="17500"/>
                            </p:stCondLst>
                            <p:childTnLst>
                              <p:par>
                                <p:cTn id="103" presetID="22" presetClass="entr" presetSubtype="8" fill="hold" nodeType="afterEffect">
                                  <p:stCondLst>
                                    <p:cond delay="1000"/>
                                  </p:stCondLst>
                                  <p:childTnLst>
                                    <p:set>
                                      <p:cBhvr>
                                        <p:cTn id="104" dur="1" fill="hold">
                                          <p:stCondLst>
                                            <p:cond delay="0"/>
                                          </p:stCondLst>
                                        </p:cTn>
                                        <p:tgtEl>
                                          <p:spTgt spid="55442"/>
                                        </p:tgtEl>
                                        <p:attrNameLst>
                                          <p:attrName>style.visibility</p:attrName>
                                        </p:attrNameLst>
                                      </p:cBhvr>
                                      <p:to>
                                        <p:strVal val="visible"/>
                                      </p:to>
                                    </p:set>
                                    <p:animEffect transition="in" filter="wipe(left)">
                                      <p:cBhvr>
                                        <p:cTn id="105" dur="500"/>
                                        <p:tgtEl>
                                          <p:spTgt spid="55442"/>
                                        </p:tgtEl>
                                      </p:cBhvr>
                                    </p:animEffect>
                                  </p:childTnLst>
                                </p:cTn>
                              </p:par>
                            </p:childTnLst>
                          </p:cTn>
                        </p:par>
                        <p:par>
                          <p:cTn id="106" fill="hold" nodeType="afterGroup">
                            <p:stCondLst>
                              <p:cond delay="19000"/>
                            </p:stCondLst>
                            <p:childTnLst>
                              <p:par>
                                <p:cTn id="107" presetID="22" presetClass="entr" presetSubtype="8" fill="hold" grpId="0" nodeType="afterEffect">
                                  <p:stCondLst>
                                    <p:cond delay="1000"/>
                                  </p:stCondLst>
                                  <p:childTnLst>
                                    <p:set>
                                      <p:cBhvr>
                                        <p:cTn id="108" dur="1" fill="hold">
                                          <p:stCondLst>
                                            <p:cond delay="0"/>
                                          </p:stCondLst>
                                        </p:cTn>
                                        <p:tgtEl>
                                          <p:spTgt spid="55315"/>
                                        </p:tgtEl>
                                        <p:attrNameLst>
                                          <p:attrName>style.visibility</p:attrName>
                                        </p:attrNameLst>
                                      </p:cBhvr>
                                      <p:to>
                                        <p:strVal val="visible"/>
                                      </p:to>
                                    </p:set>
                                    <p:animEffect transition="in" filter="wipe(left)">
                                      <p:cBhvr>
                                        <p:cTn id="109" dur="500"/>
                                        <p:tgtEl>
                                          <p:spTgt spid="55315"/>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2" presetClass="entr" presetSubtype="1" fill="hold" grpId="0" nodeType="clickEffect">
                                  <p:stCondLst>
                                    <p:cond delay="0"/>
                                  </p:stCondLst>
                                  <p:childTnLst>
                                    <p:set>
                                      <p:cBhvr>
                                        <p:cTn id="113" dur="1" fill="hold">
                                          <p:stCondLst>
                                            <p:cond delay="0"/>
                                          </p:stCondLst>
                                        </p:cTn>
                                        <p:tgtEl>
                                          <p:spTgt spid="55449"/>
                                        </p:tgtEl>
                                        <p:attrNameLst>
                                          <p:attrName>style.visibility</p:attrName>
                                        </p:attrNameLst>
                                      </p:cBhvr>
                                      <p:to>
                                        <p:strVal val="visible"/>
                                      </p:to>
                                    </p:set>
                                    <p:animEffect transition="in" filter="wipe(up)">
                                      <p:cBhvr>
                                        <p:cTn id="114" dur="500"/>
                                        <p:tgtEl>
                                          <p:spTgt spid="55449"/>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22" presetClass="entr" presetSubtype="8" fill="hold" nodeType="clickEffect">
                                  <p:stCondLst>
                                    <p:cond delay="0"/>
                                  </p:stCondLst>
                                  <p:childTnLst>
                                    <p:set>
                                      <p:cBhvr>
                                        <p:cTn id="118" dur="1" fill="hold">
                                          <p:stCondLst>
                                            <p:cond delay="0"/>
                                          </p:stCondLst>
                                        </p:cTn>
                                        <p:tgtEl>
                                          <p:spTgt spid="55316"/>
                                        </p:tgtEl>
                                        <p:attrNameLst>
                                          <p:attrName>style.visibility</p:attrName>
                                        </p:attrNameLst>
                                      </p:cBhvr>
                                      <p:to>
                                        <p:strVal val="visible"/>
                                      </p:to>
                                    </p:set>
                                    <p:animEffect transition="in" filter="wipe(left)">
                                      <p:cBhvr>
                                        <p:cTn id="119" dur="500"/>
                                        <p:tgtEl>
                                          <p:spTgt spid="55316"/>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22" presetClass="entr" presetSubtype="8" fill="hold" nodeType="clickEffect">
                                  <p:stCondLst>
                                    <p:cond delay="0"/>
                                  </p:stCondLst>
                                  <p:childTnLst>
                                    <p:set>
                                      <p:cBhvr>
                                        <p:cTn id="123" dur="1" fill="hold">
                                          <p:stCondLst>
                                            <p:cond delay="0"/>
                                          </p:stCondLst>
                                        </p:cTn>
                                        <p:tgtEl>
                                          <p:spTgt spid="55317"/>
                                        </p:tgtEl>
                                        <p:attrNameLst>
                                          <p:attrName>style.visibility</p:attrName>
                                        </p:attrNameLst>
                                      </p:cBhvr>
                                      <p:to>
                                        <p:strVal val="visible"/>
                                      </p:to>
                                    </p:set>
                                    <p:animEffect transition="in" filter="wipe(left)">
                                      <p:cBhvr>
                                        <p:cTn id="124" dur="500"/>
                                        <p:tgtEl>
                                          <p:spTgt spid="55317"/>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22" presetClass="entr" presetSubtype="8" fill="hold" nodeType="clickEffect">
                                  <p:stCondLst>
                                    <p:cond delay="0"/>
                                  </p:stCondLst>
                                  <p:childTnLst>
                                    <p:set>
                                      <p:cBhvr>
                                        <p:cTn id="128" dur="1" fill="hold">
                                          <p:stCondLst>
                                            <p:cond delay="0"/>
                                          </p:stCondLst>
                                        </p:cTn>
                                        <p:tgtEl>
                                          <p:spTgt spid="55318"/>
                                        </p:tgtEl>
                                        <p:attrNameLst>
                                          <p:attrName>style.visibility</p:attrName>
                                        </p:attrNameLst>
                                      </p:cBhvr>
                                      <p:to>
                                        <p:strVal val="visible"/>
                                      </p:to>
                                    </p:set>
                                    <p:animEffect transition="in" filter="wipe(left)">
                                      <p:cBhvr>
                                        <p:cTn id="129" dur="500"/>
                                        <p:tgtEl>
                                          <p:spTgt spid="55318"/>
                                        </p:tgtEl>
                                      </p:cBhvr>
                                    </p:animEffec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22" presetClass="entr" presetSubtype="8" fill="hold" nodeType="clickEffect">
                                  <p:stCondLst>
                                    <p:cond delay="0"/>
                                  </p:stCondLst>
                                  <p:childTnLst>
                                    <p:set>
                                      <p:cBhvr>
                                        <p:cTn id="133" dur="1" fill="hold">
                                          <p:stCondLst>
                                            <p:cond delay="0"/>
                                          </p:stCondLst>
                                        </p:cTn>
                                        <p:tgtEl>
                                          <p:spTgt spid="55319"/>
                                        </p:tgtEl>
                                        <p:attrNameLst>
                                          <p:attrName>style.visibility</p:attrName>
                                        </p:attrNameLst>
                                      </p:cBhvr>
                                      <p:to>
                                        <p:strVal val="visible"/>
                                      </p:to>
                                    </p:set>
                                    <p:animEffect transition="in" filter="wipe(left)">
                                      <p:cBhvr>
                                        <p:cTn id="134" dur="500"/>
                                        <p:tgtEl>
                                          <p:spTgt spid="55319"/>
                                        </p:tgtEl>
                                      </p:cBhvr>
                                    </p:animEffec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2" presetClass="entr" presetSubtype="4" fill="hold" nodeType="clickEffect">
                                  <p:stCondLst>
                                    <p:cond delay="0"/>
                                  </p:stCondLst>
                                  <p:childTnLst>
                                    <p:set>
                                      <p:cBhvr>
                                        <p:cTn id="138" dur="1" fill="hold">
                                          <p:stCondLst>
                                            <p:cond delay="0"/>
                                          </p:stCondLst>
                                        </p:cTn>
                                        <p:tgtEl>
                                          <p:spTgt spid="55320"/>
                                        </p:tgtEl>
                                        <p:attrNameLst>
                                          <p:attrName>style.visibility</p:attrName>
                                        </p:attrNameLst>
                                      </p:cBhvr>
                                      <p:to>
                                        <p:strVal val="visible"/>
                                      </p:to>
                                    </p:set>
                                    <p:anim calcmode="lin" valueType="num">
                                      <p:cBhvr additive="base">
                                        <p:cTn id="139" dur="500"/>
                                        <p:tgtEl>
                                          <p:spTgt spid="55320"/>
                                        </p:tgtEl>
                                        <p:attrNameLst>
                                          <p:attrName>ppt_y</p:attrName>
                                        </p:attrNameLst>
                                      </p:cBhvr>
                                      <p:tavLst>
                                        <p:tav tm="0">
                                          <p:val>
                                            <p:strVal val="#ppt_y+#ppt_h*1.125000"/>
                                          </p:val>
                                        </p:tav>
                                        <p:tav tm="100000">
                                          <p:val>
                                            <p:strVal val="#ppt_y"/>
                                          </p:val>
                                        </p:tav>
                                      </p:tavLst>
                                    </p:anim>
                                    <p:animEffect transition="in" filter="wipe(up)">
                                      <p:cBhvr>
                                        <p:cTn id="140" dur="500"/>
                                        <p:tgtEl>
                                          <p:spTgt spid="55320"/>
                                        </p:tgtEl>
                                      </p:cBhvr>
                                    </p:animEffect>
                                  </p:childTnLst>
                                </p:cTn>
                              </p:par>
                            </p:childTnLst>
                          </p:cTn>
                        </p:par>
                        <p:par>
                          <p:cTn id="141" fill="hold" nodeType="afterGroup">
                            <p:stCondLst>
                              <p:cond delay="500"/>
                            </p:stCondLst>
                            <p:childTnLst>
                              <p:par>
                                <p:cTn id="142" presetID="22" presetClass="entr" presetSubtype="8" fill="hold" grpId="0" nodeType="afterEffect">
                                  <p:stCondLst>
                                    <p:cond delay="0"/>
                                  </p:stCondLst>
                                  <p:childTnLst>
                                    <p:set>
                                      <p:cBhvr>
                                        <p:cTn id="143" dur="1" fill="hold">
                                          <p:stCondLst>
                                            <p:cond delay="0"/>
                                          </p:stCondLst>
                                        </p:cTn>
                                        <p:tgtEl>
                                          <p:spTgt spid="55450"/>
                                        </p:tgtEl>
                                        <p:attrNameLst>
                                          <p:attrName>style.visibility</p:attrName>
                                        </p:attrNameLst>
                                      </p:cBhvr>
                                      <p:to>
                                        <p:strVal val="visible"/>
                                      </p:to>
                                    </p:set>
                                    <p:animEffect transition="in" filter="wipe(left)">
                                      <p:cBhvr>
                                        <p:cTn id="144" dur="500"/>
                                        <p:tgtEl>
                                          <p:spTgt spid="554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autoUpdateAnimBg="0"/>
      <p:bldP spid="55300" grpId="0" autoUpdateAnimBg="0"/>
      <p:bldP spid="55301" grpId="0" animBg="1" autoUpdateAnimBg="0"/>
      <p:bldP spid="55302" grpId="0" animBg="1" autoUpdateAnimBg="0"/>
      <p:bldP spid="55303" grpId="0" animBg="1" autoUpdateAnimBg="0"/>
      <p:bldP spid="55304" grpId="0" autoUpdateAnimBg="0"/>
      <p:bldP spid="55305" grpId="0" autoUpdateAnimBg="0"/>
      <p:bldP spid="55306" grpId="0" autoUpdateAnimBg="0"/>
      <p:bldP spid="55307" grpId="0" autoUpdateAnimBg="0"/>
      <p:bldP spid="55312" grpId="0" autoUpdateAnimBg="0"/>
      <p:bldP spid="55313" grpId="0" autoUpdateAnimBg="0"/>
      <p:bldP spid="55314" grpId="0" autoUpdateAnimBg="0"/>
      <p:bldP spid="55315" grpId="0" autoUpdateAnimBg="0"/>
      <p:bldP spid="55448" grpId="0" animBg="1" autoUpdateAnimBg="0"/>
      <p:bldP spid="55449" grpId="0" animBg="1" autoUpdateAnimBg="0"/>
      <p:bldP spid="55450"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934" name="Picture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575" y="977325"/>
            <a:ext cx="4670425" cy="2540000"/>
          </a:xfrm>
          <a:prstGeom prst="rect">
            <a:avLst/>
          </a:prstGeom>
          <a:noFill/>
          <a:extLst>
            <a:ext uri="{909E8E84-426E-40DD-AFC4-6F175D3DCCD1}">
              <a14:hiddenFill xmlns:a14="http://schemas.microsoft.com/office/drawing/2010/main">
                <a:solidFill>
                  <a:srgbClr val="FFFFFF"/>
                </a:solidFill>
              </a14:hiddenFill>
            </a:ext>
          </a:extLst>
        </p:spPr>
      </p:pic>
      <p:sp>
        <p:nvSpPr>
          <p:cNvPr id="123910" name="Text Box 6"/>
          <p:cNvSpPr txBox="1">
            <a:spLocks noChangeArrowheads="1"/>
          </p:cNvSpPr>
          <p:nvPr/>
        </p:nvSpPr>
        <p:spPr bwMode="auto">
          <a:xfrm>
            <a:off x="208973" y="884814"/>
            <a:ext cx="1524000" cy="588963"/>
          </a:xfrm>
          <a:prstGeom prst="rect">
            <a:avLst/>
          </a:prstGeom>
          <a:solidFill>
            <a:srgbClr val="FEE2F8"/>
          </a:solidFill>
          <a:ln w="9525">
            <a:solidFill>
              <a:srgbClr val="CC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3200" dirty="0">
                <a:ea typeface="隶书" panose="02010509060101010101" pitchFamily="49" charset="-122"/>
              </a:rPr>
              <a:t>逻辑图</a:t>
            </a:r>
            <a:endParaRPr kumimoji="1" lang="zh-CN" altLang="en-US" sz="2400" dirty="0">
              <a:ea typeface="幼圆" panose="02010509060101010101" pitchFamily="49" charset="-122"/>
            </a:endParaRPr>
          </a:p>
        </p:txBody>
      </p:sp>
      <p:sp>
        <p:nvSpPr>
          <p:cNvPr id="123911" name="Text Box 7"/>
          <p:cNvSpPr txBox="1">
            <a:spLocks noChangeArrowheads="1"/>
          </p:cNvSpPr>
          <p:nvPr/>
        </p:nvSpPr>
        <p:spPr bwMode="auto">
          <a:xfrm>
            <a:off x="179512" y="3668857"/>
            <a:ext cx="1676400" cy="1076325"/>
          </a:xfrm>
          <a:prstGeom prst="rect">
            <a:avLst/>
          </a:prstGeom>
          <a:solidFill>
            <a:srgbClr val="FEE2F8"/>
          </a:solidFill>
          <a:ln w="9525">
            <a:solidFill>
              <a:srgbClr val="CC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3200">
                <a:ea typeface="隶书" panose="02010509060101010101" pitchFamily="49" charset="-122"/>
              </a:rPr>
              <a:t>逻辑表达式</a:t>
            </a:r>
            <a:endParaRPr kumimoji="1" lang="zh-CN" altLang="en-US" sz="6000">
              <a:ea typeface="隶书" panose="02010509060101010101" pitchFamily="49" charset="-122"/>
            </a:endParaRPr>
          </a:p>
        </p:txBody>
      </p:sp>
      <p:sp>
        <p:nvSpPr>
          <p:cNvPr id="123912" name="AutoShape 8"/>
          <p:cNvSpPr>
            <a:spLocks noChangeArrowheads="1"/>
          </p:cNvSpPr>
          <p:nvPr/>
        </p:nvSpPr>
        <p:spPr bwMode="auto">
          <a:xfrm>
            <a:off x="800893" y="1574285"/>
            <a:ext cx="182563" cy="2054720"/>
          </a:xfrm>
          <a:prstGeom prst="downArrow">
            <a:avLst>
              <a:gd name="adj1" fmla="val 50000"/>
              <a:gd name="adj2" fmla="val 266667"/>
            </a:avLst>
          </a:prstGeom>
          <a:solidFill>
            <a:srgbClr val="CC3300">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23913" name="AutoShape 9"/>
          <p:cNvSpPr>
            <a:spLocks noChangeArrowheads="1"/>
          </p:cNvSpPr>
          <p:nvPr/>
        </p:nvSpPr>
        <p:spPr bwMode="auto">
          <a:xfrm>
            <a:off x="5715000" y="3733800"/>
            <a:ext cx="228600" cy="457200"/>
          </a:xfrm>
          <a:prstGeom prst="downArrow">
            <a:avLst>
              <a:gd name="adj1" fmla="val 50000"/>
              <a:gd name="adj2" fmla="val 50000"/>
            </a:avLst>
          </a:prstGeom>
          <a:solidFill>
            <a:srgbClr val="CC3300">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23914" name="Oval 10"/>
          <p:cNvSpPr>
            <a:spLocks noChangeArrowheads="1"/>
          </p:cNvSpPr>
          <p:nvPr/>
        </p:nvSpPr>
        <p:spPr bwMode="auto">
          <a:xfrm>
            <a:off x="6080125" y="3663950"/>
            <a:ext cx="549275" cy="527050"/>
          </a:xfrm>
          <a:prstGeom prst="ellipse">
            <a:avLst/>
          </a:prstGeom>
          <a:noFill/>
          <a:ln w="9525">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ctr">
              <a:spcBef>
                <a:spcPct val="50000"/>
              </a:spcBef>
            </a:pPr>
            <a:r>
              <a:rPr kumimoji="1" lang="en-US" altLang="zh-CN" sz="2400" b="0"/>
              <a:t> 1  </a:t>
            </a:r>
          </a:p>
        </p:txBody>
      </p:sp>
      <p:sp>
        <p:nvSpPr>
          <p:cNvPr id="123915" name="Oval 11"/>
          <p:cNvSpPr>
            <a:spLocks noChangeArrowheads="1"/>
          </p:cNvSpPr>
          <p:nvPr/>
        </p:nvSpPr>
        <p:spPr bwMode="auto">
          <a:xfrm>
            <a:off x="222250" y="1981200"/>
            <a:ext cx="549275" cy="527050"/>
          </a:xfrm>
          <a:prstGeom prst="ellipse">
            <a:avLst/>
          </a:prstGeom>
          <a:noFill/>
          <a:ln w="9525">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ctr">
              <a:spcBef>
                <a:spcPct val="50000"/>
              </a:spcBef>
            </a:pPr>
            <a:r>
              <a:rPr kumimoji="1" lang="en-US" altLang="zh-CN" sz="2400" b="0"/>
              <a:t> 1  </a:t>
            </a:r>
          </a:p>
        </p:txBody>
      </p:sp>
      <p:sp>
        <p:nvSpPr>
          <p:cNvPr id="123916" name="AutoShape 12"/>
          <p:cNvSpPr>
            <a:spLocks noChangeArrowheads="1"/>
          </p:cNvSpPr>
          <p:nvPr/>
        </p:nvSpPr>
        <p:spPr bwMode="auto">
          <a:xfrm>
            <a:off x="908050" y="4800600"/>
            <a:ext cx="228600" cy="685800"/>
          </a:xfrm>
          <a:prstGeom prst="downArrow">
            <a:avLst>
              <a:gd name="adj1" fmla="val 50000"/>
              <a:gd name="adj2" fmla="val 75000"/>
            </a:avLst>
          </a:prstGeom>
          <a:solidFill>
            <a:srgbClr val="CC3300">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23917" name="Text Box 13"/>
          <p:cNvSpPr txBox="1">
            <a:spLocks noChangeArrowheads="1"/>
          </p:cNvSpPr>
          <p:nvPr/>
        </p:nvSpPr>
        <p:spPr bwMode="auto">
          <a:xfrm>
            <a:off x="222250" y="5476875"/>
            <a:ext cx="1905000" cy="1076325"/>
          </a:xfrm>
          <a:prstGeom prst="rect">
            <a:avLst/>
          </a:prstGeom>
          <a:solidFill>
            <a:srgbClr val="FEE2F8"/>
          </a:solidFill>
          <a:ln w="9525">
            <a:solidFill>
              <a:srgbClr val="CC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3200">
                <a:ea typeface="隶书" panose="02010509060101010101" pitchFamily="49" charset="-122"/>
              </a:rPr>
              <a:t>最简与或表达式</a:t>
            </a:r>
            <a:endParaRPr kumimoji="1" lang="zh-CN" altLang="en-US" sz="6000">
              <a:ea typeface="隶书" panose="02010509060101010101" pitchFamily="49" charset="-122"/>
            </a:endParaRPr>
          </a:p>
        </p:txBody>
      </p:sp>
      <p:sp>
        <p:nvSpPr>
          <p:cNvPr id="123918" name="Text Box 14"/>
          <p:cNvSpPr txBox="1">
            <a:spLocks noChangeArrowheads="1"/>
          </p:cNvSpPr>
          <p:nvPr/>
        </p:nvSpPr>
        <p:spPr bwMode="auto">
          <a:xfrm>
            <a:off x="527050" y="4800600"/>
            <a:ext cx="3651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0" rIns="0">
            <a:spAutoFit/>
          </a:bodyPr>
          <a:lstStyle/>
          <a:p>
            <a:pPr>
              <a:spcBef>
                <a:spcPct val="50000"/>
              </a:spcBef>
            </a:pPr>
            <a:r>
              <a:rPr kumimoji="1" lang="zh-CN" altLang="en-US" sz="2400" b="0">
                <a:solidFill>
                  <a:srgbClr val="CC0066"/>
                </a:solidFill>
              </a:rPr>
              <a:t>化简</a:t>
            </a:r>
            <a:endParaRPr kumimoji="1" lang="zh-CN" altLang="en-US" sz="2400" b="0"/>
          </a:p>
        </p:txBody>
      </p:sp>
      <p:sp>
        <p:nvSpPr>
          <p:cNvPr id="123919" name="Oval 15"/>
          <p:cNvSpPr>
            <a:spLocks noChangeArrowheads="1"/>
          </p:cNvSpPr>
          <p:nvPr/>
        </p:nvSpPr>
        <p:spPr bwMode="auto">
          <a:xfrm>
            <a:off x="1212850" y="4883150"/>
            <a:ext cx="549275" cy="527050"/>
          </a:xfrm>
          <a:prstGeom prst="ellipse">
            <a:avLst/>
          </a:prstGeom>
          <a:noFill/>
          <a:ln w="9525">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ctr">
              <a:spcBef>
                <a:spcPct val="50000"/>
              </a:spcBef>
            </a:pPr>
            <a:r>
              <a:rPr kumimoji="1" lang="en-US" altLang="zh-CN" sz="2400" b="0"/>
              <a:t> 2  </a:t>
            </a:r>
          </a:p>
        </p:txBody>
      </p:sp>
      <p:graphicFrame>
        <p:nvGraphicFramePr>
          <p:cNvPr id="123920" name="Object 16"/>
          <p:cNvGraphicFramePr>
            <a:graphicFrameLocks noChangeAspect="1"/>
          </p:cNvGraphicFramePr>
          <p:nvPr>
            <p:extLst>
              <p:ext uri="{D42A27DB-BD31-4B8C-83A1-F6EECF244321}">
                <p14:modId xmlns:p14="http://schemas.microsoft.com/office/powerpoint/2010/main" val="2932281250"/>
              </p:ext>
            </p:extLst>
          </p:nvPr>
        </p:nvGraphicFramePr>
        <p:xfrm>
          <a:off x="5724525" y="870962"/>
          <a:ext cx="1579563" cy="547688"/>
        </p:xfrm>
        <a:graphic>
          <a:graphicData uri="http://schemas.openxmlformats.org/presentationml/2006/ole">
            <mc:AlternateContent xmlns:mc="http://schemas.openxmlformats.org/markup-compatibility/2006">
              <mc:Choice xmlns:v="urn:schemas-microsoft-com:vml" Requires="v">
                <p:oleObj spid="_x0000_s2194" name="公式" r:id="rId5" imgW="660113" imgH="215806" progId="Equation.3">
                  <p:embed/>
                </p:oleObj>
              </mc:Choice>
              <mc:Fallback>
                <p:oleObj name="公式" r:id="rId5" imgW="660113" imgH="215806" progId="Equation.3">
                  <p:embed/>
                  <p:pic>
                    <p:nvPicPr>
                      <p:cNvPr id="12392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24525" y="870962"/>
                        <a:ext cx="1579563" cy="547688"/>
                      </a:xfrm>
                      <a:prstGeom prst="rect">
                        <a:avLst/>
                      </a:prstGeom>
                      <a:noFill/>
                    </p:spPr>
                  </p:pic>
                </p:oleObj>
              </mc:Fallback>
            </mc:AlternateContent>
          </a:graphicData>
        </a:graphic>
      </p:graphicFrame>
      <p:graphicFrame>
        <p:nvGraphicFramePr>
          <p:cNvPr id="123921" name="Object 17"/>
          <p:cNvGraphicFramePr>
            <a:graphicFrameLocks noChangeAspect="1"/>
          </p:cNvGraphicFramePr>
          <p:nvPr>
            <p:extLst>
              <p:ext uri="{D42A27DB-BD31-4B8C-83A1-F6EECF244321}">
                <p14:modId xmlns:p14="http://schemas.microsoft.com/office/powerpoint/2010/main" val="2364595372"/>
              </p:ext>
            </p:extLst>
          </p:nvPr>
        </p:nvGraphicFramePr>
        <p:xfrm>
          <a:off x="5314156" y="1598533"/>
          <a:ext cx="1531938" cy="536575"/>
        </p:xfrm>
        <a:graphic>
          <a:graphicData uri="http://schemas.openxmlformats.org/presentationml/2006/ole">
            <mc:AlternateContent xmlns:mc="http://schemas.openxmlformats.org/markup-compatibility/2006">
              <mc:Choice xmlns:v="urn:schemas-microsoft-com:vml" Requires="v">
                <p:oleObj spid="_x0000_s2195" name="公式" r:id="rId7" imgW="672808" imgH="215806" progId="Equation.3">
                  <p:embed/>
                </p:oleObj>
              </mc:Choice>
              <mc:Fallback>
                <p:oleObj name="公式" r:id="rId7" imgW="672808" imgH="215806" progId="Equation.3">
                  <p:embed/>
                  <p:pic>
                    <p:nvPicPr>
                      <p:cNvPr id="123921"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14156" y="1598533"/>
                        <a:ext cx="1531938" cy="536575"/>
                      </a:xfrm>
                      <a:prstGeom prst="rect">
                        <a:avLst/>
                      </a:prstGeom>
                      <a:noFill/>
                    </p:spPr>
                  </p:pic>
                </p:oleObj>
              </mc:Fallback>
            </mc:AlternateContent>
          </a:graphicData>
        </a:graphic>
      </p:graphicFrame>
      <p:graphicFrame>
        <p:nvGraphicFramePr>
          <p:cNvPr id="123922" name="Object 18"/>
          <p:cNvGraphicFramePr>
            <a:graphicFrameLocks noChangeAspect="1"/>
          </p:cNvGraphicFramePr>
          <p:nvPr>
            <p:extLst>
              <p:ext uri="{D42A27DB-BD31-4B8C-83A1-F6EECF244321}">
                <p14:modId xmlns:p14="http://schemas.microsoft.com/office/powerpoint/2010/main" val="23880917"/>
              </p:ext>
            </p:extLst>
          </p:nvPr>
        </p:nvGraphicFramePr>
        <p:xfrm>
          <a:off x="5620544" y="2702938"/>
          <a:ext cx="1450975" cy="571500"/>
        </p:xfrm>
        <a:graphic>
          <a:graphicData uri="http://schemas.openxmlformats.org/presentationml/2006/ole">
            <mc:AlternateContent xmlns:mc="http://schemas.openxmlformats.org/markup-compatibility/2006">
              <mc:Choice xmlns:v="urn:schemas-microsoft-com:vml" Requires="v">
                <p:oleObj spid="_x0000_s2196" name="公式" r:id="rId9" imgW="647700" imgH="228600" progId="Equation.3">
                  <p:embed/>
                </p:oleObj>
              </mc:Choice>
              <mc:Fallback>
                <p:oleObj name="公式" r:id="rId9" imgW="647700" imgH="228600" progId="Equation.3">
                  <p:embed/>
                  <p:pic>
                    <p:nvPicPr>
                      <p:cNvPr id="123922"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20544" y="2702938"/>
                        <a:ext cx="1450975" cy="571500"/>
                      </a:xfrm>
                      <a:prstGeom prst="rect">
                        <a:avLst/>
                      </a:prstGeom>
                      <a:noFill/>
                    </p:spPr>
                  </p:pic>
                </p:oleObj>
              </mc:Fallback>
            </mc:AlternateContent>
          </a:graphicData>
        </a:graphic>
      </p:graphicFrame>
      <p:graphicFrame>
        <p:nvGraphicFramePr>
          <p:cNvPr id="123926" name="Object 22"/>
          <p:cNvGraphicFramePr>
            <a:graphicFrameLocks noChangeAspect="1"/>
          </p:cNvGraphicFramePr>
          <p:nvPr>
            <p:extLst>
              <p:ext uri="{D42A27DB-BD31-4B8C-83A1-F6EECF244321}">
                <p14:modId xmlns:p14="http://schemas.microsoft.com/office/powerpoint/2010/main" val="2547577096"/>
              </p:ext>
            </p:extLst>
          </p:nvPr>
        </p:nvGraphicFramePr>
        <p:xfrm>
          <a:off x="7451725" y="2418775"/>
          <a:ext cx="268288" cy="382588"/>
        </p:xfrm>
        <a:graphic>
          <a:graphicData uri="http://schemas.openxmlformats.org/presentationml/2006/ole">
            <mc:AlternateContent xmlns:mc="http://schemas.openxmlformats.org/markup-compatibility/2006">
              <mc:Choice xmlns:v="urn:schemas-microsoft-com:vml" Requires="v">
                <p:oleObj spid="_x0000_s2197" name="公式" r:id="rId11" imgW="139579" imgH="164957" progId="Equation.3">
                  <p:embed/>
                </p:oleObj>
              </mc:Choice>
              <mc:Fallback>
                <p:oleObj name="公式" r:id="rId11" imgW="139579" imgH="164957" progId="Equation.3">
                  <p:embed/>
                  <p:pic>
                    <p:nvPicPr>
                      <p:cNvPr id="123926" name="Object 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51725" y="2418775"/>
                        <a:ext cx="268288" cy="382588"/>
                      </a:xfrm>
                      <a:prstGeom prst="rect">
                        <a:avLst/>
                      </a:prstGeom>
                      <a:noFill/>
                    </p:spPr>
                  </p:pic>
                </p:oleObj>
              </mc:Fallback>
            </mc:AlternateContent>
          </a:graphicData>
        </a:graphic>
      </p:graphicFrame>
      <p:sp>
        <p:nvSpPr>
          <p:cNvPr id="123928" name="AutoShape 24"/>
          <p:cNvSpPr>
            <a:spLocks noChangeArrowheads="1"/>
          </p:cNvSpPr>
          <p:nvPr/>
        </p:nvSpPr>
        <p:spPr bwMode="auto">
          <a:xfrm>
            <a:off x="5698331" y="5066230"/>
            <a:ext cx="311150" cy="609600"/>
          </a:xfrm>
          <a:prstGeom prst="downArrow">
            <a:avLst>
              <a:gd name="adj1" fmla="val 50000"/>
              <a:gd name="adj2" fmla="val 48980"/>
            </a:avLst>
          </a:prstGeom>
          <a:solidFill>
            <a:srgbClr val="CC3300">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23929" name="Oval 25"/>
          <p:cNvSpPr>
            <a:spLocks noChangeArrowheads="1"/>
          </p:cNvSpPr>
          <p:nvPr/>
        </p:nvSpPr>
        <p:spPr bwMode="auto">
          <a:xfrm>
            <a:off x="6069806" y="5066230"/>
            <a:ext cx="549275" cy="527050"/>
          </a:xfrm>
          <a:prstGeom prst="ellipse">
            <a:avLst/>
          </a:prstGeom>
          <a:noFill/>
          <a:ln w="9525">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ctr">
              <a:spcBef>
                <a:spcPct val="50000"/>
              </a:spcBef>
            </a:pPr>
            <a:r>
              <a:rPr kumimoji="1" lang="en-US" altLang="zh-CN" sz="2400" b="0"/>
              <a:t> 2  </a:t>
            </a:r>
          </a:p>
        </p:txBody>
      </p:sp>
      <p:graphicFrame>
        <p:nvGraphicFramePr>
          <p:cNvPr id="123930" name="Object 26"/>
          <p:cNvGraphicFramePr>
            <a:graphicFrameLocks noChangeAspect="1"/>
          </p:cNvGraphicFramePr>
          <p:nvPr>
            <p:extLst>
              <p:ext uri="{D42A27DB-BD31-4B8C-83A1-F6EECF244321}">
                <p14:modId xmlns:p14="http://schemas.microsoft.com/office/powerpoint/2010/main" val="2318397224"/>
              </p:ext>
            </p:extLst>
          </p:nvPr>
        </p:nvGraphicFramePr>
        <p:xfrm>
          <a:off x="4714081" y="5801243"/>
          <a:ext cx="2732088" cy="465137"/>
        </p:xfrm>
        <a:graphic>
          <a:graphicData uri="http://schemas.openxmlformats.org/presentationml/2006/ole">
            <mc:AlternateContent xmlns:mc="http://schemas.openxmlformats.org/markup-compatibility/2006">
              <mc:Choice xmlns:v="urn:schemas-microsoft-com:vml" Requires="v">
                <p:oleObj spid="_x0000_s2198" name="公式" r:id="rId13" imgW="1193282" imgH="177723" progId="Equation.3">
                  <p:embed/>
                </p:oleObj>
              </mc:Choice>
              <mc:Fallback>
                <p:oleObj name="公式" r:id="rId13" imgW="1193282" imgH="177723" progId="Equation.3">
                  <p:embed/>
                  <p:pic>
                    <p:nvPicPr>
                      <p:cNvPr id="123930" name="Object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14081" y="5801243"/>
                        <a:ext cx="2732088" cy="465137"/>
                      </a:xfrm>
                      <a:prstGeom prst="rect">
                        <a:avLst/>
                      </a:prstGeom>
                      <a:noFill/>
                    </p:spPr>
                  </p:pic>
                </p:oleObj>
              </mc:Fallback>
            </mc:AlternateContent>
          </a:graphicData>
        </a:graphic>
      </p:graphicFrame>
      <p:sp>
        <p:nvSpPr>
          <p:cNvPr id="123931" name="Text Box 27"/>
          <p:cNvSpPr txBox="1">
            <a:spLocks noChangeArrowheads="1"/>
          </p:cNvSpPr>
          <p:nvPr/>
        </p:nvSpPr>
        <p:spPr bwMode="auto">
          <a:xfrm>
            <a:off x="1092200" y="1524000"/>
            <a:ext cx="73025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0" rIns="0">
            <a:spAutoFit/>
          </a:bodyPr>
          <a:lstStyle/>
          <a:p>
            <a:pPr>
              <a:spcBef>
                <a:spcPct val="50000"/>
              </a:spcBef>
            </a:pPr>
            <a:r>
              <a:rPr kumimoji="1" lang="zh-CN" altLang="en-US" sz="2400" b="0">
                <a:solidFill>
                  <a:srgbClr val="CC0066"/>
                </a:solidFill>
              </a:rPr>
              <a:t>从输入到输出逐级写出</a:t>
            </a:r>
          </a:p>
        </p:txBody>
      </p:sp>
      <p:graphicFrame>
        <p:nvGraphicFramePr>
          <p:cNvPr id="123932" name="Object 28"/>
          <p:cNvGraphicFramePr>
            <a:graphicFrameLocks noChangeAspect="1"/>
          </p:cNvGraphicFramePr>
          <p:nvPr>
            <p:extLst>
              <p:ext uri="{D42A27DB-BD31-4B8C-83A1-F6EECF244321}">
                <p14:modId xmlns:p14="http://schemas.microsoft.com/office/powerpoint/2010/main" val="3673852359"/>
              </p:ext>
            </p:extLst>
          </p:nvPr>
        </p:nvGraphicFramePr>
        <p:xfrm>
          <a:off x="3563938" y="4365625"/>
          <a:ext cx="5121275" cy="560388"/>
        </p:xfrm>
        <a:graphic>
          <a:graphicData uri="http://schemas.openxmlformats.org/presentationml/2006/ole">
            <mc:AlternateContent xmlns:mc="http://schemas.openxmlformats.org/markup-compatibility/2006">
              <mc:Choice xmlns:v="urn:schemas-microsoft-com:vml" Requires="v">
                <p:oleObj spid="_x0000_s2199" name="公式" r:id="rId15" imgW="2082800" imgH="228600" progId="Equation.3">
                  <p:embed/>
                </p:oleObj>
              </mc:Choice>
              <mc:Fallback>
                <p:oleObj name="公式" r:id="rId15" imgW="2082800" imgH="228600" progId="Equation.3">
                  <p:embed/>
                  <p:pic>
                    <p:nvPicPr>
                      <p:cNvPr id="123932" name="Object 2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63938" y="4365625"/>
                        <a:ext cx="5121275" cy="560388"/>
                      </a:xfrm>
                      <a:prstGeom prst="rect">
                        <a:avLst/>
                      </a:prstGeom>
                      <a:noFill/>
                    </p:spPr>
                  </p:pic>
                </p:oleObj>
              </mc:Fallback>
            </mc:AlternateContent>
          </a:graphicData>
        </a:graphic>
      </p:graphicFrame>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6890924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23910"/>
                                        </p:tgtEl>
                                        <p:attrNameLst>
                                          <p:attrName>style.visibility</p:attrName>
                                        </p:attrNameLst>
                                      </p:cBhvr>
                                      <p:to>
                                        <p:strVal val="visible"/>
                                      </p:to>
                                    </p:set>
                                    <p:animEffect transition="in" filter="wipe(up)">
                                      <p:cBhvr>
                                        <p:cTn id="7" dur="500"/>
                                        <p:tgtEl>
                                          <p:spTgt spid="123910"/>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123912"/>
                                        </p:tgtEl>
                                        <p:attrNameLst>
                                          <p:attrName>style.visibility</p:attrName>
                                        </p:attrNameLst>
                                      </p:cBhvr>
                                      <p:to>
                                        <p:strVal val="visible"/>
                                      </p:to>
                                    </p:set>
                                    <p:animEffect transition="in" filter="wipe(up)">
                                      <p:cBhvr>
                                        <p:cTn id="11" dur="500"/>
                                        <p:tgtEl>
                                          <p:spTgt spid="123912"/>
                                        </p:tgtEl>
                                      </p:cBhvr>
                                    </p:animEffect>
                                  </p:childTnLst>
                                </p:cTn>
                              </p:par>
                            </p:childTnLst>
                          </p:cTn>
                        </p:par>
                        <p:par>
                          <p:cTn id="12" fill="hold" nodeType="afterGroup">
                            <p:stCondLst>
                              <p:cond delay="1000"/>
                            </p:stCondLst>
                            <p:childTnLst>
                              <p:par>
                                <p:cTn id="13" presetID="1" presetClass="entr" presetSubtype="0" fill="hold" grpId="0" nodeType="afterEffect">
                                  <p:stCondLst>
                                    <p:cond delay="0"/>
                                  </p:stCondLst>
                                  <p:childTnLst>
                                    <p:set>
                                      <p:cBhvr>
                                        <p:cTn id="14" dur="1" fill="hold">
                                          <p:stCondLst>
                                            <p:cond delay="499"/>
                                          </p:stCondLst>
                                        </p:cTn>
                                        <p:tgtEl>
                                          <p:spTgt spid="123915"/>
                                        </p:tgtEl>
                                        <p:attrNameLst>
                                          <p:attrName>style.visibility</p:attrName>
                                        </p:attrNameLst>
                                      </p:cBhvr>
                                      <p:to>
                                        <p:strVal val="visible"/>
                                      </p:to>
                                    </p:set>
                                  </p:childTnLst>
                                </p:cTn>
                              </p:par>
                            </p:childTnLst>
                          </p:cTn>
                        </p:par>
                        <p:par>
                          <p:cTn id="15" fill="hold" nodeType="afterGroup">
                            <p:stCondLst>
                              <p:cond delay="1500"/>
                            </p:stCondLst>
                            <p:childTnLst>
                              <p:par>
                                <p:cTn id="16" presetID="3" presetClass="entr" presetSubtype="10" fill="hold" grpId="0" nodeType="afterEffect">
                                  <p:stCondLst>
                                    <p:cond delay="0"/>
                                  </p:stCondLst>
                                  <p:childTnLst>
                                    <p:set>
                                      <p:cBhvr>
                                        <p:cTn id="17" dur="1" fill="hold">
                                          <p:stCondLst>
                                            <p:cond delay="0"/>
                                          </p:stCondLst>
                                        </p:cTn>
                                        <p:tgtEl>
                                          <p:spTgt spid="123931"/>
                                        </p:tgtEl>
                                        <p:attrNameLst>
                                          <p:attrName>style.visibility</p:attrName>
                                        </p:attrNameLst>
                                      </p:cBhvr>
                                      <p:to>
                                        <p:strVal val="visible"/>
                                      </p:to>
                                    </p:set>
                                    <p:animEffect transition="in" filter="blinds(horizontal)">
                                      <p:cBhvr>
                                        <p:cTn id="18" dur="500"/>
                                        <p:tgtEl>
                                          <p:spTgt spid="12393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23911"/>
                                        </p:tgtEl>
                                        <p:attrNameLst>
                                          <p:attrName>style.visibility</p:attrName>
                                        </p:attrNameLst>
                                      </p:cBhvr>
                                      <p:to>
                                        <p:strVal val="visible"/>
                                      </p:to>
                                    </p:set>
                                    <p:animEffect transition="in" filter="wipe(up)">
                                      <p:cBhvr>
                                        <p:cTn id="23" dur="500"/>
                                        <p:tgtEl>
                                          <p:spTgt spid="123911"/>
                                        </p:tgtEl>
                                      </p:cBhvr>
                                    </p:animEffect>
                                  </p:childTnLst>
                                </p:cTn>
                              </p:par>
                            </p:childTnLst>
                          </p:cTn>
                        </p:par>
                        <p:par>
                          <p:cTn id="24" fill="hold" nodeType="afterGroup">
                            <p:stCondLst>
                              <p:cond delay="500"/>
                            </p:stCondLst>
                            <p:childTnLst>
                              <p:par>
                                <p:cTn id="25" presetID="22" presetClass="entr" presetSubtype="1" fill="hold" nodeType="afterEffect">
                                  <p:stCondLst>
                                    <p:cond delay="0"/>
                                  </p:stCondLst>
                                  <p:childTnLst>
                                    <p:set>
                                      <p:cBhvr>
                                        <p:cTn id="26" dur="1" fill="hold">
                                          <p:stCondLst>
                                            <p:cond delay="0"/>
                                          </p:stCondLst>
                                        </p:cTn>
                                        <p:tgtEl>
                                          <p:spTgt spid="123913"/>
                                        </p:tgtEl>
                                        <p:attrNameLst>
                                          <p:attrName>style.visibility</p:attrName>
                                        </p:attrNameLst>
                                      </p:cBhvr>
                                      <p:to>
                                        <p:strVal val="visible"/>
                                      </p:to>
                                    </p:set>
                                    <p:animEffect transition="in" filter="wipe(up)">
                                      <p:cBhvr>
                                        <p:cTn id="27" dur="500"/>
                                        <p:tgtEl>
                                          <p:spTgt spid="123913"/>
                                        </p:tgtEl>
                                      </p:cBhvr>
                                    </p:animEffect>
                                  </p:childTnLst>
                                </p:cTn>
                              </p:par>
                            </p:childTnLst>
                          </p:cTn>
                        </p:par>
                        <p:par>
                          <p:cTn id="28" fill="hold" nodeType="afterGroup">
                            <p:stCondLst>
                              <p:cond delay="1000"/>
                            </p:stCondLst>
                            <p:childTnLst>
                              <p:par>
                                <p:cTn id="29" presetID="1" presetClass="entr" presetSubtype="0" fill="hold" grpId="0" nodeType="afterEffect">
                                  <p:stCondLst>
                                    <p:cond delay="0"/>
                                  </p:stCondLst>
                                  <p:childTnLst>
                                    <p:set>
                                      <p:cBhvr>
                                        <p:cTn id="30" dur="1" fill="hold">
                                          <p:stCondLst>
                                            <p:cond delay="499"/>
                                          </p:stCondLst>
                                        </p:cTn>
                                        <p:tgtEl>
                                          <p:spTgt spid="123914"/>
                                        </p:tgtEl>
                                        <p:attrNameLst>
                                          <p:attrName>style.visibility</p:attrName>
                                        </p:attrNameLst>
                                      </p:cBhvr>
                                      <p:to>
                                        <p:strVal val="visible"/>
                                      </p:to>
                                    </p:set>
                                  </p:childTnLst>
                                </p:cTn>
                              </p:par>
                            </p:childTnLst>
                          </p:cTn>
                        </p:par>
                        <p:par>
                          <p:cTn id="31" fill="hold" nodeType="afterGroup">
                            <p:stCondLst>
                              <p:cond delay="1500"/>
                            </p:stCondLst>
                            <p:childTnLst>
                              <p:par>
                                <p:cTn id="32" presetID="16" presetClass="entr" presetSubtype="37" fill="hold" nodeType="afterEffect">
                                  <p:stCondLst>
                                    <p:cond delay="0"/>
                                  </p:stCondLst>
                                  <p:childTnLst>
                                    <p:set>
                                      <p:cBhvr>
                                        <p:cTn id="33" dur="1" fill="hold">
                                          <p:stCondLst>
                                            <p:cond delay="0"/>
                                          </p:stCondLst>
                                        </p:cTn>
                                        <p:tgtEl>
                                          <p:spTgt spid="123920"/>
                                        </p:tgtEl>
                                        <p:attrNameLst>
                                          <p:attrName>style.visibility</p:attrName>
                                        </p:attrNameLst>
                                      </p:cBhvr>
                                      <p:to>
                                        <p:strVal val="visible"/>
                                      </p:to>
                                    </p:set>
                                    <p:animEffect transition="in" filter="barn(outVertical)">
                                      <p:cBhvr>
                                        <p:cTn id="34" dur="500"/>
                                        <p:tgtEl>
                                          <p:spTgt spid="123920"/>
                                        </p:tgtEl>
                                      </p:cBhvr>
                                    </p:animEffect>
                                  </p:childTnLst>
                                </p:cTn>
                              </p:par>
                            </p:childTnLst>
                          </p:cTn>
                        </p:par>
                        <p:par>
                          <p:cTn id="35" fill="hold" nodeType="afterGroup">
                            <p:stCondLst>
                              <p:cond delay="2000"/>
                            </p:stCondLst>
                            <p:childTnLst>
                              <p:par>
                                <p:cTn id="36" presetID="16" presetClass="entr" presetSubtype="37" fill="hold" nodeType="afterEffect">
                                  <p:stCondLst>
                                    <p:cond delay="0"/>
                                  </p:stCondLst>
                                  <p:childTnLst>
                                    <p:set>
                                      <p:cBhvr>
                                        <p:cTn id="37" dur="1" fill="hold">
                                          <p:stCondLst>
                                            <p:cond delay="0"/>
                                          </p:stCondLst>
                                        </p:cTn>
                                        <p:tgtEl>
                                          <p:spTgt spid="123921"/>
                                        </p:tgtEl>
                                        <p:attrNameLst>
                                          <p:attrName>style.visibility</p:attrName>
                                        </p:attrNameLst>
                                      </p:cBhvr>
                                      <p:to>
                                        <p:strVal val="visible"/>
                                      </p:to>
                                    </p:set>
                                    <p:animEffect transition="in" filter="barn(outVertical)">
                                      <p:cBhvr>
                                        <p:cTn id="38" dur="500"/>
                                        <p:tgtEl>
                                          <p:spTgt spid="123921"/>
                                        </p:tgtEl>
                                      </p:cBhvr>
                                    </p:animEffect>
                                  </p:childTnLst>
                                </p:cTn>
                              </p:par>
                            </p:childTnLst>
                          </p:cTn>
                        </p:par>
                        <p:par>
                          <p:cTn id="39" fill="hold" nodeType="afterGroup">
                            <p:stCondLst>
                              <p:cond delay="2500"/>
                            </p:stCondLst>
                            <p:childTnLst>
                              <p:par>
                                <p:cTn id="40" presetID="16" presetClass="entr" presetSubtype="37" fill="hold" nodeType="afterEffect">
                                  <p:stCondLst>
                                    <p:cond delay="0"/>
                                  </p:stCondLst>
                                  <p:childTnLst>
                                    <p:set>
                                      <p:cBhvr>
                                        <p:cTn id="41" dur="1" fill="hold">
                                          <p:stCondLst>
                                            <p:cond delay="0"/>
                                          </p:stCondLst>
                                        </p:cTn>
                                        <p:tgtEl>
                                          <p:spTgt spid="123922"/>
                                        </p:tgtEl>
                                        <p:attrNameLst>
                                          <p:attrName>style.visibility</p:attrName>
                                        </p:attrNameLst>
                                      </p:cBhvr>
                                      <p:to>
                                        <p:strVal val="visible"/>
                                      </p:to>
                                    </p:set>
                                    <p:animEffect transition="in" filter="barn(outVertical)">
                                      <p:cBhvr>
                                        <p:cTn id="42" dur="500"/>
                                        <p:tgtEl>
                                          <p:spTgt spid="12392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3" fill="hold" nodeType="clickEffect">
                                  <p:stCondLst>
                                    <p:cond delay="0"/>
                                  </p:stCondLst>
                                  <p:childTnLst>
                                    <p:set>
                                      <p:cBhvr>
                                        <p:cTn id="46" dur="1" fill="hold">
                                          <p:stCondLst>
                                            <p:cond delay="0"/>
                                          </p:stCondLst>
                                        </p:cTn>
                                        <p:tgtEl>
                                          <p:spTgt spid="123926"/>
                                        </p:tgtEl>
                                        <p:attrNameLst>
                                          <p:attrName>style.visibility</p:attrName>
                                        </p:attrNameLst>
                                      </p:cBhvr>
                                      <p:to>
                                        <p:strVal val="visible"/>
                                      </p:to>
                                    </p:set>
                                    <p:anim calcmode="lin" valueType="num">
                                      <p:cBhvr additive="base">
                                        <p:cTn id="47" dur="500" fill="hold"/>
                                        <p:tgtEl>
                                          <p:spTgt spid="123926"/>
                                        </p:tgtEl>
                                        <p:attrNameLst>
                                          <p:attrName>ppt_x</p:attrName>
                                        </p:attrNameLst>
                                      </p:cBhvr>
                                      <p:tavLst>
                                        <p:tav tm="0">
                                          <p:val>
                                            <p:strVal val="1+#ppt_w/2"/>
                                          </p:val>
                                        </p:tav>
                                        <p:tav tm="100000">
                                          <p:val>
                                            <p:strVal val="#ppt_x"/>
                                          </p:val>
                                        </p:tav>
                                      </p:tavLst>
                                    </p:anim>
                                    <p:anim calcmode="lin" valueType="num">
                                      <p:cBhvr additive="base">
                                        <p:cTn id="48" dur="500" fill="hold"/>
                                        <p:tgtEl>
                                          <p:spTgt spid="123926"/>
                                        </p:tgtEl>
                                        <p:attrNameLst>
                                          <p:attrName>ppt_y</p:attrName>
                                        </p:attrNameLst>
                                      </p:cBhvr>
                                      <p:tavLst>
                                        <p:tav tm="0">
                                          <p:val>
                                            <p:strVal val="0-#ppt_h/2"/>
                                          </p:val>
                                        </p:tav>
                                        <p:tav tm="100000">
                                          <p:val>
                                            <p:strVal val="#ppt_y"/>
                                          </p:val>
                                        </p:tav>
                                      </p:tavLst>
                                    </p:anim>
                                  </p:childTnLst>
                                </p:cTn>
                              </p:par>
                            </p:childTnLst>
                          </p:cTn>
                        </p:par>
                        <p:par>
                          <p:cTn id="49" fill="hold" nodeType="afterGroup">
                            <p:stCondLst>
                              <p:cond delay="500"/>
                            </p:stCondLst>
                            <p:childTnLst>
                              <p:par>
                                <p:cTn id="50" presetID="4" presetClass="entr" presetSubtype="32" fill="hold" nodeType="afterEffect">
                                  <p:stCondLst>
                                    <p:cond delay="0"/>
                                  </p:stCondLst>
                                  <p:childTnLst>
                                    <p:set>
                                      <p:cBhvr>
                                        <p:cTn id="51" dur="1" fill="hold">
                                          <p:stCondLst>
                                            <p:cond delay="0"/>
                                          </p:stCondLst>
                                        </p:cTn>
                                        <p:tgtEl>
                                          <p:spTgt spid="123932"/>
                                        </p:tgtEl>
                                        <p:attrNameLst>
                                          <p:attrName>style.visibility</p:attrName>
                                        </p:attrNameLst>
                                      </p:cBhvr>
                                      <p:to>
                                        <p:strVal val="visible"/>
                                      </p:to>
                                    </p:set>
                                    <p:animEffect transition="in" filter="box(out)">
                                      <p:cBhvr>
                                        <p:cTn id="52" dur="500"/>
                                        <p:tgtEl>
                                          <p:spTgt spid="123932"/>
                                        </p:tgtEl>
                                      </p:cBhvr>
                                    </p:animEffect>
                                  </p:childTnLst>
                                  <p:subTnLst>
                                    <p:audio>
                                      <p:cMediaNode>
                                        <p:cTn display="0" masterRel="sameClick">
                                          <p:stCondLst>
                                            <p:cond evt="begin" delay="0">
                                              <p:tn val="50"/>
                                            </p:cond>
                                          </p:stCondLst>
                                          <p:endCondLst>
                                            <p:cond evt="onStopAudio" delay="0">
                                              <p:tgtEl>
                                                <p:sldTgt/>
                                              </p:tgtEl>
                                            </p:cond>
                                          </p:endCondLst>
                                        </p:cTn>
                                        <p:tgtEl>
                                          <p:sndTgt r:embed="rId3" name="CAMERA.WAV"/>
                                        </p:tgtEl>
                                      </p:cMediaNode>
                                    </p:audio>
                                  </p:sub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nodeType="clickEffect">
                                  <p:stCondLst>
                                    <p:cond delay="0"/>
                                  </p:stCondLst>
                                  <p:childTnLst>
                                    <p:set>
                                      <p:cBhvr>
                                        <p:cTn id="56" dur="1" fill="hold">
                                          <p:stCondLst>
                                            <p:cond delay="0"/>
                                          </p:stCondLst>
                                        </p:cTn>
                                        <p:tgtEl>
                                          <p:spTgt spid="123916"/>
                                        </p:tgtEl>
                                        <p:attrNameLst>
                                          <p:attrName>style.visibility</p:attrName>
                                        </p:attrNameLst>
                                      </p:cBhvr>
                                      <p:to>
                                        <p:strVal val="visible"/>
                                      </p:to>
                                    </p:set>
                                    <p:animEffect transition="in" filter="wipe(up)">
                                      <p:cBhvr>
                                        <p:cTn id="57" dur="500"/>
                                        <p:tgtEl>
                                          <p:spTgt spid="123916"/>
                                        </p:tgtEl>
                                      </p:cBhvr>
                                    </p:animEffect>
                                  </p:childTnLst>
                                </p:cTn>
                              </p:par>
                            </p:childTnLst>
                          </p:cTn>
                        </p:par>
                        <p:par>
                          <p:cTn id="58" fill="hold" nodeType="afterGroup">
                            <p:stCondLst>
                              <p:cond delay="500"/>
                            </p:stCondLst>
                            <p:childTnLst>
                              <p:par>
                                <p:cTn id="59" presetID="1" presetClass="entr" presetSubtype="0" fill="hold" grpId="0" nodeType="afterEffect">
                                  <p:stCondLst>
                                    <p:cond delay="0"/>
                                  </p:stCondLst>
                                  <p:childTnLst>
                                    <p:set>
                                      <p:cBhvr>
                                        <p:cTn id="60" dur="1" fill="hold">
                                          <p:stCondLst>
                                            <p:cond delay="499"/>
                                          </p:stCondLst>
                                        </p:cTn>
                                        <p:tgtEl>
                                          <p:spTgt spid="123919"/>
                                        </p:tgtEl>
                                        <p:attrNameLst>
                                          <p:attrName>style.visibility</p:attrName>
                                        </p:attrNameLst>
                                      </p:cBhvr>
                                      <p:to>
                                        <p:strVal val="visible"/>
                                      </p:to>
                                    </p:set>
                                  </p:childTnLst>
                                </p:cTn>
                              </p:par>
                            </p:childTnLst>
                          </p:cTn>
                        </p:par>
                        <p:par>
                          <p:cTn id="61" fill="hold" nodeType="afterGroup">
                            <p:stCondLst>
                              <p:cond delay="1000"/>
                            </p:stCondLst>
                            <p:childTnLst>
                              <p:par>
                                <p:cTn id="62" presetID="9" presetClass="entr" presetSubtype="0" fill="hold" grpId="0" nodeType="afterEffect">
                                  <p:stCondLst>
                                    <p:cond delay="0"/>
                                  </p:stCondLst>
                                  <p:childTnLst>
                                    <p:set>
                                      <p:cBhvr>
                                        <p:cTn id="63" dur="1" fill="hold">
                                          <p:stCondLst>
                                            <p:cond delay="0"/>
                                          </p:stCondLst>
                                        </p:cTn>
                                        <p:tgtEl>
                                          <p:spTgt spid="123918">
                                            <p:txEl>
                                              <p:pRg st="0" end="0"/>
                                            </p:txEl>
                                          </p:spTgt>
                                        </p:tgtEl>
                                        <p:attrNameLst>
                                          <p:attrName>style.visibility</p:attrName>
                                        </p:attrNameLst>
                                      </p:cBhvr>
                                      <p:to>
                                        <p:strVal val="visible"/>
                                      </p:to>
                                    </p:set>
                                    <p:animEffect transition="in" filter="dissolve">
                                      <p:cBhvr>
                                        <p:cTn id="64" dur="500"/>
                                        <p:tgtEl>
                                          <p:spTgt spid="123918">
                                            <p:txEl>
                                              <p:pRg st="0" end="0"/>
                                            </p:txEl>
                                          </p:spTgt>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1" fill="hold" grpId="0" nodeType="clickEffect">
                                  <p:stCondLst>
                                    <p:cond delay="0"/>
                                  </p:stCondLst>
                                  <p:childTnLst>
                                    <p:set>
                                      <p:cBhvr>
                                        <p:cTn id="68" dur="1" fill="hold">
                                          <p:stCondLst>
                                            <p:cond delay="0"/>
                                          </p:stCondLst>
                                        </p:cTn>
                                        <p:tgtEl>
                                          <p:spTgt spid="123917"/>
                                        </p:tgtEl>
                                        <p:attrNameLst>
                                          <p:attrName>style.visibility</p:attrName>
                                        </p:attrNameLst>
                                      </p:cBhvr>
                                      <p:to>
                                        <p:strVal val="visible"/>
                                      </p:to>
                                    </p:set>
                                    <p:animEffect transition="in" filter="wipe(up)">
                                      <p:cBhvr>
                                        <p:cTn id="69" dur="500"/>
                                        <p:tgtEl>
                                          <p:spTgt spid="123917"/>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1" fill="hold" nodeType="clickEffect">
                                  <p:stCondLst>
                                    <p:cond delay="0"/>
                                  </p:stCondLst>
                                  <p:childTnLst>
                                    <p:set>
                                      <p:cBhvr>
                                        <p:cTn id="73" dur="1" fill="hold">
                                          <p:stCondLst>
                                            <p:cond delay="0"/>
                                          </p:stCondLst>
                                        </p:cTn>
                                        <p:tgtEl>
                                          <p:spTgt spid="123928"/>
                                        </p:tgtEl>
                                        <p:attrNameLst>
                                          <p:attrName>style.visibility</p:attrName>
                                        </p:attrNameLst>
                                      </p:cBhvr>
                                      <p:to>
                                        <p:strVal val="visible"/>
                                      </p:to>
                                    </p:set>
                                    <p:animEffect transition="in" filter="wipe(up)">
                                      <p:cBhvr>
                                        <p:cTn id="74" dur="500"/>
                                        <p:tgtEl>
                                          <p:spTgt spid="123928"/>
                                        </p:tgtEl>
                                      </p:cBhvr>
                                    </p:animEffect>
                                  </p:childTnLst>
                                </p:cTn>
                              </p:par>
                            </p:childTnLst>
                          </p:cTn>
                        </p:par>
                        <p:par>
                          <p:cTn id="75" fill="hold" nodeType="afterGroup">
                            <p:stCondLst>
                              <p:cond delay="500"/>
                            </p:stCondLst>
                            <p:childTnLst>
                              <p:par>
                                <p:cTn id="76" presetID="1" presetClass="entr" presetSubtype="0" fill="hold" grpId="0" nodeType="afterEffect">
                                  <p:stCondLst>
                                    <p:cond delay="0"/>
                                  </p:stCondLst>
                                  <p:childTnLst>
                                    <p:set>
                                      <p:cBhvr>
                                        <p:cTn id="77" dur="1" fill="hold">
                                          <p:stCondLst>
                                            <p:cond delay="499"/>
                                          </p:stCondLst>
                                        </p:cTn>
                                        <p:tgtEl>
                                          <p:spTgt spid="123929"/>
                                        </p:tgtEl>
                                        <p:attrNameLst>
                                          <p:attrName>style.visibility</p:attrName>
                                        </p:attrNameLst>
                                      </p:cBhvr>
                                      <p:to>
                                        <p:strVal val="visible"/>
                                      </p:to>
                                    </p:set>
                                  </p:childTnLst>
                                </p:cTn>
                              </p:par>
                            </p:childTnLst>
                          </p:cTn>
                        </p:par>
                      </p:childTnLst>
                    </p:cTn>
                  </p:par>
                  <p:par>
                    <p:cTn id="78" fill="hold" nodeType="clickPar">
                      <p:stCondLst>
                        <p:cond delay="indefinite"/>
                      </p:stCondLst>
                      <p:childTnLst>
                        <p:par>
                          <p:cTn id="79" fill="hold" nodeType="withGroup">
                            <p:stCondLst>
                              <p:cond delay="0"/>
                            </p:stCondLst>
                            <p:childTnLst>
                              <p:par>
                                <p:cTn id="80" presetID="16" presetClass="entr" presetSubtype="37" fill="hold" nodeType="clickEffect">
                                  <p:stCondLst>
                                    <p:cond delay="0"/>
                                  </p:stCondLst>
                                  <p:childTnLst>
                                    <p:set>
                                      <p:cBhvr>
                                        <p:cTn id="81" dur="1" fill="hold">
                                          <p:stCondLst>
                                            <p:cond delay="0"/>
                                          </p:stCondLst>
                                        </p:cTn>
                                        <p:tgtEl>
                                          <p:spTgt spid="123930"/>
                                        </p:tgtEl>
                                        <p:attrNameLst>
                                          <p:attrName>style.visibility</p:attrName>
                                        </p:attrNameLst>
                                      </p:cBhvr>
                                      <p:to>
                                        <p:strVal val="visible"/>
                                      </p:to>
                                    </p:set>
                                    <p:animEffect transition="in" filter="barn(outVertical)">
                                      <p:cBhvr>
                                        <p:cTn id="82" dur="500"/>
                                        <p:tgtEl>
                                          <p:spTgt spid="1239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10" grpId="0" animBg="1" autoUpdateAnimBg="0"/>
      <p:bldP spid="123911" grpId="0" animBg="1" autoUpdateAnimBg="0"/>
      <p:bldP spid="123914" grpId="0" animBg="1" autoUpdateAnimBg="0"/>
      <p:bldP spid="123915" grpId="0" animBg="1" autoUpdateAnimBg="0"/>
      <p:bldP spid="123917" grpId="0" animBg="1" autoUpdateAnimBg="0"/>
      <p:bldP spid="123918" grpId="0" build="p" autoUpdateAnimBg="0" advAuto="0"/>
      <p:bldP spid="123919" grpId="0" animBg="1" autoUpdateAnimBg="0"/>
      <p:bldP spid="123929" grpId="0" animBg="1" autoUpdateAnimBg="0"/>
      <p:bldP spid="123931"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305595" y="738189"/>
            <a:ext cx="46926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Lst>
        </p:spPr>
        <p:txBody>
          <a:bodyPr>
            <a:spAutoFit/>
          </a:bodyPr>
          <a:lstStyle/>
          <a:p>
            <a:r>
              <a:rPr lang="zh-CN" altLang="en-US" sz="2800" b="1" dirty="0">
                <a:solidFill>
                  <a:srgbClr val="0033CC"/>
                </a:solidFill>
                <a:latin typeface="宋体" panose="02010600030101010101" pitchFamily="2" charset="-122"/>
              </a:rPr>
              <a:t>二、集成数据分配器</a:t>
            </a:r>
          </a:p>
        </p:txBody>
      </p:sp>
      <p:sp>
        <p:nvSpPr>
          <p:cNvPr id="56323" name="Text Box 3"/>
          <p:cNvSpPr txBox="1">
            <a:spLocks noChangeArrowheads="1"/>
          </p:cNvSpPr>
          <p:nvPr/>
        </p:nvSpPr>
        <p:spPr bwMode="auto">
          <a:xfrm>
            <a:off x="774700" y="1119189"/>
            <a:ext cx="83693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en-US" sz="2800" b="1" dirty="0"/>
              <a:t>用</a:t>
            </a:r>
            <a:r>
              <a:rPr lang="zh-CN" altLang="en-US" sz="2800" b="1" dirty="0">
                <a:solidFill>
                  <a:srgbClr val="996600"/>
                </a:solidFill>
              </a:rPr>
              <a:t> </a:t>
            </a:r>
            <a:r>
              <a:rPr lang="en-US" altLang="zh-CN" sz="2800" b="1" dirty="0">
                <a:solidFill>
                  <a:srgbClr val="FF0066"/>
                </a:solidFill>
              </a:rPr>
              <a:t>3 </a:t>
            </a:r>
            <a:r>
              <a:rPr lang="zh-CN" altLang="en-US" sz="2800" b="1" dirty="0">
                <a:solidFill>
                  <a:srgbClr val="FF0066"/>
                </a:solidFill>
              </a:rPr>
              <a:t>线</a:t>
            </a:r>
            <a:r>
              <a:rPr lang="en-US" altLang="zh-CN" sz="2800" b="1" dirty="0">
                <a:solidFill>
                  <a:srgbClr val="FF0066"/>
                </a:solidFill>
              </a:rPr>
              <a:t>-8 </a:t>
            </a:r>
            <a:r>
              <a:rPr lang="zh-CN" altLang="en-US" sz="2800" b="1" dirty="0">
                <a:solidFill>
                  <a:srgbClr val="FF0066"/>
                </a:solidFill>
              </a:rPr>
              <a:t>线译码器</a:t>
            </a:r>
            <a:r>
              <a:rPr lang="zh-CN" altLang="en-US" sz="2800" b="1" dirty="0"/>
              <a:t>可实现</a:t>
            </a:r>
            <a:r>
              <a:rPr lang="zh-CN" altLang="en-US" sz="2800" b="1" dirty="0">
                <a:solidFill>
                  <a:srgbClr val="996600"/>
                </a:solidFill>
              </a:rPr>
              <a:t> </a:t>
            </a:r>
            <a:r>
              <a:rPr lang="en-US" altLang="zh-CN" sz="2800" b="1" dirty="0">
                <a:solidFill>
                  <a:srgbClr val="FF0066"/>
                </a:solidFill>
              </a:rPr>
              <a:t>1 </a:t>
            </a:r>
            <a:r>
              <a:rPr lang="zh-CN" altLang="en-US" sz="2800" b="1" dirty="0">
                <a:solidFill>
                  <a:srgbClr val="FF0066"/>
                </a:solidFill>
              </a:rPr>
              <a:t>路</a:t>
            </a:r>
            <a:r>
              <a:rPr lang="en-US" altLang="zh-CN" sz="2800" b="1" dirty="0">
                <a:solidFill>
                  <a:srgbClr val="FF0066"/>
                </a:solidFill>
              </a:rPr>
              <a:t>-8</a:t>
            </a:r>
            <a:r>
              <a:rPr lang="en-US" altLang="zh-CN" sz="2800" b="1" dirty="0">
                <a:solidFill>
                  <a:srgbClr val="996600"/>
                </a:solidFill>
              </a:rPr>
              <a:t> </a:t>
            </a:r>
            <a:r>
              <a:rPr lang="zh-CN" altLang="en-US" sz="2800" b="1" dirty="0">
                <a:solidFill>
                  <a:srgbClr val="FF0066"/>
                </a:solidFill>
              </a:rPr>
              <a:t>路</a:t>
            </a:r>
            <a:r>
              <a:rPr lang="zh-CN" altLang="en-US" sz="2800" b="1" dirty="0"/>
              <a:t>数据分配器</a:t>
            </a:r>
          </a:p>
        </p:txBody>
      </p:sp>
      <p:sp>
        <p:nvSpPr>
          <p:cNvPr id="56324" name="Text Box 4"/>
          <p:cNvSpPr txBox="1">
            <a:spLocks noChangeArrowheads="1"/>
          </p:cNvSpPr>
          <p:nvPr/>
        </p:nvSpPr>
        <p:spPr bwMode="auto">
          <a:xfrm>
            <a:off x="1795463" y="1674813"/>
            <a:ext cx="1216025" cy="406400"/>
          </a:xfrm>
          <a:prstGeom prst="rect">
            <a:avLst/>
          </a:prstGeom>
          <a:solidFill>
            <a:srgbClr val="FFFFCC"/>
          </a:solidFill>
          <a:ln w="9525">
            <a:solidFill>
              <a:srgbClr val="996600"/>
            </a:solidFill>
            <a:miter lim="800000"/>
            <a:headEnd/>
            <a:tailEnd/>
          </a:ln>
        </p:spPr>
        <p:txBody>
          <a:bodyPr wrap="none">
            <a:spAutoFit/>
          </a:bodyPr>
          <a:lstStyle/>
          <a:p>
            <a:r>
              <a:rPr lang="zh-CN" altLang="en-US" sz="2000" b="1">
                <a:solidFill>
                  <a:srgbClr val="0033CC"/>
                </a:solidFill>
                <a:latin typeface="宋体" panose="02010600030101010101" pitchFamily="2" charset="-122"/>
              </a:rPr>
              <a:t>数据输出</a:t>
            </a:r>
          </a:p>
        </p:txBody>
      </p:sp>
      <p:sp>
        <p:nvSpPr>
          <p:cNvPr id="56325" name="Text Box 5"/>
          <p:cNvSpPr txBox="1">
            <a:spLocks noChangeArrowheads="1"/>
          </p:cNvSpPr>
          <p:nvPr/>
        </p:nvSpPr>
        <p:spPr bwMode="auto">
          <a:xfrm>
            <a:off x="4557713" y="1674813"/>
            <a:ext cx="3671887" cy="457200"/>
          </a:xfrm>
          <a:prstGeom prst="rect">
            <a:avLst/>
          </a:prstGeom>
          <a:noFill/>
          <a:ln>
            <a:noFill/>
          </a:ln>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zh-CN" b="1">
                <a:solidFill>
                  <a:srgbClr val="FF0066"/>
                </a:solidFill>
              </a:rPr>
              <a:t> </a:t>
            </a:r>
            <a:r>
              <a:rPr lang="en-US" altLang="zh-CN" b="1" i="1">
                <a:solidFill>
                  <a:srgbClr val="FF0066"/>
                </a:solidFill>
              </a:rPr>
              <a:t>S</a:t>
            </a:r>
            <a:r>
              <a:rPr lang="en-US" altLang="zh-CN" b="1" baseline="-25000">
                <a:solidFill>
                  <a:srgbClr val="FF0066"/>
                </a:solidFill>
              </a:rPr>
              <a:t>1</a:t>
            </a:r>
            <a:r>
              <a:rPr lang="en-US" altLang="zh-CN" b="1">
                <a:solidFill>
                  <a:srgbClr val="FF0066"/>
                </a:solidFill>
              </a:rPr>
              <a:t> — </a:t>
            </a:r>
            <a:r>
              <a:rPr lang="zh-CN" altLang="en-US" b="1">
                <a:solidFill>
                  <a:srgbClr val="FF0066"/>
                </a:solidFill>
              </a:rPr>
              <a:t>数据输入（</a:t>
            </a:r>
            <a:r>
              <a:rPr lang="en-US" altLang="zh-CN" b="1" i="1">
                <a:solidFill>
                  <a:srgbClr val="FF0066"/>
                </a:solidFill>
              </a:rPr>
              <a:t>D</a:t>
            </a:r>
            <a:r>
              <a:rPr lang="zh-CN" altLang="en-US" b="1">
                <a:solidFill>
                  <a:srgbClr val="FF0066"/>
                </a:solidFill>
              </a:rPr>
              <a:t>）</a:t>
            </a:r>
          </a:p>
        </p:txBody>
      </p:sp>
      <p:graphicFrame>
        <p:nvGraphicFramePr>
          <p:cNvPr id="56326" name="Object 6"/>
          <p:cNvGraphicFramePr>
            <a:graphicFrameLocks noChangeAspect="1"/>
          </p:cNvGraphicFramePr>
          <p:nvPr/>
        </p:nvGraphicFramePr>
        <p:xfrm>
          <a:off x="4870450" y="2727325"/>
          <a:ext cx="3009900" cy="455613"/>
        </p:xfrm>
        <a:graphic>
          <a:graphicData uri="http://schemas.openxmlformats.org/presentationml/2006/ole">
            <mc:AlternateContent xmlns:mc="http://schemas.openxmlformats.org/markup-compatibility/2006">
              <mc:Choice xmlns:v="urn:schemas-microsoft-com:vml" Requires="v">
                <p:oleObj spid="_x0000_s27776" name="Equation" r:id="rId3" imgW="1498320" imgH="228600" progId="Equation.3">
                  <p:embed/>
                </p:oleObj>
              </mc:Choice>
              <mc:Fallback>
                <p:oleObj name="Equation" r:id="rId3" imgW="1498320" imgH="228600" progId="Equation.3">
                  <p:embed/>
                  <p:pic>
                    <p:nvPicPr>
                      <p:cNvPr id="56326"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0450" y="2727325"/>
                        <a:ext cx="3009900" cy="455613"/>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27" name="Object 7"/>
          <p:cNvGraphicFramePr>
            <a:graphicFrameLocks noChangeAspect="1"/>
          </p:cNvGraphicFramePr>
          <p:nvPr/>
        </p:nvGraphicFramePr>
        <p:xfrm>
          <a:off x="4870450" y="2235200"/>
          <a:ext cx="3527425" cy="458788"/>
        </p:xfrm>
        <a:graphic>
          <a:graphicData uri="http://schemas.openxmlformats.org/presentationml/2006/ole">
            <mc:AlternateContent xmlns:mc="http://schemas.openxmlformats.org/markup-compatibility/2006">
              <mc:Choice xmlns:v="urn:schemas-microsoft-com:vml" Requires="v">
                <p:oleObj spid="_x0000_s27777" name="Equation" r:id="rId5" imgW="1739880" imgH="228600" progId="Equation.3">
                  <p:embed/>
                </p:oleObj>
              </mc:Choice>
              <mc:Fallback>
                <p:oleObj name="Equation" r:id="rId5" imgW="1739880" imgH="228600" progId="Equation.3">
                  <p:embed/>
                  <p:pic>
                    <p:nvPicPr>
                      <p:cNvPr id="56327"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0450" y="2235200"/>
                        <a:ext cx="3527425" cy="458788"/>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328" name="Text Box 8"/>
          <p:cNvSpPr txBox="1">
            <a:spLocks noChangeArrowheads="1"/>
          </p:cNvSpPr>
          <p:nvPr/>
        </p:nvSpPr>
        <p:spPr bwMode="auto">
          <a:xfrm>
            <a:off x="917575" y="5527675"/>
            <a:ext cx="960438" cy="406400"/>
          </a:xfrm>
          <a:prstGeom prst="rect">
            <a:avLst/>
          </a:prstGeom>
          <a:solidFill>
            <a:srgbClr val="FFFFCC"/>
          </a:solidFill>
          <a:ln w="9525">
            <a:solidFill>
              <a:srgbClr val="996600"/>
            </a:solidFill>
            <a:miter lim="800000"/>
            <a:headEnd/>
            <a:tailEnd/>
          </a:ln>
        </p:spPr>
        <p:txBody>
          <a:bodyPr wrap="none">
            <a:spAutoFit/>
          </a:bodyPr>
          <a:lstStyle/>
          <a:p>
            <a:r>
              <a:rPr lang="zh-CN" altLang="en-US" sz="2000" b="1">
                <a:solidFill>
                  <a:srgbClr val="FF0066"/>
                </a:solidFill>
                <a:latin typeface="宋体" panose="02010600030101010101" pitchFamily="2" charset="-122"/>
              </a:rPr>
              <a:t>地址码</a:t>
            </a:r>
          </a:p>
        </p:txBody>
      </p:sp>
      <p:sp>
        <p:nvSpPr>
          <p:cNvPr id="56329" name="Text Box 9"/>
          <p:cNvSpPr txBox="1">
            <a:spLocks noChangeArrowheads="1"/>
          </p:cNvSpPr>
          <p:nvPr/>
        </p:nvSpPr>
        <p:spPr bwMode="auto">
          <a:xfrm>
            <a:off x="2232025" y="5521325"/>
            <a:ext cx="1563688" cy="711200"/>
          </a:xfrm>
          <a:prstGeom prst="rect">
            <a:avLst/>
          </a:prstGeom>
          <a:solidFill>
            <a:srgbClr val="FFFFCC"/>
          </a:solidFill>
          <a:ln w="9525">
            <a:solidFill>
              <a:srgbClr val="996600"/>
            </a:solidFill>
            <a:miter lim="800000"/>
            <a:headEnd/>
            <a:tailEnd/>
          </a:ln>
        </p:spPr>
        <p:txBody>
          <a:bodyPr>
            <a:spAutoFit/>
          </a:bodyPr>
          <a:lstStyle/>
          <a:p>
            <a:r>
              <a:rPr lang="en-US" altLang="zh-CN" sz="2000" b="1">
                <a:solidFill>
                  <a:srgbClr val="0033CC"/>
                </a:solidFill>
                <a:latin typeface="宋体" panose="02010600030101010101" pitchFamily="2" charset="-122"/>
              </a:rPr>
              <a:t>  </a:t>
            </a:r>
            <a:r>
              <a:rPr lang="zh-CN" altLang="en-US" sz="2000" b="1">
                <a:solidFill>
                  <a:srgbClr val="0033CC"/>
                </a:solidFill>
                <a:latin typeface="宋体" panose="02010600030101010101" pitchFamily="2" charset="-122"/>
              </a:rPr>
              <a:t>数据输入</a:t>
            </a:r>
          </a:p>
          <a:p>
            <a:r>
              <a:rPr lang="en-US" altLang="zh-CN" sz="2000" b="1">
                <a:solidFill>
                  <a:srgbClr val="996600"/>
                </a:solidFill>
                <a:latin typeface="宋体" panose="02010600030101010101" pitchFamily="2" charset="-122"/>
              </a:rPr>
              <a:t>(</a:t>
            </a:r>
            <a:r>
              <a:rPr lang="zh-CN" altLang="en-US" sz="2000" b="1">
                <a:solidFill>
                  <a:srgbClr val="996600"/>
                </a:solidFill>
                <a:latin typeface="宋体" panose="02010600030101010101" pitchFamily="2" charset="-122"/>
              </a:rPr>
              <a:t>任选一路</a:t>
            </a:r>
            <a:r>
              <a:rPr lang="en-US" altLang="zh-CN" sz="2000" b="1">
                <a:solidFill>
                  <a:srgbClr val="996600"/>
                </a:solidFill>
                <a:latin typeface="宋体" panose="02010600030101010101" pitchFamily="2" charset="-122"/>
              </a:rPr>
              <a:t>)</a:t>
            </a:r>
            <a:endParaRPr lang="en-US" altLang="zh-CN" sz="2000" b="1">
              <a:solidFill>
                <a:srgbClr val="0033CC"/>
              </a:solidFill>
              <a:latin typeface="宋体" panose="02010600030101010101" pitchFamily="2" charset="-122"/>
            </a:endParaRPr>
          </a:p>
        </p:txBody>
      </p:sp>
      <p:graphicFrame>
        <p:nvGraphicFramePr>
          <p:cNvPr id="56423" name="Object 103"/>
          <p:cNvGraphicFramePr>
            <a:graphicFrameLocks noChangeAspect="1"/>
          </p:cNvGraphicFramePr>
          <p:nvPr/>
        </p:nvGraphicFramePr>
        <p:xfrm>
          <a:off x="4881563" y="3176588"/>
          <a:ext cx="3484562" cy="908050"/>
        </p:xfrm>
        <a:graphic>
          <a:graphicData uri="http://schemas.openxmlformats.org/presentationml/2006/ole">
            <mc:AlternateContent xmlns:mc="http://schemas.openxmlformats.org/markup-compatibility/2006">
              <mc:Choice xmlns:v="urn:schemas-microsoft-com:vml" Requires="v">
                <p:oleObj spid="_x0000_s27778" name="Equation" r:id="rId7" imgW="1498320" imgH="393480" progId="Equation.3">
                  <p:embed/>
                </p:oleObj>
              </mc:Choice>
              <mc:Fallback>
                <p:oleObj name="Equation" r:id="rId7" imgW="1498320" imgH="393480" progId="Equation.3">
                  <p:embed/>
                  <p:pic>
                    <p:nvPicPr>
                      <p:cNvPr id="56423" name="Object 10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81563" y="3176588"/>
                        <a:ext cx="3484562" cy="90805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6424" name="Group 104"/>
          <p:cNvGrpSpPr>
            <a:grpSpLocks/>
          </p:cNvGrpSpPr>
          <p:nvPr/>
        </p:nvGrpSpPr>
        <p:grpSpPr bwMode="auto">
          <a:xfrm>
            <a:off x="4557713" y="4111625"/>
            <a:ext cx="3465512" cy="457200"/>
            <a:chOff x="2671" y="2721"/>
            <a:chExt cx="2183" cy="288"/>
          </a:xfrm>
        </p:grpSpPr>
        <p:sp>
          <p:nvSpPr>
            <p:cNvPr id="56425" name="Text Box 105"/>
            <p:cNvSpPr txBox="1">
              <a:spLocks noChangeArrowheads="1"/>
            </p:cNvSpPr>
            <p:nvPr/>
          </p:nvSpPr>
          <p:spPr bwMode="auto">
            <a:xfrm>
              <a:off x="2671" y="2721"/>
              <a:ext cx="2183" cy="288"/>
            </a:xfrm>
            <a:prstGeom prst="rect">
              <a:avLst/>
            </a:prstGeom>
            <a:noFill/>
            <a:ln>
              <a:noFill/>
            </a:ln>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zh-CN" b="1" i="1">
                  <a:solidFill>
                    <a:srgbClr val="FF0066"/>
                  </a:solidFill>
                </a:rPr>
                <a:t>S</a:t>
              </a:r>
              <a:r>
                <a:rPr lang="en-US" altLang="zh-CN" b="1" baseline="-25000">
                  <a:solidFill>
                    <a:srgbClr val="FF0066"/>
                  </a:solidFill>
                </a:rPr>
                <a:t>2</a:t>
              </a:r>
              <a:r>
                <a:rPr lang="en-US" altLang="zh-CN" b="1">
                  <a:solidFill>
                    <a:srgbClr val="FF0066"/>
                  </a:solidFill>
                </a:rPr>
                <a:t> — </a:t>
              </a:r>
              <a:r>
                <a:rPr lang="zh-CN" altLang="en-US" b="1">
                  <a:solidFill>
                    <a:srgbClr val="FF0066"/>
                  </a:solidFill>
                </a:rPr>
                <a:t>数据输入（</a:t>
              </a:r>
              <a:r>
                <a:rPr lang="en-US" altLang="zh-CN" b="1" i="1">
                  <a:solidFill>
                    <a:srgbClr val="FF0066"/>
                  </a:solidFill>
                </a:rPr>
                <a:t>D</a:t>
              </a:r>
              <a:r>
                <a:rPr lang="zh-CN" altLang="en-US" b="1">
                  <a:solidFill>
                    <a:srgbClr val="FF0066"/>
                  </a:solidFill>
                </a:rPr>
                <a:t>）</a:t>
              </a:r>
            </a:p>
          </p:txBody>
        </p:sp>
        <p:sp>
          <p:nvSpPr>
            <p:cNvPr id="56426" name="Line 106"/>
            <p:cNvSpPr>
              <a:spLocks noChangeShapeType="1"/>
            </p:cNvSpPr>
            <p:nvPr/>
          </p:nvSpPr>
          <p:spPr bwMode="auto">
            <a:xfrm>
              <a:off x="2726" y="2754"/>
              <a:ext cx="145" cy="1"/>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56427" name="Object 107"/>
          <p:cNvGraphicFramePr>
            <a:graphicFrameLocks noChangeAspect="1"/>
          </p:cNvGraphicFramePr>
          <p:nvPr/>
        </p:nvGraphicFramePr>
        <p:xfrm>
          <a:off x="4870450" y="4591050"/>
          <a:ext cx="3527425" cy="458788"/>
        </p:xfrm>
        <a:graphic>
          <a:graphicData uri="http://schemas.openxmlformats.org/presentationml/2006/ole">
            <mc:AlternateContent xmlns:mc="http://schemas.openxmlformats.org/markup-compatibility/2006">
              <mc:Choice xmlns:v="urn:schemas-microsoft-com:vml" Requires="v">
                <p:oleObj spid="_x0000_s27779" name="Equation" r:id="rId9" imgW="1739880" imgH="228600" progId="Equation.3">
                  <p:embed/>
                </p:oleObj>
              </mc:Choice>
              <mc:Fallback>
                <p:oleObj name="Equation" r:id="rId9" imgW="1739880" imgH="228600" progId="Equation.3">
                  <p:embed/>
                  <p:pic>
                    <p:nvPicPr>
                      <p:cNvPr id="56427" name="Object 10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70450" y="4591050"/>
                        <a:ext cx="3527425" cy="458788"/>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428" name="Object 108"/>
          <p:cNvGraphicFramePr>
            <a:graphicFrameLocks noChangeAspect="1"/>
          </p:cNvGraphicFramePr>
          <p:nvPr>
            <p:extLst>
              <p:ext uri="{D42A27DB-BD31-4B8C-83A1-F6EECF244321}">
                <p14:modId xmlns:p14="http://schemas.microsoft.com/office/powerpoint/2010/main" val="3550805929"/>
              </p:ext>
            </p:extLst>
          </p:nvPr>
        </p:nvGraphicFramePr>
        <p:xfrm>
          <a:off x="4908550" y="5056188"/>
          <a:ext cx="2908300" cy="481012"/>
        </p:xfrm>
        <a:graphic>
          <a:graphicData uri="http://schemas.openxmlformats.org/presentationml/2006/ole">
            <mc:AlternateContent xmlns:mc="http://schemas.openxmlformats.org/markup-compatibility/2006">
              <mc:Choice xmlns:v="urn:schemas-microsoft-com:vml" Requires="v">
                <p:oleObj spid="_x0000_s27780" name="公式" r:id="rId11" imgW="1447560" imgH="241200" progId="Equation.3">
                  <p:embed/>
                </p:oleObj>
              </mc:Choice>
              <mc:Fallback>
                <p:oleObj name="公式" r:id="rId11" imgW="1447560" imgH="241200" progId="Equation.3">
                  <p:embed/>
                  <p:pic>
                    <p:nvPicPr>
                      <p:cNvPr id="56428" name="Object 108"/>
                      <p:cNvPicPr>
                        <a:picLocks noChangeAspect="1" noChangeArrowheads="1"/>
                      </p:cNvPicPr>
                      <p:nvPr/>
                    </p:nvPicPr>
                    <p:blipFill>
                      <a:blip r:embed="rId12"/>
                      <a:srcRect/>
                      <a:stretch>
                        <a:fillRect/>
                      </a:stretch>
                    </p:blipFill>
                    <p:spPr bwMode="auto">
                      <a:xfrm>
                        <a:off x="4908550" y="5056188"/>
                        <a:ext cx="2908300" cy="481012"/>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429" name="Object 109"/>
          <p:cNvGraphicFramePr>
            <a:graphicFrameLocks noChangeAspect="1"/>
          </p:cNvGraphicFramePr>
          <p:nvPr>
            <p:extLst>
              <p:ext uri="{D42A27DB-BD31-4B8C-83A1-F6EECF244321}">
                <p14:modId xmlns:p14="http://schemas.microsoft.com/office/powerpoint/2010/main" val="1116075067"/>
              </p:ext>
            </p:extLst>
          </p:nvPr>
        </p:nvGraphicFramePr>
        <p:xfrm>
          <a:off x="4662488" y="5427663"/>
          <a:ext cx="3689350" cy="1077912"/>
        </p:xfrm>
        <a:graphic>
          <a:graphicData uri="http://schemas.openxmlformats.org/presentationml/2006/ole">
            <mc:AlternateContent xmlns:mc="http://schemas.openxmlformats.org/markup-compatibility/2006">
              <mc:Choice xmlns:v="urn:schemas-microsoft-com:vml" Requires="v">
                <p:oleObj spid="_x0000_s27781" name="公式" r:id="rId13" imgW="1638000" imgH="482400" progId="Equation.3">
                  <p:embed/>
                </p:oleObj>
              </mc:Choice>
              <mc:Fallback>
                <p:oleObj name="公式" r:id="rId13" imgW="1638000" imgH="482400" progId="Equation.3">
                  <p:embed/>
                  <p:pic>
                    <p:nvPicPr>
                      <p:cNvPr id="56429" name="Object 109"/>
                      <p:cNvPicPr>
                        <a:picLocks noChangeAspect="1" noChangeArrowheads="1"/>
                      </p:cNvPicPr>
                      <p:nvPr/>
                    </p:nvPicPr>
                    <p:blipFill>
                      <a:blip r:embed="rId14"/>
                      <a:srcRect/>
                      <a:stretch>
                        <a:fillRect/>
                      </a:stretch>
                    </p:blipFill>
                    <p:spPr bwMode="auto">
                      <a:xfrm>
                        <a:off x="4662488" y="5427663"/>
                        <a:ext cx="3689350" cy="1077912"/>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6523" name="Group 203"/>
          <p:cNvGrpSpPr>
            <a:grpSpLocks/>
          </p:cNvGrpSpPr>
          <p:nvPr/>
        </p:nvGrpSpPr>
        <p:grpSpPr bwMode="auto">
          <a:xfrm>
            <a:off x="757238" y="2193925"/>
            <a:ext cx="3876675" cy="3238500"/>
            <a:chOff x="2901" y="1071"/>
            <a:chExt cx="2442" cy="2040"/>
          </a:xfrm>
        </p:grpSpPr>
        <p:sp>
          <p:nvSpPr>
            <p:cNvPr id="56524" name="Rectangle 204"/>
            <p:cNvSpPr>
              <a:spLocks noChangeArrowheads="1"/>
            </p:cNvSpPr>
            <p:nvPr/>
          </p:nvSpPr>
          <p:spPr bwMode="auto">
            <a:xfrm>
              <a:off x="2932" y="1602"/>
              <a:ext cx="2083" cy="964"/>
            </a:xfrm>
            <a:prstGeom prst="rect">
              <a:avLst/>
            </a:prstGeom>
            <a:solidFill>
              <a:srgbClr val="CC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rgbClr val="0033CC"/>
                </a:solidFill>
              </a:endParaRPr>
            </a:p>
          </p:txBody>
        </p:sp>
        <p:grpSp>
          <p:nvGrpSpPr>
            <p:cNvPr id="56525" name="Group 205"/>
            <p:cNvGrpSpPr>
              <a:grpSpLocks/>
            </p:cNvGrpSpPr>
            <p:nvPr/>
          </p:nvGrpSpPr>
          <p:grpSpPr bwMode="auto">
            <a:xfrm flipV="1">
              <a:off x="3037" y="2574"/>
              <a:ext cx="56" cy="273"/>
              <a:chOff x="3025" y="1638"/>
              <a:chExt cx="56" cy="273"/>
            </a:xfrm>
          </p:grpSpPr>
          <p:sp>
            <p:nvSpPr>
              <p:cNvPr id="56526" name="Line 206"/>
              <p:cNvSpPr>
                <a:spLocks noChangeShapeType="1"/>
              </p:cNvSpPr>
              <p:nvPr/>
            </p:nvSpPr>
            <p:spPr bwMode="auto">
              <a:xfrm flipV="1">
                <a:off x="3054" y="1701"/>
                <a:ext cx="0" cy="21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527" name="Oval 207"/>
              <p:cNvSpPr>
                <a:spLocks noChangeArrowheads="1"/>
              </p:cNvSpPr>
              <p:nvPr/>
            </p:nvSpPr>
            <p:spPr bwMode="auto">
              <a:xfrm>
                <a:off x="3025" y="1638"/>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6528" name="Group 208"/>
            <p:cNvGrpSpPr>
              <a:grpSpLocks/>
            </p:cNvGrpSpPr>
            <p:nvPr/>
          </p:nvGrpSpPr>
          <p:grpSpPr bwMode="auto">
            <a:xfrm flipV="1">
              <a:off x="3296" y="2574"/>
              <a:ext cx="56" cy="273"/>
              <a:chOff x="3025" y="1638"/>
              <a:chExt cx="56" cy="273"/>
            </a:xfrm>
          </p:grpSpPr>
          <p:sp>
            <p:nvSpPr>
              <p:cNvPr id="56529" name="Line 209"/>
              <p:cNvSpPr>
                <a:spLocks noChangeShapeType="1"/>
              </p:cNvSpPr>
              <p:nvPr/>
            </p:nvSpPr>
            <p:spPr bwMode="auto">
              <a:xfrm flipV="1">
                <a:off x="3054" y="1701"/>
                <a:ext cx="0" cy="21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530" name="Oval 210"/>
              <p:cNvSpPr>
                <a:spLocks noChangeArrowheads="1"/>
              </p:cNvSpPr>
              <p:nvPr/>
            </p:nvSpPr>
            <p:spPr bwMode="auto">
              <a:xfrm>
                <a:off x="3025" y="1638"/>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6531" name="Group 211"/>
            <p:cNvGrpSpPr>
              <a:grpSpLocks/>
            </p:cNvGrpSpPr>
            <p:nvPr/>
          </p:nvGrpSpPr>
          <p:grpSpPr bwMode="auto">
            <a:xfrm flipV="1">
              <a:off x="3556" y="2574"/>
              <a:ext cx="56" cy="273"/>
              <a:chOff x="3025" y="1638"/>
              <a:chExt cx="56" cy="273"/>
            </a:xfrm>
          </p:grpSpPr>
          <p:sp>
            <p:nvSpPr>
              <p:cNvPr id="56532" name="Line 212"/>
              <p:cNvSpPr>
                <a:spLocks noChangeShapeType="1"/>
              </p:cNvSpPr>
              <p:nvPr/>
            </p:nvSpPr>
            <p:spPr bwMode="auto">
              <a:xfrm flipV="1">
                <a:off x="3054" y="1701"/>
                <a:ext cx="0" cy="21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533" name="Oval 213"/>
              <p:cNvSpPr>
                <a:spLocks noChangeArrowheads="1"/>
              </p:cNvSpPr>
              <p:nvPr/>
            </p:nvSpPr>
            <p:spPr bwMode="auto">
              <a:xfrm>
                <a:off x="3025" y="1638"/>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6534" name="Group 214"/>
            <p:cNvGrpSpPr>
              <a:grpSpLocks/>
            </p:cNvGrpSpPr>
            <p:nvPr/>
          </p:nvGrpSpPr>
          <p:grpSpPr bwMode="auto">
            <a:xfrm flipV="1">
              <a:off x="4595" y="2574"/>
              <a:ext cx="56" cy="273"/>
              <a:chOff x="3025" y="1638"/>
              <a:chExt cx="56" cy="273"/>
            </a:xfrm>
          </p:grpSpPr>
          <p:sp>
            <p:nvSpPr>
              <p:cNvPr id="56535" name="Line 215"/>
              <p:cNvSpPr>
                <a:spLocks noChangeShapeType="1"/>
              </p:cNvSpPr>
              <p:nvPr/>
            </p:nvSpPr>
            <p:spPr bwMode="auto">
              <a:xfrm flipV="1">
                <a:off x="3054" y="1701"/>
                <a:ext cx="0" cy="21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536" name="Oval 216"/>
              <p:cNvSpPr>
                <a:spLocks noChangeArrowheads="1"/>
              </p:cNvSpPr>
              <p:nvPr/>
            </p:nvSpPr>
            <p:spPr bwMode="auto">
              <a:xfrm>
                <a:off x="3025" y="1638"/>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6537" name="Text Box 217"/>
            <p:cNvSpPr txBox="1">
              <a:spLocks noChangeArrowheads="1"/>
            </p:cNvSpPr>
            <p:nvPr/>
          </p:nvSpPr>
          <p:spPr bwMode="auto">
            <a:xfrm>
              <a:off x="3433" y="1892"/>
              <a:ext cx="17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solidFill>
                    <a:srgbClr val="FF0066"/>
                  </a:solidFill>
                </a:rPr>
                <a:t>74LS138</a:t>
              </a:r>
            </a:p>
          </p:txBody>
        </p:sp>
        <p:sp>
          <p:nvSpPr>
            <p:cNvPr id="56538" name="Text Box 218"/>
            <p:cNvSpPr txBox="1">
              <a:spLocks noChangeArrowheads="1"/>
            </p:cNvSpPr>
            <p:nvPr/>
          </p:nvSpPr>
          <p:spPr bwMode="auto">
            <a:xfrm>
              <a:off x="2917" y="1071"/>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FF0066"/>
                  </a:solidFill>
                  <a:ea typeface="楷体_GB2312" panose="02010609030101010101" pitchFamily="49" charset="-122"/>
                </a:rPr>
                <a:t>Y</a:t>
              </a:r>
              <a:r>
                <a:rPr lang="en-US" altLang="zh-CN" b="1" baseline="-25000">
                  <a:solidFill>
                    <a:srgbClr val="FF0066"/>
                  </a:solidFill>
                  <a:ea typeface="楷体_GB2312" panose="02010609030101010101" pitchFamily="49" charset="-122"/>
                </a:rPr>
                <a:t>0  </a:t>
              </a:r>
            </a:p>
          </p:txBody>
        </p:sp>
        <p:sp>
          <p:nvSpPr>
            <p:cNvPr id="56539" name="Text Box 219"/>
            <p:cNvSpPr txBox="1">
              <a:spLocks noChangeArrowheads="1"/>
            </p:cNvSpPr>
            <p:nvPr/>
          </p:nvSpPr>
          <p:spPr bwMode="auto">
            <a:xfrm>
              <a:off x="3179" y="1071"/>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FF0066"/>
                  </a:solidFill>
                  <a:ea typeface="楷体_GB2312" panose="02010609030101010101" pitchFamily="49" charset="-122"/>
                </a:rPr>
                <a:t>Y</a:t>
              </a:r>
              <a:r>
                <a:rPr lang="en-US" altLang="zh-CN" b="1" baseline="-25000">
                  <a:solidFill>
                    <a:srgbClr val="FF0066"/>
                  </a:solidFill>
                  <a:ea typeface="楷体_GB2312" panose="02010609030101010101" pitchFamily="49" charset="-122"/>
                </a:rPr>
                <a:t>1  </a:t>
              </a:r>
            </a:p>
          </p:txBody>
        </p:sp>
        <p:sp>
          <p:nvSpPr>
            <p:cNvPr id="56540" name="Text Box 220"/>
            <p:cNvSpPr txBox="1">
              <a:spLocks noChangeArrowheads="1"/>
            </p:cNvSpPr>
            <p:nvPr/>
          </p:nvSpPr>
          <p:spPr bwMode="auto">
            <a:xfrm>
              <a:off x="3440" y="1071"/>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FF0066"/>
                  </a:solidFill>
                  <a:ea typeface="楷体_GB2312" panose="02010609030101010101" pitchFamily="49" charset="-122"/>
                </a:rPr>
                <a:t>Y</a:t>
              </a:r>
              <a:r>
                <a:rPr lang="en-US" altLang="zh-CN" b="1" baseline="-25000">
                  <a:solidFill>
                    <a:srgbClr val="FF0066"/>
                  </a:solidFill>
                  <a:ea typeface="楷体_GB2312" panose="02010609030101010101" pitchFamily="49" charset="-122"/>
                </a:rPr>
                <a:t>2 </a:t>
              </a:r>
            </a:p>
          </p:txBody>
        </p:sp>
        <p:sp>
          <p:nvSpPr>
            <p:cNvPr id="56541" name="Text Box 221"/>
            <p:cNvSpPr txBox="1">
              <a:spLocks noChangeArrowheads="1"/>
            </p:cNvSpPr>
            <p:nvPr/>
          </p:nvSpPr>
          <p:spPr bwMode="auto">
            <a:xfrm>
              <a:off x="3701" y="1071"/>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FF0066"/>
                  </a:solidFill>
                  <a:ea typeface="楷体_GB2312" panose="02010609030101010101" pitchFamily="49" charset="-122"/>
                </a:rPr>
                <a:t>Y</a:t>
              </a:r>
              <a:r>
                <a:rPr lang="en-US" altLang="zh-CN" b="1" baseline="-25000">
                  <a:solidFill>
                    <a:srgbClr val="FF0066"/>
                  </a:solidFill>
                  <a:ea typeface="楷体_GB2312" panose="02010609030101010101" pitchFamily="49" charset="-122"/>
                </a:rPr>
                <a:t>3  </a:t>
              </a:r>
            </a:p>
          </p:txBody>
        </p:sp>
        <p:sp>
          <p:nvSpPr>
            <p:cNvPr id="56542" name="Text Box 222"/>
            <p:cNvSpPr txBox="1">
              <a:spLocks noChangeArrowheads="1"/>
            </p:cNvSpPr>
            <p:nvPr/>
          </p:nvSpPr>
          <p:spPr bwMode="auto">
            <a:xfrm>
              <a:off x="3963" y="1071"/>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FF0066"/>
                  </a:solidFill>
                  <a:ea typeface="楷体_GB2312" panose="02010609030101010101" pitchFamily="49" charset="-122"/>
                </a:rPr>
                <a:t>Y</a:t>
              </a:r>
              <a:r>
                <a:rPr lang="en-US" altLang="zh-CN" b="1" baseline="-25000">
                  <a:solidFill>
                    <a:srgbClr val="FF0066"/>
                  </a:solidFill>
                  <a:ea typeface="楷体_GB2312" panose="02010609030101010101" pitchFamily="49" charset="-122"/>
                </a:rPr>
                <a:t>4 </a:t>
              </a:r>
            </a:p>
          </p:txBody>
        </p:sp>
        <p:sp>
          <p:nvSpPr>
            <p:cNvPr id="56543" name="Text Box 223"/>
            <p:cNvSpPr txBox="1">
              <a:spLocks noChangeArrowheads="1"/>
            </p:cNvSpPr>
            <p:nvPr/>
          </p:nvSpPr>
          <p:spPr bwMode="auto">
            <a:xfrm>
              <a:off x="4224" y="1071"/>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FF0066"/>
                  </a:solidFill>
                  <a:ea typeface="楷体_GB2312" panose="02010609030101010101" pitchFamily="49" charset="-122"/>
                </a:rPr>
                <a:t>Y</a:t>
              </a:r>
              <a:r>
                <a:rPr lang="en-US" altLang="zh-CN" b="1" baseline="-25000">
                  <a:solidFill>
                    <a:srgbClr val="FF0066"/>
                  </a:solidFill>
                  <a:ea typeface="楷体_GB2312" panose="02010609030101010101" pitchFamily="49" charset="-122"/>
                </a:rPr>
                <a:t>5  </a:t>
              </a:r>
            </a:p>
          </p:txBody>
        </p:sp>
        <p:sp>
          <p:nvSpPr>
            <p:cNvPr id="56544" name="Text Box 224"/>
            <p:cNvSpPr txBox="1">
              <a:spLocks noChangeArrowheads="1"/>
            </p:cNvSpPr>
            <p:nvPr/>
          </p:nvSpPr>
          <p:spPr bwMode="auto">
            <a:xfrm>
              <a:off x="4485" y="1071"/>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FF0066"/>
                  </a:solidFill>
                  <a:ea typeface="楷体_GB2312" panose="02010609030101010101" pitchFamily="49" charset="-122"/>
                </a:rPr>
                <a:t>Y</a:t>
              </a:r>
              <a:r>
                <a:rPr lang="en-US" altLang="zh-CN" b="1" baseline="-25000">
                  <a:solidFill>
                    <a:srgbClr val="FF0066"/>
                  </a:solidFill>
                  <a:ea typeface="楷体_GB2312" panose="02010609030101010101" pitchFamily="49" charset="-122"/>
                </a:rPr>
                <a:t>6  </a:t>
              </a:r>
            </a:p>
          </p:txBody>
        </p:sp>
        <p:sp>
          <p:nvSpPr>
            <p:cNvPr id="56545" name="Text Box 225"/>
            <p:cNvSpPr txBox="1">
              <a:spLocks noChangeArrowheads="1"/>
            </p:cNvSpPr>
            <p:nvPr/>
          </p:nvSpPr>
          <p:spPr bwMode="auto">
            <a:xfrm>
              <a:off x="2901" y="2823"/>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FF0066"/>
                  </a:solidFill>
                  <a:ea typeface="楷体_GB2312" panose="02010609030101010101" pitchFamily="49" charset="-122"/>
                </a:rPr>
                <a:t>A</a:t>
              </a:r>
              <a:r>
                <a:rPr lang="en-US" altLang="zh-CN" b="1" baseline="-25000">
                  <a:solidFill>
                    <a:srgbClr val="FF0066"/>
                  </a:solidFill>
                  <a:ea typeface="楷体_GB2312" panose="02010609030101010101" pitchFamily="49" charset="-122"/>
                </a:rPr>
                <a:t>0  </a:t>
              </a:r>
            </a:p>
          </p:txBody>
        </p:sp>
        <p:sp>
          <p:nvSpPr>
            <p:cNvPr id="56546" name="Text Box 226"/>
            <p:cNvSpPr txBox="1">
              <a:spLocks noChangeArrowheads="1"/>
            </p:cNvSpPr>
            <p:nvPr/>
          </p:nvSpPr>
          <p:spPr bwMode="auto">
            <a:xfrm>
              <a:off x="3163" y="2823"/>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FF0066"/>
                  </a:solidFill>
                  <a:ea typeface="楷体_GB2312" panose="02010609030101010101" pitchFamily="49" charset="-122"/>
                </a:rPr>
                <a:t>A</a:t>
              </a:r>
              <a:r>
                <a:rPr lang="en-US" altLang="zh-CN" b="1" baseline="-25000">
                  <a:solidFill>
                    <a:srgbClr val="FF0066"/>
                  </a:solidFill>
                  <a:ea typeface="楷体_GB2312" panose="02010609030101010101" pitchFamily="49" charset="-122"/>
                </a:rPr>
                <a:t>1  </a:t>
              </a:r>
            </a:p>
          </p:txBody>
        </p:sp>
        <p:sp>
          <p:nvSpPr>
            <p:cNvPr id="56547" name="Text Box 227"/>
            <p:cNvSpPr txBox="1">
              <a:spLocks noChangeArrowheads="1"/>
            </p:cNvSpPr>
            <p:nvPr/>
          </p:nvSpPr>
          <p:spPr bwMode="auto">
            <a:xfrm>
              <a:off x="3424" y="2823"/>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FF0066"/>
                  </a:solidFill>
                  <a:ea typeface="楷体_GB2312" panose="02010609030101010101" pitchFamily="49" charset="-122"/>
                </a:rPr>
                <a:t>A</a:t>
              </a:r>
              <a:r>
                <a:rPr lang="en-US" altLang="zh-CN" b="1" baseline="-25000">
                  <a:solidFill>
                    <a:srgbClr val="FF0066"/>
                  </a:solidFill>
                  <a:ea typeface="楷体_GB2312" panose="02010609030101010101" pitchFamily="49" charset="-122"/>
                </a:rPr>
                <a:t>2  </a:t>
              </a:r>
            </a:p>
          </p:txBody>
        </p:sp>
        <p:sp>
          <p:nvSpPr>
            <p:cNvPr id="56548" name="Text Box 228"/>
            <p:cNvSpPr txBox="1">
              <a:spLocks noChangeArrowheads="1"/>
            </p:cNvSpPr>
            <p:nvPr/>
          </p:nvSpPr>
          <p:spPr bwMode="auto">
            <a:xfrm>
              <a:off x="3989" y="2823"/>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0033CC"/>
                  </a:solidFill>
                  <a:ea typeface="楷体_GB2312" panose="02010609030101010101" pitchFamily="49" charset="-122"/>
                </a:rPr>
                <a:t>S</a:t>
              </a:r>
              <a:r>
                <a:rPr lang="en-US" altLang="zh-CN" b="1" baseline="-25000">
                  <a:solidFill>
                    <a:srgbClr val="0033CC"/>
                  </a:solidFill>
                  <a:ea typeface="楷体_GB2312" panose="02010609030101010101" pitchFamily="49" charset="-122"/>
                </a:rPr>
                <a:t>3  </a:t>
              </a:r>
            </a:p>
          </p:txBody>
        </p:sp>
        <p:sp>
          <p:nvSpPr>
            <p:cNvPr id="56549" name="Text Box 229"/>
            <p:cNvSpPr txBox="1">
              <a:spLocks noChangeArrowheads="1"/>
            </p:cNvSpPr>
            <p:nvPr/>
          </p:nvSpPr>
          <p:spPr bwMode="auto">
            <a:xfrm>
              <a:off x="4251" y="2823"/>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0033CC"/>
                  </a:solidFill>
                  <a:ea typeface="楷体_GB2312" panose="02010609030101010101" pitchFamily="49" charset="-122"/>
                </a:rPr>
                <a:t>S</a:t>
              </a:r>
              <a:r>
                <a:rPr lang="en-US" altLang="zh-CN" b="1" baseline="-25000">
                  <a:solidFill>
                    <a:srgbClr val="0033CC"/>
                  </a:solidFill>
                  <a:ea typeface="楷体_GB2312" panose="02010609030101010101" pitchFamily="49" charset="-122"/>
                </a:rPr>
                <a:t>2  </a:t>
              </a:r>
            </a:p>
          </p:txBody>
        </p:sp>
        <p:sp>
          <p:nvSpPr>
            <p:cNvPr id="56550" name="Text Box 230"/>
            <p:cNvSpPr txBox="1">
              <a:spLocks noChangeArrowheads="1"/>
            </p:cNvSpPr>
            <p:nvPr/>
          </p:nvSpPr>
          <p:spPr bwMode="auto">
            <a:xfrm>
              <a:off x="4512" y="2823"/>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0033CC"/>
                  </a:solidFill>
                  <a:ea typeface="楷体_GB2312" panose="02010609030101010101" pitchFamily="49" charset="-122"/>
                </a:rPr>
                <a:t>S</a:t>
              </a:r>
              <a:r>
                <a:rPr lang="en-US" altLang="zh-CN" b="1" baseline="-25000">
                  <a:solidFill>
                    <a:srgbClr val="0033CC"/>
                  </a:solidFill>
                  <a:ea typeface="楷体_GB2312" panose="02010609030101010101" pitchFamily="49" charset="-122"/>
                </a:rPr>
                <a:t>1 </a:t>
              </a:r>
            </a:p>
          </p:txBody>
        </p:sp>
        <p:sp>
          <p:nvSpPr>
            <p:cNvPr id="56551" name="Line 231"/>
            <p:cNvSpPr>
              <a:spLocks noChangeShapeType="1"/>
            </p:cNvSpPr>
            <p:nvPr/>
          </p:nvSpPr>
          <p:spPr bwMode="auto">
            <a:xfrm>
              <a:off x="4056" y="2878"/>
              <a:ext cx="125"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552" name="Line 232"/>
            <p:cNvSpPr>
              <a:spLocks noChangeShapeType="1"/>
            </p:cNvSpPr>
            <p:nvPr/>
          </p:nvSpPr>
          <p:spPr bwMode="auto">
            <a:xfrm>
              <a:off x="4323" y="2878"/>
              <a:ext cx="125"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553" name="Line 233"/>
            <p:cNvSpPr>
              <a:spLocks noChangeShapeType="1"/>
            </p:cNvSpPr>
            <p:nvPr/>
          </p:nvSpPr>
          <p:spPr bwMode="auto">
            <a:xfrm>
              <a:off x="3004" y="1126"/>
              <a:ext cx="125"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554" name="Line 234"/>
            <p:cNvSpPr>
              <a:spLocks noChangeShapeType="1"/>
            </p:cNvSpPr>
            <p:nvPr/>
          </p:nvSpPr>
          <p:spPr bwMode="auto">
            <a:xfrm>
              <a:off x="4572" y="1126"/>
              <a:ext cx="125"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555" name="Line 235"/>
            <p:cNvSpPr>
              <a:spLocks noChangeShapeType="1"/>
            </p:cNvSpPr>
            <p:nvPr/>
          </p:nvSpPr>
          <p:spPr bwMode="auto">
            <a:xfrm>
              <a:off x="4310" y="1126"/>
              <a:ext cx="125"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556" name="Line 236"/>
            <p:cNvSpPr>
              <a:spLocks noChangeShapeType="1"/>
            </p:cNvSpPr>
            <p:nvPr/>
          </p:nvSpPr>
          <p:spPr bwMode="auto">
            <a:xfrm>
              <a:off x="4049" y="1126"/>
              <a:ext cx="125"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557" name="Line 237"/>
            <p:cNvSpPr>
              <a:spLocks noChangeShapeType="1"/>
            </p:cNvSpPr>
            <p:nvPr/>
          </p:nvSpPr>
          <p:spPr bwMode="auto">
            <a:xfrm>
              <a:off x="3788" y="1126"/>
              <a:ext cx="125"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558" name="Line 238"/>
            <p:cNvSpPr>
              <a:spLocks noChangeShapeType="1"/>
            </p:cNvSpPr>
            <p:nvPr/>
          </p:nvSpPr>
          <p:spPr bwMode="auto">
            <a:xfrm>
              <a:off x="3526" y="1126"/>
              <a:ext cx="125"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559" name="Line 239"/>
            <p:cNvSpPr>
              <a:spLocks noChangeShapeType="1"/>
            </p:cNvSpPr>
            <p:nvPr/>
          </p:nvSpPr>
          <p:spPr bwMode="auto">
            <a:xfrm>
              <a:off x="3265" y="1126"/>
              <a:ext cx="125"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560" name="Text Box 240"/>
            <p:cNvSpPr txBox="1">
              <a:spLocks noChangeArrowheads="1"/>
            </p:cNvSpPr>
            <p:nvPr/>
          </p:nvSpPr>
          <p:spPr bwMode="auto">
            <a:xfrm>
              <a:off x="2909" y="1583"/>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0033CC"/>
                  </a:solidFill>
                  <a:ea typeface="楷体_GB2312" panose="02010609030101010101" pitchFamily="49" charset="-122"/>
                </a:rPr>
                <a:t>Y</a:t>
              </a:r>
              <a:r>
                <a:rPr lang="en-US" altLang="zh-CN" b="1" baseline="-25000">
                  <a:solidFill>
                    <a:srgbClr val="0033CC"/>
                  </a:solidFill>
                  <a:ea typeface="楷体_GB2312" panose="02010609030101010101" pitchFamily="49" charset="-122"/>
                </a:rPr>
                <a:t>0  </a:t>
              </a:r>
            </a:p>
          </p:txBody>
        </p:sp>
        <p:sp>
          <p:nvSpPr>
            <p:cNvPr id="56561" name="Text Box 241"/>
            <p:cNvSpPr txBox="1">
              <a:spLocks noChangeArrowheads="1"/>
            </p:cNvSpPr>
            <p:nvPr/>
          </p:nvSpPr>
          <p:spPr bwMode="auto">
            <a:xfrm>
              <a:off x="3171" y="1583"/>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0033CC"/>
                  </a:solidFill>
                  <a:ea typeface="楷体_GB2312" panose="02010609030101010101" pitchFamily="49" charset="-122"/>
                </a:rPr>
                <a:t>Y</a:t>
              </a:r>
              <a:r>
                <a:rPr lang="en-US" altLang="zh-CN" b="1" baseline="-25000">
                  <a:solidFill>
                    <a:srgbClr val="0033CC"/>
                  </a:solidFill>
                  <a:ea typeface="楷体_GB2312" panose="02010609030101010101" pitchFamily="49" charset="-122"/>
                </a:rPr>
                <a:t>1  </a:t>
              </a:r>
            </a:p>
          </p:txBody>
        </p:sp>
        <p:sp>
          <p:nvSpPr>
            <p:cNvPr id="56562" name="Text Box 242"/>
            <p:cNvSpPr txBox="1">
              <a:spLocks noChangeArrowheads="1"/>
            </p:cNvSpPr>
            <p:nvPr/>
          </p:nvSpPr>
          <p:spPr bwMode="auto">
            <a:xfrm>
              <a:off x="3432" y="1583"/>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0033CC"/>
                  </a:solidFill>
                  <a:ea typeface="楷体_GB2312" panose="02010609030101010101" pitchFamily="49" charset="-122"/>
                </a:rPr>
                <a:t>Y</a:t>
              </a:r>
              <a:r>
                <a:rPr lang="en-US" altLang="zh-CN" b="1" baseline="-25000">
                  <a:solidFill>
                    <a:srgbClr val="0033CC"/>
                  </a:solidFill>
                  <a:ea typeface="楷体_GB2312" panose="02010609030101010101" pitchFamily="49" charset="-122"/>
                </a:rPr>
                <a:t>2 </a:t>
              </a:r>
            </a:p>
          </p:txBody>
        </p:sp>
        <p:sp>
          <p:nvSpPr>
            <p:cNvPr id="56563" name="Text Box 243"/>
            <p:cNvSpPr txBox="1">
              <a:spLocks noChangeArrowheads="1"/>
            </p:cNvSpPr>
            <p:nvPr/>
          </p:nvSpPr>
          <p:spPr bwMode="auto">
            <a:xfrm>
              <a:off x="3693" y="1583"/>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0033CC"/>
                  </a:solidFill>
                  <a:ea typeface="楷体_GB2312" panose="02010609030101010101" pitchFamily="49" charset="-122"/>
                </a:rPr>
                <a:t>Y</a:t>
              </a:r>
              <a:r>
                <a:rPr lang="en-US" altLang="zh-CN" b="1" baseline="-25000">
                  <a:solidFill>
                    <a:srgbClr val="0033CC"/>
                  </a:solidFill>
                  <a:ea typeface="楷体_GB2312" panose="02010609030101010101" pitchFamily="49" charset="-122"/>
                </a:rPr>
                <a:t>3  </a:t>
              </a:r>
            </a:p>
          </p:txBody>
        </p:sp>
        <p:sp>
          <p:nvSpPr>
            <p:cNvPr id="56564" name="Text Box 244"/>
            <p:cNvSpPr txBox="1">
              <a:spLocks noChangeArrowheads="1"/>
            </p:cNvSpPr>
            <p:nvPr/>
          </p:nvSpPr>
          <p:spPr bwMode="auto">
            <a:xfrm>
              <a:off x="3955" y="1583"/>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0033CC"/>
                  </a:solidFill>
                  <a:ea typeface="楷体_GB2312" panose="02010609030101010101" pitchFamily="49" charset="-122"/>
                </a:rPr>
                <a:t>Y</a:t>
              </a:r>
              <a:r>
                <a:rPr lang="en-US" altLang="zh-CN" b="1" baseline="-25000">
                  <a:solidFill>
                    <a:srgbClr val="0033CC"/>
                  </a:solidFill>
                  <a:ea typeface="楷体_GB2312" panose="02010609030101010101" pitchFamily="49" charset="-122"/>
                </a:rPr>
                <a:t>4 </a:t>
              </a:r>
            </a:p>
          </p:txBody>
        </p:sp>
        <p:sp>
          <p:nvSpPr>
            <p:cNvPr id="56565" name="Text Box 245"/>
            <p:cNvSpPr txBox="1">
              <a:spLocks noChangeArrowheads="1"/>
            </p:cNvSpPr>
            <p:nvPr/>
          </p:nvSpPr>
          <p:spPr bwMode="auto">
            <a:xfrm>
              <a:off x="4216" y="1583"/>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0033CC"/>
                  </a:solidFill>
                  <a:ea typeface="楷体_GB2312" panose="02010609030101010101" pitchFamily="49" charset="-122"/>
                </a:rPr>
                <a:t>Y</a:t>
              </a:r>
              <a:r>
                <a:rPr lang="en-US" altLang="zh-CN" b="1" baseline="-25000">
                  <a:solidFill>
                    <a:srgbClr val="0033CC"/>
                  </a:solidFill>
                  <a:ea typeface="楷体_GB2312" panose="02010609030101010101" pitchFamily="49" charset="-122"/>
                </a:rPr>
                <a:t>5  </a:t>
              </a:r>
            </a:p>
          </p:txBody>
        </p:sp>
        <p:sp>
          <p:nvSpPr>
            <p:cNvPr id="56566" name="Text Box 246"/>
            <p:cNvSpPr txBox="1">
              <a:spLocks noChangeArrowheads="1"/>
            </p:cNvSpPr>
            <p:nvPr/>
          </p:nvSpPr>
          <p:spPr bwMode="auto">
            <a:xfrm>
              <a:off x="4477" y="1583"/>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0033CC"/>
                  </a:solidFill>
                  <a:ea typeface="楷体_GB2312" panose="02010609030101010101" pitchFamily="49" charset="-122"/>
                </a:rPr>
                <a:t>Y</a:t>
              </a:r>
              <a:r>
                <a:rPr lang="en-US" altLang="zh-CN" b="1" baseline="-25000">
                  <a:solidFill>
                    <a:srgbClr val="0033CC"/>
                  </a:solidFill>
                  <a:ea typeface="楷体_GB2312" panose="02010609030101010101" pitchFamily="49" charset="-122"/>
                </a:rPr>
                <a:t>6  </a:t>
              </a:r>
            </a:p>
          </p:txBody>
        </p:sp>
        <p:sp>
          <p:nvSpPr>
            <p:cNvPr id="56567" name="Text Box 247"/>
            <p:cNvSpPr txBox="1">
              <a:spLocks noChangeArrowheads="1"/>
            </p:cNvSpPr>
            <p:nvPr/>
          </p:nvSpPr>
          <p:spPr bwMode="auto">
            <a:xfrm>
              <a:off x="4733" y="1591"/>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0033CC"/>
                  </a:solidFill>
                  <a:ea typeface="楷体_GB2312" panose="02010609030101010101" pitchFamily="49" charset="-122"/>
                </a:rPr>
                <a:t>Y</a:t>
              </a:r>
              <a:r>
                <a:rPr lang="en-US" altLang="zh-CN" b="1" baseline="-25000">
                  <a:solidFill>
                    <a:srgbClr val="0033CC"/>
                  </a:solidFill>
                  <a:ea typeface="楷体_GB2312" panose="02010609030101010101" pitchFamily="49" charset="-122"/>
                </a:rPr>
                <a:t>7  </a:t>
              </a:r>
            </a:p>
          </p:txBody>
        </p:sp>
        <p:grpSp>
          <p:nvGrpSpPr>
            <p:cNvPr id="56568" name="Group 248"/>
            <p:cNvGrpSpPr>
              <a:grpSpLocks/>
            </p:cNvGrpSpPr>
            <p:nvPr/>
          </p:nvGrpSpPr>
          <p:grpSpPr bwMode="auto">
            <a:xfrm>
              <a:off x="3006" y="1348"/>
              <a:ext cx="93" cy="253"/>
              <a:chOff x="3006" y="1652"/>
              <a:chExt cx="93" cy="253"/>
            </a:xfrm>
          </p:grpSpPr>
          <p:sp>
            <p:nvSpPr>
              <p:cNvPr id="56569" name="Oval 249"/>
              <p:cNvSpPr>
                <a:spLocks noChangeArrowheads="1"/>
              </p:cNvSpPr>
              <p:nvPr/>
            </p:nvSpPr>
            <p:spPr bwMode="auto">
              <a:xfrm>
                <a:off x="3006" y="1812"/>
                <a:ext cx="93" cy="93"/>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570" name="Oval 250"/>
              <p:cNvSpPr>
                <a:spLocks noChangeArrowheads="1"/>
              </p:cNvSpPr>
              <p:nvPr/>
            </p:nvSpPr>
            <p:spPr bwMode="auto">
              <a:xfrm>
                <a:off x="3025" y="1652"/>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571" name="Line 251"/>
              <p:cNvSpPr>
                <a:spLocks noChangeShapeType="1"/>
              </p:cNvSpPr>
              <p:nvPr/>
            </p:nvSpPr>
            <p:spPr bwMode="auto">
              <a:xfrm>
                <a:off x="3054" y="1711"/>
                <a:ext cx="0" cy="106"/>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6572" name="Group 252"/>
            <p:cNvGrpSpPr>
              <a:grpSpLocks/>
            </p:cNvGrpSpPr>
            <p:nvPr/>
          </p:nvGrpSpPr>
          <p:grpSpPr bwMode="auto">
            <a:xfrm>
              <a:off x="4308" y="1348"/>
              <a:ext cx="93" cy="253"/>
              <a:chOff x="3006" y="1652"/>
              <a:chExt cx="93" cy="253"/>
            </a:xfrm>
          </p:grpSpPr>
          <p:sp>
            <p:nvSpPr>
              <p:cNvPr id="56573" name="Oval 253"/>
              <p:cNvSpPr>
                <a:spLocks noChangeArrowheads="1"/>
              </p:cNvSpPr>
              <p:nvPr/>
            </p:nvSpPr>
            <p:spPr bwMode="auto">
              <a:xfrm>
                <a:off x="3006" y="1812"/>
                <a:ext cx="93" cy="93"/>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574" name="Oval 254"/>
              <p:cNvSpPr>
                <a:spLocks noChangeArrowheads="1"/>
              </p:cNvSpPr>
              <p:nvPr/>
            </p:nvSpPr>
            <p:spPr bwMode="auto">
              <a:xfrm>
                <a:off x="3025" y="1652"/>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575" name="Line 255"/>
              <p:cNvSpPr>
                <a:spLocks noChangeShapeType="1"/>
              </p:cNvSpPr>
              <p:nvPr/>
            </p:nvSpPr>
            <p:spPr bwMode="auto">
              <a:xfrm>
                <a:off x="3054" y="1711"/>
                <a:ext cx="0" cy="106"/>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6576" name="Group 256"/>
            <p:cNvGrpSpPr>
              <a:grpSpLocks/>
            </p:cNvGrpSpPr>
            <p:nvPr/>
          </p:nvGrpSpPr>
          <p:grpSpPr bwMode="auto">
            <a:xfrm>
              <a:off x="4048" y="1348"/>
              <a:ext cx="93" cy="253"/>
              <a:chOff x="3006" y="1652"/>
              <a:chExt cx="93" cy="253"/>
            </a:xfrm>
          </p:grpSpPr>
          <p:sp>
            <p:nvSpPr>
              <p:cNvPr id="56577" name="Oval 257"/>
              <p:cNvSpPr>
                <a:spLocks noChangeArrowheads="1"/>
              </p:cNvSpPr>
              <p:nvPr/>
            </p:nvSpPr>
            <p:spPr bwMode="auto">
              <a:xfrm>
                <a:off x="3006" y="1812"/>
                <a:ext cx="93" cy="93"/>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578" name="Oval 258"/>
              <p:cNvSpPr>
                <a:spLocks noChangeArrowheads="1"/>
              </p:cNvSpPr>
              <p:nvPr/>
            </p:nvSpPr>
            <p:spPr bwMode="auto">
              <a:xfrm>
                <a:off x="3025" y="1652"/>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579" name="Line 259"/>
              <p:cNvSpPr>
                <a:spLocks noChangeShapeType="1"/>
              </p:cNvSpPr>
              <p:nvPr/>
            </p:nvSpPr>
            <p:spPr bwMode="auto">
              <a:xfrm>
                <a:off x="3054" y="1711"/>
                <a:ext cx="0" cy="106"/>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6580" name="Group 260"/>
            <p:cNvGrpSpPr>
              <a:grpSpLocks/>
            </p:cNvGrpSpPr>
            <p:nvPr/>
          </p:nvGrpSpPr>
          <p:grpSpPr bwMode="auto">
            <a:xfrm>
              <a:off x="3787" y="1348"/>
              <a:ext cx="93" cy="253"/>
              <a:chOff x="3006" y="1652"/>
              <a:chExt cx="93" cy="253"/>
            </a:xfrm>
          </p:grpSpPr>
          <p:sp>
            <p:nvSpPr>
              <p:cNvPr id="56581" name="Oval 261"/>
              <p:cNvSpPr>
                <a:spLocks noChangeArrowheads="1"/>
              </p:cNvSpPr>
              <p:nvPr/>
            </p:nvSpPr>
            <p:spPr bwMode="auto">
              <a:xfrm>
                <a:off x="3006" y="1812"/>
                <a:ext cx="93" cy="93"/>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582" name="Oval 262"/>
              <p:cNvSpPr>
                <a:spLocks noChangeArrowheads="1"/>
              </p:cNvSpPr>
              <p:nvPr/>
            </p:nvSpPr>
            <p:spPr bwMode="auto">
              <a:xfrm>
                <a:off x="3025" y="1652"/>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583" name="Line 263"/>
              <p:cNvSpPr>
                <a:spLocks noChangeShapeType="1"/>
              </p:cNvSpPr>
              <p:nvPr/>
            </p:nvSpPr>
            <p:spPr bwMode="auto">
              <a:xfrm>
                <a:off x="3054" y="1711"/>
                <a:ext cx="0" cy="106"/>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6584" name="Group 264"/>
            <p:cNvGrpSpPr>
              <a:grpSpLocks/>
            </p:cNvGrpSpPr>
            <p:nvPr/>
          </p:nvGrpSpPr>
          <p:grpSpPr bwMode="auto">
            <a:xfrm>
              <a:off x="3527" y="1348"/>
              <a:ext cx="93" cy="253"/>
              <a:chOff x="3006" y="1652"/>
              <a:chExt cx="93" cy="253"/>
            </a:xfrm>
          </p:grpSpPr>
          <p:sp>
            <p:nvSpPr>
              <p:cNvPr id="56585" name="Oval 265"/>
              <p:cNvSpPr>
                <a:spLocks noChangeArrowheads="1"/>
              </p:cNvSpPr>
              <p:nvPr/>
            </p:nvSpPr>
            <p:spPr bwMode="auto">
              <a:xfrm>
                <a:off x="3006" y="1812"/>
                <a:ext cx="93" cy="93"/>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586" name="Oval 266"/>
              <p:cNvSpPr>
                <a:spLocks noChangeArrowheads="1"/>
              </p:cNvSpPr>
              <p:nvPr/>
            </p:nvSpPr>
            <p:spPr bwMode="auto">
              <a:xfrm>
                <a:off x="3025" y="1652"/>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587" name="Line 267"/>
              <p:cNvSpPr>
                <a:spLocks noChangeShapeType="1"/>
              </p:cNvSpPr>
              <p:nvPr/>
            </p:nvSpPr>
            <p:spPr bwMode="auto">
              <a:xfrm>
                <a:off x="3054" y="1711"/>
                <a:ext cx="0" cy="106"/>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6588" name="Group 268"/>
            <p:cNvGrpSpPr>
              <a:grpSpLocks/>
            </p:cNvGrpSpPr>
            <p:nvPr/>
          </p:nvGrpSpPr>
          <p:grpSpPr bwMode="auto">
            <a:xfrm>
              <a:off x="3266" y="1348"/>
              <a:ext cx="93" cy="253"/>
              <a:chOff x="3006" y="1652"/>
              <a:chExt cx="93" cy="253"/>
            </a:xfrm>
          </p:grpSpPr>
          <p:sp>
            <p:nvSpPr>
              <p:cNvPr id="56589" name="Oval 269"/>
              <p:cNvSpPr>
                <a:spLocks noChangeArrowheads="1"/>
              </p:cNvSpPr>
              <p:nvPr/>
            </p:nvSpPr>
            <p:spPr bwMode="auto">
              <a:xfrm>
                <a:off x="3006" y="1812"/>
                <a:ext cx="93" cy="93"/>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590" name="Oval 270"/>
              <p:cNvSpPr>
                <a:spLocks noChangeArrowheads="1"/>
              </p:cNvSpPr>
              <p:nvPr/>
            </p:nvSpPr>
            <p:spPr bwMode="auto">
              <a:xfrm>
                <a:off x="3025" y="1652"/>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591" name="Line 271"/>
              <p:cNvSpPr>
                <a:spLocks noChangeShapeType="1"/>
              </p:cNvSpPr>
              <p:nvPr/>
            </p:nvSpPr>
            <p:spPr bwMode="auto">
              <a:xfrm>
                <a:off x="3054" y="1711"/>
                <a:ext cx="0" cy="106"/>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6592" name="Group 272"/>
            <p:cNvGrpSpPr>
              <a:grpSpLocks/>
            </p:cNvGrpSpPr>
            <p:nvPr/>
          </p:nvGrpSpPr>
          <p:grpSpPr bwMode="auto">
            <a:xfrm>
              <a:off x="4569" y="1348"/>
              <a:ext cx="93" cy="253"/>
              <a:chOff x="3006" y="1652"/>
              <a:chExt cx="93" cy="253"/>
            </a:xfrm>
          </p:grpSpPr>
          <p:sp>
            <p:nvSpPr>
              <p:cNvPr id="56593" name="Oval 273"/>
              <p:cNvSpPr>
                <a:spLocks noChangeArrowheads="1"/>
              </p:cNvSpPr>
              <p:nvPr/>
            </p:nvSpPr>
            <p:spPr bwMode="auto">
              <a:xfrm>
                <a:off x="3006" y="1812"/>
                <a:ext cx="93" cy="93"/>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594" name="Oval 274"/>
              <p:cNvSpPr>
                <a:spLocks noChangeArrowheads="1"/>
              </p:cNvSpPr>
              <p:nvPr/>
            </p:nvSpPr>
            <p:spPr bwMode="auto">
              <a:xfrm>
                <a:off x="3025" y="1652"/>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595" name="Line 275"/>
              <p:cNvSpPr>
                <a:spLocks noChangeShapeType="1"/>
              </p:cNvSpPr>
              <p:nvPr/>
            </p:nvSpPr>
            <p:spPr bwMode="auto">
              <a:xfrm>
                <a:off x="3054" y="1711"/>
                <a:ext cx="0" cy="106"/>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6596" name="Group 276"/>
            <p:cNvGrpSpPr>
              <a:grpSpLocks/>
            </p:cNvGrpSpPr>
            <p:nvPr/>
          </p:nvGrpSpPr>
          <p:grpSpPr bwMode="auto">
            <a:xfrm>
              <a:off x="4830" y="1348"/>
              <a:ext cx="93" cy="253"/>
              <a:chOff x="3006" y="1652"/>
              <a:chExt cx="93" cy="253"/>
            </a:xfrm>
          </p:grpSpPr>
          <p:sp>
            <p:nvSpPr>
              <p:cNvPr id="56597" name="Oval 277"/>
              <p:cNvSpPr>
                <a:spLocks noChangeArrowheads="1"/>
              </p:cNvSpPr>
              <p:nvPr/>
            </p:nvSpPr>
            <p:spPr bwMode="auto">
              <a:xfrm>
                <a:off x="3006" y="1812"/>
                <a:ext cx="93" cy="93"/>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598" name="Oval 278"/>
              <p:cNvSpPr>
                <a:spLocks noChangeArrowheads="1"/>
              </p:cNvSpPr>
              <p:nvPr/>
            </p:nvSpPr>
            <p:spPr bwMode="auto">
              <a:xfrm>
                <a:off x="3025" y="1652"/>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599" name="Line 279"/>
              <p:cNvSpPr>
                <a:spLocks noChangeShapeType="1"/>
              </p:cNvSpPr>
              <p:nvPr/>
            </p:nvSpPr>
            <p:spPr bwMode="auto">
              <a:xfrm>
                <a:off x="3054" y="1711"/>
                <a:ext cx="0" cy="106"/>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6600" name="Group 280"/>
            <p:cNvGrpSpPr>
              <a:grpSpLocks/>
            </p:cNvGrpSpPr>
            <p:nvPr/>
          </p:nvGrpSpPr>
          <p:grpSpPr bwMode="auto">
            <a:xfrm flipV="1">
              <a:off x="4058" y="2577"/>
              <a:ext cx="93" cy="253"/>
              <a:chOff x="3006" y="1652"/>
              <a:chExt cx="93" cy="253"/>
            </a:xfrm>
          </p:grpSpPr>
          <p:sp>
            <p:nvSpPr>
              <p:cNvPr id="56601" name="Oval 281"/>
              <p:cNvSpPr>
                <a:spLocks noChangeArrowheads="1"/>
              </p:cNvSpPr>
              <p:nvPr/>
            </p:nvSpPr>
            <p:spPr bwMode="auto">
              <a:xfrm>
                <a:off x="3006" y="1812"/>
                <a:ext cx="93" cy="93"/>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602" name="Oval 282"/>
              <p:cNvSpPr>
                <a:spLocks noChangeArrowheads="1"/>
              </p:cNvSpPr>
              <p:nvPr/>
            </p:nvSpPr>
            <p:spPr bwMode="auto">
              <a:xfrm>
                <a:off x="3025" y="1652"/>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603" name="Line 283"/>
              <p:cNvSpPr>
                <a:spLocks noChangeShapeType="1"/>
              </p:cNvSpPr>
              <p:nvPr/>
            </p:nvSpPr>
            <p:spPr bwMode="auto">
              <a:xfrm>
                <a:off x="3054" y="1711"/>
                <a:ext cx="0" cy="106"/>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6604" name="Group 284"/>
            <p:cNvGrpSpPr>
              <a:grpSpLocks/>
            </p:cNvGrpSpPr>
            <p:nvPr/>
          </p:nvGrpSpPr>
          <p:grpSpPr bwMode="auto">
            <a:xfrm flipV="1">
              <a:off x="4317" y="2581"/>
              <a:ext cx="93" cy="253"/>
              <a:chOff x="3006" y="1652"/>
              <a:chExt cx="93" cy="253"/>
            </a:xfrm>
          </p:grpSpPr>
          <p:sp>
            <p:nvSpPr>
              <p:cNvPr id="56605" name="Oval 285"/>
              <p:cNvSpPr>
                <a:spLocks noChangeArrowheads="1"/>
              </p:cNvSpPr>
              <p:nvPr/>
            </p:nvSpPr>
            <p:spPr bwMode="auto">
              <a:xfrm>
                <a:off x="3006" y="1812"/>
                <a:ext cx="93" cy="93"/>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606" name="Oval 286"/>
              <p:cNvSpPr>
                <a:spLocks noChangeArrowheads="1"/>
              </p:cNvSpPr>
              <p:nvPr/>
            </p:nvSpPr>
            <p:spPr bwMode="auto">
              <a:xfrm>
                <a:off x="3025" y="1652"/>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607" name="Line 287"/>
              <p:cNvSpPr>
                <a:spLocks noChangeShapeType="1"/>
              </p:cNvSpPr>
              <p:nvPr/>
            </p:nvSpPr>
            <p:spPr bwMode="auto">
              <a:xfrm>
                <a:off x="3054" y="1711"/>
                <a:ext cx="0" cy="106"/>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6608" name="Text Box 288"/>
            <p:cNvSpPr txBox="1">
              <a:spLocks noChangeArrowheads="1"/>
            </p:cNvSpPr>
            <p:nvPr/>
          </p:nvSpPr>
          <p:spPr bwMode="auto">
            <a:xfrm>
              <a:off x="2917" y="2295"/>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0033CC"/>
                  </a:solidFill>
                  <a:ea typeface="楷体_GB2312" panose="02010609030101010101" pitchFamily="49" charset="-122"/>
                </a:rPr>
                <a:t>A</a:t>
              </a:r>
              <a:r>
                <a:rPr lang="en-US" altLang="zh-CN" b="1" baseline="-25000">
                  <a:solidFill>
                    <a:srgbClr val="0033CC"/>
                  </a:solidFill>
                  <a:ea typeface="楷体_GB2312" panose="02010609030101010101" pitchFamily="49" charset="-122"/>
                </a:rPr>
                <a:t>0  </a:t>
              </a:r>
            </a:p>
          </p:txBody>
        </p:sp>
        <p:sp>
          <p:nvSpPr>
            <p:cNvPr id="56609" name="Text Box 289"/>
            <p:cNvSpPr txBox="1">
              <a:spLocks noChangeArrowheads="1"/>
            </p:cNvSpPr>
            <p:nvPr/>
          </p:nvSpPr>
          <p:spPr bwMode="auto">
            <a:xfrm>
              <a:off x="3179" y="2295"/>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0033CC"/>
                  </a:solidFill>
                  <a:ea typeface="楷体_GB2312" panose="02010609030101010101" pitchFamily="49" charset="-122"/>
                </a:rPr>
                <a:t>A</a:t>
              </a:r>
              <a:r>
                <a:rPr lang="en-US" altLang="zh-CN" b="1" baseline="-25000">
                  <a:solidFill>
                    <a:srgbClr val="0033CC"/>
                  </a:solidFill>
                  <a:ea typeface="楷体_GB2312" panose="02010609030101010101" pitchFamily="49" charset="-122"/>
                </a:rPr>
                <a:t>1  </a:t>
              </a:r>
            </a:p>
          </p:txBody>
        </p:sp>
        <p:sp>
          <p:nvSpPr>
            <p:cNvPr id="56610" name="Text Box 290"/>
            <p:cNvSpPr txBox="1">
              <a:spLocks noChangeArrowheads="1"/>
            </p:cNvSpPr>
            <p:nvPr/>
          </p:nvSpPr>
          <p:spPr bwMode="auto">
            <a:xfrm>
              <a:off x="3440" y="2295"/>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0033CC"/>
                  </a:solidFill>
                  <a:ea typeface="楷体_GB2312" panose="02010609030101010101" pitchFamily="49" charset="-122"/>
                </a:rPr>
                <a:t>A</a:t>
              </a:r>
              <a:r>
                <a:rPr lang="en-US" altLang="zh-CN" b="1" baseline="-25000">
                  <a:solidFill>
                    <a:srgbClr val="0033CC"/>
                  </a:solidFill>
                  <a:ea typeface="楷体_GB2312" panose="02010609030101010101" pitchFamily="49" charset="-122"/>
                </a:rPr>
                <a:t>2  </a:t>
              </a:r>
            </a:p>
          </p:txBody>
        </p:sp>
        <p:sp>
          <p:nvSpPr>
            <p:cNvPr id="56611" name="Text Box 291"/>
            <p:cNvSpPr txBox="1">
              <a:spLocks noChangeArrowheads="1"/>
            </p:cNvSpPr>
            <p:nvPr/>
          </p:nvSpPr>
          <p:spPr bwMode="auto">
            <a:xfrm>
              <a:off x="3821" y="2295"/>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0033CC"/>
                  </a:solidFill>
                  <a:ea typeface="楷体_GB2312" panose="02010609030101010101" pitchFamily="49" charset="-122"/>
                </a:rPr>
                <a:t>ST</a:t>
              </a:r>
              <a:r>
                <a:rPr lang="en-US" altLang="zh-CN" b="1" baseline="-25000">
                  <a:solidFill>
                    <a:srgbClr val="0033CC"/>
                  </a:solidFill>
                  <a:ea typeface="楷体_GB2312" panose="02010609030101010101" pitchFamily="49" charset="-122"/>
                </a:rPr>
                <a:t>B  </a:t>
              </a:r>
            </a:p>
          </p:txBody>
        </p:sp>
        <p:sp>
          <p:nvSpPr>
            <p:cNvPr id="56612" name="Text Box 292"/>
            <p:cNvSpPr txBox="1">
              <a:spLocks noChangeArrowheads="1"/>
            </p:cNvSpPr>
            <p:nvPr/>
          </p:nvSpPr>
          <p:spPr bwMode="auto">
            <a:xfrm>
              <a:off x="4155" y="2295"/>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0033CC"/>
                  </a:solidFill>
                  <a:ea typeface="楷体_GB2312" panose="02010609030101010101" pitchFamily="49" charset="-122"/>
                </a:rPr>
                <a:t>ST</a:t>
              </a:r>
              <a:r>
                <a:rPr lang="en-US" altLang="zh-CN" b="1" baseline="-25000">
                  <a:solidFill>
                    <a:srgbClr val="0033CC"/>
                  </a:solidFill>
                  <a:ea typeface="楷体_GB2312" panose="02010609030101010101" pitchFamily="49" charset="-122"/>
                </a:rPr>
                <a:t>C  </a:t>
              </a:r>
            </a:p>
          </p:txBody>
        </p:sp>
        <p:sp>
          <p:nvSpPr>
            <p:cNvPr id="56613" name="Text Box 293"/>
            <p:cNvSpPr txBox="1">
              <a:spLocks noChangeArrowheads="1"/>
            </p:cNvSpPr>
            <p:nvPr/>
          </p:nvSpPr>
          <p:spPr bwMode="auto">
            <a:xfrm>
              <a:off x="4504" y="2295"/>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0033CC"/>
                  </a:solidFill>
                  <a:ea typeface="楷体_GB2312" panose="02010609030101010101" pitchFamily="49" charset="-122"/>
                </a:rPr>
                <a:t>ST</a:t>
              </a:r>
              <a:r>
                <a:rPr lang="en-US" altLang="zh-CN" b="1" baseline="-25000">
                  <a:solidFill>
                    <a:srgbClr val="0033CC"/>
                  </a:solidFill>
                  <a:ea typeface="楷体_GB2312" panose="02010609030101010101" pitchFamily="49" charset="-122"/>
                </a:rPr>
                <a:t>A </a:t>
              </a:r>
            </a:p>
          </p:txBody>
        </p:sp>
        <p:sp>
          <p:nvSpPr>
            <p:cNvPr id="56614" name="Text Box 294"/>
            <p:cNvSpPr txBox="1">
              <a:spLocks noChangeArrowheads="1"/>
            </p:cNvSpPr>
            <p:nvPr/>
          </p:nvSpPr>
          <p:spPr bwMode="auto">
            <a:xfrm>
              <a:off x="4741" y="1071"/>
              <a:ext cx="6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FF0066"/>
                  </a:solidFill>
                  <a:ea typeface="楷体_GB2312" panose="02010609030101010101" pitchFamily="49" charset="-122"/>
                </a:rPr>
                <a:t>Y</a:t>
              </a:r>
              <a:r>
                <a:rPr lang="en-US" altLang="zh-CN" b="1" baseline="-25000">
                  <a:solidFill>
                    <a:srgbClr val="FF0066"/>
                  </a:solidFill>
                  <a:ea typeface="楷体_GB2312" panose="02010609030101010101" pitchFamily="49" charset="-122"/>
                </a:rPr>
                <a:t>7  </a:t>
              </a:r>
            </a:p>
          </p:txBody>
        </p:sp>
        <p:sp>
          <p:nvSpPr>
            <p:cNvPr id="56615" name="Line 295"/>
            <p:cNvSpPr>
              <a:spLocks noChangeShapeType="1"/>
            </p:cNvSpPr>
            <p:nvPr/>
          </p:nvSpPr>
          <p:spPr bwMode="auto">
            <a:xfrm>
              <a:off x="4828" y="1129"/>
              <a:ext cx="125"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026852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56322"/>
                                        </p:tgtEl>
                                        <p:attrNameLst>
                                          <p:attrName>style.visibility</p:attrName>
                                        </p:attrNameLst>
                                      </p:cBhvr>
                                      <p:to>
                                        <p:strVal val="visible"/>
                                      </p:to>
                                    </p:set>
                                    <p:animEffect transition="in" filter="wipe(left)">
                                      <p:cBhvr>
                                        <p:cTn id="7" dur="75"/>
                                        <p:tgtEl>
                                          <p:spTgt spid="563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56323"/>
                                        </p:tgtEl>
                                        <p:attrNameLst>
                                          <p:attrName>style.visibility</p:attrName>
                                        </p:attrNameLst>
                                      </p:cBhvr>
                                      <p:to>
                                        <p:strVal val="visible"/>
                                      </p:to>
                                    </p:set>
                                    <p:animEffect transition="in" filter="wipe(left)">
                                      <p:cBhvr>
                                        <p:cTn id="12" dur="75"/>
                                        <p:tgtEl>
                                          <p:spTgt spid="563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56523"/>
                                        </p:tgtEl>
                                        <p:attrNameLst>
                                          <p:attrName>style.visibility</p:attrName>
                                        </p:attrNameLst>
                                      </p:cBhvr>
                                      <p:to>
                                        <p:strVal val="visible"/>
                                      </p:to>
                                    </p:set>
                                    <p:anim calcmode="lin" valueType="num">
                                      <p:cBhvr additive="base">
                                        <p:cTn id="17" dur="500"/>
                                        <p:tgtEl>
                                          <p:spTgt spid="56523"/>
                                        </p:tgtEl>
                                        <p:attrNameLst>
                                          <p:attrName>ppt_y</p:attrName>
                                        </p:attrNameLst>
                                      </p:cBhvr>
                                      <p:tavLst>
                                        <p:tav tm="0">
                                          <p:val>
                                            <p:strVal val="#ppt_y+#ppt_h*1.125000"/>
                                          </p:val>
                                        </p:tav>
                                        <p:tav tm="100000">
                                          <p:val>
                                            <p:strVal val="#ppt_y"/>
                                          </p:val>
                                        </p:tav>
                                      </p:tavLst>
                                    </p:anim>
                                    <p:animEffect transition="in" filter="wipe(up)">
                                      <p:cBhvr>
                                        <p:cTn id="18" dur="500"/>
                                        <p:tgtEl>
                                          <p:spTgt spid="56523"/>
                                        </p:tgtEl>
                                      </p:cBhvr>
                                    </p:animEffect>
                                  </p:childTnLst>
                                </p:cTn>
                              </p:par>
                            </p:childTnLst>
                          </p:cTn>
                        </p:par>
                        <p:par>
                          <p:cTn id="19" fill="hold" nodeType="afterGroup">
                            <p:stCondLst>
                              <p:cond delay="500"/>
                            </p:stCondLst>
                            <p:childTnLst>
                              <p:par>
                                <p:cTn id="20" presetID="4" presetClass="entr" presetSubtype="32" fill="hold" grpId="0" nodeType="afterEffect">
                                  <p:stCondLst>
                                    <p:cond delay="1000"/>
                                  </p:stCondLst>
                                  <p:childTnLst>
                                    <p:set>
                                      <p:cBhvr>
                                        <p:cTn id="21" dur="1" fill="hold">
                                          <p:stCondLst>
                                            <p:cond delay="0"/>
                                          </p:stCondLst>
                                        </p:cTn>
                                        <p:tgtEl>
                                          <p:spTgt spid="56324"/>
                                        </p:tgtEl>
                                        <p:attrNameLst>
                                          <p:attrName>style.visibility</p:attrName>
                                        </p:attrNameLst>
                                      </p:cBhvr>
                                      <p:to>
                                        <p:strVal val="visible"/>
                                      </p:to>
                                    </p:set>
                                    <p:animEffect transition="in" filter="box(out)">
                                      <p:cBhvr>
                                        <p:cTn id="22" dur="500"/>
                                        <p:tgtEl>
                                          <p:spTgt spid="56324"/>
                                        </p:tgtEl>
                                      </p:cBhvr>
                                    </p:animEffect>
                                  </p:childTnLst>
                                </p:cTn>
                              </p:par>
                            </p:childTnLst>
                          </p:cTn>
                        </p:par>
                        <p:par>
                          <p:cTn id="23" fill="hold" nodeType="afterGroup">
                            <p:stCondLst>
                              <p:cond delay="2000"/>
                            </p:stCondLst>
                            <p:childTnLst>
                              <p:par>
                                <p:cTn id="24" presetID="4" presetClass="entr" presetSubtype="32" fill="hold" grpId="0" nodeType="afterEffect">
                                  <p:stCondLst>
                                    <p:cond delay="1000"/>
                                  </p:stCondLst>
                                  <p:childTnLst>
                                    <p:set>
                                      <p:cBhvr>
                                        <p:cTn id="25" dur="1" fill="hold">
                                          <p:stCondLst>
                                            <p:cond delay="0"/>
                                          </p:stCondLst>
                                        </p:cTn>
                                        <p:tgtEl>
                                          <p:spTgt spid="56328"/>
                                        </p:tgtEl>
                                        <p:attrNameLst>
                                          <p:attrName>style.visibility</p:attrName>
                                        </p:attrNameLst>
                                      </p:cBhvr>
                                      <p:to>
                                        <p:strVal val="visible"/>
                                      </p:to>
                                    </p:set>
                                    <p:animEffect transition="in" filter="box(out)">
                                      <p:cBhvr>
                                        <p:cTn id="26" dur="500"/>
                                        <p:tgtEl>
                                          <p:spTgt spid="56328"/>
                                        </p:tgtEl>
                                      </p:cBhvr>
                                    </p:animEffect>
                                  </p:childTnLst>
                                </p:cTn>
                              </p:par>
                            </p:childTnLst>
                          </p:cTn>
                        </p:par>
                        <p:par>
                          <p:cTn id="27" fill="hold" nodeType="afterGroup">
                            <p:stCondLst>
                              <p:cond delay="3500"/>
                            </p:stCondLst>
                            <p:childTnLst>
                              <p:par>
                                <p:cTn id="28" presetID="4" presetClass="entr" presetSubtype="32" fill="hold" grpId="0" nodeType="afterEffect">
                                  <p:stCondLst>
                                    <p:cond delay="1000"/>
                                  </p:stCondLst>
                                  <p:childTnLst>
                                    <p:set>
                                      <p:cBhvr>
                                        <p:cTn id="29" dur="1" fill="hold">
                                          <p:stCondLst>
                                            <p:cond delay="0"/>
                                          </p:stCondLst>
                                        </p:cTn>
                                        <p:tgtEl>
                                          <p:spTgt spid="56329"/>
                                        </p:tgtEl>
                                        <p:attrNameLst>
                                          <p:attrName>style.visibility</p:attrName>
                                        </p:attrNameLst>
                                      </p:cBhvr>
                                      <p:to>
                                        <p:strVal val="visible"/>
                                      </p:to>
                                    </p:set>
                                    <p:animEffect transition="in" filter="box(out)">
                                      <p:cBhvr>
                                        <p:cTn id="30" dur="500"/>
                                        <p:tgtEl>
                                          <p:spTgt spid="5632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iterate type="lt">
                                    <p:tmPct val="100000"/>
                                  </p:iterate>
                                  <p:childTnLst>
                                    <p:set>
                                      <p:cBhvr>
                                        <p:cTn id="34" dur="1" fill="hold">
                                          <p:stCondLst>
                                            <p:cond delay="0"/>
                                          </p:stCondLst>
                                        </p:cTn>
                                        <p:tgtEl>
                                          <p:spTgt spid="56325"/>
                                        </p:tgtEl>
                                        <p:attrNameLst>
                                          <p:attrName>style.visibility</p:attrName>
                                        </p:attrNameLst>
                                      </p:cBhvr>
                                      <p:to>
                                        <p:strVal val="visible"/>
                                      </p:to>
                                    </p:set>
                                    <p:animEffect transition="in" filter="wipe(left)">
                                      <p:cBhvr>
                                        <p:cTn id="35" dur="75"/>
                                        <p:tgtEl>
                                          <p:spTgt spid="56325"/>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56327"/>
                                        </p:tgtEl>
                                        <p:attrNameLst>
                                          <p:attrName>style.visibility</p:attrName>
                                        </p:attrNameLst>
                                      </p:cBhvr>
                                      <p:to>
                                        <p:strVal val="visible"/>
                                      </p:to>
                                    </p:set>
                                    <p:animEffect transition="in" filter="wipe(left)">
                                      <p:cBhvr>
                                        <p:cTn id="40" dur="500"/>
                                        <p:tgtEl>
                                          <p:spTgt spid="56327"/>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56326"/>
                                        </p:tgtEl>
                                        <p:attrNameLst>
                                          <p:attrName>style.visibility</p:attrName>
                                        </p:attrNameLst>
                                      </p:cBhvr>
                                      <p:to>
                                        <p:strVal val="visible"/>
                                      </p:to>
                                    </p:set>
                                    <p:animEffect transition="in" filter="wipe(left)">
                                      <p:cBhvr>
                                        <p:cTn id="45" dur="500"/>
                                        <p:tgtEl>
                                          <p:spTgt spid="56326"/>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56423"/>
                                        </p:tgtEl>
                                        <p:attrNameLst>
                                          <p:attrName>style.visibility</p:attrName>
                                        </p:attrNameLst>
                                      </p:cBhvr>
                                      <p:to>
                                        <p:strVal val="visible"/>
                                      </p:to>
                                    </p:set>
                                    <p:animEffect transition="in" filter="wipe(left)">
                                      <p:cBhvr>
                                        <p:cTn id="50" dur="500"/>
                                        <p:tgtEl>
                                          <p:spTgt spid="56423"/>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56424"/>
                                        </p:tgtEl>
                                        <p:attrNameLst>
                                          <p:attrName>style.visibility</p:attrName>
                                        </p:attrNameLst>
                                      </p:cBhvr>
                                      <p:to>
                                        <p:strVal val="visible"/>
                                      </p:to>
                                    </p:set>
                                    <p:animEffect transition="in" filter="wipe(left)">
                                      <p:cBhvr>
                                        <p:cTn id="55" dur="500"/>
                                        <p:tgtEl>
                                          <p:spTgt spid="56424"/>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nodeType="clickEffect">
                                  <p:stCondLst>
                                    <p:cond delay="0"/>
                                  </p:stCondLst>
                                  <p:childTnLst>
                                    <p:set>
                                      <p:cBhvr>
                                        <p:cTn id="59" dur="1" fill="hold">
                                          <p:stCondLst>
                                            <p:cond delay="0"/>
                                          </p:stCondLst>
                                        </p:cTn>
                                        <p:tgtEl>
                                          <p:spTgt spid="56427"/>
                                        </p:tgtEl>
                                        <p:attrNameLst>
                                          <p:attrName>style.visibility</p:attrName>
                                        </p:attrNameLst>
                                      </p:cBhvr>
                                      <p:to>
                                        <p:strVal val="visible"/>
                                      </p:to>
                                    </p:set>
                                    <p:animEffect transition="in" filter="wipe(left)">
                                      <p:cBhvr>
                                        <p:cTn id="60" dur="500"/>
                                        <p:tgtEl>
                                          <p:spTgt spid="56427"/>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nodeType="clickEffect">
                                  <p:stCondLst>
                                    <p:cond delay="0"/>
                                  </p:stCondLst>
                                  <p:childTnLst>
                                    <p:set>
                                      <p:cBhvr>
                                        <p:cTn id="64" dur="1" fill="hold">
                                          <p:stCondLst>
                                            <p:cond delay="0"/>
                                          </p:stCondLst>
                                        </p:cTn>
                                        <p:tgtEl>
                                          <p:spTgt spid="56428"/>
                                        </p:tgtEl>
                                        <p:attrNameLst>
                                          <p:attrName>style.visibility</p:attrName>
                                        </p:attrNameLst>
                                      </p:cBhvr>
                                      <p:to>
                                        <p:strVal val="visible"/>
                                      </p:to>
                                    </p:set>
                                    <p:animEffect transition="in" filter="wipe(left)">
                                      <p:cBhvr>
                                        <p:cTn id="65" dur="500"/>
                                        <p:tgtEl>
                                          <p:spTgt spid="56428"/>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nodeType="clickEffect">
                                  <p:stCondLst>
                                    <p:cond delay="0"/>
                                  </p:stCondLst>
                                  <p:childTnLst>
                                    <p:set>
                                      <p:cBhvr>
                                        <p:cTn id="69" dur="1" fill="hold">
                                          <p:stCondLst>
                                            <p:cond delay="0"/>
                                          </p:stCondLst>
                                        </p:cTn>
                                        <p:tgtEl>
                                          <p:spTgt spid="56429"/>
                                        </p:tgtEl>
                                        <p:attrNameLst>
                                          <p:attrName>style.visibility</p:attrName>
                                        </p:attrNameLst>
                                      </p:cBhvr>
                                      <p:to>
                                        <p:strVal val="visible"/>
                                      </p:to>
                                    </p:set>
                                    <p:animEffect transition="in" filter="wipe(left)">
                                      <p:cBhvr>
                                        <p:cTn id="70" dur="500"/>
                                        <p:tgtEl>
                                          <p:spTgt spid="564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autoUpdateAnimBg="0"/>
      <p:bldP spid="56323" grpId="0" autoUpdateAnimBg="0"/>
      <p:bldP spid="56324" grpId="0" animBg="1" autoUpdateAnimBg="0"/>
      <p:bldP spid="56325" grpId="0" autoUpdateAnimBg="0"/>
      <p:bldP spid="56328" grpId="0" animBg="1" autoUpdateAnimBg="0"/>
      <p:bldP spid="56329" grpId="0" animBg="1"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547688" y="1097542"/>
            <a:ext cx="6337300" cy="579437"/>
          </a:xfrm>
          <a:prstGeom prst="rect">
            <a:avLst/>
          </a:prstGeom>
          <a:noFill/>
          <a:ln>
            <a:noFill/>
          </a:ln>
          <a:effectLst/>
        </p:spPr>
        <p:txBody>
          <a:bodyPr>
            <a:spAutoFit/>
          </a:bodyPr>
          <a:lstStyle/>
          <a:p>
            <a:pPr fontAlgn="base">
              <a:spcBef>
                <a:spcPct val="50000"/>
              </a:spcBef>
              <a:spcAft>
                <a:spcPct val="0"/>
              </a:spcAft>
            </a:pPr>
            <a:r>
              <a:rPr lang="zh-CN" altLang="en-US" sz="3200" b="1" smtClean="0">
                <a:solidFill>
                  <a:srgbClr val="000099"/>
                </a:solidFill>
                <a:latin typeface="等线" panose="02010600030101010101" pitchFamily="2" charset="-122"/>
                <a:ea typeface="等线" panose="02010600030101010101" pitchFamily="2" charset="-122"/>
              </a:rPr>
              <a:t>用数据选择器设计组合逻辑电路</a:t>
            </a:r>
          </a:p>
        </p:txBody>
      </p:sp>
      <p:sp>
        <p:nvSpPr>
          <p:cNvPr id="5" name="Text Box 7"/>
          <p:cNvSpPr txBox="1">
            <a:spLocks noChangeArrowheads="1"/>
          </p:cNvSpPr>
          <p:nvPr/>
        </p:nvSpPr>
        <p:spPr bwMode="auto">
          <a:xfrm>
            <a:off x="250825" y="1933431"/>
            <a:ext cx="8893175" cy="4647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30000"/>
              </a:lnSpc>
              <a:spcBef>
                <a:spcPct val="50000"/>
              </a:spcBef>
              <a:spcAft>
                <a:spcPct val="0"/>
              </a:spcAft>
            </a:pPr>
            <a:r>
              <a:rPr lang="zh-CN" altLang="en-US" sz="2800" b="1" dirty="0" smtClean="0">
                <a:solidFill>
                  <a:srgbClr val="FF0000"/>
                </a:solidFill>
                <a:latin typeface="等线" panose="02010600030101010101" pitchFamily="2" charset="-122"/>
                <a:ea typeface="等线" panose="02010600030101010101" pitchFamily="2" charset="-122"/>
              </a:rPr>
              <a:t>步骤：</a:t>
            </a:r>
          </a:p>
          <a:p>
            <a:pPr fontAlgn="base">
              <a:lnSpc>
                <a:spcPct val="130000"/>
              </a:lnSpc>
              <a:spcBef>
                <a:spcPct val="50000"/>
              </a:spcBef>
              <a:spcAft>
                <a:spcPct val="0"/>
              </a:spcAft>
            </a:pPr>
            <a:r>
              <a:rPr lang="en-US" altLang="zh-CN" sz="2800" b="1" dirty="0" smtClean="0">
                <a:solidFill>
                  <a:srgbClr val="000000"/>
                </a:solidFill>
                <a:latin typeface="等线" panose="02010600030101010101" pitchFamily="2" charset="-122"/>
                <a:ea typeface="等线" panose="02010600030101010101" pitchFamily="2" charset="-122"/>
              </a:rPr>
              <a:t>1.</a:t>
            </a:r>
            <a:r>
              <a:rPr lang="zh-CN" altLang="en-US" sz="2800" b="1" dirty="0" smtClean="0">
                <a:solidFill>
                  <a:srgbClr val="000000"/>
                </a:solidFill>
                <a:latin typeface="等线" panose="02010600030101010101" pitchFamily="2" charset="-122"/>
                <a:ea typeface="等线" panose="02010600030101010101" pitchFamily="2" charset="-122"/>
              </a:rPr>
              <a:t>列出所求逻辑函数的真值表，写出其</a:t>
            </a:r>
            <a:r>
              <a:rPr lang="zh-CN" altLang="en-US" sz="4000" b="1" dirty="0" smtClean="0">
                <a:solidFill>
                  <a:srgbClr val="C00000"/>
                </a:solidFill>
                <a:latin typeface="等线" panose="02010600030101010101" pitchFamily="2" charset="-122"/>
                <a:ea typeface="等线" panose="02010600030101010101" pitchFamily="2" charset="-122"/>
              </a:rPr>
              <a:t>最小项</a:t>
            </a:r>
            <a:r>
              <a:rPr lang="zh-CN" altLang="en-US" sz="2800" b="1" dirty="0" smtClean="0">
                <a:solidFill>
                  <a:srgbClr val="000000"/>
                </a:solidFill>
                <a:latin typeface="等线" panose="02010600030101010101" pitchFamily="2" charset="-122"/>
                <a:ea typeface="等线" panose="02010600030101010101" pitchFamily="2" charset="-122"/>
              </a:rPr>
              <a:t>表达式。</a:t>
            </a:r>
          </a:p>
          <a:p>
            <a:pPr fontAlgn="base">
              <a:lnSpc>
                <a:spcPct val="130000"/>
              </a:lnSpc>
              <a:spcBef>
                <a:spcPct val="50000"/>
              </a:spcBef>
              <a:spcAft>
                <a:spcPct val="0"/>
              </a:spcAft>
            </a:pPr>
            <a:r>
              <a:rPr lang="en-US" altLang="zh-CN" sz="2800" b="1" dirty="0" smtClean="0">
                <a:solidFill>
                  <a:srgbClr val="000000"/>
                </a:solidFill>
                <a:latin typeface="等线" panose="02010600030101010101" pitchFamily="2" charset="-122"/>
                <a:ea typeface="等线" panose="02010600030101010101" pitchFamily="2" charset="-122"/>
              </a:rPr>
              <a:t>2.</a:t>
            </a:r>
            <a:r>
              <a:rPr lang="zh-CN" altLang="en-US" sz="2800" b="1" dirty="0" smtClean="0">
                <a:solidFill>
                  <a:srgbClr val="000000"/>
                </a:solidFill>
                <a:latin typeface="等线" panose="02010600030101010101" pitchFamily="2" charset="-122"/>
                <a:ea typeface="等线" panose="02010600030101010101" pitchFamily="2" charset="-122"/>
              </a:rPr>
              <a:t>根据上述函数包含的变量数，选定数据选择器。</a:t>
            </a:r>
          </a:p>
          <a:p>
            <a:pPr fontAlgn="base">
              <a:lnSpc>
                <a:spcPct val="130000"/>
              </a:lnSpc>
              <a:spcBef>
                <a:spcPct val="50000"/>
              </a:spcBef>
              <a:spcAft>
                <a:spcPct val="0"/>
              </a:spcAft>
            </a:pPr>
            <a:r>
              <a:rPr lang="en-US" altLang="zh-CN" sz="2800" b="1" dirty="0" smtClean="0">
                <a:solidFill>
                  <a:srgbClr val="000000"/>
                </a:solidFill>
                <a:latin typeface="等线" panose="02010600030101010101" pitchFamily="2" charset="-122"/>
                <a:ea typeface="等线" panose="02010600030101010101" pitchFamily="2" charset="-122"/>
              </a:rPr>
              <a:t>3.</a:t>
            </a:r>
            <a:r>
              <a:rPr lang="zh-CN" altLang="en-US" sz="2800" b="1" dirty="0" smtClean="0">
                <a:solidFill>
                  <a:srgbClr val="000000"/>
                </a:solidFill>
                <a:latin typeface="等线" panose="02010600030101010101" pitchFamily="2" charset="-122"/>
                <a:ea typeface="等线" panose="02010600030101010101" pitchFamily="2" charset="-122"/>
              </a:rPr>
              <a:t>对照比较所求逻辑函数式和数据选择器的输出表达式确定选择器输入变量的表达式或取值。</a:t>
            </a:r>
          </a:p>
          <a:p>
            <a:pPr fontAlgn="base">
              <a:lnSpc>
                <a:spcPct val="130000"/>
              </a:lnSpc>
              <a:spcBef>
                <a:spcPct val="50000"/>
              </a:spcBef>
              <a:spcAft>
                <a:spcPct val="0"/>
              </a:spcAft>
            </a:pPr>
            <a:r>
              <a:rPr lang="en-US" altLang="zh-CN" sz="2800" b="1" dirty="0" smtClean="0">
                <a:solidFill>
                  <a:srgbClr val="000000"/>
                </a:solidFill>
                <a:latin typeface="等线" panose="02010600030101010101" pitchFamily="2" charset="-122"/>
                <a:ea typeface="等线" panose="02010600030101010101" pitchFamily="2" charset="-122"/>
              </a:rPr>
              <a:t>4.</a:t>
            </a:r>
            <a:r>
              <a:rPr lang="zh-CN" altLang="en-US" sz="2800" b="1" dirty="0" smtClean="0">
                <a:solidFill>
                  <a:srgbClr val="000000"/>
                </a:solidFill>
                <a:latin typeface="等线" panose="02010600030101010101" pitchFamily="2" charset="-122"/>
                <a:ea typeface="等线" panose="02010600030101010101" pitchFamily="2" charset="-122"/>
              </a:rPr>
              <a:t>按照求出的表达式或取值连接电路，画电路连线图。</a:t>
            </a:r>
          </a:p>
        </p:txBody>
      </p:sp>
    </p:spTree>
    <p:extLst>
      <p:ext uri="{BB962C8B-B14F-4D97-AF65-F5344CB8AC3E}">
        <p14:creationId xmlns:p14="http://schemas.microsoft.com/office/powerpoint/2010/main" val="2438679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8" name="Text Box 4"/>
          <p:cNvSpPr txBox="1">
            <a:spLocks noChangeArrowheads="1"/>
          </p:cNvSpPr>
          <p:nvPr/>
        </p:nvSpPr>
        <p:spPr bwMode="auto">
          <a:xfrm>
            <a:off x="539750" y="1436687"/>
            <a:ext cx="6324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dirty="0">
                <a:solidFill>
                  <a:schemeClr val="tx2"/>
                </a:solidFill>
              </a:rPr>
              <a:t>解：</a:t>
            </a:r>
          </a:p>
        </p:txBody>
      </p:sp>
      <p:graphicFrame>
        <p:nvGraphicFramePr>
          <p:cNvPr id="93191" name="Object 7"/>
          <p:cNvGraphicFramePr>
            <a:graphicFrameLocks noChangeAspect="1"/>
          </p:cNvGraphicFramePr>
          <p:nvPr>
            <p:extLst>
              <p:ext uri="{D42A27DB-BD31-4B8C-83A1-F6EECF244321}">
                <p14:modId xmlns:p14="http://schemas.microsoft.com/office/powerpoint/2010/main" val="1872908295"/>
              </p:ext>
            </p:extLst>
          </p:nvPr>
        </p:nvGraphicFramePr>
        <p:xfrm>
          <a:off x="1683543" y="812145"/>
          <a:ext cx="4970463" cy="565150"/>
        </p:xfrm>
        <a:graphic>
          <a:graphicData uri="http://schemas.openxmlformats.org/presentationml/2006/ole">
            <mc:AlternateContent xmlns:mc="http://schemas.openxmlformats.org/markup-compatibility/2006">
              <mc:Choice xmlns:v="urn:schemas-microsoft-com:vml" Requires="v">
                <p:oleObj spid="_x0000_s29782" name="公式" r:id="rId3" imgW="1548728" imgH="177723" progId="Equation.3">
                  <p:embed/>
                </p:oleObj>
              </mc:Choice>
              <mc:Fallback>
                <p:oleObj name="公式" r:id="rId3" imgW="1548728" imgH="177723" progId="Equation.3">
                  <p:embed/>
                  <p:pic>
                    <p:nvPicPr>
                      <p:cNvPr id="93191"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3543" y="812145"/>
                        <a:ext cx="4970463" cy="565150"/>
                      </a:xfrm>
                      <a:prstGeom prst="rect">
                        <a:avLst/>
                      </a:prstGeom>
                      <a:noFill/>
                      <a:ln>
                        <a:noFill/>
                      </a:ln>
                      <a:effectLst/>
                    </p:spPr>
                  </p:pic>
                </p:oleObj>
              </mc:Fallback>
            </mc:AlternateContent>
          </a:graphicData>
        </a:graphic>
      </p:graphicFrame>
      <p:sp>
        <p:nvSpPr>
          <p:cNvPr id="93192" name="Text Box 8"/>
          <p:cNvSpPr txBox="1">
            <a:spLocks noChangeArrowheads="1"/>
          </p:cNvSpPr>
          <p:nvPr/>
        </p:nvSpPr>
        <p:spPr bwMode="auto">
          <a:xfrm>
            <a:off x="633022" y="709999"/>
            <a:ext cx="2519363"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4400" dirty="0" smtClean="0">
                <a:solidFill>
                  <a:srgbClr val="FF0000"/>
                </a:solidFill>
                <a:latin typeface="楷体_GB2312" panose="02010609030101010101" pitchFamily="49" charset="-122"/>
                <a:ea typeface="楷体_GB2312" panose="02010609030101010101" pitchFamily="49" charset="-122"/>
              </a:rPr>
              <a:t>例</a:t>
            </a:r>
            <a:r>
              <a:rPr kumimoji="1" lang="en-US" altLang="zh-CN" sz="4400" dirty="0" smtClean="0">
                <a:solidFill>
                  <a:srgbClr val="FF0000"/>
                </a:solidFill>
                <a:ea typeface="楷体_GB2312" panose="02010609030101010101" pitchFamily="49" charset="-122"/>
              </a:rPr>
              <a:t> </a:t>
            </a:r>
            <a:endParaRPr kumimoji="1" lang="en-US" altLang="zh-CN" sz="4400" dirty="0">
              <a:solidFill>
                <a:srgbClr val="FF0000"/>
              </a:solidFill>
              <a:latin typeface="楷体_GB2312" panose="02010609030101010101" pitchFamily="49" charset="-122"/>
              <a:ea typeface="楷体_GB2312" panose="02010609030101010101" pitchFamily="49" charset="-122"/>
            </a:endParaRPr>
          </a:p>
        </p:txBody>
      </p:sp>
      <p:graphicFrame>
        <p:nvGraphicFramePr>
          <p:cNvPr id="93193" name="Object 9"/>
          <p:cNvGraphicFramePr>
            <a:graphicFrameLocks noChangeAspect="1"/>
          </p:cNvGraphicFramePr>
          <p:nvPr>
            <p:extLst>
              <p:ext uri="{D42A27DB-BD31-4B8C-83A1-F6EECF244321}">
                <p14:modId xmlns:p14="http://schemas.microsoft.com/office/powerpoint/2010/main" val="4065922538"/>
              </p:ext>
            </p:extLst>
          </p:nvPr>
        </p:nvGraphicFramePr>
        <p:xfrm>
          <a:off x="161925" y="2019300"/>
          <a:ext cx="8720138" cy="496888"/>
        </p:xfrm>
        <a:graphic>
          <a:graphicData uri="http://schemas.openxmlformats.org/presentationml/2006/ole">
            <mc:AlternateContent xmlns:mc="http://schemas.openxmlformats.org/markup-compatibility/2006">
              <mc:Choice xmlns:v="urn:schemas-microsoft-com:vml" Requires="v">
                <p:oleObj spid="_x0000_s29783" name="公式" r:id="rId5" imgW="3556000" imgH="203200" progId="Equation.3">
                  <p:embed/>
                </p:oleObj>
              </mc:Choice>
              <mc:Fallback>
                <p:oleObj name="公式" r:id="rId5" imgW="3556000" imgH="203200" progId="Equation.3">
                  <p:embed/>
                  <p:pic>
                    <p:nvPicPr>
                      <p:cNvPr id="93193"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25" y="2019300"/>
                        <a:ext cx="8720138"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3198" name="Text Box 14"/>
          <p:cNvSpPr txBox="1">
            <a:spLocks noChangeArrowheads="1"/>
          </p:cNvSpPr>
          <p:nvPr/>
        </p:nvSpPr>
        <p:spPr bwMode="auto">
          <a:xfrm>
            <a:off x="611188" y="4581525"/>
            <a:ext cx="72009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dirty="0"/>
              <a:t>③</a:t>
            </a:r>
            <a:r>
              <a:rPr kumimoji="1" lang="zh-CN" altLang="en-US" sz="2800" dirty="0"/>
              <a:t>对照</a:t>
            </a:r>
            <a:r>
              <a:rPr kumimoji="1" lang="en-US" altLang="zh-CN" sz="2800" dirty="0"/>
              <a:t>74HC151</a:t>
            </a:r>
            <a:r>
              <a:rPr kumimoji="1" lang="zh-CN" altLang="en-US" sz="2800" dirty="0"/>
              <a:t>输出表达式，求</a:t>
            </a:r>
            <a:r>
              <a:rPr kumimoji="1" lang="en-US" altLang="zh-CN" sz="2800" dirty="0"/>
              <a:t>D</a:t>
            </a:r>
            <a:r>
              <a:rPr kumimoji="1" lang="en-US" altLang="zh-CN" sz="2800" baseline="-25000" dirty="0"/>
              <a:t>i</a:t>
            </a:r>
            <a:endParaRPr kumimoji="1" lang="en-US" altLang="zh-CN" sz="2800" dirty="0"/>
          </a:p>
        </p:txBody>
      </p:sp>
      <p:sp>
        <p:nvSpPr>
          <p:cNvPr id="93201" name="Rectangle 17"/>
          <p:cNvSpPr>
            <a:spLocks noChangeArrowheads="1"/>
          </p:cNvSpPr>
          <p:nvPr/>
        </p:nvSpPr>
        <p:spPr bwMode="auto">
          <a:xfrm>
            <a:off x="1403349" y="1449933"/>
            <a:ext cx="349807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dirty="0"/>
              <a:t>①</a:t>
            </a:r>
            <a:r>
              <a:rPr kumimoji="1" lang="zh-CN" altLang="en-US" sz="2800" dirty="0"/>
              <a:t>写出最小项表达式 </a:t>
            </a:r>
          </a:p>
        </p:txBody>
      </p:sp>
      <p:sp>
        <p:nvSpPr>
          <p:cNvPr id="93197" name="Text Box 13"/>
          <p:cNvSpPr txBox="1">
            <a:spLocks noChangeArrowheads="1"/>
          </p:cNvSpPr>
          <p:nvPr/>
        </p:nvSpPr>
        <p:spPr bwMode="auto">
          <a:xfrm>
            <a:off x="539750" y="2708275"/>
            <a:ext cx="777716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dirty="0"/>
              <a:t>②</a:t>
            </a:r>
            <a:r>
              <a:rPr kumimoji="1" lang="zh-CN" altLang="en-US" sz="2800" dirty="0"/>
              <a:t>选用</a:t>
            </a:r>
            <a:r>
              <a:rPr kumimoji="1" lang="en-US" altLang="zh-CN" sz="2800" dirty="0"/>
              <a:t>8</a:t>
            </a:r>
            <a:r>
              <a:rPr kumimoji="1" lang="zh-CN" altLang="en-US" sz="2800" dirty="0"/>
              <a:t>选</a:t>
            </a:r>
            <a:r>
              <a:rPr kumimoji="1" lang="en-US" altLang="zh-CN" sz="2800" dirty="0"/>
              <a:t>1</a:t>
            </a:r>
            <a:r>
              <a:rPr kumimoji="1" lang="zh-CN" altLang="en-US" sz="2800" dirty="0"/>
              <a:t>数据选择器</a:t>
            </a:r>
            <a:r>
              <a:rPr kumimoji="1" lang="en-US" altLang="zh-CN" sz="2800" dirty="0" smtClean="0"/>
              <a:t>74xx151</a:t>
            </a:r>
            <a:r>
              <a:rPr kumimoji="1" lang="zh-CN" altLang="en-US" sz="2800" dirty="0"/>
              <a:t>，当</a:t>
            </a:r>
            <a:r>
              <a:rPr kumimoji="1" lang="en-US" altLang="zh-CN" sz="2800" dirty="0"/>
              <a:t>S′=0</a:t>
            </a:r>
            <a:r>
              <a:rPr kumimoji="1" lang="zh-CN" altLang="en-US" sz="2800" dirty="0"/>
              <a:t>时，     令</a:t>
            </a:r>
            <a:r>
              <a:rPr kumimoji="1" lang="en-US" altLang="zh-CN" sz="2800" dirty="0"/>
              <a:t>A</a:t>
            </a:r>
            <a:r>
              <a:rPr kumimoji="1" lang="en-US" altLang="zh-CN" sz="2800" baseline="-25000" dirty="0"/>
              <a:t>2</a:t>
            </a:r>
            <a:r>
              <a:rPr kumimoji="1" lang="en-US" altLang="zh-CN" sz="2800" dirty="0"/>
              <a:t>=A</a:t>
            </a:r>
            <a:r>
              <a:rPr kumimoji="1" lang="zh-CN" altLang="en-US" sz="2800" dirty="0"/>
              <a:t>、</a:t>
            </a:r>
            <a:r>
              <a:rPr kumimoji="1" lang="en-US" altLang="zh-CN" sz="2800" dirty="0"/>
              <a:t>A</a:t>
            </a:r>
            <a:r>
              <a:rPr kumimoji="1" lang="en-US" altLang="zh-CN" sz="2800" baseline="-25000" dirty="0"/>
              <a:t>1</a:t>
            </a:r>
            <a:r>
              <a:rPr kumimoji="1" lang="en-US" altLang="zh-CN" sz="2800" dirty="0"/>
              <a:t>=B </a:t>
            </a:r>
            <a:r>
              <a:rPr kumimoji="1" lang="zh-CN" altLang="en-US" sz="2800" dirty="0"/>
              <a:t>、</a:t>
            </a:r>
            <a:r>
              <a:rPr kumimoji="1" lang="en-US" altLang="zh-CN" sz="2800" dirty="0"/>
              <a:t>A</a:t>
            </a:r>
            <a:r>
              <a:rPr kumimoji="1" lang="en-US" altLang="zh-CN" sz="2800" baseline="-25000" dirty="0"/>
              <a:t>0</a:t>
            </a:r>
            <a:r>
              <a:rPr kumimoji="1" lang="en-US" altLang="zh-CN" sz="2800" dirty="0"/>
              <a:t>=C,</a:t>
            </a:r>
            <a:r>
              <a:rPr kumimoji="1" lang="zh-CN" altLang="en-US" sz="2800" dirty="0"/>
              <a:t>代入上式得：</a:t>
            </a:r>
          </a:p>
        </p:txBody>
      </p:sp>
      <p:graphicFrame>
        <p:nvGraphicFramePr>
          <p:cNvPr id="93204" name="Object 20"/>
          <p:cNvGraphicFramePr>
            <a:graphicFrameLocks noChangeAspect="1"/>
          </p:cNvGraphicFramePr>
          <p:nvPr>
            <p:extLst>
              <p:ext uri="{D42A27DB-BD31-4B8C-83A1-F6EECF244321}">
                <p14:modId xmlns:p14="http://schemas.microsoft.com/office/powerpoint/2010/main" val="3841882163"/>
              </p:ext>
            </p:extLst>
          </p:nvPr>
        </p:nvGraphicFramePr>
        <p:xfrm>
          <a:off x="684213" y="3805238"/>
          <a:ext cx="6696075" cy="612775"/>
        </p:xfrm>
        <a:graphic>
          <a:graphicData uri="http://schemas.openxmlformats.org/presentationml/2006/ole">
            <mc:AlternateContent xmlns:mc="http://schemas.openxmlformats.org/markup-compatibility/2006">
              <mc:Choice xmlns:v="urn:schemas-microsoft-com:vml" Requires="v">
                <p:oleObj spid="_x0000_s29784" name="公式" r:id="rId7" imgW="2489200" imgH="228600" progId="Equation.3">
                  <p:embed/>
                </p:oleObj>
              </mc:Choice>
              <mc:Fallback>
                <p:oleObj name="公式" r:id="rId7" imgW="2489200" imgH="228600" progId="Equation.3">
                  <p:embed/>
                  <p:pic>
                    <p:nvPicPr>
                      <p:cNvPr id="93204"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213" y="3805238"/>
                        <a:ext cx="6696075"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3206" name="Object 22"/>
          <p:cNvGraphicFramePr>
            <a:graphicFrameLocks noChangeAspect="1"/>
          </p:cNvGraphicFramePr>
          <p:nvPr>
            <p:extLst>
              <p:ext uri="{D42A27DB-BD31-4B8C-83A1-F6EECF244321}">
                <p14:modId xmlns:p14="http://schemas.microsoft.com/office/powerpoint/2010/main" val="4274788564"/>
              </p:ext>
            </p:extLst>
          </p:nvPr>
        </p:nvGraphicFramePr>
        <p:xfrm>
          <a:off x="323850" y="5229225"/>
          <a:ext cx="8820150" cy="1130300"/>
        </p:xfrm>
        <a:graphic>
          <a:graphicData uri="http://schemas.openxmlformats.org/presentationml/2006/ole">
            <mc:AlternateContent xmlns:mc="http://schemas.openxmlformats.org/markup-compatibility/2006">
              <mc:Choice xmlns:v="urn:schemas-microsoft-com:vml" Requires="v">
                <p:oleObj spid="_x0000_s29785" name="公式" r:id="rId9" imgW="3556000" imgH="457200" progId="Equation.3">
                  <p:embed/>
                </p:oleObj>
              </mc:Choice>
              <mc:Fallback>
                <p:oleObj name="公式" r:id="rId9" imgW="3556000" imgH="457200" progId="Equation.3">
                  <p:embed/>
                  <p:pic>
                    <p:nvPicPr>
                      <p:cNvPr id="93206" name="Object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3850" y="5229225"/>
                        <a:ext cx="8820150" cy="113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3399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5812340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93188">
                                            <p:txEl>
                                              <p:pRg st="0" end="0"/>
                                            </p:txEl>
                                          </p:spTgt>
                                        </p:tgtEl>
                                        <p:attrNameLst>
                                          <p:attrName>style.visibility</p:attrName>
                                        </p:attrNameLst>
                                      </p:cBhvr>
                                      <p:to>
                                        <p:strVal val="visible"/>
                                      </p:to>
                                    </p:set>
                                    <p:animEffect transition="in" filter="wipe(up)">
                                      <p:cBhvr>
                                        <p:cTn id="7" dur="75"/>
                                        <p:tgtEl>
                                          <p:spTgt spid="9318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3201"/>
                                        </p:tgtEl>
                                        <p:attrNameLst>
                                          <p:attrName>style.visibility</p:attrName>
                                        </p:attrNameLst>
                                      </p:cBhvr>
                                      <p:to>
                                        <p:strVal val="visible"/>
                                      </p:to>
                                    </p:set>
                                    <p:animEffect transition="in" filter="wipe(left)">
                                      <p:cBhvr>
                                        <p:cTn id="12" dur="500"/>
                                        <p:tgtEl>
                                          <p:spTgt spid="93201"/>
                                        </p:tgtEl>
                                      </p:cBhvr>
                                    </p:animEffect>
                                  </p:childTnLst>
                                </p:cTn>
                              </p:par>
                            </p:childTnLst>
                          </p:cTn>
                        </p:par>
                        <p:par>
                          <p:cTn id="13" fill="hold" nodeType="afterGroup">
                            <p:stCondLst>
                              <p:cond delay="500"/>
                            </p:stCondLst>
                            <p:childTnLst>
                              <p:par>
                                <p:cTn id="14" presetID="4" presetClass="entr" presetSubtype="32" fill="hold" nodeType="afterEffect">
                                  <p:stCondLst>
                                    <p:cond delay="0"/>
                                  </p:stCondLst>
                                  <p:childTnLst>
                                    <p:set>
                                      <p:cBhvr>
                                        <p:cTn id="15" dur="1" fill="hold">
                                          <p:stCondLst>
                                            <p:cond delay="0"/>
                                          </p:stCondLst>
                                        </p:cTn>
                                        <p:tgtEl>
                                          <p:spTgt spid="93193"/>
                                        </p:tgtEl>
                                        <p:attrNameLst>
                                          <p:attrName>style.visibility</p:attrName>
                                        </p:attrNameLst>
                                      </p:cBhvr>
                                      <p:to>
                                        <p:strVal val="visible"/>
                                      </p:to>
                                    </p:set>
                                    <p:animEffect transition="in" filter="box(out)">
                                      <p:cBhvr>
                                        <p:cTn id="16" dur="500"/>
                                        <p:tgtEl>
                                          <p:spTgt spid="9319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93197"/>
                                        </p:tgtEl>
                                        <p:attrNameLst>
                                          <p:attrName>style.visibility</p:attrName>
                                        </p:attrNameLst>
                                      </p:cBhvr>
                                      <p:to>
                                        <p:strVal val="visible"/>
                                      </p:to>
                                    </p:set>
                                    <p:animEffect transition="in" filter="wipe(left)">
                                      <p:cBhvr>
                                        <p:cTn id="21" dur="500"/>
                                        <p:tgtEl>
                                          <p:spTgt spid="93197"/>
                                        </p:tgtEl>
                                      </p:cBhvr>
                                    </p:animEffect>
                                  </p:childTnLst>
                                </p:cTn>
                              </p:par>
                            </p:childTnLst>
                          </p:cTn>
                        </p:par>
                        <p:par>
                          <p:cTn id="22" fill="hold" nodeType="afterGroup">
                            <p:stCondLst>
                              <p:cond delay="500"/>
                            </p:stCondLst>
                            <p:childTnLst>
                              <p:par>
                                <p:cTn id="23" presetID="4" presetClass="entr" presetSubtype="32" fill="hold" nodeType="afterEffect">
                                  <p:stCondLst>
                                    <p:cond delay="0"/>
                                  </p:stCondLst>
                                  <p:childTnLst>
                                    <p:set>
                                      <p:cBhvr>
                                        <p:cTn id="24" dur="1" fill="hold">
                                          <p:stCondLst>
                                            <p:cond delay="0"/>
                                          </p:stCondLst>
                                        </p:cTn>
                                        <p:tgtEl>
                                          <p:spTgt spid="93204"/>
                                        </p:tgtEl>
                                        <p:attrNameLst>
                                          <p:attrName>style.visibility</p:attrName>
                                        </p:attrNameLst>
                                      </p:cBhvr>
                                      <p:to>
                                        <p:strVal val="visible"/>
                                      </p:to>
                                    </p:set>
                                    <p:animEffect transition="in" filter="box(out)">
                                      <p:cBhvr>
                                        <p:cTn id="25" dur="500"/>
                                        <p:tgtEl>
                                          <p:spTgt spid="9320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grpId="0" nodeType="clickEffect">
                                  <p:stCondLst>
                                    <p:cond delay="0"/>
                                  </p:stCondLst>
                                  <p:iterate type="lt">
                                    <p:tmPct val="100000"/>
                                  </p:iterate>
                                  <p:childTnLst>
                                    <p:set>
                                      <p:cBhvr>
                                        <p:cTn id="29" dur="1" fill="hold">
                                          <p:stCondLst>
                                            <p:cond delay="0"/>
                                          </p:stCondLst>
                                        </p:cTn>
                                        <p:tgtEl>
                                          <p:spTgt spid="93198">
                                            <p:txEl>
                                              <p:pRg st="0" end="0"/>
                                            </p:txEl>
                                          </p:spTgt>
                                        </p:tgtEl>
                                        <p:attrNameLst>
                                          <p:attrName>style.visibility</p:attrName>
                                        </p:attrNameLst>
                                      </p:cBhvr>
                                      <p:to>
                                        <p:strVal val="visible"/>
                                      </p:to>
                                    </p:set>
                                    <p:animEffect transition="in" filter="wipe(up)">
                                      <p:cBhvr>
                                        <p:cTn id="30" dur="75"/>
                                        <p:tgtEl>
                                          <p:spTgt spid="93198">
                                            <p:txEl>
                                              <p:pRg st="0" end="0"/>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32" fill="hold" nodeType="clickEffect">
                                  <p:stCondLst>
                                    <p:cond delay="0"/>
                                  </p:stCondLst>
                                  <p:childTnLst>
                                    <p:set>
                                      <p:cBhvr>
                                        <p:cTn id="34" dur="1" fill="hold">
                                          <p:stCondLst>
                                            <p:cond delay="0"/>
                                          </p:stCondLst>
                                        </p:cTn>
                                        <p:tgtEl>
                                          <p:spTgt spid="93206"/>
                                        </p:tgtEl>
                                        <p:attrNameLst>
                                          <p:attrName>style.visibility</p:attrName>
                                        </p:attrNameLst>
                                      </p:cBhvr>
                                      <p:to>
                                        <p:strVal val="visible"/>
                                      </p:to>
                                    </p:set>
                                    <p:animEffect transition="in" filter="box(out)">
                                      <p:cBhvr>
                                        <p:cTn id="35" dur="500"/>
                                        <p:tgtEl>
                                          <p:spTgt spid="93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8" grpId="0" build="p" autoUpdateAnimBg="0"/>
      <p:bldP spid="93198" grpId="0" build="p" autoUpdateAnimBg="0"/>
      <p:bldP spid="93201" grpId="0"/>
      <p:bldP spid="9319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2" name="Text Box 4"/>
          <p:cNvSpPr txBox="1">
            <a:spLocks noChangeArrowheads="1"/>
          </p:cNvSpPr>
          <p:nvPr/>
        </p:nvSpPr>
        <p:spPr bwMode="auto">
          <a:xfrm>
            <a:off x="555625" y="1232477"/>
            <a:ext cx="29718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dirty="0" smtClean="0"/>
              <a:t>比较</a:t>
            </a:r>
            <a:r>
              <a:rPr kumimoji="1" lang="en-US" altLang="zh-CN" sz="3200" dirty="0" smtClean="0"/>
              <a:t>Z</a:t>
            </a:r>
            <a:r>
              <a:rPr kumimoji="1" lang="zh-CN" altLang="en-US" sz="3200" dirty="0" smtClean="0"/>
              <a:t>和</a:t>
            </a:r>
            <a:r>
              <a:rPr kumimoji="1" lang="en-US" altLang="zh-CN" sz="3200" dirty="0"/>
              <a:t>Y</a:t>
            </a:r>
            <a:r>
              <a:rPr kumimoji="1" lang="zh-CN" altLang="en-US" sz="3200" dirty="0"/>
              <a:t>，得：</a:t>
            </a:r>
          </a:p>
        </p:txBody>
      </p:sp>
      <p:graphicFrame>
        <p:nvGraphicFramePr>
          <p:cNvPr id="94213" name="Object 5"/>
          <p:cNvGraphicFramePr>
            <a:graphicFrameLocks noChangeAspect="1"/>
          </p:cNvGraphicFramePr>
          <p:nvPr>
            <p:extLst>
              <p:ext uri="{D42A27DB-BD31-4B8C-83A1-F6EECF244321}">
                <p14:modId xmlns:p14="http://schemas.microsoft.com/office/powerpoint/2010/main" val="2979741775"/>
              </p:ext>
            </p:extLst>
          </p:nvPr>
        </p:nvGraphicFramePr>
        <p:xfrm>
          <a:off x="653256" y="2387887"/>
          <a:ext cx="2547938" cy="2317750"/>
        </p:xfrm>
        <a:graphic>
          <a:graphicData uri="http://schemas.openxmlformats.org/presentationml/2006/ole">
            <mc:AlternateContent xmlns:mc="http://schemas.openxmlformats.org/markup-compatibility/2006">
              <mc:Choice xmlns:v="urn:schemas-microsoft-com:vml" Requires="v">
                <p:oleObj spid="_x0000_s30741" name="公式" r:id="rId3" imgW="1003300" imgH="914400" progId="Equation.3">
                  <p:embed/>
                </p:oleObj>
              </mc:Choice>
              <mc:Fallback>
                <p:oleObj name="公式" r:id="rId3" imgW="1003300" imgH="914400" progId="Equation.3">
                  <p:embed/>
                  <p:pic>
                    <p:nvPicPr>
                      <p:cNvPr id="94213"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256" y="2387887"/>
                        <a:ext cx="2547938" cy="2317750"/>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4242" name="Text Box 34"/>
          <p:cNvSpPr txBox="1">
            <a:spLocks noChangeArrowheads="1"/>
          </p:cNvSpPr>
          <p:nvPr/>
        </p:nvSpPr>
        <p:spPr bwMode="auto">
          <a:xfrm>
            <a:off x="555625" y="5276272"/>
            <a:ext cx="2743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200" dirty="0"/>
              <a:t>④</a:t>
            </a:r>
            <a:r>
              <a:rPr kumimoji="1" lang="zh-CN" altLang="en-US" sz="3200" dirty="0"/>
              <a:t>画连线图</a:t>
            </a:r>
            <a:endParaRPr kumimoji="1" lang="zh-CN" altLang="en-US" sz="3200" baseline="-25000" dirty="0"/>
          </a:p>
        </p:txBody>
      </p:sp>
      <p:pic>
        <p:nvPicPr>
          <p:cNvPr id="94247" name="Picture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1865" y="1335087"/>
            <a:ext cx="4419600" cy="5400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61957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94212">
                                            <p:txEl>
                                              <p:pRg st="0" end="0"/>
                                            </p:txEl>
                                          </p:spTgt>
                                        </p:tgtEl>
                                        <p:attrNameLst>
                                          <p:attrName>style.visibility</p:attrName>
                                        </p:attrNameLst>
                                      </p:cBhvr>
                                      <p:to>
                                        <p:strVal val="visible"/>
                                      </p:to>
                                    </p:set>
                                    <p:animEffect transition="in" filter="wipe(up)">
                                      <p:cBhvr>
                                        <p:cTn id="7" dur="75"/>
                                        <p:tgtEl>
                                          <p:spTgt spid="94212">
                                            <p:txEl>
                                              <p:pRg st="0" end="0"/>
                                            </p:txEl>
                                          </p:spTgt>
                                        </p:tgtEl>
                                      </p:cBhvr>
                                    </p:animEffect>
                                  </p:childTnLst>
                                </p:cTn>
                              </p:par>
                            </p:childTnLst>
                          </p:cTn>
                        </p:par>
                        <p:par>
                          <p:cTn id="8" fill="hold" nodeType="afterGroup">
                            <p:stCondLst>
                              <p:cond delay="600"/>
                            </p:stCondLst>
                            <p:childTnLst>
                              <p:par>
                                <p:cTn id="9" presetID="4" presetClass="entr" presetSubtype="32" fill="hold" nodeType="afterEffect">
                                  <p:stCondLst>
                                    <p:cond delay="0"/>
                                  </p:stCondLst>
                                  <p:childTnLst>
                                    <p:set>
                                      <p:cBhvr>
                                        <p:cTn id="10" dur="1" fill="hold">
                                          <p:stCondLst>
                                            <p:cond delay="0"/>
                                          </p:stCondLst>
                                        </p:cTn>
                                        <p:tgtEl>
                                          <p:spTgt spid="94213"/>
                                        </p:tgtEl>
                                        <p:attrNameLst>
                                          <p:attrName>style.visibility</p:attrName>
                                        </p:attrNameLst>
                                      </p:cBhvr>
                                      <p:to>
                                        <p:strVal val="visible"/>
                                      </p:to>
                                    </p:set>
                                    <p:animEffect transition="in" filter="box(out)">
                                      <p:cBhvr>
                                        <p:cTn id="11" dur="500"/>
                                        <p:tgtEl>
                                          <p:spTgt spid="9421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iterate type="lt">
                                    <p:tmPct val="100000"/>
                                  </p:iterate>
                                  <p:childTnLst>
                                    <p:set>
                                      <p:cBhvr>
                                        <p:cTn id="15" dur="1" fill="hold">
                                          <p:stCondLst>
                                            <p:cond delay="0"/>
                                          </p:stCondLst>
                                        </p:cTn>
                                        <p:tgtEl>
                                          <p:spTgt spid="94242">
                                            <p:txEl>
                                              <p:pRg st="0" end="0"/>
                                            </p:txEl>
                                          </p:spTgt>
                                        </p:tgtEl>
                                        <p:attrNameLst>
                                          <p:attrName>style.visibility</p:attrName>
                                        </p:attrNameLst>
                                      </p:cBhvr>
                                      <p:to>
                                        <p:strVal val="visible"/>
                                      </p:to>
                                    </p:set>
                                    <p:animEffect transition="in" filter="wipe(up)">
                                      <p:cBhvr>
                                        <p:cTn id="16" dur="75"/>
                                        <p:tgtEl>
                                          <p:spTgt spid="94242">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94247"/>
                                        </p:tgtEl>
                                        <p:attrNameLst>
                                          <p:attrName>style.visibility</p:attrName>
                                        </p:attrNameLst>
                                      </p:cBhvr>
                                      <p:to>
                                        <p:strVal val="visible"/>
                                      </p:to>
                                    </p:set>
                                    <p:animEffect transition="in" filter="blinds(horizontal)">
                                      <p:cBhvr>
                                        <p:cTn id="21" dur="500"/>
                                        <p:tgtEl>
                                          <p:spTgt spid="94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2" grpId="0" build="p" autoUpdateAnimBg="0"/>
      <p:bldP spid="94242"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3" name="Text Box 5"/>
          <p:cNvSpPr txBox="1">
            <a:spLocks noChangeArrowheads="1"/>
          </p:cNvSpPr>
          <p:nvPr/>
        </p:nvSpPr>
        <p:spPr bwMode="auto">
          <a:xfrm>
            <a:off x="1476375" y="1412875"/>
            <a:ext cx="6115050" cy="586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sz="3200" i="1" dirty="0" smtClean="0">
                <a:ea typeface="楷体_GB2312" panose="02010609030101010101" pitchFamily="49" charset="-122"/>
              </a:rPr>
              <a:t>A</a:t>
            </a:r>
            <a:r>
              <a:rPr kumimoji="1" lang="en-US" altLang="zh-CN" sz="3200" dirty="0" smtClean="0">
                <a:ea typeface="楷体_GB2312" panose="02010609030101010101" pitchFamily="49" charset="-122"/>
              </a:rPr>
              <a:t>=1101</a:t>
            </a:r>
            <a:r>
              <a:rPr kumimoji="1" lang="en-US" altLang="zh-CN" sz="3200" dirty="0">
                <a:ea typeface="楷体_GB2312" panose="02010609030101010101" pitchFamily="49" charset="-122"/>
              </a:rPr>
              <a:t>, </a:t>
            </a:r>
            <a:r>
              <a:rPr kumimoji="1" lang="en-US" altLang="zh-CN" sz="3200" i="1" dirty="0">
                <a:ea typeface="楷体_GB2312" panose="02010609030101010101" pitchFamily="49" charset="-122"/>
              </a:rPr>
              <a:t>B</a:t>
            </a:r>
            <a:r>
              <a:rPr kumimoji="1" lang="en-US" altLang="zh-CN" sz="3200" dirty="0">
                <a:ea typeface="楷体_GB2312" panose="02010609030101010101" pitchFamily="49" charset="-122"/>
              </a:rPr>
              <a:t>=1001, </a:t>
            </a:r>
            <a:r>
              <a:rPr kumimoji="1" lang="zh-CN" altLang="en-US" sz="3200" dirty="0">
                <a:ea typeface="楷体_GB2312" panose="02010609030101010101" pitchFamily="49" charset="-122"/>
              </a:rPr>
              <a:t>计算</a:t>
            </a:r>
            <a:r>
              <a:rPr kumimoji="1" lang="en-US" altLang="zh-CN" sz="3200" dirty="0">
                <a:ea typeface="楷体_GB2312" panose="02010609030101010101" pitchFamily="49" charset="-122"/>
              </a:rPr>
              <a:t>A+B</a:t>
            </a:r>
          </a:p>
        </p:txBody>
      </p:sp>
      <p:grpSp>
        <p:nvGrpSpPr>
          <p:cNvPr id="99334" name="Group 6"/>
          <p:cNvGrpSpPr>
            <a:grpSpLocks/>
          </p:cNvGrpSpPr>
          <p:nvPr/>
        </p:nvGrpSpPr>
        <p:grpSpPr bwMode="auto">
          <a:xfrm>
            <a:off x="3632200" y="2779713"/>
            <a:ext cx="3003550" cy="1257300"/>
            <a:chOff x="2152" y="1615"/>
            <a:chExt cx="1892" cy="792"/>
          </a:xfrm>
        </p:grpSpPr>
        <p:sp>
          <p:nvSpPr>
            <p:cNvPr id="99335" name="Text Box 7"/>
            <p:cNvSpPr txBox="1">
              <a:spLocks noChangeArrowheads="1"/>
            </p:cNvSpPr>
            <p:nvPr/>
          </p:nvSpPr>
          <p:spPr bwMode="auto">
            <a:xfrm>
              <a:off x="2484" y="1615"/>
              <a:ext cx="156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sz="4400">
                  <a:ea typeface="楷体_GB2312" panose="02010609030101010101" pitchFamily="49" charset="-122"/>
                </a:rPr>
                <a:t>1  1  0  1</a:t>
              </a:r>
            </a:p>
          </p:txBody>
        </p:sp>
        <p:sp>
          <p:nvSpPr>
            <p:cNvPr id="99336" name="Text Box 8"/>
            <p:cNvSpPr txBox="1">
              <a:spLocks noChangeArrowheads="1"/>
            </p:cNvSpPr>
            <p:nvPr/>
          </p:nvSpPr>
          <p:spPr bwMode="auto">
            <a:xfrm>
              <a:off x="2484" y="1927"/>
              <a:ext cx="150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sz="4400">
                  <a:ea typeface="楷体_GB2312" panose="02010609030101010101" pitchFamily="49" charset="-122"/>
                </a:rPr>
                <a:t>1  0  0  1</a:t>
              </a:r>
            </a:p>
          </p:txBody>
        </p:sp>
        <p:sp>
          <p:nvSpPr>
            <p:cNvPr id="99337" name="Text Box 9"/>
            <p:cNvSpPr txBox="1">
              <a:spLocks noChangeArrowheads="1"/>
            </p:cNvSpPr>
            <p:nvPr/>
          </p:nvSpPr>
          <p:spPr bwMode="auto">
            <a:xfrm>
              <a:off x="2152" y="2006"/>
              <a:ext cx="23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sz="3200">
                  <a:ea typeface="楷体_GB2312" panose="02010609030101010101" pitchFamily="49" charset="-122"/>
                </a:rPr>
                <a:t>+</a:t>
              </a:r>
            </a:p>
          </p:txBody>
        </p:sp>
      </p:grpSp>
      <p:sp>
        <p:nvSpPr>
          <p:cNvPr id="99338" name="Line 10"/>
          <p:cNvSpPr>
            <a:spLocks noChangeShapeType="1"/>
          </p:cNvSpPr>
          <p:nvPr/>
        </p:nvSpPr>
        <p:spPr bwMode="auto">
          <a:xfrm>
            <a:off x="3302000" y="4159250"/>
            <a:ext cx="36195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39" name="Text Box 11"/>
          <p:cNvSpPr txBox="1">
            <a:spLocks noChangeArrowheads="1"/>
          </p:cNvSpPr>
          <p:nvPr/>
        </p:nvSpPr>
        <p:spPr bwMode="auto">
          <a:xfrm>
            <a:off x="5835650" y="4216400"/>
            <a:ext cx="4953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sz="4400">
                <a:solidFill>
                  <a:srgbClr val="CC0000"/>
                </a:solidFill>
                <a:ea typeface="楷体_GB2312" panose="02010609030101010101" pitchFamily="49" charset="-122"/>
              </a:rPr>
              <a:t>0</a:t>
            </a:r>
            <a:endParaRPr kumimoji="1" lang="en-US" altLang="zh-CN" sz="3200">
              <a:solidFill>
                <a:srgbClr val="CC0000"/>
              </a:solidFill>
              <a:ea typeface="楷体_GB2312" panose="02010609030101010101" pitchFamily="49" charset="-122"/>
            </a:endParaRPr>
          </a:p>
        </p:txBody>
      </p:sp>
      <p:sp>
        <p:nvSpPr>
          <p:cNvPr id="99340" name="Text Box 12"/>
          <p:cNvSpPr txBox="1">
            <a:spLocks noChangeArrowheads="1"/>
          </p:cNvSpPr>
          <p:nvPr/>
        </p:nvSpPr>
        <p:spPr bwMode="auto">
          <a:xfrm>
            <a:off x="5545138" y="3625850"/>
            <a:ext cx="7921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sz="3200">
                <a:solidFill>
                  <a:srgbClr val="CC0000"/>
                </a:solidFill>
                <a:ea typeface="楷体_GB2312" panose="02010609030101010101" pitchFamily="49" charset="-122"/>
              </a:rPr>
              <a:t>1</a:t>
            </a:r>
          </a:p>
        </p:txBody>
      </p:sp>
      <p:sp>
        <p:nvSpPr>
          <p:cNvPr id="99341" name="Text Box 13"/>
          <p:cNvSpPr txBox="1">
            <a:spLocks noChangeArrowheads="1"/>
          </p:cNvSpPr>
          <p:nvPr/>
        </p:nvSpPr>
        <p:spPr bwMode="auto">
          <a:xfrm>
            <a:off x="5340350" y="4197350"/>
            <a:ext cx="4953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sz="4400">
                <a:solidFill>
                  <a:srgbClr val="CC0000"/>
                </a:solidFill>
                <a:ea typeface="楷体_GB2312" panose="02010609030101010101" pitchFamily="49" charset="-122"/>
              </a:rPr>
              <a:t>1</a:t>
            </a:r>
            <a:endParaRPr kumimoji="1" lang="en-US" altLang="zh-CN" sz="3200">
              <a:solidFill>
                <a:srgbClr val="CC0000"/>
              </a:solidFill>
              <a:ea typeface="楷体_GB2312" panose="02010609030101010101" pitchFamily="49" charset="-122"/>
            </a:endParaRPr>
          </a:p>
        </p:txBody>
      </p:sp>
      <p:sp>
        <p:nvSpPr>
          <p:cNvPr id="99342" name="Text Box 14"/>
          <p:cNvSpPr txBox="1">
            <a:spLocks noChangeArrowheads="1"/>
          </p:cNvSpPr>
          <p:nvPr/>
        </p:nvSpPr>
        <p:spPr bwMode="auto">
          <a:xfrm>
            <a:off x="4935538" y="3606800"/>
            <a:ext cx="6762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sz="3200">
                <a:solidFill>
                  <a:srgbClr val="CC0000"/>
                </a:solidFill>
                <a:ea typeface="楷体_GB2312" panose="02010609030101010101" pitchFamily="49" charset="-122"/>
              </a:rPr>
              <a:t>0</a:t>
            </a:r>
          </a:p>
        </p:txBody>
      </p:sp>
      <p:sp>
        <p:nvSpPr>
          <p:cNvPr id="99343" name="Text Box 15"/>
          <p:cNvSpPr txBox="1">
            <a:spLocks noChangeArrowheads="1"/>
          </p:cNvSpPr>
          <p:nvPr/>
        </p:nvSpPr>
        <p:spPr bwMode="auto">
          <a:xfrm>
            <a:off x="4787900" y="4197350"/>
            <a:ext cx="4953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sz="4400">
                <a:solidFill>
                  <a:srgbClr val="CC0000"/>
                </a:solidFill>
                <a:ea typeface="楷体_GB2312" panose="02010609030101010101" pitchFamily="49" charset="-122"/>
              </a:rPr>
              <a:t>1</a:t>
            </a:r>
            <a:endParaRPr kumimoji="1" lang="en-US" altLang="zh-CN" sz="3200">
              <a:solidFill>
                <a:srgbClr val="CC0000"/>
              </a:solidFill>
              <a:ea typeface="楷体_GB2312" panose="02010609030101010101" pitchFamily="49" charset="-122"/>
            </a:endParaRPr>
          </a:p>
        </p:txBody>
      </p:sp>
      <p:sp>
        <p:nvSpPr>
          <p:cNvPr id="99344" name="Text Box 16"/>
          <p:cNvSpPr txBox="1">
            <a:spLocks noChangeArrowheads="1"/>
          </p:cNvSpPr>
          <p:nvPr/>
        </p:nvSpPr>
        <p:spPr bwMode="auto">
          <a:xfrm>
            <a:off x="4364038" y="3606800"/>
            <a:ext cx="7334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sz="3200">
                <a:solidFill>
                  <a:srgbClr val="CC0000"/>
                </a:solidFill>
                <a:ea typeface="楷体_GB2312" panose="02010609030101010101" pitchFamily="49" charset="-122"/>
              </a:rPr>
              <a:t>0</a:t>
            </a:r>
          </a:p>
        </p:txBody>
      </p:sp>
      <p:sp>
        <p:nvSpPr>
          <p:cNvPr id="99345" name="Text Box 17"/>
          <p:cNvSpPr txBox="1">
            <a:spLocks noChangeArrowheads="1"/>
          </p:cNvSpPr>
          <p:nvPr/>
        </p:nvSpPr>
        <p:spPr bwMode="auto">
          <a:xfrm>
            <a:off x="4254500" y="4197350"/>
            <a:ext cx="4953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sz="4400">
                <a:solidFill>
                  <a:srgbClr val="CC0000"/>
                </a:solidFill>
                <a:ea typeface="楷体_GB2312" panose="02010609030101010101" pitchFamily="49" charset="-122"/>
              </a:rPr>
              <a:t>0</a:t>
            </a:r>
            <a:endParaRPr kumimoji="1" lang="en-US" altLang="zh-CN" sz="3200">
              <a:solidFill>
                <a:srgbClr val="CC0000"/>
              </a:solidFill>
              <a:ea typeface="楷体_GB2312" panose="02010609030101010101" pitchFamily="49" charset="-122"/>
            </a:endParaRPr>
          </a:p>
        </p:txBody>
      </p:sp>
      <p:sp>
        <p:nvSpPr>
          <p:cNvPr id="99346" name="Text Box 18"/>
          <p:cNvSpPr txBox="1">
            <a:spLocks noChangeArrowheads="1"/>
          </p:cNvSpPr>
          <p:nvPr/>
        </p:nvSpPr>
        <p:spPr bwMode="auto">
          <a:xfrm>
            <a:off x="3830638" y="3625850"/>
            <a:ext cx="6572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sz="3200">
                <a:solidFill>
                  <a:srgbClr val="CC0000"/>
                </a:solidFill>
                <a:ea typeface="楷体_GB2312" panose="02010609030101010101" pitchFamily="49" charset="-122"/>
              </a:rPr>
              <a:t>1</a:t>
            </a:r>
          </a:p>
        </p:txBody>
      </p:sp>
      <p:sp>
        <p:nvSpPr>
          <p:cNvPr id="99347" name="Text Box 19"/>
          <p:cNvSpPr txBox="1">
            <a:spLocks noChangeArrowheads="1"/>
          </p:cNvSpPr>
          <p:nvPr/>
        </p:nvSpPr>
        <p:spPr bwMode="auto">
          <a:xfrm>
            <a:off x="3816350" y="4178300"/>
            <a:ext cx="4953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sz="4400">
                <a:solidFill>
                  <a:srgbClr val="CC0000"/>
                </a:solidFill>
                <a:ea typeface="楷体_GB2312" panose="02010609030101010101" pitchFamily="49" charset="-122"/>
              </a:rPr>
              <a:t>1</a:t>
            </a:r>
            <a:endParaRPr kumimoji="1" lang="en-US" altLang="zh-CN" sz="3200">
              <a:solidFill>
                <a:srgbClr val="CC0000"/>
              </a:solidFill>
              <a:ea typeface="楷体_GB2312" panose="02010609030101010101" pitchFamily="49" charset="-122"/>
            </a:endParaRPr>
          </a:p>
        </p:txBody>
      </p:sp>
      <p:sp>
        <p:nvSpPr>
          <p:cNvPr id="2" name="标题 1"/>
          <p:cNvSpPr>
            <a:spLocks noGrp="1"/>
          </p:cNvSpPr>
          <p:nvPr>
            <p:ph type="title"/>
          </p:nvPr>
        </p:nvSpPr>
        <p:spPr/>
        <p:txBody>
          <a:bodyPr/>
          <a:lstStyle/>
          <a:p>
            <a:r>
              <a:rPr lang="zh-CN" altLang="en-US" dirty="0">
                <a:latin typeface="Verdana" panose="020B0604030504040204" pitchFamily="34" charset="0"/>
              </a:rPr>
              <a:t>加法器</a:t>
            </a:r>
            <a:endParaRPr lang="zh-CN" altLang="en-US" dirty="0"/>
          </a:p>
        </p:txBody>
      </p:sp>
    </p:spTree>
    <p:extLst>
      <p:ext uri="{BB962C8B-B14F-4D97-AF65-F5344CB8AC3E}">
        <p14:creationId xmlns:p14="http://schemas.microsoft.com/office/powerpoint/2010/main" val="35042645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9333"/>
                                        </p:tgtEl>
                                        <p:attrNameLst>
                                          <p:attrName>style.visibility</p:attrName>
                                        </p:attrNameLst>
                                      </p:cBhvr>
                                      <p:to>
                                        <p:strVal val="visible"/>
                                      </p:to>
                                    </p:set>
                                    <p:anim calcmode="lin" valueType="num">
                                      <p:cBhvr additive="base">
                                        <p:cTn id="7" dur="500" fill="hold"/>
                                        <p:tgtEl>
                                          <p:spTgt spid="99333"/>
                                        </p:tgtEl>
                                        <p:attrNameLst>
                                          <p:attrName>ppt_x</p:attrName>
                                        </p:attrNameLst>
                                      </p:cBhvr>
                                      <p:tavLst>
                                        <p:tav tm="0">
                                          <p:val>
                                            <p:strVal val="1+#ppt_w/2"/>
                                          </p:val>
                                        </p:tav>
                                        <p:tav tm="100000">
                                          <p:val>
                                            <p:strVal val="#ppt_x"/>
                                          </p:val>
                                        </p:tav>
                                      </p:tavLst>
                                    </p:anim>
                                    <p:anim calcmode="lin" valueType="num">
                                      <p:cBhvr additive="base">
                                        <p:cTn id="8" dur="500" fill="hold"/>
                                        <p:tgtEl>
                                          <p:spTgt spid="9933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99334"/>
                                        </p:tgtEl>
                                        <p:attrNameLst>
                                          <p:attrName>style.visibility</p:attrName>
                                        </p:attrNameLst>
                                      </p:cBhvr>
                                      <p:to>
                                        <p:strVal val="visible"/>
                                      </p:to>
                                    </p:set>
                                    <p:animEffect transition="in" filter="blinds(horizontal)">
                                      <p:cBhvr>
                                        <p:cTn id="13" dur="500"/>
                                        <p:tgtEl>
                                          <p:spTgt spid="9933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99338"/>
                                        </p:tgtEl>
                                        <p:attrNameLst>
                                          <p:attrName>style.visibility</p:attrName>
                                        </p:attrNameLst>
                                      </p:cBhvr>
                                      <p:to>
                                        <p:strVal val="visible"/>
                                      </p:to>
                                    </p:set>
                                    <p:animEffect transition="in" filter="wipe(left)">
                                      <p:cBhvr>
                                        <p:cTn id="18" dur="500"/>
                                        <p:tgtEl>
                                          <p:spTgt spid="9933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933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934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9934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9934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9934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9934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99345"/>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99346"/>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993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3" grpId="0" autoUpdateAnimBg="0"/>
      <p:bldP spid="99339" grpId="0" autoUpdateAnimBg="0"/>
      <p:bldP spid="99340" grpId="0" autoUpdateAnimBg="0"/>
      <p:bldP spid="99341" grpId="0" autoUpdateAnimBg="0"/>
      <p:bldP spid="99342" grpId="0" autoUpdateAnimBg="0"/>
      <p:bldP spid="99343" grpId="0" autoUpdateAnimBg="0"/>
      <p:bldP spid="99344" grpId="0" autoUpdateAnimBg="0"/>
      <p:bldP spid="99345" grpId="0" autoUpdateAnimBg="0"/>
      <p:bldP spid="99346" grpId="0" autoUpdateAnimBg="0"/>
      <p:bldP spid="99347"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6" name="Text Box 4"/>
          <p:cNvSpPr txBox="1">
            <a:spLocks noChangeArrowheads="1"/>
          </p:cNvSpPr>
          <p:nvPr/>
        </p:nvSpPr>
        <p:spPr bwMode="auto">
          <a:xfrm>
            <a:off x="1085850" y="819150"/>
            <a:ext cx="43624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sz="3200" u="sng">
                <a:ea typeface="楷体_GB2312" panose="02010609030101010101" pitchFamily="49" charset="-122"/>
              </a:rPr>
              <a:t>加法运算的基本规则</a:t>
            </a:r>
            <a:r>
              <a:rPr kumimoji="1" lang="zh-CN" altLang="en-US" sz="3200">
                <a:ea typeface="楷体_GB2312" panose="02010609030101010101" pitchFamily="49" charset="-122"/>
              </a:rPr>
              <a:t>：</a:t>
            </a:r>
          </a:p>
        </p:txBody>
      </p:sp>
      <p:sp>
        <p:nvSpPr>
          <p:cNvPr id="100357" name="Text Box 5"/>
          <p:cNvSpPr txBox="1">
            <a:spLocks noChangeArrowheads="1"/>
          </p:cNvSpPr>
          <p:nvPr/>
        </p:nvSpPr>
        <p:spPr bwMode="auto">
          <a:xfrm>
            <a:off x="952500" y="1603375"/>
            <a:ext cx="40513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sz="3200" dirty="0">
                <a:ea typeface="楷体_GB2312" panose="02010609030101010101" pitchFamily="49" charset="-122"/>
              </a:rPr>
              <a:t>（</a:t>
            </a:r>
            <a:r>
              <a:rPr kumimoji="1" lang="en-US" altLang="zh-CN" sz="3200" dirty="0">
                <a:ea typeface="楷体_GB2312" panose="02010609030101010101" pitchFamily="49" charset="-122"/>
              </a:rPr>
              <a:t>1</a:t>
            </a:r>
            <a:r>
              <a:rPr kumimoji="1" lang="zh-CN" altLang="en-US" sz="3200" dirty="0">
                <a:ea typeface="楷体_GB2312" panose="02010609030101010101" pitchFamily="49" charset="-122"/>
              </a:rPr>
              <a:t>）逢二进一。</a:t>
            </a:r>
          </a:p>
        </p:txBody>
      </p:sp>
      <p:sp>
        <p:nvSpPr>
          <p:cNvPr id="100358" name="Text Box 6"/>
          <p:cNvSpPr txBox="1">
            <a:spLocks noChangeArrowheads="1"/>
          </p:cNvSpPr>
          <p:nvPr/>
        </p:nvSpPr>
        <p:spPr bwMode="auto">
          <a:xfrm>
            <a:off x="952500" y="2259013"/>
            <a:ext cx="78105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1047750" indent="-1047750">
              <a:defRPr>
                <a:solidFill>
                  <a:schemeClr val="tx1"/>
                </a:solidFill>
                <a:latin typeface="Arial" panose="020B0604020202020204" pitchFamily="34" charset="0"/>
                <a:ea typeface="宋体" panose="02010600030101010101" pitchFamily="2" charset="-122"/>
              </a:defRPr>
            </a:lvl1pPr>
            <a:lvl2pPr marL="1333500">
              <a:defRPr>
                <a:solidFill>
                  <a:schemeClr val="tx1"/>
                </a:solidFill>
                <a:latin typeface="Arial" panose="020B0604020202020204" pitchFamily="34" charset="0"/>
                <a:ea typeface="宋体" panose="02010600030101010101" pitchFamily="2" charset="-122"/>
              </a:defRPr>
            </a:lvl2pPr>
            <a:lvl3pPr marL="1524000">
              <a:defRPr>
                <a:solidFill>
                  <a:schemeClr val="tx1"/>
                </a:solidFill>
                <a:latin typeface="Arial" panose="020B0604020202020204" pitchFamily="34" charset="0"/>
                <a:ea typeface="宋体" panose="02010600030101010101" pitchFamily="2" charset="-122"/>
              </a:defRPr>
            </a:lvl3pPr>
            <a:lvl4pPr marL="1714500">
              <a:defRPr>
                <a:solidFill>
                  <a:schemeClr val="tx1"/>
                </a:solidFill>
                <a:latin typeface="Arial" panose="020B0604020202020204" pitchFamily="34" charset="0"/>
                <a:ea typeface="宋体" panose="02010600030101010101" pitchFamily="2" charset="-122"/>
              </a:defRPr>
            </a:lvl4pPr>
            <a:lvl5pPr marL="1905000">
              <a:defRPr>
                <a:solidFill>
                  <a:schemeClr val="tx1"/>
                </a:solidFill>
                <a:latin typeface="Arial" panose="020B0604020202020204" pitchFamily="34" charset="0"/>
                <a:ea typeface="宋体" panose="02010600030101010101" pitchFamily="2" charset="-122"/>
              </a:defRPr>
            </a:lvl5pPr>
            <a:lvl6pPr marL="2362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819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276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733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3200">
                <a:latin typeface="Times New Roman" panose="02020603050405020304" pitchFamily="18" charset="0"/>
                <a:ea typeface="楷体_GB2312" panose="02010609030101010101" pitchFamily="49" charset="-122"/>
              </a:rPr>
              <a:t>（</a:t>
            </a:r>
            <a:r>
              <a:rPr kumimoji="1" lang="en-US" altLang="zh-CN" sz="3200">
                <a:latin typeface="Times New Roman" panose="02020603050405020304" pitchFamily="18" charset="0"/>
                <a:ea typeface="楷体_GB2312" panose="02010609030101010101" pitchFamily="49" charset="-122"/>
              </a:rPr>
              <a:t>2</a:t>
            </a:r>
            <a:r>
              <a:rPr kumimoji="1" lang="zh-CN" altLang="en-US" sz="3200">
                <a:latin typeface="Times New Roman" panose="02020603050405020304" pitchFamily="18" charset="0"/>
                <a:ea typeface="楷体_GB2312" panose="02010609030101010101" pitchFamily="49" charset="-122"/>
              </a:rPr>
              <a:t>）最低位是两个数最低位的相加，不需考虑进位。</a:t>
            </a:r>
          </a:p>
        </p:txBody>
      </p:sp>
      <p:sp>
        <p:nvSpPr>
          <p:cNvPr id="100359" name="Text Box 7"/>
          <p:cNvSpPr txBox="1">
            <a:spLocks noChangeArrowheads="1"/>
          </p:cNvSpPr>
          <p:nvPr/>
        </p:nvSpPr>
        <p:spPr bwMode="auto">
          <a:xfrm>
            <a:off x="952500" y="3344863"/>
            <a:ext cx="7810500" cy="1079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1047750" indent="-1047750">
              <a:defRPr>
                <a:solidFill>
                  <a:schemeClr val="tx1"/>
                </a:solidFill>
                <a:latin typeface="Arial" panose="020B0604020202020204" pitchFamily="34" charset="0"/>
                <a:ea typeface="宋体" panose="02010600030101010101" pitchFamily="2" charset="-122"/>
              </a:defRPr>
            </a:lvl1pPr>
            <a:lvl2pPr marL="1333500">
              <a:defRPr>
                <a:solidFill>
                  <a:schemeClr val="tx1"/>
                </a:solidFill>
                <a:latin typeface="Arial" panose="020B0604020202020204" pitchFamily="34" charset="0"/>
                <a:ea typeface="宋体" panose="02010600030101010101" pitchFamily="2" charset="-122"/>
              </a:defRPr>
            </a:lvl2pPr>
            <a:lvl3pPr marL="1524000">
              <a:defRPr>
                <a:solidFill>
                  <a:schemeClr val="tx1"/>
                </a:solidFill>
                <a:latin typeface="Arial" panose="020B0604020202020204" pitchFamily="34" charset="0"/>
                <a:ea typeface="宋体" panose="02010600030101010101" pitchFamily="2" charset="-122"/>
              </a:defRPr>
            </a:lvl3pPr>
            <a:lvl4pPr marL="1714500">
              <a:defRPr>
                <a:solidFill>
                  <a:schemeClr val="tx1"/>
                </a:solidFill>
                <a:latin typeface="Arial" panose="020B0604020202020204" pitchFamily="34" charset="0"/>
                <a:ea typeface="宋体" panose="02010600030101010101" pitchFamily="2" charset="-122"/>
              </a:defRPr>
            </a:lvl4pPr>
            <a:lvl5pPr marL="1905000">
              <a:defRPr>
                <a:solidFill>
                  <a:schemeClr val="tx1"/>
                </a:solidFill>
                <a:latin typeface="Arial" panose="020B0604020202020204" pitchFamily="34" charset="0"/>
                <a:ea typeface="宋体" panose="02010600030101010101" pitchFamily="2" charset="-122"/>
              </a:defRPr>
            </a:lvl5pPr>
            <a:lvl6pPr marL="2362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819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276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733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3200" dirty="0">
                <a:latin typeface="Times New Roman" panose="02020603050405020304" pitchFamily="18" charset="0"/>
                <a:ea typeface="楷体_GB2312" panose="02010609030101010101" pitchFamily="49" charset="-122"/>
              </a:rPr>
              <a:t>（</a:t>
            </a:r>
            <a:r>
              <a:rPr kumimoji="1" lang="en-US" altLang="zh-CN" sz="3200" dirty="0">
                <a:latin typeface="Times New Roman" panose="02020603050405020304" pitchFamily="18" charset="0"/>
                <a:ea typeface="楷体_GB2312" panose="02010609030101010101" pitchFamily="49" charset="-122"/>
              </a:rPr>
              <a:t>3</a:t>
            </a:r>
            <a:r>
              <a:rPr kumimoji="1" lang="zh-CN" altLang="en-US" sz="3200" dirty="0">
                <a:latin typeface="Times New Roman" panose="02020603050405020304" pitchFamily="18" charset="0"/>
                <a:ea typeface="楷体_GB2312" panose="02010609030101010101" pitchFamily="49" charset="-122"/>
              </a:rPr>
              <a:t>）其余各位都是三个数相加，包括</a:t>
            </a:r>
            <a:r>
              <a:rPr kumimoji="1" lang="zh-CN" altLang="en-US" sz="3200" dirty="0">
                <a:solidFill>
                  <a:srgbClr val="C00000"/>
                </a:solidFill>
                <a:latin typeface="Times New Roman" panose="02020603050405020304" pitchFamily="18" charset="0"/>
                <a:ea typeface="楷体_GB2312" panose="02010609030101010101" pitchFamily="49" charset="-122"/>
              </a:rPr>
              <a:t>加数、被加数</a:t>
            </a:r>
            <a:r>
              <a:rPr kumimoji="1" lang="zh-CN" altLang="en-US" sz="3200" dirty="0">
                <a:latin typeface="Times New Roman" panose="02020603050405020304" pitchFamily="18" charset="0"/>
                <a:ea typeface="楷体_GB2312" panose="02010609030101010101" pitchFamily="49" charset="-122"/>
              </a:rPr>
              <a:t>和低位来的</a:t>
            </a:r>
            <a:r>
              <a:rPr kumimoji="1" lang="zh-CN" altLang="en-US" sz="3200" dirty="0">
                <a:solidFill>
                  <a:srgbClr val="C00000"/>
                </a:solidFill>
                <a:latin typeface="Times New Roman" panose="02020603050405020304" pitchFamily="18" charset="0"/>
                <a:ea typeface="楷体_GB2312" panose="02010609030101010101" pitchFamily="49" charset="-122"/>
              </a:rPr>
              <a:t>进位</a:t>
            </a:r>
            <a:r>
              <a:rPr kumimoji="1" lang="zh-CN" altLang="en-US" sz="3200" dirty="0">
                <a:latin typeface="Times New Roman" panose="02020603050405020304" pitchFamily="18" charset="0"/>
                <a:ea typeface="楷体_GB2312" panose="02010609030101010101" pitchFamily="49" charset="-122"/>
              </a:rPr>
              <a:t>。</a:t>
            </a:r>
          </a:p>
        </p:txBody>
      </p:sp>
      <p:sp>
        <p:nvSpPr>
          <p:cNvPr id="100360" name="Text Box 8"/>
          <p:cNvSpPr txBox="1">
            <a:spLocks noChangeArrowheads="1"/>
          </p:cNvSpPr>
          <p:nvPr/>
        </p:nvSpPr>
        <p:spPr bwMode="auto">
          <a:xfrm>
            <a:off x="971550" y="4506913"/>
            <a:ext cx="7810500" cy="1079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1047750" indent="-1047750">
              <a:defRPr>
                <a:solidFill>
                  <a:schemeClr val="tx1"/>
                </a:solidFill>
                <a:latin typeface="Arial" panose="020B0604020202020204" pitchFamily="34" charset="0"/>
                <a:ea typeface="宋体" panose="02010600030101010101" pitchFamily="2" charset="-122"/>
              </a:defRPr>
            </a:lvl1pPr>
            <a:lvl2pPr marL="1333500">
              <a:defRPr>
                <a:solidFill>
                  <a:schemeClr val="tx1"/>
                </a:solidFill>
                <a:latin typeface="Arial" panose="020B0604020202020204" pitchFamily="34" charset="0"/>
                <a:ea typeface="宋体" panose="02010600030101010101" pitchFamily="2" charset="-122"/>
              </a:defRPr>
            </a:lvl2pPr>
            <a:lvl3pPr marL="1524000">
              <a:defRPr>
                <a:solidFill>
                  <a:schemeClr val="tx1"/>
                </a:solidFill>
                <a:latin typeface="Arial" panose="020B0604020202020204" pitchFamily="34" charset="0"/>
                <a:ea typeface="宋体" panose="02010600030101010101" pitchFamily="2" charset="-122"/>
              </a:defRPr>
            </a:lvl3pPr>
            <a:lvl4pPr marL="1714500">
              <a:defRPr>
                <a:solidFill>
                  <a:schemeClr val="tx1"/>
                </a:solidFill>
                <a:latin typeface="Arial" panose="020B0604020202020204" pitchFamily="34" charset="0"/>
                <a:ea typeface="宋体" panose="02010600030101010101" pitchFamily="2" charset="-122"/>
              </a:defRPr>
            </a:lvl4pPr>
            <a:lvl5pPr marL="1905000">
              <a:defRPr>
                <a:solidFill>
                  <a:schemeClr val="tx1"/>
                </a:solidFill>
                <a:latin typeface="Arial" panose="020B0604020202020204" pitchFamily="34" charset="0"/>
                <a:ea typeface="宋体" panose="02010600030101010101" pitchFamily="2" charset="-122"/>
              </a:defRPr>
            </a:lvl5pPr>
            <a:lvl6pPr marL="2362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819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276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733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3200" dirty="0">
                <a:latin typeface="Times New Roman" panose="02020603050405020304" pitchFamily="18" charset="0"/>
                <a:ea typeface="楷体_GB2312" panose="02010609030101010101" pitchFamily="49" charset="-122"/>
              </a:rPr>
              <a:t>（</a:t>
            </a:r>
            <a:r>
              <a:rPr kumimoji="1" lang="en-US" altLang="zh-CN" sz="3200" dirty="0">
                <a:latin typeface="Times New Roman" panose="02020603050405020304" pitchFamily="18" charset="0"/>
                <a:ea typeface="楷体_GB2312" panose="02010609030101010101" pitchFamily="49" charset="-122"/>
              </a:rPr>
              <a:t>4</a:t>
            </a:r>
            <a:r>
              <a:rPr kumimoji="1" lang="zh-CN" altLang="en-US" sz="3200" dirty="0">
                <a:latin typeface="Times New Roman" panose="02020603050405020304" pitchFamily="18" charset="0"/>
                <a:ea typeface="楷体_GB2312" panose="02010609030101010101" pitchFamily="49" charset="-122"/>
              </a:rPr>
              <a:t>）任何位相加都产生两个结果：</a:t>
            </a:r>
            <a:r>
              <a:rPr kumimoji="1" lang="zh-CN" altLang="en-US" sz="3200" dirty="0">
                <a:solidFill>
                  <a:srgbClr val="C00000"/>
                </a:solidFill>
                <a:latin typeface="Times New Roman" panose="02020603050405020304" pitchFamily="18" charset="0"/>
                <a:ea typeface="楷体_GB2312" panose="02010609030101010101" pitchFamily="49" charset="-122"/>
              </a:rPr>
              <a:t>本位和</a:t>
            </a:r>
            <a:r>
              <a:rPr kumimoji="1" lang="zh-CN" altLang="en-US" sz="3200" dirty="0">
                <a:latin typeface="Times New Roman" panose="02020603050405020304" pitchFamily="18" charset="0"/>
                <a:ea typeface="楷体_GB2312" panose="02010609030101010101" pitchFamily="49" charset="-122"/>
              </a:rPr>
              <a:t>、向高位的</a:t>
            </a:r>
            <a:r>
              <a:rPr kumimoji="1" lang="zh-CN" altLang="en-US" sz="3200" dirty="0">
                <a:solidFill>
                  <a:srgbClr val="C00000"/>
                </a:solidFill>
                <a:latin typeface="Times New Roman" panose="02020603050405020304" pitchFamily="18" charset="0"/>
                <a:ea typeface="楷体_GB2312" panose="02010609030101010101" pitchFamily="49" charset="-122"/>
              </a:rPr>
              <a:t>进位</a:t>
            </a:r>
            <a:r>
              <a:rPr kumimoji="1" lang="zh-CN" altLang="en-US" sz="3200" dirty="0">
                <a:latin typeface="Times New Roman" panose="02020603050405020304" pitchFamily="18" charset="0"/>
                <a:ea typeface="楷体_GB2312" panose="02010609030101010101" pitchFamily="49" charset="-122"/>
              </a:rPr>
              <a:t>。</a:t>
            </a:r>
          </a:p>
        </p:txBody>
      </p:sp>
    </p:spTree>
    <p:extLst>
      <p:ext uri="{BB962C8B-B14F-4D97-AF65-F5344CB8AC3E}">
        <p14:creationId xmlns:p14="http://schemas.microsoft.com/office/powerpoint/2010/main" val="143224091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0" name="Text Box 4"/>
          <p:cNvSpPr txBox="1">
            <a:spLocks noChangeArrowheads="1"/>
          </p:cNvSpPr>
          <p:nvPr/>
        </p:nvSpPr>
        <p:spPr bwMode="auto">
          <a:xfrm>
            <a:off x="395288" y="908050"/>
            <a:ext cx="1512887" cy="586957"/>
          </a:xfrm>
          <a:prstGeom prst="rect">
            <a:avLst/>
          </a:prstGeom>
          <a:solidFill>
            <a:schemeClr val="accent4">
              <a:lumMod val="40000"/>
              <a:lumOff val="60000"/>
            </a:schemeClr>
          </a:solidFill>
          <a:ln>
            <a:solidFill>
              <a:srgbClr val="FF0000"/>
            </a:solidFill>
          </a:ln>
          <a:effectLst/>
        </p:spPr>
        <p:txBody>
          <a:bodyPr wrap="square" lIns="90000" tIns="46800" rIns="90000" bIns="46800">
            <a:spAutoFit/>
          </a:bodyPr>
          <a:lstStyle/>
          <a:p>
            <a:pPr>
              <a:spcBef>
                <a:spcPct val="50000"/>
              </a:spcBef>
            </a:pPr>
            <a:r>
              <a:rPr kumimoji="1" lang="zh-CN" altLang="en-US" sz="3200" dirty="0" smtClean="0">
                <a:ea typeface="楷体_GB2312" panose="02010609030101010101" pitchFamily="49" charset="-122"/>
              </a:rPr>
              <a:t>半加器</a:t>
            </a:r>
            <a:r>
              <a:rPr kumimoji="1" lang="zh-CN" altLang="en-US" sz="3200" dirty="0">
                <a:ea typeface="楷体_GB2312" panose="02010609030101010101" pitchFamily="49" charset="-122"/>
              </a:rPr>
              <a:t>：</a:t>
            </a:r>
          </a:p>
        </p:txBody>
      </p:sp>
      <p:sp>
        <p:nvSpPr>
          <p:cNvPr id="101381" name="Text Box 5"/>
          <p:cNvSpPr txBox="1">
            <a:spLocks noChangeArrowheads="1"/>
          </p:cNvSpPr>
          <p:nvPr/>
        </p:nvSpPr>
        <p:spPr bwMode="auto">
          <a:xfrm>
            <a:off x="2843213" y="908050"/>
            <a:ext cx="6019800" cy="586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sz="3200" dirty="0">
                <a:ea typeface="楷体_GB2312" panose="02010609030101010101" pitchFamily="49" charset="-122"/>
              </a:rPr>
              <a:t>半加运算</a:t>
            </a:r>
            <a:r>
              <a:rPr kumimoji="1" lang="zh-CN" altLang="en-US" sz="3200" dirty="0">
                <a:solidFill>
                  <a:srgbClr val="C00000"/>
                </a:solidFill>
                <a:ea typeface="楷体_GB2312" panose="02010609030101010101" pitchFamily="49" charset="-122"/>
              </a:rPr>
              <a:t>不考虑从低位来的进位</a:t>
            </a:r>
          </a:p>
        </p:txBody>
      </p:sp>
      <p:sp>
        <p:nvSpPr>
          <p:cNvPr id="101382" name="Text Box 6"/>
          <p:cNvSpPr txBox="1">
            <a:spLocks noChangeArrowheads="1"/>
          </p:cNvSpPr>
          <p:nvPr/>
        </p:nvSpPr>
        <p:spPr bwMode="auto">
          <a:xfrm>
            <a:off x="539750" y="1628775"/>
            <a:ext cx="8135938" cy="389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nSpc>
                <a:spcPct val="60000"/>
              </a:lnSpc>
              <a:spcBef>
                <a:spcPct val="50000"/>
              </a:spcBef>
            </a:pPr>
            <a:r>
              <a:rPr kumimoji="1" lang="en-US" altLang="zh-CN" sz="3200" i="1" dirty="0">
                <a:ea typeface="楷体_GB2312" panose="02010609030101010101" pitchFamily="49" charset="-122"/>
              </a:rPr>
              <a:t>A</a:t>
            </a:r>
            <a:r>
              <a:rPr kumimoji="1" lang="en-US" altLang="zh-CN" sz="3200" dirty="0">
                <a:ea typeface="楷体_GB2312" panose="02010609030101010101" pitchFamily="49" charset="-122"/>
              </a:rPr>
              <a:t>---</a:t>
            </a:r>
            <a:r>
              <a:rPr kumimoji="1" lang="zh-CN" altLang="en-US" sz="3200" dirty="0" smtClean="0">
                <a:ea typeface="楷体_GB2312" panose="02010609030101010101" pitchFamily="49" charset="-122"/>
              </a:rPr>
              <a:t>加数</a:t>
            </a:r>
            <a:r>
              <a:rPr kumimoji="1" lang="en-US" altLang="zh-CN" sz="3200" dirty="0" smtClean="0">
                <a:ea typeface="楷体_GB2312" panose="02010609030101010101" pitchFamily="49" charset="-122"/>
              </a:rPr>
              <a:t>   </a:t>
            </a:r>
            <a:r>
              <a:rPr kumimoji="1" lang="en-US" altLang="zh-CN" sz="3200" i="1" dirty="0" smtClean="0">
                <a:ea typeface="楷体_GB2312" panose="02010609030101010101" pitchFamily="49" charset="-122"/>
              </a:rPr>
              <a:t>B</a:t>
            </a:r>
            <a:r>
              <a:rPr kumimoji="1" lang="en-US" altLang="zh-CN" sz="3200" dirty="0" smtClean="0">
                <a:ea typeface="楷体_GB2312" panose="02010609030101010101" pitchFamily="49" charset="-122"/>
              </a:rPr>
              <a:t>-</a:t>
            </a:r>
            <a:r>
              <a:rPr kumimoji="1" lang="en-US" altLang="zh-CN" sz="3200" dirty="0">
                <a:ea typeface="楷体_GB2312" panose="02010609030101010101" pitchFamily="49" charset="-122"/>
              </a:rPr>
              <a:t>--</a:t>
            </a:r>
            <a:r>
              <a:rPr kumimoji="1" lang="zh-CN" altLang="en-US" sz="3200" dirty="0" smtClean="0">
                <a:ea typeface="楷体_GB2312" panose="02010609030101010101" pitchFamily="49" charset="-122"/>
              </a:rPr>
              <a:t>被加数</a:t>
            </a:r>
            <a:r>
              <a:rPr kumimoji="1" lang="en-US" altLang="zh-CN" sz="3200" dirty="0" smtClean="0">
                <a:ea typeface="楷体_GB2312" panose="02010609030101010101" pitchFamily="49" charset="-122"/>
              </a:rPr>
              <a:t>   </a:t>
            </a:r>
            <a:r>
              <a:rPr kumimoji="1" lang="en-US" altLang="zh-CN" sz="3200" i="1" dirty="0" smtClean="0">
                <a:ea typeface="楷体_GB2312" panose="02010609030101010101" pitchFamily="49" charset="-122"/>
              </a:rPr>
              <a:t>S</a:t>
            </a:r>
            <a:r>
              <a:rPr kumimoji="1" lang="en-US" altLang="zh-CN" sz="3200" dirty="0" smtClean="0">
                <a:ea typeface="楷体_GB2312" panose="02010609030101010101" pitchFamily="49" charset="-122"/>
              </a:rPr>
              <a:t>-</a:t>
            </a:r>
            <a:r>
              <a:rPr kumimoji="1" lang="en-US" altLang="zh-CN" sz="3200" dirty="0">
                <a:ea typeface="楷体_GB2312" panose="02010609030101010101" pitchFamily="49" charset="-122"/>
              </a:rPr>
              <a:t>--</a:t>
            </a:r>
            <a:r>
              <a:rPr kumimoji="1" lang="zh-CN" altLang="en-US" sz="3200" dirty="0" smtClean="0">
                <a:ea typeface="楷体_GB2312" panose="02010609030101010101" pitchFamily="49" charset="-122"/>
              </a:rPr>
              <a:t>本位之和</a:t>
            </a:r>
            <a:r>
              <a:rPr kumimoji="1" lang="en-US" altLang="zh-CN" sz="3200" dirty="0" smtClean="0">
                <a:ea typeface="楷体_GB2312" panose="02010609030101010101" pitchFamily="49" charset="-122"/>
              </a:rPr>
              <a:t>    </a:t>
            </a:r>
            <a:r>
              <a:rPr kumimoji="1" lang="en-US" altLang="zh-CN" sz="3200" i="1" dirty="0" smtClean="0">
                <a:ea typeface="楷体_GB2312" panose="02010609030101010101" pitchFamily="49" charset="-122"/>
              </a:rPr>
              <a:t>Co</a:t>
            </a:r>
            <a:r>
              <a:rPr kumimoji="1" lang="en-US" altLang="zh-CN" sz="3200" dirty="0" smtClean="0">
                <a:ea typeface="楷体_GB2312" panose="02010609030101010101" pitchFamily="49" charset="-122"/>
              </a:rPr>
              <a:t>-</a:t>
            </a:r>
            <a:r>
              <a:rPr kumimoji="1" lang="en-US" altLang="zh-CN" sz="3200" dirty="0">
                <a:ea typeface="楷体_GB2312" panose="02010609030101010101" pitchFamily="49" charset="-122"/>
              </a:rPr>
              <a:t>--</a:t>
            </a:r>
            <a:r>
              <a:rPr kumimoji="1" lang="zh-CN" altLang="en-US" sz="3200" dirty="0" smtClean="0">
                <a:ea typeface="楷体_GB2312" panose="02010609030101010101" pitchFamily="49" charset="-122"/>
              </a:rPr>
              <a:t>进位</a:t>
            </a:r>
            <a:endParaRPr kumimoji="1" lang="zh-CN" altLang="en-US" sz="3200" dirty="0">
              <a:ea typeface="楷体_GB2312" panose="02010609030101010101" pitchFamily="49" charset="-122"/>
            </a:endParaRPr>
          </a:p>
        </p:txBody>
      </p:sp>
      <p:grpSp>
        <p:nvGrpSpPr>
          <p:cNvPr id="101383" name="Group 7"/>
          <p:cNvGrpSpPr>
            <a:grpSpLocks/>
          </p:cNvGrpSpPr>
          <p:nvPr/>
        </p:nvGrpSpPr>
        <p:grpSpPr bwMode="auto">
          <a:xfrm>
            <a:off x="1476375" y="1989138"/>
            <a:ext cx="6264275" cy="3671887"/>
            <a:chOff x="938" y="1440"/>
            <a:chExt cx="4018" cy="2404"/>
          </a:xfrm>
        </p:grpSpPr>
        <p:graphicFrame>
          <p:nvGraphicFramePr>
            <p:cNvPr id="101384" name="Object 8"/>
            <p:cNvGraphicFramePr>
              <a:graphicFrameLocks noChangeAspect="1"/>
            </p:cNvGraphicFramePr>
            <p:nvPr/>
          </p:nvGraphicFramePr>
          <p:xfrm>
            <a:off x="938" y="1862"/>
            <a:ext cx="4018" cy="1982"/>
          </p:xfrm>
          <a:graphic>
            <a:graphicData uri="http://schemas.openxmlformats.org/presentationml/2006/ole">
              <mc:AlternateContent xmlns:mc="http://schemas.openxmlformats.org/markup-compatibility/2006">
                <mc:Choice xmlns:v="urn:schemas-microsoft-com:vml" Requires="v">
                  <p:oleObj spid="_x0000_s31809" name="文档" r:id="rId3" imgW="6511052" imgH="3224022" progId="Word.Document.8">
                    <p:embed/>
                  </p:oleObj>
                </mc:Choice>
                <mc:Fallback>
                  <p:oleObj name="文档" r:id="rId3" imgW="6511052" imgH="3224022" progId="Word.Document.8">
                    <p:embed/>
                    <p:pic>
                      <p:nvPicPr>
                        <p:cNvPr id="101384"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8" y="1862"/>
                          <a:ext cx="4018" cy="1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1385" name="Text Box 9"/>
            <p:cNvSpPr txBox="1">
              <a:spLocks noChangeArrowheads="1"/>
            </p:cNvSpPr>
            <p:nvPr/>
          </p:nvSpPr>
          <p:spPr bwMode="auto">
            <a:xfrm>
              <a:off x="2508" y="1440"/>
              <a:ext cx="924"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sz="3200">
                  <a:ea typeface="楷体_GB2312" panose="02010609030101010101" pitchFamily="49" charset="-122"/>
                </a:rPr>
                <a:t>真值表</a:t>
              </a:r>
            </a:p>
          </p:txBody>
        </p:sp>
      </p:grpSp>
      <p:graphicFrame>
        <p:nvGraphicFramePr>
          <p:cNvPr id="101386" name="Object 10"/>
          <p:cNvGraphicFramePr>
            <a:graphicFrameLocks noChangeAspect="1"/>
          </p:cNvGraphicFramePr>
          <p:nvPr/>
        </p:nvGraphicFramePr>
        <p:xfrm>
          <a:off x="1908175" y="5440363"/>
          <a:ext cx="3671888" cy="458787"/>
        </p:xfrm>
        <a:graphic>
          <a:graphicData uri="http://schemas.openxmlformats.org/presentationml/2006/ole">
            <mc:AlternateContent xmlns:mc="http://schemas.openxmlformats.org/markup-compatibility/2006">
              <mc:Choice xmlns:v="urn:schemas-microsoft-com:vml" Requires="v">
                <p:oleObj spid="_x0000_s31810" name="公式" r:id="rId5" imgW="1421783" imgH="177723" progId="Equation.3">
                  <p:embed/>
                </p:oleObj>
              </mc:Choice>
              <mc:Fallback>
                <p:oleObj name="公式" r:id="rId5" imgW="1421783" imgH="177723" progId="Equation.3">
                  <p:embed/>
                  <p:pic>
                    <p:nvPicPr>
                      <p:cNvPr id="101386"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8175" y="5440363"/>
                        <a:ext cx="3671888" cy="458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1387" name="Object 11"/>
          <p:cNvGraphicFramePr>
            <a:graphicFrameLocks noChangeAspect="1"/>
          </p:cNvGraphicFramePr>
          <p:nvPr/>
        </p:nvGraphicFramePr>
        <p:xfrm>
          <a:off x="1936750" y="6057900"/>
          <a:ext cx="1522413" cy="463550"/>
        </p:xfrm>
        <a:graphic>
          <a:graphicData uri="http://schemas.openxmlformats.org/presentationml/2006/ole">
            <mc:AlternateContent xmlns:mc="http://schemas.openxmlformats.org/markup-compatibility/2006">
              <mc:Choice xmlns:v="urn:schemas-microsoft-com:vml" Requires="v">
                <p:oleObj spid="_x0000_s31811" name="公式" r:id="rId7" imgW="583693" imgH="177646" progId="Equation.3">
                  <p:embed/>
                </p:oleObj>
              </mc:Choice>
              <mc:Fallback>
                <p:oleObj name="公式" r:id="rId7" imgW="583693" imgH="177646" progId="Equation.3">
                  <p:embed/>
                  <p:pic>
                    <p:nvPicPr>
                      <p:cNvPr id="101387"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36750" y="6057900"/>
                        <a:ext cx="1522413" cy="46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081394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1383"/>
                                        </p:tgtEl>
                                        <p:attrNameLst>
                                          <p:attrName>style.visibility</p:attrName>
                                        </p:attrNameLst>
                                      </p:cBhvr>
                                      <p:to>
                                        <p:strVal val="visible"/>
                                      </p:to>
                                    </p:set>
                                    <p:animEffect transition="in" filter="wipe(left)">
                                      <p:cBhvr>
                                        <p:cTn id="7" dur="500"/>
                                        <p:tgtEl>
                                          <p:spTgt spid="1013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1386"/>
                                        </p:tgtEl>
                                        <p:attrNameLst>
                                          <p:attrName>style.visibility</p:attrName>
                                        </p:attrNameLst>
                                      </p:cBhvr>
                                      <p:to>
                                        <p:strVal val="visible"/>
                                      </p:to>
                                    </p:set>
                                    <p:animEffect transition="in" filter="wipe(left)">
                                      <p:cBhvr>
                                        <p:cTn id="12" dur="500"/>
                                        <p:tgtEl>
                                          <p:spTgt spid="10138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01387"/>
                                        </p:tgtEl>
                                        <p:attrNameLst>
                                          <p:attrName>style.visibility</p:attrName>
                                        </p:attrNameLst>
                                      </p:cBhvr>
                                      <p:to>
                                        <p:strVal val="visible"/>
                                      </p:to>
                                    </p:set>
                                    <p:animEffect transition="in" filter="wipe(left)">
                                      <p:cBhvr>
                                        <p:cTn id="17" dur="500"/>
                                        <p:tgtEl>
                                          <p:spTgt spid="101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30" name="Text Box 6"/>
          <p:cNvSpPr txBox="1">
            <a:spLocks noChangeArrowheads="1"/>
          </p:cNvSpPr>
          <p:nvPr/>
        </p:nvSpPr>
        <p:spPr bwMode="auto">
          <a:xfrm>
            <a:off x="1258888" y="5229225"/>
            <a:ext cx="194468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a:t>逻辑图</a:t>
            </a:r>
          </a:p>
        </p:txBody>
      </p:sp>
      <p:sp>
        <p:nvSpPr>
          <p:cNvPr id="103431" name="Text Box 7"/>
          <p:cNvSpPr txBox="1">
            <a:spLocks noChangeArrowheads="1"/>
          </p:cNvSpPr>
          <p:nvPr/>
        </p:nvSpPr>
        <p:spPr bwMode="auto">
          <a:xfrm>
            <a:off x="5148263" y="5229225"/>
            <a:ext cx="244792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a:t>逻辑符号</a:t>
            </a:r>
          </a:p>
        </p:txBody>
      </p:sp>
      <p:pic>
        <p:nvPicPr>
          <p:cNvPr id="103435"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052513"/>
            <a:ext cx="8353425" cy="2808287"/>
          </a:xfrm>
          <a:prstGeom prst="rect">
            <a:avLst/>
          </a:prstGeom>
          <a:noFill/>
          <a:extLst>
            <a:ext uri="{909E8E84-426E-40DD-AFC4-6F175D3DCCD1}">
              <a14:hiddenFill xmlns:a14="http://schemas.microsoft.com/office/drawing/2010/main">
                <a:solidFill>
                  <a:srgbClr val="FFFFFF"/>
                </a:solidFill>
              </a14:hiddenFill>
            </a:ext>
          </a:extLst>
        </p:spPr>
      </p:pic>
      <p:sp>
        <p:nvSpPr>
          <p:cNvPr id="103433" name="AutoShape 9"/>
          <p:cNvSpPr>
            <a:spLocks noChangeArrowheads="1"/>
          </p:cNvSpPr>
          <p:nvPr/>
        </p:nvSpPr>
        <p:spPr bwMode="auto">
          <a:xfrm>
            <a:off x="3348038" y="3789363"/>
            <a:ext cx="1871662" cy="576262"/>
          </a:xfrm>
          <a:prstGeom prst="wedgeRoundRectCallout">
            <a:avLst>
              <a:gd name="adj1" fmla="val 43556"/>
              <a:gd name="adj2" fmla="val -215014"/>
              <a:gd name="adj3" fmla="val 16667"/>
            </a:avLst>
          </a:prstGeom>
          <a:solidFill>
            <a:srgbClr val="CCFFCC"/>
          </a:solidFill>
          <a:ln w="9525">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400"/>
              <a:t>2</a:t>
            </a:r>
            <a:r>
              <a:rPr lang="zh-CN" altLang="en-US" sz="2400"/>
              <a:t>个输入端</a:t>
            </a:r>
          </a:p>
        </p:txBody>
      </p:sp>
      <p:sp>
        <p:nvSpPr>
          <p:cNvPr id="103432" name="AutoShape 8"/>
          <p:cNvSpPr>
            <a:spLocks noChangeArrowheads="1"/>
          </p:cNvSpPr>
          <p:nvPr/>
        </p:nvSpPr>
        <p:spPr bwMode="auto">
          <a:xfrm>
            <a:off x="6516688" y="3860800"/>
            <a:ext cx="2232025" cy="719138"/>
          </a:xfrm>
          <a:prstGeom prst="wedgeEllipseCallout">
            <a:avLst>
              <a:gd name="adj1" fmla="val 26560"/>
              <a:gd name="adj2" fmla="val -181125"/>
            </a:avLst>
          </a:prstGeom>
          <a:solidFill>
            <a:schemeClr val="accent1"/>
          </a:solidFill>
          <a:ln w="9525">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400"/>
              <a:t>2</a:t>
            </a:r>
            <a:r>
              <a:rPr lang="zh-CN" altLang="en-US" sz="2400"/>
              <a:t>个输出端</a:t>
            </a:r>
          </a:p>
        </p:txBody>
      </p:sp>
    </p:spTree>
    <p:extLst>
      <p:ext uri="{BB962C8B-B14F-4D97-AF65-F5344CB8AC3E}">
        <p14:creationId xmlns:p14="http://schemas.microsoft.com/office/powerpoint/2010/main" val="10825148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3433"/>
                                        </p:tgtEl>
                                        <p:attrNameLst>
                                          <p:attrName>style.visibility</p:attrName>
                                        </p:attrNameLst>
                                      </p:cBhvr>
                                      <p:to>
                                        <p:strVal val="visible"/>
                                      </p:to>
                                    </p:set>
                                    <p:animEffect transition="in" filter="box(in)">
                                      <p:cBhvr>
                                        <p:cTn id="7" dur="500"/>
                                        <p:tgtEl>
                                          <p:spTgt spid="1034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03432"/>
                                        </p:tgtEl>
                                        <p:attrNameLst>
                                          <p:attrName>style.visibility</p:attrName>
                                        </p:attrNameLst>
                                      </p:cBhvr>
                                      <p:to>
                                        <p:strVal val="visible"/>
                                      </p:to>
                                    </p:set>
                                    <p:animEffect transition="in" filter="checkerboard(across)">
                                      <p:cBhvr>
                                        <p:cTn id="12" dur="500"/>
                                        <p:tgtEl>
                                          <p:spTgt spid="1034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33" grpId="0" animBg="1"/>
      <p:bldP spid="103432"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2" name="Text Box 4"/>
          <p:cNvSpPr txBox="1">
            <a:spLocks noChangeArrowheads="1"/>
          </p:cNvSpPr>
          <p:nvPr/>
        </p:nvSpPr>
        <p:spPr bwMode="auto">
          <a:xfrm>
            <a:off x="96982" y="1073568"/>
            <a:ext cx="1454727" cy="586957"/>
          </a:xfrm>
          <a:prstGeom prst="rect">
            <a:avLst/>
          </a:prstGeom>
          <a:solidFill>
            <a:schemeClr val="accent4">
              <a:lumMod val="40000"/>
              <a:lumOff val="60000"/>
            </a:schemeClr>
          </a:solidFill>
          <a:ln w="38100">
            <a:solidFill>
              <a:srgbClr val="FF0000"/>
            </a:solidFill>
            <a:miter lim="800000"/>
            <a:headEnd/>
            <a:tailEnd/>
          </a:ln>
          <a:effectLst/>
        </p:spPr>
        <p:txBody>
          <a:bodyPr wrap="square" lIns="90000" tIns="46800" rIns="90000" bIns="46800">
            <a:spAutoFit/>
          </a:bodyPr>
          <a:lstStyle/>
          <a:p>
            <a:pPr>
              <a:spcBef>
                <a:spcPct val="50000"/>
              </a:spcBef>
            </a:pPr>
            <a:r>
              <a:rPr kumimoji="1" lang="zh-CN" altLang="en-US" sz="3200" dirty="0" smtClean="0">
                <a:ea typeface="楷体_GB2312" panose="02010609030101010101" pitchFamily="49" charset="-122"/>
              </a:rPr>
              <a:t>全加器</a:t>
            </a:r>
            <a:endParaRPr kumimoji="1" lang="zh-CN" altLang="en-US" sz="3200" dirty="0">
              <a:ea typeface="楷体_GB2312" panose="02010609030101010101" pitchFamily="49" charset="-122"/>
            </a:endParaRPr>
          </a:p>
        </p:txBody>
      </p:sp>
      <p:sp>
        <p:nvSpPr>
          <p:cNvPr id="104453" name="Text Box 5"/>
          <p:cNvSpPr txBox="1">
            <a:spLocks noChangeArrowheads="1"/>
          </p:cNvSpPr>
          <p:nvPr/>
        </p:nvSpPr>
        <p:spPr bwMode="auto">
          <a:xfrm>
            <a:off x="611188" y="3024188"/>
            <a:ext cx="7748587" cy="1647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nSpc>
                <a:spcPct val="140000"/>
              </a:lnSpc>
              <a:spcBef>
                <a:spcPct val="50000"/>
              </a:spcBef>
            </a:pPr>
            <a:r>
              <a:rPr kumimoji="1" lang="en-US" altLang="zh-CN" sz="3200" dirty="0">
                <a:ea typeface="楷体_GB2312" panose="02010609030101010101" pitchFamily="49" charset="-122"/>
              </a:rPr>
              <a:t>A---</a:t>
            </a:r>
            <a:r>
              <a:rPr kumimoji="1" lang="zh-CN" altLang="en-US" sz="3200" dirty="0">
                <a:ea typeface="楷体_GB2312" panose="02010609030101010101" pitchFamily="49" charset="-122"/>
              </a:rPr>
              <a:t>加数；</a:t>
            </a:r>
            <a:r>
              <a:rPr kumimoji="1" lang="en-US" altLang="zh-CN" sz="3200" i="1" dirty="0">
                <a:ea typeface="楷体_GB2312" panose="02010609030101010101" pitchFamily="49" charset="-122"/>
              </a:rPr>
              <a:t>B</a:t>
            </a:r>
            <a:r>
              <a:rPr kumimoji="1" lang="en-US" altLang="zh-CN" sz="3200" dirty="0">
                <a:ea typeface="楷体_GB2312" panose="02010609030101010101" pitchFamily="49" charset="-122"/>
              </a:rPr>
              <a:t>---</a:t>
            </a:r>
            <a:r>
              <a:rPr kumimoji="1" lang="zh-CN" altLang="en-US" sz="3200" dirty="0">
                <a:ea typeface="楷体_GB2312" panose="02010609030101010101" pitchFamily="49" charset="-122"/>
              </a:rPr>
              <a:t>被加数；</a:t>
            </a:r>
            <a:r>
              <a:rPr kumimoji="1" lang="en-US" altLang="zh-CN" sz="3200" i="1" dirty="0">
                <a:ea typeface="楷体_GB2312" panose="02010609030101010101" pitchFamily="49" charset="-122"/>
              </a:rPr>
              <a:t>C</a:t>
            </a:r>
            <a:r>
              <a:rPr kumimoji="1" lang="en-US" altLang="zh-CN" sz="3200" i="1" baseline="-25000" dirty="0">
                <a:ea typeface="楷体_GB2312" panose="02010609030101010101" pitchFamily="49" charset="-122"/>
              </a:rPr>
              <a:t>i</a:t>
            </a:r>
            <a:r>
              <a:rPr kumimoji="1" lang="en-US" altLang="zh-CN" sz="3200" i="1" dirty="0">
                <a:ea typeface="楷体_GB2312" panose="02010609030101010101" pitchFamily="49" charset="-122"/>
              </a:rPr>
              <a:t>-</a:t>
            </a:r>
            <a:r>
              <a:rPr kumimoji="1" lang="en-US" altLang="zh-CN" sz="3200" dirty="0">
                <a:ea typeface="楷体_GB2312" panose="02010609030101010101" pitchFamily="49" charset="-122"/>
              </a:rPr>
              <a:t>--</a:t>
            </a:r>
            <a:r>
              <a:rPr kumimoji="1" lang="zh-CN" altLang="en-US" sz="3200" dirty="0">
                <a:ea typeface="楷体_GB2312" panose="02010609030101010101" pitchFamily="49" charset="-122"/>
              </a:rPr>
              <a:t>低位的进位</a:t>
            </a:r>
            <a:r>
              <a:rPr kumimoji="1" lang="zh-CN" altLang="en-US" sz="3200" dirty="0" smtClean="0">
                <a:ea typeface="楷体_GB2312" panose="02010609030101010101" pitchFamily="49" charset="-122"/>
              </a:rPr>
              <a:t>；</a:t>
            </a:r>
            <a:endParaRPr kumimoji="1" lang="en-US" altLang="zh-CN" sz="3200" dirty="0" smtClean="0">
              <a:ea typeface="楷体_GB2312" panose="02010609030101010101" pitchFamily="49" charset="-122"/>
            </a:endParaRPr>
          </a:p>
          <a:p>
            <a:pPr>
              <a:lnSpc>
                <a:spcPct val="140000"/>
              </a:lnSpc>
              <a:spcBef>
                <a:spcPct val="50000"/>
              </a:spcBef>
            </a:pPr>
            <a:r>
              <a:rPr kumimoji="1" lang="en-US" altLang="zh-CN" sz="3200" i="1" dirty="0" smtClean="0">
                <a:ea typeface="楷体_GB2312" panose="02010609030101010101" pitchFamily="49" charset="-122"/>
              </a:rPr>
              <a:t>S</a:t>
            </a:r>
            <a:r>
              <a:rPr kumimoji="1" lang="en-US" altLang="zh-CN" sz="3200" dirty="0" smtClean="0">
                <a:ea typeface="楷体_GB2312" panose="02010609030101010101" pitchFamily="49" charset="-122"/>
              </a:rPr>
              <a:t>-</a:t>
            </a:r>
            <a:r>
              <a:rPr kumimoji="1" lang="en-US" altLang="zh-CN" sz="3200" dirty="0">
                <a:ea typeface="楷体_GB2312" panose="02010609030101010101" pitchFamily="49" charset="-122"/>
              </a:rPr>
              <a:t>--</a:t>
            </a:r>
            <a:r>
              <a:rPr kumimoji="1" lang="zh-CN" altLang="en-US" sz="3200" dirty="0">
                <a:ea typeface="楷体_GB2312" panose="02010609030101010101" pitchFamily="49" charset="-122"/>
              </a:rPr>
              <a:t>本位和；</a:t>
            </a:r>
            <a:r>
              <a:rPr kumimoji="1" lang="en-US" altLang="zh-CN" sz="3200" dirty="0">
                <a:ea typeface="楷体_GB2312" panose="02010609030101010101" pitchFamily="49" charset="-122"/>
              </a:rPr>
              <a:t>Co---</a:t>
            </a:r>
            <a:r>
              <a:rPr kumimoji="1" lang="zh-CN" altLang="en-US" sz="3200" dirty="0">
                <a:ea typeface="楷体_GB2312" panose="02010609030101010101" pitchFamily="49" charset="-122"/>
              </a:rPr>
              <a:t>进位。</a:t>
            </a:r>
          </a:p>
        </p:txBody>
      </p:sp>
      <p:sp>
        <p:nvSpPr>
          <p:cNvPr id="104455" name="Text Box 7"/>
          <p:cNvSpPr txBox="1">
            <a:spLocks noChangeArrowheads="1"/>
          </p:cNvSpPr>
          <p:nvPr/>
        </p:nvSpPr>
        <p:spPr bwMode="auto">
          <a:xfrm>
            <a:off x="1117095" y="1957388"/>
            <a:ext cx="7515225"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50000"/>
              </a:spcBef>
            </a:pPr>
            <a:r>
              <a:rPr kumimoji="1" lang="en-US" altLang="zh-CN" sz="3200" dirty="0">
                <a:latin typeface="等线" panose="02010600030101010101" pitchFamily="2" charset="-122"/>
                <a:ea typeface="等线" panose="02010600030101010101" pitchFamily="2" charset="-122"/>
              </a:rPr>
              <a:t>   </a:t>
            </a:r>
            <a:r>
              <a:rPr kumimoji="1" lang="zh-CN" altLang="en-US" sz="3200" dirty="0">
                <a:latin typeface="等线" panose="02010600030101010101" pitchFamily="2" charset="-122"/>
                <a:ea typeface="等线" panose="02010600030101010101" pitchFamily="2" charset="-122"/>
              </a:rPr>
              <a:t>相加过程中，既考虑</a:t>
            </a:r>
            <a:r>
              <a:rPr kumimoji="1" lang="zh-CN" altLang="en-US" sz="3200" dirty="0">
                <a:solidFill>
                  <a:srgbClr val="C00000"/>
                </a:solidFill>
                <a:latin typeface="等线" panose="02010600030101010101" pitchFamily="2" charset="-122"/>
                <a:ea typeface="等线" panose="02010600030101010101" pitchFamily="2" charset="-122"/>
              </a:rPr>
              <a:t>加数、被加数</a:t>
            </a:r>
            <a:r>
              <a:rPr kumimoji="1" lang="zh-CN" altLang="en-US" sz="3200" dirty="0">
                <a:latin typeface="等线" panose="02010600030101010101" pitchFamily="2" charset="-122"/>
                <a:ea typeface="等线" panose="02010600030101010101" pitchFamily="2" charset="-122"/>
              </a:rPr>
              <a:t>又考虑低位的</a:t>
            </a:r>
            <a:r>
              <a:rPr kumimoji="1" lang="zh-CN" altLang="en-US" sz="3200" dirty="0">
                <a:solidFill>
                  <a:srgbClr val="C00000"/>
                </a:solidFill>
                <a:latin typeface="等线" panose="02010600030101010101" pitchFamily="2" charset="-122"/>
                <a:ea typeface="等线" panose="02010600030101010101" pitchFamily="2" charset="-122"/>
              </a:rPr>
              <a:t>进位</a:t>
            </a:r>
            <a:r>
              <a:rPr kumimoji="1" lang="zh-CN" altLang="en-US" sz="3200" dirty="0">
                <a:latin typeface="等线" panose="02010600030101010101" pitchFamily="2" charset="-122"/>
                <a:ea typeface="等线" panose="02010600030101010101" pitchFamily="2" charset="-122"/>
              </a:rPr>
              <a:t>。</a:t>
            </a:r>
          </a:p>
        </p:txBody>
      </p:sp>
    </p:spTree>
    <p:extLst>
      <p:ext uri="{BB962C8B-B14F-4D97-AF65-F5344CB8AC3E}">
        <p14:creationId xmlns:p14="http://schemas.microsoft.com/office/powerpoint/2010/main" val="92814200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480" name="Object 8"/>
          <p:cNvGraphicFramePr>
            <a:graphicFrameLocks noChangeAspect="1"/>
          </p:cNvGraphicFramePr>
          <p:nvPr>
            <p:extLst>
              <p:ext uri="{D42A27DB-BD31-4B8C-83A1-F6EECF244321}">
                <p14:modId xmlns:p14="http://schemas.microsoft.com/office/powerpoint/2010/main" val="3428777128"/>
              </p:ext>
            </p:extLst>
          </p:nvPr>
        </p:nvGraphicFramePr>
        <p:xfrm>
          <a:off x="1122216" y="941387"/>
          <a:ext cx="6996113" cy="4295775"/>
        </p:xfrm>
        <a:graphic>
          <a:graphicData uri="http://schemas.openxmlformats.org/presentationml/2006/ole">
            <mc:AlternateContent xmlns:mc="http://schemas.openxmlformats.org/markup-compatibility/2006">
              <mc:Choice xmlns:v="urn:schemas-microsoft-com:vml" Requires="v">
                <p:oleObj spid="_x0000_s32827" name="文档" r:id="rId3" imgW="7659052" imgH="4703445" progId="Word.Document.8">
                  <p:embed/>
                </p:oleObj>
              </mc:Choice>
              <mc:Fallback>
                <p:oleObj name="文档" r:id="rId3" imgW="7659052" imgH="4703445" progId="Word.Document.8">
                  <p:embed/>
                  <p:pic>
                    <p:nvPicPr>
                      <p:cNvPr id="10548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2216" y="941387"/>
                        <a:ext cx="6996113" cy="4295775"/>
                      </a:xfrm>
                      <a:prstGeom prst="rect">
                        <a:avLst/>
                      </a:prstGeom>
                      <a:solidFill>
                        <a:schemeClr val="bg1">
                          <a:alpha val="39000"/>
                        </a:schemeClr>
                      </a:solidFill>
                      <a:ln>
                        <a:noFill/>
                      </a:ln>
                      <a:effectLst/>
                    </p:spPr>
                  </p:pic>
                </p:oleObj>
              </mc:Fallback>
            </mc:AlternateContent>
          </a:graphicData>
        </a:graphic>
      </p:graphicFrame>
      <p:graphicFrame>
        <p:nvGraphicFramePr>
          <p:cNvPr id="105481" name="Object 9"/>
          <p:cNvGraphicFramePr>
            <a:graphicFrameLocks noChangeAspect="1"/>
          </p:cNvGraphicFramePr>
          <p:nvPr/>
        </p:nvGraphicFramePr>
        <p:xfrm>
          <a:off x="581025" y="4924425"/>
          <a:ext cx="8148638" cy="625475"/>
        </p:xfrm>
        <a:graphic>
          <a:graphicData uri="http://schemas.openxmlformats.org/presentationml/2006/ole">
            <mc:AlternateContent xmlns:mc="http://schemas.openxmlformats.org/markup-compatibility/2006">
              <mc:Choice xmlns:v="urn:schemas-microsoft-com:vml" Requires="v">
                <p:oleObj spid="_x0000_s32828" name="公式" r:id="rId5" imgW="2997200" imgH="228600" progId="Equation.3">
                  <p:embed/>
                </p:oleObj>
              </mc:Choice>
              <mc:Fallback>
                <p:oleObj name="公式" r:id="rId5" imgW="2997200" imgH="228600" progId="Equation.3">
                  <p:embed/>
                  <p:pic>
                    <p:nvPicPr>
                      <p:cNvPr id="105481"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1025" y="4924425"/>
                        <a:ext cx="8148638" cy="625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5482" name="Object 10"/>
          <p:cNvGraphicFramePr>
            <a:graphicFrameLocks noChangeAspect="1"/>
          </p:cNvGraphicFramePr>
          <p:nvPr/>
        </p:nvGraphicFramePr>
        <p:xfrm>
          <a:off x="846138" y="5622925"/>
          <a:ext cx="7191375" cy="688975"/>
        </p:xfrm>
        <a:graphic>
          <a:graphicData uri="http://schemas.openxmlformats.org/presentationml/2006/ole">
            <mc:AlternateContent xmlns:mc="http://schemas.openxmlformats.org/markup-compatibility/2006">
              <mc:Choice xmlns:v="urn:schemas-microsoft-com:vml" Requires="v">
                <p:oleObj spid="_x0000_s32829" name="公式" r:id="rId7" imgW="2413000" imgH="228600" progId="Equation.3">
                  <p:embed/>
                </p:oleObj>
              </mc:Choice>
              <mc:Fallback>
                <p:oleObj name="公式" r:id="rId7" imgW="2413000" imgH="228600" progId="Equation.3">
                  <p:embed/>
                  <p:pic>
                    <p:nvPicPr>
                      <p:cNvPr id="105482"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6138" y="5622925"/>
                        <a:ext cx="7191375" cy="688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矩形 1"/>
          <p:cNvSpPr/>
          <p:nvPr/>
        </p:nvSpPr>
        <p:spPr>
          <a:xfrm>
            <a:off x="1178649" y="997527"/>
            <a:ext cx="4196917" cy="3853873"/>
          </a:xfrm>
          <a:prstGeom prst="rect">
            <a:avLst/>
          </a:prstGeom>
          <a:solidFill>
            <a:schemeClr val="accent2">
              <a:lumMod val="60000"/>
              <a:lumOff val="40000"/>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375566" y="997526"/>
            <a:ext cx="2424546" cy="3853873"/>
          </a:xfrm>
          <a:prstGeom prst="rect">
            <a:avLst/>
          </a:prstGeom>
          <a:solidFill>
            <a:schemeClr val="accent5">
              <a:lumMod val="60000"/>
              <a:lumOff val="40000"/>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 Box 4"/>
          <p:cNvSpPr txBox="1">
            <a:spLocks noChangeArrowheads="1"/>
          </p:cNvSpPr>
          <p:nvPr/>
        </p:nvSpPr>
        <p:spPr bwMode="auto">
          <a:xfrm>
            <a:off x="416645" y="2652993"/>
            <a:ext cx="1010373" cy="586957"/>
          </a:xfrm>
          <a:prstGeom prst="rect">
            <a:avLst/>
          </a:prstGeom>
          <a:solidFill>
            <a:schemeClr val="accent4">
              <a:lumMod val="40000"/>
              <a:lumOff val="60000"/>
            </a:schemeClr>
          </a:solidFill>
          <a:ln w="38100">
            <a:solidFill>
              <a:srgbClr val="FF0000"/>
            </a:solidFill>
            <a:miter lim="800000"/>
            <a:headEnd/>
            <a:tailEnd/>
          </a:ln>
          <a:effectLst/>
        </p:spPr>
        <p:txBody>
          <a:bodyPr wrap="square" lIns="90000" tIns="46800" rIns="90000" bIns="46800">
            <a:spAutoFit/>
          </a:bodyPr>
          <a:lstStyle/>
          <a:p>
            <a:pPr>
              <a:spcBef>
                <a:spcPct val="50000"/>
              </a:spcBef>
            </a:pPr>
            <a:r>
              <a:rPr kumimoji="1" lang="zh-CN" altLang="en-US" sz="3200" dirty="0" smtClean="0">
                <a:ea typeface="楷体_GB2312" panose="02010609030101010101" pitchFamily="49" charset="-122"/>
              </a:rPr>
              <a:t>输入</a:t>
            </a:r>
            <a:endParaRPr kumimoji="1" lang="zh-CN" altLang="en-US" sz="3200" dirty="0">
              <a:ea typeface="楷体_GB2312" panose="02010609030101010101" pitchFamily="49" charset="-122"/>
            </a:endParaRPr>
          </a:p>
        </p:txBody>
      </p:sp>
      <p:sp>
        <p:nvSpPr>
          <p:cNvPr id="8" name="Text Box 4"/>
          <p:cNvSpPr txBox="1">
            <a:spLocks noChangeArrowheads="1"/>
          </p:cNvSpPr>
          <p:nvPr/>
        </p:nvSpPr>
        <p:spPr bwMode="auto">
          <a:xfrm>
            <a:off x="7654490" y="2795795"/>
            <a:ext cx="1040543" cy="586957"/>
          </a:xfrm>
          <a:prstGeom prst="rect">
            <a:avLst/>
          </a:prstGeom>
          <a:solidFill>
            <a:schemeClr val="accent4">
              <a:lumMod val="40000"/>
              <a:lumOff val="60000"/>
            </a:schemeClr>
          </a:solidFill>
          <a:ln w="38100">
            <a:solidFill>
              <a:srgbClr val="FF0000"/>
            </a:solidFill>
            <a:miter lim="800000"/>
            <a:headEnd/>
            <a:tailEnd/>
          </a:ln>
          <a:effectLst/>
        </p:spPr>
        <p:txBody>
          <a:bodyPr wrap="square" lIns="90000" tIns="46800" rIns="90000" bIns="46800">
            <a:spAutoFit/>
          </a:bodyPr>
          <a:lstStyle/>
          <a:p>
            <a:pPr>
              <a:spcBef>
                <a:spcPct val="50000"/>
              </a:spcBef>
            </a:pPr>
            <a:r>
              <a:rPr kumimoji="1" lang="zh-CN" altLang="en-US" sz="3200" dirty="0" smtClean="0">
                <a:ea typeface="楷体_GB2312" panose="02010609030101010101" pitchFamily="49" charset="-122"/>
              </a:rPr>
              <a:t>输出</a:t>
            </a:r>
            <a:endParaRPr kumimoji="1" lang="zh-CN" altLang="en-US" sz="3200" dirty="0">
              <a:ea typeface="楷体_GB2312" panose="02010609030101010101" pitchFamily="49" charset="-122"/>
            </a:endParaRPr>
          </a:p>
        </p:txBody>
      </p:sp>
    </p:spTree>
    <p:extLst>
      <p:ext uri="{BB962C8B-B14F-4D97-AF65-F5344CB8AC3E}">
        <p14:creationId xmlns:p14="http://schemas.microsoft.com/office/powerpoint/2010/main" val="3383721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5481"/>
                                        </p:tgtEl>
                                        <p:attrNameLst>
                                          <p:attrName>style.visibility</p:attrName>
                                        </p:attrNameLst>
                                      </p:cBhvr>
                                      <p:to>
                                        <p:strVal val="visible"/>
                                      </p:to>
                                    </p:set>
                                    <p:animEffect transition="in" filter="wipe(left)">
                                      <p:cBhvr>
                                        <p:cTn id="7" dur="500"/>
                                        <p:tgtEl>
                                          <p:spTgt spid="1054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5482"/>
                                        </p:tgtEl>
                                        <p:attrNameLst>
                                          <p:attrName>style.visibility</p:attrName>
                                        </p:attrNameLst>
                                      </p:cBhvr>
                                      <p:to>
                                        <p:strVal val="visible"/>
                                      </p:to>
                                    </p:set>
                                    <p:animEffect transition="in" filter="wipe(left)">
                                      <p:cBhvr>
                                        <p:cTn id="12" dur="500"/>
                                        <p:tgtEl>
                                          <p:spTgt spid="1054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3" name="Text Box 5"/>
          <p:cNvSpPr txBox="1">
            <a:spLocks noChangeArrowheads="1"/>
          </p:cNvSpPr>
          <p:nvPr/>
        </p:nvSpPr>
        <p:spPr bwMode="auto">
          <a:xfrm>
            <a:off x="206375" y="925945"/>
            <a:ext cx="1905000" cy="1076325"/>
          </a:xfrm>
          <a:prstGeom prst="rect">
            <a:avLst/>
          </a:prstGeom>
          <a:solidFill>
            <a:srgbClr val="FEE2F8"/>
          </a:solidFill>
          <a:ln w="9525">
            <a:solidFill>
              <a:srgbClr val="CC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3200">
                <a:ea typeface="隶书" panose="02010509060101010101" pitchFamily="49" charset="-122"/>
              </a:rPr>
              <a:t>最简与或表达式</a:t>
            </a:r>
            <a:endParaRPr kumimoji="1" lang="zh-CN" altLang="en-US" sz="6000">
              <a:ea typeface="隶书" panose="02010509060101010101" pitchFamily="49" charset="-122"/>
            </a:endParaRPr>
          </a:p>
        </p:txBody>
      </p:sp>
      <p:sp>
        <p:nvSpPr>
          <p:cNvPr id="124934" name="AutoShape 6"/>
          <p:cNvSpPr>
            <a:spLocks noChangeArrowheads="1"/>
          </p:cNvSpPr>
          <p:nvPr/>
        </p:nvSpPr>
        <p:spPr bwMode="auto">
          <a:xfrm>
            <a:off x="968375" y="2068945"/>
            <a:ext cx="209550" cy="1144155"/>
          </a:xfrm>
          <a:prstGeom prst="downArrow">
            <a:avLst>
              <a:gd name="adj1" fmla="val 50000"/>
              <a:gd name="adj2" fmla="val 158333"/>
            </a:avLst>
          </a:prstGeom>
          <a:solidFill>
            <a:srgbClr val="CC3300">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24935" name="Oval 7"/>
          <p:cNvSpPr>
            <a:spLocks noChangeArrowheads="1"/>
          </p:cNvSpPr>
          <p:nvPr/>
        </p:nvSpPr>
        <p:spPr bwMode="auto">
          <a:xfrm>
            <a:off x="1333500" y="2526145"/>
            <a:ext cx="549275" cy="527050"/>
          </a:xfrm>
          <a:prstGeom prst="ellipse">
            <a:avLst/>
          </a:prstGeom>
          <a:noFill/>
          <a:ln w="9525">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ctr">
              <a:spcBef>
                <a:spcPct val="50000"/>
              </a:spcBef>
            </a:pPr>
            <a:r>
              <a:rPr kumimoji="1" lang="en-US" altLang="zh-CN" sz="2400" b="0"/>
              <a:t> 3  </a:t>
            </a:r>
          </a:p>
        </p:txBody>
      </p:sp>
      <p:sp>
        <p:nvSpPr>
          <p:cNvPr id="124936" name="Text Box 8"/>
          <p:cNvSpPr txBox="1">
            <a:spLocks noChangeArrowheads="1"/>
          </p:cNvSpPr>
          <p:nvPr/>
        </p:nvSpPr>
        <p:spPr bwMode="auto">
          <a:xfrm>
            <a:off x="358775" y="3302360"/>
            <a:ext cx="1524000" cy="588963"/>
          </a:xfrm>
          <a:prstGeom prst="rect">
            <a:avLst/>
          </a:prstGeom>
          <a:solidFill>
            <a:srgbClr val="FEE2F8"/>
          </a:solidFill>
          <a:ln w="9525">
            <a:solidFill>
              <a:srgbClr val="CC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3200">
                <a:ea typeface="隶书" panose="02010509060101010101" pitchFamily="49" charset="-122"/>
              </a:rPr>
              <a:t>真值表</a:t>
            </a:r>
            <a:endParaRPr kumimoji="1" lang="zh-CN" altLang="en-US" sz="2400">
              <a:ea typeface="幼圆" panose="02010509060101010101" pitchFamily="49" charset="-122"/>
            </a:endParaRPr>
          </a:p>
        </p:txBody>
      </p:sp>
      <p:graphicFrame>
        <p:nvGraphicFramePr>
          <p:cNvPr id="124937" name="Object 9"/>
          <p:cNvGraphicFramePr>
            <a:graphicFrameLocks noChangeAspect="1"/>
          </p:cNvGraphicFramePr>
          <p:nvPr>
            <p:extLst>
              <p:ext uri="{D42A27DB-BD31-4B8C-83A1-F6EECF244321}">
                <p14:modId xmlns:p14="http://schemas.microsoft.com/office/powerpoint/2010/main" val="348261943"/>
              </p:ext>
            </p:extLst>
          </p:nvPr>
        </p:nvGraphicFramePr>
        <p:xfrm>
          <a:off x="4911724" y="838201"/>
          <a:ext cx="3165361" cy="493742"/>
        </p:xfrm>
        <a:graphic>
          <a:graphicData uri="http://schemas.openxmlformats.org/presentationml/2006/ole">
            <mc:AlternateContent xmlns:mc="http://schemas.openxmlformats.org/markup-compatibility/2006">
              <mc:Choice xmlns:v="urn:schemas-microsoft-com:vml" Requires="v">
                <p:oleObj spid="_x0000_s3098" name="公式" r:id="rId3" imgW="1193282" imgH="177723" progId="Equation.3">
                  <p:embed/>
                </p:oleObj>
              </mc:Choice>
              <mc:Fallback>
                <p:oleObj name="公式" r:id="rId3" imgW="1193282" imgH="177723" progId="Equation.3">
                  <p:embed/>
                  <p:pic>
                    <p:nvPicPr>
                      <p:cNvPr id="124937"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1724" y="838201"/>
                        <a:ext cx="3165361" cy="493742"/>
                      </a:xfrm>
                      <a:prstGeom prst="rect">
                        <a:avLst/>
                      </a:prstGeom>
                      <a:noFill/>
                    </p:spPr>
                  </p:pic>
                </p:oleObj>
              </mc:Fallback>
            </mc:AlternateContent>
          </a:graphicData>
        </a:graphic>
      </p:graphicFrame>
      <p:sp>
        <p:nvSpPr>
          <p:cNvPr id="124938" name="AutoShape 10"/>
          <p:cNvSpPr>
            <a:spLocks noChangeArrowheads="1"/>
          </p:cNvSpPr>
          <p:nvPr/>
        </p:nvSpPr>
        <p:spPr bwMode="auto">
          <a:xfrm>
            <a:off x="3886200" y="838200"/>
            <a:ext cx="304800" cy="609600"/>
          </a:xfrm>
          <a:prstGeom prst="downArrow">
            <a:avLst>
              <a:gd name="adj1" fmla="val 50000"/>
              <a:gd name="adj2" fmla="val 50000"/>
            </a:avLst>
          </a:prstGeom>
          <a:solidFill>
            <a:srgbClr val="CC3300">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24939" name="Oval 11"/>
          <p:cNvSpPr>
            <a:spLocks noChangeArrowheads="1"/>
          </p:cNvSpPr>
          <p:nvPr/>
        </p:nvSpPr>
        <p:spPr bwMode="auto">
          <a:xfrm>
            <a:off x="4251325" y="844550"/>
            <a:ext cx="549275" cy="527050"/>
          </a:xfrm>
          <a:prstGeom prst="ellipse">
            <a:avLst/>
          </a:prstGeom>
          <a:noFill/>
          <a:ln w="9525">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ctr">
              <a:spcBef>
                <a:spcPct val="50000"/>
              </a:spcBef>
            </a:pPr>
            <a:r>
              <a:rPr kumimoji="1" lang="en-US" altLang="zh-CN" sz="2400" b="0"/>
              <a:t> 3  </a:t>
            </a:r>
          </a:p>
        </p:txBody>
      </p:sp>
      <p:sp>
        <p:nvSpPr>
          <p:cNvPr id="124940" name="AutoShape 12"/>
          <p:cNvSpPr>
            <a:spLocks noChangeArrowheads="1"/>
          </p:cNvSpPr>
          <p:nvPr/>
        </p:nvSpPr>
        <p:spPr bwMode="auto">
          <a:xfrm>
            <a:off x="965200" y="3953886"/>
            <a:ext cx="228600" cy="908050"/>
          </a:xfrm>
          <a:prstGeom prst="downArrow">
            <a:avLst>
              <a:gd name="adj1" fmla="val 50000"/>
              <a:gd name="adj2" fmla="val 99306"/>
            </a:avLst>
          </a:prstGeom>
          <a:solidFill>
            <a:srgbClr val="CC3300">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24941" name="Oval 13"/>
          <p:cNvSpPr>
            <a:spLocks noChangeArrowheads="1"/>
          </p:cNvSpPr>
          <p:nvPr/>
        </p:nvSpPr>
        <p:spPr bwMode="auto">
          <a:xfrm>
            <a:off x="1322965" y="4098131"/>
            <a:ext cx="549275" cy="527050"/>
          </a:xfrm>
          <a:prstGeom prst="ellipse">
            <a:avLst/>
          </a:prstGeom>
          <a:noFill/>
          <a:ln w="9525">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ctr">
              <a:spcBef>
                <a:spcPct val="50000"/>
              </a:spcBef>
            </a:pPr>
            <a:r>
              <a:rPr kumimoji="1" lang="en-US" altLang="zh-CN" sz="2400" b="0"/>
              <a:t> 4  </a:t>
            </a:r>
          </a:p>
        </p:txBody>
      </p:sp>
      <p:sp>
        <p:nvSpPr>
          <p:cNvPr id="124942" name="Text Box 14"/>
          <p:cNvSpPr txBox="1">
            <a:spLocks noChangeArrowheads="1"/>
          </p:cNvSpPr>
          <p:nvPr/>
        </p:nvSpPr>
        <p:spPr bwMode="auto">
          <a:xfrm>
            <a:off x="182707" y="4924499"/>
            <a:ext cx="1905000" cy="1076325"/>
          </a:xfrm>
          <a:prstGeom prst="rect">
            <a:avLst/>
          </a:prstGeom>
          <a:solidFill>
            <a:srgbClr val="FEE2F8"/>
          </a:solidFill>
          <a:ln w="9525">
            <a:solidFill>
              <a:srgbClr val="CC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3200">
                <a:ea typeface="隶书" panose="02010509060101010101" pitchFamily="49" charset="-122"/>
              </a:rPr>
              <a:t>电路的逻辑功能</a:t>
            </a:r>
            <a:endParaRPr kumimoji="1" lang="zh-CN" altLang="en-US" sz="6000">
              <a:ea typeface="隶书" panose="02010509060101010101" pitchFamily="49" charset="-122"/>
            </a:endParaRPr>
          </a:p>
        </p:txBody>
      </p:sp>
      <p:sp>
        <p:nvSpPr>
          <p:cNvPr id="124943" name="Text Box 15"/>
          <p:cNvSpPr txBox="1">
            <a:spLocks noChangeArrowheads="1"/>
          </p:cNvSpPr>
          <p:nvPr/>
        </p:nvSpPr>
        <p:spPr bwMode="auto">
          <a:xfrm>
            <a:off x="6781800" y="1861343"/>
            <a:ext cx="2111375" cy="4154984"/>
          </a:xfrm>
          <a:prstGeom prst="rect">
            <a:avLst/>
          </a:prstGeom>
          <a:solidFill>
            <a:schemeClr val="accent4">
              <a:lumMod val="20000"/>
              <a:lumOff val="80000"/>
            </a:schemeClr>
          </a:solidFill>
          <a:ln>
            <a:noFill/>
          </a:ln>
          <a:effectLst/>
        </p:spPr>
        <p:txBody>
          <a:bodyPr>
            <a:spAutoFit/>
          </a:bodyPr>
          <a:lstStyle/>
          <a:p>
            <a:pPr>
              <a:spcBef>
                <a:spcPct val="50000"/>
              </a:spcBef>
            </a:pPr>
            <a:r>
              <a:rPr kumimoji="1" lang="zh-CN" altLang="en-US" sz="2400" dirty="0"/>
              <a:t>当输入</a:t>
            </a:r>
            <a:r>
              <a:rPr kumimoji="1" lang="en-US" altLang="zh-CN" sz="2400" dirty="0"/>
              <a:t>A</a:t>
            </a:r>
            <a:r>
              <a:rPr kumimoji="1" lang="zh-CN" altLang="en-US" sz="2400" dirty="0"/>
              <a:t>、</a:t>
            </a:r>
            <a:r>
              <a:rPr kumimoji="1" lang="en-US" altLang="zh-CN" sz="2400" dirty="0"/>
              <a:t>B</a:t>
            </a:r>
            <a:r>
              <a:rPr kumimoji="1" lang="zh-CN" altLang="en-US" sz="2400" dirty="0"/>
              <a:t>、</a:t>
            </a:r>
            <a:r>
              <a:rPr kumimoji="1" lang="en-US" altLang="zh-CN" sz="2400" dirty="0"/>
              <a:t>C</a:t>
            </a:r>
            <a:r>
              <a:rPr kumimoji="1" lang="zh-CN" altLang="en-US" sz="2400" dirty="0"/>
              <a:t>中有</a:t>
            </a:r>
            <a:r>
              <a:rPr kumimoji="1" lang="en-US" altLang="zh-CN" sz="2400" dirty="0">
                <a:latin typeface="宋体" panose="02010600030101010101" pitchFamily="2" charset="-122"/>
              </a:rPr>
              <a:t>2</a:t>
            </a:r>
            <a:r>
              <a:rPr kumimoji="1" lang="zh-CN" altLang="en-US" sz="2400" dirty="0">
                <a:latin typeface="宋体" panose="02010600030101010101" pitchFamily="2" charset="-122"/>
              </a:rPr>
              <a:t>个或</a:t>
            </a:r>
            <a:r>
              <a:rPr kumimoji="1" lang="en-US" altLang="zh-CN" sz="2400" dirty="0">
                <a:latin typeface="宋体" panose="02010600030101010101" pitchFamily="2" charset="-122"/>
              </a:rPr>
              <a:t>3</a:t>
            </a:r>
            <a:r>
              <a:rPr kumimoji="1" lang="zh-CN" altLang="en-US" sz="2400" dirty="0">
                <a:latin typeface="宋体" panose="02010600030101010101" pitchFamily="2" charset="-122"/>
              </a:rPr>
              <a:t>个为</a:t>
            </a:r>
            <a:r>
              <a:rPr kumimoji="1" lang="en-US" altLang="zh-CN" sz="2400" dirty="0">
                <a:latin typeface="宋体" panose="02010600030101010101" pitchFamily="2" charset="-122"/>
              </a:rPr>
              <a:t>1</a:t>
            </a:r>
            <a:r>
              <a:rPr kumimoji="1" lang="zh-CN" altLang="en-US" sz="2400" dirty="0">
                <a:latin typeface="宋体" panose="02010600030101010101" pitchFamily="2" charset="-122"/>
              </a:rPr>
              <a:t>时，输出</a:t>
            </a:r>
            <a:r>
              <a:rPr kumimoji="1" lang="en-US" altLang="zh-CN" sz="2400" dirty="0"/>
              <a:t>Y</a:t>
            </a:r>
            <a:r>
              <a:rPr kumimoji="1" lang="zh-CN" altLang="en-US" sz="2400" dirty="0">
                <a:latin typeface="宋体" panose="02010600030101010101" pitchFamily="2" charset="-122"/>
              </a:rPr>
              <a:t>为</a:t>
            </a:r>
            <a:r>
              <a:rPr kumimoji="1" lang="en-US" altLang="zh-CN" sz="2400" dirty="0">
                <a:latin typeface="宋体" panose="02010600030101010101" pitchFamily="2" charset="-122"/>
              </a:rPr>
              <a:t>1</a:t>
            </a:r>
            <a:r>
              <a:rPr kumimoji="1" lang="zh-CN" altLang="en-US" sz="2400" dirty="0">
                <a:latin typeface="宋体" panose="02010600030101010101" pitchFamily="2" charset="-122"/>
              </a:rPr>
              <a:t>，否则输出</a:t>
            </a:r>
            <a:r>
              <a:rPr kumimoji="1" lang="en-US" altLang="zh-CN" sz="2400" dirty="0"/>
              <a:t>Y</a:t>
            </a:r>
            <a:r>
              <a:rPr kumimoji="1" lang="zh-CN" altLang="en-US" sz="2400" dirty="0">
                <a:latin typeface="宋体" panose="02010600030101010101" pitchFamily="2" charset="-122"/>
              </a:rPr>
              <a:t>为</a:t>
            </a:r>
            <a:r>
              <a:rPr kumimoji="1" lang="en-US" altLang="zh-CN" sz="2400" dirty="0">
                <a:latin typeface="宋体" panose="02010600030101010101" pitchFamily="2" charset="-122"/>
              </a:rPr>
              <a:t>0</a:t>
            </a:r>
            <a:r>
              <a:rPr kumimoji="1" lang="zh-CN" altLang="en-US" sz="2400" dirty="0">
                <a:latin typeface="宋体" panose="02010600030101010101" pitchFamily="2" charset="-122"/>
              </a:rPr>
              <a:t>。所以这个电路实际上是一种</a:t>
            </a:r>
            <a:r>
              <a:rPr kumimoji="1" lang="en-US" altLang="zh-CN" sz="2400" dirty="0">
                <a:latin typeface="宋体" panose="02010600030101010101" pitchFamily="2" charset="-122"/>
              </a:rPr>
              <a:t>3</a:t>
            </a:r>
            <a:r>
              <a:rPr kumimoji="1" lang="zh-CN" altLang="en-US" sz="2400" dirty="0"/>
              <a:t>人</a:t>
            </a:r>
            <a:r>
              <a:rPr kumimoji="1" lang="zh-CN" altLang="en-US" sz="2400" dirty="0" smtClean="0">
                <a:solidFill>
                  <a:srgbClr val="C00000"/>
                </a:solidFill>
              </a:rPr>
              <a:t>表决电路</a:t>
            </a:r>
            <a:r>
              <a:rPr kumimoji="1" lang="zh-CN" altLang="en-US" sz="2400" dirty="0"/>
              <a:t>：只要有</a:t>
            </a:r>
            <a:r>
              <a:rPr kumimoji="1" lang="en-US" altLang="zh-CN" sz="2400" dirty="0"/>
              <a:t>2</a:t>
            </a:r>
            <a:r>
              <a:rPr kumimoji="1" lang="zh-CN" altLang="en-US" sz="2400" dirty="0"/>
              <a:t>票或</a:t>
            </a:r>
            <a:r>
              <a:rPr kumimoji="1" lang="en-US" altLang="zh-CN" sz="2400" dirty="0"/>
              <a:t>3</a:t>
            </a:r>
            <a:r>
              <a:rPr kumimoji="1" lang="zh-CN" altLang="en-US" sz="2400" dirty="0"/>
              <a:t>票同意，表决就通过。</a:t>
            </a:r>
            <a:endParaRPr kumimoji="1" lang="zh-CN" altLang="en-US" sz="2400" dirty="0">
              <a:solidFill>
                <a:schemeClr val="bg1"/>
              </a:solidFill>
            </a:endParaRPr>
          </a:p>
        </p:txBody>
      </p:sp>
      <p:sp>
        <p:nvSpPr>
          <p:cNvPr id="124944" name="AutoShape 16"/>
          <p:cNvSpPr>
            <a:spLocks noChangeArrowheads="1"/>
          </p:cNvSpPr>
          <p:nvPr/>
        </p:nvSpPr>
        <p:spPr bwMode="auto">
          <a:xfrm rot="-5400000">
            <a:off x="6130925" y="3775075"/>
            <a:ext cx="228600" cy="908050"/>
          </a:xfrm>
          <a:prstGeom prst="downArrow">
            <a:avLst>
              <a:gd name="adj1" fmla="val 50000"/>
              <a:gd name="adj2" fmla="val 99306"/>
            </a:avLst>
          </a:prstGeom>
          <a:solidFill>
            <a:srgbClr val="CC3300">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24945" name="Oval 17"/>
          <p:cNvSpPr>
            <a:spLocks noChangeArrowheads="1"/>
          </p:cNvSpPr>
          <p:nvPr/>
        </p:nvSpPr>
        <p:spPr bwMode="auto">
          <a:xfrm>
            <a:off x="6003925" y="3435350"/>
            <a:ext cx="549275" cy="527050"/>
          </a:xfrm>
          <a:prstGeom prst="ellipse">
            <a:avLst/>
          </a:prstGeom>
          <a:noFill/>
          <a:ln w="9525">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ctr">
              <a:spcBef>
                <a:spcPct val="50000"/>
              </a:spcBef>
            </a:pPr>
            <a:r>
              <a:rPr kumimoji="1" lang="en-US" altLang="zh-CN" sz="2400" b="0"/>
              <a:t> 4  </a:t>
            </a:r>
          </a:p>
        </p:txBody>
      </p:sp>
      <p:pic>
        <p:nvPicPr>
          <p:cNvPr id="124946"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975" y="1557338"/>
            <a:ext cx="3295650" cy="4981575"/>
          </a:xfrm>
          <a:prstGeom prst="rect">
            <a:avLst/>
          </a:prstGeom>
          <a:noFill/>
          <a:extLst>
            <a:ext uri="{909E8E84-426E-40DD-AFC4-6F175D3DCCD1}">
              <a14:hiddenFill xmlns:a14="http://schemas.microsoft.com/office/drawing/2010/main">
                <a:solidFill>
                  <a:srgbClr val="FFFFFF"/>
                </a:solidFill>
              </a14:hiddenFill>
            </a:ext>
          </a:extLst>
        </p:spPr>
      </p:pic>
      <p:sp>
        <p:nvSpPr>
          <p:cNvPr id="124947" name="Text Box 19"/>
          <p:cNvSpPr txBox="1">
            <a:spLocks noChangeArrowheads="1"/>
          </p:cNvSpPr>
          <p:nvPr/>
        </p:nvSpPr>
        <p:spPr bwMode="auto">
          <a:xfrm>
            <a:off x="5003800" y="2205038"/>
            <a:ext cx="3603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0</a:t>
            </a:r>
          </a:p>
        </p:txBody>
      </p:sp>
      <p:sp>
        <p:nvSpPr>
          <p:cNvPr id="124948" name="Text Box 20"/>
          <p:cNvSpPr txBox="1">
            <a:spLocks noChangeArrowheads="1"/>
          </p:cNvSpPr>
          <p:nvPr/>
        </p:nvSpPr>
        <p:spPr bwMode="auto">
          <a:xfrm>
            <a:off x="5003800" y="2708275"/>
            <a:ext cx="3603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0</a:t>
            </a:r>
          </a:p>
        </p:txBody>
      </p:sp>
      <p:sp>
        <p:nvSpPr>
          <p:cNvPr id="124949" name="Text Box 21"/>
          <p:cNvSpPr txBox="1">
            <a:spLocks noChangeArrowheads="1"/>
          </p:cNvSpPr>
          <p:nvPr/>
        </p:nvSpPr>
        <p:spPr bwMode="auto">
          <a:xfrm>
            <a:off x="5003800" y="3213100"/>
            <a:ext cx="3603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0</a:t>
            </a:r>
          </a:p>
        </p:txBody>
      </p:sp>
      <p:sp>
        <p:nvSpPr>
          <p:cNvPr id="124950" name="Text Box 22"/>
          <p:cNvSpPr txBox="1">
            <a:spLocks noChangeArrowheads="1"/>
          </p:cNvSpPr>
          <p:nvPr/>
        </p:nvSpPr>
        <p:spPr bwMode="auto">
          <a:xfrm>
            <a:off x="5003800" y="3789363"/>
            <a:ext cx="3603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1</a:t>
            </a:r>
          </a:p>
        </p:txBody>
      </p:sp>
      <p:sp>
        <p:nvSpPr>
          <p:cNvPr id="124951" name="Text Box 23"/>
          <p:cNvSpPr txBox="1">
            <a:spLocks noChangeArrowheads="1"/>
          </p:cNvSpPr>
          <p:nvPr/>
        </p:nvSpPr>
        <p:spPr bwMode="auto">
          <a:xfrm>
            <a:off x="5003800" y="4365625"/>
            <a:ext cx="3603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0</a:t>
            </a:r>
          </a:p>
        </p:txBody>
      </p:sp>
      <p:sp>
        <p:nvSpPr>
          <p:cNvPr id="124952" name="Text Box 24"/>
          <p:cNvSpPr txBox="1">
            <a:spLocks noChangeArrowheads="1"/>
          </p:cNvSpPr>
          <p:nvPr/>
        </p:nvSpPr>
        <p:spPr bwMode="auto">
          <a:xfrm>
            <a:off x="5003800" y="4868863"/>
            <a:ext cx="3603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1</a:t>
            </a:r>
          </a:p>
        </p:txBody>
      </p:sp>
      <p:sp>
        <p:nvSpPr>
          <p:cNvPr id="124953" name="Text Box 25"/>
          <p:cNvSpPr txBox="1">
            <a:spLocks noChangeArrowheads="1"/>
          </p:cNvSpPr>
          <p:nvPr/>
        </p:nvSpPr>
        <p:spPr bwMode="auto">
          <a:xfrm>
            <a:off x="5003800" y="5445125"/>
            <a:ext cx="3603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1</a:t>
            </a:r>
          </a:p>
        </p:txBody>
      </p:sp>
      <p:sp>
        <p:nvSpPr>
          <p:cNvPr id="124954" name="Text Box 26"/>
          <p:cNvSpPr txBox="1">
            <a:spLocks noChangeArrowheads="1"/>
          </p:cNvSpPr>
          <p:nvPr/>
        </p:nvSpPr>
        <p:spPr bwMode="auto">
          <a:xfrm>
            <a:off x="5003800" y="5949950"/>
            <a:ext cx="3603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1</a:t>
            </a:r>
          </a:p>
        </p:txBody>
      </p:sp>
    </p:spTree>
    <p:extLst>
      <p:ext uri="{BB962C8B-B14F-4D97-AF65-F5344CB8AC3E}">
        <p14:creationId xmlns:p14="http://schemas.microsoft.com/office/powerpoint/2010/main" val="39677946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4933"/>
                                        </p:tgtEl>
                                        <p:attrNameLst>
                                          <p:attrName>style.visibility</p:attrName>
                                        </p:attrNameLst>
                                      </p:cBhvr>
                                      <p:to>
                                        <p:strVal val="visible"/>
                                      </p:to>
                                    </p:set>
                                    <p:animEffect transition="in" filter="wipe(up)">
                                      <p:cBhvr>
                                        <p:cTn id="7" dur="500"/>
                                        <p:tgtEl>
                                          <p:spTgt spid="124933"/>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124934"/>
                                        </p:tgtEl>
                                        <p:attrNameLst>
                                          <p:attrName>style.visibility</p:attrName>
                                        </p:attrNameLst>
                                      </p:cBhvr>
                                      <p:to>
                                        <p:strVal val="visible"/>
                                      </p:to>
                                    </p:set>
                                    <p:animEffect transition="in" filter="wipe(up)">
                                      <p:cBhvr>
                                        <p:cTn id="11" dur="500"/>
                                        <p:tgtEl>
                                          <p:spTgt spid="124934"/>
                                        </p:tgtEl>
                                      </p:cBhvr>
                                    </p:animEffect>
                                  </p:childTnLst>
                                </p:cTn>
                              </p:par>
                            </p:childTnLst>
                          </p:cTn>
                        </p:par>
                        <p:par>
                          <p:cTn id="12" fill="hold" nodeType="afterGroup">
                            <p:stCondLst>
                              <p:cond delay="1000"/>
                            </p:stCondLst>
                            <p:childTnLst>
                              <p:par>
                                <p:cTn id="13" presetID="1" presetClass="entr" presetSubtype="0" fill="hold" grpId="0" nodeType="afterEffect">
                                  <p:stCondLst>
                                    <p:cond delay="0"/>
                                  </p:stCondLst>
                                  <p:childTnLst>
                                    <p:set>
                                      <p:cBhvr>
                                        <p:cTn id="14" dur="1" fill="hold">
                                          <p:stCondLst>
                                            <p:cond delay="499"/>
                                          </p:stCondLst>
                                        </p:cTn>
                                        <p:tgtEl>
                                          <p:spTgt spid="12493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24936"/>
                                        </p:tgtEl>
                                        <p:attrNameLst>
                                          <p:attrName>style.visibility</p:attrName>
                                        </p:attrNameLst>
                                      </p:cBhvr>
                                      <p:to>
                                        <p:strVal val="visible"/>
                                      </p:to>
                                    </p:set>
                                    <p:animEffect transition="in" filter="wipe(up)">
                                      <p:cBhvr>
                                        <p:cTn id="19" dur="500"/>
                                        <p:tgtEl>
                                          <p:spTgt spid="12493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6" presetClass="entr" presetSubtype="37" fill="hold" nodeType="clickEffect">
                                  <p:stCondLst>
                                    <p:cond delay="0"/>
                                  </p:stCondLst>
                                  <p:childTnLst>
                                    <p:set>
                                      <p:cBhvr>
                                        <p:cTn id="23" dur="1" fill="hold">
                                          <p:stCondLst>
                                            <p:cond delay="0"/>
                                          </p:stCondLst>
                                        </p:cTn>
                                        <p:tgtEl>
                                          <p:spTgt spid="124937"/>
                                        </p:tgtEl>
                                        <p:attrNameLst>
                                          <p:attrName>style.visibility</p:attrName>
                                        </p:attrNameLst>
                                      </p:cBhvr>
                                      <p:to>
                                        <p:strVal val="visible"/>
                                      </p:to>
                                    </p:set>
                                    <p:animEffect transition="in" filter="barn(outVertical)">
                                      <p:cBhvr>
                                        <p:cTn id="24" dur="500"/>
                                        <p:tgtEl>
                                          <p:spTgt spid="124937"/>
                                        </p:tgtEl>
                                      </p:cBhvr>
                                    </p:animEffect>
                                  </p:childTnLst>
                                </p:cTn>
                              </p:par>
                            </p:childTnLst>
                          </p:cTn>
                        </p:par>
                        <p:par>
                          <p:cTn id="25" fill="hold" nodeType="afterGroup">
                            <p:stCondLst>
                              <p:cond delay="500"/>
                            </p:stCondLst>
                            <p:childTnLst>
                              <p:par>
                                <p:cTn id="26" presetID="22" presetClass="entr" presetSubtype="1" fill="hold" nodeType="afterEffect">
                                  <p:stCondLst>
                                    <p:cond delay="0"/>
                                  </p:stCondLst>
                                  <p:childTnLst>
                                    <p:set>
                                      <p:cBhvr>
                                        <p:cTn id="27" dur="1" fill="hold">
                                          <p:stCondLst>
                                            <p:cond delay="0"/>
                                          </p:stCondLst>
                                        </p:cTn>
                                        <p:tgtEl>
                                          <p:spTgt spid="124938"/>
                                        </p:tgtEl>
                                        <p:attrNameLst>
                                          <p:attrName>style.visibility</p:attrName>
                                        </p:attrNameLst>
                                      </p:cBhvr>
                                      <p:to>
                                        <p:strVal val="visible"/>
                                      </p:to>
                                    </p:set>
                                    <p:animEffect transition="in" filter="wipe(up)">
                                      <p:cBhvr>
                                        <p:cTn id="28" dur="500"/>
                                        <p:tgtEl>
                                          <p:spTgt spid="124938"/>
                                        </p:tgtEl>
                                      </p:cBhvr>
                                    </p:animEffect>
                                  </p:childTnLst>
                                </p:cTn>
                              </p:par>
                            </p:childTnLst>
                          </p:cTn>
                        </p:par>
                        <p:par>
                          <p:cTn id="29" fill="hold" nodeType="afterGroup">
                            <p:stCondLst>
                              <p:cond delay="1000"/>
                            </p:stCondLst>
                            <p:childTnLst>
                              <p:par>
                                <p:cTn id="30" presetID="1" presetClass="entr" presetSubtype="0" fill="hold" grpId="0" nodeType="afterEffect">
                                  <p:stCondLst>
                                    <p:cond delay="0"/>
                                  </p:stCondLst>
                                  <p:childTnLst>
                                    <p:set>
                                      <p:cBhvr>
                                        <p:cTn id="31" dur="1" fill="hold">
                                          <p:stCondLst>
                                            <p:cond delay="499"/>
                                          </p:stCondLst>
                                        </p:cTn>
                                        <p:tgtEl>
                                          <p:spTgt spid="124939"/>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124946"/>
                                        </p:tgtEl>
                                        <p:attrNameLst>
                                          <p:attrName>style.visibility</p:attrName>
                                        </p:attrNameLst>
                                      </p:cBhvr>
                                      <p:to>
                                        <p:strVal val="visible"/>
                                      </p:to>
                                    </p:set>
                                    <p:animEffect transition="in" filter="blinds(horizontal)">
                                      <p:cBhvr>
                                        <p:cTn id="36" dur="500"/>
                                        <p:tgtEl>
                                          <p:spTgt spid="124946"/>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4947"/>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4948"/>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24949"/>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24950"/>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24951"/>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24952"/>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24953"/>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24954"/>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1" fill="hold" nodeType="clickEffect">
                                  <p:stCondLst>
                                    <p:cond delay="0"/>
                                  </p:stCondLst>
                                  <p:childTnLst>
                                    <p:set>
                                      <p:cBhvr>
                                        <p:cTn id="72" dur="1" fill="hold">
                                          <p:stCondLst>
                                            <p:cond delay="0"/>
                                          </p:stCondLst>
                                        </p:cTn>
                                        <p:tgtEl>
                                          <p:spTgt spid="124940"/>
                                        </p:tgtEl>
                                        <p:attrNameLst>
                                          <p:attrName>style.visibility</p:attrName>
                                        </p:attrNameLst>
                                      </p:cBhvr>
                                      <p:to>
                                        <p:strVal val="visible"/>
                                      </p:to>
                                    </p:set>
                                    <p:animEffect transition="in" filter="wipe(up)">
                                      <p:cBhvr>
                                        <p:cTn id="73" dur="500"/>
                                        <p:tgtEl>
                                          <p:spTgt spid="124940"/>
                                        </p:tgtEl>
                                      </p:cBhvr>
                                    </p:animEffect>
                                  </p:childTnLst>
                                </p:cTn>
                              </p:par>
                            </p:childTnLst>
                          </p:cTn>
                        </p:par>
                        <p:par>
                          <p:cTn id="74" fill="hold" nodeType="afterGroup">
                            <p:stCondLst>
                              <p:cond delay="500"/>
                            </p:stCondLst>
                            <p:childTnLst>
                              <p:par>
                                <p:cTn id="75" presetID="1" presetClass="entr" presetSubtype="0" fill="hold" grpId="0" nodeType="afterEffect">
                                  <p:stCondLst>
                                    <p:cond delay="0"/>
                                  </p:stCondLst>
                                  <p:childTnLst>
                                    <p:set>
                                      <p:cBhvr>
                                        <p:cTn id="76" dur="1" fill="hold">
                                          <p:stCondLst>
                                            <p:cond delay="499"/>
                                          </p:stCondLst>
                                        </p:cTn>
                                        <p:tgtEl>
                                          <p:spTgt spid="124941"/>
                                        </p:tgtEl>
                                        <p:attrNameLst>
                                          <p:attrName>style.visibility</p:attrName>
                                        </p:attrNameLst>
                                      </p:cBhvr>
                                      <p:to>
                                        <p:strVal val="visible"/>
                                      </p:to>
                                    </p:set>
                                  </p:childTnLst>
                                </p:cTn>
                              </p:par>
                            </p:childTnLst>
                          </p:cTn>
                        </p:par>
                        <p:par>
                          <p:cTn id="77" fill="hold" nodeType="afterGroup">
                            <p:stCondLst>
                              <p:cond delay="1000"/>
                            </p:stCondLst>
                            <p:childTnLst>
                              <p:par>
                                <p:cTn id="78" presetID="22" presetClass="entr" presetSubtype="1" fill="hold" grpId="0" nodeType="afterEffect">
                                  <p:stCondLst>
                                    <p:cond delay="0"/>
                                  </p:stCondLst>
                                  <p:childTnLst>
                                    <p:set>
                                      <p:cBhvr>
                                        <p:cTn id="79" dur="1" fill="hold">
                                          <p:stCondLst>
                                            <p:cond delay="0"/>
                                          </p:stCondLst>
                                        </p:cTn>
                                        <p:tgtEl>
                                          <p:spTgt spid="124942"/>
                                        </p:tgtEl>
                                        <p:attrNameLst>
                                          <p:attrName>style.visibility</p:attrName>
                                        </p:attrNameLst>
                                      </p:cBhvr>
                                      <p:to>
                                        <p:strVal val="visible"/>
                                      </p:to>
                                    </p:set>
                                    <p:animEffect transition="in" filter="wipe(up)">
                                      <p:cBhvr>
                                        <p:cTn id="80" dur="500"/>
                                        <p:tgtEl>
                                          <p:spTgt spid="124942"/>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1" fill="hold" nodeType="clickEffect">
                                  <p:stCondLst>
                                    <p:cond delay="0"/>
                                  </p:stCondLst>
                                  <p:childTnLst>
                                    <p:set>
                                      <p:cBhvr>
                                        <p:cTn id="84" dur="1" fill="hold">
                                          <p:stCondLst>
                                            <p:cond delay="0"/>
                                          </p:stCondLst>
                                        </p:cTn>
                                        <p:tgtEl>
                                          <p:spTgt spid="124944"/>
                                        </p:tgtEl>
                                        <p:attrNameLst>
                                          <p:attrName>style.visibility</p:attrName>
                                        </p:attrNameLst>
                                      </p:cBhvr>
                                      <p:to>
                                        <p:strVal val="visible"/>
                                      </p:to>
                                    </p:set>
                                    <p:animEffect transition="in" filter="wipe(up)">
                                      <p:cBhvr>
                                        <p:cTn id="85" dur="500"/>
                                        <p:tgtEl>
                                          <p:spTgt spid="124944"/>
                                        </p:tgtEl>
                                      </p:cBhvr>
                                    </p:animEffect>
                                  </p:childTnLst>
                                </p:cTn>
                              </p:par>
                            </p:childTnLst>
                          </p:cTn>
                        </p:par>
                        <p:par>
                          <p:cTn id="86" fill="hold" nodeType="afterGroup">
                            <p:stCondLst>
                              <p:cond delay="500"/>
                            </p:stCondLst>
                            <p:childTnLst>
                              <p:par>
                                <p:cTn id="87" presetID="1" presetClass="entr" presetSubtype="0" fill="hold" grpId="0" nodeType="afterEffect">
                                  <p:stCondLst>
                                    <p:cond delay="0"/>
                                  </p:stCondLst>
                                  <p:childTnLst>
                                    <p:set>
                                      <p:cBhvr>
                                        <p:cTn id="88" dur="1" fill="hold">
                                          <p:stCondLst>
                                            <p:cond delay="499"/>
                                          </p:stCondLst>
                                        </p:cTn>
                                        <p:tgtEl>
                                          <p:spTgt spid="124945"/>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1" fill="hold" grpId="0" nodeType="clickEffect">
                                  <p:stCondLst>
                                    <p:cond delay="0"/>
                                  </p:stCondLst>
                                  <p:childTnLst>
                                    <p:set>
                                      <p:cBhvr>
                                        <p:cTn id="92" dur="1" fill="hold">
                                          <p:stCondLst>
                                            <p:cond delay="0"/>
                                          </p:stCondLst>
                                        </p:cTn>
                                        <p:tgtEl>
                                          <p:spTgt spid="124943">
                                            <p:bg/>
                                          </p:spTgt>
                                        </p:tgtEl>
                                        <p:attrNameLst>
                                          <p:attrName>style.visibility</p:attrName>
                                        </p:attrNameLst>
                                      </p:cBhvr>
                                      <p:to>
                                        <p:strVal val="visible"/>
                                      </p:to>
                                    </p:set>
                                    <p:animEffect transition="in" filter="wipe(up)">
                                      <p:cBhvr>
                                        <p:cTn id="93" dur="500"/>
                                        <p:tgtEl>
                                          <p:spTgt spid="124943">
                                            <p:bg/>
                                          </p:spTgt>
                                        </p:tgtEl>
                                      </p:cBhvr>
                                    </p:animEffect>
                                  </p:childTnLst>
                                </p:cTn>
                              </p:par>
                              <p:par>
                                <p:cTn id="94" presetID="22" presetClass="entr" presetSubtype="1" fill="hold" grpId="0" nodeType="withEffect">
                                  <p:stCondLst>
                                    <p:cond delay="0"/>
                                  </p:stCondLst>
                                  <p:iterate type="lt">
                                    <p:tmPct val="0"/>
                                  </p:iterate>
                                  <p:childTnLst>
                                    <p:set>
                                      <p:cBhvr>
                                        <p:cTn id="95" dur="1" fill="hold">
                                          <p:stCondLst>
                                            <p:cond delay="0"/>
                                          </p:stCondLst>
                                        </p:cTn>
                                        <p:tgtEl>
                                          <p:spTgt spid="124943">
                                            <p:txEl>
                                              <p:pRg st="0" end="0"/>
                                            </p:txEl>
                                          </p:spTgt>
                                        </p:tgtEl>
                                        <p:attrNameLst>
                                          <p:attrName>style.visibility</p:attrName>
                                        </p:attrNameLst>
                                      </p:cBhvr>
                                      <p:to>
                                        <p:strVal val="visible"/>
                                      </p:to>
                                    </p:set>
                                    <p:animEffect transition="in" filter="wipe(up)">
                                      <p:cBhvr>
                                        <p:cTn id="96" dur="500"/>
                                        <p:tgtEl>
                                          <p:spTgt spid="1249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3" grpId="0" animBg="1" autoUpdateAnimBg="0"/>
      <p:bldP spid="124935" grpId="0" animBg="1" autoUpdateAnimBg="0"/>
      <p:bldP spid="124936" grpId="0" animBg="1" autoUpdateAnimBg="0"/>
      <p:bldP spid="124939" grpId="0" animBg="1" autoUpdateAnimBg="0"/>
      <p:bldP spid="124941" grpId="0" animBg="1" autoUpdateAnimBg="0"/>
      <p:bldP spid="124942" grpId="0" animBg="1" autoUpdateAnimBg="0"/>
      <p:bldP spid="124943" grpId="0" build="allAtOnce" animBg="1"/>
      <p:bldP spid="124945" grpId="0" animBg="1" autoUpdateAnimBg="0"/>
      <p:bldP spid="124947" grpId="0"/>
      <p:bldP spid="124948" grpId="0"/>
      <p:bldP spid="124949" grpId="0"/>
      <p:bldP spid="124950" grpId="0"/>
      <p:bldP spid="124951" grpId="0"/>
      <p:bldP spid="124952" grpId="0"/>
      <p:bldP spid="124953" grpId="0"/>
      <p:bldP spid="12495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2" name="AutoShape 6"/>
          <p:cNvSpPr>
            <a:spLocks noChangeArrowheads="1"/>
          </p:cNvSpPr>
          <p:nvPr/>
        </p:nvSpPr>
        <p:spPr bwMode="auto">
          <a:xfrm>
            <a:off x="322263" y="5988267"/>
            <a:ext cx="1871662" cy="576263"/>
          </a:xfrm>
          <a:prstGeom prst="wedgeRoundRectCallout">
            <a:avLst>
              <a:gd name="adj1" fmla="val 47454"/>
              <a:gd name="adj2" fmla="val -249722"/>
              <a:gd name="adj3" fmla="val 16667"/>
            </a:avLst>
          </a:prstGeom>
          <a:solidFill>
            <a:srgbClr val="CCFFCC"/>
          </a:solidFill>
          <a:ln w="9525">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400"/>
              <a:t>3</a:t>
            </a:r>
            <a:r>
              <a:rPr lang="zh-CN" altLang="en-US" sz="2400"/>
              <a:t>个输入端</a:t>
            </a:r>
          </a:p>
        </p:txBody>
      </p:sp>
      <p:sp>
        <p:nvSpPr>
          <p:cNvPr id="106503" name="AutoShape 7"/>
          <p:cNvSpPr>
            <a:spLocks noChangeArrowheads="1"/>
          </p:cNvSpPr>
          <p:nvPr/>
        </p:nvSpPr>
        <p:spPr bwMode="auto">
          <a:xfrm>
            <a:off x="2466470" y="5845392"/>
            <a:ext cx="2285824" cy="719138"/>
          </a:xfrm>
          <a:prstGeom prst="wedgeEllipseCallout">
            <a:avLst>
              <a:gd name="adj1" fmla="val -13556"/>
              <a:gd name="adj2" fmla="val -190838"/>
            </a:avLst>
          </a:prstGeom>
          <a:solidFill>
            <a:schemeClr val="accent1"/>
          </a:solidFill>
          <a:ln w="9525">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400"/>
              <a:t>2</a:t>
            </a:r>
            <a:r>
              <a:rPr lang="zh-CN" altLang="en-US" sz="2400"/>
              <a:t>个输出端</a:t>
            </a:r>
          </a:p>
        </p:txBody>
      </p:sp>
      <p:sp>
        <p:nvSpPr>
          <p:cNvPr id="106507" name="Text Box 11"/>
          <p:cNvSpPr txBox="1">
            <a:spLocks noChangeArrowheads="1"/>
          </p:cNvSpPr>
          <p:nvPr/>
        </p:nvSpPr>
        <p:spPr bwMode="auto">
          <a:xfrm>
            <a:off x="484724" y="1187612"/>
            <a:ext cx="3062040" cy="461665"/>
          </a:xfrm>
          <a:prstGeom prst="rect">
            <a:avLst/>
          </a:prstGeom>
          <a:solidFill>
            <a:schemeClr val="accent4">
              <a:lumMod val="20000"/>
              <a:lumOff val="80000"/>
            </a:schemeClr>
          </a:solidFill>
          <a:ln>
            <a:solidFill>
              <a:srgbClr val="C00000"/>
            </a:solidFill>
          </a:ln>
          <a:effectLst/>
        </p:spPr>
        <p:txBody>
          <a:bodyPr wrap="square">
            <a:spAutoFit/>
          </a:bodyPr>
          <a:lstStyle/>
          <a:p>
            <a:pPr>
              <a:spcBef>
                <a:spcPct val="50000"/>
              </a:spcBef>
            </a:pPr>
            <a:r>
              <a:rPr lang="zh-CN" altLang="en-US" sz="2400" dirty="0" smtClean="0"/>
              <a:t>集成双</a:t>
            </a:r>
            <a:r>
              <a:rPr lang="zh-CN" altLang="en-US" sz="2400" dirty="0"/>
              <a:t>全加器</a:t>
            </a:r>
            <a:r>
              <a:rPr lang="en-US" altLang="zh-CN" sz="2400" dirty="0"/>
              <a:t>74LS183</a:t>
            </a:r>
          </a:p>
        </p:txBody>
      </p:sp>
      <p:pic>
        <p:nvPicPr>
          <p:cNvPr id="2" name="图片 1"/>
          <p:cNvPicPr>
            <a:picLocks noChangeAspect="1"/>
          </p:cNvPicPr>
          <p:nvPr/>
        </p:nvPicPr>
        <p:blipFill>
          <a:blip r:embed="rId2"/>
          <a:stretch>
            <a:fillRect/>
          </a:stretch>
        </p:blipFill>
        <p:spPr>
          <a:xfrm>
            <a:off x="484724" y="1763875"/>
            <a:ext cx="4267570" cy="3249450"/>
          </a:xfrm>
          <a:prstGeom prst="rect">
            <a:avLst/>
          </a:prstGeom>
        </p:spPr>
      </p:pic>
      <p:grpSp>
        <p:nvGrpSpPr>
          <p:cNvPr id="89" name="Group 15"/>
          <p:cNvGrpSpPr>
            <a:grpSpLocks/>
          </p:cNvGrpSpPr>
          <p:nvPr/>
        </p:nvGrpSpPr>
        <p:grpSpPr bwMode="auto">
          <a:xfrm>
            <a:off x="6342929" y="2167227"/>
            <a:ext cx="1974850" cy="2730500"/>
            <a:chOff x="4516" y="1350"/>
            <a:chExt cx="1244" cy="1720"/>
          </a:xfrm>
        </p:grpSpPr>
        <p:sp>
          <p:nvSpPr>
            <p:cNvPr id="90" name="Rectangle 16"/>
            <p:cNvSpPr>
              <a:spLocks noChangeArrowheads="1"/>
            </p:cNvSpPr>
            <p:nvPr/>
          </p:nvSpPr>
          <p:spPr bwMode="auto">
            <a:xfrm>
              <a:off x="4582" y="1350"/>
              <a:ext cx="19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FF0066"/>
                  </a:solidFill>
                </a:rPr>
                <a:t>C</a:t>
              </a:r>
              <a:r>
                <a:rPr lang="en-US" altLang="zh-CN" b="1" baseline="-25000">
                  <a:solidFill>
                    <a:srgbClr val="FF0066"/>
                  </a:solidFill>
                </a:rPr>
                <a:t>0</a:t>
              </a:r>
              <a:endParaRPr lang="en-US" altLang="zh-CN">
                <a:solidFill>
                  <a:srgbClr val="FF0066"/>
                </a:solidFill>
              </a:endParaRPr>
            </a:p>
          </p:txBody>
        </p:sp>
        <p:sp>
          <p:nvSpPr>
            <p:cNvPr id="91" name="Rectangle 17"/>
            <p:cNvSpPr>
              <a:spLocks noChangeArrowheads="1"/>
            </p:cNvSpPr>
            <p:nvPr/>
          </p:nvSpPr>
          <p:spPr bwMode="auto">
            <a:xfrm>
              <a:off x="5374" y="1350"/>
              <a:ext cx="17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FF0066"/>
                  </a:solidFill>
                </a:rPr>
                <a:t>S</a:t>
              </a:r>
              <a:r>
                <a:rPr lang="en-US" altLang="zh-CN" b="1" baseline="-25000">
                  <a:solidFill>
                    <a:srgbClr val="FF0066"/>
                  </a:solidFill>
                </a:rPr>
                <a:t>0</a:t>
              </a:r>
              <a:endParaRPr lang="en-US" altLang="zh-CN">
                <a:solidFill>
                  <a:srgbClr val="FF0066"/>
                </a:solidFill>
              </a:endParaRPr>
            </a:p>
          </p:txBody>
        </p:sp>
        <p:sp>
          <p:nvSpPr>
            <p:cNvPr id="92" name="Rectangle 18"/>
            <p:cNvSpPr>
              <a:spLocks noChangeArrowheads="1"/>
            </p:cNvSpPr>
            <p:nvPr/>
          </p:nvSpPr>
          <p:spPr bwMode="auto">
            <a:xfrm>
              <a:off x="4944" y="2838"/>
              <a:ext cx="19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FF0066"/>
                  </a:solidFill>
                </a:rPr>
                <a:t>B</a:t>
              </a:r>
              <a:r>
                <a:rPr lang="en-US" altLang="zh-CN" b="1" baseline="-25000">
                  <a:solidFill>
                    <a:srgbClr val="FF0066"/>
                  </a:solidFill>
                </a:rPr>
                <a:t>0</a:t>
              </a:r>
              <a:endParaRPr lang="en-US" altLang="zh-CN">
                <a:solidFill>
                  <a:srgbClr val="FF0066"/>
                </a:solidFill>
              </a:endParaRPr>
            </a:p>
          </p:txBody>
        </p:sp>
        <p:sp>
          <p:nvSpPr>
            <p:cNvPr id="93" name="Rectangle 19"/>
            <p:cNvSpPr>
              <a:spLocks noChangeArrowheads="1"/>
            </p:cNvSpPr>
            <p:nvPr/>
          </p:nvSpPr>
          <p:spPr bwMode="auto">
            <a:xfrm>
              <a:off x="4618" y="2838"/>
              <a:ext cx="19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FF0066"/>
                  </a:solidFill>
                </a:rPr>
                <a:t>A</a:t>
              </a:r>
              <a:r>
                <a:rPr lang="en-US" altLang="zh-CN" b="1" baseline="-25000">
                  <a:solidFill>
                    <a:srgbClr val="FF0066"/>
                  </a:solidFill>
                </a:rPr>
                <a:t>0</a:t>
              </a:r>
              <a:endParaRPr lang="en-US" altLang="zh-CN">
                <a:solidFill>
                  <a:srgbClr val="FF0066"/>
                </a:solidFill>
              </a:endParaRPr>
            </a:p>
          </p:txBody>
        </p:sp>
        <p:sp>
          <p:nvSpPr>
            <p:cNvPr id="94" name="Rectangle 20"/>
            <p:cNvSpPr>
              <a:spLocks noChangeArrowheads="1"/>
            </p:cNvSpPr>
            <p:nvPr/>
          </p:nvSpPr>
          <p:spPr bwMode="auto">
            <a:xfrm>
              <a:off x="5217" y="2840"/>
              <a:ext cx="54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b="1" i="1">
                  <a:solidFill>
                    <a:srgbClr val="FF0066"/>
                  </a:solidFill>
                </a:rPr>
                <a:t>C</a:t>
              </a:r>
              <a:r>
                <a:rPr lang="en-US" altLang="zh-CN" b="1" baseline="-25000">
                  <a:solidFill>
                    <a:srgbClr val="FF0066"/>
                  </a:solidFill>
                </a:rPr>
                <a:t>0-1</a:t>
              </a:r>
              <a:endParaRPr lang="en-US" altLang="zh-CN">
                <a:solidFill>
                  <a:srgbClr val="FF0066"/>
                </a:solidFill>
              </a:endParaRPr>
            </a:p>
          </p:txBody>
        </p:sp>
        <p:grpSp>
          <p:nvGrpSpPr>
            <p:cNvPr id="95" name="Group 21"/>
            <p:cNvGrpSpPr>
              <a:grpSpLocks/>
            </p:cNvGrpSpPr>
            <p:nvPr/>
          </p:nvGrpSpPr>
          <p:grpSpPr bwMode="auto">
            <a:xfrm>
              <a:off x="4516" y="1465"/>
              <a:ext cx="960" cy="1356"/>
              <a:chOff x="4516" y="1465"/>
              <a:chExt cx="960" cy="1356"/>
            </a:xfrm>
          </p:grpSpPr>
          <p:sp>
            <p:nvSpPr>
              <p:cNvPr id="96" name="Rectangle 22"/>
              <p:cNvSpPr>
                <a:spLocks noChangeArrowheads="1"/>
              </p:cNvSpPr>
              <p:nvPr/>
            </p:nvSpPr>
            <p:spPr bwMode="auto">
              <a:xfrm>
                <a:off x="4516" y="1953"/>
                <a:ext cx="960" cy="528"/>
              </a:xfrm>
              <a:prstGeom prst="rect">
                <a:avLst/>
              </a:prstGeom>
              <a:solidFill>
                <a:srgbClr val="CCFFFF"/>
              </a:solidFill>
              <a:ln w="38100">
                <a:solidFill>
                  <a:srgbClr val="0033CC"/>
                </a:solidFill>
                <a:miter lim="800000"/>
                <a:headEnd/>
                <a:tailEnd/>
              </a:ln>
            </p:spPr>
            <p:txBody>
              <a:bodyPr/>
              <a:lstStyle/>
              <a:p>
                <a:endParaRPr lang="zh-CN" altLang="en-US"/>
              </a:p>
            </p:txBody>
          </p:sp>
          <p:sp>
            <p:nvSpPr>
              <p:cNvPr id="97" name="Line 23"/>
              <p:cNvSpPr>
                <a:spLocks noChangeShapeType="1"/>
              </p:cNvSpPr>
              <p:nvPr/>
            </p:nvSpPr>
            <p:spPr bwMode="auto">
              <a:xfrm flipV="1">
                <a:off x="4708" y="1713"/>
                <a:ext cx="0" cy="240"/>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 name="Line 24"/>
              <p:cNvSpPr>
                <a:spLocks noChangeShapeType="1"/>
              </p:cNvSpPr>
              <p:nvPr/>
            </p:nvSpPr>
            <p:spPr bwMode="auto">
              <a:xfrm flipV="1">
                <a:off x="5284" y="1524"/>
                <a:ext cx="0" cy="429"/>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 name="Line 25"/>
              <p:cNvSpPr>
                <a:spLocks noChangeShapeType="1"/>
              </p:cNvSpPr>
              <p:nvPr/>
            </p:nvSpPr>
            <p:spPr bwMode="auto">
              <a:xfrm>
                <a:off x="4708" y="2481"/>
                <a:ext cx="0" cy="288"/>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 name="Line 26"/>
              <p:cNvSpPr>
                <a:spLocks noChangeShapeType="1"/>
              </p:cNvSpPr>
              <p:nvPr/>
            </p:nvSpPr>
            <p:spPr bwMode="auto">
              <a:xfrm>
                <a:off x="5284" y="2481"/>
                <a:ext cx="0" cy="192"/>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 name="Oval 27"/>
              <p:cNvSpPr>
                <a:spLocks noChangeArrowheads="1"/>
              </p:cNvSpPr>
              <p:nvPr/>
            </p:nvSpPr>
            <p:spPr bwMode="auto">
              <a:xfrm>
                <a:off x="5253" y="1465"/>
                <a:ext cx="60" cy="59"/>
              </a:xfrm>
              <a:prstGeom prst="ellipse">
                <a:avLst/>
              </a:prstGeom>
              <a:noFill/>
              <a:ln w="28575">
                <a:solidFill>
                  <a:srgbClr val="0033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 name="Rectangle 28"/>
              <p:cNvSpPr>
                <a:spLocks noChangeArrowheads="1"/>
              </p:cNvSpPr>
              <p:nvPr/>
            </p:nvSpPr>
            <p:spPr bwMode="auto">
              <a:xfrm>
                <a:off x="4576" y="1955"/>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33CC"/>
                    </a:solidFill>
                  </a:rPr>
                  <a:t>CO</a:t>
                </a:r>
                <a:endParaRPr lang="en-US" altLang="zh-CN" sz="2000">
                  <a:solidFill>
                    <a:srgbClr val="0033CC"/>
                  </a:solidFill>
                </a:endParaRPr>
              </a:p>
            </p:txBody>
          </p:sp>
          <p:sp>
            <p:nvSpPr>
              <p:cNvPr id="103" name="Rectangle 29"/>
              <p:cNvSpPr>
                <a:spLocks noChangeArrowheads="1"/>
              </p:cNvSpPr>
              <p:nvPr/>
            </p:nvSpPr>
            <p:spPr bwMode="auto">
              <a:xfrm>
                <a:off x="4906" y="1992"/>
                <a:ext cx="19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4000" b="1">
                    <a:solidFill>
                      <a:srgbClr val="0033CC"/>
                    </a:solidFill>
                    <a:latin typeface="Symbol" panose="05050102010706020507" pitchFamily="18" charset="2"/>
                  </a:rPr>
                  <a:t>S</a:t>
                </a:r>
                <a:endParaRPr lang="en-US" altLang="zh-CN">
                  <a:solidFill>
                    <a:srgbClr val="0033CC"/>
                  </a:solidFill>
                </a:endParaRPr>
              </a:p>
            </p:txBody>
          </p:sp>
          <p:sp>
            <p:nvSpPr>
              <p:cNvPr id="104" name="Line 30"/>
              <p:cNvSpPr>
                <a:spLocks noChangeShapeType="1"/>
              </p:cNvSpPr>
              <p:nvPr/>
            </p:nvSpPr>
            <p:spPr bwMode="auto">
              <a:xfrm flipH="1">
                <a:off x="4996" y="2481"/>
                <a:ext cx="0" cy="287"/>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 name="Rectangle 31"/>
              <p:cNvSpPr>
                <a:spLocks noChangeArrowheads="1"/>
              </p:cNvSpPr>
              <p:nvPr/>
            </p:nvSpPr>
            <p:spPr bwMode="auto">
              <a:xfrm>
                <a:off x="5190" y="2286"/>
                <a:ext cx="17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33CC"/>
                    </a:solidFill>
                  </a:rPr>
                  <a:t>CI</a:t>
                </a:r>
                <a:endParaRPr lang="en-US" altLang="zh-CN" sz="2000">
                  <a:solidFill>
                    <a:srgbClr val="0033CC"/>
                  </a:solidFill>
                </a:endParaRPr>
              </a:p>
            </p:txBody>
          </p:sp>
          <p:sp>
            <p:nvSpPr>
              <p:cNvPr id="107" name="Oval 33"/>
              <p:cNvSpPr>
                <a:spLocks noChangeArrowheads="1"/>
              </p:cNvSpPr>
              <p:nvPr/>
            </p:nvSpPr>
            <p:spPr bwMode="auto">
              <a:xfrm>
                <a:off x="4678" y="2761"/>
                <a:ext cx="60" cy="59"/>
              </a:xfrm>
              <a:prstGeom prst="ellipse">
                <a:avLst/>
              </a:prstGeom>
              <a:noFill/>
              <a:ln w="28575">
                <a:solidFill>
                  <a:srgbClr val="0033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8" name="Oval 34"/>
              <p:cNvSpPr>
                <a:spLocks noChangeArrowheads="1"/>
              </p:cNvSpPr>
              <p:nvPr/>
            </p:nvSpPr>
            <p:spPr bwMode="auto">
              <a:xfrm>
                <a:off x="4967" y="2762"/>
                <a:ext cx="60" cy="59"/>
              </a:xfrm>
              <a:prstGeom prst="ellipse">
                <a:avLst/>
              </a:prstGeom>
              <a:noFill/>
              <a:ln w="28575">
                <a:solidFill>
                  <a:srgbClr val="0033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Tree>
    <p:extLst>
      <p:ext uri="{BB962C8B-B14F-4D97-AF65-F5344CB8AC3E}">
        <p14:creationId xmlns:p14="http://schemas.microsoft.com/office/powerpoint/2010/main" val="2243064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1000"/>
                                  </p:stCondLst>
                                  <p:childTnLst>
                                    <p:set>
                                      <p:cBhvr>
                                        <p:cTn id="6" dur="1" fill="hold">
                                          <p:stCondLst>
                                            <p:cond delay="0"/>
                                          </p:stCondLst>
                                        </p:cTn>
                                        <p:tgtEl>
                                          <p:spTgt spid="89"/>
                                        </p:tgtEl>
                                        <p:attrNameLst>
                                          <p:attrName>style.visibility</p:attrName>
                                        </p:attrNameLst>
                                      </p:cBhvr>
                                      <p:to>
                                        <p:strVal val="visible"/>
                                      </p:to>
                                    </p:set>
                                    <p:animEffect transition="in" filter="slide(fromBottom)">
                                      <p:cBhvr>
                                        <p:cTn id="7"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42" name="Object 42"/>
          <p:cNvGraphicFramePr>
            <a:graphicFrameLocks noChangeAspect="1"/>
          </p:cNvGraphicFramePr>
          <p:nvPr>
            <p:extLst>
              <p:ext uri="{D42A27DB-BD31-4B8C-83A1-F6EECF244321}">
                <p14:modId xmlns:p14="http://schemas.microsoft.com/office/powerpoint/2010/main" val="2885886128"/>
              </p:ext>
            </p:extLst>
          </p:nvPr>
        </p:nvGraphicFramePr>
        <p:xfrm>
          <a:off x="827088" y="2265354"/>
          <a:ext cx="6840537" cy="2757487"/>
        </p:xfrm>
        <a:graphic>
          <a:graphicData uri="http://schemas.openxmlformats.org/presentationml/2006/ole">
            <mc:AlternateContent xmlns:mc="http://schemas.openxmlformats.org/markup-compatibility/2006">
              <mc:Choice xmlns:v="urn:schemas-microsoft-com:vml" Requires="v">
                <p:oleObj spid="_x0000_s33814" name="Photo Editor 照片" r:id="rId3" imgW="28866667" imgH="11638095" progId="MSPhotoEd.3">
                  <p:embed/>
                </p:oleObj>
              </mc:Choice>
              <mc:Fallback>
                <p:oleObj name="Photo Editor 照片" r:id="rId3" imgW="28866667" imgH="11638095" progId="MSPhotoEd.3">
                  <p:embed/>
                  <p:pic>
                    <p:nvPicPr>
                      <p:cNvPr id="102442" name="Object 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2265354"/>
                        <a:ext cx="6840537" cy="27574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02443" name="Line 43"/>
          <p:cNvSpPr>
            <a:spLocks noChangeShapeType="1"/>
          </p:cNvSpPr>
          <p:nvPr/>
        </p:nvSpPr>
        <p:spPr bwMode="auto">
          <a:xfrm>
            <a:off x="3348038" y="3348029"/>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02444" name="Group 44"/>
          <p:cNvGrpSpPr>
            <a:grpSpLocks/>
          </p:cNvGrpSpPr>
          <p:nvPr/>
        </p:nvGrpSpPr>
        <p:grpSpPr bwMode="auto">
          <a:xfrm>
            <a:off x="2051050" y="2986079"/>
            <a:ext cx="1081088" cy="1295400"/>
            <a:chOff x="1247" y="1661"/>
            <a:chExt cx="771" cy="953"/>
          </a:xfrm>
        </p:grpSpPr>
        <p:sp>
          <p:nvSpPr>
            <p:cNvPr id="102445" name="Line 45"/>
            <p:cNvSpPr>
              <a:spLocks noChangeShapeType="1"/>
            </p:cNvSpPr>
            <p:nvPr/>
          </p:nvSpPr>
          <p:spPr bwMode="auto">
            <a:xfrm>
              <a:off x="1247" y="2432"/>
              <a:ext cx="0" cy="182"/>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446" name="Line 46"/>
            <p:cNvSpPr>
              <a:spLocks noChangeShapeType="1"/>
            </p:cNvSpPr>
            <p:nvPr/>
          </p:nvSpPr>
          <p:spPr bwMode="auto">
            <a:xfrm>
              <a:off x="1247" y="2614"/>
              <a:ext cx="408"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447" name="Line 47"/>
            <p:cNvSpPr>
              <a:spLocks noChangeShapeType="1"/>
            </p:cNvSpPr>
            <p:nvPr/>
          </p:nvSpPr>
          <p:spPr bwMode="auto">
            <a:xfrm flipV="1">
              <a:off x="1655" y="1661"/>
              <a:ext cx="0" cy="953"/>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448" name="Line 48"/>
            <p:cNvSpPr>
              <a:spLocks noChangeShapeType="1"/>
            </p:cNvSpPr>
            <p:nvPr/>
          </p:nvSpPr>
          <p:spPr bwMode="auto">
            <a:xfrm>
              <a:off x="1655" y="1661"/>
              <a:ext cx="363"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449" name="Line 49"/>
            <p:cNvSpPr>
              <a:spLocks noChangeShapeType="1"/>
            </p:cNvSpPr>
            <p:nvPr/>
          </p:nvSpPr>
          <p:spPr bwMode="auto">
            <a:xfrm>
              <a:off x="2018" y="1661"/>
              <a:ext cx="0" cy="182"/>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02450" name="Group 50"/>
          <p:cNvGrpSpPr>
            <a:grpSpLocks/>
          </p:cNvGrpSpPr>
          <p:nvPr/>
        </p:nvGrpSpPr>
        <p:grpSpPr bwMode="auto">
          <a:xfrm>
            <a:off x="3635375" y="2986079"/>
            <a:ext cx="1081088" cy="1295400"/>
            <a:chOff x="1247" y="1661"/>
            <a:chExt cx="771" cy="953"/>
          </a:xfrm>
        </p:grpSpPr>
        <p:sp>
          <p:nvSpPr>
            <p:cNvPr id="102451" name="Line 51"/>
            <p:cNvSpPr>
              <a:spLocks noChangeShapeType="1"/>
            </p:cNvSpPr>
            <p:nvPr/>
          </p:nvSpPr>
          <p:spPr bwMode="auto">
            <a:xfrm>
              <a:off x="1247" y="2432"/>
              <a:ext cx="0" cy="182"/>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452" name="Line 52"/>
            <p:cNvSpPr>
              <a:spLocks noChangeShapeType="1"/>
            </p:cNvSpPr>
            <p:nvPr/>
          </p:nvSpPr>
          <p:spPr bwMode="auto">
            <a:xfrm>
              <a:off x="1247" y="2614"/>
              <a:ext cx="408"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453" name="Line 53"/>
            <p:cNvSpPr>
              <a:spLocks noChangeShapeType="1"/>
            </p:cNvSpPr>
            <p:nvPr/>
          </p:nvSpPr>
          <p:spPr bwMode="auto">
            <a:xfrm flipV="1">
              <a:off x="1655" y="1661"/>
              <a:ext cx="0" cy="953"/>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454" name="Line 54"/>
            <p:cNvSpPr>
              <a:spLocks noChangeShapeType="1"/>
            </p:cNvSpPr>
            <p:nvPr/>
          </p:nvSpPr>
          <p:spPr bwMode="auto">
            <a:xfrm>
              <a:off x="1655" y="1661"/>
              <a:ext cx="363"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455" name="Line 55"/>
            <p:cNvSpPr>
              <a:spLocks noChangeShapeType="1"/>
            </p:cNvSpPr>
            <p:nvPr/>
          </p:nvSpPr>
          <p:spPr bwMode="auto">
            <a:xfrm>
              <a:off x="2018" y="1661"/>
              <a:ext cx="0" cy="182"/>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02456" name="Group 56"/>
          <p:cNvGrpSpPr>
            <a:grpSpLocks/>
          </p:cNvGrpSpPr>
          <p:nvPr/>
        </p:nvGrpSpPr>
        <p:grpSpPr bwMode="auto">
          <a:xfrm>
            <a:off x="5219700" y="2986079"/>
            <a:ext cx="1079500" cy="1295400"/>
            <a:chOff x="1247" y="1661"/>
            <a:chExt cx="771" cy="953"/>
          </a:xfrm>
        </p:grpSpPr>
        <p:sp>
          <p:nvSpPr>
            <p:cNvPr id="102457" name="Line 57"/>
            <p:cNvSpPr>
              <a:spLocks noChangeShapeType="1"/>
            </p:cNvSpPr>
            <p:nvPr/>
          </p:nvSpPr>
          <p:spPr bwMode="auto">
            <a:xfrm>
              <a:off x="1247" y="2432"/>
              <a:ext cx="0" cy="182"/>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458" name="Line 58"/>
            <p:cNvSpPr>
              <a:spLocks noChangeShapeType="1"/>
            </p:cNvSpPr>
            <p:nvPr/>
          </p:nvSpPr>
          <p:spPr bwMode="auto">
            <a:xfrm>
              <a:off x="1247" y="2614"/>
              <a:ext cx="408"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459" name="Line 59"/>
            <p:cNvSpPr>
              <a:spLocks noChangeShapeType="1"/>
            </p:cNvSpPr>
            <p:nvPr/>
          </p:nvSpPr>
          <p:spPr bwMode="auto">
            <a:xfrm flipV="1">
              <a:off x="1655" y="1661"/>
              <a:ext cx="0" cy="953"/>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460" name="Line 60"/>
            <p:cNvSpPr>
              <a:spLocks noChangeShapeType="1"/>
            </p:cNvSpPr>
            <p:nvPr/>
          </p:nvSpPr>
          <p:spPr bwMode="auto">
            <a:xfrm>
              <a:off x="1655" y="1661"/>
              <a:ext cx="363"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461" name="Line 61"/>
            <p:cNvSpPr>
              <a:spLocks noChangeShapeType="1"/>
            </p:cNvSpPr>
            <p:nvPr/>
          </p:nvSpPr>
          <p:spPr bwMode="auto">
            <a:xfrm>
              <a:off x="2018" y="1661"/>
              <a:ext cx="0" cy="182"/>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02407" name="Text Box 7"/>
          <p:cNvSpPr txBox="1">
            <a:spLocks noChangeArrowheads="1"/>
          </p:cNvSpPr>
          <p:nvPr/>
        </p:nvSpPr>
        <p:spPr bwMode="auto">
          <a:xfrm>
            <a:off x="334963" y="989252"/>
            <a:ext cx="40449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dirty="0"/>
              <a:t>（</a:t>
            </a:r>
            <a:r>
              <a:rPr kumimoji="1" lang="en-US" altLang="zh-CN" sz="3200" dirty="0"/>
              <a:t>1</a:t>
            </a:r>
            <a:r>
              <a:rPr kumimoji="1" lang="zh-CN" altLang="en-US" sz="3200" dirty="0"/>
              <a:t>）串行进位</a:t>
            </a:r>
            <a:r>
              <a:rPr kumimoji="1" lang="zh-CN" altLang="en-US" sz="3200" dirty="0" smtClean="0"/>
              <a:t>加法器</a:t>
            </a:r>
            <a:endParaRPr kumimoji="1" lang="zh-CN" altLang="en-US" sz="3200" dirty="0"/>
          </a:p>
        </p:txBody>
      </p:sp>
      <p:sp>
        <p:nvSpPr>
          <p:cNvPr id="102408" name="Text Box 8"/>
          <p:cNvSpPr txBox="1">
            <a:spLocks noChangeArrowheads="1"/>
          </p:cNvSpPr>
          <p:nvPr/>
        </p:nvSpPr>
        <p:spPr bwMode="auto">
          <a:xfrm>
            <a:off x="468313" y="1717421"/>
            <a:ext cx="6624637" cy="5170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pPr>
            <a:r>
              <a:rPr kumimoji="1" lang="zh-CN" altLang="en-US" dirty="0" smtClean="0"/>
              <a:t>用</a:t>
            </a:r>
            <a:r>
              <a:rPr kumimoji="1" lang="zh-CN" altLang="en-US" sz="2400" dirty="0" smtClean="0"/>
              <a:t>全加器实现</a:t>
            </a:r>
            <a:r>
              <a:rPr kumimoji="1" lang="en-US" altLang="zh-CN" sz="2400" dirty="0" smtClean="0"/>
              <a:t>4</a:t>
            </a:r>
            <a:r>
              <a:rPr kumimoji="1" lang="zh-CN" altLang="en-US" sz="2400" dirty="0" smtClean="0"/>
              <a:t>位二进制数</a:t>
            </a:r>
            <a:r>
              <a:rPr kumimoji="1" lang="zh-CN" altLang="en-US" dirty="0" smtClean="0"/>
              <a:t>相加</a:t>
            </a:r>
            <a:r>
              <a:rPr kumimoji="1" lang="zh-CN" altLang="en-US" dirty="0"/>
              <a:t>。</a:t>
            </a:r>
          </a:p>
        </p:txBody>
      </p:sp>
      <p:grpSp>
        <p:nvGrpSpPr>
          <p:cNvPr id="102409" name="Group 9"/>
          <p:cNvGrpSpPr>
            <a:grpSpLocks/>
          </p:cNvGrpSpPr>
          <p:nvPr/>
        </p:nvGrpSpPr>
        <p:grpSpPr bwMode="auto">
          <a:xfrm>
            <a:off x="4806950" y="758031"/>
            <a:ext cx="3078163" cy="1163637"/>
            <a:chOff x="480" y="2557"/>
            <a:chExt cx="1939" cy="733"/>
          </a:xfrm>
        </p:grpSpPr>
        <p:sp>
          <p:nvSpPr>
            <p:cNvPr id="102410" name="Text Box 10"/>
            <p:cNvSpPr txBox="1">
              <a:spLocks noChangeArrowheads="1"/>
            </p:cNvSpPr>
            <p:nvPr/>
          </p:nvSpPr>
          <p:spPr bwMode="auto">
            <a:xfrm>
              <a:off x="480" y="2557"/>
              <a:ext cx="190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t>低位全加器进位输出 </a:t>
              </a:r>
            </a:p>
          </p:txBody>
        </p:sp>
        <p:sp>
          <p:nvSpPr>
            <p:cNvPr id="102411" name="Line 11"/>
            <p:cNvSpPr>
              <a:spLocks noChangeShapeType="1"/>
            </p:cNvSpPr>
            <p:nvPr/>
          </p:nvSpPr>
          <p:spPr bwMode="auto">
            <a:xfrm>
              <a:off x="1392" y="2832"/>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12" name="Text Box 12"/>
            <p:cNvSpPr txBox="1">
              <a:spLocks noChangeArrowheads="1"/>
            </p:cNvSpPr>
            <p:nvPr/>
          </p:nvSpPr>
          <p:spPr bwMode="auto">
            <a:xfrm>
              <a:off x="518" y="3002"/>
              <a:ext cx="190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dirty="0"/>
                <a:t>高位全加器进位</a:t>
              </a:r>
              <a:r>
                <a:rPr kumimoji="1" lang="zh-CN" altLang="en-US" sz="2400" dirty="0" smtClean="0"/>
                <a:t>输入</a:t>
              </a:r>
              <a:endParaRPr kumimoji="1" lang="zh-CN" altLang="en-US" sz="2400" dirty="0"/>
            </a:p>
          </p:txBody>
        </p:sp>
      </p:grpSp>
      <p:sp>
        <p:nvSpPr>
          <p:cNvPr id="102413" name="Text Box 13"/>
          <p:cNvSpPr txBox="1">
            <a:spLocks noChangeArrowheads="1"/>
          </p:cNvSpPr>
          <p:nvPr/>
        </p:nvSpPr>
        <p:spPr bwMode="auto">
          <a:xfrm>
            <a:off x="250825" y="4929179"/>
            <a:ext cx="1826141"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dirty="0">
                <a:latin typeface="隶书" panose="02010509060101010101" pitchFamily="49" charset="-122"/>
                <a:ea typeface="隶书" panose="02010509060101010101" pitchFamily="49" charset="-122"/>
              </a:rPr>
              <a:t>注意：</a:t>
            </a:r>
            <a:r>
              <a:rPr kumimoji="1" lang="en-US" altLang="zh-CN" sz="2400" dirty="0">
                <a:latin typeface="隶书" panose="02010509060101010101" pitchFamily="49" charset="-122"/>
                <a:ea typeface="隶书" panose="02010509060101010101" pitchFamily="49" charset="-122"/>
              </a:rPr>
              <a:t>CI</a:t>
            </a:r>
            <a:r>
              <a:rPr kumimoji="1" lang="en-US" altLang="zh-CN" sz="2400" baseline="-25000" dirty="0">
                <a:latin typeface="隶书" panose="02010509060101010101" pitchFamily="49" charset="-122"/>
                <a:ea typeface="隶书" panose="02010509060101010101" pitchFamily="49" charset="-122"/>
              </a:rPr>
              <a:t>0</a:t>
            </a:r>
            <a:r>
              <a:rPr kumimoji="1" lang="en-US" altLang="zh-CN" sz="2400" dirty="0">
                <a:latin typeface="隶书" panose="02010509060101010101" pitchFamily="49" charset="-122"/>
                <a:ea typeface="隶书" panose="02010509060101010101" pitchFamily="49" charset="-122"/>
              </a:rPr>
              <a:t>=0</a:t>
            </a:r>
            <a:endParaRPr kumimoji="1" lang="en-US" altLang="zh-CN" sz="2400" b="0" dirty="0">
              <a:latin typeface="隶书" panose="02010509060101010101" pitchFamily="49" charset="-122"/>
              <a:ea typeface="隶书" panose="02010509060101010101" pitchFamily="49" charset="-122"/>
            </a:endParaRPr>
          </a:p>
        </p:txBody>
      </p:sp>
      <p:sp>
        <p:nvSpPr>
          <p:cNvPr id="102434" name="Oval 34"/>
          <p:cNvSpPr>
            <a:spLocks noChangeArrowheads="1"/>
          </p:cNvSpPr>
          <p:nvPr/>
        </p:nvSpPr>
        <p:spPr bwMode="auto">
          <a:xfrm>
            <a:off x="1187450" y="4497379"/>
            <a:ext cx="5761038" cy="576262"/>
          </a:xfrm>
          <a:prstGeom prst="ellipse">
            <a:avLst/>
          </a:prstGeom>
          <a:noFill/>
          <a:ln w="38100">
            <a:solidFill>
              <a:schemeClr val="accent2"/>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35" name="Text Box 35"/>
          <p:cNvSpPr txBox="1">
            <a:spLocks noChangeArrowheads="1"/>
          </p:cNvSpPr>
          <p:nvPr/>
        </p:nvSpPr>
        <p:spPr bwMode="auto">
          <a:xfrm>
            <a:off x="7164388" y="4929179"/>
            <a:ext cx="590550" cy="57943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flatTx/>
          </a:bodyPr>
          <a:lstStyle/>
          <a:p>
            <a:pPr algn="ctr"/>
            <a:r>
              <a:rPr kumimoji="1" lang="zh-CN" altLang="en-US" sz="3200" b="0">
                <a:solidFill>
                  <a:schemeClr val="accent2"/>
                </a:solidFill>
                <a:latin typeface="隶书" panose="02010509060101010101" pitchFamily="49" charset="-122"/>
                <a:ea typeface="隶书" panose="02010509060101010101" pitchFamily="49" charset="-122"/>
              </a:rPr>
              <a:t>和</a:t>
            </a:r>
          </a:p>
        </p:txBody>
      </p:sp>
      <p:sp>
        <p:nvSpPr>
          <p:cNvPr id="102436" name="Line 36"/>
          <p:cNvSpPr>
            <a:spLocks noChangeShapeType="1"/>
          </p:cNvSpPr>
          <p:nvPr/>
        </p:nvSpPr>
        <p:spPr bwMode="auto">
          <a:xfrm rot="2787640" flipH="1">
            <a:off x="6757988" y="4976804"/>
            <a:ext cx="533400" cy="1524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37" name="Oval 37"/>
          <p:cNvSpPr>
            <a:spLocks noChangeArrowheads="1"/>
          </p:cNvSpPr>
          <p:nvPr/>
        </p:nvSpPr>
        <p:spPr bwMode="auto">
          <a:xfrm>
            <a:off x="7092950" y="3994141"/>
            <a:ext cx="1079500" cy="457200"/>
          </a:xfrm>
          <a:prstGeom prst="ellipse">
            <a:avLst/>
          </a:prstGeom>
          <a:noFill/>
          <a:ln w="38100">
            <a:solidFill>
              <a:srgbClr val="FF0000"/>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38" name="Text Box 38"/>
          <p:cNvSpPr txBox="1">
            <a:spLocks noChangeArrowheads="1"/>
          </p:cNvSpPr>
          <p:nvPr/>
        </p:nvSpPr>
        <p:spPr bwMode="auto">
          <a:xfrm>
            <a:off x="7885113" y="3128954"/>
            <a:ext cx="996950" cy="57943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flatTx/>
          </a:bodyPr>
          <a:lstStyle/>
          <a:p>
            <a:pPr algn="ctr"/>
            <a:r>
              <a:rPr kumimoji="1" lang="zh-CN" altLang="en-US" sz="3200" b="0">
                <a:solidFill>
                  <a:srgbClr val="FF0000"/>
                </a:solidFill>
                <a:latin typeface="隶书" panose="02010509060101010101" pitchFamily="49" charset="-122"/>
                <a:ea typeface="隶书" panose="02010509060101010101" pitchFamily="49" charset="-122"/>
              </a:rPr>
              <a:t>进位</a:t>
            </a:r>
          </a:p>
        </p:txBody>
      </p:sp>
      <p:sp>
        <p:nvSpPr>
          <p:cNvPr id="102439" name="Line 39"/>
          <p:cNvSpPr>
            <a:spLocks noChangeShapeType="1"/>
          </p:cNvSpPr>
          <p:nvPr/>
        </p:nvSpPr>
        <p:spPr bwMode="auto">
          <a:xfrm rot="8960787" flipV="1">
            <a:off x="8172450" y="3849679"/>
            <a:ext cx="381000" cy="3048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41" name="Text Box 41"/>
          <p:cNvSpPr txBox="1">
            <a:spLocks noChangeArrowheads="1"/>
          </p:cNvSpPr>
          <p:nvPr/>
        </p:nvSpPr>
        <p:spPr bwMode="auto">
          <a:xfrm>
            <a:off x="225216" y="93465"/>
            <a:ext cx="3651667" cy="707886"/>
          </a:xfrm>
          <a:prstGeom prst="rect">
            <a:avLst/>
          </a:prstGeom>
          <a:noFill/>
          <a:ln w="9525">
            <a:noFill/>
            <a:miter lim="800000"/>
            <a:headEnd/>
            <a:tailEnd/>
          </a:ln>
          <a:effectLst/>
        </p:spPr>
        <p:txBody>
          <a:bodyPr wrap="square">
            <a:spAutoFit/>
          </a:bodyPr>
          <a:lstStyle/>
          <a:p>
            <a:pPr>
              <a:spcBef>
                <a:spcPct val="50000"/>
              </a:spcBef>
            </a:pPr>
            <a:r>
              <a:rPr lang="zh-CN" altLang="en-US" sz="4000" dirty="0">
                <a:solidFill>
                  <a:schemeClr val="bg1"/>
                </a:solidFill>
              </a:rPr>
              <a:t>多位加法器</a:t>
            </a:r>
          </a:p>
        </p:txBody>
      </p:sp>
      <p:sp>
        <p:nvSpPr>
          <p:cNvPr id="39" name="Text Box 11"/>
          <p:cNvSpPr txBox="1">
            <a:spLocks noChangeArrowheads="1"/>
          </p:cNvSpPr>
          <p:nvPr/>
        </p:nvSpPr>
        <p:spPr bwMode="auto">
          <a:xfrm>
            <a:off x="2877640" y="5320237"/>
            <a:ext cx="4146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solidFill>
                  <a:srgbClr val="0033CC"/>
                </a:solidFill>
              </a:rPr>
              <a:t>电路简单，连接方便</a:t>
            </a:r>
          </a:p>
        </p:txBody>
      </p:sp>
      <p:sp>
        <p:nvSpPr>
          <p:cNvPr id="40" name="Text Box 12"/>
          <p:cNvSpPr txBox="1">
            <a:spLocks noChangeArrowheads="1"/>
          </p:cNvSpPr>
          <p:nvPr/>
        </p:nvSpPr>
        <p:spPr bwMode="auto">
          <a:xfrm>
            <a:off x="2869407" y="5839350"/>
            <a:ext cx="35067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solidFill>
                  <a:srgbClr val="0033CC"/>
                </a:solidFill>
              </a:rPr>
              <a:t>速度低 </a:t>
            </a:r>
            <a:r>
              <a:rPr lang="en-US" altLang="zh-CN" sz="2800" b="1" dirty="0">
                <a:solidFill>
                  <a:srgbClr val="0033CC"/>
                </a:solidFill>
              </a:rPr>
              <a:t>= </a:t>
            </a:r>
            <a:r>
              <a:rPr lang="en-US" altLang="zh-CN" sz="2800" b="1" dirty="0">
                <a:solidFill>
                  <a:srgbClr val="FF0066"/>
                </a:solidFill>
              </a:rPr>
              <a:t>4 </a:t>
            </a:r>
            <a:r>
              <a:rPr lang="en-US" altLang="zh-CN" sz="2800" b="1" i="1" dirty="0" err="1">
                <a:solidFill>
                  <a:srgbClr val="FF0066"/>
                </a:solidFill>
              </a:rPr>
              <a:t>t</a:t>
            </a:r>
            <a:r>
              <a:rPr lang="en-US" altLang="zh-CN" sz="2800" b="1" baseline="-25000" dirty="0" err="1">
                <a:solidFill>
                  <a:srgbClr val="FF0066"/>
                </a:solidFill>
              </a:rPr>
              <a:t>pd</a:t>
            </a:r>
            <a:endParaRPr lang="en-US" altLang="zh-CN" sz="2800" b="1" baseline="-25000" dirty="0">
              <a:solidFill>
                <a:srgbClr val="FF0066"/>
              </a:solidFill>
            </a:endParaRPr>
          </a:p>
        </p:txBody>
      </p:sp>
      <p:sp>
        <p:nvSpPr>
          <p:cNvPr id="41" name="Text Box 13"/>
          <p:cNvSpPr txBox="1">
            <a:spLocks noChangeArrowheads="1"/>
          </p:cNvSpPr>
          <p:nvPr/>
        </p:nvSpPr>
        <p:spPr bwMode="auto">
          <a:xfrm>
            <a:off x="5219700" y="5866133"/>
            <a:ext cx="2709396" cy="707886"/>
          </a:xfrm>
          <a:prstGeom prst="rect">
            <a:avLst/>
          </a:prstGeom>
          <a:solidFill>
            <a:srgbClr val="FFFFCC"/>
          </a:solidFill>
          <a:ln w="9525">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i="1">
                <a:solidFill>
                  <a:srgbClr val="FF0066"/>
                </a:solidFill>
                <a:ea typeface="楷体_GB2312" panose="02010609030101010101" pitchFamily="49" charset="-122"/>
              </a:rPr>
              <a:t>t</a:t>
            </a:r>
            <a:r>
              <a:rPr lang="en-US" altLang="zh-CN" sz="2000" b="1" baseline="-25000">
                <a:solidFill>
                  <a:srgbClr val="FF0066"/>
                </a:solidFill>
                <a:ea typeface="楷体_GB2312" panose="02010609030101010101" pitchFamily="49" charset="-122"/>
              </a:rPr>
              <a:t>pd</a:t>
            </a:r>
            <a:r>
              <a:rPr lang="en-US" altLang="zh-CN" sz="2000" b="1" i="1" baseline="-25000">
                <a:solidFill>
                  <a:srgbClr val="996600"/>
                </a:solidFill>
                <a:ea typeface="楷体_GB2312" panose="02010609030101010101" pitchFamily="49" charset="-122"/>
              </a:rPr>
              <a:t> </a:t>
            </a:r>
            <a:r>
              <a:rPr lang="en-US" altLang="zh-CN" sz="2000" b="1">
                <a:solidFill>
                  <a:srgbClr val="996600"/>
                </a:solidFill>
                <a:ea typeface="楷体_GB2312" panose="02010609030101010101" pitchFamily="49" charset="-122"/>
              </a:rPr>
              <a:t>— 1</a:t>
            </a:r>
            <a:r>
              <a:rPr lang="zh-CN" altLang="en-US" sz="2000" b="1">
                <a:solidFill>
                  <a:srgbClr val="996600"/>
                </a:solidFill>
              </a:rPr>
              <a:t>位全加器的平均</a:t>
            </a:r>
          </a:p>
          <a:p>
            <a:r>
              <a:rPr lang="zh-CN" altLang="en-US" sz="2000" b="1">
                <a:solidFill>
                  <a:srgbClr val="996600"/>
                </a:solidFill>
              </a:rPr>
              <a:t>          传输延迟时间</a:t>
            </a:r>
            <a:endParaRPr lang="zh-CN" altLang="en-US" sz="2000" b="1">
              <a:solidFill>
                <a:srgbClr val="996600"/>
              </a:solidFill>
              <a:ea typeface="楷体_GB2312" panose="02010609030101010101" pitchFamily="49" charset="-122"/>
            </a:endParaRPr>
          </a:p>
        </p:txBody>
      </p:sp>
    </p:spTree>
    <p:extLst>
      <p:ext uri="{BB962C8B-B14F-4D97-AF65-F5344CB8AC3E}">
        <p14:creationId xmlns:p14="http://schemas.microsoft.com/office/powerpoint/2010/main" val="15399190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407"/>
                                        </p:tgtEl>
                                        <p:attrNameLst>
                                          <p:attrName>style.visibility</p:attrName>
                                        </p:attrNameLst>
                                      </p:cBhvr>
                                      <p:to>
                                        <p:strVal val="visible"/>
                                      </p:to>
                                    </p:set>
                                    <p:animEffect transition="in" filter="wipe(left)">
                                      <p:cBhvr>
                                        <p:cTn id="7" dur="500"/>
                                        <p:tgtEl>
                                          <p:spTgt spid="1024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2409"/>
                                        </p:tgtEl>
                                        <p:attrNameLst>
                                          <p:attrName>style.visibility</p:attrName>
                                        </p:attrNameLst>
                                      </p:cBhvr>
                                      <p:to>
                                        <p:strVal val="visible"/>
                                      </p:to>
                                    </p:set>
                                    <p:animEffect transition="in" filter="wipe(left)">
                                      <p:cBhvr>
                                        <p:cTn id="12" dur="500"/>
                                        <p:tgtEl>
                                          <p:spTgt spid="10240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2408"/>
                                        </p:tgtEl>
                                        <p:attrNameLst>
                                          <p:attrName>style.visibility</p:attrName>
                                        </p:attrNameLst>
                                      </p:cBhvr>
                                      <p:to>
                                        <p:strVal val="visible"/>
                                      </p:to>
                                    </p:set>
                                    <p:animEffect transition="in" filter="wipe(left)">
                                      <p:cBhvr>
                                        <p:cTn id="17" dur="500"/>
                                        <p:tgtEl>
                                          <p:spTgt spid="10240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02442"/>
                                        </p:tgtEl>
                                        <p:attrNameLst>
                                          <p:attrName>style.visibility</p:attrName>
                                        </p:attrNameLst>
                                      </p:cBhvr>
                                      <p:to>
                                        <p:strVal val="visible"/>
                                      </p:to>
                                    </p:set>
                                    <p:animEffect transition="in" filter="blinds(horizontal)">
                                      <p:cBhvr>
                                        <p:cTn id="22" dur="500"/>
                                        <p:tgtEl>
                                          <p:spTgt spid="10244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102444"/>
                                        </p:tgtEl>
                                        <p:attrNameLst>
                                          <p:attrName>style.visibility</p:attrName>
                                        </p:attrNameLst>
                                      </p:cBhvr>
                                      <p:to>
                                        <p:strVal val="visible"/>
                                      </p:to>
                                    </p:set>
                                    <p:animEffect transition="in" filter="wipe(down)">
                                      <p:cBhvr>
                                        <p:cTn id="27" dur="500"/>
                                        <p:tgtEl>
                                          <p:spTgt spid="102444"/>
                                        </p:tgtEl>
                                      </p:cBhvr>
                                    </p:animEffect>
                                  </p:childTnLst>
                                </p:cTn>
                              </p:par>
                            </p:childTnLst>
                          </p:cTn>
                        </p:par>
                        <p:par>
                          <p:cTn id="28" fill="hold" nodeType="afterGroup">
                            <p:stCondLst>
                              <p:cond delay="500"/>
                            </p:stCondLst>
                            <p:childTnLst>
                              <p:par>
                                <p:cTn id="29" presetID="22" presetClass="entr" presetSubtype="4" fill="hold" nodeType="afterEffect">
                                  <p:stCondLst>
                                    <p:cond delay="0"/>
                                  </p:stCondLst>
                                  <p:childTnLst>
                                    <p:set>
                                      <p:cBhvr>
                                        <p:cTn id="30" dur="1" fill="hold">
                                          <p:stCondLst>
                                            <p:cond delay="0"/>
                                          </p:stCondLst>
                                        </p:cTn>
                                        <p:tgtEl>
                                          <p:spTgt spid="102450"/>
                                        </p:tgtEl>
                                        <p:attrNameLst>
                                          <p:attrName>style.visibility</p:attrName>
                                        </p:attrNameLst>
                                      </p:cBhvr>
                                      <p:to>
                                        <p:strVal val="visible"/>
                                      </p:to>
                                    </p:set>
                                    <p:animEffect transition="in" filter="wipe(down)">
                                      <p:cBhvr>
                                        <p:cTn id="31" dur="500"/>
                                        <p:tgtEl>
                                          <p:spTgt spid="102450"/>
                                        </p:tgtEl>
                                      </p:cBhvr>
                                    </p:animEffect>
                                  </p:childTnLst>
                                </p:cTn>
                              </p:par>
                            </p:childTnLst>
                          </p:cTn>
                        </p:par>
                        <p:par>
                          <p:cTn id="32" fill="hold" nodeType="afterGroup">
                            <p:stCondLst>
                              <p:cond delay="1000"/>
                            </p:stCondLst>
                            <p:childTnLst>
                              <p:par>
                                <p:cTn id="33" presetID="22" presetClass="entr" presetSubtype="4" fill="hold" nodeType="afterEffect">
                                  <p:stCondLst>
                                    <p:cond delay="0"/>
                                  </p:stCondLst>
                                  <p:childTnLst>
                                    <p:set>
                                      <p:cBhvr>
                                        <p:cTn id="34" dur="1" fill="hold">
                                          <p:stCondLst>
                                            <p:cond delay="0"/>
                                          </p:stCondLst>
                                        </p:cTn>
                                        <p:tgtEl>
                                          <p:spTgt spid="102456"/>
                                        </p:tgtEl>
                                        <p:attrNameLst>
                                          <p:attrName>style.visibility</p:attrName>
                                        </p:attrNameLst>
                                      </p:cBhvr>
                                      <p:to>
                                        <p:strVal val="visible"/>
                                      </p:to>
                                    </p:set>
                                    <p:animEffect transition="in" filter="wipe(down)">
                                      <p:cBhvr>
                                        <p:cTn id="35" dur="500"/>
                                        <p:tgtEl>
                                          <p:spTgt spid="102456"/>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102413"/>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4" presetClass="entr" presetSubtype="32" fill="hold" grpId="0" nodeType="clickEffect">
                                  <p:stCondLst>
                                    <p:cond delay="0"/>
                                  </p:stCondLst>
                                  <p:childTnLst>
                                    <p:set>
                                      <p:cBhvr>
                                        <p:cTn id="43" dur="1" fill="hold">
                                          <p:stCondLst>
                                            <p:cond delay="0"/>
                                          </p:stCondLst>
                                        </p:cTn>
                                        <p:tgtEl>
                                          <p:spTgt spid="102435"/>
                                        </p:tgtEl>
                                        <p:attrNameLst>
                                          <p:attrName>style.visibility</p:attrName>
                                        </p:attrNameLst>
                                      </p:cBhvr>
                                      <p:to>
                                        <p:strVal val="visible"/>
                                      </p:to>
                                    </p:set>
                                    <p:animEffect transition="in" filter="box(out)">
                                      <p:cBhvr>
                                        <p:cTn id="44" dur="500"/>
                                        <p:tgtEl>
                                          <p:spTgt spid="102435"/>
                                        </p:tgtEl>
                                      </p:cBhvr>
                                    </p:animEffect>
                                  </p:childTnLst>
                                </p:cTn>
                              </p:par>
                            </p:childTnLst>
                          </p:cTn>
                        </p:par>
                        <p:par>
                          <p:cTn id="45" fill="hold" nodeType="afterGroup">
                            <p:stCondLst>
                              <p:cond delay="500"/>
                            </p:stCondLst>
                            <p:childTnLst>
                              <p:par>
                                <p:cTn id="46" presetID="17" presetClass="entr" presetSubtype="2" fill="hold" nodeType="afterEffect">
                                  <p:stCondLst>
                                    <p:cond delay="0"/>
                                  </p:stCondLst>
                                  <p:childTnLst>
                                    <p:set>
                                      <p:cBhvr>
                                        <p:cTn id="47" dur="1" fill="hold">
                                          <p:stCondLst>
                                            <p:cond delay="0"/>
                                          </p:stCondLst>
                                        </p:cTn>
                                        <p:tgtEl>
                                          <p:spTgt spid="102436"/>
                                        </p:tgtEl>
                                        <p:attrNameLst>
                                          <p:attrName>style.visibility</p:attrName>
                                        </p:attrNameLst>
                                      </p:cBhvr>
                                      <p:to>
                                        <p:strVal val="visible"/>
                                      </p:to>
                                    </p:set>
                                    <p:anim calcmode="lin" valueType="num">
                                      <p:cBhvr>
                                        <p:cTn id="48" dur="500" fill="hold"/>
                                        <p:tgtEl>
                                          <p:spTgt spid="102436"/>
                                        </p:tgtEl>
                                        <p:attrNameLst>
                                          <p:attrName>ppt_x</p:attrName>
                                        </p:attrNameLst>
                                      </p:cBhvr>
                                      <p:tavLst>
                                        <p:tav tm="0">
                                          <p:val>
                                            <p:strVal val="#ppt_x+#ppt_w/2"/>
                                          </p:val>
                                        </p:tav>
                                        <p:tav tm="100000">
                                          <p:val>
                                            <p:strVal val="#ppt_x"/>
                                          </p:val>
                                        </p:tav>
                                      </p:tavLst>
                                    </p:anim>
                                    <p:anim calcmode="lin" valueType="num">
                                      <p:cBhvr>
                                        <p:cTn id="49" dur="500" fill="hold"/>
                                        <p:tgtEl>
                                          <p:spTgt spid="102436"/>
                                        </p:tgtEl>
                                        <p:attrNameLst>
                                          <p:attrName>ppt_y</p:attrName>
                                        </p:attrNameLst>
                                      </p:cBhvr>
                                      <p:tavLst>
                                        <p:tav tm="0">
                                          <p:val>
                                            <p:strVal val="#ppt_y"/>
                                          </p:val>
                                        </p:tav>
                                        <p:tav tm="100000">
                                          <p:val>
                                            <p:strVal val="#ppt_y"/>
                                          </p:val>
                                        </p:tav>
                                      </p:tavLst>
                                    </p:anim>
                                    <p:anim calcmode="lin" valueType="num">
                                      <p:cBhvr>
                                        <p:cTn id="50" dur="500" fill="hold"/>
                                        <p:tgtEl>
                                          <p:spTgt spid="102436"/>
                                        </p:tgtEl>
                                        <p:attrNameLst>
                                          <p:attrName>ppt_w</p:attrName>
                                        </p:attrNameLst>
                                      </p:cBhvr>
                                      <p:tavLst>
                                        <p:tav tm="0">
                                          <p:val>
                                            <p:fltVal val="0"/>
                                          </p:val>
                                        </p:tav>
                                        <p:tav tm="100000">
                                          <p:val>
                                            <p:strVal val="#ppt_w"/>
                                          </p:val>
                                        </p:tav>
                                      </p:tavLst>
                                    </p:anim>
                                    <p:anim calcmode="lin" valueType="num">
                                      <p:cBhvr>
                                        <p:cTn id="51" dur="500" fill="hold"/>
                                        <p:tgtEl>
                                          <p:spTgt spid="102436"/>
                                        </p:tgtEl>
                                        <p:attrNameLst>
                                          <p:attrName>ppt_h</p:attrName>
                                        </p:attrNameLst>
                                      </p:cBhvr>
                                      <p:tavLst>
                                        <p:tav tm="0">
                                          <p:val>
                                            <p:strVal val="#ppt_h"/>
                                          </p:val>
                                        </p:tav>
                                        <p:tav tm="100000">
                                          <p:val>
                                            <p:strVal val="#ppt_h"/>
                                          </p:val>
                                        </p:tav>
                                      </p:tavLst>
                                    </p:anim>
                                  </p:childTnLst>
                                </p:cTn>
                              </p:par>
                            </p:childTnLst>
                          </p:cTn>
                        </p:par>
                        <p:par>
                          <p:cTn id="52" fill="hold" nodeType="afterGroup">
                            <p:stCondLst>
                              <p:cond delay="1000"/>
                            </p:stCondLst>
                            <p:childTnLst>
                              <p:par>
                                <p:cTn id="53" presetID="9" presetClass="entr" presetSubtype="0" fill="hold" nodeType="afterEffect">
                                  <p:stCondLst>
                                    <p:cond delay="0"/>
                                  </p:stCondLst>
                                  <p:childTnLst>
                                    <p:set>
                                      <p:cBhvr>
                                        <p:cTn id="54" dur="1" fill="hold">
                                          <p:stCondLst>
                                            <p:cond delay="0"/>
                                          </p:stCondLst>
                                        </p:cTn>
                                        <p:tgtEl>
                                          <p:spTgt spid="102434"/>
                                        </p:tgtEl>
                                        <p:attrNameLst>
                                          <p:attrName>style.visibility</p:attrName>
                                        </p:attrNameLst>
                                      </p:cBhvr>
                                      <p:to>
                                        <p:strVal val="visible"/>
                                      </p:to>
                                    </p:set>
                                    <p:animEffect transition="in" filter="dissolve">
                                      <p:cBhvr>
                                        <p:cTn id="55" dur="500"/>
                                        <p:tgtEl>
                                          <p:spTgt spid="102434"/>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4" presetClass="entr" presetSubtype="32" fill="hold" grpId="0" nodeType="clickEffect">
                                  <p:stCondLst>
                                    <p:cond delay="0"/>
                                  </p:stCondLst>
                                  <p:childTnLst>
                                    <p:set>
                                      <p:cBhvr>
                                        <p:cTn id="59" dur="1" fill="hold">
                                          <p:stCondLst>
                                            <p:cond delay="0"/>
                                          </p:stCondLst>
                                        </p:cTn>
                                        <p:tgtEl>
                                          <p:spTgt spid="102438"/>
                                        </p:tgtEl>
                                        <p:attrNameLst>
                                          <p:attrName>style.visibility</p:attrName>
                                        </p:attrNameLst>
                                      </p:cBhvr>
                                      <p:to>
                                        <p:strVal val="visible"/>
                                      </p:to>
                                    </p:set>
                                    <p:animEffect transition="in" filter="box(out)">
                                      <p:cBhvr>
                                        <p:cTn id="60" dur="500"/>
                                        <p:tgtEl>
                                          <p:spTgt spid="102438"/>
                                        </p:tgtEl>
                                      </p:cBhvr>
                                    </p:animEffect>
                                  </p:childTnLst>
                                </p:cTn>
                              </p:par>
                            </p:childTnLst>
                          </p:cTn>
                        </p:par>
                        <p:par>
                          <p:cTn id="61" fill="hold" nodeType="afterGroup">
                            <p:stCondLst>
                              <p:cond delay="500"/>
                            </p:stCondLst>
                            <p:childTnLst>
                              <p:par>
                                <p:cTn id="62" presetID="17" presetClass="entr" presetSubtype="8" fill="hold" nodeType="afterEffect">
                                  <p:stCondLst>
                                    <p:cond delay="0"/>
                                  </p:stCondLst>
                                  <p:childTnLst>
                                    <p:set>
                                      <p:cBhvr>
                                        <p:cTn id="63" dur="1" fill="hold">
                                          <p:stCondLst>
                                            <p:cond delay="0"/>
                                          </p:stCondLst>
                                        </p:cTn>
                                        <p:tgtEl>
                                          <p:spTgt spid="102439"/>
                                        </p:tgtEl>
                                        <p:attrNameLst>
                                          <p:attrName>style.visibility</p:attrName>
                                        </p:attrNameLst>
                                      </p:cBhvr>
                                      <p:to>
                                        <p:strVal val="visible"/>
                                      </p:to>
                                    </p:set>
                                    <p:anim calcmode="lin" valueType="num">
                                      <p:cBhvr>
                                        <p:cTn id="64" dur="500" fill="hold"/>
                                        <p:tgtEl>
                                          <p:spTgt spid="102439"/>
                                        </p:tgtEl>
                                        <p:attrNameLst>
                                          <p:attrName>ppt_x</p:attrName>
                                        </p:attrNameLst>
                                      </p:cBhvr>
                                      <p:tavLst>
                                        <p:tav tm="0">
                                          <p:val>
                                            <p:strVal val="#ppt_x-#ppt_w/2"/>
                                          </p:val>
                                        </p:tav>
                                        <p:tav tm="100000">
                                          <p:val>
                                            <p:strVal val="#ppt_x"/>
                                          </p:val>
                                        </p:tav>
                                      </p:tavLst>
                                    </p:anim>
                                    <p:anim calcmode="lin" valueType="num">
                                      <p:cBhvr>
                                        <p:cTn id="65" dur="500" fill="hold"/>
                                        <p:tgtEl>
                                          <p:spTgt spid="102439"/>
                                        </p:tgtEl>
                                        <p:attrNameLst>
                                          <p:attrName>ppt_y</p:attrName>
                                        </p:attrNameLst>
                                      </p:cBhvr>
                                      <p:tavLst>
                                        <p:tav tm="0">
                                          <p:val>
                                            <p:strVal val="#ppt_y"/>
                                          </p:val>
                                        </p:tav>
                                        <p:tav tm="100000">
                                          <p:val>
                                            <p:strVal val="#ppt_y"/>
                                          </p:val>
                                        </p:tav>
                                      </p:tavLst>
                                    </p:anim>
                                    <p:anim calcmode="lin" valueType="num">
                                      <p:cBhvr>
                                        <p:cTn id="66" dur="500" fill="hold"/>
                                        <p:tgtEl>
                                          <p:spTgt spid="102439"/>
                                        </p:tgtEl>
                                        <p:attrNameLst>
                                          <p:attrName>ppt_w</p:attrName>
                                        </p:attrNameLst>
                                      </p:cBhvr>
                                      <p:tavLst>
                                        <p:tav tm="0">
                                          <p:val>
                                            <p:fltVal val="0"/>
                                          </p:val>
                                        </p:tav>
                                        <p:tav tm="100000">
                                          <p:val>
                                            <p:strVal val="#ppt_w"/>
                                          </p:val>
                                        </p:tav>
                                      </p:tavLst>
                                    </p:anim>
                                    <p:anim calcmode="lin" valueType="num">
                                      <p:cBhvr>
                                        <p:cTn id="67" dur="500" fill="hold"/>
                                        <p:tgtEl>
                                          <p:spTgt spid="102439"/>
                                        </p:tgtEl>
                                        <p:attrNameLst>
                                          <p:attrName>ppt_h</p:attrName>
                                        </p:attrNameLst>
                                      </p:cBhvr>
                                      <p:tavLst>
                                        <p:tav tm="0">
                                          <p:val>
                                            <p:strVal val="#ppt_h"/>
                                          </p:val>
                                        </p:tav>
                                        <p:tav tm="100000">
                                          <p:val>
                                            <p:strVal val="#ppt_h"/>
                                          </p:val>
                                        </p:tav>
                                      </p:tavLst>
                                    </p:anim>
                                  </p:childTnLst>
                                </p:cTn>
                              </p:par>
                            </p:childTnLst>
                          </p:cTn>
                        </p:par>
                        <p:par>
                          <p:cTn id="68" fill="hold" nodeType="afterGroup">
                            <p:stCondLst>
                              <p:cond delay="1000"/>
                            </p:stCondLst>
                            <p:childTnLst>
                              <p:par>
                                <p:cTn id="69" presetID="9" presetClass="entr" presetSubtype="0" fill="hold" nodeType="afterEffect">
                                  <p:stCondLst>
                                    <p:cond delay="0"/>
                                  </p:stCondLst>
                                  <p:childTnLst>
                                    <p:set>
                                      <p:cBhvr>
                                        <p:cTn id="70" dur="1" fill="hold">
                                          <p:stCondLst>
                                            <p:cond delay="0"/>
                                          </p:stCondLst>
                                        </p:cTn>
                                        <p:tgtEl>
                                          <p:spTgt spid="102437"/>
                                        </p:tgtEl>
                                        <p:attrNameLst>
                                          <p:attrName>style.visibility</p:attrName>
                                        </p:attrNameLst>
                                      </p:cBhvr>
                                      <p:to>
                                        <p:strVal val="visible"/>
                                      </p:to>
                                    </p:set>
                                    <p:animEffect transition="in" filter="dissolve">
                                      <p:cBhvr>
                                        <p:cTn id="71" dur="500"/>
                                        <p:tgtEl>
                                          <p:spTgt spid="102437"/>
                                        </p:tgtEl>
                                      </p:cBhvr>
                                    </p:animEffect>
                                  </p:childTnLst>
                                </p:cTn>
                              </p:par>
                            </p:childTnLst>
                          </p:cTn>
                        </p:par>
                        <p:par>
                          <p:cTn id="72" fill="hold">
                            <p:stCondLst>
                              <p:cond delay="1500"/>
                            </p:stCondLst>
                            <p:childTnLst>
                              <p:par>
                                <p:cTn id="73" presetID="22" presetClass="entr" presetSubtype="8" fill="hold" grpId="0" nodeType="afterEffect">
                                  <p:stCondLst>
                                    <p:cond delay="1000"/>
                                  </p:stCondLst>
                                  <p:childTnLst>
                                    <p:set>
                                      <p:cBhvr>
                                        <p:cTn id="74" dur="1" fill="hold">
                                          <p:stCondLst>
                                            <p:cond delay="0"/>
                                          </p:stCondLst>
                                        </p:cTn>
                                        <p:tgtEl>
                                          <p:spTgt spid="39"/>
                                        </p:tgtEl>
                                        <p:attrNameLst>
                                          <p:attrName>style.visibility</p:attrName>
                                        </p:attrNameLst>
                                      </p:cBhvr>
                                      <p:to>
                                        <p:strVal val="visible"/>
                                      </p:to>
                                    </p:set>
                                    <p:animEffect transition="in" filter="wipe(left)">
                                      <p:cBhvr>
                                        <p:cTn id="75" dur="500"/>
                                        <p:tgtEl>
                                          <p:spTgt spid="39"/>
                                        </p:tgtEl>
                                      </p:cBhvr>
                                    </p:animEffect>
                                  </p:childTnLst>
                                </p:cTn>
                              </p:par>
                            </p:childTnLst>
                          </p:cTn>
                        </p:par>
                        <p:par>
                          <p:cTn id="76" fill="hold">
                            <p:stCondLst>
                              <p:cond delay="3000"/>
                            </p:stCondLst>
                            <p:childTnLst>
                              <p:par>
                                <p:cTn id="77" presetID="22" presetClass="entr" presetSubtype="8" fill="hold" grpId="0" nodeType="afterEffect">
                                  <p:stCondLst>
                                    <p:cond delay="1000"/>
                                  </p:stCondLst>
                                  <p:childTnLst>
                                    <p:set>
                                      <p:cBhvr>
                                        <p:cTn id="78" dur="1" fill="hold">
                                          <p:stCondLst>
                                            <p:cond delay="0"/>
                                          </p:stCondLst>
                                        </p:cTn>
                                        <p:tgtEl>
                                          <p:spTgt spid="40"/>
                                        </p:tgtEl>
                                        <p:attrNameLst>
                                          <p:attrName>style.visibility</p:attrName>
                                        </p:attrNameLst>
                                      </p:cBhvr>
                                      <p:to>
                                        <p:strVal val="visible"/>
                                      </p:to>
                                    </p:set>
                                    <p:animEffect transition="in" filter="wipe(left)">
                                      <p:cBhvr>
                                        <p:cTn id="79" dur="500"/>
                                        <p:tgtEl>
                                          <p:spTgt spid="40"/>
                                        </p:tgtEl>
                                      </p:cBhvr>
                                    </p:animEffect>
                                  </p:childTnLst>
                                </p:cTn>
                              </p:par>
                            </p:childTnLst>
                          </p:cTn>
                        </p:par>
                      </p:childTnLst>
                    </p:cTn>
                  </p:par>
                  <p:par>
                    <p:cTn id="80" fill="hold">
                      <p:stCondLst>
                        <p:cond delay="indefinite"/>
                      </p:stCondLst>
                      <p:childTnLst>
                        <p:par>
                          <p:cTn id="81" fill="hold">
                            <p:stCondLst>
                              <p:cond delay="0"/>
                            </p:stCondLst>
                            <p:childTnLst>
                              <p:par>
                                <p:cTn id="82" presetID="23" presetClass="entr" presetSubtype="16" fill="hold" grpId="0" nodeType="clickEffect">
                                  <p:stCondLst>
                                    <p:cond delay="0"/>
                                  </p:stCondLst>
                                  <p:childTnLst>
                                    <p:set>
                                      <p:cBhvr>
                                        <p:cTn id="83" dur="1" fill="hold">
                                          <p:stCondLst>
                                            <p:cond delay="0"/>
                                          </p:stCondLst>
                                        </p:cTn>
                                        <p:tgtEl>
                                          <p:spTgt spid="41"/>
                                        </p:tgtEl>
                                        <p:attrNameLst>
                                          <p:attrName>style.visibility</p:attrName>
                                        </p:attrNameLst>
                                      </p:cBhvr>
                                      <p:to>
                                        <p:strVal val="visible"/>
                                      </p:to>
                                    </p:set>
                                    <p:anim calcmode="lin" valueType="num">
                                      <p:cBhvr>
                                        <p:cTn id="84" dur="500" fill="hold"/>
                                        <p:tgtEl>
                                          <p:spTgt spid="41"/>
                                        </p:tgtEl>
                                        <p:attrNameLst>
                                          <p:attrName>ppt_w</p:attrName>
                                        </p:attrNameLst>
                                      </p:cBhvr>
                                      <p:tavLst>
                                        <p:tav tm="0">
                                          <p:val>
                                            <p:fltVal val="0"/>
                                          </p:val>
                                        </p:tav>
                                        <p:tav tm="100000">
                                          <p:val>
                                            <p:strVal val="#ppt_w"/>
                                          </p:val>
                                        </p:tav>
                                      </p:tavLst>
                                    </p:anim>
                                    <p:anim calcmode="lin" valueType="num">
                                      <p:cBhvr>
                                        <p:cTn id="85" dur="500" fill="hold"/>
                                        <p:tgtEl>
                                          <p:spTgt spid="4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7" grpId="0" autoUpdateAnimBg="0"/>
      <p:bldP spid="102408" grpId="0" autoUpdateAnimBg="0"/>
      <p:bldP spid="102413" grpId="0" autoUpdateAnimBg="0"/>
      <p:bldP spid="102435" grpId="0" autoUpdateAnimBg="0"/>
      <p:bldP spid="102438" grpId="0" autoUpdateAnimBg="0"/>
      <p:bldP spid="39" grpId="0" autoUpdateAnimBg="0"/>
      <p:bldP spid="40" grpId="0" autoUpdateAnimBg="0"/>
      <p:bldP spid="41" grpId="0" animBg="1"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64"/>
          <p:cNvSpPr txBox="1">
            <a:spLocks noChangeArrowheads="1"/>
          </p:cNvSpPr>
          <p:nvPr/>
        </p:nvSpPr>
        <p:spPr bwMode="auto">
          <a:xfrm>
            <a:off x="-130997" y="838200"/>
            <a:ext cx="4059237"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dirty="0"/>
              <a:t>（</a:t>
            </a:r>
            <a:r>
              <a:rPr kumimoji="1" lang="en-US" altLang="zh-CN" sz="3200" dirty="0"/>
              <a:t>2</a:t>
            </a:r>
            <a:r>
              <a:rPr kumimoji="1" lang="zh-CN" altLang="en-US" sz="3200" dirty="0"/>
              <a:t>）超前进位加法器</a:t>
            </a:r>
          </a:p>
        </p:txBody>
      </p:sp>
      <p:sp>
        <p:nvSpPr>
          <p:cNvPr id="3" name="Text Box 3"/>
          <p:cNvSpPr txBox="1">
            <a:spLocks noChangeArrowheads="1"/>
          </p:cNvSpPr>
          <p:nvPr/>
        </p:nvSpPr>
        <p:spPr bwMode="auto">
          <a:xfrm>
            <a:off x="250825" y="1401763"/>
            <a:ext cx="8721725" cy="523220"/>
          </a:xfrm>
          <a:prstGeom prst="rect">
            <a:avLst/>
          </a:prstGeom>
          <a:noFill/>
          <a:ln>
            <a:noFill/>
          </a:ln>
          <a:effectLst/>
          <a:extLst>
            <a:ext uri="{909E8E84-426E-40DD-AFC4-6F175D3DCCD1}">
              <a14:hiddenFill xmlns:a14="http://schemas.microsoft.com/office/drawing/2010/main">
                <a:solidFill>
                  <a:srgbClr val="FFFFCC">
                    <a:alpha val="50000"/>
                  </a:srgbClr>
                </a:solidFill>
              </a14:hiddenFill>
            </a:ext>
            <a:ext uri="{91240B29-F687-4F45-9708-019B960494DF}">
              <a14:hiddenLine xmlns:a14="http://schemas.microsoft.com/office/drawing/2010/main" w="9525">
                <a:solidFill>
                  <a:srgbClr val="99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800" b="1" dirty="0">
                <a:solidFill>
                  <a:srgbClr val="0033CC"/>
                </a:solidFill>
              </a:rPr>
              <a:t>        </a:t>
            </a:r>
            <a:r>
              <a:rPr lang="zh-CN" altLang="en-US" sz="2800" b="1" dirty="0" smtClean="0">
                <a:solidFill>
                  <a:srgbClr val="0033CC"/>
                </a:solidFill>
              </a:rPr>
              <a:t>加法</a:t>
            </a:r>
            <a:r>
              <a:rPr lang="zh-CN" altLang="en-US" sz="2800" b="1" dirty="0">
                <a:solidFill>
                  <a:srgbClr val="0033CC"/>
                </a:solidFill>
              </a:rPr>
              <a:t>运算时，总进位信号由</a:t>
            </a:r>
            <a:r>
              <a:rPr lang="zh-CN" altLang="en-US" sz="2800" b="1" dirty="0">
                <a:solidFill>
                  <a:srgbClr val="C00000"/>
                </a:solidFill>
              </a:rPr>
              <a:t>输入二进制数</a:t>
            </a:r>
            <a:r>
              <a:rPr lang="zh-CN" altLang="en-US" sz="2800" b="1" dirty="0">
                <a:solidFill>
                  <a:srgbClr val="0033CC"/>
                </a:solidFill>
              </a:rPr>
              <a:t>直接</a:t>
            </a:r>
            <a:r>
              <a:rPr lang="zh-CN" altLang="en-US" sz="2800" b="1" dirty="0" smtClean="0">
                <a:solidFill>
                  <a:srgbClr val="0033CC"/>
                </a:solidFill>
              </a:rPr>
              <a:t>产生</a:t>
            </a:r>
            <a:endParaRPr lang="zh-CN" altLang="en-US" sz="2800" b="1" dirty="0">
              <a:solidFill>
                <a:srgbClr val="0033CC"/>
              </a:solidFill>
            </a:endParaRPr>
          </a:p>
        </p:txBody>
      </p:sp>
      <p:graphicFrame>
        <p:nvGraphicFramePr>
          <p:cNvPr id="4" name="Object 4"/>
          <p:cNvGraphicFramePr>
            <a:graphicFrameLocks noChangeAspect="1"/>
          </p:cNvGraphicFramePr>
          <p:nvPr>
            <p:extLst>
              <p:ext uri="{D42A27DB-BD31-4B8C-83A1-F6EECF244321}">
                <p14:modId xmlns:p14="http://schemas.microsoft.com/office/powerpoint/2010/main" val="3782254407"/>
              </p:ext>
            </p:extLst>
          </p:nvPr>
        </p:nvGraphicFramePr>
        <p:xfrm>
          <a:off x="1454150" y="2013744"/>
          <a:ext cx="3636963" cy="508000"/>
        </p:xfrm>
        <a:graphic>
          <a:graphicData uri="http://schemas.openxmlformats.org/presentationml/2006/ole">
            <mc:AlternateContent xmlns:mc="http://schemas.openxmlformats.org/markup-compatibility/2006">
              <mc:Choice xmlns:v="urn:schemas-microsoft-com:vml" Requires="v">
                <p:oleObj spid="_x0000_s34898" name="Equation" r:id="rId3" imgW="1638000" imgH="228600" progId="Equation.3">
                  <p:embed/>
                </p:oleObj>
              </mc:Choice>
              <mc:Fallback>
                <p:oleObj name="Equation" r:id="rId3" imgW="1638000" imgH="228600" progId="Equation.3">
                  <p:embed/>
                  <p:pic>
                    <p:nvPicPr>
                      <p:cNvPr id="2253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4150" y="2013744"/>
                        <a:ext cx="3636963" cy="5080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5"/>
          <p:cNvGraphicFramePr>
            <a:graphicFrameLocks noChangeAspect="1"/>
          </p:cNvGraphicFramePr>
          <p:nvPr>
            <p:extLst>
              <p:ext uri="{D42A27DB-BD31-4B8C-83A1-F6EECF244321}">
                <p14:modId xmlns:p14="http://schemas.microsoft.com/office/powerpoint/2010/main" val="1742392844"/>
              </p:ext>
            </p:extLst>
          </p:nvPr>
        </p:nvGraphicFramePr>
        <p:xfrm>
          <a:off x="1429542" y="2603500"/>
          <a:ext cx="3544888" cy="536575"/>
        </p:xfrm>
        <a:graphic>
          <a:graphicData uri="http://schemas.openxmlformats.org/presentationml/2006/ole">
            <mc:AlternateContent xmlns:mc="http://schemas.openxmlformats.org/markup-compatibility/2006">
              <mc:Choice xmlns:v="urn:schemas-microsoft-com:vml" Requires="v">
                <p:oleObj spid="_x0000_s34899" name="Equation" r:id="rId5" imgW="1511280" imgH="228600" progId="Equation.3">
                  <p:embed/>
                </p:oleObj>
              </mc:Choice>
              <mc:Fallback>
                <p:oleObj name="Equation" r:id="rId5" imgW="1511280" imgH="228600" progId="Equation.3">
                  <p:embed/>
                  <p:pic>
                    <p:nvPicPr>
                      <p:cNvPr id="22533"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29542" y="2603500"/>
                        <a:ext cx="3544888" cy="5365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6"/>
          <p:cNvGraphicFramePr>
            <a:graphicFrameLocks noChangeAspect="1"/>
          </p:cNvGraphicFramePr>
          <p:nvPr>
            <p:extLst>
              <p:ext uri="{D42A27DB-BD31-4B8C-83A1-F6EECF244321}">
                <p14:modId xmlns:p14="http://schemas.microsoft.com/office/powerpoint/2010/main" val="3316091320"/>
              </p:ext>
            </p:extLst>
          </p:nvPr>
        </p:nvGraphicFramePr>
        <p:xfrm>
          <a:off x="1898621" y="3176482"/>
          <a:ext cx="6003925" cy="541337"/>
        </p:xfrm>
        <a:graphic>
          <a:graphicData uri="http://schemas.openxmlformats.org/presentationml/2006/ole">
            <mc:AlternateContent xmlns:mc="http://schemas.openxmlformats.org/markup-compatibility/2006">
              <mc:Choice xmlns:v="urn:schemas-microsoft-com:vml" Requires="v">
                <p:oleObj spid="_x0000_s34900" name="Equation" r:id="rId7" imgW="2539800" imgH="228600" progId="Equation.3">
                  <p:embed/>
                </p:oleObj>
              </mc:Choice>
              <mc:Fallback>
                <p:oleObj name="Equation" r:id="rId7" imgW="2539800" imgH="228600" progId="Equation.3">
                  <p:embed/>
                  <p:pic>
                    <p:nvPicPr>
                      <p:cNvPr id="22534"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98621" y="3176482"/>
                        <a:ext cx="6003925" cy="541337"/>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Text Box 7"/>
          <p:cNvSpPr txBox="1">
            <a:spLocks noChangeArrowheads="1"/>
          </p:cNvSpPr>
          <p:nvPr/>
        </p:nvSpPr>
        <p:spPr bwMode="auto">
          <a:xfrm rot="5379365">
            <a:off x="1889919" y="3744115"/>
            <a:ext cx="539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0033CC"/>
                </a:solidFill>
                <a:ea typeface="楷体_GB2312" panose="02010609030101010101" pitchFamily="49" charset="-122"/>
              </a:rPr>
              <a:t>…</a:t>
            </a:r>
          </a:p>
        </p:txBody>
      </p:sp>
      <p:sp>
        <p:nvSpPr>
          <p:cNvPr id="8" name="Text Box 8"/>
          <p:cNvSpPr txBox="1">
            <a:spLocks noChangeArrowheads="1"/>
          </p:cNvSpPr>
          <p:nvPr/>
        </p:nvSpPr>
        <p:spPr bwMode="auto">
          <a:xfrm>
            <a:off x="631825" y="4727598"/>
            <a:ext cx="908050" cy="528638"/>
          </a:xfrm>
          <a:prstGeom prst="rect">
            <a:avLst/>
          </a:prstGeom>
          <a:solidFill>
            <a:srgbClr val="FFFFCC"/>
          </a:solidFill>
          <a:ln w="9525">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0033CC"/>
                </a:solidFill>
              </a:rPr>
              <a:t>特点</a:t>
            </a:r>
          </a:p>
        </p:txBody>
      </p:sp>
      <p:sp>
        <p:nvSpPr>
          <p:cNvPr id="9" name="Text Box 9"/>
          <p:cNvSpPr txBox="1">
            <a:spLocks noChangeArrowheads="1"/>
          </p:cNvSpPr>
          <p:nvPr/>
        </p:nvSpPr>
        <p:spPr bwMode="auto">
          <a:xfrm>
            <a:off x="550863" y="5340373"/>
            <a:ext cx="29511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solidFill>
                  <a:srgbClr val="FF0066"/>
                </a:solidFill>
              </a:rPr>
              <a:t>优点：速度快</a:t>
            </a:r>
          </a:p>
        </p:txBody>
      </p:sp>
      <p:sp>
        <p:nvSpPr>
          <p:cNvPr id="10" name="Text Box 10"/>
          <p:cNvSpPr txBox="1">
            <a:spLocks noChangeArrowheads="1"/>
          </p:cNvSpPr>
          <p:nvPr/>
        </p:nvSpPr>
        <p:spPr bwMode="auto">
          <a:xfrm>
            <a:off x="550863" y="6038076"/>
            <a:ext cx="48466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solidFill>
                  <a:srgbClr val="0033CC"/>
                </a:solidFill>
              </a:rPr>
              <a:t>缺点：电路比较复杂</a:t>
            </a:r>
          </a:p>
        </p:txBody>
      </p:sp>
      <p:graphicFrame>
        <p:nvGraphicFramePr>
          <p:cNvPr id="11" name="Object 13"/>
          <p:cNvGraphicFramePr>
            <a:graphicFrameLocks noChangeAspect="1"/>
          </p:cNvGraphicFramePr>
          <p:nvPr>
            <p:extLst>
              <p:ext uri="{D42A27DB-BD31-4B8C-83A1-F6EECF244321}">
                <p14:modId xmlns:p14="http://schemas.microsoft.com/office/powerpoint/2010/main" val="131085812"/>
              </p:ext>
            </p:extLst>
          </p:nvPr>
        </p:nvGraphicFramePr>
        <p:xfrm>
          <a:off x="1376361" y="4199066"/>
          <a:ext cx="3651250" cy="563563"/>
        </p:xfrm>
        <a:graphic>
          <a:graphicData uri="http://schemas.openxmlformats.org/presentationml/2006/ole">
            <mc:AlternateContent xmlns:mc="http://schemas.openxmlformats.org/markup-compatibility/2006">
              <mc:Choice xmlns:v="urn:schemas-microsoft-com:vml" Requires="v">
                <p:oleObj spid="_x0000_s34901" name="公式" r:id="rId9" imgW="1523880" imgH="228600" progId="Equation.3">
                  <p:embed/>
                </p:oleObj>
              </mc:Choice>
              <mc:Fallback>
                <p:oleObj name="公式" r:id="rId9" imgW="1523880" imgH="228600" progId="Equation.3">
                  <p:embed/>
                  <p:pic>
                    <p:nvPicPr>
                      <p:cNvPr id="22541" name="Object 13"/>
                      <p:cNvPicPr>
                        <a:picLocks noChangeAspect="1" noChangeArrowheads="1"/>
                      </p:cNvPicPr>
                      <p:nvPr/>
                    </p:nvPicPr>
                    <p:blipFill>
                      <a:blip r:embed="rId10"/>
                      <a:srcRect/>
                      <a:stretch>
                        <a:fillRect/>
                      </a:stretch>
                    </p:blipFill>
                    <p:spPr bwMode="auto">
                      <a:xfrm>
                        <a:off x="1376361" y="4199066"/>
                        <a:ext cx="3651250" cy="56356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FF33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938165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up)">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left)">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23" presetClass="entr" presetSubtype="16"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p:cTn id="42" dur="500" fill="hold"/>
                                        <p:tgtEl>
                                          <p:spTgt spid="8"/>
                                        </p:tgtEl>
                                        <p:attrNameLst>
                                          <p:attrName>ppt_w</p:attrName>
                                        </p:attrNameLst>
                                      </p:cBhvr>
                                      <p:tavLst>
                                        <p:tav tm="0">
                                          <p:val>
                                            <p:fltVal val="0"/>
                                          </p:val>
                                        </p:tav>
                                        <p:tav tm="100000">
                                          <p:val>
                                            <p:strVal val="#ppt_w"/>
                                          </p:val>
                                        </p:tav>
                                      </p:tavLst>
                                    </p:anim>
                                    <p:anim calcmode="lin" valueType="num">
                                      <p:cBhvr>
                                        <p:cTn id="43"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iterate type="lt">
                                    <p:tmPct val="100000"/>
                                  </p:iterate>
                                  <p:childTnLst>
                                    <p:set>
                                      <p:cBhvr>
                                        <p:cTn id="47" dur="1" fill="hold">
                                          <p:stCondLst>
                                            <p:cond delay="0"/>
                                          </p:stCondLst>
                                        </p:cTn>
                                        <p:tgtEl>
                                          <p:spTgt spid="9"/>
                                        </p:tgtEl>
                                        <p:attrNameLst>
                                          <p:attrName>style.visibility</p:attrName>
                                        </p:attrNameLst>
                                      </p:cBhvr>
                                      <p:to>
                                        <p:strVal val="visible"/>
                                      </p:to>
                                    </p:set>
                                    <p:animEffect transition="in" filter="wipe(left)">
                                      <p:cBhvr>
                                        <p:cTn id="48" dur="75"/>
                                        <p:tgtEl>
                                          <p:spTgt spid="9"/>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iterate type="lt">
                                    <p:tmPct val="100000"/>
                                  </p:iterate>
                                  <p:childTnLst>
                                    <p:set>
                                      <p:cBhvr>
                                        <p:cTn id="52" dur="1" fill="hold">
                                          <p:stCondLst>
                                            <p:cond delay="0"/>
                                          </p:stCondLst>
                                        </p:cTn>
                                        <p:tgtEl>
                                          <p:spTgt spid="10"/>
                                        </p:tgtEl>
                                        <p:attrNameLst>
                                          <p:attrName>style.visibility</p:attrName>
                                        </p:attrNameLst>
                                      </p:cBhvr>
                                      <p:to>
                                        <p:strVal val="visible"/>
                                      </p:to>
                                    </p:set>
                                    <p:animEffect transition="in" filter="wipe(left)">
                                      <p:cBhvr>
                                        <p:cTn id="53" dur="75"/>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build="p" autoUpdateAnimBg="0"/>
      <p:bldP spid="7" grpId="0" autoUpdateAnimBg="0"/>
      <p:bldP spid="8" grpId="0" animBg="1" autoUpdateAnimBg="0"/>
      <p:bldP spid="9" grpId="0" autoUpdateAnimBg="0"/>
      <p:bldP spid="10"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155575" y="1581150"/>
            <a:ext cx="5535613" cy="4521200"/>
            <a:chOff x="1136" y="950"/>
            <a:chExt cx="3487" cy="2848"/>
          </a:xfrm>
        </p:grpSpPr>
        <p:sp>
          <p:nvSpPr>
            <p:cNvPr id="3" name="Rectangle 5"/>
            <p:cNvSpPr>
              <a:spLocks noChangeArrowheads="1"/>
            </p:cNvSpPr>
            <p:nvPr/>
          </p:nvSpPr>
          <p:spPr bwMode="auto">
            <a:xfrm>
              <a:off x="1647" y="1173"/>
              <a:ext cx="1440" cy="480"/>
            </a:xfrm>
            <a:prstGeom prst="rect">
              <a:avLst/>
            </a:prstGeom>
            <a:solidFill>
              <a:srgbClr val="CC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0033CC"/>
                  </a:solidFill>
                </a:rPr>
                <a:t>超前进位电路</a:t>
              </a:r>
            </a:p>
          </p:txBody>
        </p:sp>
        <p:sp>
          <p:nvSpPr>
            <p:cNvPr id="4" name="Line 6"/>
            <p:cNvSpPr>
              <a:spLocks noChangeShapeType="1"/>
            </p:cNvSpPr>
            <p:nvPr/>
          </p:nvSpPr>
          <p:spPr bwMode="auto">
            <a:xfrm>
              <a:off x="3093" y="1243"/>
              <a:ext cx="1274"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 name="Line 7"/>
            <p:cNvSpPr>
              <a:spLocks noChangeShapeType="1"/>
            </p:cNvSpPr>
            <p:nvPr/>
          </p:nvSpPr>
          <p:spPr bwMode="auto">
            <a:xfrm>
              <a:off x="3093" y="1352"/>
              <a:ext cx="358"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Line 8"/>
            <p:cNvSpPr>
              <a:spLocks noChangeShapeType="1"/>
            </p:cNvSpPr>
            <p:nvPr/>
          </p:nvSpPr>
          <p:spPr bwMode="auto">
            <a:xfrm>
              <a:off x="3445" y="1352"/>
              <a:ext cx="0" cy="596"/>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Line 9"/>
            <p:cNvSpPr>
              <a:spLocks noChangeShapeType="1"/>
            </p:cNvSpPr>
            <p:nvPr/>
          </p:nvSpPr>
          <p:spPr bwMode="auto">
            <a:xfrm>
              <a:off x="3445" y="1941"/>
              <a:ext cx="186"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Rectangle 10"/>
            <p:cNvSpPr>
              <a:spLocks noChangeArrowheads="1"/>
            </p:cNvSpPr>
            <p:nvPr/>
          </p:nvSpPr>
          <p:spPr bwMode="auto">
            <a:xfrm>
              <a:off x="3631" y="1666"/>
              <a:ext cx="576" cy="403"/>
            </a:xfrm>
            <a:prstGeom prst="rect">
              <a:avLst/>
            </a:prstGeom>
            <a:solidFill>
              <a:srgbClr val="CC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33CC"/>
                  </a:solidFill>
                  <a:cs typeface="Times New Roman" panose="02020603050405020304" pitchFamily="18" charset="0"/>
                </a:rPr>
                <a:t> Σ</a:t>
              </a:r>
              <a:endParaRPr lang="en-US" altLang="zh-CN" b="1">
                <a:solidFill>
                  <a:srgbClr val="0033CC"/>
                </a:solidFill>
              </a:endParaRPr>
            </a:p>
          </p:txBody>
        </p:sp>
        <p:sp>
          <p:nvSpPr>
            <p:cNvPr id="9" name="Line 11"/>
            <p:cNvSpPr>
              <a:spLocks noChangeShapeType="1"/>
            </p:cNvSpPr>
            <p:nvPr/>
          </p:nvSpPr>
          <p:spPr bwMode="auto">
            <a:xfrm>
              <a:off x="4207" y="1877"/>
              <a:ext cx="147"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Oval 12"/>
            <p:cNvSpPr>
              <a:spLocks noChangeArrowheads="1"/>
            </p:cNvSpPr>
            <p:nvPr/>
          </p:nvSpPr>
          <p:spPr bwMode="auto">
            <a:xfrm>
              <a:off x="4352" y="1846"/>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Text Box 13"/>
            <p:cNvSpPr txBox="1">
              <a:spLocks noChangeArrowheads="1"/>
            </p:cNvSpPr>
            <p:nvPr/>
          </p:nvSpPr>
          <p:spPr bwMode="auto">
            <a:xfrm>
              <a:off x="4302" y="1618"/>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endParaRPr lang="zh-CN" altLang="zh-CN"/>
            </a:p>
          </p:txBody>
        </p:sp>
        <p:sp>
          <p:nvSpPr>
            <p:cNvPr id="12" name="Text Box 14"/>
            <p:cNvSpPr txBox="1">
              <a:spLocks noChangeArrowheads="1"/>
            </p:cNvSpPr>
            <p:nvPr/>
          </p:nvSpPr>
          <p:spPr bwMode="auto">
            <a:xfrm>
              <a:off x="4325" y="1612"/>
              <a:ext cx="2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b="1" i="1">
                  <a:solidFill>
                    <a:srgbClr val="FF0066"/>
                  </a:solidFill>
                </a:rPr>
                <a:t>S</a:t>
              </a:r>
              <a:r>
                <a:rPr lang="en-US" altLang="zh-CN" b="1" baseline="-25000">
                  <a:solidFill>
                    <a:srgbClr val="FF0066"/>
                  </a:solidFill>
                </a:rPr>
                <a:t>3</a:t>
              </a:r>
              <a:endParaRPr lang="en-US" altLang="zh-CN" b="1" i="1">
                <a:solidFill>
                  <a:srgbClr val="FF0066"/>
                </a:solidFill>
              </a:endParaRPr>
            </a:p>
          </p:txBody>
        </p:sp>
        <p:sp>
          <p:nvSpPr>
            <p:cNvPr id="13" name="Rectangle 15"/>
            <p:cNvSpPr>
              <a:spLocks noChangeArrowheads="1"/>
            </p:cNvSpPr>
            <p:nvPr/>
          </p:nvSpPr>
          <p:spPr bwMode="auto">
            <a:xfrm>
              <a:off x="3631" y="2242"/>
              <a:ext cx="576" cy="403"/>
            </a:xfrm>
            <a:prstGeom prst="rect">
              <a:avLst/>
            </a:prstGeom>
            <a:solidFill>
              <a:srgbClr val="CC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33CC"/>
                  </a:solidFill>
                  <a:cs typeface="Times New Roman" panose="02020603050405020304" pitchFamily="18" charset="0"/>
                </a:rPr>
                <a:t> Σ</a:t>
              </a:r>
              <a:endParaRPr lang="en-US" altLang="zh-CN" b="1">
                <a:solidFill>
                  <a:srgbClr val="0033CC"/>
                </a:solidFill>
              </a:endParaRPr>
            </a:p>
          </p:txBody>
        </p:sp>
        <p:sp>
          <p:nvSpPr>
            <p:cNvPr id="14" name="Line 16"/>
            <p:cNvSpPr>
              <a:spLocks noChangeShapeType="1"/>
            </p:cNvSpPr>
            <p:nvPr/>
          </p:nvSpPr>
          <p:spPr bwMode="auto">
            <a:xfrm>
              <a:off x="4207" y="2453"/>
              <a:ext cx="147"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Oval 17"/>
            <p:cNvSpPr>
              <a:spLocks noChangeArrowheads="1"/>
            </p:cNvSpPr>
            <p:nvPr/>
          </p:nvSpPr>
          <p:spPr bwMode="auto">
            <a:xfrm>
              <a:off x="4352" y="2422"/>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Text Box 18"/>
            <p:cNvSpPr txBox="1">
              <a:spLocks noChangeArrowheads="1"/>
            </p:cNvSpPr>
            <p:nvPr/>
          </p:nvSpPr>
          <p:spPr bwMode="auto">
            <a:xfrm>
              <a:off x="4302" y="2194"/>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endParaRPr lang="zh-CN" altLang="zh-CN"/>
            </a:p>
          </p:txBody>
        </p:sp>
        <p:sp>
          <p:nvSpPr>
            <p:cNvPr id="17" name="Text Box 19"/>
            <p:cNvSpPr txBox="1">
              <a:spLocks noChangeArrowheads="1"/>
            </p:cNvSpPr>
            <p:nvPr/>
          </p:nvSpPr>
          <p:spPr bwMode="auto">
            <a:xfrm>
              <a:off x="4325" y="2188"/>
              <a:ext cx="2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b="1" i="1">
                  <a:solidFill>
                    <a:srgbClr val="FF0066"/>
                  </a:solidFill>
                </a:rPr>
                <a:t>S</a:t>
              </a:r>
              <a:r>
                <a:rPr lang="en-US" altLang="zh-CN" b="1" baseline="-25000">
                  <a:solidFill>
                    <a:srgbClr val="FF0066"/>
                  </a:solidFill>
                </a:rPr>
                <a:t>2</a:t>
              </a:r>
              <a:endParaRPr lang="en-US" altLang="zh-CN" b="1" i="1">
                <a:solidFill>
                  <a:srgbClr val="FF0066"/>
                </a:solidFill>
              </a:endParaRPr>
            </a:p>
          </p:txBody>
        </p:sp>
        <p:sp>
          <p:nvSpPr>
            <p:cNvPr id="18" name="Rectangle 20"/>
            <p:cNvSpPr>
              <a:spLocks noChangeArrowheads="1"/>
            </p:cNvSpPr>
            <p:nvPr/>
          </p:nvSpPr>
          <p:spPr bwMode="auto">
            <a:xfrm>
              <a:off x="3637" y="2767"/>
              <a:ext cx="576" cy="403"/>
            </a:xfrm>
            <a:prstGeom prst="rect">
              <a:avLst/>
            </a:prstGeom>
            <a:solidFill>
              <a:srgbClr val="CC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33CC"/>
                  </a:solidFill>
                  <a:cs typeface="Times New Roman" panose="02020603050405020304" pitchFamily="18" charset="0"/>
                </a:rPr>
                <a:t> Σ</a:t>
              </a:r>
              <a:endParaRPr lang="en-US" altLang="zh-CN" b="1">
                <a:solidFill>
                  <a:srgbClr val="0033CC"/>
                </a:solidFill>
              </a:endParaRPr>
            </a:p>
          </p:txBody>
        </p:sp>
        <p:sp>
          <p:nvSpPr>
            <p:cNvPr id="19" name="Line 21"/>
            <p:cNvSpPr>
              <a:spLocks noChangeShapeType="1"/>
            </p:cNvSpPr>
            <p:nvPr/>
          </p:nvSpPr>
          <p:spPr bwMode="auto">
            <a:xfrm>
              <a:off x="4213" y="2978"/>
              <a:ext cx="147"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Oval 22"/>
            <p:cNvSpPr>
              <a:spLocks noChangeArrowheads="1"/>
            </p:cNvSpPr>
            <p:nvPr/>
          </p:nvSpPr>
          <p:spPr bwMode="auto">
            <a:xfrm>
              <a:off x="4358" y="2947"/>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Text Box 23"/>
            <p:cNvSpPr txBox="1">
              <a:spLocks noChangeArrowheads="1"/>
            </p:cNvSpPr>
            <p:nvPr/>
          </p:nvSpPr>
          <p:spPr bwMode="auto">
            <a:xfrm>
              <a:off x="4308" y="2719"/>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endParaRPr lang="zh-CN" altLang="zh-CN"/>
            </a:p>
          </p:txBody>
        </p:sp>
        <p:sp>
          <p:nvSpPr>
            <p:cNvPr id="22" name="Text Box 24"/>
            <p:cNvSpPr txBox="1">
              <a:spLocks noChangeArrowheads="1"/>
            </p:cNvSpPr>
            <p:nvPr/>
          </p:nvSpPr>
          <p:spPr bwMode="auto">
            <a:xfrm>
              <a:off x="4326" y="2713"/>
              <a:ext cx="2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b="1" i="1">
                  <a:solidFill>
                    <a:srgbClr val="FF0066"/>
                  </a:solidFill>
                </a:rPr>
                <a:t>S</a:t>
              </a:r>
              <a:r>
                <a:rPr lang="en-US" altLang="zh-CN" b="1" baseline="-25000">
                  <a:solidFill>
                    <a:srgbClr val="FF0066"/>
                  </a:solidFill>
                </a:rPr>
                <a:t>1</a:t>
              </a:r>
              <a:endParaRPr lang="en-US" altLang="zh-CN" b="1" i="1">
                <a:solidFill>
                  <a:srgbClr val="FF0066"/>
                </a:solidFill>
              </a:endParaRPr>
            </a:p>
          </p:txBody>
        </p:sp>
        <p:sp>
          <p:nvSpPr>
            <p:cNvPr id="23" name="Rectangle 25"/>
            <p:cNvSpPr>
              <a:spLocks noChangeArrowheads="1"/>
            </p:cNvSpPr>
            <p:nvPr/>
          </p:nvSpPr>
          <p:spPr bwMode="auto">
            <a:xfrm>
              <a:off x="3631" y="3324"/>
              <a:ext cx="576" cy="403"/>
            </a:xfrm>
            <a:prstGeom prst="rect">
              <a:avLst/>
            </a:prstGeom>
            <a:solidFill>
              <a:srgbClr val="CC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33CC"/>
                  </a:solidFill>
                  <a:cs typeface="Times New Roman" panose="02020603050405020304" pitchFamily="18" charset="0"/>
                </a:rPr>
                <a:t> Σ</a:t>
              </a:r>
              <a:endParaRPr lang="en-US" altLang="zh-CN" b="1">
                <a:solidFill>
                  <a:srgbClr val="0033CC"/>
                </a:solidFill>
              </a:endParaRPr>
            </a:p>
          </p:txBody>
        </p:sp>
        <p:sp>
          <p:nvSpPr>
            <p:cNvPr id="24" name="Line 26"/>
            <p:cNvSpPr>
              <a:spLocks noChangeShapeType="1"/>
            </p:cNvSpPr>
            <p:nvPr/>
          </p:nvSpPr>
          <p:spPr bwMode="auto">
            <a:xfrm>
              <a:off x="4207" y="3535"/>
              <a:ext cx="147"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Oval 27"/>
            <p:cNvSpPr>
              <a:spLocks noChangeArrowheads="1"/>
            </p:cNvSpPr>
            <p:nvPr/>
          </p:nvSpPr>
          <p:spPr bwMode="auto">
            <a:xfrm>
              <a:off x="4352" y="3504"/>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Text Box 28"/>
            <p:cNvSpPr txBox="1">
              <a:spLocks noChangeArrowheads="1"/>
            </p:cNvSpPr>
            <p:nvPr/>
          </p:nvSpPr>
          <p:spPr bwMode="auto">
            <a:xfrm>
              <a:off x="4302" y="3276"/>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endParaRPr lang="zh-CN" altLang="zh-CN"/>
            </a:p>
          </p:txBody>
        </p:sp>
        <p:sp>
          <p:nvSpPr>
            <p:cNvPr id="27" name="Text Box 29"/>
            <p:cNvSpPr txBox="1">
              <a:spLocks noChangeArrowheads="1"/>
            </p:cNvSpPr>
            <p:nvPr/>
          </p:nvSpPr>
          <p:spPr bwMode="auto">
            <a:xfrm>
              <a:off x="4326" y="3270"/>
              <a:ext cx="2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b="1" i="1">
                  <a:solidFill>
                    <a:srgbClr val="FF0066"/>
                  </a:solidFill>
                </a:rPr>
                <a:t>S</a:t>
              </a:r>
              <a:r>
                <a:rPr lang="en-US" altLang="zh-CN" b="1" baseline="-25000">
                  <a:solidFill>
                    <a:srgbClr val="FF0066"/>
                  </a:solidFill>
                </a:rPr>
                <a:t>0</a:t>
              </a:r>
              <a:endParaRPr lang="en-US" altLang="zh-CN" b="1" i="1">
                <a:solidFill>
                  <a:srgbClr val="FF0066"/>
                </a:solidFill>
              </a:endParaRPr>
            </a:p>
          </p:txBody>
        </p:sp>
        <p:sp>
          <p:nvSpPr>
            <p:cNvPr id="28" name="Text Box 30"/>
            <p:cNvSpPr txBox="1">
              <a:spLocks noChangeArrowheads="1"/>
            </p:cNvSpPr>
            <p:nvPr/>
          </p:nvSpPr>
          <p:spPr bwMode="auto">
            <a:xfrm>
              <a:off x="4315" y="950"/>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b="1" i="1">
                  <a:solidFill>
                    <a:srgbClr val="FF0066"/>
                  </a:solidFill>
                </a:rPr>
                <a:t>C</a:t>
              </a:r>
              <a:r>
                <a:rPr lang="en-US" altLang="zh-CN" b="1" baseline="-25000">
                  <a:solidFill>
                    <a:srgbClr val="FF0066"/>
                  </a:solidFill>
                </a:rPr>
                <a:t>3</a:t>
              </a:r>
              <a:endParaRPr lang="en-US" altLang="zh-CN" b="1" i="1">
                <a:solidFill>
                  <a:srgbClr val="FF0066"/>
                </a:solidFill>
              </a:endParaRPr>
            </a:p>
          </p:txBody>
        </p:sp>
        <p:sp>
          <p:nvSpPr>
            <p:cNvPr id="29" name="Line 31"/>
            <p:cNvSpPr>
              <a:spLocks noChangeShapeType="1"/>
            </p:cNvSpPr>
            <p:nvPr/>
          </p:nvSpPr>
          <p:spPr bwMode="auto">
            <a:xfrm flipH="1">
              <a:off x="1513" y="1774"/>
              <a:ext cx="2119"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Oval 32"/>
            <p:cNvSpPr>
              <a:spLocks noChangeArrowheads="1"/>
            </p:cNvSpPr>
            <p:nvPr/>
          </p:nvSpPr>
          <p:spPr bwMode="auto">
            <a:xfrm>
              <a:off x="1457" y="1745"/>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33"/>
            <p:cNvSpPr>
              <a:spLocks noChangeShapeType="1"/>
            </p:cNvSpPr>
            <p:nvPr/>
          </p:nvSpPr>
          <p:spPr bwMode="auto">
            <a:xfrm flipH="1">
              <a:off x="1516" y="1860"/>
              <a:ext cx="2119"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Oval 34"/>
            <p:cNvSpPr>
              <a:spLocks noChangeArrowheads="1"/>
            </p:cNvSpPr>
            <p:nvPr/>
          </p:nvSpPr>
          <p:spPr bwMode="auto">
            <a:xfrm>
              <a:off x="1460" y="1831"/>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Text Box 35"/>
            <p:cNvSpPr txBox="1">
              <a:spLocks noChangeArrowheads="1"/>
            </p:cNvSpPr>
            <p:nvPr/>
          </p:nvSpPr>
          <p:spPr bwMode="auto">
            <a:xfrm>
              <a:off x="1136" y="1496"/>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b="1" i="1">
                  <a:solidFill>
                    <a:srgbClr val="FF0066"/>
                  </a:solidFill>
                </a:rPr>
                <a:t>A</a:t>
              </a:r>
              <a:r>
                <a:rPr lang="en-US" altLang="zh-CN" b="1" baseline="-25000">
                  <a:solidFill>
                    <a:srgbClr val="FF0066"/>
                  </a:solidFill>
                </a:rPr>
                <a:t>3</a:t>
              </a:r>
              <a:endParaRPr lang="en-US" altLang="zh-CN" b="1" i="1">
                <a:solidFill>
                  <a:srgbClr val="FF0066"/>
                </a:solidFill>
              </a:endParaRPr>
            </a:p>
          </p:txBody>
        </p:sp>
        <p:sp>
          <p:nvSpPr>
            <p:cNvPr id="34" name="Text Box 36"/>
            <p:cNvSpPr txBox="1">
              <a:spLocks noChangeArrowheads="1"/>
            </p:cNvSpPr>
            <p:nvPr/>
          </p:nvSpPr>
          <p:spPr bwMode="auto">
            <a:xfrm>
              <a:off x="1136" y="1702"/>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b="1" i="1">
                  <a:solidFill>
                    <a:srgbClr val="FF0066"/>
                  </a:solidFill>
                </a:rPr>
                <a:t>B</a:t>
              </a:r>
              <a:r>
                <a:rPr lang="en-US" altLang="zh-CN" b="1" baseline="-25000">
                  <a:solidFill>
                    <a:srgbClr val="FF0066"/>
                  </a:solidFill>
                </a:rPr>
                <a:t>3</a:t>
              </a:r>
              <a:endParaRPr lang="en-US" altLang="zh-CN" b="1" i="1">
                <a:solidFill>
                  <a:srgbClr val="FF0066"/>
                </a:solidFill>
              </a:endParaRPr>
            </a:p>
          </p:txBody>
        </p:sp>
        <p:sp>
          <p:nvSpPr>
            <p:cNvPr id="35" name="Line 37"/>
            <p:cNvSpPr>
              <a:spLocks noChangeShapeType="1"/>
            </p:cNvSpPr>
            <p:nvPr/>
          </p:nvSpPr>
          <p:spPr bwMode="auto">
            <a:xfrm flipH="1">
              <a:off x="1502" y="2337"/>
              <a:ext cx="2130"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Oval 38"/>
            <p:cNvSpPr>
              <a:spLocks noChangeArrowheads="1"/>
            </p:cNvSpPr>
            <p:nvPr/>
          </p:nvSpPr>
          <p:spPr bwMode="auto">
            <a:xfrm>
              <a:off x="1446" y="2308"/>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Line 39"/>
            <p:cNvSpPr>
              <a:spLocks noChangeShapeType="1"/>
            </p:cNvSpPr>
            <p:nvPr/>
          </p:nvSpPr>
          <p:spPr bwMode="auto">
            <a:xfrm flipH="1">
              <a:off x="1503" y="2423"/>
              <a:ext cx="2129"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 name="Oval 40"/>
            <p:cNvSpPr>
              <a:spLocks noChangeArrowheads="1"/>
            </p:cNvSpPr>
            <p:nvPr/>
          </p:nvSpPr>
          <p:spPr bwMode="auto">
            <a:xfrm>
              <a:off x="1447" y="2394"/>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Text Box 41"/>
            <p:cNvSpPr txBox="1">
              <a:spLocks noChangeArrowheads="1"/>
            </p:cNvSpPr>
            <p:nvPr/>
          </p:nvSpPr>
          <p:spPr bwMode="auto">
            <a:xfrm>
              <a:off x="1136" y="2053"/>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b="1" i="1">
                  <a:solidFill>
                    <a:srgbClr val="FF0066"/>
                  </a:solidFill>
                </a:rPr>
                <a:t>A</a:t>
              </a:r>
              <a:r>
                <a:rPr lang="en-US" altLang="zh-CN" b="1" baseline="-25000">
                  <a:solidFill>
                    <a:srgbClr val="FF0066"/>
                  </a:solidFill>
                </a:rPr>
                <a:t>2</a:t>
              </a:r>
              <a:endParaRPr lang="en-US" altLang="zh-CN" b="1" i="1">
                <a:solidFill>
                  <a:srgbClr val="FF0066"/>
                </a:solidFill>
              </a:endParaRPr>
            </a:p>
          </p:txBody>
        </p:sp>
        <p:sp>
          <p:nvSpPr>
            <p:cNvPr id="40" name="Text Box 42"/>
            <p:cNvSpPr txBox="1">
              <a:spLocks noChangeArrowheads="1"/>
            </p:cNvSpPr>
            <p:nvPr/>
          </p:nvSpPr>
          <p:spPr bwMode="auto">
            <a:xfrm>
              <a:off x="1136" y="2259"/>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b="1" i="1">
                  <a:solidFill>
                    <a:srgbClr val="FF0066"/>
                  </a:solidFill>
                </a:rPr>
                <a:t>B</a:t>
              </a:r>
              <a:r>
                <a:rPr lang="en-US" altLang="zh-CN" b="1" baseline="-25000">
                  <a:solidFill>
                    <a:srgbClr val="FF0066"/>
                  </a:solidFill>
                </a:rPr>
                <a:t>2</a:t>
              </a:r>
              <a:endParaRPr lang="en-US" altLang="zh-CN" b="1" i="1">
                <a:solidFill>
                  <a:srgbClr val="FF0066"/>
                </a:solidFill>
              </a:endParaRPr>
            </a:p>
          </p:txBody>
        </p:sp>
        <p:sp>
          <p:nvSpPr>
            <p:cNvPr id="41" name="Line 43"/>
            <p:cNvSpPr>
              <a:spLocks noChangeShapeType="1"/>
            </p:cNvSpPr>
            <p:nvPr/>
          </p:nvSpPr>
          <p:spPr bwMode="auto">
            <a:xfrm flipH="1">
              <a:off x="1515" y="2862"/>
              <a:ext cx="2119"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Oval 44"/>
            <p:cNvSpPr>
              <a:spLocks noChangeArrowheads="1"/>
            </p:cNvSpPr>
            <p:nvPr/>
          </p:nvSpPr>
          <p:spPr bwMode="auto">
            <a:xfrm>
              <a:off x="1459" y="2833"/>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Line 45"/>
            <p:cNvSpPr>
              <a:spLocks noChangeShapeType="1"/>
            </p:cNvSpPr>
            <p:nvPr/>
          </p:nvSpPr>
          <p:spPr bwMode="auto">
            <a:xfrm flipH="1">
              <a:off x="1516" y="2948"/>
              <a:ext cx="2119"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 name="Oval 46"/>
            <p:cNvSpPr>
              <a:spLocks noChangeArrowheads="1"/>
            </p:cNvSpPr>
            <p:nvPr/>
          </p:nvSpPr>
          <p:spPr bwMode="auto">
            <a:xfrm>
              <a:off x="1460" y="2919"/>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Text Box 47"/>
            <p:cNvSpPr txBox="1">
              <a:spLocks noChangeArrowheads="1"/>
            </p:cNvSpPr>
            <p:nvPr/>
          </p:nvSpPr>
          <p:spPr bwMode="auto">
            <a:xfrm>
              <a:off x="1136" y="2597"/>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b="1" i="1">
                  <a:solidFill>
                    <a:srgbClr val="FF0066"/>
                  </a:solidFill>
                </a:rPr>
                <a:t>A</a:t>
              </a:r>
              <a:r>
                <a:rPr lang="en-US" altLang="zh-CN" b="1" baseline="-25000">
                  <a:solidFill>
                    <a:srgbClr val="FF0066"/>
                  </a:solidFill>
                </a:rPr>
                <a:t>1</a:t>
              </a:r>
              <a:endParaRPr lang="en-US" altLang="zh-CN" b="1" i="1">
                <a:solidFill>
                  <a:srgbClr val="FF0066"/>
                </a:solidFill>
              </a:endParaRPr>
            </a:p>
          </p:txBody>
        </p:sp>
        <p:sp>
          <p:nvSpPr>
            <p:cNvPr id="46" name="Text Box 48"/>
            <p:cNvSpPr txBox="1">
              <a:spLocks noChangeArrowheads="1"/>
            </p:cNvSpPr>
            <p:nvPr/>
          </p:nvSpPr>
          <p:spPr bwMode="auto">
            <a:xfrm>
              <a:off x="1136" y="2816"/>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b="1" i="1">
                  <a:solidFill>
                    <a:srgbClr val="FF0066"/>
                  </a:solidFill>
                </a:rPr>
                <a:t>B</a:t>
              </a:r>
              <a:r>
                <a:rPr lang="en-US" altLang="zh-CN" b="1" baseline="-25000">
                  <a:solidFill>
                    <a:srgbClr val="FF0066"/>
                  </a:solidFill>
                </a:rPr>
                <a:t>1</a:t>
              </a:r>
              <a:endParaRPr lang="en-US" altLang="zh-CN" b="1" i="1">
                <a:solidFill>
                  <a:srgbClr val="FF0066"/>
                </a:solidFill>
              </a:endParaRPr>
            </a:p>
          </p:txBody>
        </p:sp>
        <p:sp>
          <p:nvSpPr>
            <p:cNvPr id="47" name="Line 49"/>
            <p:cNvSpPr>
              <a:spLocks noChangeShapeType="1"/>
            </p:cNvSpPr>
            <p:nvPr/>
          </p:nvSpPr>
          <p:spPr bwMode="auto">
            <a:xfrm flipH="1">
              <a:off x="1500" y="3432"/>
              <a:ext cx="2128"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 name="Oval 50"/>
            <p:cNvSpPr>
              <a:spLocks noChangeArrowheads="1"/>
            </p:cNvSpPr>
            <p:nvPr/>
          </p:nvSpPr>
          <p:spPr bwMode="auto">
            <a:xfrm>
              <a:off x="1444" y="3403"/>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Line 51"/>
            <p:cNvSpPr>
              <a:spLocks noChangeShapeType="1"/>
            </p:cNvSpPr>
            <p:nvPr/>
          </p:nvSpPr>
          <p:spPr bwMode="auto">
            <a:xfrm flipH="1">
              <a:off x="1497" y="3510"/>
              <a:ext cx="2132" cy="2"/>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Oval 52"/>
            <p:cNvSpPr>
              <a:spLocks noChangeArrowheads="1"/>
            </p:cNvSpPr>
            <p:nvPr/>
          </p:nvSpPr>
          <p:spPr bwMode="auto">
            <a:xfrm>
              <a:off x="1441" y="3483"/>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Text Box 53"/>
            <p:cNvSpPr txBox="1">
              <a:spLocks noChangeArrowheads="1"/>
            </p:cNvSpPr>
            <p:nvPr/>
          </p:nvSpPr>
          <p:spPr bwMode="auto">
            <a:xfrm>
              <a:off x="1136" y="3103"/>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b="1" i="1">
                  <a:solidFill>
                    <a:srgbClr val="FF0066"/>
                  </a:solidFill>
                </a:rPr>
                <a:t>A</a:t>
              </a:r>
              <a:r>
                <a:rPr lang="en-US" altLang="zh-CN" b="1" baseline="-25000">
                  <a:solidFill>
                    <a:srgbClr val="FF0066"/>
                  </a:solidFill>
                </a:rPr>
                <a:t>0</a:t>
              </a:r>
              <a:endParaRPr lang="en-US" altLang="zh-CN" b="1" i="1">
                <a:solidFill>
                  <a:srgbClr val="FF0066"/>
                </a:solidFill>
              </a:endParaRPr>
            </a:p>
          </p:txBody>
        </p:sp>
        <p:sp>
          <p:nvSpPr>
            <p:cNvPr id="52" name="Text Box 54"/>
            <p:cNvSpPr txBox="1">
              <a:spLocks noChangeArrowheads="1"/>
            </p:cNvSpPr>
            <p:nvPr/>
          </p:nvSpPr>
          <p:spPr bwMode="auto">
            <a:xfrm>
              <a:off x="1136" y="3323"/>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b="1" i="1">
                  <a:solidFill>
                    <a:srgbClr val="FF0066"/>
                  </a:solidFill>
                </a:rPr>
                <a:t>B</a:t>
              </a:r>
              <a:r>
                <a:rPr lang="en-US" altLang="zh-CN" b="1" baseline="-25000">
                  <a:solidFill>
                    <a:srgbClr val="FF0066"/>
                  </a:solidFill>
                </a:rPr>
                <a:t>0</a:t>
              </a:r>
              <a:endParaRPr lang="en-US" altLang="zh-CN" b="1" i="1">
                <a:solidFill>
                  <a:srgbClr val="FF0066"/>
                </a:solidFill>
              </a:endParaRPr>
            </a:p>
          </p:txBody>
        </p:sp>
        <p:sp>
          <p:nvSpPr>
            <p:cNvPr id="53" name="Line 55"/>
            <p:cNvSpPr>
              <a:spLocks noChangeShapeType="1"/>
            </p:cNvSpPr>
            <p:nvPr/>
          </p:nvSpPr>
          <p:spPr bwMode="auto">
            <a:xfrm flipH="1" flipV="1">
              <a:off x="1499" y="3592"/>
              <a:ext cx="2130" cy="1"/>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Oval 56"/>
            <p:cNvSpPr>
              <a:spLocks noChangeArrowheads="1"/>
            </p:cNvSpPr>
            <p:nvPr/>
          </p:nvSpPr>
          <p:spPr bwMode="auto">
            <a:xfrm>
              <a:off x="1443" y="3563"/>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Text Box 57"/>
            <p:cNvSpPr txBox="1">
              <a:spLocks noChangeArrowheads="1"/>
            </p:cNvSpPr>
            <p:nvPr/>
          </p:nvSpPr>
          <p:spPr bwMode="auto">
            <a:xfrm>
              <a:off x="1136" y="3510"/>
              <a:ext cx="4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b="1" i="1">
                  <a:solidFill>
                    <a:srgbClr val="FF0066"/>
                  </a:solidFill>
                </a:rPr>
                <a:t>C</a:t>
              </a:r>
              <a:r>
                <a:rPr lang="en-US" altLang="zh-CN" b="1" baseline="-25000">
                  <a:solidFill>
                    <a:srgbClr val="FF0066"/>
                  </a:solidFill>
                </a:rPr>
                <a:t>0-1</a:t>
              </a:r>
              <a:endParaRPr lang="en-US" altLang="zh-CN" b="1" i="1">
                <a:solidFill>
                  <a:srgbClr val="FF0066"/>
                </a:solidFill>
              </a:endParaRPr>
            </a:p>
          </p:txBody>
        </p:sp>
        <p:sp>
          <p:nvSpPr>
            <p:cNvPr id="56" name="Line 58"/>
            <p:cNvSpPr>
              <a:spLocks noChangeShapeType="1"/>
            </p:cNvSpPr>
            <p:nvPr/>
          </p:nvSpPr>
          <p:spPr bwMode="auto">
            <a:xfrm>
              <a:off x="3087" y="1480"/>
              <a:ext cx="246"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 name="Line 59"/>
            <p:cNvSpPr>
              <a:spLocks noChangeShapeType="1"/>
            </p:cNvSpPr>
            <p:nvPr/>
          </p:nvSpPr>
          <p:spPr bwMode="auto">
            <a:xfrm>
              <a:off x="3323" y="1480"/>
              <a:ext cx="0" cy="1018"/>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 name="Line 60"/>
            <p:cNvSpPr>
              <a:spLocks noChangeShapeType="1"/>
            </p:cNvSpPr>
            <p:nvPr/>
          </p:nvSpPr>
          <p:spPr bwMode="auto">
            <a:xfrm>
              <a:off x="3317" y="2498"/>
              <a:ext cx="313"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 name="Line 61"/>
            <p:cNvSpPr>
              <a:spLocks noChangeShapeType="1"/>
            </p:cNvSpPr>
            <p:nvPr/>
          </p:nvSpPr>
          <p:spPr bwMode="auto">
            <a:xfrm>
              <a:off x="3087" y="1589"/>
              <a:ext cx="144"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 name="Line 62"/>
            <p:cNvSpPr>
              <a:spLocks noChangeShapeType="1"/>
            </p:cNvSpPr>
            <p:nvPr/>
          </p:nvSpPr>
          <p:spPr bwMode="auto">
            <a:xfrm>
              <a:off x="3221" y="1589"/>
              <a:ext cx="0" cy="1453"/>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 name="Line 63"/>
            <p:cNvSpPr>
              <a:spLocks noChangeShapeType="1"/>
            </p:cNvSpPr>
            <p:nvPr/>
          </p:nvSpPr>
          <p:spPr bwMode="auto">
            <a:xfrm flipV="1">
              <a:off x="3218" y="3036"/>
              <a:ext cx="418"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 name="Line 64"/>
            <p:cNvSpPr>
              <a:spLocks noChangeShapeType="1"/>
            </p:cNvSpPr>
            <p:nvPr/>
          </p:nvSpPr>
          <p:spPr bwMode="auto">
            <a:xfrm>
              <a:off x="2965" y="1653"/>
              <a:ext cx="0" cy="121"/>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 name="Line 65"/>
            <p:cNvSpPr>
              <a:spLocks noChangeShapeType="1"/>
            </p:cNvSpPr>
            <p:nvPr/>
          </p:nvSpPr>
          <p:spPr bwMode="auto">
            <a:xfrm>
              <a:off x="2805" y="1646"/>
              <a:ext cx="0" cy="205"/>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 name="Line 66"/>
            <p:cNvSpPr>
              <a:spLocks noChangeShapeType="1"/>
            </p:cNvSpPr>
            <p:nvPr/>
          </p:nvSpPr>
          <p:spPr bwMode="auto">
            <a:xfrm>
              <a:off x="2651" y="1646"/>
              <a:ext cx="0" cy="685"/>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 name="Line 67"/>
            <p:cNvSpPr>
              <a:spLocks noChangeShapeType="1"/>
            </p:cNvSpPr>
            <p:nvPr/>
          </p:nvSpPr>
          <p:spPr bwMode="auto">
            <a:xfrm>
              <a:off x="2504" y="1646"/>
              <a:ext cx="0" cy="775"/>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 name="Line 68"/>
            <p:cNvSpPr>
              <a:spLocks noChangeShapeType="1"/>
            </p:cNvSpPr>
            <p:nvPr/>
          </p:nvSpPr>
          <p:spPr bwMode="auto">
            <a:xfrm>
              <a:off x="2363" y="1653"/>
              <a:ext cx="0" cy="1216"/>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 name="Line 69"/>
            <p:cNvSpPr>
              <a:spLocks noChangeShapeType="1"/>
            </p:cNvSpPr>
            <p:nvPr/>
          </p:nvSpPr>
          <p:spPr bwMode="auto">
            <a:xfrm>
              <a:off x="2216" y="1646"/>
              <a:ext cx="0" cy="1306"/>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 name="Line 70"/>
            <p:cNvSpPr>
              <a:spLocks noChangeShapeType="1"/>
            </p:cNvSpPr>
            <p:nvPr/>
          </p:nvSpPr>
          <p:spPr bwMode="auto">
            <a:xfrm>
              <a:off x="2069" y="1646"/>
              <a:ext cx="0" cy="1786"/>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 name="Line 71"/>
            <p:cNvSpPr>
              <a:spLocks noChangeShapeType="1"/>
            </p:cNvSpPr>
            <p:nvPr/>
          </p:nvSpPr>
          <p:spPr bwMode="auto">
            <a:xfrm>
              <a:off x="1922" y="1646"/>
              <a:ext cx="0" cy="1876"/>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 name="Line 72"/>
            <p:cNvSpPr>
              <a:spLocks noChangeShapeType="1"/>
            </p:cNvSpPr>
            <p:nvPr/>
          </p:nvSpPr>
          <p:spPr bwMode="auto">
            <a:xfrm>
              <a:off x="1768" y="1653"/>
              <a:ext cx="0" cy="1945"/>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 name="Oval 73"/>
            <p:cNvSpPr>
              <a:spLocks noChangeArrowheads="1"/>
            </p:cNvSpPr>
            <p:nvPr/>
          </p:nvSpPr>
          <p:spPr bwMode="auto">
            <a:xfrm>
              <a:off x="2939" y="1745"/>
              <a:ext cx="50" cy="50"/>
            </a:xfrm>
            <a:prstGeom prst="ellipse">
              <a:avLst/>
            </a:prstGeom>
            <a:solidFill>
              <a:srgbClr val="0033CC"/>
            </a:solidFill>
            <a:ln w="2857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 name="Oval 74"/>
            <p:cNvSpPr>
              <a:spLocks noChangeArrowheads="1"/>
            </p:cNvSpPr>
            <p:nvPr/>
          </p:nvSpPr>
          <p:spPr bwMode="auto">
            <a:xfrm>
              <a:off x="2478" y="2393"/>
              <a:ext cx="50" cy="50"/>
            </a:xfrm>
            <a:prstGeom prst="ellipse">
              <a:avLst/>
            </a:prstGeom>
            <a:solidFill>
              <a:srgbClr val="0033CC"/>
            </a:solidFill>
            <a:ln w="2857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73" name="Oval 75"/>
            <p:cNvSpPr>
              <a:spLocks noChangeArrowheads="1"/>
            </p:cNvSpPr>
            <p:nvPr/>
          </p:nvSpPr>
          <p:spPr bwMode="auto">
            <a:xfrm>
              <a:off x="2779" y="1832"/>
              <a:ext cx="50" cy="50"/>
            </a:xfrm>
            <a:prstGeom prst="ellipse">
              <a:avLst/>
            </a:prstGeom>
            <a:solidFill>
              <a:srgbClr val="0033CC"/>
            </a:solidFill>
            <a:ln w="2857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 name="Oval 76"/>
            <p:cNvSpPr>
              <a:spLocks noChangeArrowheads="1"/>
            </p:cNvSpPr>
            <p:nvPr/>
          </p:nvSpPr>
          <p:spPr bwMode="auto">
            <a:xfrm>
              <a:off x="2625" y="2302"/>
              <a:ext cx="50" cy="50"/>
            </a:xfrm>
            <a:prstGeom prst="ellipse">
              <a:avLst/>
            </a:prstGeom>
            <a:solidFill>
              <a:srgbClr val="0033CC"/>
            </a:solidFill>
            <a:ln w="2857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 name="Oval 77"/>
            <p:cNvSpPr>
              <a:spLocks noChangeArrowheads="1"/>
            </p:cNvSpPr>
            <p:nvPr/>
          </p:nvSpPr>
          <p:spPr bwMode="auto">
            <a:xfrm>
              <a:off x="2335" y="2827"/>
              <a:ext cx="50" cy="50"/>
            </a:xfrm>
            <a:prstGeom prst="ellipse">
              <a:avLst/>
            </a:prstGeom>
            <a:solidFill>
              <a:srgbClr val="0033CC"/>
            </a:solidFill>
            <a:ln w="2857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 name="Oval 78"/>
            <p:cNvSpPr>
              <a:spLocks noChangeArrowheads="1"/>
            </p:cNvSpPr>
            <p:nvPr/>
          </p:nvSpPr>
          <p:spPr bwMode="auto">
            <a:xfrm>
              <a:off x="2193" y="2918"/>
              <a:ext cx="50" cy="50"/>
            </a:xfrm>
            <a:prstGeom prst="ellipse">
              <a:avLst/>
            </a:prstGeom>
            <a:solidFill>
              <a:srgbClr val="0033CC"/>
            </a:solidFill>
            <a:ln w="2857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 name="Oval 79"/>
            <p:cNvSpPr>
              <a:spLocks noChangeArrowheads="1"/>
            </p:cNvSpPr>
            <p:nvPr/>
          </p:nvSpPr>
          <p:spPr bwMode="auto">
            <a:xfrm>
              <a:off x="2042" y="3401"/>
              <a:ext cx="50" cy="50"/>
            </a:xfrm>
            <a:prstGeom prst="ellipse">
              <a:avLst/>
            </a:prstGeom>
            <a:solidFill>
              <a:srgbClr val="0033CC"/>
            </a:solidFill>
            <a:ln w="2857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 name="Oval 80"/>
            <p:cNvSpPr>
              <a:spLocks noChangeArrowheads="1"/>
            </p:cNvSpPr>
            <p:nvPr/>
          </p:nvSpPr>
          <p:spPr bwMode="auto">
            <a:xfrm>
              <a:off x="1895" y="3481"/>
              <a:ext cx="50" cy="50"/>
            </a:xfrm>
            <a:prstGeom prst="ellipse">
              <a:avLst/>
            </a:prstGeom>
            <a:solidFill>
              <a:srgbClr val="0033CC"/>
            </a:solidFill>
            <a:ln w="2857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 name="Oval 81"/>
            <p:cNvSpPr>
              <a:spLocks noChangeArrowheads="1"/>
            </p:cNvSpPr>
            <p:nvPr/>
          </p:nvSpPr>
          <p:spPr bwMode="auto">
            <a:xfrm>
              <a:off x="1743" y="3566"/>
              <a:ext cx="50" cy="50"/>
            </a:xfrm>
            <a:prstGeom prst="ellipse">
              <a:avLst/>
            </a:prstGeom>
            <a:solidFill>
              <a:srgbClr val="0033CC"/>
            </a:solidFill>
            <a:ln w="2857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 name="Oval 82"/>
            <p:cNvSpPr>
              <a:spLocks noChangeArrowheads="1"/>
            </p:cNvSpPr>
            <p:nvPr/>
          </p:nvSpPr>
          <p:spPr bwMode="auto">
            <a:xfrm>
              <a:off x="4357" y="1211"/>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 name="Rectangle 83"/>
            <p:cNvSpPr>
              <a:spLocks noChangeArrowheads="1"/>
            </p:cNvSpPr>
            <p:nvPr/>
          </p:nvSpPr>
          <p:spPr bwMode="auto">
            <a:xfrm>
              <a:off x="3606" y="1839"/>
              <a:ext cx="29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33CC"/>
                  </a:solidFill>
                  <a:cs typeface="Times New Roman" panose="02020603050405020304" pitchFamily="18" charset="0"/>
                </a:rPr>
                <a:t>CI</a:t>
              </a:r>
            </a:p>
          </p:txBody>
        </p:sp>
        <p:sp>
          <p:nvSpPr>
            <p:cNvPr id="82" name="Rectangle 84"/>
            <p:cNvSpPr>
              <a:spLocks noChangeArrowheads="1"/>
            </p:cNvSpPr>
            <p:nvPr/>
          </p:nvSpPr>
          <p:spPr bwMode="auto">
            <a:xfrm>
              <a:off x="3606" y="2388"/>
              <a:ext cx="29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33CC"/>
                  </a:solidFill>
                  <a:cs typeface="Times New Roman" panose="02020603050405020304" pitchFamily="18" charset="0"/>
                </a:rPr>
                <a:t>CI</a:t>
              </a:r>
            </a:p>
          </p:txBody>
        </p:sp>
        <p:sp>
          <p:nvSpPr>
            <p:cNvPr id="83" name="Rectangle 85"/>
            <p:cNvSpPr>
              <a:spLocks noChangeArrowheads="1"/>
            </p:cNvSpPr>
            <p:nvPr/>
          </p:nvSpPr>
          <p:spPr bwMode="auto">
            <a:xfrm>
              <a:off x="3606" y="2937"/>
              <a:ext cx="29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33CC"/>
                  </a:solidFill>
                  <a:cs typeface="Times New Roman" panose="02020603050405020304" pitchFamily="18" charset="0"/>
                </a:rPr>
                <a:t>CI</a:t>
              </a:r>
            </a:p>
          </p:txBody>
        </p:sp>
        <p:sp>
          <p:nvSpPr>
            <p:cNvPr id="84" name="Rectangle 86"/>
            <p:cNvSpPr>
              <a:spLocks noChangeArrowheads="1"/>
            </p:cNvSpPr>
            <p:nvPr/>
          </p:nvSpPr>
          <p:spPr bwMode="auto">
            <a:xfrm>
              <a:off x="3606" y="3487"/>
              <a:ext cx="29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33CC"/>
                  </a:solidFill>
                  <a:cs typeface="Times New Roman" panose="02020603050405020304" pitchFamily="18" charset="0"/>
                </a:rPr>
                <a:t>CI</a:t>
              </a:r>
            </a:p>
          </p:txBody>
        </p:sp>
      </p:grpSp>
      <p:sp>
        <p:nvSpPr>
          <p:cNvPr id="85" name="Rectangle 88"/>
          <p:cNvSpPr>
            <a:spLocks noChangeArrowheads="1"/>
          </p:cNvSpPr>
          <p:nvPr/>
        </p:nvSpPr>
        <p:spPr bwMode="auto">
          <a:xfrm>
            <a:off x="3286125" y="4778375"/>
            <a:ext cx="5413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a:solidFill>
                  <a:srgbClr val="FF0066"/>
                </a:solidFill>
                <a:ea typeface="楷体_GB2312" panose="02010609030101010101" pitchFamily="49" charset="-122"/>
              </a:rPr>
              <a:t>C</a:t>
            </a:r>
            <a:r>
              <a:rPr lang="en-US" altLang="zh-CN" sz="2800" b="1" baseline="-25000">
                <a:solidFill>
                  <a:srgbClr val="FF0066"/>
                </a:solidFill>
                <a:ea typeface="楷体_GB2312" panose="02010609030101010101" pitchFamily="49" charset="-122"/>
              </a:rPr>
              <a:t>0</a:t>
            </a:r>
          </a:p>
        </p:txBody>
      </p:sp>
      <p:sp>
        <p:nvSpPr>
          <p:cNvPr id="86" name="Rectangle 89"/>
          <p:cNvSpPr>
            <a:spLocks noChangeArrowheads="1"/>
          </p:cNvSpPr>
          <p:nvPr/>
        </p:nvSpPr>
        <p:spPr bwMode="auto">
          <a:xfrm>
            <a:off x="3362325" y="3940175"/>
            <a:ext cx="5413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a:solidFill>
                  <a:srgbClr val="FF0066"/>
                </a:solidFill>
                <a:ea typeface="楷体_GB2312" panose="02010609030101010101" pitchFamily="49" charset="-122"/>
              </a:rPr>
              <a:t>C</a:t>
            </a:r>
            <a:r>
              <a:rPr lang="en-US" altLang="zh-CN" sz="2800" b="1" baseline="-25000">
                <a:solidFill>
                  <a:srgbClr val="FF0066"/>
                </a:solidFill>
                <a:ea typeface="楷体_GB2312" panose="02010609030101010101" pitchFamily="49" charset="-122"/>
              </a:rPr>
              <a:t>1</a:t>
            </a:r>
          </a:p>
        </p:txBody>
      </p:sp>
      <p:sp>
        <p:nvSpPr>
          <p:cNvPr id="87" name="Rectangle 90"/>
          <p:cNvSpPr>
            <a:spLocks noChangeArrowheads="1"/>
          </p:cNvSpPr>
          <p:nvPr/>
        </p:nvSpPr>
        <p:spPr bwMode="auto">
          <a:xfrm>
            <a:off x="3667125" y="3101975"/>
            <a:ext cx="5413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a:solidFill>
                  <a:srgbClr val="FF0066"/>
                </a:solidFill>
                <a:ea typeface="楷体_GB2312" panose="02010609030101010101" pitchFamily="49" charset="-122"/>
              </a:rPr>
              <a:t>C</a:t>
            </a:r>
            <a:r>
              <a:rPr lang="en-US" altLang="zh-CN" sz="2800" b="1" baseline="-25000">
                <a:solidFill>
                  <a:srgbClr val="FF0066"/>
                </a:solidFill>
                <a:ea typeface="楷体_GB2312" panose="02010609030101010101" pitchFamily="49" charset="-122"/>
              </a:rPr>
              <a:t>2</a:t>
            </a:r>
          </a:p>
        </p:txBody>
      </p:sp>
      <p:sp>
        <p:nvSpPr>
          <p:cNvPr id="88" name="Text Box 91"/>
          <p:cNvSpPr txBox="1">
            <a:spLocks noChangeArrowheads="1"/>
          </p:cNvSpPr>
          <p:nvPr/>
        </p:nvSpPr>
        <p:spPr bwMode="auto">
          <a:xfrm>
            <a:off x="5843588" y="1701800"/>
            <a:ext cx="1622425" cy="528638"/>
          </a:xfrm>
          <a:prstGeom prst="rect">
            <a:avLst/>
          </a:prstGeom>
          <a:solidFill>
            <a:srgbClr val="FFFFCC"/>
          </a:solidFill>
          <a:ln w="9525">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0033CC"/>
                </a:solidFill>
              </a:rPr>
              <a:t>集成芯片</a:t>
            </a:r>
          </a:p>
        </p:txBody>
      </p:sp>
      <p:sp>
        <p:nvSpPr>
          <p:cNvPr id="89" name="Text Box 92"/>
          <p:cNvSpPr txBox="1">
            <a:spLocks noChangeArrowheads="1"/>
          </p:cNvSpPr>
          <p:nvPr/>
        </p:nvSpPr>
        <p:spPr bwMode="auto">
          <a:xfrm>
            <a:off x="5895975" y="2335213"/>
            <a:ext cx="32385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0033CC"/>
                </a:solidFill>
                <a:ea typeface="楷体_GB2312" panose="02010609030101010101" pitchFamily="49" charset="-122"/>
              </a:rPr>
              <a:t>CMOS</a:t>
            </a:r>
            <a:r>
              <a:rPr lang="zh-CN" altLang="en-US" sz="2800" b="1">
                <a:solidFill>
                  <a:srgbClr val="0033CC"/>
                </a:solidFill>
                <a:ea typeface="楷体_GB2312" panose="02010609030101010101" pitchFamily="49" charset="-122"/>
              </a:rPr>
              <a:t>：</a:t>
            </a:r>
            <a:r>
              <a:rPr lang="en-US" altLang="zh-CN" sz="2800" b="1">
                <a:solidFill>
                  <a:srgbClr val="FF0066"/>
                </a:solidFill>
                <a:ea typeface="楷体_GB2312" panose="02010609030101010101" pitchFamily="49" charset="-122"/>
              </a:rPr>
              <a:t>CC4008</a:t>
            </a:r>
          </a:p>
        </p:txBody>
      </p:sp>
      <p:sp>
        <p:nvSpPr>
          <p:cNvPr id="90" name="Text Box 94"/>
          <p:cNvSpPr txBox="1">
            <a:spLocks noChangeArrowheads="1"/>
          </p:cNvSpPr>
          <p:nvPr/>
        </p:nvSpPr>
        <p:spPr bwMode="auto">
          <a:xfrm>
            <a:off x="6029325" y="4606925"/>
            <a:ext cx="1622425" cy="528638"/>
          </a:xfrm>
          <a:prstGeom prst="rect">
            <a:avLst/>
          </a:prstGeom>
          <a:solidFill>
            <a:srgbClr val="FFFFCC"/>
          </a:solidFill>
          <a:ln w="9525">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0033CC"/>
                </a:solidFill>
              </a:rPr>
              <a:t>应用举例</a:t>
            </a:r>
          </a:p>
        </p:txBody>
      </p:sp>
      <p:sp>
        <p:nvSpPr>
          <p:cNvPr id="91" name="Text Box 95"/>
          <p:cNvSpPr txBox="1">
            <a:spLocks noChangeArrowheads="1"/>
          </p:cNvSpPr>
          <p:nvPr/>
        </p:nvSpPr>
        <p:spPr bwMode="auto">
          <a:xfrm>
            <a:off x="6086475" y="5421313"/>
            <a:ext cx="26289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t>8421 BCD </a:t>
            </a:r>
            <a:r>
              <a:rPr lang="zh-CN" altLang="en-US" sz="2800" b="1"/>
              <a:t>码 </a:t>
            </a:r>
          </a:p>
          <a:p>
            <a:r>
              <a:rPr lang="zh-CN" altLang="en-US" sz="2800" b="1"/>
              <a:t>→ 余 </a:t>
            </a:r>
            <a:r>
              <a:rPr lang="en-US" altLang="zh-CN" sz="2800" b="1"/>
              <a:t>3 </a:t>
            </a:r>
            <a:r>
              <a:rPr lang="zh-CN" altLang="en-US" sz="2800" b="1"/>
              <a:t>码</a:t>
            </a:r>
          </a:p>
        </p:txBody>
      </p:sp>
      <p:sp>
        <p:nvSpPr>
          <p:cNvPr id="92" name="Text Box 93"/>
          <p:cNvSpPr txBox="1">
            <a:spLocks noChangeArrowheads="1"/>
          </p:cNvSpPr>
          <p:nvPr/>
        </p:nvSpPr>
        <p:spPr bwMode="auto">
          <a:xfrm>
            <a:off x="5929313" y="2890838"/>
            <a:ext cx="328136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a:solidFill>
                  <a:srgbClr val="0033CC"/>
                </a:solidFill>
                <a:ea typeface="楷体_GB2312" panose="02010609030101010101" pitchFamily="49" charset="-122"/>
              </a:rPr>
              <a:t>TTL</a:t>
            </a:r>
            <a:r>
              <a:rPr lang="zh-CN" altLang="en-US" sz="2800" b="1" dirty="0">
                <a:solidFill>
                  <a:srgbClr val="0033CC"/>
                </a:solidFill>
                <a:ea typeface="楷体_GB2312" panose="02010609030101010101" pitchFamily="49" charset="-122"/>
              </a:rPr>
              <a:t>：    </a:t>
            </a:r>
            <a:r>
              <a:rPr lang="en-US" altLang="zh-CN" sz="2800" b="1" dirty="0">
                <a:solidFill>
                  <a:srgbClr val="FF0066"/>
                </a:solidFill>
                <a:ea typeface="楷体_GB2312" panose="02010609030101010101" pitchFamily="49" charset="-122"/>
              </a:rPr>
              <a:t>74283 </a:t>
            </a:r>
          </a:p>
          <a:p>
            <a:r>
              <a:rPr lang="en-US" altLang="zh-CN" sz="2800" b="1" dirty="0">
                <a:solidFill>
                  <a:srgbClr val="FF0066"/>
                </a:solidFill>
                <a:ea typeface="楷体_GB2312" panose="02010609030101010101" pitchFamily="49" charset="-122"/>
              </a:rPr>
              <a:t>                74LS283</a:t>
            </a:r>
          </a:p>
        </p:txBody>
      </p:sp>
    </p:spTree>
    <p:extLst>
      <p:ext uri="{BB962C8B-B14F-4D97-AF65-F5344CB8AC3E}">
        <p14:creationId xmlns:p14="http://schemas.microsoft.com/office/powerpoint/2010/main" val="1781678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85"/>
                                        </p:tgtEl>
                                        <p:attrNameLst>
                                          <p:attrName>style.visibility</p:attrName>
                                        </p:attrNameLst>
                                      </p:cBhvr>
                                      <p:to>
                                        <p:strVal val="visible"/>
                                      </p:to>
                                    </p:set>
                                    <p:anim calcmode="lin" valueType="num">
                                      <p:cBhvr additive="base">
                                        <p:cTn id="12" dur="500" fill="hold"/>
                                        <p:tgtEl>
                                          <p:spTgt spid="85"/>
                                        </p:tgtEl>
                                        <p:attrNameLst>
                                          <p:attrName>ppt_x</p:attrName>
                                        </p:attrNameLst>
                                      </p:cBhvr>
                                      <p:tavLst>
                                        <p:tav tm="0">
                                          <p:val>
                                            <p:strVal val="0-#ppt_w/2"/>
                                          </p:val>
                                        </p:tav>
                                        <p:tav tm="100000">
                                          <p:val>
                                            <p:strVal val="#ppt_x"/>
                                          </p:val>
                                        </p:tav>
                                      </p:tavLst>
                                    </p:anim>
                                    <p:anim calcmode="lin" valueType="num">
                                      <p:cBhvr additive="base">
                                        <p:cTn id="13" dur="500" fill="hold"/>
                                        <p:tgtEl>
                                          <p:spTgt spid="8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86"/>
                                        </p:tgtEl>
                                        <p:attrNameLst>
                                          <p:attrName>style.visibility</p:attrName>
                                        </p:attrNameLst>
                                      </p:cBhvr>
                                      <p:to>
                                        <p:strVal val="visible"/>
                                      </p:to>
                                    </p:set>
                                    <p:anim calcmode="lin" valueType="num">
                                      <p:cBhvr additive="base">
                                        <p:cTn id="18" dur="500" fill="hold"/>
                                        <p:tgtEl>
                                          <p:spTgt spid="86"/>
                                        </p:tgtEl>
                                        <p:attrNameLst>
                                          <p:attrName>ppt_x</p:attrName>
                                        </p:attrNameLst>
                                      </p:cBhvr>
                                      <p:tavLst>
                                        <p:tav tm="0">
                                          <p:val>
                                            <p:strVal val="0-#ppt_w/2"/>
                                          </p:val>
                                        </p:tav>
                                        <p:tav tm="100000">
                                          <p:val>
                                            <p:strVal val="#ppt_x"/>
                                          </p:val>
                                        </p:tav>
                                      </p:tavLst>
                                    </p:anim>
                                    <p:anim calcmode="lin" valueType="num">
                                      <p:cBhvr additive="base">
                                        <p:cTn id="19" dur="500" fill="hold"/>
                                        <p:tgtEl>
                                          <p:spTgt spid="86"/>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87"/>
                                        </p:tgtEl>
                                        <p:attrNameLst>
                                          <p:attrName>style.visibility</p:attrName>
                                        </p:attrNameLst>
                                      </p:cBhvr>
                                      <p:to>
                                        <p:strVal val="visible"/>
                                      </p:to>
                                    </p:set>
                                    <p:anim calcmode="lin" valueType="num">
                                      <p:cBhvr additive="base">
                                        <p:cTn id="24" dur="500" fill="hold"/>
                                        <p:tgtEl>
                                          <p:spTgt spid="87"/>
                                        </p:tgtEl>
                                        <p:attrNameLst>
                                          <p:attrName>ppt_x</p:attrName>
                                        </p:attrNameLst>
                                      </p:cBhvr>
                                      <p:tavLst>
                                        <p:tav tm="0">
                                          <p:val>
                                            <p:strVal val="0-#ppt_w/2"/>
                                          </p:val>
                                        </p:tav>
                                        <p:tav tm="100000">
                                          <p:val>
                                            <p:strVal val="#ppt_x"/>
                                          </p:val>
                                        </p:tav>
                                      </p:tavLst>
                                    </p:anim>
                                    <p:anim calcmode="lin" valueType="num">
                                      <p:cBhvr additive="base">
                                        <p:cTn id="25" dur="500" fill="hold"/>
                                        <p:tgtEl>
                                          <p:spTgt spid="87"/>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3" presetClass="entr" presetSubtype="16" fill="hold" grpId="0" nodeType="clickEffect">
                                  <p:stCondLst>
                                    <p:cond delay="0"/>
                                  </p:stCondLst>
                                  <p:childTnLst>
                                    <p:set>
                                      <p:cBhvr>
                                        <p:cTn id="29" dur="1" fill="hold">
                                          <p:stCondLst>
                                            <p:cond delay="0"/>
                                          </p:stCondLst>
                                        </p:cTn>
                                        <p:tgtEl>
                                          <p:spTgt spid="88"/>
                                        </p:tgtEl>
                                        <p:attrNameLst>
                                          <p:attrName>style.visibility</p:attrName>
                                        </p:attrNameLst>
                                      </p:cBhvr>
                                      <p:to>
                                        <p:strVal val="visible"/>
                                      </p:to>
                                    </p:set>
                                    <p:anim calcmode="lin" valueType="num">
                                      <p:cBhvr>
                                        <p:cTn id="30" dur="500" fill="hold"/>
                                        <p:tgtEl>
                                          <p:spTgt spid="88"/>
                                        </p:tgtEl>
                                        <p:attrNameLst>
                                          <p:attrName>ppt_w</p:attrName>
                                        </p:attrNameLst>
                                      </p:cBhvr>
                                      <p:tavLst>
                                        <p:tav tm="0">
                                          <p:val>
                                            <p:fltVal val="0"/>
                                          </p:val>
                                        </p:tav>
                                        <p:tav tm="100000">
                                          <p:val>
                                            <p:strVal val="#ppt_w"/>
                                          </p:val>
                                        </p:tav>
                                      </p:tavLst>
                                    </p:anim>
                                    <p:anim calcmode="lin" valueType="num">
                                      <p:cBhvr>
                                        <p:cTn id="31" dur="500" fill="hold"/>
                                        <p:tgtEl>
                                          <p:spTgt spid="88"/>
                                        </p:tgtEl>
                                        <p:attrNameLst>
                                          <p:attrName>ppt_h</p:attrName>
                                        </p:attrNameLst>
                                      </p:cBhvr>
                                      <p:tavLst>
                                        <p:tav tm="0">
                                          <p:val>
                                            <p:fltVal val="0"/>
                                          </p:val>
                                        </p:tav>
                                        <p:tav tm="100000">
                                          <p:val>
                                            <p:strVal val="#ppt_h"/>
                                          </p:val>
                                        </p:tav>
                                      </p:tavLst>
                                    </p:anim>
                                  </p:childTnLst>
                                </p:cTn>
                              </p:par>
                            </p:childTnLst>
                          </p:cTn>
                        </p:par>
                        <p:par>
                          <p:cTn id="32" fill="hold">
                            <p:stCondLst>
                              <p:cond delay="500"/>
                            </p:stCondLst>
                            <p:childTnLst>
                              <p:par>
                                <p:cTn id="33" presetID="22" presetClass="entr" presetSubtype="8" fill="hold" grpId="0" nodeType="afterEffect">
                                  <p:stCondLst>
                                    <p:cond delay="1000"/>
                                  </p:stCondLst>
                                  <p:iterate type="lt">
                                    <p:tmPct val="100000"/>
                                  </p:iterate>
                                  <p:childTnLst>
                                    <p:set>
                                      <p:cBhvr>
                                        <p:cTn id="34" dur="1" fill="hold">
                                          <p:stCondLst>
                                            <p:cond delay="0"/>
                                          </p:stCondLst>
                                        </p:cTn>
                                        <p:tgtEl>
                                          <p:spTgt spid="89"/>
                                        </p:tgtEl>
                                        <p:attrNameLst>
                                          <p:attrName>style.visibility</p:attrName>
                                        </p:attrNameLst>
                                      </p:cBhvr>
                                      <p:to>
                                        <p:strVal val="visible"/>
                                      </p:to>
                                    </p:set>
                                    <p:animEffect transition="in" filter="wipe(left)">
                                      <p:cBhvr>
                                        <p:cTn id="35" dur="75"/>
                                        <p:tgtEl>
                                          <p:spTgt spid="89"/>
                                        </p:tgtEl>
                                      </p:cBhvr>
                                    </p:animEffect>
                                  </p:childTnLst>
                                </p:cTn>
                              </p:par>
                            </p:childTnLst>
                          </p:cTn>
                        </p:par>
                      </p:childTnLst>
                    </p:cTn>
                  </p:par>
                  <p:par>
                    <p:cTn id="36" fill="hold">
                      <p:stCondLst>
                        <p:cond delay="indefinite"/>
                      </p:stCondLst>
                      <p:childTnLst>
                        <p:par>
                          <p:cTn id="37" fill="hold">
                            <p:stCondLst>
                              <p:cond delay="0"/>
                            </p:stCondLst>
                            <p:childTnLst>
                              <p:par>
                                <p:cTn id="38" presetID="23" presetClass="entr" presetSubtype="16" fill="hold" grpId="0" nodeType="clickEffect">
                                  <p:stCondLst>
                                    <p:cond delay="0"/>
                                  </p:stCondLst>
                                  <p:childTnLst>
                                    <p:set>
                                      <p:cBhvr>
                                        <p:cTn id="39" dur="1" fill="hold">
                                          <p:stCondLst>
                                            <p:cond delay="0"/>
                                          </p:stCondLst>
                                        </p:cTn>
                                        <p:tgtEl>
                                          <p:spTgt spid="90"/>
                                        </p:tgtEl>
                                        <p:attrNameLst>
                                          <p:attrName>style.visibility</p:attrName>
                                        </p:attrNameLst>
                                      </p:cBhvr>
                                      <p:to>
                                        <p:strVal val="visible"/>
                                      </p:to>
                                    </p:set>
                                    <p:anim calcmode="lin" valueType="num">
                                      <p:cBhvr>
                                        <p:cTn id="40" dur="500" fill="hold"/>
                                        <p:tgtEl>
                                          <p:spTgt spid="90"/>
                                        </p:tgtEl>
                                        <p:attrNameLst>
                                          <p:attrName>ppt_w</p:attrName>
                                        </p:attrNameLst>
                                      </p:cBhvr>
                                      <p:tavLst>
                                        <p:tav tm="0">
                                          <p:val>
                                            <p:fltVal val="0"/>
                                          </p:val>
                                        </p:tav>
                                        <p:tav tm="100000">
                                          <p:val>
                                            <p:strVal val="#ppt_w"/>
                                          </p:val>
                                        </p:tav>
                                      </p:tavLst>
                                    </p:anim>
                                    <p:anim calcmode="lin" valueType="num">
                                      <p:cBhvr>
                                        <p:cTn id="41" dur="500" fill="hold"/>
                                        <p:tgtEl>
                                          <p:spTgt spid="90"/>
                                        </p:tgtEl>
                                        <p:attrNameLst>
                                          <p:attrName>ppt_h</p:attrName>
                                        </p:attrNameLst>
                                      </p:cBhvr>
                                      <p:tavLst>
                                        <p:tav tm="0">
                                          <p:val>
                                            <p:fltVal val="0"/>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iterate type="lt">
                                    <p:tmPct val="100000"/>
                                  </p:iterate>
                                  <p:childTnLst>
                                    <p:set>
                                      <p:cBhvr>
                                        <p:cTn id="45" dur="1" fill="hold">
                                          <p:stCondLst>
                                            <p:cond delay="0"/>
                                          </p:stCondLst>
                                        </p:cTn>
                                        <p:tgtEl>
                                          <p:spTgt spid="91"/>
                                        </p:tgtEl>
                                        <p:attrNameLst>
                                          <p:attrName>style.visibility</p:attrName>
                                        </p:attrNameLst>
                                      </p:cBhvr>
                                      <p:to>
                                        <p:strVal val="visible"/>
                                      </p:to>
                                    </p:set>
                                    <p:animEffect transition="in" filter="wipe(left)">
                                      <p:cBhvr>
                                        <p:cTn id="46" dur="75"/>
                                        <p:tgtEl>
                                          <p:spTgt spid="91"/>
                                        </p:tgtEl>
                                      </p:cBhvr>
                                    </p:animEffect>
                                  </p:childTnLst>
                                </p:cTn>
                              </p:par>
                            </p:childTnLst>
                          </p:cTn>
                        </p:par>
                        <p:par>
                          <p:cTn id="47" fill="hold">
                            <p:stCondLst>
                              <p:cond delay="900"/>
                            </p:stCondLst>
                            <p:childTnLst>
                              <p:par>
                                <p:cTn id="48" presetID="22" presetClass="entr" presetSubtype="8" fill="hold" grpId="0" nodeType="afterEffect">
                                  <p:stCondLst>
                                    <p:cond delay="1000"/>
                                  </p:stCondLst>
                                  <p:iterate type="lt">
                                    <p:tmPct val="100000"/>
                                  </p:iterate>
                                  <p:childTnLst>
                                    <p:set>
                                      <p:cBhvr>
                                        <p:cTn id="49" dur="1" fill="hold">
                                          <p:stCondLst>
                                            <p:cond delay="0"/>
                                          </p:stCondLst>
                                        </p:cTn>
                                        <p:tgtEl>
                                          <p:spTgt spid="92"/>
                                        </p:tgtEl>
                                        <p:attrNameLst>
                                          <p:attrName>style.visibility</p:attrName>
                                        </p:attrNameLst>
                                      </p:cBhvr>
                                      <p:to>
                                        <p:strVal val="visible"/>
                                      </p:to>
                                    </p:set>
                                    <p:animEffect transition="in" filter="wipe(left)">
                                      <p:cBhvr>
                                        <p:cTn id="50" dur="75"/>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utoUpdateAnimBg="0"/>
      <p:bldP spid="86" grpId="0" autoUpdateAnimBg="0"/>
      <p:bldP spid="87" grpId="0" autoUpdateAnimBg="0"/>
      <p:bldP spid="88" grpId="0" animBg="1" autoUpdateAnimBg="0"/>
      <p:bldP spid="89" grpId="0" autoUpdateAnimBg="0"/>
      <p:bldP spid="90" grpId="0" animBg="1" autoUpdateAnimBg="0"/>
      <p:bldP spid="91" grpId="0" autoUpdateAnimBg="0"/>
      <p:bldP spid="92"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8553" name="Object 9"/>
          <p:cNvGraphicFramePr>
            <a:graphicFrameLocks noChangeAspect="1"/>
          </p:cNvGraphicFramePr>
          <p:nvPr>
            <p:extLst>
              <p:ext uri="{D42A27DB-BD31-4B8C-83A1-F6EECF244321}">
                <p14:modId xmlns:p14="http://schemas.microsoft.com/office/powerpoint/2010/main" val="2736551546"/>
              </p:ext>
            </p:extLst>
          </p:nvPr>
        </p:nvGraphicFramePr>
        <p:xfrm>
          <a:off x="4067175" y="1210886"/>
          <a:ext cx="4897438" cy="4064000"/>
        </p:xfrm>
        <a:graphic>
          <a:graphicData uri="http://schemas.openxmlformats.org/presentationml/2006/ole">
            <mc:AlternateContent xmlns:mc="http://schemas.openxmlformats.org/markup-compatibility/2006">
              <mc:Choice xmlns:v="urn:schemas-microsoft-com:vml" Requires="v">
                <p:oleObj spid="_x0000_s35860" name="Photo Editor 照片" r:id="rId3" imgW="15219048" imgH="12628571" progId="MSPhotoEd.3">
                  <p:embed/>
                </p:oleObj>
              </mc:Choice>
              <mc:Fallback>
                <p:oleObj name="Photo Editor 照片" r:id="rId3" imgW="15219048" imgH="12628571" progId="MSPhotoEd.3">
                  <p:embed/>
                  <p:pic>
                    <p:nvPicPr>
                      <p:cNvPr id="108553"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7175" y="1210886"/>
                        <a:ext cx="4897438" cy="406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08550" name="Text Box 6"/>
          <p:cNvSpPr txBox="1">
            <a:spLocks noChangeArrowheads="1"/>
          </p:cNvSpPr>
          <p:nvPr/>
        </p:nvSpPr>
        <p:spPr bwMode="auto">
          <a:xfrm>
            <a:off x="714375" y="1210886"/>
            <a:ext cx="3352800" cy="523220"/>
          </a:xfrm>
          <a:prstGeom prst="rect">
            <a:avLst/>
          </a:prstGeom>
          <a:noFill/>
          <a:ln w="9525">
            <a:solidFill>
              <a:srgbClr val="CC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a:ea typeface="隶书" panose="02010509060101010101" pitchFamily="49" charset="-122"/>
              </a:rPr>
              <a:t>BCD</a:t>
            </a:r>
            <a:r>
              <a:rPr kumimoji="1" lang="zh-CN" altLang="en-US" sz="2800">
                <a:ea typeface="隶书" panose="02010509060101010101" pitchFamily="49" charset="-122"/>
              </a:rPr>
              <a:t>码</a:t>
            </a:r>
            <a:r>
              <a:rPr kumimoji="1" lang="en-US" altLang="zh-CN" sz="2800">
                <a:ea typeface="隶书" panose="02010509060101010101" pitchFamily="49" charset="-122"/>
              </a:rPr>
              <a:t>+0011=</a:t>
            </a:r>
            <a:r>
              <a:rPr kumimoji="1" lang="zh-CN" altLang="en-US" sz="2800">
                <a:ea typeface="隶书" panose="02010509060101010101" pitchFamily="49" charset="-122"/>
              </a:rPr>
              <a:t>余</a:t>
            </a:r>
            <a:r>
              <a:rPr kumimoji="1" lang="en-US" altLang="zh-CN" sz="2800">
                <a:ea typeface="隶书" panose="02010509060101010101" pitchFamily="49" charset="-122"/>
              </a:rPr>
              <a:t>3</a:t>
            </a:r>
            <a:r>
              <a:rPr kumimoji="1" lang="zh-CN" altLang="en-US" sz="2800">
                <a:ea typeface="隶书" panose="02010509060101010101" pitchFamily="49" charset="-122"/>
              </a:rPr>
              <a:t>码</a:t>
            </a:r>
            <a:endParaRPr kumimoji="1" lang="zh-CN" altLang="en-US" sz="3600">
              <a:ea typeface="隶书" panose="02010509060101010101" pitchFamily="49" charset="-122"/>
            </a:endParaRPr>
          </a:p>
        </p:txBody>
      </p:sp>
      <p:sp>
        <p:nvSpPr>
          <p:cNvPr id="108551" name="Text Box 7"/>
          <p:cNvSpPr txBox="1">
            <a:spLocks noChangeArrowheads="1"/>
          </p:cNvSpPr>
          <p:nvPr/>
        </p:nvSpPr>
        <p:spPr bwMode="auto">
          <a:xfrm>
            <a:off x="611188" y="2205038"/>
            <a:ext cx="48244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108552" name="Text Box 8"/>
          <p:cNvSpPr txBox="1">
            <a:spLocks noChangeArrowheads="1"/>
          </p:cNvSpPr>
          <p:nvPr/>
        </p:nvSpPr>
        <p:spPr bwMode="auto">
          <a:xfrm>
            <a:off x="539750" y="2492375"/>
            <a:ext cx="3394941"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smtClean="0"/>
              <a:t>输入</a:t>
            </a:r>
            <a:r>
              <a:rPr lang="en-US" altLang="zh-CN" sz="2800" dirty="0"/>
              <a:t>8421</a:t>
            </a:r>
            <a:r>
              <a:rPr lang="zh-CN" altLang="en-US" sz="2800" dirty="0"/>
              <a:t>码用变量</a:t>
            </a:r>
            <a:r>
              <a:rPr lang="en-US" altLang="zh-CN" sz="2800" dirty="0"/>
              <a:t>DCBA</a:t>
            </a:r>
            <a:r>
              <a:rPr lang="zh-CN" altLang="en-US" sz="2800" dirty="0" smtClean="0"/>
              <a:t>表示</a:t>
            </a:r>
            <a:endParaRPr lang="en-US" altLang="zh-CN" sz="2800" dirty="0" smtClean="0"/>
          </a:p>
          <a:p>
            <a:pPr>
              <a:spcBef>
                <a:spcPct val="50000"/>
              </a:spcBef>
            </a:pPr>
            <a:r>
              <a:rPr lang="zh-CN" altLang="en-US" sz="2800" dirty="0" smtClean="0"/>
              <a:t>输出</a:t>
            </a:r>
            <a:r>
              <a:rPr lang="zh-CN" altLang="en-US" sz="2800" dirty="0"/>
              <a:t>余三码用变量</a:t>
            </a:r>
            <a:r>
              <a:rPr lang="en-US" altLang="zh-CN" sz="2800" dirty="0"/>
              <a:t>Y</a:t>
            </a:r>
            <a:r>
              <a:rPr lang="en-US" altLang="zh-CN" sz="2800" baseline="-25000" dirty="0"/>
              <a:t>3</a:t>
            </a:r>
            <a:r>
              <a:rPr lang="en-US" altLang="zh-CN" sz="2800" dirty="0"/>
              <a:t>Y</a:t>
            </a:r>
            <a:r>
              <a:rPr lang="en-US" altLang="zh-CN" sz="2800" baseline="-25000" dirty="0"/>
              <a:t>2</a:t>
            </a:r>
            <a:r>
              <a:rPr lang="en-US" altLang="zh-CN" sz="2800" dirty="0"/>
              <a:t>Y</a:t>
            </a:r>
            <a:r>
              <a:rPr lang="en-US" altLang="zh-CN" sz="2800" baseline="-25000" dirty="0"/>
              <a:t>1</a:t>
            </a:r>
            <a:r>
              <a:rPr lang="en-US" altLang="zh-CN" sz="2800" dirty="0"/>
              <a:t>Y</a:t>
            </a:r>
            <a:r>
              <a:rPr lang="en-US" altLang="zh-CN" sz="2800" baseline="-25000" dirty="0"/>
              <a:t>0</a:t>
            </a:r>
            <a:r>
              <a:rPr lang="zh-CN" altLang="en-US" sz="2800" dirty="0"/>
              <a:t>表示</a:t>
            </a:r>
            <a:r>
              <a:rPr lang="zh-CN" altLang="en-US" sz="2800" dirty="0" smtClean="0"/>
              <a:t>。</a:t>
            </a:r>
            <a:endParaRPr lang="zh-CN" altLang="en-US" sz="2800" dirty="0"/>
          </a:p>
        </p:txBody>
      </p:sp>
      <p:sp>
        <p:nvSpPr>
          <p:cNvPr id="108554" name="Rectangle 10"/>
          <p:cNvSpPr>
            <a:spLocks noChangeArrowheads="1"/>
          </p:cNvSpPr>
          <p:nvPr/>
        </p:nvSpPr>
        <p:spPr bwMode="auto">
          <a:xfrm>
            <a:off x="714375" y="4923970"/>
            <a:ext cx="353462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zh-CN" sz="2800" dirty="0"/>
              <a:t>Y</a:t>
            </a:r>
            <a:r>
              <a:rPr lang="en-US" altLang="zh-CN" sz="2800" baseline="-25000" dirty="0"/>
              <a:t>3</a:t>
            </a:r>
            <a:r>
              <a:rPr lang="en-US" altLang="zh-CN" sz="2800" dirty="0"/>
              <a:t>Y</a:t>
            </a:r>
            <a:r>
              <a:rPr lang="en-US" altLang="zh-CN" sz="2800" baseline="-25000" dirty="0"/>
              <a:t>2</a:t>
            </a:r>
            <a:r>
              <a:rPr lang="en-US" altLang="zh-CN" sz="2800" dirty="0"/>
              <a:t>Y</a:t>
            </a:r>
            <a:r>
              <a:rPr lang="en-US" altLang="zh-CN" sz="2800" baseline="-25000" dirty="0"/>
              <a:t>1</a:t>
            </a:r>
            <a:r>
              <a:rPr lang="en-US" altLang="zh-CN" sz="2800" dirty="0"/>
              <a:t>Y</a:t>
            </a:r>
            <a:r>
              <a:rPr lang="en-US" altLang="zh-CN" sz="2800" baseline="-25000" dirty="0"/>
              <a:t>0</a:t>
            </a:r>
            <a:r>
              <a:rPr lang="zh-CN" altLang="en-US" sz="2800" dirty="0"/>
              <a:t>＝ </a:t>
            </a:r>
            <a:r>
              <a:rPr lang="en-US" altLang="zh-CN" sz="2800" dirty="0"/>
              <a:t>DCBA+0011</a:t>
            </a:r>
          </a:p>
        </p:txBody>
      </p:sp>
    </p:spTree>
    <p:extLst>
      <p:ext uri="{BB962C8B-B14F-4D97-AF65-F5344CB8AC3E}">
        <p14:creationId xmlns:p14="http://schemas.microsoft.com/office/powerpoint/2010/main" val="25950813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8550"/>
                                        </p:tgtEl>
                                        <p:attrNameLst>
                                          <p:attrName>style.visibility</p:attrName>
                                        </p:attrNameLst>
                                      </p:cBhvr>
                                      <p:to>
                                        <p:strVal val="visible"/>
                                      </p:to>
                                    </p:set>
                                    <p:animEffect transition="in" filter="wipe(left)">
                                      <p:cBhvr>
                                        <p:cTn id="7" dur="500"/>
                                        <p:tgtEl>
                                          <p:spTgt spid="1085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8552"/>
                                        </p:tgtEl>
                                        <p:attrNameLst>
                                          <p:attrName>style.visibility</p:attrName>
                                        </p:attrNameLst>
                                      </p:cBhvr>
                                      <p:to>
                                        <p:strVal val="visible"/>
                                      </p:to>
                                    </p:set>
                                    <p:animEffect transition="in" filter="box(in)">
                                      <p:cBhvr>
                                        <p:cTn id="12" dur="500"/>
                                        <p:tgtEl>
                                          <p:spTgt spid="10855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8554"/>
                                        </p:tgtEl>
                                        <p:attrNameLst>
                                          <p:attrName>style.visibility</p:attrName>
                                        </p:attrNameLst>
                                      </p:cBhvr>
                                      <p:to>
                                        <p:strVal val="visible"/>
                                      </p:to>
                                    </p:set>
                                    <p:animEffect transition="in" filter="wipe(left)">
                                      <p:cBhvr>
                                        <p:cTn id="17" dur="500"/>
                                        <p:tgtEl>
                                          <p:spTgt spid="10855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08553"/>
                                        </p:tgtEl>
                                        <p:attrNameLst>
                                          <p:attrName>style.visibility</p:attrName>
                                        </p:attrNameLst>
                                      </p:cBhvr>
                                      <p:to>
                                        <p:strVal val="visible"/>
                                      </p:to>
                                    </p:set>
                                    <p:animEffect transition="in" filter="blinds(horizontal)">
                                      <p:cBhvr>
                                        <p:cTn id="22" dur="500"/>
                                        <p:tgtEl>
                                          <p:spTgt spid="1085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50" grpId="0" animBg="1" autoUpdateAnimBg="0"/>
      <p:bldP spid="108552" grpId="0"/>
      <p:bldP spid="108554"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0"/>
          <p:cNvGraphicFramePr>
            <a:graphicFrameLocks noChangeAspect="1"/>
          </p:cNvGraphicFramePr>
          <p:nvPr>
            <p:extLst>
              <p:ext uri="{D42A27DB-BD31-4B8C-83A1-F6EECF244321}">
                <p14:modId xmlns:p14="http://schemas.microsoft.com/office/powerpoint/2010/main" val="3557227390"/>
              </p:ext>
            </p:extLst>
          </p:nvPr>
        </p:nvGraphicFramePr>
        <p:xfrm>
          <a:off x="2595773" y="106364"/>
          <a:ext cx="5025603" cy="627928"/>
        </p:xfrm>
        <a:graphic>
          <a:graphicData uri="http://schemas.openxmlformats.org/presentationml/2006/ole">
            <mc:AlternateContent xmlns:mc="http://schemas.openxmlformats.org/markup-compatibility/2006">
              <mc:Choice xmlns:v="urn:schemas-microsoft-com:vml" Requires="v">
                <p:oleObj spid="_x0000_s40100" name="公式" r:id="rId3" imgW="1421783" imgH="177723" progId="Equation.3">
                  <p:embed/>
                </p:oleObj>
              </mc:Choice>
              <mc:Fallback>
                <p:oleObj name="公式" r:id="rId3" imgW="1421783" imgH="177723" progId="Equation.3">
                  <p:embed/>
                  <p:pic>
                    <p:nvPicPr>
                      <p:cNvPr id="101386"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5773" y="106364"/>
                        <a:ext cx="5025603" cy="627928"/>
                      </a:xfrm>
                      <a:prstGeom prst="rect">
                        <a:avLst/>
                      </a:prstGeom>
                      <a:solidFill>
                        <a:schemeClr val="bg1"/>
                      </a:solidFill>
                      <a:ln>
                        <a:solidFill>
                          <a:srgbClr val="C00000"/>
                        </a:solidFill>
                      </a:ln>
                    </p:spPr>
                  </p:pic>
                </p:oleObj>
              </mc:Fallback>
            </mc:AlternateContent>
          </a:graphicData>
        </a:graphic>
      </p:graphicFrame>
      <p:sp>
        <p:nvSpPr>
          <p:cNvPr id="5" name="标题 4"/>
          <p:cNvSpPr>
            <a:spLocks noGrp="1"/>
          </p:cNvSpPr>
          <p:nvPr>
            <p:ph type="title"/>
          </p:nvPr>
        </p:nvSpPr>
        <p:spPr/>
        <p:txBody>
          <a:bodyPr/>
          <a:lstStyle/>
          <a:p>
            <a:r>
              <a:rPr lang="zh-CN" altLang="en-US" dirty="0" smtClean="0"/>
              <a:t>奇偶检验</a:t>
            </a:r>
            <a:endParaRPr lang="zh-CN" altLang="en-US" dirty="0"/>
          </a:p>
        </p:txBody>
      </p:sp>
      <p:graphicFrame>
        <p:nvGraphicFramePr>
          <p:cNvPr id="6" name="Object 4"/>
          <p:cNvGraphicFramePr>
            <a:graphicFrameLocks noChangeAspect="1"/>
          </p:cNvGraphicFramePr>
          <p:nvPr>
            <p:extLst>
              <p:ext uri="{D42A27DB-BD31-4B8C-83A1-F6EECF244321}">
                <p14:modId xmlns:p14="http://schemas.microsoft.com/office/powerpoint/2010/main" val="3993121008"/>
              </p:ext>
            </p:extLst>
          </p:nvPr>
        </p:nvGraphicFramePr>
        <p:xfrm>
          <a:off x="538738" y="1137365"/>
          <a:ext cx="4792662" cy="495300"/>
        </p:xfrm>
        <a:graphic>
          <a:graphicData uri="http://schemas.openxmlformats.org/presentationml/2006/ole">
            <mc:AlternateContent xmlns:mc="http://schemas.openxmlformats.org/markup-compatibility/2006">
              <mc:Choice xmlns:v="urn:schemas-microsoft-com:vml" Requires="v">
                <p:oleObj spid="_x0000_s40101" name="公式" r:id="rId5" imgW="1714320" imgH="177480" progId="Equation.3">
                  <p:embed/>
                </p:oleObj>
              </mc:Choice>
              <mc:Fallback>
                <p:oleObj name="公式" r:id="rId5" imgW="1714320" imgH="177480" progId="Equation.3">
                  <p:embed/>
                  <p:pic>
                    <p:nvPicPr>
                      <p:cNvPr id="47108"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8738" y="1137365"/>
                        <a:ext cx="4792662"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462665424"/>
              </p:ext>
            </p:extLst>
          </p:nvPr>
        </p:nvGraphicFramePr>
        <p:xfrm>
          <a:off x="5296475" y="1231027"/>
          <a:ext cx="354013" cy="284163"/>
        </p:xfrm>
        <a:graphic>
          <a:graphicData uri="http://schemas.openxmlformats.org/presentationml/2006/ole">
            <mc:AlternateContent xmlns:mc="http://schemas.openxmlformats.org/markup-compatibility/2006">
              <mc:Choice xmlns:v="urn:schemas-microsoft-com:vml" Requires="v">
                <p:oleObj spid="_x0000_s40102" name="公式" r:id="rId7" imgW="126720" imgH="101520" progId="Equation.3">
                  <p:embed/>
                </p:oleObj>
              </mc:Choice>
              <mc:Fallback>
                <p:oleObj name="公式" r:id="rId7" imgW="126720" imgH="101520" progId="Equation.3">
                  <p:embed/>
                  <p:pic>
                    <p:nvPicPr>
                      <p:cNvPr id="4711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96475" y="1231027"/>
                        <a:ext cx="354013" cy="284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AutoShape 11"/>
          <p:cNvSpPr>
            <a:spLocks/>
          </p:cNvSpPr>
          <p:nvPr/>
        </p:nvSpPr>
        <p:spPr bwMode="auto">
          <a:xfrm>
            <a:off x="5637788" y="1011952"/>
            <a:ext cx="241300" cy="696913"/>
          </a:xfrm>
          <a:prstGeom prst="leftBrace">
            <a:avLst>
              <a:gd name="adj1" fmla="val 24068"/>
              <a:gd name="adj2" fmla="val 50000"/>
            </a:avLst>
          </a:prstGeom>
          <a:noFill/>
          <a:ln w="381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Text Box 12"/>
          <p:cNvSpPr txBox="1">
            <a:spLocks noChangeArrowheads="1"/>
          </p:cNvSpPr>
          <p:nvPr/>
        </p:nvSpPr>
        <p:spPr bwMode="auto">
          <a:xfrm>
            <a:off x="5920363" y="942102"/>
            <a:ext cx="24955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2000" b="1" dirty="0" smtClean="0"/>
              <a:t>1(</a:t>
            </a:r>
            <a:r>
              <a:rPr lang="zh-CN" altLang="en-US" sz="2000" b="1" dirty="0" smtClean="0"/>
              <a:t>奇数个</a:t>
            </a:r>
            <a:r>
              <a:rPr lang="en-US" altLang="zh-CN" sz="2000" b="1" dirty="0" smtClean="0"/>
              <a:t>1</a:t>
            </a:r>
            <a:r>
              <a:rPr lang="zh-CN" altLang="en-US" sz="2000" b="1" dirty="0" smtClean="0"/>
              <a:t>时</a:t>
            </a:r>
            <a:r>
              <a:rPr lang="en-US" altLang="zh-CN" sz="2000" b="1" dirty="0" smtClean="0"/>
              <a:t>)</a:t>
            </a:r>
            <a:endParaRPr lang="en-US" altLang="zh-CN" sz="2000" b="1" dirty="0"/>
          </a:p>
        </p:txBody>
      </p:sp>
      <p:sp>
        <p:nvSpPr>
          <p:cNvPr id="10" name="Text Box 13"/>
          <p:cNvSpPr txBox="1">
            <a:spLocks noChangeArrowheads="1"/>
          </p:cNvSpPr>
          <p:nvPr/>
        </p:nvSpPr>
        <p:spPr bwMode="auto">
          <a:xfrm>
            <a:off x="5934650" y="1377077"/>
            <a:ext cx="26289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2000" b="1" dirty="0"/>
              <a:t>0</a:t>
            </a:r>
            <a:r>
              <a:rPr lang="en-US" altLang="zh-CN" sz="2000" b="1" dirty="0" smtClean="0"/>
              <a:t>(</a:t>
            </a:r>
            <a:r>
              <a:rPr lang="zh-CN" altLang="en-US" sz="2000" b="1" dirty="0" smtClean="0"/>
              <a:t>偶数个</a:t>
            </a:r>
            <a:r>
              <a:rPr lang="en-US" altLang="zh-CN" sz="2000" b="1" dirty="0" smtClean="0"/>
              <a:t>1</a:t>
            </a:r>
            <a:r>
              <a:rPr lang="zh-CN" altLang="en-US" sz="2000" b="1" dirty="0" smtClean="0"/>
              <a:t>时</a:t>
            </a:r>
            <a:r>
              <a:rPr lang="en-US" altLang="zh-CN" sz="2000" b="1" dirty="0" smtClean="0"/>
              <a:t>)</a:t>
            </a:r>
            <a:endParaRPr lang="en-US" altLang="zh-CN" sz="2000" b="1" dirty="0"/>
          </a:p>
        </p:txBody>
      </p:sp>
      <p:sp>
        <p:nvSpPr>
          <p:cNvPr id="12" name="Text Box 66"/>
          <p:cNvSpPr txBox="1">
            <a:spLocks noChangeArrowheads="1"/>
          </p:cNvSpPr>
          <p:nvPr/>
        </p:nvSpPr>
        <p:spPr bwMode="auto">
          <a:xfrm>
            <a:off x="0" y="5160962"/>
            <a:ext cx="1455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zh-CN" altLang="en-US" sz="2000" b="1" dirty="0" smtClean="0"/>
              <a:t>奇检验</a:t>
            </a:r>
            <a:r>
              <a:rPr lang="en-US" altLang="zh-CN" sz="2000" b="1" dirty="0" smtClean="0"/>
              <a:t>:</a:t>
            </a:r>
            <a:endParaRPr lang="en-US" altLang="zh-CN" sz="2000" b="1" baseline="-25000" dirty="0"/>
          </a:p>
        </p:txBody>
      </p:sp>
      <p:graphicFrame>
        <p:nvGraphicFramePr>
          <p:cNvPr id="13" name="Object 67"/>
          <p:cNvGraphicFramePr>
            <a:graphicFrameLocks noChangeAspect="1"/>
          </p:cNvGraphicFramePr>
          <p:nvPr>
            <p:extLst>
              <p:ext uri="{D42A27DB-BD31-4B8C-83A1-F6EECF244321}">
                <p14:modId xmlns:p14="http://schemas.microsoft.com/office/powerpoint/2010/main" val="2545520293"/>
              </p:ext>
            </p:extLst>
          </p:nvPr>
        </p:nvGraphicFramePr>
        <p:xfrm>
          <a:off x="1365250" y="5168136"/>
          <a:ext cx="3305175" cy="437326"/>
        </p:xfrm>
        <a:graphic>
          <a:graphicData uri="http://schemas.openxmlformats.org/presentationml/2006/ole">
            <mc:AlternateContent xmlns:mc="http://schemas.openxmlformats.org/markup-compatibility/2006">
              <mc:Choice xmlns:v="urn:schemas-microsoft-com:vml" Requires="v">
                <p:oleObj spid="_x0000_s40103" name="公式" r:id="rId9" imgW="1625400" imgH="215640" progId="Equation.3">
                  <p:embed/>
                </p:oleObj>
              </mc:Choice>
              <mc:Fallback>
                <p:oleObj name="公式" r:id="rId9" imgW="1625400" imgH="215640" progId="Equation.3">
                  <p:embed/>
                  <p:pic>
                    <p:nvPicPr>
                      <p:cNvPr id="47171" name="Object 6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65250" y="5168136"/>
                        <a:ext cx="3305175" cy="437326"/>
                      </a:xfrm>
                      <a:prstGeom prst="rect">
                        <a:avLst/>
                      </a:prstGeom>
                      <a:noFill/>
                      <a:ln>
                        <a:noFill/>
                      </a:ln>
                      <a:effectLst/>
                    </p:spPr>
                  </p:pic>
                </p:oleObj>
              </mc:Fallback>
            </mc:AlternateContent>
          </a:graphicData>
        </a:graphic>
      </p:graphicFrame>
      <p:graphicFrame>
        <p:nvGraphicFramePr>
          <p:cNvPr id="14" name="Object 68"/>
          <p:cNvGraphicFramePr>
            <a:graphicFrameLocks noChangeAspect="1"/>
          </p:cNvGraphicFramePr>
          <p:nvPr>
            <p:extLst>
              <p:ext uri="{D42A27DB-BD31-4B8C-83A1-F6EECF244321}">
                <p14:modId xmlns:p14="http://schemas.microsoft.com/office/powerpoint/2010/main" val="3867924454"/>
              </p:ext>
            </p:extLst>
          </p:nvPr>
        </p:nvGraphicFramePr>
        <p:xfrm>
          <a:off x="5318125" y="5154611"/>
          <a:ext cx="3248025" cy="409575"/>
        </p:xfrm>
        <a:graphic>
          <a:graphicData uri="http://schemas.openxmlformats.org/presentationml/2006/ole">
            <mc:AlternateContent xmlns:mc="http://schemas.openxmlformats.org/markup-compatibility/2006">
              <mc:Choice xmlns:v="urn:schemas-microsoft-com:vml" Requires="v">
                <p:oleObj spid="_x0000_s40104" name="公式" r:id="rId11" imgW="1726920" imgH="215640" progId="Equation.3">
                  <p:embed/>
                </p:oleObj>
              </mc:Choice>
              <mc:Fallback>
                <p:oleObj name="公式" r:id="rId11" imgW="1726920" imgH="215640" progId="Equation.3">
                  <p:embed/>
                  <p:pic>
                    <p:nvPicPr>
                      <p:cNvPr id="47172" name="Object 6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18125" y="5154611"/>
                        <a:ext cx="3248025" cy="409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5" name="Group 90"/>
          <p:cNvGrpSpPr>
            <a:grpSpLocks/>
          </p:cNvGrpSpPr>
          <p:nvPr/>
        </p:nvGrpSpPr>
        <p:grpSpPr bwMode="auto">
          <a:xfrm>
            <a:off x="1216025" y="1639016"/>
            <a:ext cx="7037388" cy="3311525"/>
            <a:chOff x="766" y="1207"/>
            <a:chExt cx="4433" cy="2086"/>
          </a:xfrm>
        </p:grpSpPr>
        <p:sp>
          <p:nvSpPr>
            <p:cNvPr id="16" name="Rectangle 20"/>
            <p:cNvSpPr>
              <a:spLocks noChangeArrowheads="1"/>
            </p:cNvSpPr>
            <p:nvPr/>
          </p:nvSpPr>
          <p:spPr bwMode="auto">
            <a:xfrm>
              <a:off x="766" y="1283"/>
              <a:ext cx="625" cy="1321"/>
            </a:xfrm>
            <a:prstGeom prst="rect">
              <a:avLst/>
            </a:prstGeom>
            <a:solidFill>
              <a:schemeClr val="accent2">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Text Box 19"/>
            <p:cNvSpPr txBox="1">
              <a:spLocks noChangeArrowheads="1"/>
            </p:cNvSpPr>
            <p:nvPr/>
          </p:nvSpPr>
          <p:spPr bwMode="auto">
            <a:xfrm>
              <a:off x="819" y="1789"/>
              <a:ext cx="50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zh-CN" altLang="en-US" dirty="0" smtClean="0"/>
                <a:t>发送</a:t>
              </a:r>
              <a:endParaRPr lang="en-US" altLang="zh-CN" dirty="0"/>
            </a:p>
          </p:txBody>
        </p:sp>
        <p:sp>
          <p:nvSpPr>
            <p:cNvPr id="18" name="Rectangle 21"/>
            <p:cNvSpPr>
              <a:spLocks noChangeArrowheads="1"/>
            </p:cNvSpPr>
            <p:nvPr/>
          </p:nvSpPr>
          <p:spPr bwMode="auto">
            <a:xfrm>
              <a:off x="4498" y="1277"/>
              <a:ext cx="625" cy="1321"/>
            </a:xfrm>
            <a:prstGeom prst="rect">
              <a:avLst/>
            </a:prstGeom>
            <a:solidFill>
              <a:schemeClr val="accent2">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Text Box 22"/>
            <p:cNvSpPr txBox="1">
              <a:spLocks noChangeArrowheads="1"/>
            </p:cNvSpPr>
            <p:nvPr/>
          </p:nvSpPr>
          <p:spPr bwMode="auto">
            <a:xfrm>
              <a:off x="4628" y="1818"/>
              <a:ext cx="571"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zh-CN" altLang="en-US" dirty="0" smtClean="0"/>
                <a:t>接收</a:t>
              </a:r>
              <a:endParaRPr lang="en-US" altLang="zh-CN" dirty="0"/>
            </a:p>
          </p:txBody>
        </p:sp>
        <p:sp>
          <p:nvSpPr>
            <p:cNvPr id="20" name="Line 23"/>
            <p:cNvSpPr>
              <a:spLocks noChangeShapeType="1"/>
            </p:cNvSpPr>
            <p:nvPr/>
          </p:nvSpPr>
          <p:spPr bwMode="auto">
            <a:xfrm flipV="1">
              <a:off x="1397" y="1386"/>
              <a:ext cx="124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24"/>
            <p:cNvSpPr>
              <a:spLocks noChangeShapeType="1"/>
            </p:cNvSpPr>
            <p:nvPr/>
          </p:nvSpPr>
          <p:spPr bwMode="auto">
            <a:xfrm>
              <a:off x="3320" y="1376"/>
              <a:ext cx="117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25"/>
            <p:cNvSpPr>
              <a:spLocks noChangeShapeType="1"/>
            </p:cNvSpPr>
            <p:nvPr/>
          </p:nvSpPr>
          <p:spPr bwMode="auto">
            <a:xfrm flipV="1">
              <a:off x="1385" y="1516"/>
              <a:ext cx="124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26"/>
            <p:cNvSpPr>
              <a:spLocks noChangeShapeType="1"/>
            </p:cNvSpPr>
            <p:nvPr/>
          </p:nvSpPr>
          <p:spPr bwMode="auto">
            <a:xfrm>
              <a:off x="3308" y="1506"/>
              <a:ext cx="117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27"/>
            <p:cNvSpPr>
              <a:spLocks noChangeShapeType="1"/>
            </p:cNvSpPr>
            <p:nvPr/>
          </p:nvSpPr>
          <p:spPr bwMode="auto">
            <a:xfrm flipV="1">
              <a:off x="1396" y="2049"/>
              <a:ext cx="124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28"/>
            <p:cNvSpPr>
              <a:spLocks noChangeShapeType="1"/>
            </p:cNvSpPr>
            <p:nvPr/>
          </p:nvSpPr>
          <p:spPr bwMode="auto">
            <a:xfrm>
              <a:off x="3319" y="2039"/>
              <a:ext cx="117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Line 29"/>
            <p:cNvSpPr>
              <a:spLocks noChangeShapeType="1"/>
            </p:cNvSpPr>
            <p:nvPr/>
          </p:nvSpPr>
          <p:spPr bwMode="auto">
            <a:xfrm flipV="1">
              <a:off x="1396" y="2195"/>
              <a:ext cx="124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Line 30"/>
            <p:cNvSpPr>
              <a:spLocks noChangeShapeType="1"/>
            </p:cNvSpPr>
            <p:nvPr/>
          </p:nvSpPr>
          <p:spPr bwMode="auto">
            <a:xfrm>
              <a:off x="3319" y="2185"/>
              <a:ext cx="117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Line 31"/>
            <p:cNvSpPr>
              <a:spLocks noChangeShapeType="1"/>
            </p:cNvSpPr>
            <p:nvPr/>
          </p:nvSpPr>
          <p:spPr bwMode="auto">
            <a:xfrm>
              <a:off x="2364" y="2364"/>
              <a:ext cx="26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Line 32"/>
            <p:cNvSpPr>
              <a:spLocks noChangeShapeType="1"/>
            </p:cNvSpPr>
            <p:nvPr/>
          </p:nvSpPr>
          <p:spPr bwMode="auto">
            <a:xfrm>
              <a:off x="3302" y="2359"/>
              <a:ext cx="117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33"/>
            <p:cNvSpPr>
              <a:spLocks noChangeShapeType="1"/>
            </p:cNvSpPr>
            <p:nvPr/>
          </p:nvSpPr>
          <p:spPr bwMode="auto">
            <a:xfrm flipV="1">
              <a:off x="1390" y="1651"/>
              <a:ext cx="1249"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Line 34"/>
            <p:cNvSpPr>
              <a:spLocks noChangeShapeType="1"/>
            </p:cNvSpPr>
            <p:nvPr/>
          </p:nvSpPr>
          <p:spPr bwMode="auto">
            <a:xfrm>
              <a:off x="3313" y="1641"/>
              <a:ext cx="1179"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Line 35"/>
            <p:cNvSpPr>
              <a:spLocks noChangeShapeType="1"/>
            </p:cNvSpPr>
            <p:nvPr/>
          </p:nvSpPr>
          <p:spPr bwMode="auto">
            <a:xfrm flipV="1">
              <a:off x="1383" y="1775"/>
              <a:ext cx="1249"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Line 36"/>
            <p:cNvSpPr>
              <a:spLocks noChangeShapeType="1"/>
            </p:cNvSpPr>
            <p:nvPr/>
          </p:nvSpPr>
          <p:spPr bwMode="auto">
            <a:xfrm>
              <a:off x="3306" y="1765"/>
              <a:ext cx="1179"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 name="Line 37"/>
            <p:cNvSpPr>
              <a:spLocks noChangeShapeType="1"/>
            </p:cNvSpPr>
            <p:nvPr/>
          </p:nvSpPr>
          <p:spPr bwMode="auto">
            <a:xfrm flipV="1">
              <a:off x="1400" y="1905"/>
              <a:ext cx="1249"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Line 38"/>
            <p:cNvSpPr>
              <a:spLocks noChangeShapeType="1"/>
            </p:cNvSpPr>
            <p:nvPr/>
          </p:nvSpPr>
          <p:spPr bwMode="auto">
            <a:xfrm>
              <a:off x="3323" y="1895"/>
              <a:ext cx="1179"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Line 39"/>
            <p:cNvSpPr>
              <a:spLocks noChangeShapeType="1"/>
            </p:cNvSpPr>
            <p:nvPr/>
          </p:nvSpPr>
          <p:spPr bwMode="auto">
            <a:xfrm>
              <a:off x="1565" y="1386"/>
              <a:ext cx="0" cy="1569"/>
            </a:xfrm>
            <a:prstGeom prst="line">
              <a:avLst/>
            </a:prstGeom>
            <a:noFill/>
            <a:ln w="19050">
              <a:solidFill>
                <a:schemeClr val="tx1"/>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Line 40"/>
            <p:cNvSpPr>
              <a:spLocks noChangeShapeType="1"/>
            </p:cNvSpPr>
            <p:nvPr/>
          </p:nvSpPr>
          <p:spPr bwMode="auto">
            <a:xfrm flipH="1">
              <a:off x="1693" y="1515"/>
              <a:ext cx="6" cy="1444"/>
            </a:xfrm>
            <a:prstGeom prst="line">
              <a:avLst/>
            </a:prstGeom>
            <a:noFill/>
            <a:ln w="19050">
              <a:solidFill>
                <a:schemeClr val="tx1"/>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 name="Line 41"/>
            <p:cNvSpPr>
              <a:spLocks noChangeShapeType="1"/>
            </p:cNvSpPr>
            <p:nvPr/>
          </p:nvSpPr>
          <p:spPr bwMode="auto">
            <a:xfrm>
              <a:off x="2117" y="2043"/>
              <a:ext cx="0" cy="896"/>
            </a:xfrm>
            <a:prstGeom prst="line">
              <a:avLst/>
            </a:prstGeom>
            <a:noFill/>
            <a:ln w="19050">
              <a:solidFill>
                <a:schemeClr val="tx1"/>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 name="Line 42"/>
            <p:cNvSpPr>
              <a:spLocks noChangeShapeType="1"/>
            </p:cNvSpPr>
            <p:nvPr/>
          </p:nvSpPr>
          <p:spPr bwMode="auto">
            <a:xfrm flipH="1">
              <a:off x="2238" y="2190"/>
              <a:ext cx="5" cy="754"/>
            </a:xfrm>
            <a:prstGeom prst="line">
              <a:avLst/>
            </a:prstGeom>
            <a:noFill/>
            <a:ln w="19050">
              <a:solidFill>
                <a:schemeClr val="tx1"/>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 name="Line 43"/>
            <p:cNvSpPr>
              <a:spLocks noChangeShapeType="1"/>
            </p:cNvSpPr>
            <p:nvPr/>
          </p:nvSpPr>
          <p:spPr bwMode="auto">
            <a:xfrm flipH="1">
              <a:off x="2368" y="2364"/>
              <a:ext cx="5" cy="58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Line 44"/>
            <p:cNvSpPr>
              <a:spLocks noChangeShapeType="1"/>
            </p:cNvSpPr>
            <p:nvPr/>
          </p:nvSpPr>
          <p:spPr bwMode="auto">
            <a:xfrm flipH="1">
              <a:off x="1786" y="1651"/>
              <a:ext cx="11" cy="1325"/>
            </a:xfrm>
            <a:prstGeom prst="line">
              <a:avLst/>
            </a:prstGeom>
            <a:noFill/>
            <a:ln w="19050">
              <a:solidFill>
                <a:schemeClr val="tx1"/>
              </a:solidFill>
              <a:prstDash val="lgDash"/>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Line 45"/>
            <p:cNvSpPr>
              <a:spLocks noChangeShapeType="1"/>
            </p:cNvSpPr>
            <p:nvPr/>
          </p:nvSpPr>
          <p:spPr bwMode="auto">
            <a:xfrm flipH="1">
              <a:off x="1884" y="1770"/>
              <a:ext cx="16" cy="1178"/>
            </a:xfrm>
            <a:prstGeom prst="line">
              <a:avLst/>
            </a:prstGeom>
            <a:noFill/>
            <a:ln w="19050">
              <a:solidFill>
                <a:schemeClr val="tx1"/>
              </a:solidFill>
              <a:prstDash val="lgDash"/>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 name="Line 46"/>
            <p:cNvSpPr>
              <a:spLocks noChangeShapeType="1"/>
            </p:cNvSpPr>
            <p:nvPr/>
          </p:nvSpPr>
          <p:spPr bwMode="auto">
            <a:xfrm flipH="1">
              <a:off x="1992" y="1910"/>
              <a:ext cx="11" cy="1031"/>
            </a:xfrm>
            <a:prstGeom prst="line">
              <a:avLst/>
            </a:prstGeom>
            <a:noFill/>
            <a:ln w="19050">
              <a:solidFill>
                <a:schemeClr val="tx1"/>
              </a:solidFill>
              <a:prstDash val="lgDash"/>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 name="Rectangle 47"/>
            <p:cNvSpPr>
              <a:spLocks noChangeArrowheads="1"/>
            </p:cNvSpPr>
            <p:nvPr/>
          </p:nvSpPr>
          <p:spPr bwMode="auto">
            <a:xfrm>
              <a:off x="1380" y="2924"/>
              <a:ext cx="1261" cy="369"/>
            </a:xfrm>
            <a:prstGeom prst="rect">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Text Box 48"/>
            <p:cNvSpPr txBox="1">
              <a:spLocks noChangeArrowheads="1"/>
            </p:cNvSpPr>
            <p:nvPr/>
          </p:nvSpPr>
          <p:spPr bwMode="auto">
            <a:xfrm>
              <a:off x="1463" y="3007"/>
              <a:ext cx="111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zh-CN" altLang="en-US" dirty="0" smtClean="0"/>
                <a:t>产生检验数据</a:t>
              </a:r>
              <a:endParaRPr lang="en-US" altLang="zh-CN" dirty="0"/>
            </a:p>
          </p:txBody>
        </p:sp>
        <p:sp>
          <p:nvSpPr>
            <p:cNvPr id="46" name="Line 49"/>
            <p:cNvSpPr>
              <a:spLocks noChangeShapeType="1"/>
            </p:cNvSpPr>
            <p:nvPr/>
          </p:nvSpPr>
          <p:spPr bwMode="auto">
            <a:xfrm>
              <a:off x="3471" y="1379"/>
              <a:ext cx="0" cy="1569"/>
            </a:xfrm>
            <a:prstGeom prst="line">
              <a:avLst/>
            </a:prstGeom>
            <a:noFill/>
            <a:ln w="19050">
              <a:solidFill>
                <a:schemeClr val="tx1"/>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 name="Line 50"/>
            <p:cNvSpPr>
              <a:spLocks noChangeShapeType="1"/>
            </p:cNvSpPr>
            <p:nvPr/>
          </p:nvSpPr>
          <p:spPr bwMode="auto">
            <a:xfrm flipH="1">
              <a:off x="3599" y="1508"/>
              <a:ext cx="6" cy="1444"/>
            </a:xfrm>
            <a:prstGeom prst="line">
              <a:avLst/>
            </a:prstGeom>
            <a:noFill/>
            <a:ln w="19050">
              <a:solidFill>
                <a:schemeClr val="tx1"/>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 name="Line 51"/>
            <p:cNvSpPr>
              <a:spLocks noChangeShapeType="1"/>
            </p:cNvSpPr>
            <p:nvPr/>
          </p:nvSpPr>
          <p:spPr bwMode="auto">
            <a:xfrm>
              <a:off x="4023" y="2036"/>
              <a:ext cx="0" cy="896"/>
            </a:xfrm>
            <a:prstGeom prst="line">
              <a:avLst/>
            </a:prstGeom>
            <a:noFill/>
            <a:ln w="19050">
              <a:solidFill>
                <a:schemeClr val="tx1"/>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 name="Line 52"/>
            <p:cNvSpPr>
              <a:spLocks noChangeShapeType="1"/>
            </p:cNvSpPr>
            <p:nvPr/>
          </p:nvSpPr>
          <p:spPr bwMode="auto">
            <a:xfrm flipH="1">
              <a:off x="4144" y="2183"/>
              <a:ext cx="5" cy="754"/>
            </a:xfrm>
            <a:prstGeom prst="line">
              <a:avLst/>
            </a:prstGeom>
            <a:noFill/>
            <a:ln w="19050">
              <a:solidFill>
                <a:schemeClr val="tx1"/>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Line 53"/>
            <p:cNvSpPr>
              <a:spLocks noChangeShapeType="1"/>
            </p:cNvSpPr>
            <p:nvPr/>
          </p:nvSpPr>
          <p:spPr bwMode="auto">
            <a:xfrm flipH="1">
              <a:off x="4274" y="2357"/>
              <a:ext cx="5" cy="580"/>
            </a:xfrm>
            <a:prstGeom prst="line">
              <a:avLst/>
            </a:prstGeom>
            <a:noFill/>
            <a:ln w="19050">
              <a:solidFill>
                <a:schemeClr val="tx1"/>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 name="Line 54"/>
            <p:cNvSpPr>
              <a:spLocks noChangeShapeType="1"/>
            </p:cNvSpPr>
            <p:nvPr/>
          </p:nvSpPr>
          <p:spPr bwMode="auto">
            <a:xfrm flipH="1">
              <a:off x="3692" y="1644"/>
              <a:ext cx="11" cy="1325"/>
            </a:xfrm>
            <a:prstGeom prst="line">
              <a:avLst/>
            </a:prstGeom>
            <a:noFill/>
            <a:ln w="19050">
              <a:solidFill>
                <a:schemeClr val="tx1"/>
              </a:solidFill>
              <a:prstDash val="lgDash"/>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 name="Line 55"/>
            <p:cNvSpPr>
              <a:spLocks noChangeShapeType="1"/>
            </p:cNvSpPr>
            <p:nvPr/>
          </p:nvSpPr>
          <p:spPr bwMode="auto">
            <a:xfrm flipH="1">
              <a:off x="3790" y="1763"/>
              <a:ext cx="16" cy="1178"/>
            </a:xfrm>
            <a:prstGeom prst="line">
              <a:avLst/>
            </a:prstGeom>
            <a:noFill/>
            <a:ln w="19050">
              <a:solidFill>
                <a:schemeClr val="tx1"/>
              </a:solidFill>
              <a:prstDash val="lgDash"/>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 name="Line 56"/>
            <p:cNvSpPr>
              <a:spLocks noChangeShapeType="1"/>
            </p:cNvSpPr>
            <p:nvPr/>
          </p:nvSpPr>
          <p:spPr bwMode="auto">
            <a:xfrm flipH="1">
              <a:off x="3898" y="1903"/>
              <a:ext cx="11" cy="1031"/>
            </a:xfrm>
            <a:prstGeom prst="line">
              <a:avLst/>
            </a:prstGeom>
            <a:noFill/>
            <a:ln w="19050">
              <a:solidFill>
                <a:schemeClr val="tx1"/>
              </a:solidFill>
              <a:prstDash val="lgDash"/>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Rectangle 57"/>
            <p:cNvSpPr>
              <a:spLocks noChangeArrowheads="1"/>
            </p:cNvSpPr>
            <p:nvPr/>
          </p:nvSpPr>
          <p:spPr bwMode="auto">
            <a:xfrm>
              <a:off x="3286" y="2917"/>
              <a:ext cx="1261" cy="372"/>
            </a:xfrm>
            <a:prstGeom prst="rect">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Text Box 58"/>
            <p:cNvSpPr txBox="1">
              <a:spLocks noChangeArrowheads="1"/>
            </p:cNvSpPr>
            <p:nvPr/>
          </p:nvSpPr>
          <p:spPr bwMode="auto">
            <a:xfrm>
              <a:off x="3395" y="3028"/>
              <a:ext cx="111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zh-CN" altLang="en-US" dirty="0" smtClean="0"/>
                <a:t>检测检验数据</a:t>
              </a:r>
              <a:endParaRPr lang="en-US" altLang="zh-CN" dirty="0"/>
            </a:p>
          </p:txBody>
        </p:sp>
        <p:sp>
          <p:nvSpPr>
            <p:cNvPr id="56" name="Text Box 59"/>
            <p:cNvSpPr txBox="1">
              <a:spLocks noChangeArrowheads="1"/>
            </p:cNvSpPr>
            <p:nvPr/>
          </p:nvSpPr>
          <p:spPr bwMode="auto">
            <a:xfrm>
              <a:off x="2437" y="2399"/>
              <a:ext cx="20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2000" b="1"/>
                <a:t>F</a:t>
              </a:r>
              <a:r>
                <a:rPr lang="en-US" altLang="zh-CN" sz="2000" b="1" baseline="-25000"/>
                <a:t>P</a:t>
              </a:r>
            </a:p>
          </p:txBody>
        </p:sp>
        <p:sp>
          <p:nvSpPr>
            <p:cNvPr id="57" name="Freeform 62"/>
            <p:cNvSpPr>
              <a:spLocks/>
            </p:cNvSpPr>
            <p:nvPr/>
          </p:nvSpPr>
          <p:spPr bwMode="auto">
            <a:xfrm>
              <a:off x="2704" y="1413"/>
              <a:ext cx="190" cy="973"/>
            </a:xfrm>
            <a:custGeom>
              <a:avLst/>
              <a:gdLst>
                <a:gd name="T0" fmla="*/ 175 w 190"/>
                <a:gd name="T1" fmla="*/ 0 h 973"/>
                <a:gd name="T2" fmla="*/ 2 w 190"/>
                <a:gd name="T3" fmla="*/ 185 h 973"/>
                <a:gd name="T4" fmla="*/ 186 w 190"/>
                <a:gd name="T5" fmla="*/ 549 h 973"/>
                <a:gd name="T6" fmla="*/ 23 w 190"/>
                <a:gd name="T7" fmla="*/ 973 h 973"/>
              </a:gdLst>
              <a:ahLst/>
              <a:cxnLst>
                <a:cxn ang="0">
                  <a:pos x="T0" y="T1"/>
                </a:cxn>
                <a:cxn ang="0">
                  <a:pos x="T2" y="T3"/>
                </a:cxn>
                <a:cxn ang="0">
                  <a:pos x="T4" y="T5"/>
                </a:cxn>
                <a:cxn ang="0">
                  <a:pos x="T6" y="T7"/>
                </a:cxn>
              </a:cxnLst>
              <a:rect l="0" t="0" r="r" b="b"/>
              <a:pathLst>
                <a:path w="190" h="973">
                  <a:moveTo>
                    <a:pt x="175" y="0"/>
                  </a:moveTo>
                  <a:cubicBezTo>
                    <a:pt x="87" y="47"/>
                    <a:pt x="0" y="94"/>
                    <a:pt x="2" y="185"/>
                  </a:cubicBezTo>
                  <a:cubicBezTo>
                    <a:pt x="4" y="276"/>
                    <a:pt x="182" y="418"/>
                    <a:pt x="186" y="549"/>
                  </a:cubicBezTo>
                  <a:cubicBezTo>
                    <a:pt x="190" y="680"/>
                    <a:pt x="52" y="898"/>
                    <a:pt x="23" y="973"/>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 name="Freeform 63"/>
            <p:cNvSpPr>
              <a:spLocks/>
            </p:cNvSpPr>
            <p:nvPr/>
          </p:nvSpPr>
          <p:spPr bwMode="auto">
            <a:xfrm>
              <a:off x="2942" y="1379"/>
              <a:ext cx="190" cy="973"/>
            </a:xfrm>
            <a:custGeom>
              <a:avLst/>
              <a:gdLst>
                <a:gd name="T0" fmla="*/ 175 w 190"/>
                <a:gd name="T1" fmla="*/ 0 h 973"/>
                <a:gd name="T2" fmla="*/ 2 w 190"/>
                <a:gd name="T3" fmla="*/ 185 h 973"/>
                <a:gd name="T4" fmla="*/ 186 w 190"/>
                <a:gd name="T5" fmla="*/ 549 h 973"/>
                <a:gd name="T6" fmla="*/ 23 w 190"/>
                <a:gd name="T7" fmla="*/ 973 h 973"/>
              </a:gdLst>
              <a:ahLst/>
              <a:cxnLst>
                <a:cxn ang="0">
                  <a:pos x="T0" y="T1"/>
                </a:cxn>
                <a:cxn ang="0">
                  <a:pos x="T2" y="T3"/>
                </a:cxn>
                <a:cxn ang="0">
                  <a:pos x="T4" y="T5"/>
                </a:cxn>
                <a:cxn ang="0">
                  <a:pos x="T6" y="T7"/>
                </a:cxn>
              </a:cxnLst>
              <a:rect l="0" t="0" r="r" b="b"/>
              <a:pathLst>
                <a:path w="190" h="973">
                  <a:moveTo>
                    <a:pt x="175" y="0"/>
                  </a:moveTo>
                  <a:cubicBezTo>
                    <a:pt x="87" y="47"/>
                    <a:pt x="0" y="94"/>
                    <a:pt x="2" y="185"/>
                  </a:cubicBezTo>
                  <a:cubicBezTo>
                    <a:pt x="4" y="276"/>
                    <a:pt x="182" y="418"/>
                    <a:pt x="186" y="549"/>
                  </a:cubicBezTo>
                  <a:cubicBezTo>
                    <a:pt x="190" y="680"/>
                    <a:pt x="52" y="898"/>
                    <a:pt x="23" y="973"/>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 name="Line 64"/>
            <p:cNvSpPr>
              <a:spLocks noChangeShapeType="1"/>
            </p:cNvSpPr>
            <p:nvPr/>
          </p:nvSpPr>
          <p:spPr bwMode="auto">
            <a:xfrm flipV="1">
              <a:off x="4537" y="3173"/>
              <a:ext cx="364" cy="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 name="Text Box 65"/>
            <p:cNvSpPr txBox="1">
              <a:spLocks noChangeArrowheads="1"/>
            </p:cNvSpPr>
            <p:nvPr/>
          </p:nvSpPr>
          <p:spPr bwMode="auto">
            <a:xfrm>
              <a:off x="4892" y="3061"/>
              <a:ext cx="12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2000" b="1"/>
                <a:t>S</a:t>
              </a:r>
              <a:endParaRPr lang="en-US" altLang="zh-CN" sz="2000" b="1" baseline="-25000"/>
            </a:p>
          </p:txBody>
        </p:sp>
        <p:sp>
          <p:nvSpPr>
            <p:cNvPr id="61" name="Text Box 69"/>
            <p:cNvSpPr txBox="1">
              <a:spLocks noChangeArrowheads="1"/>
            </p:cNvSpPr>
            <p:nvPr/>
          </p:nvSpPr>
          <p:spPr bwMode="auto">
            <a:xfrm>
              <a:off x="1407" y="1207"/>
              <a:ext cx="112"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1600" b="1"/>
                <a:t>I0</a:t>
              </a:r>
              <a:endParaRPr lang="en-US" altLang="zh-CN" sz="1600" b="1" baseline="-25000"/>
            </a:p>
          </p:txBody>
        </p:sp>
        <p:sp>
          <p:nvSpPr>
            <p:cNvPr id="62" name="Text Box 70"/>
            <p:cNvSpPr txBox="1">
              <a:spLocks noChangeArrowheads="1"/>
            </p:cNvSpPr>
            <p:nvPr/>
          </p:nvSpPr>
          <p:spPr bwMode="auto">
            <a:xfrm>
              <a:off x="4373" y="1211"/>
              <a:ext cx="112"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1600" b="1"/>
                <a:t>I0</a:t>
              </a:r>
              <a:endParaRPr lang="en-US" altLang="zh-CN" sz="1600" b="1" baseline="-25000"/>
            </a:p>
          </p:txBody>
        </p:sp>
        <p:sp>
          <p:nvSpPr>
            <p:cNvPr id="63" name="Text Box 71"/>
            <p:cNvSpPr txBox="1">
              <a:spLocks noChangeArrowheads="1"/>
            </p:cNvSpPr>
            <p:nvPr/>
          </p:nvSpPr>
          <p:spPr bwMode="auto">
            <a:xfrm>
              <a:off x="1395" y="1385"/>
              <a:ext cx="112"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1600" b="1"/>
                <a:t>I1</a:t>
              </a:r>
              <a:endParaRPr lang="en-US" altLang="zh-CN" sz="1600" b="1" baseline="-25000"/>
            </a:p>
          </p:txBody>
        </p:sp>
        <p:sp>
          <p:nvSpPr>
            <p:cNvPr id="64" name="Text Box 72"/>
            <p:cNvSpPr txBox="1">
              <a:spLocks noChangeArrowheads="1"/>
            </p:cNvSpPr>
            <p:nvPr/>
          </p:nvSpPr>
          <p:spPr bwMode="auto">
            <a:xfrm>
              <a:off x="4379" y="1375"/>
              <a:ext cx="112"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1600" b="1"/>
                <a:t>I1</a:t>
              </a:r>
              <a:endParaRPr lang="en-US" altLang="zh-CN" sz="1600" b="1" baseline="-25000"/>
            </a:p>
          </p:txBody>
        </p:sp>
        <p:sp>
          <p:nvSpPr>
            <p:cNvPr id="65" name="Text Box 73"/>
            <p:cNvSpPr txBox="1">
              <a:spLocks noChangeArrowheads="1"/>
            </p:cNvSpPr>
            <p:nvPr/>
          </p:nvSpPr>
          <p:spPr bwMode="auto">
            <a:xfrm>
              <a:off x="1390" y="1896"/>
              <a:ext cx="275"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1600" b="1"/>
                <a:t>In-2</a:t>
              </a:r>
              <a:endParaRPr lang="en-US" altLang="zh-CN" sz="1600" b="1" baseline="-25000"/>
            </a:p>
          </p:txBody>
        </p:sp>
        <p:sp>
          <p:nvSpPr>
            <p:cNvPr id="66" name="Text Box 74"/>
            <p:cNvSpPr txBox="1">
              <a:spLocks noChangeArrowheads="1"/>
            </p:cNvSpPr>
            <p:nvPr/>
          </p:nvSpPr>
          <p:spPr bwMode="auto">
            <a:xfrm>
              <a:off x="4220" y="1889"/>
              <a:ext cx="275"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1600" b="1"/>
                <a:t>In-2</a:t>
              </a:r>
              <a:endParaRPr lang="en-US" altLang="zh-CN" sz="1600" b="1" baseline="-25000"/>
            </a:p>
          </p:txBody>
        </p:sp>
        <p:sp>
          <p:nvSpPr>
            <p:cNvPr id="67" name="Text Box 75"/>
            <p:cNvSpPr txBox="1">
              <a:spLocks noChangeArrowheads="1"/>
            </p:cNvSpPr>
            <p:nvPr/>
          </p:nvSpPr>
          <p:spPr bwMode="auto">
            <a:xfrm>
              <a:off x="1384" y="2042"/>
              <a:ext cx="275"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1600" b="1"/>
                <a:t>In-1</a:t>
              </a:r>
              <a:endParaRPr lang="en-US" altLang="zh-CN" sz="1600" b="1" baseline="-25000"/>
            </a:p>
          </p:txBody>
        </p:sp>
        <p:sp>
          <p:nvSpPr>
            <p:cNvPr id="68" name="Text Box 76"/>
            <p:cNvSpPr txBox="1">
              <a:spLocks noChangeArrowheads="1"/>
            </p:cNvSpPr>
            <p:nvPr/>
          </p:nvSpPr>
          <p:spPr bwMode="auto">
            <a:xfrm>
              <a:off x="4215" y="2026"/>
              <a:ext cx="275"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1600" b="1"/>
                <a:t>In-1</a:t>
              </a:r>
              <a:endParaRPr lang="en-US" altLang="zh-CN" sz="1600" b="1" baseline="-25000"/>
            </a:p>
          </p:txBody>
        </p:sp>
        <p:sp>
          <p:nvSpPr>
            <p:cNvPr id="69" name="Text Box 77"/>
            <p:cNvSpPr txBox="1">
              <a:spLocks noChangeArrowheads="1"/>
            </p:cNvSpPr>
            <p:nvPr/>
          </p:nvSpPr>
          <p:spPr bwMode="auto">
            <a:xfrm>
              <a:off x="4318" y="2198"/>
              <a:ext cx="15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1600" b="1"/>
                <a:t>F</a:t>
              </a:r>
              <a:r>
                <a:rPr lang="en-US" altLang="zh-CN" sz="1600" b="1" baseline="-25000"/>
                <a:t>P</a:t>
              </a:r>
            </a:p>
          </p:txBody>
        </p:sp>
      </p:grpSp>
      <p:graphicFrame>
        <p:nvGraphicFramePr>
          <p:cNvPr id="70" name="Object 78"/>
          <p:cNvGraphicFramePr>
            <a:graphicFrameLocks noChangeAspect="1"/>
          </p:cNvGraphicFramePr>
          <p:nvPr>
            <p:extLst>
              <p:ext uri="{D42A27DB-BD31-4B8C-83A1-F6EECF244321}">
                <p14:modId xmlns:p14="http://schemas.microsoft.com/office/powerpoint/2010/main" val="1742074805"/>
              </p:ext>
            </p:extLst>
          </p:nvPr>
        </p:nvGraphicFramePr>
        <p:xfrm>
          <a:off x="8277225" y="5526087"/>
          <a:ext cx="368300" cy="280987"/>
        </p:xfrm>
        <a:graphic>
          <a:graphicData uri="http://schemas.openxmlformats.org/presentationml/2006/ole">
            <mc:AlternateContent xmlns:mc="http://schemas.openxmlformats.org/markup-compatibility/2006">
              <mc:Choice xmlns:v="urn:schemas-microsoft-com:vml" Requires="v">
                <p:oleObj spid="_x0000_s40105" name="公式" r:id="rId13" imgW="215640" imgH="164880" progId="Equation.3">
                  <p:embed/>
                </p:oleObj>
              </mc:Choice>
              <mc:Fallback>
                <p:oleObj name="公式" r:id="rId13" imgW="215640" imgH="164880" progId="Equation.3">
                  <p:embed/>
                  <p:pic>
                    <p:nvPicPr>
                      <p:cNvPr id="47182" name="Object 7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277225" y="5526087"/>
                        <a:ext cx="368300" cy="280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 name="Object 80"/>
          <p:cNvGraphicFramePr>
            <a:graphicFrameLocks noChangeAspect="1"/>
          </p:cNvGraphicFramePr>
          <p:nvPr>
            <p:extLst>
              <p:ext uri="{D42A27DB-BD31-4B8C-83A1-F6EECF244321}">
                <p14:modId xmlns:p14="http://schemas.microsoft.com/office/powerpoint/2010/main" val="3173491657"/>
              </p:ext>
            </p:extLst>
          </p:nvPr>
        </p:nvGraphicFramePr>
        <p:xfrm>
          <a:off x="8262938" y="6072187"/>
          <a:ext cx="444500" cy="328612"/>
        </p:xfrm>
        <a:graphic>
          <a:graphicData uri="http://schemas.openxmlformats.org/presentationml/2006/ole">
            <mc:AlternateContent xmlns:mc="http://schemas.openxmlformats.org/markup-compatibility/2006">
              <mc:Choice xmlns:v="urn:schemas-microsoft-com:vml" Requires="v">
                <p:oleObj spid="_x0000_s40106" name="公式" r:id="rId15" imgW="241200" imgH="177480" progId="Equation.3">
                  <p:embed/>
                </p:oleObj>
              </mc:Choice>
              <mc:Fallback>
                <p:oleObj name="公式" r:id="rId15" imgW="241200" imgH="177480" progId="Equation.3">
                  <p:embed/>
                  <p:pic>
                    <p:nvPicPr>
                      <p:cNvPr id="47184" name="Object 8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262938" y="6072187"/>
                        <a:ext cx="444500" cy="328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 name="Text Box 82"/>
          <p:cNvSpPr txBox="1">
            <a:spLocks noChangeArrowheads="1"/>
          </p:cNvSpPr>
          <p:nvPr/>
        </p:nvSpPr>
        <p:spPr bwMode="auto">
          <a:xfrm>
            <a:off x="8713788" y="5503862"/>
            <a:ext cx="1968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b="1">
                <a:solidFill>
                  <a:srgbClr val="FF3300"/>
                </a:solidFill>
              </a:rPr>
              <a:t>√</a:t>
            </a:r>
          </a:p>
        </p:txBody>
      </p:sp>
      <p:sp>
        <p:nvSpPr>
          <p:cNvPr id="73" name="Text Box 83"/>
          <p:cNvSpPr txBox="1">
            <a:spLocks noChangeArrowheads="1"/>
          </p:cNvSpPr>
          <p:nvPr/>
        </p:nvSpPr>
        <p:spPr bwMode="auto">
          <a:xfrm>
            <a:off x="0" y="5719762"/>
            <a:ext cx="1455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zh-CN" altLang="en-US" sz="2000" b="1" dirty="0" smtClean="0"/>
              <a:t>偶检验</a:t>
            </a:r>
            <a:r>
              <a:rPr lang="en-US" altLang="zh-CN" sz="2000" b="1" dirty="0" smtClean="0"/>
              <a:t>:</a:t>
            </a:r>
            <a:endParaRPr lang="en-US" altLang="zh-CN" sz="2000" b="1" baseline="-25000" dirty="0"/>
          </a:p>
        </p:txBody>
      </p:sp>
      <p:graphicFrame>
        <p:nvGraphicFramePr>
          <p:cNvPr id="74" name="Object 84"/>
          <p:cNvGraphicFramePr>
            <a:graphicFrameLocks noChangeAspect="1"/>
          </p:cNvGraphicFramePr>
          <p:nvPr>
            <p:extLst>
              <p:ext uri="{D42A27DB-BD31-4B8C-83A1-F6EECF244321}">
                <p14:modId xmlns:p14="http://schemas.microsoft.com/office/powerpoint/2010/main" val="180588337"/>
              </p:ext>
            </p:extLst>
          </p:nvPr>
        </p:nvGraphicFramePr>
        <p:xfrm>
          <a:off x="1541463" y="5672137"/>
          <a:ext cx="3227387" cy="473075"/>
        </p:xfrm>
        <a:graphic>
          <a:graphicData uri="http://schemas.openxmlformats.org/presentationml/2006/ole">
            <mc:AlternateContent xmlns:mc="http://schemas.openxmlformats.org/markup-compatibility/2006">
              <mc:Choice xmlns:v="urn:schemas-microsoft-com:vml" Requires="v">
                <p:oleObj spid="_x0000_s40107" name="公式" r:id="rId17" imgW="1473120" imgH="215640" progId="Equation.3">
                  <p:embed/>
                </p:oleObj>
              </mc:Choice>
              <mc:Fallback>
                <p:oleObj name="公式" r:id="rId17" imgW="1473120" imgH="215640" progId="Equation.3">
                  <p:embed/>
                  <p:pic>
                    <p:nvPicPr>
                      <p:cNvPr id="47188" name="Object 8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41463" y="5672137"/>
                        <a:ext cx="3227387" cy="47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 name="Object 86"/>
          <p:cNvGraphicFramePr>
            <a:graphicFrameLocks noChangeAspect="1"/>
          </p:cNvGraphicFramePr>
          <p:nvPr>
            <p:extLst>
              <p:ext uri="{D42A27DB-BD31-4B8C-83A1-F6EECF244321}">
                <p14:modId xmlns:p14="http://schemas.microsoft.com/office/powerpoint/2010/main" val="3858949846"/>
              </p:ext>
            </p:extLst>
          </p:nvPr>
        </p:nvGraphicFramePr>
        <p:xfrm>
          <a:off x="5400675" y="5749924"/>
          <a:ext cx="3302000" cy="412750"/>
        </p:xfrm>
        <a:graphic>
          <a:graphicData uri="http://schemas.openxmlformats.org/presentationml/2006/ole">
            <mc:AlternateContent xmlns:mc="http://schemas.openxmlformats.org/markup-compatibility/2006">
              <mc:Choice xmlns:v="urn:schemas-microsoft-com:vml" Requires="v">
                <p:oleObj spid="_x0000_s40108" name="公式" r:id="rId19" imgW="1726920" imgH="215640" progId="Equation.3">
                  <p:embed/>
                </p:oleObj>
              </mc:Choice>
              <mc:Fallback>
                <p:oleObj name="公式" r:id="rId19" imgW="1726920" imgH="215640" progId="Equation.3">
                  <p:embed/>
                  <p:pic>
                    <p:nvPicPr>
                      <p:cNvPr id="47190" name="Object 8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400675" y="5749924"/>
                        <a:ext cx="3302000"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6" name="Text Box 89"/>
          <p:cNvSpPr txBox="1">
            <a:spLocks noChangeArrowheads="1"/>
          </p:cNvSpPr>
          <p:nvPr/>
        </p:nvSpPr>
        <p:spPr bwMode="auto">
          <a:xfrm>
            <a:off x="8780463" y="6126162"/>
            <a:ext cx="1968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b="1">
                <a:solidFill>
                  <a:srgbClr val="FF3300"/>
                </a:solidFill>
              </a:rPr>
              <a:t>√</a:t>
            </a:r>
          </a:p>
        </p:txBody>
      </p:sp>
    </p:spTree>
    <p:extLst>
      <p:ext uri="{BB962C8B-B14F-4D97-AF65-F5344CB8AC3E}">
        <p14:creationId xmlns:p14="http://schemas.microsoft.com/office/powerpoint/2010/main" val="1047167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ox(in)">
                                      <p:cBhvr>
                                        <p:cTn id="12" dur="500"/>
                                        <p:tgtEl>
                                          <p:spTgt spid="7"/>
                                        </p:tgtEl>
                                      </p:cBhvr>
                                    </p:animEffect>
                                  </p:childTnLst>
                                </p:cTn>
                              </p:par>
                              <p:par>
                                <p:cTn id="13" presetID="4" presetClass="entr" presetSubtype="16"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ox(in)">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ox(in)">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ox(in)">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500" fill="hold"/>
                                        <p:tgtEl>
                                          <p:spTgt spid="15"/>
                                        </p:tgtEl>
                                        <p:attrNameLst>
                                          <p:attrName>ppt_x</p:attrName>
                                        </p:attrNameLst>
                                      </p:cBhvr>
                                      <p:tavLst>
                                        <p:tav tm="0">
                                          <p:val>
                                            <p:strVal val="#ppt_x"/>
                                          </p:val>
                                        </p:tav>
                                        <p:tav tm="100000">
                                          <p:val>
                                            <p:strVal val="#ppt_x"/>
                                          </p:val>
                                        </p:tav>
                                      </p:tavLst>
                                    </p:anim>
                                    <p:anim calcmode="lin" valueType="num">
                                      <p:cBhvr additive="base">
                                        <p:cTn id="31"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box(in)">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box(in)">
                                      <p:cBhvr>
                                        <p:cTn id="41" dur="5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4" presetClass="entr" presetSubtype="16" fill="hold"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box(in)">
                                      <p:cBhvr>
                                        <p:cTn id="46" dur="500"/>
                                        <p:tgtEl>
                                          <p:spTgt spid="14"/>
                                        </p:tgtEl>
                                      </p:cBhvr>
                                    </p:animEffect>
                                  </p:childTnLst>
                                </p:cTn>
                              </p:par>
                            </p:childTnLst>
                          </p:cTn>
                        </p:par>
                      </p:childTnLst>
                    </p:cTn>
                  </p:par>
                  <p:par>
                    <p:cTn id="47" fill="hold">
                      <p:stCondLst>
                        <p:cond delay="indefinite"/>
                      </p:stCondLst>
                      <p:childTnLst>
                        <p:par>
                          <p:cTn id="48" fill="hold">
                            <p:stCondLst>
                              <p:cond delay="0"/>
                            </p:stCondLst>
                            <p:childTnLst>
                              <p:par>
                                <p:cTn id="49" presetID="4" presetClass="entr" presetSubtype="16" fill="hold" nodeType="clickEffect">
                                  <p:stCondLst>
                                    <p:cond delay="0"/>
                                  </p:stCondLst>
                                  <p:childTnLst>
                                    <p:set>
                                      <p:cBhvr>
                                        <p:cTn id="50" dur="1" fill="hold">
                                          <p:stCondLst>
                                            <p:cond delay="0"/>
                                          </p:stCondLst>
                                        </p:cTn>
                                        <p:tgtEl>
                                          <p:spTgt spid="70"/>
                                        </p:tgtEl>
                                        <p:attrNameLst>
                                          <p:attrName>style.visibility</p:attrName>
                                        </p:attrNameLst>
                                      </p:cBhvr>
                                      <p:to>
                                        <p:strVal val="visible"/>
                                      </p:to>
                                    </p:set>
                                    <p:animEffect transition="in" filter="box(in)">
                                      <p:cBhvr>
                                        <p:cTn id="51" dur="500"/>
                                        <p:tgtEl>
                                          <p:spTgt spid="70"/>
                                        </p:tgtEl>
                                      </p:cBhvr>
                                    </p:animEffect>
                                  </p:childTnLst>
                                </p:cTn>
                              </p:par>
                            </p:childTnLst>
                          </p:cTn>
                        </p:par>
                      </p:childTnLst>
                    </p:cTn>
                  </p:par>
                  <p:par>
                    <p:cTn id="52" fill="hold">
                      <p:stCondLst>
                        <p:cond delay="indefinite"/>
                      </p:stCondLst>
                      <p:childTnLst>
                        <p:par>
                          <p:cTn id="53" fill="hold">
                            <p:stCondLst>
                              <p:cond delay="0"/>
                            </p:stCondLst>
                            <p:childTnLst>
                              <p:par>
                                <p:cTn id="54" presetID="4" presetClass="entr" presetSubtype="16" fill="hold" grpId="0" nodeType="clickEffect">
                                  <p:stCondLst>
                                    <p:cond delay="0"/>
                                  </p:stCondLst>
                                  <p:childTnLst>
                                    <p:set>
                                      <p:cBhvr>
                                        <p:cTn id="55" dur="1" fill="hold">
                                          <p:stCondLst>
                                            <p:cond delay="0"/>
                                          </p:stCondLst>
                                        </p:cTn>
                                        <p:tgtEl>
                                          <p:spTgt spid="72"/>
                                        </p:tgtEl>
                                        <p:attrNameLst>
                                          <p:attrName>style.visibility</p:attrName>
                                        </p:attrNameLst>
                                      </p:cBhvr>
                                      <p:to>
                                        <p:strVal val="visible"/>
                                      </p:to>
                                    </p:set>
                                    <p:animEffect transition="in" filter="box(in)">
                                      <p:cBhvr>
                                        <p:cTn id="56" dur="500"/>
                                        <p:tgtEl>
                                          <p:spTgt spid="72"/>
                                        </p:tgtEl>
                                      </p:cBhvr>
                                    </p:animEffect>
                                  </p:childTnLst>
                                </p:cTn>
                              </p:par>
                            </p:childTnLst>
                          </p:cTn>
                        </p:par>
                      </p:childTnLst>
                    </p:cTn>
                  </p:par>
                  <p:par>
                    <p:cTn id="57" fill="hold">
                      <p:stCondLst>
                        <p:cond delay="indefinite"/>
                      </p:stCondLst>
                      <p:childTnLst>
                        <p:par>
                          <p:cTn id="58" fill="hold">
                            <p:stCondLst>
                              <p:cond delay="0"/>
                            </p:stCondLst>
                            <p:childTnLst>
                              <p:par>
                                <p:cTn id="59" presetID="4" presetClass="entr" presetSubtype="16" fill="hold" grpId="0" nodeType="clickEffect">
                                  <p:stCondLst>
                                    <p:cond delay="0"/>
                                  </p:stCondLst>
                                  <p:childTnLst>
                                    <p:set>
                                      <p:cBhvr>
                                        <p:cTn id="60" dur="1" fill="hold">
                                          <p:stCondLst>
                                            <p:cond delay="0"/>
                                          </p:stCondLst>
                                        </p:cTn>
                                        <p:tgtEl>
                                          <p:spTgt spid="73"/>
                                        </p:tgtEl>
                                        <p:attrNameLst>
                                          <p:attrName>style.visibility</p:attrName>
                                        </p:attrNameLst>
                                      </p:cBhvr>
                                      <p:to>
                                        <p:strVal val="visible"/>
                                      </p:to>
                                    </p:set>
                                    <p:animEffect transition="in" filter="box(in)">
                                      <p:cBhvr>
                                        <p:cTn id="61" dur="500"/>
                                        <p:tgtEl>
                                          <p:spTgt spid="73"/>
                                        </p:tgtEl>
                                      </p:cBhvr>
                                    </p:animEffect>
                                  </p:childTnLst>
                                </p:cTn>
                              </p:par>
                            </p:childTnLst>
                          </p:cTn>
                        </p:par>
                      </p:childTnLst>
                    </p:cTn>
                  </p:par>
                  <p:par>
                    <p:cTn id="62" fill="hold">
                      <p:stCondLst>
                        <p:cond delay="indefinite"/>
                      </p:stCondLst>
                      <p:childTnLst>
                        <p:par>
                          <p:cTn id="63" fill="hold">
                            <p:stCondLst>
                              <p:cond delay="0"/>
                            </p:stCondLst>
                            <p:childTnLst>
                              <p:par>
                                <p:cTn id="64" presetID="4" presetClass="entr" presetSubtype="16" fill="hold" nodeType="clickEffect">
                                  <p:stCondLst>
                                    <p:cond delay="0"/>
                                  </p:stCondLst>
                                  <p:childTnLst>
                                    <p:set>
                                      <p:cBhvr>
                                        <p:cTn id="65" dur="1" fill="hold">
                                          <p:stCondLst>
                                            <p:cond delay="0"/>
                                          </p:stCondLst>
                                        </p:cTn>
                                        <p:tgtEl>
                                          <p:spTgt spid="74"/>
                                        </p:tgtEl>
                                        <p:attrNameLst>
                                          <p:attrName>style.visibility</p:attrName>
                                        </p:attrNameLst>
                                      </p:cBhvr>
                                      <p:to>
                                        <p:strVal val="visible"/>
                                      </p:to>
                                    </p:set>
                                    <p:animEffect transition="in" filter="box(in)">
                                      <p:cBhvr>
                                        <p:cTn id="66" dur="500"/>
                                        <p:tgtEl>
                                          <p:spTgt spid="74"/>
                                        </p:tgtEl>
                                      </p:cBhvr>
                                    </p:animEffect>
                                  </p:childTnLst>
                                </p:cTn>
                              </p:par>
                            </p:childTnLst>
                          </p:cTn>
                        </p:par>
                      </p:childTnLst>
                    </p:cTn>
                  </p:par>
                  <p:par>
                    <p:cTn id="67" fill="hold">
                      <p:stCondLst>
                        <p:cond delay="indefinite"/>
                      </p:stCondLst>
                      <p:childTnLst>
                        <p:par>
                          <p:cTn id="68" fill="hold">
                            <p:stCondLst>
                              <p:cond delay="0"/>
                            </p:stCondLst>
                            <p:childTnLst>
                              <p:par>
                                <p:cTn id="69" presetID="4" presetClass="entr" presetSubtype="16" fill="hold" nodeType="clickEffect">
                                  <p:stCondLst>
                                    <p:cond delay="0"/>
                                  </p:stCondLst>
                                  <p:childTnLst>
                                    <p:set>
                                      <p:cBhvr>
                                        <p:cTn id="70" dur="1" fill="hold">
                                          <p:stCondLst>
                                            <p:cond delay="0"/>
                                          </p:stCondLst>
                                        </p:cTn>
                                        <p:tgtEl>
                                          <p:spTgt spid="75"/>
                                        </p:tgtEl>
                                        <p:attrNameLst>
                                          <p:attrName>style.visibility</p:attrName>
                                        </p:attrNameLst>
                                      </p:cBhvr>
                                      <p:to>
                                        <p:strVal val="visible"/>
                                      </p:to>
                                    </p:set>
                                    <p:animEffect transition="in" filter="box(in)">
                                      <p:cBhvr>
                                        <p:cTn id="71" dur="500"/>
                                        <p:tgtEl>
                                          <p:spTgt spid="75"/>
                                        </p:tgtEl>
                                      </p:cBhvr>
                                    </p:animEffect>
                                  </p:childTnLst>
                                </p:cTn>
                              </p:par>
                            </p:childTnLst>
                          </p:cTn>
                        </p:par>
                      </p:childTnLst>
                    </p:cTn>
                  </p:par>
                  <p:par>
                    <p:cTn id="72" fill="hold">
                      <p:stCondLst>
                        <p:cond delay="indefinite"/>
                      </p:stCondLst>
                      <p:childTnLst>
                        <p:par>
                          <p:cTn id="73" fill="hold">
                            <p:stCondLst>
                              <p:cond delay="0"/>
                            </p:stCondLst>
                            <p:childTnLst>
                              <p:par>
                                <p:cTn id="74" presetID="4" presetClass="entr" presetSubtype="16" fill="hold" nodeType="clickEffect">
                                  <p:stCondLst>
                                    <p:cond delay="0"/>
                                  </p:stCondLst>
                                  <p:childTnLst>
                                    <p:set>
                                      <p:cBhvr>
                                        <p:cTn id="75" dur="1" fill="hold">
                                          <p:stCondLst>
                                            <p:cond delay="0"/>
                                          </p:stCondLst>
                                        </p:cTn>
                                        <p:tgtEl>
                                          <p:spTgt spid="71"/>
                                        </p:tgtEl>
                                        <p:attrNameLst>
                                          <p:attrName>style.visibility</p:attrName>
                                        </p:attrNameLst>
                                      </p:cBhvr>
                                      <p:to>
                                        <p:strVal val="visible"/>
                                      </p:to>
                                    </p:set>
                                    <p:animEffect transition="in" filter="box(in)">
                                      <p:cBhvr>
                                        <p:cTn id="76" dur="500"/>
                                        <p:tgtEl>
                                          <p:spTgt spid="71"/>
                                        </p:tgtEl>
                                      </p:cBhvr>
                                    </p:animEffect>
                                  </p:childTnLst>
                                </p:cTn>
                              </p:par>
                            </p:childTnLst>
                          </p:cTn>
                        </p:par>
                      </p:childTnLst>
                    </p:cTn>
                  </p:par>
                  <p:par>
                    <p:cTn id="77" fill="hold">
                      <p:stCondLst>
                        <p:cond delay="indefinite"/>
                      </p:stCondLst>
                      <p:childTnLst>
                        <p:par>
                          <p:cTn id="78" fill="hold">
                            <p:stCondLst>
                              <p:cond delay="0"/>
                            </p:stCondLst>
                            <p:childTnLst>
                              <p:par>
                                <p:cTn id="79" presetID="4" presetClass="entr" presetSubtype="16" fill="hold" grpId="0" nodeType="clickEffect">
                                  <p:stCondLst>
                                    <p:cond delay="0"/>
                                  </p:stCondLst>
                                  <p:childTnLst>
                                    <p:set>
                                      <p:cBhvr>
                                        <p:cTn id="80" dur="1" fill="hold">
                                          <p:stCondLst>
                                            <p:cond delay="0"/>
                                          </p:stCondLst>
                                        </p:cTn>
                                        <p:tgtEl>
                                          <p:spTgt spid="76"/>
                                        </p:tgtEl>
                                        <p:attrNameLst>
                                          <p:attrName>style.visibility</p:attrName>
                                        </p:attrNameLst>
                                      </p:cBhvr>
                                      <p:to>
                                        <p:strVal val="visible"/>
                                      </p:to>
                                    </p:set>
                                    <p:animEffect transition="in" filter="box(in)">
                                      <p:cBhvr>
                                        <p:cTn id="81"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P spid="72" grpId="0"/>
      <p:bldP spid="73" grpId="0"/>
      <p:bldP spid="76"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2" name="Text Box 4"/>
          <p:cNvSpPr txBox="1">
            <a:spLocks noChangeArrowheads="1"/>
          </p:cNvSpPr>
          <p:nvPr/>
        </p:nvSpPr>
        <p:spPr bwMode="auto">
          <a:xfrm>
            <a:off x="118197" y="0"/>
            <a:ext cx="5111750" cy="769441"/>
          </a:xfrm>
          <a:prstGeom prst="rect">
            <a:avLst/>
          </a:prstGeom>
          <a:noFill/>
          <a:ln>
            <a:noFill/>
          </a:ln>
          <a:effectLst/>
        </p:spPr>
        <p:txBody>
          <a:bodyPr>
            <a:spAutoFit/>
          </a:bodyPr>
          <a:lstStyle/>
          <a:p>
            <a:pPr>
              <a:spcBef>
                <a:spcPct val="50000"/>
              </a:spcBef>
            </a:pPr>
            <a:r>
              <a:rPr lang="zh-CN" altLang="en-US" sz="4400" b="0" dirty="0" smtClean="0">
                <a:solidFill>
                  <a:schemeClr val="bg1"/>
                </a:solidFill>
                <a:latin typeface="Verdana" panose="020B0604030504040204" pitchFamily="34" charset="0"/>
              </a:rPr>
              <a:t>数值</a:t>
            </a:r>
            <a:r>
              <a:rPr lang="zh-CN" altLang="en-US" sz="4400" b="0" dirty="0">
                <a:solidFill>
                  <a:schemeClr val="bg1"/>
                </a:solidFill>
                <a:latin typeface="Verdana" panose="020B0604030504040204" pitchFamily="34" charset="0"/>
              </a:rPr>
              <a:t>比较器</a:t>
            </a:r>
          </a:p>
        </p:txBody>
      </p:sp>
      <p:sp>
        <p:nvSpPr>
          <p:cNvPr id="109573" name="Text Box 5"/>
          <p:cNvSpPr txBox="1">
            <a:spLocks noChangeArrowheads="1"/>
          </p:cNvSpPr>
          <p:nvPr/>
        </p:nvSpPr>
        <p:spPr bwMode="auto">
          <a:xfrm>
            <a:off x="452438" y="1147405"/>
            <a:ext cx="8001000" cy="1384995"/>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508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kumimoji="1" lang="zh-CN" altLang="en-US" sz="2800" dirty="0" smtClean="0"/>
              <a:t>对</a:t>
            </a:r>
            <a:r>
              <a:rPr kumimoji="1" lang="zh-CN" altLang="en-US" sz="2800" dirty="0"/>
              <a:t>两数</a:t>
            </a:r>
            <a:r>
              <a:rPr kumimoji="1" lang="en-US" altLang="zh-CN" sz="2800" dirty="0"/>
              <a:t>A</a:t>
            </a:r>
            <a:r>
              <a:rPr kumimoji="1" lang="zh-CN" altLang="en-US" sz="2800" dirty="0"/>
              <a:t>、</a:t>
            </a:r>
            <a:r>
              <a:rPr kumimoji="1" lang="en-US" altLang="zh-CN" sz="2800" dirty="0"/>
              <a:t>B</a:t>
            </a:r>
            <a:r>
              <a:rPr kumimoji="1" lang="zh-CN" altLang="en-US" sz="2800" dirty="0"/>
              <a:t>（可以是一位，也可是</a:t>
            </a:r>
            <a:r>
              <a:rPr kumimoji="1" lang="zh-CN" altLang="en-US" sz="2800" dirty="0" smtClean="0"/>
              <a:t>多位</a:t>
            </a:r>
            <a:r>
              <a:rPr kumimoji="1" lang="zh-CN" altLang="en-US" sz="2800" dirty="0"/>
              <a:t>）进行大小比较的逻辑电路。</a:t>
            </a:r>
            <a:r>
              <a:rPr kumimoji="1" lang="zh-CN" altLang="en-US" sz="2800" dirty="0" smtClean="0"/>
              <a:t>比较的</a:t>
            </a:r>
            <a:r>
              <a:rPr kumimoji="1" lang="zh-CN" altLang="en-US" sz="2800" dirty="0"/>
              <a:t>结果有</a:t>
            </a:r>
            <a:r>
              <a:rPr kumimoji="1" lang="en-US" altLang="zh-CN" sz="2800" dirty="0"/>
              <a:t>A&gt;B</a:t>
            </a:r>
            <a:r>
              <a:rPr kumimoji="1" lang="zh-CN" altLang="en-US" sz="2800" dirty="0"/>
              <a:t>、</a:t>
            </a:r>
            <a:r>
              <a:rPr kumimoji="1" lang="en-US" altLang="zh-CN" sz="2800" dirty="0"/>
              <a:t>A&lt;B</a:t>
            </a:r>
            <a:r>
              <a:rPr kumimoji="1" lang="zh-CN" altLang="en-US" sz="2800" dirty="0"/>
              <a:t>、</a:t>
            </a:r>
            <a:r>
              <a:rPr kumimoji="1" lang="en-US" altLang="zh-CN" sz="2800" dirty="0"/>
              <a:t>A=B</a:t>
            </a:r>
            <a:r>
              <a:rPr kumimoji="1" lang="zh-CN" altLang="en-US" sz="2800" dirty="0"/>
              <a:t>三种结果。</a:t>
            </a:r>
            <a:endParaRPr kumimoji="1" lang="zh-CN" altLang="en-US" sz="2800" b="0" dirty="0"/>
          </a:p>
        </p:txBody>
      </p:sp>
      <p:sp>
        <p:nvSpPr>
          <p:cNvPr id="4" name="Rectangle 4"/>
          <p:cNvSpPr>
            <a:spLocks noChangeArrowheads="1"/>
          </p:cNvSpPr>
          <p:nvPr/>
        </p:nvSpPr>
        <p:spPr bwMode="auto">
          <a:xfrm>
            <a:off x="-101744" y="2532400"/>
            <a:ext cx="3962400" cy="683264"/>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20000"/>
              </a:lnSpc>
            </a:pPr>
            <a:r>
              <a:rPr kumimoji="1" lang="en-US" altLang="zh-CN" sz="3200" dirty="0" smtClean="0">
                <a:solidFill>
                  <a:srgbClr val="FF0000"/>
                </a:solidFill>
                <a:latin typeface="楷体_GB2312" panose="02010609030101010101" pitchFamily="49" charset="-122"/>
                <a:ea typeface="楷体_GB2312" panose="02010609030101010101" pitchFamily="49" charset="-122"/>
              </a:rPr>
              <a:t>1</a:t>
            </a:r>
            <a:r>
              <a:rPr kumimoji="1" lang="zh-CN" altLang="en-US" sz="3200" dirty="0">
                <a:solidFill>
                  <a:srgbClr val="FF0000"/>
                </a:solidFill>
                <a:latin typeface="楷体_GB2312" panose="02010609030101010101" pitchFamily="49" charset="-122"/>
                <a:ea typeface="楷体_GB2312" panose="02010609030101010101" pitchFamily="49" charset="-122"/>
              </a:rPr>
              <a:t>位数值比较器</a:t>
            </a:r>
            <a:endParaRPr kumimoji="1" lang="zh-CN" altLang="en-US" sz="3200" b="0" dirty="0">
              <a:solidFill>
                <a:srgbClr val="FF0000"/>
              </a:solidFill>
              <a:latin typeface="楷体_GB2312" panose="02010609030101010101" pitchFamily="49" charset="-122"/>
              <a:ea typeface="楷体_GB2312" panose="02010609030101010101" pitchFamily="49" charset="-122"/>
            </a:endParaRPr>
          </a:p>
        </p:txBody>
      </p:sp>
      <p:sp>
        <p:nvSpPr>
          <p:cNvPr id="5" name="Text Box 5"/>
          <p:cNvSpPr txBox="1">
            <a:spLocks noChangeArrowheads="1"/>
          </p:cNvSpPr>
          <p:nvPr/>
        </p:nvSpPr>
        <p:spPr bwMode="auto">
          <a:xfrm>
            <a:off x="3722254" y="2001486"/>
            <a:ext cx="3786909"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en-US" altLang="zh-CN" sz="2400" i="1" dirty="0" smtClean="0"/>
              <a:t>A</a:t>
            </a:r>
            <a:r>
              <a:rPr kumimoji="1" lang="zh-CN" altLang="en-US" sz="2400" dirty="0"/>
              <a:t>＞</a:t>
            </a:r>
            <a:r>
              <a:rPr kumimoji="1" lang="en-US" altLang="zh-CN" sz="2400" i="1" dirty="0" smtClean="0"/>
              <a:t>B</a:t>
            </a:r>
            <a:r>
              <a:rPr kumimoji="1" lang="zh-CN" altLang="en-US" sz="2400" dirty="0" smtClean="0"/>
              <a:t>   </a:t>
            </a:r>
            <a:r>
              <a:rPr kumimoji="1" lang="en-US" altLang="zh-CN" sz="2400" i="1" dirty="0" smtClean="0"/>
              <a:t>Y</a:t>
            </a:r>
            <a:r>
              <a:rPr kumimoji="1" lang="en-US" altLang="zh-CN" sz="2400" baseline="-25000" dirty="0" smtClean="0"/>
              <a:t>1</a:t>
            </a:r>
            <a:r>
              <a:rPr kumimoji="1" lang="zh-CN" altLang="en-US" sz="2400" dirty="0"/>
              <a:t>＝</a:t>
            </a:r>
            <a:r>
              <a:rPr kumimoji="1" lang="en-US" altLang="zh-CN" sz="2400" dirty="0" smtClean="0"/>
              <a:t>1</a:t>
            </a:r>
          </a:p>
          <a:p>
            <a:pPr>
              <a:spcBef>
                <a:spcPct val="50000"/>
              </a:spcBef>
            </a:pPr>
            <a:r>
              <a:rPr kumimoji="1" lang="en-US" altLang="zh-CN" sz="2400" i="1" dirty="0" smtClean="0"/>
              <a:t>A</a:t>
            </a:r>
            <a:r>
              <a:rPr kumimoji="1" lang="zh-CN" altLang="en-US" sz="2400" dirty="0"/>
              <a:t>＜</a:t>
            </a:r>
            <a:r>
              <a:rPr kumimoji="1" lang="en-US" altLang="zh-CN" sz="2400" i="1" dirty="0" smtClean="0"/>
              <a:t>B</a:t>
            </a:r>
            <a:r>
              <a:rPr kumimoji="1" lang="zh-CN" altLang="en-US" sz="2400" dirty="0" smtClean="0"/>
              <a:t>   </a:t>
            </a:r>
            <a:r>
              <a:rPr kumimoji="1" lang="en-US" altLang="zh-CN" sz="2400" i="1" dirty="0" smtClean="0"/>
              <a:t>Y</a:t>
            </a:r>
            <a:r>
              <a:rPr kumimoji="1" lang="en-US" altLang="zh-CN" sz="2400" baseline="-25000" dirty="0" smtClean="0"/>
              <a:t>2</a:t>
            </a:r>
            <a:r>
              <a:rPr kumimoji="1" lang="zh-CN" altLang="en-US" sz="2400" dirty="0"/>
              <a:t>＝</a:t>
            </a:r>
            <a:r>
              <a:rPr kumimoji="1" lang="en-US" altLang="zh-CN" sz="2400" dirty="0" smtClean="0"/>
              <a:t>1</a:t>
            </a:r>
          </a:p>
          <a:p>
            <a:pPr>
              <a:spcBef>
                <a:spcPct val="50000"/>
              </a:spcBef>
            </a:pPr>
            <a:r>
              <a:rPr kumimoji="1" lang="en-US" altLang="zh-CN" sz="2400" i="1" dirty="0" smtClean="0"/>
              <a:t>A</a:t>
            </a:r>
            <a:r>
              <a:rPr kumimoji="1" lang="zh-CN" altLang="en-US" sz="2400" dirty="0"/>
              <a:t>＝</a:t>
            </a:r>
            <a:r>
              <a:rPr kumimoji="1" lang="en-US" altLang="zh-CN" sz="2400" i="1" dirty="0" smtClean="0"/>
              <a:t>B</a:t>
            </a:r>
            <a:r>
              <a:rPr kumimoji="1" lang="zh-CN" altLang="en-US" sz="2400" dirty="0" smtClean="0"/>
              <a:t>   </a:t>
            </a:r>
            <a:r>
              <a:rPr kumimoji="1" lang="en-US" altLang="zh-CN" sz="2400" i="1" dirty="0" smtClean="0"/>
              <a:t>Y</a:t>
            </a:r>
            <a:r>
              <a:rPr kumimoji="1" lang="en-US" altLang="zh-CN" sz="2400" baseline="-25000" dirty="0" smtClean="0"/>
              <a:t>3</a:t>
            </a:r>
            <a:r>
              <a:rPr kumimoji="1" lang="zh-CN" altLang="en-US" sz="2400" dirty="0"/>
              <a:t>＝</a:t>
            </a:r>
            <a:r>
              <a:rPr kumimoji="1" lang="en-US" altLang="zh-CN" sz="2400" dirty="0" smtClean="0"/>
              <a:t>1</a:t>
            </a:r>
            <a:endParaRPr kumimoji="1" lang="zh-CN" altLang="en-US" sz="2400" dirty="0"/>
          </a:p>
        </p:txBody>
      </p:sp>
      <p:graphicFrame>
        <p:nvGraphicFramePr>
          <p:cNvPr id="6" name="Object 6"/>
          <p:cNvGraphicFramePr>
            <a:graphicFrameLocks noChangeAspect="1"/>
          </p:cNvGraphicFramePr>
          <p:nvPr>
            <p:extLst>
              <p:ext uri="{D42A27DB-BD31-4B8C-83A1-F6EECF244321}">
                <p14:modId xmlns:p14="http://schemas.microsoft.com/office/powerpoint/2010/main" val="2793041940"/>
              </p:ext>
            </p:extLst>
          </p:nvPr>
        </p:nvGraphicFramePr>
        <p:xfrm>
          <a:off x="894086" y="3571146"/>
          <a:ext cx="5656335" cy="2893204"/>
        </p:xfrm>
        <a:graphic>
          <a:graphicData uri="http://schemas.openxmlformats.org/presentationml/2006/ole">
            <mc:AlternateContent xmlns:mc="http://schemas.openxmlformats.org/markup-compatibility/2006">
              <mc:Choice xmlns:v="urn:schemas-microsoft-com:vml" Requires="v">
                <p:oleObj spid="_x0000_s36885" name="图片" r:id="rId3" imgW="2111604" imgH="1140643" progId="Word.Picture.8">
                  <p:embed/>
                </p:oleObj>
              </mc:Choice>
              <mc:Fallback>
                <p:oleObj name="图片" r:id="rId3" imgW="2111604" imgH="1140643" progId="Word.Picture.8">
                  <p:embed/>
                  <p:pic>
                    <p:nvPicPr>
                      <p:cNvPr id="110598" name="Object 6"/>
                      <p:cNvPicPr>
                        <a:picLocks noChangeAspect="1" noChangeArrowheads="1"/>
                      </p:cNvPicPr>
                      <p:nvPr/>
                    </p:nvPicPr>
                    <p:blipFill>
                      <a:blip r:embed="rId4">
                        <a:extLst>
                          <a:ext uri="{28A0092B-C50C-407E-A947-70E740481C1C}">
                            <a14:useLocalDpi xmlns:a14="http://schemas.microsoft.com/office/drawing/2010/main" val="0"/>
                          </a:ext>
                        </a:extLst>
                      </a:blip>
                      <a:srcRect t="-2519" b="2519"/>
                      <a:stretch>
                        <a:fillRect/>
                      </a:stretch>
                    </p:blipFill>
                    <p:spPr bwMode="auto">
                      <a:xfrm>
                        <a:off x="894086" y="3571146"/>
                        <a:ext cx="5656335" cy="2893204"/>
                      </a:xfrm>
                      <a:prstGeom prst="rect">
                        <a:avLst/>
                      </a:prstGeom>
                      <a:solidFill>
                        <a:srgbClr val="FFCC00"/>
                      </a:solidFill>
                    </p:spPr>
                  </p:pic>
                </p:oleObj>
              </mc:Fallback>
            </mc:AlternateContent>
          </a:graphicData>
        </a:graphic>
      </p:graphicFrame>
    </p:spTree>
    <p:extLst>
      <p:ext uri="{BB962C8B-B14F-4D97-AF65-F5344CB8AC3E}">
        <p14:creationId xmlns:p14="http://schemas.microsoft.com/office/powerpoint/2010/main" val="12117889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9573">
                                            <p:txEl>
                                              <p:pRg st="0" end="0"/>
                                            </p:txEl>
                                          </p:spTgt>
                                        </p:tgtEl>
                                        <p:attrNameLst>
                                          <p:attrName>style.visibility</p:attrName>
                                        </p:attrNameLst>
                                      </p:cBhvr>
                                      <p:to>
                                        <p:strVal val="visible"/>
                                      </p:to>
                                    </p:set>
                                    <p:animEffect transition="in" filter="wipe(left)">
                                      <p:cBhvr>
                                        <p:cTn id="7" dur="500"/>
                                        <p:tgtEl>
                                          <p:spTgt spid="10957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ou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wipe(left)">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wipe(left)">
                                      <p:cBhvr>
                                        <p:cTn id="22" dur="500"/>
                                        <p:tgtEl>
                                          <p:spTgt spid="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wipe(left)">
                                      <p:cBhvr>
                                        <p:cTn id="27" dur="500"/>
                                        <p:tgtEl>
                                          <p:spTgt spid="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ox(out)">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3" grpId="0" build="p" autoUpdateAnimBg="0"/>
      <p:bldP spid="4" grpId="0" autoUpdateAnimBg="0"/>
      <p:bldP spid="5" grpId="0" build="p"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1620" name="Object 4"/>
          <p:cNvGraphicFramePr>
            <a:graphicFrameLocks noChangeAspect="1"/>
          </p:cNvGraphicFramePr>
          <p:nvPr>
            <p:extLst>
              <p:ext uri="{D42A27DB-BD31-4B8C-83A1-F6EECF244321}">
                <p14:modId xmlns:p14="http://schemas.microsoft.com/office/powerpoint/2010/main" val="3672956068"/>
              </p:ext>
            </p:extLst>
          </p:nvPr>
        </p:nvGraphicFramePr>
        <p:xfrm>
          <a:off x="1870941" y="988302"/>
          <a:ext cx="5294313" cy="1971675"/>
        </p:xfrm>
        <a:graphic>
          <a:graphicData uri="http://schemas.openxmlformats.org/presentationml/2006/ole">
            <mc:AlternateContent xmlns:mc="http://schemas.openxmlformats.org/markup-compatibility/2006">
              <mc:Choice xmlns:v="urn:schemas-microsoft-com:vml" Requires="v">
                <p:oleObj spid="_x0000_s37909" name="公式" r:id="rId3" imgW="1905000" imgH="711200" progId="Equation.3">
                  <p:embed/>
                </p:oleObj>
              </mc:Choice>
              <mc:Fallback>
                <p:oleObj name="公式" r:id="rId3" imgW="1905000" imgH="711200" progId="Equation.3">
                  <p:embed/>
                  <p:pic>
                    <p:nvPicPr>
                      <p:cNvPr id="11162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0941" y="988302"/>
                        <a:ext cx="5294313"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1622" name="Text Box 6"/>
          <p:cNvSpPr txBox="1">
            <a:spLocks noChangeArrowheads="1"/>
          </p:cNvSpPr>
          <p:nvPr/>
        </p:nvSpPr>
        <p:spPr bwMode="auto">
          <a:xfrm>
            <a:off x="800100" y="850756"/>
            <a:ext cx="68580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800" dirty="0"/>
              <a:t>逻辑表达式</a:t>
            </a:r>
            <a:endParaRPr kumimoji="1" lang="zh-CN" altLang="en-US" sz="3600" dirty="0"/>
          </a:p>
        </p:txBody>
      </p:sp>
      <p:sp>
        <p:nvSpPr>
          <p:cNvPr id="111623" name="Text Box 7"/>
          <p:cNvSpPr txBox="1">
            <a:spLocks noChangeArrowheads="1"/>
          </p:cNvSpPr>
          <p:nvPr/>
        </p:nvSpPr>
        <p:spPr bwMode="auto">
          <a:xfrm>
            <a:off x="457200" y="4103688"/>
            <a:ext cx="6858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800" dirty="0"/>
              <a:t>逻辑图</a:t>
            </a:r>
            <a:endParaRPr kumimoji="1" lang="zh-CN" altLang="en-US" sz="3600" dirty="0"/>
          </a:p>
        </p:txBody>
      </p:sp>
      <p:pic>
        <p:nvPicPr>
          <p:cNvPr id="111635"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913" y="3429000"/>
            <a:ext cx="6726237" cy="2686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92740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1622"/>
                                        </p:tgtEl>
                                        <p:attrNameLst>
                                          <p:attrName>style.visibility</p:attrName>
                                        </p:attrNameLst>
                                      </p:cBhvr>
                                      <p:to>
                                        <p:strVal val="visible"/>
                                      </p:to>
                                    </p:set>
                                    <p:animEffect transition="in" filter="wipe(left)">
                                      <p:cBhvr>
                                        <p:cTn id="7" dur="500"/>
                                        <p:tgtEl>
                                          <p:spTgt spid="1116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111620"/>
                                        </p:tgtEl>
                                        <p:attrNameLst>
                                          <p:attrName>style.visibility</p:attrName>
                                        </p:attrNameLst>
                                      </p:cBhvr>
                                      <p:to>
                                        <p:strVal val="visible"/>
                                      </p:to>
                                    </p:set>
                                    <p:animEffect transition="in" filter="box(out)">
                                      <p:cBhvr>
                                        <p:cTn id="12" dur="500"/>
                                        <p:tgtEl>
                                          <p:spTgt spid="1116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1623"/>
                                        </p:tgtEl>
                                        <p:attrNameLst>
                                          <p:attrName>style.visibility</p:attrName>
                                        </p:attrNameLst>
                                      </p:cBhvr>
                                      <p:to>
                                        <p:strVal val="visible"/>
                                      </p:to>
                                    </p:set>
                                    <p:animEffect transition="in" filter="wipe(left)">
                                      <p:cBhvr>
                                        <p:cTn id="17" dur="500"/>
                                        <p:tgtEl>
                                          <p:spTgt spid="11162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nodeType="clickEffect">
                                  <p:stCondLst>
                                    <p:cond delay="0"/>
                                  </p:stCondLst>
                                  <p:childTnLst>
                                    <p:set>
                                      <p:cBhvr>
                                        <p:cTn id="21" dur="1" fill="hold">
                                          <p:stCondLst>
                                            <p:cond delay="0"/>
                                          </p:stCondLst>
                                        </p:cTn>
                                        <p:tgtEl>
                                          <p:spTgt spid="111635"/>
                                        </p:tgtEl>
                                        <p:attrNameLst>
                                          <p:attrName>style.visibility</p:attrName>
                                        </p:attrNameLst>
                                      </p:cBhvr>
                                      <p:to>
                                        <p:strVal val="visible"/>
                                      </p:to>
                                    </p:set>
                                    <p:animEffect transition="in" filter="blinds(vertical)">
                                      <p:cBhvr>
                                        <p:cTn id="22" dur="500"/>
                                        <p:tgtEl>
                                          <p:spTgt spid="1116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2" grpId="0" autoUpdateAnimBg="0"/>
      <p:bldP spid="111623"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148215" y="781050"/>
            <a:ext cx="3962400" cy="127419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20000"/>
              </a:lnSpc>
            </a:pPr>
            <a:r>
              <a:rPr kumimoji="1" lang="en-US" altLang="zh-CN" sz="3200" dirty="0" smtClean="0">
                <a:solidFill>
                  <a:srgbClr val="FF0000"/>
                </a:solidFill>
                <a:latin typeface="Arial" panose="020B0604020202020204" pitchFamily="34" charset="0"/>
                <a:ea typeface="楷体_GB2312" panose="02010609030101010101" pitchFamily="49" charset="-122"/>
              </a:rPr>
              <a:t>4</a:t>
            </a:r>
            <a:r>
              <a:rPr kumimoji="1" lang="zh-CN" altLang="en-US" sz="3200" dirty="0">
                <a:solidFill>
                  <a:srgbClr val="FF0000"/>
                </a:solidFill>
                <a:latin typeface="Arial" panose="020B0604020202020204" pitchFamily="34" charset="0"/>
                <a:ea typeface="楷体_GB2312" panose="02010609030101010101" pitchFamily="49" charset="-122"/>
              </a:rPr>
              <a:t>位数值</a:t>
            </a:r>
            <a:r>
              <a:rPr kumimoji="1" lang="zh-CN" altLang="en-US" sz="3200" dirty="0" smtClean="0">
                <a:solidFill>
                  <a:srgbClr val="FF0000"/>
                </a:solidFill>
                <a:latin typeface="Arial" panose="020B0604020202020204" pitchFamily="34" charset="0"/>
                <a:ea typeface="楷体_GB2312" panose="02010609030101010101" pitchFamily="49" charset="-122"/>
              </a:rPr>
              <a:t>比较器 </a:t>
            </a:r>
            <a:r>
              <a:rPr kumimoji="1" lang="en-US" altLang="zh-CN" sz="3200" dirty="0" smtClean="0">
                <a:solidFill>
                  <a:srgbClr val="FF0000"/>
                </a:solidFill>
                <a:latin typeface="Arial" panose="020B0604020202020204" pitchFamily="34" charset="0"/>
                <a:ea typeface="楷体_GB2312" panose="02010609030101010101" pitchFamily="49" charset="-122"/>
              </a:rPr>
              <a:t>74x85</a:t>
            </a:r>
            <a:endParaRPr kumimoji="1" lang="zh-CN" altLang="en-US" sz="4000" b="0" dirty="0">
              <a:solidFill>
                <a:srgbClr val="FF0000"/>
              </a:solidFill>
              <a:latin typeface="Arial" panose="020B0604020202020204" pitchFamily="34" charset="0"/>
              <a:ea typeface="黑体" panose="02010609060101010101" pitchFamily="49" charset="-122"/>
            </a:endParaRPr>
          </a:p>
        </p:txBody>
      </p:sp>
      <p:graphicFrame>
        <p:nvGraphicFramePr>
          <p:cNvPr id="3" name="Group 117"/>
          <p:cNvGraphicFramePr>
            <a:graphicFrameLocks noGrp="1"/>
          </p:cNvGraphicFramePr>
          <p:nvPr>
            <p:extLst>
              <p:ext uri="{D42A27DB-BD31-4B8C-83A1-F6EECF244321}">
                <p14:modId xmlns:p14="http://schemas.microsoft.com/office/powerpoint/2010/main" val="2590934991"/>
              </p:ext>
            </p:extLst>
          </p:nvPr>
        </p:nvGraphicFramePr>
        <p:xfrm>
          <a:off x="0" y="1994777"/>
          <a:ext cx="9197975" cy="4603751"/>
        </p:xfrm>
        <a:graphic>
          <a:graphicData uri="http://schemas.openxmlformats.org/drawingml/2006/table">
            <a:tbl>
              <a:tblPr/>
              <a:tblGrid>
                <a:gridCol w="1191324">
                  <a:extLst>
                    <a:ext uri="{9D8B030D-6E8A-4147-A177-3AD203B41FA5}">
                      <a16:colId xmlns:a16="http://schemas.microsoft.com/office/drawing/2014/main" val="600435150"/>
                    </a:ext>
                  </a:extLst>
                </a:gridCol>
                <a:gridCol w="1086108">
                  <a:extLst>
                    <a:ext uri="{9D8B030D-6E8A-4147-A177-3AD203B41FA5}">
                      <a16:colId xmlns:a16="http://schemas.microsoft.com/office/drawing/2014/main" val="325235002"/>
                    </a:ext>
                  </a:extLst>
                </a:gridCol>
                <a:gridCol w="1087805">
                  <a:extLst>
                    <a:ext uri="{9D8B030D-6E8A-4147-A177-3AD203B41FA5}">
                      <a16:colId xmlns:a16="http://schemas.microsoft.com/office/drawing/2014/main" val="3796567949"/>
                    </a:ext>
                  </a:extLst>
                </a:gridCol>
                <a:gridCol w="1089502">
                  <a:extLst>
                    <a:ext uri="{9D8B030D-6E8A-4147-A177-3AD203B41FA5}">
                      <a16:colId xmlns:a16="http://schemas.microsoft.com/office/drawing/2014/main" val="3245423164"/>
                    </a:ext>
                  </a:extLst>
                </a:gridCol>
                <a:gridCol w="2426772">
                  <a:extLst>
                    <a:ext uri="{9D8B030D-6E8A-4147-A177-3AD203B41FA5}">
                      <a16:colId xmlns:a16="http://schemas.microsoft.com/office/drawing/2014/main" val="2995680965"/>
                    </a:ext>
                  </a:extLst>
                </a:gridCol>
                <a:gridCol w="2316464">
                  <a:extLst>
                    <a:ext uri="{9D8B030D-6E8A-4147-A177-3AD203B41FA5}">
                      <a16:colId xmlns:a16="http://schemas.microsoft.com/office/drawing/2014/main" val="326159365"/>
                    </a:ext>
                  </a:extLst>
                </a:gridCol>
              </a:tblGrid>
              <a:tr h="388938">
                <a:tc gridSpan="4">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zh-CN" altLang="en-US" sz="2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比</a:t>
                      </a:r>
                      <a:r>
                        <a:rPr kumimoji="0" lang="zh-CN" alt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a:t>
                      </a:r>
                      <a:r>
                        <a:rPr kumimoji="0" lang="zh-CN" altLang="en-US" sz="2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较</a:t>
                      </a:r>
                      <a:r>
                        <a:rPr kumimoji="0" lang="zh-CN" alt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a:t>
                      </a:r>
                      <a:r>
                        <a:rPr kumimoji="0" lang="zh-CN" altLang="en-US" sz="2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输</a:t>
                      </a:r>
                      <a:r>
                        <a:rPr kumimoji="0" lang="zh-CN" alt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a:t>
                      </a:r>
                      <a:r>
                        <a:rPr kumimoji="0" lang="zh-CN" altLang="en-US" sz="2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入</a:t>
                      </a:r>
                      <a:endParaRPr kumimoji="0" lang="zh-CN" alt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zh-CN" altLang="en-US" sz="2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级</a:t>
                      </a:r>
                      <a:r>
                        <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r>
                        <a:rPr kumimoji="0" lang="zh-CN" altLang="en-US" sz="2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联</a:t>
                      </a:r>
                      <a:r>
                        <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r>
                        <a:rPr kumimoji="0" lang="zh-CN" altLang="en-US" sz="2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输</a:t>
                      </a:r>
                      <a:r>
                        <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r>
                        <a:rPr kumimoji="0" lang="zh-CN" altLang="en-US" sz="2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入</a:t>
                      </a: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zh-CN" altLang="en-US" sz="2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输</a:t>
                      </a:r>
                      <a:r>
                        <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r>
                        <a:rPr kumimoji="0" lang="zh-CN" altLang="en-US" sz="2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出</a:t>
                      </a: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62925422"/>
                  </a:ext>
                </a:extLst>
              </a:tr>
              <a:tr h="388938">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1600" b="0"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A</a:t>
                      </a:r>
                      <a:r>
                        <a:rPr kumimoji="0" lang="en-US" altLang="zh-CN" sz="1600" b="0"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3</a:t>
                      </a: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r>
                        <a:rPr kumimoji="0" lang="en-US" altLang="zh-CN" sz="1600" b="0"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B</a:t>
                      </a:r>
                      <a:r>
                        <a:rPr kumimoji="0" lang="en-US" altLang="zh-CN" sz="1600" b="0"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3</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1600" b="0"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A</a:t>
                      </a:r>
                      <a:r>
                        <a:rPr kumimoji="0" lang="en-US" altLang="zh-CN" sz="1600" b="0"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2</a:t>
                      </a: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r>
                        <a:rPr kumimoji="0" lang="en-US" altLang="zh-CN" sz="1600" b="0"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B</a:t>
                      </a:r>
                      <a:r>
                        <a:rPr kumimoji="0" lang="en-US" altLang="zh-CN" sz="1600" b="0"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1600" b="0"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a:t>
                      </a:r>
                      <a:r>
                        <a:rPr kumimoji="0" lang="en-US" altLang="zh-CN" sz="1600" b="0"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1</a:t>
                      </a:r>
                      <a:r>
                        <a:rPr kumimoji="0" lang="en-US"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a:t>
                      </a:r>
                      <a:r>
                        <a:rPr kumimoji="0" lang="en-US" altLang="zh-CN" sz="1600" b="0"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B</a:t>
                      </a:r>
                      <a:r>
                        <a:rPr kumimoji="0" lang="en-US" altLang="zh-CN" sz="1600" b="0"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1</a:t>
                      </a:r>
                      <a:endParaRPr kumimoji="0" lang="en-US"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1600" b="0"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a:t>
                      </a:r>
                      <a:r>
                        <a:rPr kumimoji="0" lang="en-US" altLang="zh-CN" sz="1600" b="0"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0</a:t>
                      </a:r>
                      <a:r>
                        <a:rPr kumimoji="0" lang="en-US"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a:t>
                      </a:r>
                      <a:r>
                        <a:rPr kumimoji="0" lang="en-US" altLang="zh-CN" sz="1600" b="0"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B</a:t>
                      </a:r>
                      <a:r>
                        <a:rPr kumimoji="0" lang="en-US" altLang="zh-CN" sz="1600" b="0"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0</a:t>
                      </a:r>
                      <a:endParaRPr kumimoji="0" lang="en-US"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1600" b="0"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I</a:t>
                      </a: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en-US" altLang="zh-CN" sz="1600" b="0"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A&gt;B</a:t>
                      </a: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en-US" altLang="zh-CN" sz="1600" b="0"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 I</a:t>
                      </a: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en-US" altLang="zh-CN" sz="1600" b="0"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A&lt;B</a:t>
                      </a: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en-US" altLang="zh-CN" sz="1600" b="0"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  I</a:t>
                      </a: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en-US" altLang="zh-CN" sz="1600" b="0"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A=B</a:t>
                      </a: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1600" b="0"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Y</a:t>
                      </a:r>
                      <a:r>
                        <a:rPr kumimoji="0" lang="en-US"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r>
                        <a:rPr kumimoji="0" lang="en-US" altLang="zh-CN" sz="1600" b="0"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A&gt;B</a:t>
                      </a:r>
                      <a:r>
                        <a:rPr kumimoji="0" lang="en-US"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r>
                        <a:rPr kumimoji="0" lang="en-US" altLang="zh-CN" sz="1600" b="0"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Y</a:t>
                      </a:r>
                      <a:r>
                        <a:rPr kumimoji="0" lang="en-US"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r>
                        <a:rPr kumimoji="0" lang="en-US" altLang="zh-CN" sz="1600" b="0"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A&lt;B</a:t>
                      </a:r>
                      <a:r>
                        <a:rPr kumimoji="0" lang="en-US"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r>
                        <a:rPr kumimoji="0" lang="en-US" altLang="zh-CN" sz="1600" b="0"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Y</a:t>
                      </a:r>
                      <a:r>
                        <a:rPr kumimoji="0" lang="en-US"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r>
                        <a:rPr kumimoji="0" lang="en-US" altLang="zh-CN" sz="1600" b="0"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A=B</a:t>
                      </a:r>
                      <a:r>
                        <a:rPr kumimoji="0" lang="en-US"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4383452"/>
                  </a:ext>
                </a:extLst>
              </a:tr>
              <a:tr h="3757613">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a:t>
                      </a:r>
                      <a:r>
                        <a:rPr kumimoji="0" lang="en-US" altLang="zh-CN" sz="1800" b="0"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3</a:t>
                      </a: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&gt;</a:t>
                      </a:r>
                      <a:r>
                        <a:rPr kumimoji="0" lang="en-US" altLang="zh-CN" sz="1800" b="0"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B</a:t>
                      </a:r>
                      <a:r>
                        <a:rPr kumimoji="0" lang="en-US" altLang="zh-CN" sz="1800" b="0"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3</a:t>
                      </a:r>
                      <a:endParaRPr kumimoji="0"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a:t>
                      </a:r>
                      <a:r>
                        <a:rPr kumimoji="0" lang="en-US" altLang="zh-CN" sz="1800" b="0"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3</a:t>
                      </a: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&lt;</a:t>
                      </a:r>
                      <a:r>
                        <a:rPr kumimoji="0" lang="en-US" altLang="zh-CN" sz="1800" b="0"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B</a:t>
                      </a:r>
                      <a:r>
                        <a:rPr kumimoji="0" lang="en-US" altLang="zh-CN" sz="1800" b="0"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3</a:t>
                      </a:r>
                      <a:endParaRPr kumimoji="0"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a:t>
                      </a:r>
                      <a:r>
                        <a:rPr kumimoji="0" lang="en-US" altLang="zh-CN" sz="1800" b="0"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3</a:t>
                      </a: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r>
                        <a:rPr kumimoji="0" lang="en-US" altLang="zh-CN" sz="1800" b="0"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B</a:t>
                      </a:r>
                      <a:r>
                        <a:rPr kumimoji="0" lang="en-US" altLang="zh-CN" sz="1800" b="0"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3</a:t>
                      </a:r>
                      <a:endParaRPr kumimoji="0"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a:t>
                      </a:r>
                      <a:r>
                        <a:rPr kumimoji="0" lang="en-US" altLang="zh-CN" sz="1800" b="0"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3</a:t>
                      </a: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r>
                        <a:rPr kumimoji="0" lang="en-US" altLang="zh-CN" sz="1800" b="0"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B</a:t>
                      </a:r>
                      <a:r>
                        <a:rPr kumimoji="0" lang="en-US" altLang="zh-CN" sz="1800" b="0"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3</a:t>
                      </a:r>
                      <a:endParaRPr kumimoji="0"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a:t>
                      </a:r>
                      <a:r>
                        <a:rPr kumimoji="0" lang="en-US" altLang="zh-CN" sz="1800" b="0"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3</a:t>
                      </a: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r>
                        <a:rPr kumimoji="0" lang="en-US" altLang="zh-CN" sz="1800" b="0"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B</a:t>
                      </a:r>
                      <a:r>
                        <a:rPr kumimoji="0" lang="en-US" altLang="zh-CN" sz="1800" b="0"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3</a:t>
                      </a:r>
                      <a:endParaRPr kumimoji="0"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a:t>
                      </a:r>
                      <a:r>
                        <a:rPr kumimoji="0" lang="en-US" altLang="zh-CN" sz="1800" b="0"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3</a:t>
                      </a: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r>
                        <a:rPr kumimoji="0" lang="en-US" altLang="zh-CN" sz="1800" b="0"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B</a:t>
                      </a:r>
                      <a:r>
                        <a:rPr kumimoji="0" lang="en-US" altLang="zh-CN" sz="1800" b="0"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3</a:t>
                      </a:r>
                      <a:endParaRPr kumimoji="0"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a:t>
                      </a:r>
                      <a:r>
                        <a:rPr kumimoji="0" lang="en-US" altLang="zh-CN" sz="1800" b="0"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3</a:t>
                      </a: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r>
                        <a:rPr kumimoji="0" lang="en-US" altLang="zh-CN" sz="1800" b="0"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B</a:t>
                      </a:r>
                      <a:r>
                        <a:rPr kumimoji="0" lang="en-US" altLang="zh-CN" sz="1800" b="0"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3</a:t>
                      </a:r>
                      <a:endParaRPr kumimoji="0"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a:t>
                      </a:r>
                      <a:r>
                        <a:rPr kumimoji="0" lang="en-US" altLang="zh-CN" sz="1800" b="0"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3</a:t>
                      </a: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r>
                        <a:rPr kumimoji="0" lang="en-US" altLang="zh-CN" sz="1800" b="0"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B</a:t>
                      </a:r>
                      <a:r>
                        <a:rPr kumimoji="0" lang="en-US" altLang="zh-CN" sz="1800" b="0"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3</a:t>
                      </a:r>
                      <a:endParaRPr kumimoji="0"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a:t>
                      </a:r>
                      <a:r>
                        <a:rPr kumimoji="0" lang="en-US" altLang="zh-CN" sz="1800" b="0"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3</a:t>
                      </a: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r>
                        <a:rPr kumimoji="0" lang="en-US" altLang="zh-CN" sz="1800" b="0"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B</a:t>
                      </a:r>
                      <a:r>
                        <a:rPr kumimoji="0" lang="en-US" altLang="zh-CN" sz="1800" b="0"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3</a:t>
                      </a:r>
                      <a:endParaRPr kumimoji="0"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a:t>
                      </a:r>
                      <a:r>
                        <a:rPr kumimoji="0" lang="en-US" altLang="zh-CN" sz="1800" b="0"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3</a:t>
                      </a: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r>
                        <a:rPr kumimoji="0" lang="en-US" altLang="zh-CN" sz="1800" b="0"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B</a:t>
                      </a:r>
                      <a:r>
                        <a:rPr kumimoji="0" lang="en-US" altLang="zh-CN" sz="1800" b="0"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3</a:t>
                      </a:r>
                      <a:endParaRPr kumimoji="0"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a:t>
                      </a:r>
                      <a:r>
                        <a:rPr kumimoji="0" lang="en-US" altLang="zh-CN" sz="1800" b="0"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3</a:t>
                      </a: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r>
                        <a:rPr kumimoji="0" lang="en-US" altLang="zh-CN" sz="1800" b="0"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B</a:t>
                      </a:r>
                      <a:r>
                        <a:rPr kumimoji="0" lang="en-US" altLang="zh-CN" sz="1800" b="0"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3</a:t>
                      </a:r>
                      <a:endPar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t>
                      </a:r>
                      <a:endParaRPr kumimoji="0"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t>
                      </a:r>
                      <a:endParaRPr kumimoji="0"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a:t>
                      </a:r>
                      <a:r>
                        <a:rPr kumimoji="0" lang="en-US" altLang="zh-CN" sz="1800" b="0"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2</a:t>
                      </a: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&gt;</a:t>
                      </a:r>
                      <a:r>
                        <a:rPr kumimoji="0" lang="en-US" altLang="zh-CN" sz="1800" b="0"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B</a:t>
                      </a:r>
                      <a:r>
                        <a:rPr kumimoji="0" lang="en-US" altLang="zh-CN" sz="1800" b="0"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2</a:t>
                      </a:r>
                      <a:endParaRPr kumimoji="0"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a:t>
                      </a:r>
                      <a:r>
                        <a:rPr kumimoji="0" lang="en-US" altLang="zh-CN" sz="1800" b="0"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2</a:t>
                      </a: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&lt;</a:t>
                      </a:r>
                      <a:r>
                        <a:rPr kumimoji="0" lang="en-US" altLang="zh-CN" sz="1800" b="0"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B</a:t>
                      </a:r>
                      <a:r>
                        <a:rPr kumimoji="0" lang="en-US" altLang="zh-CN" sz="1800" b="0"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2</a:t>
                      </a:r>
                      <a:endParaRPr kumimoji="0"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a:t>
                      </a:r>
                      <a:r>
                        <a:rPr kumimoji="0" lang="en-US" altLang="zh-CN" sz="1800" b="0"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2</a:t>
                      </a: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r>
                        <a:rPr kumimoji="0" lang="en-US" altLang="zh-CN" sz="1800" b="0"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B</a:t>
                      </a:r>
                      <a:r>
                        <a:rPr kumimoji="0" lang="en-US" altLang="zh-CN" sz="1800" b="0"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2</a:t>
                      </a:r>
                      <a:endParaRPr kumimoji="0"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a:t>
                      </a:r>
                      <a:r>
                        <a:rPr kumimoji="0" lang="en-US" altLang="zh-CN" sz="1800" b="0"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2</a:t>
                      </a: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r>
                        <a:rPr kumimoji="0" lang="en-US" altLang="zh-CN" sz="1800" b="0"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B</a:t>
                      </a:r>
                      <a:r>
                        <a:rPr kumimoji="0" lang="en-US" altLang="zh-CN" sz="1800" b="0"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2</a:t>
                      </a:r>
                      <a:endParaRPr kumimoji="0"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a:t>
                      </a:r>
                      <a:r>
                        <a:rPr kumimoji="0" lang="en-US" altLang="zh-CN" sz="1800" b="0"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2</a:t>
                      </a: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r>
                        <a:rPr kumimoji="0" lang="en-US" altLang="zh-CN" sz="1800" b="0"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B</a:t>
                      </a:r>
                      <a:r>
                        <a:rPr kumimoji="0" lang="en-US" altLang="zh-CN" sz="1800" b="0"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2</a:t>
                      </a:r>
                      <a:endParaRPr kumimoji="0"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a:t>
                      </a:r>
                      <a:r>
                        <a:rPr kumimoji="0" lang="en-US" altLang="zh-CN" sz="1800" b="0"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2</a:t>
                      </a: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r>
                        <a:rPr kumimoji="0" lang="en-US" altLang="zh-CN" sz="1800" b="0"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B</a:t>
                      </a:r>
                      <a:r>
                        <a:rPr kumimoji="0" lang="en-US" altLang="zh-CN" sz="1800" b="0"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2</a:t>
                      </a:r>
                      <a:endParaRPr kumimoji="0"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a:t>
                      </a:r>
                      <a:r>
                        <a:rPr kumimoji="0" lang="en-US" altLang="zh-CN" sz="1800" b="0"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2</a:t>
                      </a: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r>
                        <a:rPr kumimoji="0" lang="en-US" altLang="zh-CN" sz="1800" b="0"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B</a:t>
                      </a:r>
                      <a:r>
                        <a:rPr kumimoji="0" lang="en-US" altLang="zh-CN" sz="1800" b="0"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2</a:t>
                      </a:r>
                      <a:endParaRPr kumimoji="0"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a:t>
                      </a:r>
                      <a:r>
                        <a:rPr kumimoji="0" lang="en-US" altLang="zh-CN" sz="1800" b="0"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2</a:t>
                      </a: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r>
                        <a:rPr kumimoji="0" lang="en-US" altLang="zh-CN" sz="1800" b="0"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B</a:t>
                      </a:r>
                      <a:r>
                        <a:rPr kumimoji="0" lang="en-US" altLang="zh-CN" sz="1800" b="0"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2</a:t>
                      </a:r>
                      <a:endParaRPr kumimoji="0"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a:t>
                      </a:r>
                      <a:r>
                        <a:rPr kumimoji="0" lang="en-US" altLang="zh-CN" sz="1800" b="0"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2</a:t>
                      </a: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r>
                        <a:rPr kumimoji="0" lang="en-US" altLang="zh-CN" sz="1800" b="0"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B</a:t>
                      </a:r>
                      <a:r>
                        <a:rPr kumimoji="0" lang="en-US" altLang="zh-CN" sz="1800" b="0"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2</a:t>
                      </a:r>
                      <a:endPar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t>
                      </a:r>
                      <a:endParaRPr kumimoji="0"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t>
                      </a:r>
                      <a:endParaRPr kumimoji="0"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t>
                      </a:r>
                      <a:endParaRPr kumimoji="0"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t>
                      </a:r>
                      <a:endParaRPr kumimoji="0"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a:t>
                      </a:r>
                      <a:r>
                        <a:rPr kumimoji="0" lang="en-US" altLang="zh-CN" sz="1800" b="0"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1</a:t>
                      </a: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&gt;</a:t>
                      </a:r>
                      <a:r>
                        <a:rPr kumimoji="0" lang="en-US" altLang="zh-CN" sz="1800" b="0"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B</a:t>
                      </a:r>
                      <a:r>
                        <a:rPr kumimoji="0" lang="en-US" altLang="zh-CN" sz="1800" b="0"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1</a:t>
                      </a:r>
                      <a:endParaRPr kumimoji="0"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a:t>
                      </a:r>
                      <a:r>
                        <a:rPr kumimoji="0" lang="en-US" altLang="zh-CN" sz="1800" b="0"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1</a:t>
                      </a: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&lt;</a:t>
                      </a:r>
                      <a:r>
                        <a:rPr kumimoji="0" lang="en-US" altLang="zh-CN" sz="1800" b="0"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B</a:t>
                      </a:r>
                      <a:r>
                        <a:rPr kumimoji="0" lang="en-US" altLang="zh-CN" sz="1800" b="0"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1</a:t>
                      </a:r>
                      <a:endParaRPr kumimoji="0"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a:t>
                      </a:r>
                      <a:r>
                        <a:rPr kumimoji="0" lang="en-US" altLang="zh-CN" sz="1800" b="0"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1</a:t>
                      </a: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r>
                        <a:rPr kumimoji="0" lang="en-US" altLang="zh-CN" sz="1800" b="0"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B</a:t>
                      </a:r>
                      <a:r>
                        <a:rPr kumimoji="0" lang="en-US" altLang="zh-CN" sz="1800" b="0"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1</a:t>
                      </a:r>
                      <a:endParaRPr kumimoji="0"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a:t>
                      </a:r>
                      <a:r>
                        <a:rPr kumimoji="0" lang="en-US" altLang="zh-CN" sz="1800" b="0"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1</a:t>
                      </a: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r>
                        <a:rPr kumimoji="0" lang="en-US" altLang="zh-CN" sz="1800" b="0"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B</a:t>
                      </a:r>
                      <a:r>
                        <a:rPr kumimoji="0" lang="en-US" altLang="zh-CN" sz="1800" b="0"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1</a:t>
                      </a:r>
                      <a:endParaRPr kumimoji="0"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a:t>
                      </a:r>
                      <a:r>
                        <a:rPr kumimoji="0" lang="en-US" altLang="zh-CN" sz="1800" b="0"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1</a:t>
                      </a: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r>
                        <a:rPr kumimoji="0" lang="en-US" altLang="zh-CN" sz="1800" b="0"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B</a:t>
                      </a:r>
                      <a:r>
                        <a:rPr kumimoji="0" lang="en-US" altLang="zh-CN" sz="1800" b="0"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1</a:t>
                      </a:r>
                      <a:endParaRPr kumimoji="0"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a:t>
                      </a:r>
                      <a:r>
                        <a:rPr kumimoji="0" lang="en-US" altLang="zh-CN" sz="1800" b="0"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1</a:t>
                      </a: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r>
                        <a:rPr kumimoji="0" lang="en-US" altLang="zh-CN" sz="1800" b="0"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B</a:t>
                      </a:r>
                      <a:r>
                        <a:rPr kumimoji="0" lang="en-US" altLang="zh-CN" sz="1800" b="0"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1</a:t>
                      </a:r>
                      <a:endParaRPr kumimoji="0"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a:t>
                      </a:r>
                      <a:r>
                        <a:rPr kumimoji="0" lang="en-US" altLang="zh-CN" sz="1800" b="0"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1</a:t>
                      </a: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r>
                        <a:rPr kumimoji="0" lang="en-US" altLang="zh-CN" sz="1800" b="0"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B</a:t>
                      </a:r>
                      <a:r>
                        <a:rPr kumimoji="0" lang="en-US" altLang="zh-CN" sz="1800" b="0"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1</a:t>
                      </a:r>
                      <a:endPar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t>
                      </a:r>
                      <a:endParaRPr kumimoji="0"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t>
                      </a:r>
                      <a:endParaRPr kumimoji="0"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t>
                      </a:r>
                      <a:endParaRPr kumimoji="0"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t>
                      </a:r>
                      <a:endParaRPr kumimoji="0"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t>
                      </a:r>
                      <a:endParaRPr kumimoji="0"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t>
                      </a:r>
                      <a:endParaRPr kumimoji="0"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a:t>
                      </a:r>
                      <a:r>
                        <a:rPr kumimoji="0" lang="en-US" altLang="zh-CN" sz="1800" b="0"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0</a:t>
                      </a: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&gt;</a:t>
                      </a:r>
                      <a:r>
                        <a:rPr kumimoji="0" lang="en-US" altLang="zh-CN" sz="1800" b="0"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B</a:t>
                      </a:r>
                      <a:r>
                        <a:rPr kumimoji="0" lang="en-US" altLang="zh-CN" sz="1800" b="0"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0</a:t>
                      </a:r>
                      <a:endParaRPr kumimoji="0"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a:t>
                      </a:r>
                      <a:r>
                        <a:rPr kumimoji="0" lang="en-US" altLang="zh-CN" sz="1800" b="0"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0</a:t>
                      </a: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&lt;</a:t>
                      </a:r>
                      <a:r>
                        <a:rPr kumimoji="0" lang="en-US" altLang="zh-CN" sz="1800" b="0"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B</a:t>
                      </a:r>
                      <a:r>
                        <a:rPr kumimoji="0" lang="en-US" altLang="zh-CN" sz="1800" b="0"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0</a:t>
                      </a:r>
                      <a:endParaRPr kumimoji="0"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a:t>
                      </a:r>
                      <a:r>
                        <a:rPr kumimoji="0" lang="en-US" altLang="zh-CN" sz="1800" b="0"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0</a:t>
                      </a: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r>
                        <a:rPr kumimoji="0" lang="en-US" altLang="zh-CN" sz="1800" b="0"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B</a:t>
                      </a:r>
                      <a:r>
                        <a:rPr kumimoji="0" lang="en-US" altLang="zh-CN" sz="1800" b="0"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0</a:t>
                      </a:r>
                      <a:endParaRPr kumimoji="0"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a:t>
                      </a:r>
                      <a:r>
                        <a:rPr kumimoji="0" lang="en-US" altLang="zh-CN" sz="1800" b="0"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0</a:t>
                      </a: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r>
                        <a:rPr kumimoji="0" lang="en-US" altLang="zh-CN" sz="1800" b="0"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B</a:t>
                      </a:r>
                      <a:r>
                        <a:rPr kumimoji="0" lang="en-US" altLang="zh-CN" sz="1800" b="0"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0</a:t>
                      </a:r>
                      <a:endParaRPr kumimoji="0"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a:t>
                      </a:r>
                      <a:r>
                        <a:rPr kumimoji="0" lang="en-US" altLang="zh-CN" sz="1800" b="0"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0</a:t>
                      </a: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r>
                        <a:rPr kumimoji="0" lang="en-US" altLang="zh-CN" sz="1800" b="0"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B</a:t>
                      </a:r>
                      <a:r>
                        <a:rPr kumimoji="0" lang="en-US" altLang="zh-CN" sz="1800" b="0" i="0" u="none" strike="noStrike" cap="none" normalizeH="0" baseline="-30000" dirty="0" smtClean="0">
                          <a:ln>
                            <a:noFill/>
                          </a:ln>
                          <a:solidFill>
                            <a:schemeClr val="tx1"/>
                          </a:solidFill>
                          <a:effectLst/>
                          <a:latin typeface="Arial" panose="020B0604020202020204" pitchFamily="34" charset="0"/>
                          <a:ea typeface="宋体" panose="02010600030101010101" pitchFamily="2" charset="-122"/>
                        </a:rPr>
                        <a:t>0</a:t>
                      </a:r>
                      <a:endPar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t>
                      </a:r>
                      <a:r>
                        <a:rPr kumimoji="0" lang="zh-CN" altLang="en-US"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　　</a:t>
                      </a:r>
                      <a:r>
                        <a:rPr kumimoji="0" lang="en-US" altLang="zh-CN"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t>
                      </a:r>
                      <a:r>
                        <a:rPr kumimoji="0" lang="zh-CN" altLang="en-US"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　　</a:t>
                      </a:r>
                      <a:r>
                        <a:rPr kumimoji="0" lang="en-US" altLang="zh-CN"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t>
                      </a:r>
                      <a:endParaRPr kumimoji="0"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t>
                      </a:r>
                      <a:r>
                        <a:rPr kumimoji="0" lang="zh-CN" altLang="en-US"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　　</a:t>
                      </a:r>
                      <a:r>
                        <a:rPr kumimoji="0" lang="en-US" altLang="zh-CN"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t>
                      </a:r>
                      <a:r>
                        <a:rPr kumimoji="0" lang="zh-CN" altLang="en-US"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　　</a:t>
                      </a:r>
                      <a:r>
                        <a:rPr kumimoji="0" lang="en-US" altLang="zh-CN"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t>
                      </a:r>
                      <a:endParaRPr kumimoji="0"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t>
                      </a:r>
                      <a:r>
                        <a:rPr kumimoji="0" lang="zh-CN" altLang="en-US"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　　</a:t>
                      </a:r>
                      <a:r>
                        <a:rPr kumimoji="0" lang="en-US" altLang="zh-CN"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t>
                      </a:r>
                      <a:r>
                        <a:rPr kumimoji="0" lang="zh-CN" altLang="en-US"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　　</a:t>
                      </a:r>
                      <a:r>
                        <a:rPr kumimoji="0" lang="en-US" altLang="zh-CN"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t>
                      </a:r>
                      <a:endParaRPr kumimoji="0"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t>
                      </a:r>
                      <a:r>
                        <a:rPr kumimoji="0" lang="zh-CN" altLang="en-US"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　　</a:t>
                      </a:r>
                      <a:r>
                        <a:rPr kumimoji="0" lang="en-US" altLang="zh-CN"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t>
                      </a:r>
                      <a:r>
                        <a:rPr kumimoji="0" lang="zh-CN" altLang="en-US"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　　</a:t>
                      </a:r>
                      <a:r>
                        <a:rPr kumimoji="0" lang="en-US" altLang="zh-CN"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t>
                      </a:r>
                      <a:endParaRPr kumimoji="0"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t>
                      </a:r>
                      <a:r>
                        <a:rPr kumimoji="0" lang="zh-CN" altLang="en-US"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　　</a:t>
                      </a:r>
                      <a:r>
                        <a:rPr kumimoji="0" lang="en-US" altLang="zh-CN"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t>
                      </a:r>
                      <a:r>
                        <a:rPr kumimoji="0" lang="zh-CN" altLang="en-US"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　　</a:t>
                      </a:r>
                      <a:r>
                        <a:rPr kumimoji="0" lang="en-US" altLang="zh-CN"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t>
                      </a:r>
                      <a:endParaRPr kumimoji="0"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t>
                      </a:r>
                      <a:r>
                        <a:rPr kumimoji="0" lang="zh-CN" altLang="en-US"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　　</a:t>
                      </a:r>
                      <a:r>
                        <a:rPr kumimoji="0" lang="en-US" altLang="zh-CN"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t>
                      </a:r>
                      <a:r>
                        <a:rPr kumimoji="0" lang="zh-CN" altLang="en-US"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　　</a:t>
                      </a:r>
                      <a:r>
                        <a:rPr kumimoji="0" lang="en-US" altLang="zh-CN"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t>
                      </a:r>
                      <a:endParaRPr kumimoji="0"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t>
                      </a:r>
                      <a:r>
                        <a:rPr kumimoji="0" lang="zh-CN" altLang="en-US"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　　</a:t>
                      </a:r>
                      <a:r>
                        <a:rPr kumimoji="0" lang="en-US" altLang="zh-CN"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t>
                      </a:r>
                      <a:r>
                        <a:rPr kumimoji="0" lang="zh-CN" altLang="en-US"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　　</a:t>
                      </a:r>
                      <a:r>
                        <a:rPr kumimoji="0" lang="en-US" altLang="zh-CN"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t>
                      </a:r>
                      <a:endParaRPr kumimoji="0"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t>
                      </a:r>
                      <a:r>
                        <a:rPr kumimoji="0" lang="zh-CN" altLang="en-US"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　　</a:t>
                      </a:r>
                      <a:r>
                        <a:rPr kumimoji="0" lang="en-US" altLang="zh-CN"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t>
                      </a:r>
                      <a:r>
                        <a:rPr kumimoji="0" lang="zh-CN" altLang="en-US"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　　</a:t>
                      </a:r>
                      <a:r>
                        <a:rPr kumimoji="0" lang="en-US" altLang="zh-CN"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t>
                      </a:r>
                      <a:endParaRPr kumimoji="0"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1          0          0</a:t>
                      </a:r>
                      <a:endParaRPr kumimoji="0"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0          1          0</a:t>
                      </a:r>
                      <a:endParaRPr kumimoji="0"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0          0          1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1        0        0</a:t>
                      </a:r>
                      <a:endParaRPr kumimoji="0"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0        1        0</a:t>
                      </a:r>
                      <a:endParaRPr kumimoji="0"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1        0        0</a:t>
                      </a:r>
                      <a:endParaRPr kumimoji="0"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0        1        0</a:t>
                      </a:r>
                      <a:endParaRPr kumimoji="0"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1        0        0</a:t>
                      </a:r>
                      <a:endParaRPr kumimoji="0"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0        1        0</a:t>
                      </a:r>
                      <a:endParaRPr kumimoji="0"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1        0        0</a:t>
                      </a:r>
                      <a:endParaRPr kumimoji="0"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0        1        0</a:t>
                      </a:r>
                      <a:endParaRPr kumimoji="0"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1        0        0</a:t>
                      </a:r>
                      <a:endParaRPr kumimoji="0"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0        1        0</a:t>
                      </a:r>
                      <a:endParaRPr kumimoji="0"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0        0        1</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81198637"/>
                  </a:ext>
                </a:extLst>
              </a:tr>
            </a:tbl>
          </a:graphicData>
        </a:graphic>
      </p:graphicFrame>
      <p:grpSp>
        <p:nvGrpSpPr>
          <p:cNvPr id="4" name="Group 106"/>
          <p:cNvGrpSpPr>
            <a:grpSpLocks/>
          </p:cNvGrpSpPr>
          <p:nvPr/>
        </p:nvGrpSpPr>
        <p:grpSpPr bwMode="auto">
          <a:xfrm>
            <a:off x="5929024" y="180109"/>
            <a:ext cx="2300577" cy="2069207"/>
            <a:chOff x="3721" y="362"/>
            <a:chExt cx="1798" cy="1695"/>
          </a:xfrm>
          <a:noFill/>
        </p:grpSpPr>
        <p:grpSp>
          <p:nvGrpSpPr>
            <p:cNvPr id="5" name="Group 107"/>
            <p:cNvGrpSpPr>
              <a:grpSpLocks/>
            </p:cNvGrpSpPr>
            <p:nvPr/>
          </p:nvGrpSpPr>
          <p:grpSpPr bwMode="auto">
            <a:xfrm>
              <a:off x="4140" y="531"/>
              <a:ext cx="823" cy="329"/>
              <a:chOff x="4078" y="169"/>
              <a:chExt cx="823" cy="329"/>
            </a:xfrm>
            <a:grpFill/>
          </p:grpSpPr>
          <p:grpSp>
            <p:nvGrpSpPr>
              <p:cNvPr id="37" name="Group 108"/>
              <p:cNvGrpSpPr>
                <a:grpSpLocks/>
              </p:cNvGrpSpPr>
              <p:nvPr/>
            </p:nvGrpSpPr>
            <p:grpSpPr bwMode="auto">
              <a:xfrm>
                <a:off x="4078" y="179"/>
                <a:ext cx="44" cy="319"/>
                <a:chOff x="2564" y="4019"/>
                <a:chExt cx="76" cy="526"/>
              </a:xfrm>
              <a:grpFill/>
            </p:grpSpPr>
            <p:sp>
              <p:nvSpPr>
                <p:cNvPr id="44" name="Line 109"/>
                <p:cNvSpPr>
                  <a:spLocks noChangeShapeType="1"/>
                </p:cNvSpPr>
                <p:nvPr/>
              </p:nvSpPr>
              <p:spPr bwMode="auto">
                <a:xfrm flipV="1">
                  <a:off x="2594" y="4095"/>
                  <a:ext cx="0" cy="450"/>
                </a:xfrm>
                <a:prstGeom prst="line">
                  <a:avLst/>
                </a:prstGeom>
                <a:grpFill/>
                <a:ln w="28575">
                  <a:solidFill>
                    <a:srgbClr val="996600"/>
                  </a:solidFill>
                  <a:round/>
                  <a:headEnd/>
                  <a:tailEnd/>
                </a:ln>
                <a:extLst/>
              </p:spPr>
              <p:txBody>
                <a:bodyPr/>
                <a:lstStyle/>
                <a:p>
                  <a:endParaRPr lang="zh-CN" altLang="en-US" sz="1600"/>
                </a:p>
              </p:txBody>
            </p:sp>
            <p:sp>
              <p:nvSpPr>
                <p:cNvPr id="45" name="Oval 110"/>
                <p:cNvSpPr>
                  <a:spLocks noChangeArrowheads="1"/>
                </p:cNvSpPr>
                <p:nvPr/>
              </p:nvSpPr>
              <p:spPr bwMode="auto">
                <a:xfrm>
                  <a:off x="2564" y="4019"/>
                  <a:ext cx="76" cy="76"/>
                </a:xfrm>
                <a:prstGeom prst="ellipse">
                  <a:avLst/>
                </a:prstGeom>
                <a:grpFill/>
                <a:ln w="28575">
                  <a:solidFill>
                    <a:srgbClr val="996600"/>
                  </a:solidFill>
                  <a:round/>
                  <a:headEnd/>
                  <a:tailEnd/>
                </a:ln>
              </p:spPr>
              <p:txBody>
                <a:bodyPr/>
                <a:lstStyle/>
                <a:p>
                  <a:endParaRPr lang="zh-CN" altLang="en-US" sz="1600"/>
                </a:p>
              </p:txBody>
            </p:sp>
          </p:grpSp>
          <p:grpSp>
            <p:nvGrpSpPr>
              <p:cNvPr id="38" name="Group 111"/>
              <p:cNvGrpSpPr>
                <a:grpSpLocks/>
              </p:cNvGrpSpPr>
              <p:nvPr/>
            </p:nvGrpSpPr>
            <p:grpSpPr bwMode="auto">
              <a:xfrm>
                <a:off x="4490" y="171"/>
                <a:ext cx="43" cy="318"/>
                <a:chOff x="2564" y="4019"/>
                <a:chExt cx="76" cy="526"/>
              </a:xfrm>
              <a:grpFill/>
            </p:grpSpPr>
            <p:sp>
              <p:nvSpPr>
                <p:cNvPr id="42" name="Line 112"/>
                <p:cNvSpPr>
                  <a:spLocks noChangeShapeType="1"/>
                </p:cNvSpPr>
                <p:nvPr/>
              </p:nvSpPr>
              <p:spPr bwMode="auto">
                <a:xfrm flipV="1">
                  <a:off x="2594" y="4095"/>
                  <a:ext cx="0" cy="450"/>
                </a:xfrm>
                <a:prstGeom prst="line">
                  <a:avLst/>
                </a:prstGeom>
                <a:grpFill/>
                <a:ln w="28575">
                  <a:solidFill>
                    <a:srgbClr val="996600"/>
                  </a:solidFill>
                  <a:round/>
                  <a:headEnd/>
                  <a:tailEnd/>
                </a:ln>
                <a:extLst/>
              </p:spPr>
              <p:txBody>
                <a:bodyPr/>
                <a:lstStyle/>
                <a:p>
                  <a:endParaRPr lang="zh-CN" altLang="en-US" sz="1600"/>
                </a:p>
              </p:txBody>
            </p:sp>
            <p:sp>
              <p:nvSpPr>
                <p:cNvPr id="43" name="Oval 113"/>
                <p:cNvSpPr>
                  <a:spLocks noChangeArrowheads="1"/>
                </p:cNvSpPr>
                <p:nvPr/>
              </p:nvSpPr>
              <p:spPr bwMode="auto">
                <a:xfrm>
                  <a:off x="2564" y="4019"/>
                  <a:ext cx="76" cy="76"/>
                </a:xfrm>
                <a:prstGeom prst="ellipse">
                  <a:avLst/>
                </a:prstGeom>
                <a:grpFill/>
                <a:ln w="28575">
                  <a:solidFill>
                    <a:srgbClr val="996600"/>
                  </a:solidFill>
                  <a:round/>
                  <a:headEnd/>
                  <a:tailEnd/>
                </a:ln>
              </p:spPr>
              <p:txBody>
                <a:bodyPr/>
                <a:lstStyle/>
                <a:p>
                  <a:endParaRPr lang="zh-CN" altLang="en-US" sz="1600"/>
                </a:p>
              </p:txBody>
            </p:sp>
          </p:grpSp>
          <p:grpSp>
            <p:nvGrpSpPr>
              <p:cNvPr id="39" name="Group 114"/>
              <p:cNvGrpSpPr>
                <a:grpSpLocks/>
              </p:cNvGrpSpPr>
              <p:nvPr/>
            </p:nvGrpSpPr>
            <p:grpSpPr bwMode="auto">
              <a:xfrm>
                <a:off x="4858" y="169"/>
                <a:ext cx="43" cy="319"/>
                <a:chOff x="2564" y="4019"/>
                <a:chExt cx="76" cy="526"/>
              </a:xfrm>
              <a:grpFill/>
            </p:grpSpPr>
            <p:sp>
              <p:nvSpPr>
                <p:cNvPr id="40" name="Line 115"/>
                <p:cNvSpPr>
                  <a:spLocks noChangeShapeType="1"/>
                </p:cNvSpPr>
                <p:nvPr/>
              </p:nvSpPr>
              <p:spPr bwMode="auto">
                <a:xfrm flipV="1">
                  <a:off x="2594" y="4095"/>
                  <a:ext cx="0" cy="450"/>
                </a:xfrm>
                <a:prstGeom prst="line">
                  <a:avLst/>
                </a:prstGeom>
                <a:grpFill/>
                <a:ln w="28575">
                  <a:solidFill>
                    <a:srgbClr val="996600"/>
                  </a:solidFill>
                  <a:round/>
                  <a:headEnd/>
                  <a:tailEnd/>
                </a:ln>
                <a:extLst/>
              </p:spPr>
              <p:txBody>
                <a:bodyPr/>
                <a:lstStyle/>
                <a:p>
                  <a:endParaRPr lang="zh-CN" altLang="en-US" sz="1600"/>
                </a:p>
              </p:txBody>
            </p:sp>
            <p:sp>
              <p:nvSpPr>
                <p:cNvPr id="41" name="Oval 116"/>
                <p:cNvSpPr>
                  <a:spLocks noChangeArrowheads="1"/>
                </p:cNvSpPr>
                <p:nvPr/>
              </p:nvSpPr>
              <p:spPr bwMode="auto">
                <a:xfrm>
                  <a:off x="2564" y="4019"/>
                  <a:ext cx="76" cy="76"/>
                </a:xfrm>
                <a:prstGeom prst="ellipse">
                  <a:avLst/>
                </a:prstGeom>
                <a:grpFill/>
                <a:ln w="28575">
                  <a:solidFill>
                    <a:srgbClr val="996600"/>
                  </a:solidFill>
                  <a:round/>
                  <a:headEnd/>
                  <a:tailEnd/>
                </a:ln>
              </p:spPr>
              <p:txBody>
                <a:bodyPr/>
                <a:lstStyle/>
                <a:p>
                  <a:endParaRPr lang="zh-CN" altLang="en-US" sz="1600"/>
                </a:p>
              </p:txBody>
            </p:sp>
          </p:grpSp>
        </p:grpSp>
        <p:sp>
          <p:nvSpPr>
            <p:cNvPr id="6" name="Rectangle 117"/>
            <p:cNvSpPr>
              <a:spLocks noChangeArrowheads="1"/>
            </p:cNvSpPr>
            <p:nvPr/>
          </p:nvSpPr>
          <p:spPr bwMode="auto">
            <a:xfrm>
              <a:off x="4248" y="362"/>
              <a:ext cx="101" cy="3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eaLnBrk="0" hangingPunct="0"/>
              <a:r>
                <a:rPr kumimoji="0" lang="en-US" altLang="zh-CN" sz="2400" b="1" i="1">
                  <a:solidFill>
                    <a:srgbClr val="FF0066"/>
                  </a:solidFill>
                </a:rPr>
                <a:t>L</a:t>
              </a:r>
            </a:p>
          </p:txBody>
        </p:sp>
        <p:sp>
          <p:nvSpPr>
            <p:cNvPr id="7" name="Rectangle 118"/>
            <p:cNvSpPr>
              <a:spLocks noChangeArrowheads="1"/>
            </p:cNvSpPr>
            <p:nvPr/>
          </p:nvSpPr>
          <p:spPr bwMode="auto">
            <a:xfrm>
              <a:off x="4618" y="362"/>
              <a:ext cx="152" cy="3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eaLnBrk="0" hangingPunct="0"/>
              <a:r>
                <a:rPr kumimoji="0" lang="en-US" altLang="zh-CN" sz="2400">
                  <a:solidFill>
                    <a:srgbClr val="FF0066"/>
                  </a:solidFill>
                </a:rPr>
                <a:t>G</a:t>
              </a:r>
              <a:endParaRPr kumimoji="0" lang="en-US" altLang="zh-CN" sz="2400" b="1" i="1" baseline="-25000">
                <a:solidFill>
                  <a:srgbClr val="FF0066"/>
                </a:solidFill>
              </a:endParaRPr>
            </a:p>
          </p:txBody>
        </p:sp>
        <p:sp>
          <p:nvSpPr>
            <p:cNvPr id="8" name="Rectangle 119"/>
            <p:cNvSpPr>
              <a:spLocks noChangeArrowheads="1"/>
            </p:cNvSpPr>
            <p:nvPr/>
          </p:nvSpPr>
          <p:spPr bwMode="auto">
            <a:xfrm>
              <a:off x="4990" y="362"/>
              <a:ext cx="210" cy="3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eaLnBrk="0" hangingPunct="0"/>
              <a:r>
                <a:rPr kumimoji="0" lang="en-US" altLang="zh-CN" sz="2400" b="1" i="1">
                  <a:solidFill>
                    <a:srgbClr val="FF0066"/>
                  </a:solidFill>
                </a:rPr>
                <a:t>M</a:t>
              </a:r>
              <a:endParaRPr kumimoji="0" lang="en-US" altLang="zh-CN" sz="900" baseline="-25000">
                <a:solidFill>
                  <a:srgbClr val="FF0066"/>
                </a:solidFill>
              </a:endParaRPr>
            </a:p>
          </p:txBody>
        </p:sp>
        <p:sp>
          <p:nvSpPr>
            <p:cNvPr id="9" name="Rectangle 120"/>
            <p:cNvSpPr>
              <a:spLocks noChangeArrowheads="1"/>
            </p:cNvSpPr>
            <p:nvPr/>
          </p:nvSpPr>
          <p:spPr bwMode="auto">
            <a:xfrm>
              <a:off x="3759" y="844"/>
              <a:ext cx="1552" cy="606"/>
            </a:xfrm>
            <a:prstGeom prst="rect">
              <a:avLst/>
            </a:prstGeom>
            <a:grpFill/>
            <a:ln w="34925">
              <a:solidFill>
                <a:srgbClr val="996600"/>
              </a:solidFill>
              <a:miter lim="800000"/>
              <a:headEnd/>
              <a:tailEnd/>
            </a:ln>
          </p:spPr>
          <p:txBody>
            <a:bodyPr/>
            <a:lstStyle/>
            <a:p>
              <a:pPr algn="just" eaLnBrk="0" hangingPunct="0"/>
              <a:endParaRPr kumimoji="0" lang="zh-CN" altLang="zh-CN" sz="900">
                <a:solidFill>
                  <a:srgbClr val="0033CC"/>
                </a:solidFill>
              </a:endParaRPr>
            </a:p>
          </p:txBody>
        </p:sp>
        <p:sp>
          <p:nvSpPr>
            <p:cNvPr id="10" name="Text Box 121"/>
            <p:cNvSpPr txBox="1">
              <a:spLocks noChangeArrowheads="1"/>
            </p:cNvSpPr>
            <p:nvPr/>
          </p:nvSpPr>
          <p:spPr bwMode="auto">
            <a:xfrm>
              <a:off x="3782" y="1002"/>
              <a:ext cx="1513" cy="42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kumimoji="0" lang="en-US" altLang="zh-CN" sz="1600" b="1">
                  <a:solidFill>
                    <a:srgbClr val="996600"/>
                  </a:solidFill>
                  <a:latin typeface="宋体" panose="02010600030101010101" pitchFamily="2" charset="-122"/>
                </a:rPr>
                <a:t>4</a:t>
              </a:r>
              <a:r>
                <a:rPr kumimoji="0" lang="zh-CN" altLang="en-US" sz="1600" b="1">
                  <a:solidFill>
                    <a:srgbClr val="996600"/>
                  </a:solidFill>
                  <a:latin typeface="宋体" panose="02010600030101010101" pitchFamily="2" charset="-122"/>
                </a:rPr>
                <a:t>位数值比较器</a:t>
              </a:r>
              <a:endParaRPr kumimoji="0" lang="zh-CN" altLang="en-US" sz="1600">
                <a:solidFill>
                  <a:srgbClr val="996600"/>
                </a:solidFill>
              </a:endParaRPr>
            </a:p>
            <a:p>
              <a:pPr algn="just" eaLnBrk="0" hangingPunct="0"/>
              <a:endParaRPr kumimoji="0" lang="en-US" altLang="zh-CN" sz="1600">
                <a:solidFill>
                  <a:srgbClr val="0033CC"/>
                </a:solidFill>
              </a:endParaRPr>
            </a:p>
          </p:txBody>
        </p:sp>
        <p:grpSp>
          <p:nvGrpSpPr>
            <p:cNvPr id="11" name="Group 122"/>
            <p:cNvGrpSpPr>
              <a:grpSpLocks/>
            </p:cNvGrpSpPr>
            <p:nvPr/>
          </p:nvGrpSpPr>
          <p:grpSpPr bwMode="auto">
            <a:xfrm>
              <a:off x="3839" y="1452"/>
              <a:ext cx="1358" cy="308"/>
              <a:chOff x="798" y="4901"/>
              <a:chExt cx="2384" cy="508"/>
            </a:xfrm>
            <a:grpFill/>
          </p:grpSpPr>
          <p:grpSp>
            <p:nvGrpSpPr>
              <p:cNvPr id="13" name="Group 123"/>
              <p:cNvGrpSpPr>
                <a:grpSpLocks/>
              </p:cNvGrpSpPr>
              <p:nvPr/>
            </p:nvGrpSpPr>
            <p:grpSpPr bwMode="auto">
              <a:xfrm>
                <a:off x="798" y="4901"/>
                <a:ext cx="76" cy="508"/>
                <a:chOff x="828" y="7137"/>
                <a:chExt cx="76" cy="508"/>
              </a:xfrm>
              <a:grpFill/>
            </p:grpSpPr>
            <p:sp>
              <p:nvSpPr>
                <p:cNvPr id="35" name="Oval 124"/>
                <p:cNvSpPr>
                  <a:spLocks noChangeArrowheads="1"/>
                </p:cNvSpPr>
                <p:nvPr/>
              </p:nvSpPr>
              <p:spPr bwMode="auto">
                <a:xfrm rot="10969676">
                  <a:off x="828" y="7569"/>
                  <a:ext cx="76" cy="76"/>
                </a:xfrm>
                <a:prstGeom prst="ellipse">
                  <a:avLst/>
                </a:prstGeom>
                <a:grpFill/>
                <a:ln w="28575">
                  <a:solidFill>
                    <a:srgbClr val="996600"/>
                  </a:solidFill>
                  <a:round/>
                  <a:headEnd/>
                  <a:tailEnd/>
                </a:ln>
              </p:spPr>
              <p:txBody>
                <a:bodyPr/>
                <a:lstStyle/>
                <a:p>
                  <a:endParaRPr lang="zh-CN" altLang="en-US" sz="1600"/>
                </a:p>
              </p:txBody>
            </p:sp>
            <p:sp>
              <p:nvSpPr>
                <p:cNvPr id="36" name="Line 125"/>
                <p:cNvSpPr>
                  <a:spLocks noChangeShapeType="1"/>
                </p:cNvSpPr>
                <p:nvPr/>
              </p:nvSpPr>
              <p:spPr bwMode="auto">
                <a:xfrm>
                  <a:off x="856" y="7137"/>
                  <a:ext cx="0" cy="450"/>
                </a:xfrm>
                <a:prstGeom prst="line">
                  <a:avLst/>
                </a:prstGeom>
                <a:grpFill/>
                <a:ln w="28575">
                  <a:solidFill>
                    <a:srgbClr val="996600"/>
                  </a:solidFill>
                  <a:round/>
                  <a:headEnd/>
                  <a:tailEnd/>
                </a:ln>
                <a:extLst/>
              </p:spPr>
              <p:txBody>
                <a:bodyPr/>
                <a:lstStyle/>
                <a:p>
                  <a:endParaRPr lang="zh-CN" altLang="en-US" sz="1600"/>
                </a:p>
              </p:txBody>
            </p:sp>
          </p:grpSp>
          <p:grpSp>
            <p:nvGrpSpPr>
              <p:cNvPr id="14" name="Group 126"/>
              <p:cNvGrpSpPr>
                <a:grpSpLocks/>
              </p:cNvGrpSpPr>
              <p:nvPr/>
            </p:nvGrpSpPr>
            <p:grpSpPr bwMode="auto">
              <a:xfrm>
                <a:off x="1472" y="4901"/>
                <a:ext cx="76" cy="508"/>
                <a:chOff x="828" y="7137"/>
                <a:chExt cx="76" cy="508"/>
              </a:xfrm>
              <a:grpFill/>
            </p:grpSpPr>
            <p:sp>
              <p:nvSpPr>
                <p:cNvPr id="33" name="Oval 127"/>
                <p:cNvSpPr>
                  <a:spLocks noChangeArrowheads="1"/>
                </p:cNvSpPr>
                <p:nvPr/>
              </p:nvSpPr>
              <p:spPr bwMode="auto">
                <a:xfrm rot="10969676">
                  <a:off x="828" y="7569"/>
                  <a:ext cx="76" cy="76"/>
                </a:xfrm>
                <a:prstGeom prst="ellipse">
                  <a:avLst/>
                </a:prstGeom>
                <a:grpFill/>
                <a:ln w="28575">
                  <a:solidFill>
                    <a:srgbClr val="996600"/>
                  </a:solidFill>
                  <a:round/>
                  <a:headEnd/>
                  <a:tailEnd/>
                </a:ln>
              </p:spPr>
              <p:txBody>
                <a:bodyPr/>
                <a:lstStyle/>
                <a:p>
                  <a:endParaRPr lang="zh-CN" altLang="en-US" sz="1600"/>
                </a:p>
              </p:txBody>
            </p:sp>
            <p:sp>
              <p:nvSpPr>
                <p:cNvPr id="34" name="Line 128"/>
                <p:cNvSpPr>
                  <a:spLocks noChangeShapeType="1"/>
                </p:cNvSpPr>
                <p:nvPr/>
              </p:nvSpPr>
              <p:spPr bwMode="auto">
                <a:xfrm>
                  <a:off x="856" y="7137"/>
                  <a:ext cx="0" cy="450"/>
                </a:xfrm>
                <a:prstGeom prst="line">
                  <a:avLst/>
                </a:prstGeom>
                <a:grpFill/>
                <a:ln w="28575">
                  <a:solidFill>
                    <a:srgbClr val="996600"/>
                  </a:solidFill>
                  <a:round/>
                  <a:headEnd/>
                  <a:tailEnd/>
                </a:ln>
                <a:extLst/>
              </p:spPr>
              <p:txBody>
                <a:bodyPr/>
                <a:lstStyle/>
                <a:p>
                  <a:endParaRPr lang="zh-CN" altLang="en-US" sz="1600"/>
                </a:p>
              </p:txBody>
            </p:sp>
          </p:grpSp>
          <p:grpSp>
            <p:nvGrpSpPr>
              <p:cNvPr id="15" name="Group 129"/>
              <p:cNvGrpSpPr>
                <a:grpSpLocks/>
              </p:cNvGrpSpPr>
              <p:nvPr/>
            </p:nvGrpSpPr>
            <p:grpSpPr bwMode="auto">
              <a:xfrm>
                <a:off x="1788" y="4901"/>
                <a:ext cx="76" cy="508"/>
                <a:chOff x="828" y="7137"/>
                <a:chExt cx="76" cy="508"/>
              </a:xfrm>
              <a:grpFill/>
            </p:grpSpPr>
            <p:sp>
              <p:nvSpPr>
                <p:cNvPr id="31" name="Oval 130"/>
                <p:cNvSpPr>
                  <a:spLocks noChangeArrowheads="1"/>
                </p:cNvSpPr>
                <p:nvPr/>
              </p:nvSpPr>
              <p:spPr bwMode="auto">
                <a:xfrm rot="10969676">
                  <a:off x="828" y="7569"/>
                  <a:ext cx="76" cy="76"/>
                </a:xfrm>
                <a:prstGeom prst="ellipse">
                  <a:avLst/>
                </a:prstGeom>
                <a:grpFill/>
                <a:ln w="28575">
                  <a:solidFill>
                    <a:srgbClr val="996600"/>
                  </a:solidFill>
                  <a:round/>
                  <a:headEnd/>
                  <a:tailEnd/>
                </a:ln>
              </p:spPr>
              <p:txBody>
                <a:bodyPr/>
                <a:lstStyle/>
                <a:p>
                  <a:endParaRPr lang="zh-CN" altLang="en-US" sz="1600"/>
                </a:p>
              </p:txBody>
            </p:sp>
            <p:sp>
              <p:nvSpPr>
                <p:cNvPr id="32" name="Line 131"/>
                <p:cNvSpPr>
                  <a:spLocks noChangeShapeType="1"/>
                </p:cNvSpPr>
                <p:nvPr/>
              </p:nvSpPr>
              <p:spPr bwMode="auto">
                <a:xfrm>
                  <a:off x="856" y="7137"/>
                  <a:ext cx="0" cy="450"/>
                </a:xfrm>
                <a:prstGeom prst="line">
                  <a:avLst/>
                </a:prstGeom>
                <a:grpFill/>
                <a:ln w="28575">
                  <a:solidFill>
                    <a:srgbClr val="996600"/>
                  </a:solidFill>
                  <a:round/>
                  <a:headEnd/>
                  <a:tailEnd/>
                </a:ln>
                <a:extLst/>
              </p:spPr>
              <p:txBody>
                <a:bodyPr/>
                <a:lstStyle/>
                <a:p>
                  <a:endParaRPr lang="zh-CN" altLang="en-US" sz="1600"/>
                </a:p>
              </p:txBody>
            </p:sp>
          </p:grpSp>
          <p:grpSp>
            <p:nvGrpSpPr>
              <p:cNvPr id="16" name="Group 132"/>
              <p:cNvGrpSpPr>
                <a:grpSpLocks/>
              </p:cNvGrpSpPr>
              <p:nvPr/>
            </p:nvGrpSpPr>
            <p:grpSpPr bwMode="auto">
              <a:xfrm>
                <a:off x="2132" y="4901"/>
                <a:ext cx="76" cy="508"/>
                <a:chOff x="828" y="7137"/>
                <a:chExt cx="76" cy="508"/>
              </a:xfrm>
              <a:grpFill/>
            </p:grpSpPr>
            <p:sp>
              <p:nvSpPr>
                <p:cNvPr id="29" name="Oval 133"/>
                <p:cNvSpPr>
                  <a:spLocks noChangeArrowheads="1"/>
                </p:cNvSpPr>
                <p:nvPr/>
              </p:nvSpPr>
              <p:spPr bwMode="auto">
                <a:xfrm rot="10969676">
                  <a:off x="828" y="7569"/>
                  <a:ext cx="76" cy="76"/>
                </a:xfrm>
                <a:prstGeom prst="ellipse">
                  <a:avLst/>
                </a:prstGeom>
                <a:grpFill/>
                <a:ln w="28575">
                  <a:solidFill>
                    <a:srgbClr val="996600"/>
                  </a:solidFill>
                  <a:round/>
                  <a:headEnd/>
                  <a:tailEnd/>
                </a:ln>
              </p:spPr>
              <p:txBody>
                <a:bodyPr/>
                <a:lstStyle/>
                <a:p>
                  <a:endParaRPr lang="zh-CN" altLang="en-US" sz="1600"/>
                </a:p>
              </p:txBody>
            </p:sp>
            <p:sp>
              <p:nvSpPr>
                <p:cNvPr id="30" name="Line 134"/>
                <p:cNvSpPr>
                  <a:spLocks noChangeShapeType="1"/>
                </p:cNvSpPr>
                <p:nvPr/>
              </p:nvSpPr>
              <p:spPr bwMode="auto">
                <a:xfrm>
                  <a:off x="856" y="7137"/>
                  <a:ext cx="0" cy="450"/>
                </a:xfrm>
                <a:prstGeom prst="line">
                  <a:avLst/>
                </a:prstGeom>
                <a:grpFill/>
                <a:ln w="28575">
                  <a:solidFill>
                    <a:srgbClr val="996600"/>
                  </a:solidFill>
                  <a:round/>
                  <a:headEnd/>
                  <a:tailEnd/>
                </a:ln>
                <a:extLst/>
              </p:spPr>
              <p:txBody>
                <a:bodyPr/>
                <a:lstStyle/>
                <a:p>
                  <a:endParaRPr lang="zh-CN" altLang="en-US" sz="1600"/>
                </a:p>
              </p:txBody>
            </p:sp>
          </p:grpSp>
          <p:grpSp>
            <p:nvGrpSpPr>
              <p:cNvPr id="17" name="Group 135"/>
              <p:cNvGrpSpPr>
                <a:grpSpLocks/>
              </p:cNvGrpSpPr>
              <p:nvPr/>
            </p:nvGrpSpPr>
            <p:grpSpPr bwMode="auto">
              <a:xfrm>
                <a:off x="2446" y="4901"/>
                <a:ext cx="76" cy="508"/>
                <a:chOff x="828" y="7137"/>
                <a:chExt cx="76" cy="508"/>
              </a:xfrm>
              <a:grpFill/>
            </p:grpSpPr>
            <p:sp>
              <p:nvSpPr>
                <p:cNvPr id="27" name="Oval 136"/>
                <p:cNvSpPr>
                  <a:spLocks noChangeArrowheads="1"/>
                </p:cNvSpPr>
                <p:nvPr/>
              </p:nvSpPr>
              <p:spPr bwMode="auto">
                <a:xfrm rot="10969676">
                  <a:off x="828" y="7569"/>
                  <a:ext cx="76" cy="76"/>
                </a:xfrm>
                <a:prstGeom prst="ellipse">
                  <a:avLst/>
                </a:prstGeom>
                <a:grpFill/>
                <a:ln w="28575">
                  <a:solidFill>
                    <a:srgbClr val="996600"/>
                  </a:solidFill>
                  <a:round/>
                  <a:headEnd/>
                  <a:tailEnd/>
                </a:ln>
              </p:spPr>
              <p:txBody>
                <a:bodyPr/>
                <a:lstStyle/>
                <a:p>
                  <a:endParaRPr lang="zh-CN" altLang="en-US" sz="1600"/>
                </a:p>
              </p:txBody>
            </p:sp>
            <p:sp>
              <p:nvSpPr>
                <p:cNvPr id="28" name="Line 137"/>
                <p:cNvSpPr>
                  <a:spLocks noChangeShapeType="1"/>
                </p:cNvSpPr>
                <p:nvPr/>
              </p:nvSpPr>
              <p:spPr bwMode="auto">
                <a:xfrm>
                  <a:off x="856" y="7137"/>
                  <a:ext cx="0" cy="450"/>
                </a:xfrm>
                <a:prstGeom prst="line">
                  <a:avLst/>
                </a:prstGeom>
                <a:grpFill/>
                <a:ln w="28575">
                  <a:solidFill>
                    <a:srgbClr val="996600"/>
                  </a:solidFill>
                  <a:round/>
                  <a:headEnd/>
                  <a:tailEnd/>
                </a:ln>
                <a:extLst/>
              </p:spPr>
              <p:txBody>
                <a:bodyPr/>
                <a:lstStyle/>
                <a:p>
                  <a:endParaRPr lang="zh-CN" altLang="en-US" sz="1600"/>
                </a:p>
              </p:txBody>
            </p:sp>
          </p:grpSp>
          <p:grpSp>
            <p:nvGrpSpPr>
              <p:cNvPr id="18" name="Group 138"/>
              <p:cNvGrpSpPr>
                <a:grpSpLocks/>
              </p:cNvGrpSpPr>
              <p:nvPr/>
            </p:nvGrpSpPr>
            <p:grpSpPr bwMode="auto">
              <a:xfrm>
                <a:off x="2790" y="4901"/>
                <a:ext cx="76" cy="508"/>
                <a:chOff x="828" y="7137"/>
                <a:chExt cx="76" cy="508"/>
              </a:xfrm>
              <a:grpFill/>
            </p:grpSpPr>
            <p:sp>
              <p:nvSpPr>
                <p:cNvPr id="25" name="Oval 139"/>
                <p:cNvSpPr>
                  <a:spLocks noChangeArrowheads="1"/>
                </p:cNvSpPr>
                <p:nvPr/>
              </p:nvSpPr>
              <p:spPr bwMode="auto">
                <a:xfrm rot="10969676">
                  <a:off x="828" y="7569"/>
                  <a:ext cx="76" cy="76"/>
                </a:xfrm>
                <a:prstGeom prst="ellipse">
                  <a:avLst/>
                </a:prstGeom>
                <a:grpFill/>
                <a:ln w="28575">
                  <a:solidFill>
                    <a:srgbClr val="996600"/>
                  </a:solidFill>
                  <a:round/>
                  <a:headEnd/>
                  <a:tailEnd/>
                </a:ln>
              </p:spPr>
              <p:txBody>
                <a:bodyPr/>
                <a:lstStyle/>
                <a:p>
                  <a:endParaRPr lang="zh-CN" altLang="en-US" sz="1600"/>
                </a:p>
              </p:txBody>
            </p:sp>
            <p:sp>
              <p:nvSpPr>
                <p:cNvPr id="26" name="Line 140"/>
                <p:cNvSpPr>
                  <a:spLocks noChangeShapeType="1"/>
                </p:cNvSpPr>
                <p:nvPr/>
              </p:nvSpPr>
              <p:spPr bwMode="auto">
                <a:xfrm>
                  <a:off x="856" y="7137"/>
                  <a:ext cx="0" cy="450"/>
                </a:xfrm>
                <a:prstGeom prst="line">
                  <a:avLst/>
                </a:prstGeom>
                <a:grpFill/>
                <a:ln w="28575">
                  <a:solidFill>
                    <a:srgbClr val="996600"/>
                  </a:solidFill>
                  <a:round/>
                  <a:headEnd/>
                  <a:tailEnd/>
                </a:ln>
                <a:extLst/>
              </p:spPr>
              <p:txBody>
                <a:bodyPr/>
                <a:lstStyle/>
                <a:p>
                  <a:endParaRPr lang="zh-CN" altLang="en-US" sz="1600"/>
                </a:p>
              </p:txBody>
            </p:sp>
          </p:grpSp>
          <p:grpSp>
            <p:nvGrpSpPr>
              <p:cNvPr id="19" name="Group 141"/>
              <p:cNvGrpSpPr>
                <a:grpSpLocks/>
              </p:cNvGrpSpPr>
              <p:nvPr/>
            </p:nvGrpSpPr>
            <p:grpSpPr bwMode="auto">
              <a:xfrm>
                <a:off x="3106" y="4901"/>
                <a:ext cx="76" cy="508"/>
                <a:chOff x="828" y="7137"/>
                <a:chExt cx="76" cy="508"/>
              </a:xfrm>
              <a:grpFill/>
            </p:grpSpPr>
            <p:sp>
              <p:nvSpPr>
                <p:cNvPr id="23" name="Oval 142"/>
                <p:cNvSpPr>
                  <a:spLocks noChangeArrowheads="1"/>
                </p:cNvSpPr>
                <p:nvPr/>
              </p:nvSpPr>
              <p:spPr bwMode="auto">
                <a:xfrm rot="10969676">
                  <a:off x="828" y="7569"/>
                  <a:ext cx="76" cy="76"/>
                </a:xfrm>
                <a:prstGeom prst="ellipse">
                  <a:avLst/>
                </a:prstGeom>
                <a:grpFill/>
                <a:ln w="28575">
                  <a:solidFill>
                    <a:srgbClr val="996600"/>
                  </a:solidFill>
                  <a:round/>
                  <a:headEnd/>
                  <a:tailEnd/>
                </a:ln>
              </p:spPr>
              <p:txBody>
                <a:bodyPr/>
                <a:lstStyle/>
                <a:p>
                  <a:endParaRPr lang="zh-CN" altLang="en-US" sz="1600"/>
                </a:p>
              </p:txBody>
            </p:sp>
            <p:sp>
              <p:nvSpPr>
                <p:cNvPr id="24" name="Line 143"/>
                <p:cNvSpPr>
                  <a:spLocks noChangeShapeType="1"/>
                </p:cNvSpPr>
                <p:nvPr/>
              </p:nvSpPr>
              <p:spPr bwMode="auto">
                <a:xfrm>
                  <a:off x="856" y="7137"/>
                  <a:ext cx="0" cy="450"/>
                </a:xfrm>
                <a:prstGeom prst="line">
                  <a:avLst/>
                </a:prstGeom>
                <a:grpFill/>
                <a:ln w="28575">
                  <a:solidFill>
                    <a:srgbClr val="996600"/>
                  </a:solidFill>
                  <a:round/>
                  <a:headEnd/>
                  <a:tailEnd/>
                </a:ln>
                <a:extLst/>
              </p:spPr>
              <p:txBody>
                <a:bodyPr/>
                <a:lstStyle/>
                <a:p>
                  <a:endParaRPr lang="zh-CN" altLang="en-US" sz="1600"/>
                </a:p>
              </p:txBody>
            </p:sp>
          </p:grpSp>
          <p:grpSp>
            <p:nvGrpSpPr>
              <p:cNvPr id="20" name="Group 144"/>
              <p:cNvGrpSpPr>
                <a:grpSpLocks/>
              </p:cNvGrpSpPr>
              <p:nvPr/>
            </p:nvGrpSpPr>
            <p:grpSpPr bwMode="auto">
              <a:xfrm>
                <a:off x="1128" y="4901"/>
                <a:ext cx="76" cy="508"/>
                <a:chOff x="828" y="7137"/>
                <a:chExt cx="76" cy="508"/>
              </a:xfrm>
              <a:grpFill/>
            </p:grpSpPr>
            <p:sp>
              <p:nvSpPr>
                <p:cNvPr id="21" name="Oval 145"/>
                <p:cNvSpPr>
                  <a:spLocks noChangeArrowheads="1"/>
                </p:cNvSpPr>
                <p:nvPr/>
              </p:nvSpPr>
              <p:spPr bwMode="auto">
                <a:xfrm rot="10969676">
                  <a:off x="828" y="7569"/>
                  <a:ext cx="76" cy="76"/>
                </a:xfrm>
                <a:prstGeom prst="ellipse">
                  <a:avLst/>
                </a:prstGeom>
                <a:grpFill/>
                <a:ln w="28575">
                  <a:solidFill>
                    <a:srgbClr val="996600"/>
                  </a:solidFill>
                  <a:round/>
                  <a:headEnd/>
                  <a:tailEnd/>
                </a:ln>
              </p:spPr>
              <p:txBody>
                <a:bodyPr/>
                <a:lstStyle/>
                <a:p>
                  <a:endParaRPr lang="zh-CN" altLang="en-US" sz="1600"/>
                </a:p>
              </p:txBody>
            </p:sp>
            <p:sp>
              <p:nvSpPr>
                <p:cNvPr id="22" name="Line 146"/>
                <p:cNvSpPr>
                  <a:spLocks noChangeShapeType="1"/>
                </p:cNvSpPr>
                <p:nvPr/>
              </p:nvSpPr>
              <p:spPr bwMode="auto">
                <a:xfrm>
                  <a:off x="856" y="7137"/>
                  <a:ext cx="0" cy="450"/>
                </a:xfrm>
                <a:prstGeom prst="line">
                  <a:avLst/>
                </a:prstGeom>
                <a:grpFill/>
                <a:ln w="28575">
                  <a:solidFill>
                    <a:srgbClr val="996600"/>
                  </a:solidFill>
                  <a:round/>
                  <a:headEnd/>
                  <a:tailEnd/>
                </a:ln>
                <a:extLst/>
              </p:spPr>
              <p:txBody>
                <a:bodyPr/>
                <a:lstStyle/>
                <a:p>
                  <a:endParaRPr lang="zh-CN" altLang="en-US" sz="1600"/>
                </a:p>
              </p:txBody>
            </p:sp>
          </p:grpSp>
        </p:grpSp>
        <p:sp>
          <p:nvSpPr>
            <p:cNvPr id="12" name="Rectangle 147"/>
            <p:cNvSpPr>
              <a:spLocks noChangeArrowheads="1"/>
            </p:cNvSpPr>
            <p:nvPr/>
          </p:nvSpPr>
          <p:spPr bwMode="auto">
            <a:xfrm>
              <a:off x="3721" y="1805"/>
              <a:ext cx="1798" cy="25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eaLnBrk="0" hangingPunct="0"/>
              <a:r>
                <a:rPr kumimoji="0" lang="en-US" altLang="zh-CN" sz="2000" b="1" i="1">
                  <a:solidFill>
                    <a:srgbClr val="FF0066"/>
                  </a:solidFill>
                </a:rPr>
                <a:t>A</a:t>
              </a:r>
              <a:r>
                <a:rPr kumimoji="0" lang="en-US" altLang="zh-CN" sz="2000" b="1" baseline="-25000">
                  <a:solidFill>
                    <a:srgbClr val="FF0066"/>
                  </a:solidFill>
                </a:rPr>
                <a:t>3 </a:t>
              </a:r>
              <a:r>
                <a:rPr kumimoji="0" lang="en-US" altLang="zh-CN" sz="2000" b="1" i="1">
                  <a:solidFill>
                    <a:srgbClr val="0033CC"/>
                  </a:solidFill>
                </a:rPr>
                <a:t>B</a:t>
              </a:r>
              <a:r>
                <a:rPr kumimoji="0" lang="en-US" altLang="zh-CN" sz="2000" b="1" baseline="-25000">
                  <a:solidFill>
                    <a:srgbClr val="0033CC"/>
                  </a:solidFill>
                </a:rPr>
                <a:t>3 </a:t>
              </a:r>
              <a:r>
                <a:rPr kumimoji="0" lang="en-US" altLang="zh-CN" sz="2000" b="1" i="1">
                  <a:solidFill>
                    <a:srgbClr val="FF0066"/>
                  </a:solidFill>
                </a:rPr>
                <a:t>A</a:t>
              </a:r>
              <a:r>
                <a:rPr kumimoji="0" lang="en-US" altLang="zh-CN" sz="2000" b="1" baseline="-25000">
                  <a:solidFill>
                    <a:srgbClr val="FF0066"/>
                  </a:solidFill>
                </a:rPr>
                <a:t>2 </a:t>
              </a:r>
              <a:r>
                <a:rPr kumimoji="0" lang="en-US" altLang="zh-CN" sz="2000" b="1" i="1">
                  <a:solidFill>
                    <a:srgbClr val="0033CC"/>
                  </a:solidFill>
                </a:rPr>
                <a:t>B</a:t>
              </a:r>
              <a:r>
                <a:rPr kumimoji="0" lang="en-US" altLang="zh-CN" sz="2000" b="1" baseline="-25000">
                  <a:solidFill>
                    <a:srgbClr val="0033CC"/>
                  </a:solidFill>
                </a:rPr>
                <a:t>2</a:t>
              </a:r>
              <a:r>
                <a:rPr kumimoji="0" lang="en-US" altLang="zh-CN" sz="2000" b="1" i="1" baseline="-25000">
                  <a:solidFill>
                    <a:srgbClr val="0033CC"/>
                  </a:solidFill>
                </a:rPr>
                <a:t> </a:t>
              </a:r>
              <a:r>
                <a:rPr kumimoji="0" lang="en-US" altLang="zh-CN" sz="2000" b="1" i="1">
                  <a:solidFill>
                    <a:srgbClr val="FF0066"/>
                  </a:solidFill>
                </a:rPr>
                <a:t>A</a:t>
              </a:r>
              <a:r>
                <a:rPr kumimoji="0" lang="en-US" altLang="zh-CN" sz="2000" b="1" baseline="-25000">
                  <a:solidFill>
                    <a:srgbClr val="FF0066"/>
                  </a:solidFill>
                </a:rPr>
                <a:t>1 </a:t>
              </a:r>
              <a:r>
                <a:rPr kumimoji="0" lang="en-US" altLang="zh-CN" sz="2000" b="1" i="1">
                  <a:solidFill>
                    <a:srgbClr val="0033CC"/>
                  </a:solidFill>
                </a:rPr>
                <a:t>B</a:t>
              </a:r>
              <a:r>
                <a:rPr kumimoji="0" lang="en-US" altLang="zh-CN" sz="2000" b="1" baseline="-25000">
                  <a:solidFill>
                    <a:srgbClr val="0033CC"/>
                  </a:solidFill>
                </a:rPr>
                <a:t>1 </a:t>
              </a:r>
              <a:r>
                <a:rPr kumimoji="0" lang="en-US" altLang="zh-CN" sz="2000" b="1" i="1">
                  <a:solidFill>
                    <a:srgbClr val="FF0066"/>
                  </a:solidFill>
                </a:rPr>
                <a:t>A</a:t>
              </a:r>
              <a:r>
                <a:rPr kumimoji="0" lang="en-US" altLang="zh-CN" sz="2000" b="1" baseline="-25000">
                  <a:solidFill>
                    <a:srgbClr val="FF0066"/>
                  </a:solidFill>
                </a:rPr>
                <a:t>0 </a:t>
              </a:r>
              <a:r>
                <a:rPr kumimoji="0" lang="en-US" altLang="zh-CN" sz="2000" b="1" i="1">
                  <a:solidFill>
                    <a:srgbClr val="0033CC"/>
                  </a:solidFill>
                </a:rPr>
                <a:t>B</a:t>
              </a:r>
              <a:r>
                <a:rPr kumimoji="0" lang="en-US" altLang="zh-CN" sz="2000" b="1" baseline="-25000">
                  <a:solidFill>
                    <a:srgbClr val="0033CC"/>
                  </a:solidFill>
                </a:rPr>
                <a:t>0</a:t>
              </a:r>
            </a:p>
          </p:txBody>
        </p:sp>
      </p:grpSp>
    </p:spTree>
    <p:extLst>
      <p:ext uri="{BB962C8B-B14F-4D97-AF65-F5344CB8AC3E}">
        <p14:creationId xmlns:p14="http://schemas.microsoft.com/office/powerpoint/2010/main" val="3912516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lide(fromTop)">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8" name="Text Box 6"/>
          <p:cNvSpPr txBox="1">
            <a:spLocks noChangeArrowheads="1"/>
          </p:cNvSpPr>
          <p:nvPr/>
        </p:nvSpPr>
        <p:spPr bwMode="auto">
          <a:xfrm>
            <a:off x="395288" y="2146157"/>
            <a:ext cx="8064500" cy="301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kumimoji="1" lang="en-US" altLang="zh-CN" sz="3200" dirty="0">
                <a:ea typeface="楷体_GB2312" panose="02010609030101010101" pitchFamily="49" charset="-122"/>
              </a:rPr>
              <a:t>       </a:t>
            </a:r>
            <a:r>
              <a:rPr kumimoji="1" lang="zh-CN" altLang="en-US" sz="3200" dirty="0">
                <a:ea typeface="楷体_GB2312" panose="02010609030101010101" pitchFamily="49" charset="-122"/>
              </a:rPr>
              <a:t>在组合电路中，当输入信号的状态改变时，输出端可能会出现不正常的干扰 信号，使电路产生错误的输出，这种现象称为 </a:t>
            </a:r>
            <a:r>
              <a:rPr kumimoji="1" lang="zh-CN" altLang="en-US" sz="3200" dirty="0">
                <a:solidFill>
                  <a:srgbClr val="FF3300"/>
                </a:solidFill>
                <a:ea typeface="楷体_GB2312" panose="02010609030101010101" pitchFamily="49" charset="-122"/>
              </a:rPr>
              <a:t>竞争冒险</a:t>
            </a:r>
            <a:r>
              <a:rPr kumimoji="1" lang="zh-CN" altLang="en-US" sz="3200" dirty="0">
                <a:ea typeface="楷体_GB2312" panose="02010609030101010101" pitchFamily="49" charset="-122"/>
              </a:rPr>
              <a:t>。</a:t>
            </a:r>
          </a:p>
        </p:txBody>
      </p:sp>
      <p:sp>
        <p:nvSpPr>
          <p:cNvPr id="115719" name="Text Box 7"/>
          <p:cNvSpPr txBox="1">
            <a:spLocks noChangeArrowheads="1"/>
          </p:cNvSpPr>
          <p:nvPr/>
        </p:nvSpPr>
        <p:spPr bwMode="auto">
          <a:xfrm>
            <a:off x="395288" y="1297235"/>
            <a:ext cx="4572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dirty="0">
                <a:solidFill>
                  <a:srgbClr val="0000FF"/>
                </a:solidFill>
                <a:latin typeface="隶书" panose="02010509060101010101" pitchFamily="49" charset="-122"/>
                <a:ea typeface="隶书" panose="02010509060101010101" pitchFamily="49" charset="-122"/>
              </a:rPr>
              <a:t>一</a:t>
            </a:r>
            <a:r>
              <a:rPr kumimoji="1" lang="en-US" altLang="zh-CN" sz="3200" dirty="0">
                <a:solidFill>
                  <a:srgbClr val="0000FF"/>
                </a:solidFill>
                <a:latin typeface="隶书" panose="02010509060101010101" pitchFamily="49" charset="-122"/>
                <a:ea typeface="隶书" panose="02010509060101010101" pitchFamily="49" charset="-122"/>
              </a:rPr>
              <a:t>.</a:t>
            </a:r>
            <a:r>
              <a:rPr kumimoji="1" lang="zh-CN" altLang="en-US" sz="3200" dirty="0">
                <a:solidFill>
                  <a:srgbClr val="0000FF"/>
                </a:solidFill>
                <a:latin typeface="隶书" panose="02010509060101010101" pitchFamily="49" charset="-122"/>
                <a:ea typeface="隶书" panose="02010509060101010101" pitchFamily="49" charset="-122"/>
              </a:rPr>
              <a:t>竞争－冒险的概念</a:t>
            </a:r>
          </a:p>
        </p:txBody>
      </p:sp>
      <p:sp>
        <p:nvSpPr>
          <p:cNvPr id="2" name="标题 1"/>
          <p:cNvSpPr>
            <a:spLocks noGrp="1"/>
          </p:cNvSpPr>
          <p:nvPr>
            <p:ph type="title"/>
          </p:nvPr>
        </p:nvSpPr>
        <p:spPr/>
        <p:txBody>
          <a:bodyPr/>
          <a:lstStyle/>
          <a:p>
            <a:r>
              <a:rPr lang="zh-CN" altLang="en-US" dirty="0">
                <a:latin typeface="+mn-ea"/>
                <a:ea typeface="+mn-ea"/>
              </a:rPr>
              <a:t>竞争－冒险</a:t>
            </a:r>
          </a:p>
        </p:txBody>
      </p:sp>
    </p:spTree>
    <p:extLst>
      <p:ext uri="{BB962C8B-B14F-4D97-AF65-F5344CB8AC3E}">
        <p14:creationId xmlns:p14="http://schemas.microsoft.com/office/powerpoint/2010/main" val="19804540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571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15718">
                                            <p:txEl>
                                              <p:pRg st="0" end="0"/>
                                            </p:txEl>
                                          </p:spTgt>
                                        </p:tgtEl>
                                        <p:attrNameLst>
                                          <p:attrName>style.visibility</p:attrName>
                                        </p:attrNameLst>
                                      </p:cBhvr>
                                      <p:to>
                                        <p:strVal val="visible"/>
                                      </p:to>
                                    </p:set>
                                    <p:animEffect transition="in" filter="wipe(left)">
                                      <p:cBhvr>
                                        <p:cTn id="11" dur="500"/>
                                        <p:tgtEl>
                                          <p:spTgt spid="1157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8" grpId="0" build="p" autoUpdateAnimBg="0"/>
      <p:bldP spid="115719"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75" name="Group 43"/>
          <p:cNvGrpSpPr>
            <a:grpSpLocks/>
          </p:cNvGrpSpPr>
          <p:nvPr/>
        </p:nvGrpSpPr>
        <p:grpSpPr bwMode="auto">
          <a:xfrm>
            <a:off x="3995738" y="4941888"/>
            <a:ext cx="2057400" cy="609600"/>
            <a:chOff x="2498" y="3024"/>
            <a:chExt cx="1296" cy="384"/>
          </a:xfrm>
        </p:grpSpPr>
        <p:sp>
          <p:nvSpPr>
            <p:cNvPr id="18458" name="Rectangle 26"/>
            <p:cNvSpPr>
              <a:spLocks noChangeArrowheads="1"/>
            </p:cNvSpPr>
            <p:nvPr/>
          </p:nvSpPr>
          <p:spPr bwMode="auto">
            <a:xfrm>
              <a:off x="2498" y="3024"/>
              <a:ext cx="1296" cy="384"/>
            </a:xfrm>
            <a:prstGeom prst="rect">
              <a:avLst/>
            </a:prstGeom>
            <a:solidFill>
              <a:srgbClr val="66FF33"/>
            </a:solidFill>
            <a:ln w="9525">
              <a:solidFill>
                <a:schemeClr val="tx1"/>
              </a:solidFill>
              <a:miter lim="800000"/>
              <a:headEnd/>
              <a:tailEnd/>
            </a:ln>
          </p:spPr>
          <p:txBody>
            <a:bodyPr wrap="none" anchor="ctr"/>
            <a:lstStyle/>
            <a:p>
              <a:endParaRPr lang="zh-CN" altLang="en-US"/>
            </a:p>
          </p:txBody>
        </p:sp>
        <p:sp>
          <p:nvSpPr>
            <p:cNvPr id="18457" name="Text Box 25"/>
            <p:cNvSpPr txBox="1">
              <a:spLocks noChangeArrowheads="1"/>
            </p:cNvSpPr>
            <p:nvPr/>
          </p:nvSpPr>
          <p:spPr bwMode="auto">
            <a:xfrm>
              <a:off x="2690" y="3072"/>
              <a:ext cx="888" cy="288"/>
            </a:xfrm>
            <a:prstGeom prst="rect">
              <a:avLst/>
            </a:prstGeom>
            <a:solidFill>
              <a:srgbClr val="66FF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kumimoji="1" lang="zh-CN" altLang="en-US" sz="2400"/>
                <a:t>形式变换</a:t>
              </a:r>
            </a:p>
          </p:txBody>
        </p:sp>
      </p:grpSp>
      <p:grpSp>
        <p:nvGrpSpPr>
          <p:cNvPr id="18476" name="Group 44"/>
          <p:cNvGrpSpPr>
            <a:grpSpLocks/>
          </p:cNvGrpSpPr>
          <p:nvPr/>
        </p:nvGrpSpPr>
        <p:grpSpPr bwMode="auto">
          <a:xfrm>
            <a:off x="3419475" y="2924175"/>
            <a:ext cx="2514600" cy="1143000"/>
            <a:chOff x="2154" y="1752"/>
            <a:chExt cx="1584" cy="720"/>
          </a:xfrm>
        </p:grpSpPr>
        <p:grpSp>
          <p:nvGrpSpPr>
            <p:cNvPr id="18473" name="Group 41"/>
            <p:cNvGrpSpPr>
              <a:grpSpLocks/>
            </p:cNvGrpSpPr>
            <p:nvPr/>
          </p:nvGrpSpPr>
          <p:grpSpPr bwMode="auto">
            <a:xfrm>
              <a:off x="2538" y="1752"/>
              <a:ext cx="1200" cy="720"/>
              <a:chOff x="2538" y="1752"/>
              <a:chExt cx="1200" cy="720"/>
            </a:xfrm>
          </p:grpSpPr>
          <p:sp>
            <p:nvSpPr>
              <p:cNvPr id="18450" name="Rectangle 18"/>
              <p:cNvSpPr>
                <a:spLocks noChangeArrowheads="1"/>
              </p:cNvSpPr>
              <p:nvPr/>
            </p:nvSpPr>
            <p:spPr bwMode="auto">
              <a:xfrm>
                <a:off x="2538" y="1752"/>
                <a:ext cx="1200" cy="720"/>
              </a:xfrm>
              <a:prstGeom prst="rect">
                <a:avLst/>
              </a:prstGeom>
              <a:solidFill>
                <a:srgbClr val="66FF33"/>
              </a:solidFill>
              <a:ln w="9525">
                <a:solidFill>
                  <a:schemeClr val="tx1"/>
                </a:solidFill>
                <a:miter lim="800000"/>
                <a:headEnd/>
                <a:tailEnd/>
              </a:ln>
            </p:spPr>
            <p:txBody>
              <a:bodyPr wrap="none" anchor="ctr"/>
              <a:lstStyle/>
              <a:p>
                <a:endParaRPr lang="zh-CN" altLang="en-US"/>
              </a:p>
            </p:txBody>
          </p:sp>
          <p:sp>
            <p:nvSpPr>
              <p:cNvPr id="18449" name="Text Box 17"/>
              <p:cNvSpPr txBox="1">
                <a:spLocks noChangeArrowheads="1"/>
              </p:cNvSpPr>
              <p:nvPr/>
            </p:nvSpPr>
            <p:spPr bwMode="auto">
              <a:xfrm>
                <a:off x="2583" y="1848"/>
                <a:ext cx="1081" cy="518"/>
              </a:xfrm>
              <a:prstGeom prst="rect">
                <a:avLst/>
              </a:prstGeom>
              <a:solidFill>
                <a:srgbClr val="66FF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kumimoji="1" lang="zh-CN" altLang="en-US" sz="2400"/>
                  <a:t>写出表达式</a:t>
                </a:r>
              </a:p>
              <a:p>
                <a:pPr algn="ctr"/>
                <a:r>
                  <a:rPr kumimoji="1" lang="zh-CN" altLang="en-US" sz="2400"/>
                  <a:t>并简化</a:t>
                </a:r>
              </a:p>
            </p:txBody>
          </p:sp>
        </p:grpSp>
        <p:sp>
          <p:nvSpPr>
            <p:cNvPr id="18451" name="Line 19"/>
            <p:cNvSpPr>
              <a:spLocks noChangeShapeType="1"/>
            </p:cNvSpPr>
            <p:nvPr/>
          </p:nvSpPr>
          <p:spPr bwMode="auto">
            <a:xfrm>
              <a:off x="2154" y="2088"/>
              <a:ext cx="3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8481" name="Group 49"/>
          <p:cNvGrpSpPr>
            <a:grpSpLocks/>
          </p:cNvGrpSpPr>
          <p:nvPr/>
        </p:nvGrpSpPr>
        <p:grpSpPr bwMode="auto">
          <a:xfrm>
            <a:off x="674688" y="1100139"/>
            <a:ext cx="7450137" cy="811212"/>
            <a:chOff x="431" y="981"/>
            <a:chExt cx="4693" cy="511"/>
          </a:xfrm>
        </p:grpSpPr>
        <p:sp>
          <p:nvSpPr>
            <p:cNvPr id="18439" name="Text Box 7"/>
            <p:cNvSpPr txBox="1">
              <a:spLocks noChangeArrowheads="1"/>
            </p:cNvSpPr>
            <p:nvPr/>
          </p:nvSpPr>
          <p:spPr bwMode="auto">
            <a:xfrm>
              <a:off x="431" y="981"/>
              <a:ext cx="1926"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a:latin typeface="华文新魏" panose="02010800040101010101" pitchFamily="2" charset="-122"/>
                  <a:ea typeface="华文新魏" panose="02010800040101010101" pitchFamily="2" charset="-122"/>
                </a:rPr>
                <a:t>根据实际逻辑问题</a:t>
              </a:r>
            </a:p>
          </p:txBody>
        </p:sp>
        <p:sp>
          <p:nvSpPr>
            <p:cNvPr id="18440" name="Rectangle 8"/>
            <p:cNvSpPr>
              <a:spLocks noChangeArrowheads="1"/>
            </p:cNvSpPr>
            <p:nvPr/>
          </p:nvSpPr>
          <p:spPr bwMode="auto">
            <a:xfrm>
              <a:off x="3424" y="981"/>
              <a:ext cx="170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a:latin typeface="华文新魏" panose="02010800040101010101" pitchFamily="2" charset="-122"/>
                  <a:ea typeface="华文新魏" panose="02010800040101010101" pitchFamily="2" charset="-122"/>
                </a:rPr>
                <a:t>最简单逻辑电路</a:t>
              </a:r>
            </a:p>
          </p:txBody>
        </p:sp>
        <p:sp>
          <p:nvSpPr>
            <p:cNvPr id="18441" name="Line 9"/>
            <p:cNvSpPr>
              <a:spLocks noChangeShapeType="1"/>
            </p:cNvSpPr>
            <p:nvPr/>
          </p:nvSpPr>
          <p:spPr bwMode="auto">
            <a:xfrm>
              <a:off x="2336" y="1162"/>
              <a:ext cx="1134"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latin typeface="华文新魏" panose="02010800040101010101" pitchFamily="2" charset="-122"/>
                <a:ea typeface="华文新魏" panose="02010800040101010101" pitchFamily="2" charset="-122"/>
              </a:endParaRPr>
            </a:p>
          </p:txBody>
        </p:sp>
        <p:sp>
          <p:nvSpPr>
            <p:cNvPr id="18442" name="Text Box 10"/>
            <p:cNvSpPr txBox="1">
              <a:spLocks noChangeArrowheads="1"/>
            </p:cNvSpPr>
            <p:nvPr/>
          </p:nvSpPr>
          <p:spPr bwMode="auto">
            <a:xfrm>
              <a:off x="2562" y="1162"/>
              <a:ext cx="81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solidFill>
                    <a:srgbClr val="FF0000"/>
                  </a:solidFill>
                  <a:latin typeface="华文新魏" panose="02010800040101010101" pitchFamily="2" charset="-122"/>
                  <a:ea typeface="华文新魏" panose="02010800040101010101" pitchFamily="2" charset="-122"/>
                </a:rPr>
                <a:t>设 计</a:t>
              </a:r>
            </a:p>
          </p:txBody>
        </p:sp>
      </p:grpSp>
      <p:sp>
        <p:nvSpPr>
          <p:cNvPr id="18444" name="Text Box 12"/>
          <p:cNvSpPr txBox="1">
            <a:spLocks noChangeArrowheads="1"/>
          </p:cNvSpPr>
          <p:nvPr/>
        </p:nvSpPr>
        <p:spPr bwMode="auto">
          <a:xfrm>
            <a:off x="291396" y="2057728"/>
            <a:ext cx="1261884" cy="523220"/>
          </a:xfrm>
          <a:prstGeom prst="rect">
            <a:avLst/>
          </a:prstGeom>
          <a:solidFill>
            <a:schemeClr val="accent4">
              <a:lumMod val="20000"/>
              <a:lumOff val="80000"/>
            </a:schemeClr>
          </a:solidFill>
          <a:ln>
            <a:noFill/>
          </a:ln>
          <a:effectLst/>
        </p:spPr>
        <p:txBody>
          <a:bodyPr wrap="none">
            <a:spAutoFit/>
          </a:bodyPr>
          <a:lstStyle/>
          <a:p>
            <a:r>
              <a:rPr kumimoji="1" lang="zh-CN" altLang="en-US" sz="2800" dirty="0"/>
              <a:t>步骤：</a:t>
            </a:r>
          </a:p>
        </p:txBody>
      </p:sp>
      <p:grpSp>
        <p:nvGrpSpPr>
          <p:cNvPr id="18472" name="Group 40"/>
          <p:cNvGrpSpPr>
            <a:grpSpLocks/>
          </p:cNvGrpSpPr>
          <p:nvPr/>
        </p:nvGrpSpPr>
        <p:grpSpPr bwMode="auto">
          <a:xfrm>
            <a:off x="0" y="2852738"/>
            <a:ext cx="3360738" cy="1219200"/>
            <a:chOff x="0" y="1797"/>
            <a:chExt cx="2117" cy="768"/>
          </a:xfrm>
        </p:grpSpPr>
        <p:sp>
          <p:nvSpPr>
            <p:cNvPr id="18447" name="Rectangle 15"/>
            <p:cNvSpPr>
              <a:spLocks noChangeArrowheads="1"/>
            </p:cNvSpPr>
            <p:nvPr/>
          </p:nvSpPr>
          <p:spPr bwMode="auto">
            <a:xfrm>
              <a:off x="581" y="1797"/>
              <a:ext cx="1536" cy="768"/>
            </a:xfrm>
            <a:prstGeom prst="rect">
              <a:avLst/>
            </a:prstGeom>
            <a:solidFill>
              <a:srgbClr val="66FF33"/>
            </a:solidFill>
            <a:ln w="9525">
              <a:solidFill>
                <a:schemeClr val="tx1"/>
              </a:solidFill>
              <a:miter lim="800000"/>
              <a:headEnd/>
              <a:tailEnd/>
            </a:ln>
          </p:spPr>
          <p:txBody>
            <a:bodyPr wrap="none" anchor="ctr"/>
            <a:lstStyle/>
            <a:p>
              <a:endParaRPr lang="zh-CN" altLang="en-US"/>
            </a:p>
          </p:txBody>
        </p:sp>
        <p:sp>
          <p:nvSpPr>
            <p:cNvPr id="18446" name="Text Box 14"/>
            <p:cNvSpPr txBox="1">
              <a:spLocks noChangeArrowheads="1"/>
            </p:cNvSpPr>
            <p:nvPr/>
          </p:nvSpPr>
          <p:spPr bwMode="auto">
            <a:xfrm>
              <a:off x="0" y="1899"/>
              <a:ext cx="2117" cy="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lvl="2" algn="ctr">
                <a:lnSpc>
                  <a:spcPct val="110000"/>
                </a:lnSpc>
              </a:pPr>
              <a:r>
                <a:rPr kumimoji="1" lang="zh-CN" altLang="en-US" sz="2400"/>
                <a:t>确定输入、输出</a:t>
              </a:r>
            </a:p>
            <a:p>
              <a:pPr lvl="2" algn="ctr">
                <a:lnSpc>
                  <a:spcPct val="110000"/>
                </a:lnSpc>
              </a:pPr>
              <a:r>
                <a:rPr kumimoji="1" lang="zh-CN" altLang="en-US" sz="2400"/>
                <a:t>列出真值表</a:t>
              </a:r>
            </a:p>
          </p:txBody>
        </p:sp>
      </p:grpSp>
      <p:grpSp>
        <p:nvGrpSpPr>
          <p:cNvPr id="18452" name="Group 20"/>
          <p:cNvGrpSpPr>
            <a:grpSpLocks/>
          </p:cNvGrpSpPr>
          <p:nvPr/>
        </p:nvGrpSpPr>
        <p:grpSpPr bwMode="auto">
          <a:xfrm>
            <a:off x="427038" y="4267200"/>
            <a:ext cx="3340100" cy="1600200"/>
            <a:chOff x="192" y="2784"/>
            <a:chExt cx="2104" cy="1008"/>
          </a:xfrm>
          <a:solidFill>
            <a:schemeClr val="accent4">
              <a:lumMod val="20000"/>
              <a:lumOff val="80000"/>
            </a:schemeClr>
          </a:solidFill>
        </p:grpSpPr>
        <p:sp>
          <p:nvSpPr>
            <p:cNvPr id="18453" name="AutoShape 21"/>
            <p:cNvSpPr>
              <a:spLocks noChangeArrowheads="1"/>
            </p:cNvSpPr>
            <p:nvPr/>
          </p:nvSpPr>
          <p:spPr bwMode="auto">
            <a:xfrm>
              <a:off x="192" y="2784"/>
              <a:ext cx="1920" cy="1008"/>
            </a:xfrm>
            <a:prstGeom prst="wedgeRoundRectCallout">
              <a:avLst>
                <a:gd name="adj1" fmla="val -19810"/>
                <a:gd name="adj2" fmla="val -48126"/>
                <a:gd name="adj3" fmla="val 16667"/>
              </a:avLst>
            </a:prstGeom>
            <a:grpFill/>
            <a:ln w="9525">
              <a:miter lim="800000"/>
              <a:headEnd/>
              <a:tailEnd/>
            </a:ln>
            <a:effectLst/>
            <a:scene3d>
              <a:camera prst="legacyPerspectiveBottomLeft"/>
              <a:lightRig rig="legacyFlat3" dir="t"/>
            </a:scene3d>
            <a:sp3d extrusionH="887400" prstMaterial="legacyMatte">
              <a:bevelT w="13500" h="13500" prst="angle"/>
              <a:bevelB w="13500" h="13500" prst="angle"/>
              <a:extrusionClr>
                <a:srgbClr val="FAFFE1"/>
              </a:extrusionClr>
              <a:contourClr>
                <a:srgbClr val="FAFFE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endParaRPr kumimoji="1" lang="zh-CN" altLang="zh-CN" sz="4400">
                <a:solidFill>
                  <a:srgbClr val="0000FF"/>
                </a:solidFill>
                <a:latin typeface="宋体" panose="02010600030101010101" pitchFamily="2" charset="-122"/>
              </a:endParaRPr>
            </a:p>
          </p:txBody>
        </p:sp>
        <p:sp>
          <p:nvSpPr>
            <p:cNvPr id="18454" name="Text Box 22"/>
            <p:cNvSpPr txBox="1">
              <a:spLocks noChangeArrowheads="1"/>
            </p:cNvSpPr>
            <p:nvPr/>
          </p:nvSpPr>
          <p:spPr bwMode="auto">
            <a:xfrm>
              <a:off x="232" y="2784"/>
              <a:ext cx="2064" cy="978"/>
            </a:xfrm>
            <a:prstGeom prst="rect">
              <a:avLst/>
            </a:prstGeom>
            <a:grpFill/>
            <a:ln>
              <a:noFill/>
            </a:ln>
            <a:effectLst/>
            <a:scene3d>
              <a:camera prst="legacyPerspectiveBottomLeft"/>
              <a:lightRig rig="legacyFlat3" dir="t"/>
            </a:scene3d>
            <a:sp3d extrusionH="887400" prstMaterial="legacyMatte">
              <a:bevelT w="13500" h="13500" prst="angle"/>
              <a:bevelB w="13500" h="13500" prst="angle"/>
              <a:extrusionClr>
                <a:srgbClr val="FAFFE1"/>
              </a:extrusionClr>
              <a:contourClr>
                <a:srgbClr val="FAFFE1"/>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p>
              <a:r>
                <a:rPr kumimoji="1" lang="zh-CN" altLang="en-US" sz="2400" dirty="0">
                  <a:solidFill>
                    <a:schemeClr val="tx2"/>
                  </a:solidFill>
                  <a:latin typeface="宋体" panose="02010600030101010101" pitchFamily="2" charset="-122"/>
                </a:rPr>
                <a:t>分析题意，将设计 </a:t>
              </a:r>
            </a:p>
            <a:p>
              <a:r>
                <a:rPr kumimoji="1" lang="zh-CN" altLang="en-US" sz="2400" dirty="0">
                  <a:solidFill>
                    <a:schemeClr val="tx2"/>
                  </a:solidFill>
                  <a:latin typeface="宋体" panose="02010600030101010101" pitchFamily="2" charset="-122"/>
                </a:rPr>
                <a:t>要求转化为逻辑关</a:t>
              </a:r>
            </a:p>
            <a:p>
              <a:r>
                <a:rPr kumimoji="1" lang="zh-CN" altLang="en-US" sz="2400" dirty="0">
                  <a:solidFill>
                    <a:schemeClr val="tx2"/>
                  </a:solidFill>
                  <a:latin typeface="宋体" panose="02010600030101010101" pitchFamily="2" charset="-122"/>
                </a:rPr>
                <a:t>系，这一步为设计</a:t>
              </a:r>
            </a:p>
            <a:p>
              <a:r>
                <a:rPr kumimoji="1" lang="zh-CN" altLang="en-US" sz="2400" dirty="0">
                  <a:solidFill>
                    <a:schemeClr val="tx2"/>
                  </a:solidFill>
                  <a:latin typeface="宋体" panose="02010600030101010101" pitchFamily="2" charset="-122"/>
                </a:rPr>
                <a:t>组合逻辑电路的关键</a:t>
              </a:r>
            </a:p>
          </p:txBody>
        </p:sp>
      </p:grpSp>
      <p:grpSp>
        <p:nvGrpSpPr>
          <p:cNvPr id="18478" name="Group 46"/>
          <p:cNvGrpSpPr>
            <a:grpSpLocks/>
          </p:cNvGrpSpPr>
          <p:nvPr/>
        </p:nvGrpSpPr>
        <p:grpSpPr bwMode="auto">
          <a:xfrm>
            <a:off x="4932363" y="4076700"/>
            <a:ext cx="1227137" cy="838200"/>
            <a:chOff x="3107" y="2523"/>
            <a:chExt cx="773" cy="528"/>
          </a:xfrm>
        </p:grpSpPr>
        <p:sp>
          <p:nvSpPr>
            <p:cNvPr id="18459" name="Line 27"/>
            <p:cNvSpPr>
              <a:spLocks noChangeShapeType="1"/>
            </p:cNvSpPr>
            <p:nvPr/>
          </p:nvSpPr>
          <p:spPr bwMode="auto">
            <a:xfrm>
              <a:off x="3107" y="2523"/>
              <a:ext cx="0" cy="5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69" name="Text Box 37"/>
            <p:cNvSpPr txBox="1">
              <a:spLocks noChangeArrowheads="1"/>
            </p:cNvSpPr>
            <p:nvPr/>
          </p:nvSpPr>
          <p:spPr bwMode="auto">
            <a:xfrm>
              <a:off x="3152" y="2523"/>
              <a:ext cx="728" cy="44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p>
              <a:pPr algn="ctr"/>
              <a:r>
                <a:rPr kumimoji="1" lang="zh-CN" altLang="en-US" sz="2000">
                  <a:solidFill>
                    <a:srgbClr val="0000FF"/>
                  </a:solidFill>
                  <a:latin typeface="宋体" panose="02010600030101010101" pitchFamily="2" charset="-122"/>
                </a:rPr>
                <a:t>根据设</a:t>
              </a:r>
            </a:p>
            <a:p>
              <a:pPr algn="ctr"/>
              <a:r>
                <a:rPr kumimoji="1" lang="zh-CN" altLang="en-US" sz="2000">
                  <a:solidFill>
                    <a:srgbClr val="0000FF"/>
                  </a:solidFill>
                  <a:latin typeface="宋体" panose="02010600030101010101" pitchFamily="2" charset="-122"/>
                </a:rPr>
                <a:t>计要求</a:t>
              </a:r>
            </a:p>
          </p:txBody>
        </p:sp>
      </p:grpSp>
      <p:grpSp>
        <p:nvGrpSpPr>
          <p:cNvPr id="18479" name="Group 47"/>
          <p:cNvGrpSpPr>
            <a:grpSpLocks/>
          </p:cNvGrpSpPr>
          <p:nvPr/>
        </p:nvGrpSpPr>
        <p:grpSpPr bwMode="auto">
          <a:xfrm>
            <a:off x="2700338" y="2554288"/>
            <a:ext cx="6167437" cy="4303712"/>
            <a:chOff x="1701" y="1434"/>
            <a:chExt cx="3885" cy="2711"/>
          </a:xfrm>
        </p:grpSpPr>
        <p:sp>
          <p:nvSpPr>
            <p:cNvPr id="18461" name="Line 29"/>
            <p:cNvSpPr>
              <a:spLocks noChangeShapeType="1"/>
            </p:cNvSpPr>
            <p:nvPr/>
          </p:nvSpPr>
          <p:spPr bwMode="auto">
            <a:xfrm flipV="1">
              <a:off x="4994" y="2304"/>
              <a:ext cx="0" cy="9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8477" name="Group 45"/>
            <p:cNvGrpSpPr>
              <a:grpSpLocks/>
            </p:cNvGrpSpPr>
            <p:nvPr/>
          </p:nvGrpSpPr>
          <p:grpSpPr bwMode="auto">
            <a:xfrm>
              <a:off x="1701" y="1434"/>
              <a:ext cx="3885" cy="2711"/>
              <a:chOff x="1701" y="1434"/>
              <a:chExt cx="3885" cy="2711"/>
            </a:xfrm>
          </p:grpSpPr>
          <p:sp>
            <p:nvSpPr>
              <p:cNvPr id="18460" name="Line 28"/>
              <p:cNvSpPr>
                <a:spLocks noChangeShapeType="1"/>
              </p:cNvSpPr>
              <p:nvPr/>
            </p:nvSpPr>
            <p:spPr bwMode="auto">
              <a:xfrm>
                <a:off x="3794" y="3216"/>
                <a:ext cx="1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8462" name="Group 30"/>
              <p:cNvGrpSpPr>
                <a:grpSpLocks/>
              </p:cNvGrpSpPr>
              <p:nvPr/>
            </p:nvGrpSpPr>
            <p:grpSpPr bwMode="auto">
              <a:xfrm>
                <a:off x="1701" y="3521"/>
                <a:ext cx="1344" cy="624"/>
                <a:chOff x="1008" y="3408"/>
                <a:chExt cx="1344" cy="624"/>
              </a:xfrm>
            </p:grpSpPr>
            <p:sp>
              <p:nvSpPr>
                <p:cNvPr id="18463" name="AutoShape 31"/>
                <p:cNvSpPr>
                  <a:spLocks noChangeArrowheads="1"/>
                </p:cNvSpPr>
                <p:nvPr/>
              </p:nvSpPr>
              <p:spPr bwMode="auto">
                <a:xfrm>
                  <a:off x="1008" y="3408"/>
                  <a:ext cx="1344" cy="624"/>
                </a:xfrm>
                <a:prstGeom prst="wedgeRectCallout">
                  <a:avLst>
                    <a:gd name="adj1" fmla="val 48213"/>
                    <a:gd name="adj2" fmla="val -86218"/>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kumimoji="1" lang="zh-CN" altLang="zh-CN" sz="2400" b="0">
                    <a:latin typeface="宋体" panose="02010600030101010101" pitchFamily="2" charset="-122"/>
                  </a:endParaRPr>
                </a:p>
              </p:txBody>
            </p:sp>
            <p:sp>
              <p:nvSpPr>
                <p:cNvPr id="18464" name="Text Box 32"/>
                <p:cNvSpPr txBox="1">
                  <a:spLocks noChangeArrowheads="1"/>
                </p:cNvSpPr>
                <p:nvPr/>
              </p:nvSpPr>
              <p:spPr bwMode="auto">
                <a:xfrm>
                  <a:off x="1050" y="3463"/>
                  <a:ext cx="1280" cy="524"/>
                </a:xfrm>
                <a:prstGeom prst="rect">
                  <a:avLst/>
                </a:prstGeom>
                <a:solidFill>
                  <a:srgbClr val="FFFF66"/>
                </a:solidFill>
                <a:ln w="9525">
                  <a:solidFill>
                    <a:srgbClr val="FF0000"/>
                  </a:solidFill>
                  <a:miter lim="800000"/>
                  <a:headEnd/>
                  <a:tailEnd/>
                </a:ln>
              </p:spPr>
              <p:txBody>
                <a:bodyPr wrap="none" anchor="ctr">
                  <a:spAutoFit/>
                </a:bodyPr>
                <a:lstStyle/>
                <a:p>
                  <a:pPr algn="ctr"/>
                  <a:r>
                    <a:rPr kumimoji="1" lang="zh-CN" altLang="en-US" sz="2400">
                      <a:latin typeface="宋体" panose="02010600030101010101" pitchFamily="2" charset="-122"/>
                    </a:rPr>
                    <a:t>根据设计所用</a:t>
                  </a:r>
                </a:p>
                <a:p>
                  <a:pPr algn="ctr"/>
                  <a:r>
                    <a:rPr kumimoji="1" lang="zh-CN" altLang="en-US" sz="2400">
                      <a:latin typeface="宋体" panose="02010600030101010101" pitchFamily="2" charset="-122"/>
                    </a:rPr>
                    <a:t>芯片要求</a:t>
                  </a:r>
                </a:p>
              </p:txBody>
            </p:sp>
          </p:grpSp>
          <p:grpSp>
            <p:nvGrpSpPr>
              <p:cNvPr id="18474" name="Group 42"/>
              <p:cNvGrpSpPr>
                <a:grpSpLocks/>
              </p:cNvGrpSpPr>
              <p:nvPr/>
            </p:nvGrpSpPr>
            <p:grpSpPr bwMode="auto">
              <a:xfrm>
                <a:off x="3742" y="1842"/>
                <a:ext cx="1844" cy="480"/>
                <a:chOff x="3742" y="1842"/>
                <a:chExt cx="1844" cy="480"/>
              </a:xfrm>
            </p:grpSpPr>
            <p:sp>
              <p:nvSpPr>
                <p:cNvPr id="18467" name="Rectangle 35"/>
                <p:cNvSpPr>
                  <a:spLocks noChangeArrowheads="1"/>
                </p:cNvSpPr>
                <p:nvPr/>
              </p:nvSpPr>
              <p:spPr bwMode="auto">
                <a:xfrm>
                  <a:off x="4286" y="1842"/>
                  <a:ext cx="1296" cy="480"/>
                </a:xfrm>
                <a:prstGeom prst="rect">
                  <a:avLst/>
                </a:prstGeom>
                <a:solidFill>
                  <a:srgbClr val="66FF33"/>
                </a:solidFill>
                <a:ln w="9525">
                  <a:solidFill>
                    <a:schemeClr val="tx1"/>
                  </a:solidFill>
                  <a:miter lim="800000"/>
                  <a:headEnd/>
                  <a:tailEnd/>
                </a:ln>
              </p:spPr>
              <p:txBody>
                <a:bodyPr wrap="none" anchor="ctr"/>
                <a:lstStyle/>
                <a:p>
                  <a:endParaRPr lang="zh-CN" altLang="en-US"/>
                </a:p>
              </p:txBody>
            </p:sp>
            <p:sp>
              <p:nvSpPr>
                <p:cNvPr id="18466" name="Text Box 34"/>
                <p:cNvSpPr txBox="1">
                  <a:spLocks noChangeArrowheads="1"/>
                </p:cNvSpPr>
                <p:nvPr/>
              </p:nvSpPr>
              <p:spPr bwMode="auto">
                <a:xfrm>
                  <a:off x="3742" y="1933"/>
                  <a:ext cx="1844" cy="3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2" algn="ctr">
                    <a:lnSpc>
                      <a:spcPct val="110000"/>
                    </a:lnSpc>
                  </a:pPr>
                  <a:r>
                    <a:rPr kumimoji="1" lang="zh-CN" altLang="en-US" sz="2400"/>
                    <a:t>画逻辑电路图</a:t>
                  </a:r>
                </a:p>
              </p:txBody>
            </p:sp>
          </p:grpSp>
          <p:sp>
            <p:nvSpPr>
              <p:cNvPr id="18468" name="Line 36"/>
              <p:cNvSpPr>
                <a:spLocks noChangeShapeType="1"/>
              </p:cNvSpPr>
              <p:nvPr/>
            </p:nvSpPr>
            <p:spPr bwMode="auto">
              <a:xfrm>
                <a:off x="3742" y="2069"/>
                <a:ext cx="5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70" name="Text Box 38"/>
              <p:cNvSpPr txBox="1">
                <a:spLocks noChangeArrowheads="1"/>
              </p:cNvSpPr>
              <p:nvPr/>
            </p:nvSpPr>
            <p:spPr bwMode="auto">
              <a:xfrm>
                <a:off x="3651" y="1434"/>
                <a:ext cx="756" cy="44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flatTx/>
              </a:bodyPr>
              <a:lstStyle/>
              <a:p>
                <a:pPr algn="ctr"/>
                <a:r>
                  <a:rPr kumimoji="1" lang="zh-CN" altLang="en-US" sz="2000">
                    <a:solidFill>
                      <a:srgbClr val="0000FF"/>
                    </a:solidFill>
                    <a:latin typeface="宋体" panose="02010600030101010101" pitchFamily="2" charset="-122"/>
                  </a:rPr>
                  <a:t>选择所需</a:t>
                </a:r>
              </a:p>
              <a:p>
                <a:pPr algn="ctr"/>
                <a:r>
                  <a:rPr kumimoji="1" lang="zh-CN" altLang="en-US" sz="2000">
                    <a:solidFill>
                      <a:srgbClr val="0000FF"/>
                    </a:solidFill>
                    <a:latin typeface="宋体" panose="02010600030101010101" pitchFamily="2" charset="-122"/>
                  </a:rPr>
                  <a:t>门电路</a:t>
                </a:r>
              </a:p>
            </p:txBody>
          </p:sp>
        </p:grpSp>
      </p:gr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6063894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8481"/>
                                        </p:tgtEl>
                                        <p:attrNameLst>
                                          <p:attrName>style.visibility</p:attrName>
                                        </p:attrNameLst>
                                      </p:cBhvr>
                                      <p:to>
                                        <p:strVal val="visible"/>
                                      </p:to>
                                    </p:set>
                                    <p:animEffect transition="in" filter="wipe(left)">
                                      <p:cBhvr>
                                        <p:cTn id="7" dur="500"/>
                                        <p:tgtEl>
                                          <p:spTgt spid="184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444"/>
                                        </p:tgtEl>
                                        <p:attrNameLst>
                                          <p:attrName>style.visibility</p:attrName>
                                        </p:attrNameLst>
                                      </p:cBhvr>
                                      <p:to>
                                        <p:strVal val="visible"/>
                                      </p:to>
                                    </p:set>
                                    <p:animEffect transition="in" filter="wipe(left)">
                                      <p:cBhvr>
                                        <p:cTn id="12" dur="500"/>
                                        <p:tgtEl>
                                          <p:spTgt spid="184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8472"/>
                                        </p:tgtEl>
                                        <p:attrNameLst>
                                          <p:attrName>style.visibility</p:attrName>
                                        </p:attrNameLst>
                                      </p:cBhvr>
                                      <p:to>
                                        <p:strVal val="visible"/>
                                      </p:to>
                                    </p:set>
                                    <p:animEffect transition="in" filter="blinds(horizontal)">
                                      <p:cBhvr>
                                        <p:cTn id="17" dur="500"/>
                                        <p:tgtEl>
                                          <p:spTgt spid="1847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18452"/>
                                        </p:tgtEl>
                                        <p:attrNameLst>
                                          <p:attrName>style.visibility</p:attrName>
                                        </p:attrNameLst>
                                      </p:cBhvr>
                                      <p:to>
                                        <p:strVal val="visible"/>
                                      </p:to>
                                    </p:set>
                                    <p:animEffect transition="in" filter="box(out)">
                                      <p:cBhvr>
                                        <p:cTn id="22" dur="500"/>
                                        <p:tgtEl>
                                          <p:spTgt spid="18452"/>
                                        </p:tgtEl>
                                      </p:cBhvr>
                                    </p:animEffect>
                                  </p:childTnLst>
                                  <p:subTnLst>
                                    <p:set>
                                      <p:cBhvr override="childStyle">
                                        <p:cTn dur="1" fill="hold" display="0" masterRel="nextClick" afterEffect="1"/>
                                        <p:tgtEl>
                                          <p:spTgt spid="18452"/>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18476"/>
                                        </p:tgtEl>
                                        <p:attrNameLst>
                                          <p:attrName>style.visibility</p:attrName>
                                        </p:attrNameLst>
                                      </p:cBhvr>
                                      <p:to>
                                        <p:strVal val="visible"/>
                                      </p:to>
                                    </p:set>
                                    <p:animEffect transition="in" filter="checkerboard(across)">
                                      <p:cBhvr>
                                        <p:cTn id="27" dur="500"/>
                                        <p:tgtEl>
                                          <p:spTgt spid="1847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18478"/>
                                        </p:tgtEl>
                                        <p:attrNameLst>
                                          <p:attrName>style.visibility</p:attrName>
                                        </p:attrNameLst>
                                      </p:cBhvr>
                                      <p:to>
                                        <p:strVal val="visible"/>
                                      </p:to>
                                    </p:set>
                                    <p:animEffect transition="in" filter="wipe(up)">
                                      <p:cBhvr>
                                        <p:cTn id="32" dur="500"/>
                                        <p:tgtEl>
                                          <p:spTgt spid="18478"/>
                                        </p:tgtEl>
                                      </p:cBhvr>
                                    </p:animEffect>
                                  </p:childTnLst>
                                </p:cTn>
                              </p:par>
                            </p:childTnLst>
                          </p:cTn>
                        </p:par>
                        <p:par>
                          <p:cTn id="33" fill="hold" nodeType="afterGroup">
                            <p:stCondLst>
                              <p:cond delay="500"/>
                            </p:stCondLst>
                            <p:childTnLst>
                              <p:par>
                                <p:cTn id="34" presetID="55" presetClass="entr" presetSubtype="0" fill="hold" nodeType="afterEffect">
                                  <p:stCondLst>
                                    <p:cond delay="500"/>
                                  </p:stCondLst>
                                  <p:childTnLst>
                                    <p:set>
                                      <p:cBhvr>
                                        <p:cTn id="35" dur="1" fill="hold">
                                          <p:stCondLst>
                                            <p:cond delay="0"/>
                                          </p:stCondLst>
                                        </p:cTn>
                                        <p:tgtEl>
                                          <p:spTgt spid="18475"/>
                                        </p:tgtEl>
                                        <p:attrNameLst>
                                          <p:attrName>style.visibility</p:attrName>
                                        </p:attrNameLst>
                                      </p:cBhvr>
                                      <p:to>
                                        <p:strVal val="visible"/>
                                      </p:to>
                                    </p:set>
                                    <p:anim calcmode="lin" valueType="num">
                                      <p:cBhvr>
                                        <p:cTn id="36" dur="1000" fill="hold"/>
                                        <p:tgtEl>
                                          <p:spTgt spid="18475"/>
                                        </p:tgtEl>
                                        <p:attrNameLst>
                                          <p:attrName>ppt_w</p:attrName>
                                        </p:attrNameLst>
                                      </p:cBhvr>
                                      <p:tavLst>
                                        <p:tav tm="0">
                                          <p:val>
                                            <p:strVal val="#ppt_w*0.70"/>
                                          </p:val>
                                        </p:tav>
                                        <p:tav tm="100000">
                                          <p:val>
                                            <p:strVal val="#ppt_w"/>
                                          </p:val>
                                        </p:tav>
                                      </p:tavLst>
                                    </p:anim>
                                    <p:anim calcmode="lin" valueType="num">
                                      <p:cBhvr>
                                        <p:cTn id="37" dur="1000" fill="hold"/>
                                        <p:tgtEl>
                                          <p:spTgt spid="18475"/>
                                        </p:tgtEl>
                                        <p:attrNameLst>
                                          <p:attrName>ppt_h</p:attrName>
                                        </p:attrNameLst>
                                      </p:cBhvr>
                                      <p:tavLst>
                                        <p:tav tm="0">
                                          <p:val>
                                            <p:strVal val="#ppt_h"/>
                                          </p:val>
                                        </p:tav>
                                        <p:tav tm="100000">
                                          <p:val>
                                            <p:strVal val="#ppt_h"/>
                                          </p:val>
                                        </p:tav>
                                      </p:tavLst>
                                    </p:anim>
                                    <p:animEffect transition="in" filter="fade">
                                      <p:cBhvr>
                                        <p:cTn id="38" dur="1000"/>
                                        <p:tgtEl>
                                          <p:spTgt spid="1847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16" fill="hold" nodeType="clickEffect">
                                  <p:stCondLst>
                                    <p:cond delay="0"/>
                                  </p:stCondLst>
                                  <p:childTnLst>
                                    <p:set>
                                      <p:cBhvr>
                                        <p:cTn id="42" dur="1" fill="hold">
                                          <p:stCondLst>
                                            <p:cond delay="0"/>
                                          </p:stCondLst>
                                        </p:cTn>
                                        <p:tgtEl>
                                          <p:spTgt spid="18479"/>
                                        </p:tgtEl>
                                        <p:attrNameLst>
                                          <p:attrName>style.visibility</p:attrName>
                                        </p:attrNameLst>
                                      </p:cBhvr>
                                      <p:to>
                                        <p:strVal val="visible"/>
                                      </p:to>
                                    </p:set>
                                    <p:animEffect transition="in" filter="box(in)">
                                      <p:cBhvr>
                                        <p:cTn id="43" dur="500"/>
                                        <p:tgtEl>
                                          <p:spTgt spid="184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4" grpId="0" animBg="1"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755" name="Picture 19"/>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11188" y="2492375"/>
            <a:ext cx="7869237" cy="3228975"/>
          </a:xfrm>
          <a:prstGeom prst="rect">
            <a:avLst/>
          </a:prstGeom>
          <a:noFill/>
          <a:extLst>
            <a:ext uri="{909E8E84-426E-40DD-AFC4-6F175D3DCCD1}">
              <a14:hiddenFill xmlns:a14="http://schemas.microsoft.com/office/drawing/2010/main">
                <a:solidFill>
                  <a:srgbClr val="FFFFFF"/>
                </a:solidFill>
              </a14:hiddenFill>
            </a:ext>
          </a:extLst>
        </p:spPr>
      </p:pic>
      <p:sp>
        <p:nvSpPr>
          <p:cNvPr id="116740" name="Text Box 4"/>
          <p:cNvSpPr txBox="1">
            <a:spLocks noChangeArrowheads="1"/>
          </p:cNvSpPr>
          <p:nvPr/>
        </p:nvSpPr>
        <p:spPr bwMode="auto">
          <a:xfrm>
            <a:off x="323850" y="1484313"/>
            <a:ext cx="6858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dirty="0"/>
              <a:t>原因：主要是门电路的延迟时间产生的。</a:t>
            </a:r>
          </a:p>
        </p:txBody>
      </p:sp>
      <p:sp>
        <p:nvSpPr>
          <p:cNvPr id="116742" name="Oval 6"/>
          <p:cNvSpPr>
            <a:spLocks noChangeArrowheads="1"/>
          </p:cNvSpPr>
          <p:nvPr/>
        </p:nvSpPr>
        <p:spPr bwMode="auto">
          <a:xfrm>
            <a:off x="3851275" y="1484313"/>
            <a:ext cx="1800225" cy="533400"/>
          </a:xfrm>
          <a:prstGeom prst="ellipse">
            <a:avLst/>
          </a:prstGeom>
          <a:noFill/>
          <a:ln w="38100">
            <a:solidFill>
              <a:srgbClr val="CC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43" name="Line 7"/>
          <p:cNvSpPr>
            <a:spLocks noChangeShapeType="1"/>
          </p:cNvSpPr>
          <p:nvPr/>
        </p:nvSpPr>
        <p:spPr bwMode="auto">
          <a:xfrm flipV="1">
            <a:off x="2057400" y="2060575"/>
            <a:ext cx="2586038" cy="682625"/>
          </a:xfrm>
          <a:prstGeom prst="line">
            <a:avLst/>
          </a:prstGeom>
          <a:noFill/>
          <a:ln w="38100">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44" name="Line 8"/>
          <p:cNvSpPr>
            <a:spLocks noChangeShapeType="1"/>
          </p:cNvSpPr>
          <p:nvPr/>
        </p:nvSpPr>
        <p:spPr bwMode="auto">
          <a:xfrm>
            <a:off x="4643438" y="2060575"/>
            <a:ext cx="766762" cy="682625"/>
          </a:xfrm>
          <a:prstGeom prst="line">
            <a:avLst/>
          </a:prstGeom>
          <a:noFill/>
          <a:ln w="38100">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45" name="Oval 9"/>
          <p:cNvSpPr>
            <a:spLocks noChangeArrowheads="1"/>
          </p:cNvSpPr>
          <p:nvPr/>
        </p:nvSpPr>
        <p:spPr bwMode="auto">
          <a:xfrm>
            <a:off x="3505200" y="5791200"/>
            <a:ext cx="2057400" cy="685800"/>
          </a:xfrm>
          <a:prstGeom prst="ellipse">
            <a:avLst/>
          </a:prstGeom>
          <a:solidFill>
            <a:schemeClr val="accent1"/>
          </a:solidFill>
          <a:ln w="9525">
            <a:solidFill>
              <a:srgbClr val="CC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dirty="0"/>
              <a:t>干扰信号 </a:t>
            </a:r>
          </a:p>
        </p:txBody>
      </p:sp>
      <p:sp>
        <p:nvSpPr>
          <p:cNvPr id="116746" name="Line 10"/>
          <p:cNvSpPr>
            <a:spLocks noChangeShapeType="1"/>
          </p:cNvSpPr>
          <p:nvPr/>
        </p:nvSpPr>
        <p:spPr bwMode="auto">
          <a:xfrm>
            <a:off x="1692275" y="5013325"/>
            <a:ext cx="2041525" cy="777875"/>
          </a:xfrm>
          <a:prstGeom prst="line">
            <a:avLst/>
          </a:prstGeom>
          <a:noFill/>
          <a:ln w="38100">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47" name="Line 11"/>
          <p:cNvSpPr>
            <a:spLocks noChangeShapeType="1"/>
          </p:cNvSpPr>
          <p:nvPr/>
        </p:nvSpPr>
        <p:spPr bwMode="auto">
          <a:xfrm>
            <a:off x="3200400" y="5105400"/>
            <a:ext cx="533400" cy="685800"/>
          </a:xfrm>
          <a:prstGeom prst="line">
            <a:avLst/>
          </a:prstGeom>
          <a:noFill/>
          <a:ln w="38100">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48" name="Line 12"/>
          <p:cNvSpPr>
            <a:spLocks noChangeShapeType="1"/>
          </p:cNvSpPr>
          <p:nvPr/>
        </p:nvSpPr>
        <p:spPr bwMode="auto">
          <a:xfrm flipH="1">
            <a:off x="5334000" y="5029200"/>
            <a:ext cx="685800" cy="609600"/>
          </a:xfrm>
          <a:prstGeom prst="line">
            <a:avLst/>
          </a:prstGeom>
          <a:noFill/>
          <a:ln w="38100">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49" name="Line 13"/>
          <p:cNvSpPr>
            <a:spLocks noChangeShapeType="1"/>
          </p:cNvSpPr>
          <p:nvPr/>
        </p:nvSpPr>
        <p:spPr bwMode="auto">
          <a:xfrm flipH="1">
            <a:off x="5257800" y="5157788"/>
            <a:ext cx="2266950" cy="481012"/>
          </a:xfrm>
          <a:prstGeom prst="line">
            <a:avLst/>
          </a:prstGeom>
          <a:noFill/>
          <a:ln w="38100">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16750" name="Object 14"/>
          <p:cNvGraphicFramePr>
            <a:graphicFrameLocks noChangeAspect="1"/>
          </p:cNvGraphicFramePr>
          <p:nvPr>
            <p:extLst>
              <p:ext uri="{D42A27DB-BD31-4B8C-83A1-F6EECF244321}">
                <p14:modId xmlns:p14="http://schemas.microsoft.com/office/powerpoint/2010/main" val="2907186525"/>
              </p:ext>
            </p:extLst>
          </p:nvPr>
        </p:nvGraphicFramePr>
        <p:xfrm>
          <a:off x="3236913" y="3289300"/>
          <a:ext cx="1647825" cy="458788"/>
        </p:xfrm>
        <a:graphic>
          <a:graphicData uri="http://schemas.openxmlformats.org/presentationml/2006/ole">
            <mc:AlternateContent xmlns:mc="http://schemas.openxmlformats.org/markup-compatibility/2006">
              <mc:Choice xmlns:v="urn:schemas-microsoft-com:vml" Requires="v">
                <p:oleObj spid="_x0000_s40978" name="公式" r:id="rId5" imgW="774364" imgH="215806" progId="Equation.3">
                  <p:embed/>
                </p:oleObj>
              </mc:Choice>
              <mc:Fallback>
                <p:oleObj name="公式" r:id="rId5" imgW="774364" imgH="215806" progId="Equation.3">
                  <p:embed/>
                  <p:pic>
                    <p:nvPicPr>
                      <p:cNvPr id="11675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6913" y="3289300"/>
                        <a:ext cx="1647825" cy="458788"/>
                      </a:xfrm>
                      <a:prstGeom prst="rect">
                        <a:avLst/>
                      </a:prstGeom>
                      <a:noFill/>
                      <a:ln>
                        <a:noFill/>
                      </a:ln>
                      <a:effectLst/>
                    </p:spPr>
                  </p:pic>
                </p:oleObj>
              </mc:Fallback>
            </mc:AlternateContent>
          </a:graphicData>
        </a:graphic>
      </p:graphicFrame>
      <p:graphicFrame>
        <p:nvGraphicFramePr>
          <p:cNvPr id="116751" name="Object 15"/>
          <p:cNvGraphicFramePr>
            <a:graphicFrameLocks noChangeAspect="1"/>
          </p:cNvGraphicFramePr>
          <p:nvPr>
            <p:extLst>
              <p:ext uri="{D42A27DB-BD31-4B8C-83A1-F6EECF244321}">
                <p14:modId xmlns:p14="http://schemas.microsoft.com/office/powerpoint/2010/main" val="1713003389"/>
              </p:ext>
            </p:extLst>
          </p:nvPr>
        </p:nvGraphicFramePr>
        <p:xfrm>
          <a:off x="6921500" y="3289300"/>
          <a:ext cx="1843088" cy="441325"/>
        </p:xfrm>
        <a:graphic>
          <a:graphicData uri="http://schemas.openxmlformats.org/presentationml/2006/ole">
            <mc:AlternateContent xmlns:mc="http://schemas.openxmlformats.org/markup-compatibility/2006">
              <mc:Choice xmlns:v="urn:schemas-microsoft-com:vml" Requires="v">
                <p:oleObj spid="_x0000_s40979" name="公式" r:id="rId7" imgW="901309" imgH="215806" progId="Equation.3">
                  <p:embed/>
                </p:oleObj>
              </mc:Choice>
              <mc:Fallback>
                <p:oleObj name="公式" r:id="rId7" imgW="901309" imgH="215806" progId="Equation.3">
                  <p:embed/>
                  <p:pic>
                    <p:nvPicPr>
                      <p:cNvPr id="116751"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21500" y="3289300"/>
                        <a:ext cx="1843088" cy="441325"/>
                      </a:xfrm>
                      <a:prstGeom prst="rect">
                        <a:avLst/>
                      </a:prstGeom>
                      <a:noFill/>
                    </p:spPr>
                  </p:pic>
                </p:oleObj>
              </mc:Fallback>
            </mc:AlternateContent>
          </a:graphicData>
        </a:graphic>
      </p:graphicFrame>
      <p:sp>
        <p:nvSpPr>
          <p:cNvPr id="116752" name="Text Box 16"/>
          <p:cNvSpPr txBox="1">
            <a:spLocks noChangeArrowheads="1"/>
          </p:cNvSpPr>
          <p:nvPr/>
        </p:nvSpPr>
        <p:spPr bwMode="auto">
          <a:xfrm>
            <a:off x="235672" y="795338"/>
            <a:ext cx="5181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dirty="0">
                <a:solidFill>
                  <a:srgbClr val="0000FF"/>
                </a:solidFill>
                <a:latin typeface="隶书" panose="02010509060101010101" pitchFamily="49" charset="-122"/>
                <a:ea typeface="隶书" panose="02010509060101010101" pitchFamily="49" charset="-122"/>
              </a:rPr>
              <a:t>二</a:t>
            </a:r>
            <a:r>
              <a:rPr kumimoji="1" lang="en-US" altLang="zh-CN" sz="3200" dirty="0">
                <a:solidFill>
                  <a:srgbClr val="0000FF"/>
                </a:solidFill>
                <a:latin typeface="隶书" panose="02010509060101010101" pitchFamily="49" charset="-122"/>
                <a:ea typeface="隶书" panose="02010509060101010101" pitchFamily="49" charset="-122"/>
              </a:rPr>
              <a:t>.</a:t>
            </a:r>
            <a:r>
              <a:rPr kumimoji="1" lang="zh-CN" altLang="en-US" sz="3200" dirty="0">
                <a:solidFill>
                  <a:srgbClr val="0000FF"/>
                </a:solidFill>
                <a:latin typeface="隶书" panose="02010509060101010101" pitchFamily="49" charset="-122"/>
                <a:ea typeface="隶书" panose="02010509060101010101" pitchFamily="49" charset="-122"/>
              </a:rPr>
              <a:t>产生竞争－冒险的原因</a:t>
            </a:r>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5861464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674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5" fill="hold" nodeType="clickEffect">
                                  <p:stCondLst>
                                    <p:cond delay="0"/>
                                  </p:stCondLst>
                                  <p:childTnLst>
                                    <p:set>
                                      <p:cBhvr>
                                        <p:cTn id="10" dur="1" fill="hold">
                                          <p:stCondLst>
                                            <p:cond delay="0"/>
                                          </p:stCondLst>
                                        </p:cTn>
                                        <p:tgtEl>
                                          <p:spTgt spid="116755"/>
                                        </p:tgtEl>
                                        <p:attrNameLst>
                                          <p:attrName>style.visibility</p:attrName>
                                        </p:attrNameLst>
                                      </p:cBhvr>
                                      <p:to>
                                        <p:strVal val="visible"/>
                                      </p:to>
                                    </p:set>
                                    <p:animEffect transition="in" filter="blinds(vertical)">
                                      <p:cBhvr>
                                        <p:cTn id="11" dur="500"/>
                                        <p:tgtEl>
                                          <p:spTgt spid="11675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32" fill="hold" nodeType="clickEffect">
                                  <p:stCondLst>
                                    <p:cond delay="0"/>
                                  </p:stCondLst>
                                  <p:childTnLst>
                                    <p:set>
                                      <p:cBhvr>
                                        <p:cTn id="15" dur="1" fill="hold">
                                          <p:stCondLst>
                                            <p:cond delay="0"/>
                                          </p:stCondLst>
                                        </p:cTn>
                                        <p:tgtEl>
                                          <p:spTgt spid="116750"/>
                                        </p:tgtEl>
                                        <p:attrNameLst>
                                          <p:attrName>style.visibility</p:attrName>
                                        </p:attrNameLst>
                                      </p:cBhvr>
                                      <p:to>
                                        <p:strVal val="visible"/>
                                      </p:to>
                                    </p:set>
                                    <p:animEffect transition="in" filter="box(out)">
                                      <p:cBhvr>
                                        <p:cTn id="16" dur="500"/>
                                        <p:tgtEl>
                                          <p:spTgt spid="11675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32" fill="hold" nodeType="clickEffect">
                                  <p:stCondLst>
                                    <p:cond delay="0"/>
                                  </p:stCondLst>
                                  <p:childTnLst>
                                    <p:set>
                                      <p:cBhvr>
                                        <p:cTn id="20" dur="1" fill="hold">
                                          <p:stCondLst>
                                            <p:cond delay="0"/>
                                          </p:stCondLst>
                                        </p:cTn>
                                        <p:tgtEl>
                                          <p:spTgt spid="116751"/>
                                        </p:tgtEl>
                                        <p:attrNameLst>
                                          <p:attrName>style.visibility</p:attrName>
                                        </p:attrNameLst>
                                      </p:cBhvr>
                                      <p:to>
                                        <p:strVal val="visible"/>
                                      </p:to>
                                    </p:set>
                                    <p:animEffect transition="in" filter="box(out)">
                                      <p:cBhvr>
                                        <p:cTn id="21" dur="500"/>
                                        <p:tgtEl>
                                          <p:spTgt spid="116751"/>
                                        </p:tgtEl>
                                      </p:cBhvr>
                                    </p:animEffect>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116743"/>
                                        </p:tgtEl>
                                        <p:attrNameLst>
                                          <p:attrName>style.visibility</p:attrName>
                                        </p:attrNameLst>
                                      </p:cBhvr>
                                      <p:to>
                                        <p:strVal val="visible"/>
                                      </p:to>
                                    </p:set>
                                    <p:animEffect transition="in" filter="wipe(left)">
                                      <p:cBhvr>
                                        <p:cTn id="25" dur="500"/>
                                        <p:tgtEl>
                                          <p:spTgt spid="116743"/>
                                        </p:tgtEl>
                                      </p:cBhvr>
                                    </p:animEffect>
                                  </p:childTnLst>
                                </p:cTn>
                              </p:par>
                            </p:childTnLst>
                          </p:cTn>
                        </p:par>
                        <p:par>
                          <p:cTn id="26" fill="hold" nodeType="afterGroup">
                            <p:stCondLst>
                              <p:cond delay="1000"/>
                            </p:stCondLst>
                            <p:childTnLst>
                              <p:par>
                                <p:cTn id="27" presetID="22" presetClass="entr" presetSubtype="8" fill="hold" nodeType="afterEffect">
                                  <p:stCondLst>
                                    <p:cond delay="0"/>
                                  </p:stCondLst>
                                  <p:childTnLst>
                                    <p:set>
                                      <p:cBhvr>
                                        <p:cTn id="28" dur="1" fill="hold">
                                          <p:stCondLst>
                                            <p:cond delay="0"/>
                                          </p:stCondLst>
                                        </p:cTn>
                                        <p:tgtEl>
                                          <p:spTgt spid="116744"/>
                                        </p:tgtEl>
                                        <p:attrNameLst>
                                          <p:attrName>style.visibility</p:attrName>
                                        </p:attrNameLst>
                                      </p:cBhvr>
                                      <p:to>
                                        <p:strVal val="visible"/>
                                      </p:to>
                                    </p:set>
                                    <p:animEffect transition="in" filter="wipe(left)">
                                      <p:cBhvr>
                                        <p:cTn id="29" dur="500"/>
                                        <p:tgtEl>
                                          <p:spTgt spid="116744"/>
                                        </p:tgtEl>
                                      </p:cBhvr>
                                    </p:animEffect>
                                  </p:childTnLst>
                                </p:cTn>
                              </p:par>
                            </p:childTnLst>
                          </p:cTn>
                        </p:par>
                        <p:par>
                          <p:cTn id="30" fill="hold" nodeType="afterGroup">
                            <p:stCondLst>
                              <p:cond delay="1500"/>
                            </p:stCondLst>
                            <p:childTnLst>
                              <p:par>
                                <p:cTn id="31" presetID="1" presetClass="entr" presetSubtype="0" fill="hold" nodeType="afterEffect">
                                  <p:stCondLst>
                                    <p:cond delay="0"/>
                                  </p:stCondLst>
                                  <p:childTnLst>
                                    <p:set>
                                      <p:cBhvr>
                                        <p:cTn id="32" dur="1" fill="hold">
                                          <p:stCondLst>
                                            <p:cond delay="499"/>
                                          </p:stCondLst>
                                        </p:cTn>
                                        <p:tgtEl>
                                          <p:spTgt spid="116742"/>
                                        </p:tgtEl>
                                        <p:attrNameLst>
                                          <p:attrName>style.visibility</p:attrName>
                                        </p:attrNameLst>
                                      </p:cBhvr>
                                      <p:to>
                                        <p:strVal val="visible"/>
                                      </p:to>
                                    </p:set>
                                  </p:childTnLst>
                                  <p:subTnLst>
                                    <p:audio>
                                      <p:cMediaNode>
                                        <p:cTn display="0" masterRel="sameClick">
                                          <p:stCondLst>
                                            <p:cond evt="begin" delay="0">
                                              <p:tn val="31"/>
                                            </p:cond>
                                          </p:stCondLst>
                                          <p:endCondLst>
                                            <p:cond evt="onStopAudio" delay="0">
                                              <p:tgtEl>
                                                <p:sldTgt/>
                                              </p:tgtEl>
                                            </p:cond>
                                          </p:endCondLst>
                                        </p:cTn>
                                        <p:tgtEl>
                                          <p:sndTgt r:embed="rId3" name="CAMERA.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16745"/>
                                        </p:tgtEl>
                                        <p:attrNameLst>
                                          <p:attrName>style.visibility</p:attrName>
                                        </p:attrNameLst>
                                      </p:cBhvr>
                                      <p:to>
                                        <p:strVal val="visible"/>
                                      </p:to>
                                    </p:set>
                                    <p:animEffect transition="in" filter="dissolve">
                                      <p:cBhvr>
                                        <p:cTn id="37" dur="500"/>
                                        <p:tgtEl>
                                          <p:spTgt spid="116745"/>
                                        </p:tgtEl>
                                      </p:cBhvr>
                                    </p:animEffect>
                                  </p:childTnLst>
                                </p:cTn>
                              </p:par>
                            </p:childTnLst>
                          </p:cTn>
                        </p:par>
                        <p:par>
                          <p:cTn id="38" fill="hold" nodeType="afterGroup">
                            <p:stCondLst>
                              <p:cond delay="500"/>
                            </p:stCondLst>
                            <p:childTnLst>
                              <p:par>
                                <p:cTn id="39" presetID="22" presetClass="entr" presetSubtype="8" fill="hold" nodeType="afterEffect">
                                  <p:stCondLst>
                                    <p:cond delay="0"/>
                                  </p:stCondLst>
                                  <p:childTnLst>
                                    <p:set>
                                      <p:cBhvr>
                                        <p:cTn id="40" dur="1" fill="hold">
                                          <p:stCondLst>
                                            <p:cond delay="0"/>
                                          </p:stCondLst>
                                        </p:cTn>
                                        <p:tgtEl>
                                          <p:spTgt spid="116747"/>
                                        </p:tgtEl>
                                        <p:attrNameLst>
                                          <p:attrName>style.visibility</p:attrName>
                                        </p:attrNameLst>
                                      </p:cBhvr>
                                      <p:to>
                                        <p:strVal val="visible"/>
                                      </p:to>
                                    </p:set>
                                    <p:animEffect transition="in" filter="wipe(left)">
                                      <p:cBhvr>
                                        <p:cTn id="41" dur="500"/>
                                        <p:tgtEl>
                                          <p:spTgt spid="116747"/>
                                        </p:tgtEl>
                                      </p:cBhvr>
                                    </p:animEffect>
                                  </p:childTnLst>
                                </p:cTn>
                              </p:par>
                            </p:childTnLst>
                          </p:cTn>
                        </p:par>
                        <p:par>
                          <p:cTn id="42" fill="hold" nodeType="afterGroup">
                            <p:stCondLst>
                              <p:cond delay="1000"/>
                            </p:stCondLst>
                            <p:childTnLst>
                              <p:par>
                                <p:cTn id="43" presetID="22" presetClass="entr" presetSubtype="8" fill="hold" nodeType="afterEffect">
                                  <p:stCondLst>
                                    <p:cond delay="0"/>
                                  </p:stCondLst>
                                  <p:childTnLst>
                                    <p:set>
                                      <p:cBhvr>
                                        <p:cTn id="44" dur="1" fill="hold">
                                          <p:stCondLst>
                                            <p:cond delay="0"/>
                                          </p:stCondLst>
                                        </p:cTn>
                                        <p:tgtEl>
                                          <p:spTgt spid="116746"/>
                                        </p:tgtEl>
                                        <p:attrNameLst>
                                          <p:attrName>style.visibility</p:attrName>
                                        </p:attrNameLst>
                                      </p:cBhvr>
                                      <p:to>
                                        <p:strVal val="visible"/>
                                      </p:to>
                                    </p:set>
                                    <p:animEffect transition="in" filter="wipe(left)">
                                      <p:cBhvr>
                                        <p:cTn id="45" dur="500"/>
                                        <p:tgtEl>
                                          <p:spTgt spid="116746"/>
                                        </p:tgtEl>
                                      </p:cBhvr>
                                    </p:animEffect>
                                  </p:childTnLst>
                                </p:cTn>
                              </p:par>
                            </p:childTnLst>
                          </p:cTn>
                        </p:par>
                        <p:par>
                          <p:cTn id="46" fill="hold" nodeType="afterGroup">
                            <p:stCondLst>
                              <p:cond delay="1500"/>
                            </p:stCondLst>
                            <p:childTnLst>
                              <p:par>
                                <p:cTn id="47" presetID="22" presetClass="entr" presetSubtype="8" fill="hold" nodeType="afterEffect">
                                  <p:stCondLst>
                                    <p:cond delay="0"/>
                                  </p:stCondLst>
                                  <p:childTnLst>
                                    <p:set>
                                      <p:cBhvr>
                                        <p:cTn id="48" dur="1" fill="hold">
                                          <p:stCondLst>
                                            <p:cond delay="0"/>
                                          </p:stCondLst>
                                        </p:cTn>
                                        <p:tgtEl>
                                          <p:spTgt spid="116748"/>
                                        </p:tgtEl>
                                        <p:attrNameLst>
                                          <p:attrName>style.visibility</p:attrName>
                                        </p:attrNameLst>
                                      </p:cBhvr>
                                      <p:to>
                                        <p:strVal val="visible"/>
                                      </p:to>
                                    </p:set>
                                    <p:animEffect transition="in" filter="wipe(left)">
                                      <p:cBhvr>
                                        <p:cTn id="49" dur="500"/>
                                        <p:tgtEl>
                                          <p:spTgt spid="116748"/>
                                        </p:tgtEl>
                                      </p:cBhvr>
                                    </p:animEffect>
                                  </p:childTnLst>
                                </p:cTn>
                              </p:par>
                            </p:childTnLst>
                          </p:cTn>
                        </p:par>
                        <p:par>
                          <p:cTn id="50" fill="hold" nodeType="afterGroup">
                            <p:stCondLst>
                              <p:cond delay="2000"/>
                            </p:stCondLst>
                            <p:childTnLst>
                              <p:par>
                                <p:cTn id="51" presetID="22" presetClass="entr" presetSubtype="8" fill="hold" nodeType="afterEffect">
                                  <p:stCondLst>
                                    <p:cond delay="0"/>
                                  </p:stCondLst>
                                  <p:childTnLst>
                                    <p:set>
                                      <p:cBhvr>
                                        <p:cTn id="52" dur="1" fill="hold">
                                          <p:stCondLst>
                                            <p:cond delay="0"/>
                                          </p:stCondLst>
                                        </p:cTn>
                                        <p:tgtEl>
                                          <p:spTgt spid="116749"/>
                                        </p:tgtEl>
                                        <p:attrNameLst>
                                          <p:attrName>style.visibility</p:attrName>
                                        </p:attrNameLst>
                                      </p:cBhvr>
                                      <p:to>
                                        <p:strVal val="visible"/>
                                      </p:to>
                                    </p:set>
                                    <p:animEffect transition="in" filter="wipe(left)">
                                      <p:cBhvr>
                                        <p:cTn id="53" dur="500"/>
                                        <p:tgtEl>
                                          <p:spTgt spid="1167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0" grpId="0" autoUpdateAnimBg="0"/>
      <p:bldP spid="116745" grpId="0" animBg="1"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2" name="Text Box 4"/>
          <p:cNvSpPr txBox="1">
            <a:spLocks noChangeArrowheads="1"/>
          </p:cNvSpPr>
          <p:nvPr/>
        </p:nvSpPr>
        <p:spPr bwMode="auto">
          <a:xfrm>
            <a:off x="323850" y="908050"/>
            <a:ext cx="5181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a:solidFill>
                  <a:srgbClr val="0000FF"/>
                </a:solidFill>
                <a:latin typeface="隶书" panose="02010509060101010101" pitchFamily="49" charset="-122"/>
                <a:ea typeface="隶书" panose="02010509060101010101" pitchFamily="49" charset="-122"/>
              </a:rPr>
              <a:t>三</a:t>
            </a:r>
            <a:r>
              <a:rPr kumimoji="1" lang="en-US" altLang="zh-CN" sz="3200">
                <a:solidFill>
                  <a:srgbClr val="0000FF"/>
                </a:solidFill>
                <a:latin typeface="隶书" panose="02010509060101010101" pitchFamily="49" charset="-122"/>
                <a:ea typeface="隶书" panose="02010509060101010101" pitchFamily="49" charset="-122"/>
              </a:rPr>
              <a:t>. </a:t>
            </a:r>
            <a:r>
              <a:rPr kumimoji="1" lang="zh-CN" altLang="en-US" sz="3200">
                <a:solidFill>
                  <a:srgbClr val="0000FF"/>
                </a:solidFill>
                <a:latin typeface="隶书" panose="02010509060101010101" pitchFamily="49" charset="-122"/>
                <a:ea typeface="隶书" panose="02010509060101010101" pitchFamily="49" charset="-122"/>
              </a:rPr>
              <a:t>检查竞争－冒险的方法</a:t>
            </a:r>
          </a:p>
        </p:txBody>
      </p:sp>
      <p:sp>
        <p:nvSpPr>
          <p:cNvPr id="119814" name="Text Box 6"/>
          <p:cNvSpPr txBox="1">
            <a:spLocks noChangeArrowheads="1"/>
          </p:cNvSpPr>
          <p:nvPr/>
        </p:nvSpPr>
        <p:spPr bwMode="auto">
          <a:xfrm>
            <a:off x="684213" y="1989138"/>
            <a:ext cx="77041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只要输出端的逻辑函数在一定条件下能简化成</a:t>
            </a:r>
          </a:p>
        </p:txBody>
      </p:sp>
      <p:grpSp>
        <p:nvGrpSpPr>
          <p:cNvPr id="119819" name="Group 11"/>
          <p:cNvGrpSpPr>
            <a:grpSpLocks/>
          </p:cNvGrpSpPr>
          <p:nvPr/>
        </p:nvGrpSpPr>
        <p:grpSpPr bwMode="auto">
          <a:xfrm>
            <a:off x="1220788" y="2852738"/>
            <a:ext cx="5260975" cy="519112"/>
            <a:chOff x="769" y="1525"/>
            <a:chExt cx="3314" cy="327"/>
          </a:xfrm>
        </p:grpSpPr>
        <p:graphicFrame>
          <p:nvGraphicFramePr>
            <p:cNvPr id="119816" name="Object 8"/>
            <p:cNvGraphicFramePr>
              <a:graphicFrameLocks noChangeAspect="1"/>
            </p:cNvGraphicFramePr>
            <p:nvPr/>
          </p:nvGraphicFramePr>
          <p:xfrm>
            <a:off x="769" y="1546"/>
            <a:ext cx="1273" cy="274"/>
          </p:xfrm>
          <a:graphic>
            <a:graphicData uri="http://schemas.openxmlformats.org/presentationml/2006/ole">
              <mc:AlternateContent xmlns:mc="http://schemas.openxmlformats.org/markup-compatibility/2006">
                <mc:Choice xmlns:v="urn:schemas-microsoft-com:vml" Requires="v">
                  <p:oleObj spid="_x0000_s42002" name="公式" r:id="rId3" imgW="672808" imgH="165028" progId="Equation.3">
                    <p:embed/>
                  </p:oleObj>
                </mc:Choice>
                <mc:Fallback>
                  <p:oleObj name="公式" r:id="rId3" imgW="672808" imgH="165028" progId="Equation.3">
                    <p:embed/>
                    <p:pic>
                      <p:nvPicPr>
                        <p:cNvPr id="119816"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 y="1546"/>
                          <a:ext cx="1273" cy="2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9817" name="Object 9"/>
            <p:cNvGraphicFramePr>
              <a:graphicFrameLocks noChangeAspect="1"/>
            </p:cNvGraphicFramePr>
            <p:nvPr/>
          </p:nvGraphicFramePr>
          <p:xfrm>
            <a:off x="2948" y="1545"/>
            <a:ext cx="1135" cy="270"/>
          </p:xfrm>
          <a:graphic>
            <a:graphicData uri="http://schemas.openxmlformats.org/presentationml/2006/ole">
              <mc:AlternateContent xmlns:mc="http://schemas.openxmlformats.org/markup-compatibility/2006">
                <mc:Choice xmlns:v="urn:schemas-microsoft-com:vml" Requires="v">
                  <p:oleObj spid="_x0000_s42003" name="公式" r:id="rId5" imgW="609336" imgH="165028" progId="Equation.3">
                    <p:embed/>
                  </p:oleObj>
                </mc:Choice>
                <mc:Fallback>
                  <p:oleObj name="公式" r:id="rId5" imgW="609336" imgH="165028" progId="Equation.3">
                    <p:embed/>
                    <p:pic>
                      <p:nvPicPr>
                        <p:cNvPr id="119817"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48" y="1545"/>
                          <a:ext cx="1135" cy="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9818" name="Text Box 10"/>
            <p:cNvSpPr txBox="1">
              <a:spLocks noChangeArrowheads="1"/>
            </p:cNvSpPr>
            <p:nvPr/>
          </p:nvSpPr>
          <p:spPr bwMode="auto">
            <a:xfrm>
              <a:off x="2290" y="1525"/>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或</a:t>
              </a:r>
            </a:p>
          </p:txBody>
        </p:sp>
      </p:grpSp>
      <p:sp>
        <p:nvSpPr>
          <p:cNvPr id="119820" name="Text Box 12"/>
          <p:cNvSpPr txBox="1">
            <a:spLocks noChangeArrowheads="1"/>
          </p:cNvSpPr>
          <p:nvPr/>
        </p:nvSpPr>
        <p:spPr bwMode="auto">
          <a:xfrm>
            <a:off x="755650" y="3644900"/>
            <a:ext cx="741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则可出现竞争－冒险现象。</a:t>
            </a:r>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01838318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41" name="Text Box 9"/>
          <p:cNvSpPr txBox="1">
            <a:spLocks noChangeArrowheads="1"/>
          </p:cNvSpPr>
          <p:nvPr/>
        </p:nvSpPr>
        <p:spPr bwMode="auto">
          <a:xfrm>
            <a:off x="323850" y="4221163"/>
            <a:ext cx="3095625"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dirty="0"/>
              <a:t>当</a:t>
            </a:r>
            <a:r>
              <a:rPr lang="en-US" altLang="zh-CN" sz="3200" dirty="0"/>
              <a:t>B=C=1</a:t>
            </a:r>
            <a:r>
              <a:rPr lang="zh-CN" altLang="en-US" sz="3200" dirty="0"/>
              <a:t>时，</a:t>
            </a:r>
          </a:p>
          <a:p>
            <a:pPr>
              <a:spcBef>
                <a:spcPct val="50000"/>
              </a:spcBef>
            </a:pPr>
            <a:r>
              <a:rPr lang="en-US" altLang="zh-CN" sz="3200" dirty="0"/>
              <a:t>Y</a:t>
            </a:r>
            <a:r>
              <a:rPr lang="zh-CN" altLang="en-US" sz="3200" dirty="0"/>
              <a:t>＝</a:t>
            </a:r>
            <a:r>
              <a:rPr lang="en-US" altLang="zh-CN" sz="3200" dirty="0"/>
              <a:t>A+A′</a:t>
            </a:r>
          </a:p>
        </p:txBody>
      </p:sp>
      <p:sp>
        <p:nvSpPr>
          <p:cNvPr id="120845" name="Text Box 13"/>
          <p:cNvSpPr txBox="1">
            <a:spLocks noChangeArrowheads="1"/>
          </p:cNvSpPr>
          <p:nvPr/>
        </p:nvSpPr>
        <p:spPr bwMode="auto">
          <a:xfrm>
            <a:off x="323850" y="5589588"/>
            <a:ext cx="287972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a:t>存在竞争冒险</a:t>
            </a:r>
          </a:p>
        </p:txBody>
      </p:sp>
      <p:grpSp>
        <p:nvGrpSpPr>
          <p:cNvPr id="120861" name="Group 29"/>
          <p:cNvGrpSpPr>
            <a:grpSpLocks/>
          </p:cNvGrpSpPr>
          <p:nvPr/>
        </p:nvGrpSpPr>
        <p:grpSpPr bwMode="auto">
          <a:xfrm>
            <a:off x="4859338" y="4292600"/>
            <a:ext cx="3673475" cy="1035050"/>
            <a:chOff x="3061" y="2704"/>
            <a:chExt cx="2314" cy="652"/>
          </a:xfrm>
        </p:grpSpPr>
        <p:sp>
          <p:nvSpPr>
            <p:cNvPr id="120848" name="Text Box 16"/>
            <p:cNvSpPr txBox="1">
              <a:spLocks noChangeArrowheads="1"/>
            </p:cNvSpPr>
            <p:nvPr/>
          </p:nvSpPr>
          <p:spPr bwMode="auto">
            <a:xfrm>
              <a:off x="3061" y="2704"/>
              <a:ext cx="2314"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a:t>当</a:t>
              </a:r>
              <a:r>
                <a:rPr lang="en-US" altLang="zh-CN" sz="3200"/>
                <a:t>A=C=0</a:t>
              </a:r>
              <a:r>
                <a:rPr lang="zh-CN" altLang="en-US" sz="3200"/>
                <a:t>时　</a:t>
              </a:r>
            </a:p>
          </p:txBody>
        </p:sp>
        <p:graphicFrame>
          <p:nvGraphicFramePr>
            <p:cNvPr id="120849" name="Object 17"/>
            <p:cNvGraphicFramePr>
              <a:graphicFrameLocks noChangeAspect="1"/>
            </p:cNvGraphicFramePr>
            <p:nvPr/>
          </p:nvGraphicFramePr>
          <p:xfrm>
            <a:off x="3359" y="3087"/>
            <a:ext cx="993" cy="269"/>
          </p:xfrm>
          <a:graphic>
            <a:graphicData uri="http://schemas.openxmlformats.org/presentationml/2006/ole">
              <mc:AlternateContent xmlns:mc="http://schemas.openxmlformats.org/markup-compatibility/2006">
                <mc:Choice xmlns:v="urn:schemas-microsoft-com:vml" Requires="v">
                  <p:oleObj spid="_x0000_s43034" name="公式" r:id="rId3" imgW="609336" imgH="165028" progId="Equation.3">
                    <p:embed/>
                  </p:oleObj>
                </mc:Choice>
                <mc:Fallback>
                  <p:oleObj name="公式" r:id="rId3" imgW="609336" imgH="165028" progId="Equation.3">
                    <p:embed/>
                    <p:pic>
                      <p:nvPicPr>
                        <p:cNvPr id="120849"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9" y="3087"/>
                          <a:ext cx="993" cy="2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20850" name="Text Box 18"/>
          <p:cNvSpPr txBox="1">
            <a:spLocks noChangeArrowheads="1"/>
          </p:cNvSpPr>
          <p:nvPr/>
        </p:nvSpPr>
        <p:spPr bwMode="auto">
          <a:xfrm>
            <a:off x="4932363" y="5661025"/>
            <a:ext cx="287972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a:t>存在竞争冒险</a:t>
            </a:r>
          </a:p>
        </p:txBody>
      </p:sp>
      <p:pic>
        <p:nvPicPr>
          <p:cNvPr id="120856" name="Picture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512" y="846137"/>
            <a:ext cx="8569325" cy="274478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0857" name="Object 25"/>
          <p:cNvGraphicFramePr>
            <a:graphicFrameLocks noChangeAspect="1"/>
          </p:cNvGraphicFramePr>
          <p:nvPr>
            <p:extLst>
              <p:ext uri="{D42A27DB-BD31-4B8C-83A1-F6EECF244321}">
                <p14:modId xmlns:p14="http://schemas.microsoft.com/office/powerpoint/2010/main" val="2363017011"/>
              </p:ext>
            </p:extLst>
          </p:nvPr>
        </p:nvGraphicFramePr>
        <p:xfrm>
          <a:off x="538955" y="3597938"/>
          <a:ext cx="2449513" cy="488950"/>
        </p:xfrm>
        <a:graphic>
          <a:graphicData uri="http://schemas.openxmlformats.org/presentationml/2006/ole">
            <mc:AlternateContent xmlns:mc="http://schemas.openxmlformats.org/markup-compatibility/2006">
              <mc:Choice xmlns:v="urn:schemas-microsoft-com:vml" Requires="v">
                <p:oleObj spid="_x0000_s43035" name="公式" r:id="rId6" imgW="888614" imgH="177723" progId="Equation.3">
                  <p:embed/>
                </p:oleObj>
              </mc:Choice>
              <mc:Fallback>
                <p:oleObj name="公式" r:id="rId6" imgW="888614" imgH="177723" progId="Equation.3">
                  <p:embed/>
                  <p:pic>
                    <p:nvPicPr>
                      <p:cNvPr id="120857" name="Object 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8955" y="3597938"/>
                        <a:ext cx="2449513"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0859" name="Object 27"/>
          <p:cNvGraphicFramePr>
            <a:graphicFrameLocks noChangeAspect="1"/>
          </p:cNvGraphicFramePr>
          <p:nvPr>
            <p:extLst>
              <p:ext uri="{D42A27DB-BD31-4B8C-83A1-F6EECF244321}">
                <p14:modId xmlns:p14="http://schemas.microsoft.com/office/powerpoint/2010/main" val="1073121988"/>
              </p:ext>
            </p:extLst>
          </p:nvPr>
        </p:nvGraphicFramePr>
        <p:xfrm>
          <a:off x="5076031" y="3689351"/>
          <a:ext cx="3240088" cy="539750"/>
        </p:xfrm>
        <a:graphic>
          <a:graphicData uri="http://schemas.openxmlformats.org/presentationml/2006/ole">
            <mc:AlternateContent xmlns:mc="http://schemas.openxmlformats.org/markup-compatibility/2006">
              <mc:Choice xmlns:v="urn:schemas-microsoft-com:vml" Requires="v">
                <p:oleObj spid="_x0000_s43036" name="公式" r:id="rId8" imgW="1218671" imgH="203112" progId="Equation.3">
                  <p:embed/>
                </p:oleObj>
              </mc:Choice>
              <mc:Fallback>
                <p:oleObj name="公式" r:id="rId8" imgW="1218671" imgH="203112" progId="Equation.3">
                  <p:embed/>
                  <p:pic>
                    <p:nvPicPr>
                      <p:cNvPr id="120859" name="Object 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76031" y="3689351"/>
                        <a:ext cx="3240088"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42896598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0841"/>
                                        </p:tgtEl>
                                        <p:attrNameLst>
                                          <p:attrName>style.visibility</p:attrName>
                                        </p:attrNameLst>
                                      </p:cBhvr>
                                      <p:to>
                                        <p:strVal val="visible"/>
                                      </p:to>
                                    </p:set>
                                    <p:animEffect transition="in" filter="blinds(horizontal)">
                                      <p:cBhvr>
                                        <p:cTn id="7" dur="500"/>
                                        <p:tgtEl>
                                          <p:spTgt spid="1208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0845"/>
                                        </p:tgtEl>
                                        <p:attrNameLst>
                                          <p:attrName>style.visibility</p:attrName>
                                        </p:attrNameLst>
                                      </p:cBhvr>
                                      <p:to>
                                        <p:strVal val="visible"/>
                                      </p:to>
                                    </p:set>
                                    <p:animEffect transition="in" filter="wipe(left)">
                                      <p:cBhvr>
                                        <p:cTn id="12" dur="500"/>
                                        <p:tgtEl>
                                          <p:spTgt spid="12084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20861"/>
                                        </p:tgtEl>
                                        <p:attrNameLst>
                                          <p:attrName>style.visibility</p:attrName>
                                        </p:attrNameLst>
                                      </p:cBhvr>
                                      <p:to>
                                        <p:strVal val="visible"/>
                                      </p:to>
                                    </p:set>
                                    <p:animEffect transition="in" filter="blinds(horizontal)">
                                      <p:cBhvr>
                                        <p:cTn id="17" dur="500"/>
                                        <p:tgtEl>
                                          <p:spTgt spid="12086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0850"/>
                                        </p:tgtEl>
                                        <p:attrNameLst>
                                          <p:attrName>style.visibility</p:attrName>
                                        </p:attrNameLst>
                                      </p:cBhvr>
                                      <p:to>
                                        <p:strVal val="visible"/>
                                      </p:to>
                                    </p:set>
                                    <p:animEffect transition="in" filter="wipe(left)">
                                      <p:cBhvr>
                                        <p:cTn id="22" dur="500"/>
                                        <p:tgtEl>
                                          <p:spTgt spid="1208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41" grpId="0"/>
      <p:bldP spid="120845" grpId="0"/>
      <p:bldP spid="120850"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0900" name="Object 4"/>
          <p:cNvGraphicFramePr>
            <a:graphicFrameLocks noChangeAspect="1"/>
          </p:cNvGraphicFramePr>
          <p:nvPr/>
        </p:nvGraphicFramePr>
        <p:xfrm>
          <a:off x="2916238" y="1196975"/>
          <a:ext cx="684212" cy="387350"/>
        </p:xfrm>
        <a:graphic>
          <a:graphicData uri="http://schemas.openxmlformats.org/presentationml/2006/ole">
            <mc:AlternateContent xmlns:mc="http://schemas.openxmlformats.org/markup-compatibility/2006">
              <mc:Choice xmlns:v="urn:schemas-microsoft-com:vml" Requires="v">
                <p:oleObj spid="_x0000_s44138" name="公式" r:id="rId3" imgW="291960" imgH="164880" progId="Equation.3">
                  <p:embed/>
                </p:oleObj>
              </mc:Choice>
              <mc:Fallback>
                <p:oleObj name="公式" r:id="rId3" imgW="291960" imgH="164880" progId="Equation.3">
                  <p:embed/>
                  <p:pic>
                    <p:nvPicPr>
                      <p:cNvPr id="8090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238" y="1196975"/>
                        <a:ext cx="684212" cy="38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01" name="Object 5"/>
          <p:cNvGraphicFramePr>
            <a:graphicFrameLocks noChangeAspect="1"/>
          </p:cNvGraphicFramePr>
          <p:nvPr/>
        </p:nvGraphicFramePr>
        <p:xfrm>
          <a:off x="1223963" y="2852738"/>
          <a:ext cx="2592387" cy="495300"/>
        </p:xfrm>
        <a:graphic>
          <a:graphicData uri="http://schemas.openxmlformats.org/presentationml/2006/ole">
            <mc:AlternateContent xmlns:mc="http://schemas.openxmlformats.org/markup-compatibility/2006">
              <mc:Choice xmlns:v="urn:schemas-microsoft-com:vml" Requires="v">
                <p:oleObj spid="_x0000_s44139" name="公式" r:id="rId5" imgW="863280" imgH="164880" progId="Equation.3">
                  <p:embed/>
                </p:oleObj>
              </mc:Choice>
              <mc:Fallback>
                <p:oleObj name="公式" r:id="rId5" imgW="863280" imgH="164880" progId="Equation.3">
                  <p:embed/>
                  <p:pic>
                    <p:nvPicPr>
                      <p:cNvPr id="80901"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23963" y="2852738"/>
                        <a:ext cx="2592387"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03" name="Object 7"/>
          <p:cNvGraphicFramePr>
            <a:graphicFrameLocks noChangeAspect="1"/>
          </p:cNvGraphicFramePr>
          <p:nvPr/>
        </p:nvGraphicFramePr>
        <p:xfrm>
          <a:off x="1511300" y="3392488"/>
          <a:ext cx="1765300" cy="468312"/>
        </p:xfrm>
        <a:graphic>
          <a:graphicData uri="http://schemas.openxmlformats.org/presentationml/2006/ole">
            <mc:AlternateContent xmlns:mc="http://schemas.openxmlformats.org/markup-compatibility/2006">
              <mc:Choice xmlns:v="urn:schemas-microsoft-com:vml" Requires="v">
                <p:oleObj spid="_x0000_s44140" name="公式" r:id="rId7" imgW="622080" imgH="164880" progId="Equation.3">
                  <p:embed/>
                </p:oleObj>
              </mc:Choice>
              <mc:Fallback>
                <p:oleObj name="公式" r:id="rId7" imgW="622080" imgH="164880" progId="Equation.3">
                  <p:embed/>
                  <p:pic>
                    <p:nvPicPr>
                      <p:cNvPr id="80903"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11300" y="3392488"/>
                        <a:ext cx="1765300" cy="468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04" name="Object 8"/>
          <p:cNvGraphicFramePr>
            <a:graphicFrameLocks noChangeAspect="1"/>
          </p:cNvGraphicFramePr>
          <p:nvPr/>
        </p:nvGraphicFramePr>
        <p:xfrm>
          <a:off x="1187450" y="3933825"/>
          <a:ext cx="2628900" cy="487363"/>
        </p:xfrm>
        <a:graphic>
          <a:graphicData uri="http://schemas.openxmlformats.org/presentationml/2006/ole">
            <mc:AlternateContent xmlns:mc="http://schemas.openxmlformats.org/markup-compatibility/2006">
              <mc:Choice xmlns:v="urn:schemas-microsoft-com:vml" Requires="v">
                <p:oleObj spid="_x0000_s44141" name="公式" r:id="rId9" imgW="888840" imgH="164880" progId="Equation.3">
                  <p:embed/>
                </p:oleObj>
              </mc:Choice>
              <mc:Fallback>
                <p:oleObj name="公式" r:id="rId9" imgW="888840" imgH="164880" progId="Equation.3">
                  <p:embed/>
                  <p:pic>
                    <p:nvPicPr>
                      <p:cNvPr id="80904"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87450" y="3933825"/>
                        <a:ext cx="2628900" cy="487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09" name="Object 13"/>
          <p:cNvGraphicFramePr>
            <a:graphicFrameLocks noChangeAspect="1"/>
          </p:cNvGraphicFramePr>
          <p:nvPr/>
        </p:nvGraphicFramePr>
        <p:xfrm>
          <a:off x="2879725" y="2060575"/>
          <a:ext cx="539750" cy="412750"/>
        </p:xfrm>
        <a:graphic>
          <a:graphicData uri="http://schemas.openxmlformats.org/presentationml/2006/ole">
            <mc:AlternateContent xmlns:mc="http://schemas.openxmlformats.org/markup-compatibility/2006">
              <mc:Choice xmlns:v="urn:schemas-microsoft-com:vml" Requires="v">
                <p:oleObj spid="_x0000_s44142" name="公式" r:id="rId11" imgW="215640" imgH="164880" progId="Equation.3">
                  <p:embed/>
                </p:oleObj>
              </mc:Choice>
              <mc:Fallback>
                <p:oleObj name="公式" r:id="rId11" imgW="215640" imgH="164880" progId="Equation.3">
                  <p:embed/>
                  <p:pic>
                    <p:nvPicPr>
                      <p:cNvPr id="80909"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79725" y="2060575"/>
                        <a:ext cx="539750"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053" name="Object 157"/>
          <p:cNvGraphicFramePr>
            <a:graphicFrameLocks noGrp="1" noChangeAspect="1"/>
          </p:cNvGraphicFramePr>
          <p:nvPr>
            <p:ph idx="4294967295"/>
            <p:extLst>
              <p:ext uri="{D42A27DB-BD31-4B8C-83A1-F6EECF244321}">
                <p14:modId xmlns:p14="http://schemas.microsoft.com/office/powerpoint/2010/main" val="3077347956"/>
              </p:ext>
            </p:extLst>
          </p:nvPr>
        </p:nvGraphicFramePr>
        <p:xfrm>
          <a:off x="1051056" y="5225698"/>
          <a:ext cx="2268538" cy="473075"/>
        </p:xfrm>
        <a:graphic>
          <a:graphicData uri="http://schemas.openxmlformats.org/presentationml/2006/ole">
            <mc:AlternateContent xmlns:mc="http://schemas.openxmlformats.org/markup-compatibility/2006">
              <mc:Choice xmlns:v="urn:schemas-microsoft-com:vml" Requires="v">
                <p:oleObj spid="_x0000_s44143" name="公式" r:id="rId13" imgW="850680" imgH="177480" progId="Equation.3">
                  <p:embed/>
                </p:oleObj>
              </mc:Choice>
              <mc:Fallback>
                <p:oleObj name="公式" r:id="rId13" imgW="850680" imgH="177480" progId="Equation.3">
                  <p:embed/>
                  <p:pic>
                    <p:nvPicPr>
                      <p:cNvPr id="81053" name="Object 15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51056" y="5225698"/>
                        <a:ext cx="2268538" cy="47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0956" name="Group 60"/>
          <p:cNvGrpSpPr>
            <a:grpSpLocks/>
          </p:cNvGrpSpPr>
          <p:nvPr/>
        </p:nvGrpSpPr>
        <p:grpSpPr bwMode="auto">
          <a:xfrm>
            <a:off x="611188" y="1125538"/>
            <a:ext cx="4284662" cy="1671637"/>
            <a:chOff x="975" y="958"/>
            <a:chExt cx="2699" cy="1053"/>
          </a:xfrm>
        </p:grpSpPr>
        <p:grpSp>
          <p:nvGrpSpPr>
            <p:cNvPr id="80912" name="Group 16"/>
            <p:cNvGrpSpPr>
              <a:grpSpLocks/>
            </p:cNvGrpSpPr>
            <p:nvPr/>
          </p:nvGrpSpPr>
          <p:grpSpPr bwMode="auto">
            <a:xfrm>
              <a:off x="1583" y="1109"/>
              <a:ext cx="1109" cy="382"/>
              <a:chOff x="768" y="3360"/>
              <a:chExt cx="1248" cy="432"/>
            </a:xfrm>
          </p:grpSpPr>
          <p:sp>
            <p:nvSpPr>
              <p:cNvPr id="80913" name="Arc 17"/>
              <p:cNvSpPr>
                <a:spLocks/>
              </p:cNvSpPr>
              <p:nvPr/>
            </p:nvSpPr>
            <p:spPr bwMode="auto">
              <a:xfrm>
                <a:off x="1440" y="3361"/>
                <a:ext cx="240" cy="431"/>
              </a:xfrm>
              <a:custGeom>
                <a:avLst/>
                <a:gdLst>
                  <a:gd name="G0" fmla="+- 0 0 0"/>
                  <a:gd name="G1" fmla="+- 21600 0 0"/>
                  <a:gd name="G2" fmla="+- 21600 0 0"/>
                  <a:gd name="T0" fmla="*/ 0 w 21600"/>
                  <a:gd name="T1" fmla="*/ 0 h 43131"/>
                  <a:gd name="T2" fmla="*/ 1727 w 21600"/>
                  <a:gd name="T3" fmla="*/ 43131 h 43131"/>
                  <a:gd name="T4" fmla="*/ 0 w 21600"/>
                  <a:gd name="T5" fmla="*/ 21600 h 43131"/>
                </a:gdLst>
                <a:ahLst/>
                <a:cxnLst>
                  <a:cxn ang="0">
                    <a:pos x="T0" y="T1"/>
                  </a:cxn>
                  <a:cxn ang="0">
                    <a:pos x="T2" y="T3"/>
                  </a:cxn>
                  <a:cxn ang="0">
                    <a:pos x="T4" y="T5"/>
                  </a:cxn>
                </a:cxnLst>
                <a:rect l="0" t="0" r="r" b="b"/>
                <a:pathLst>
                  <a:path w="21600" h="43131" fill="none" extrusionOk="0">
                    <a:moveTo>
                      <a:pt x="0" y="0"/>
                    </a:moveTo>
                    <a:cubicBezTo>
                      <a:pt x="11929" y="0"/>
                      <a:pt x="21600" y="9670"/>
                      <a:pt x="21600" y="21600"/>
                    </a:cubicBezTo>
                    <a:cubicBezTo>
                      <a:pt x="21600" y="32859"/>
                      <a:pt x="12950" y="42230"/>
                      <a:pt x="1726" y="43130"/>
                    </a:cubicBezTo>
                  </a:path>
                  <a:path w="21600" h="43131" stroke="0" extrusionOk="0">
                    <a:moveTo>
                      <a:pt x="0" y="0"/>
                    </a:moveTo>
                    <a:cubicBezTo>
                      <a:pt x="11929" y="0"/>
                      <a:pt x="21600" y="9670"/>
                      <a:pt x="21600" y="21600"/>
                    </a:cubicBezTo>
                    <a:cubicBezTo>
                      <a:pt x="21600" y="32859"/>
                      <a:pt x="12950" y="42230"/>
                      <a:pt x="1726" y="43130"/>
                    </a:cubicBezTo>
                    <a:lnTo>
                      <a:pt x="0"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14" name="Line 18"/>
              <p:cNvSpPr>
                <a:spLocks noChangeShapeType="1"/>
              </p:cNvSpPr>
              <p:nvPr/>
            </p:nvSpPr>
            <p:spPr bwMode="auto">
              <a:xfrm flipH="1">
                <a:off x="1104" y="3360"/>
                <a:ext cx="336"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0915" name="Line 19"/>
              <p:cNvSpPr>
                <a:spLocks noChangeShapeType="1"/>
              </p:cNvSpPr>
              <p:nvPr/>
            </p:nvSpPr>
            <p:spPr bwMode="auto">
              <a:xfrm flipH="1">
                <a:off x="1104" y="3792"/>
                <a:ext cx="384"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0916" name="Line 20"/>
              <p:cNvSpPr>
                <a:spLocks noChangeShapeType="1"/>
              </p:cNvSpPr>
              <p:nvPr/>
            </p:nvSpPr>
            <p:spPr bwMode="auto">
              <a:xfrm>
                <a:off x="1104" y="3360"/>
                <a:ext cx="0" cy="43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0917" name="Line 21"/>
              <p:cNvSpPr>
                <a:spLocks noChangeShapeType="1"/>
              </p:cNvSpPr>
              <p:nvPr/>
            </p:nvSpPr>
            <p:spPr bwMode="auto">
              <a:xfrm>
                <a:off x="1680" y="3573"/>
                <a:ext cx="336"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0918" name="Line 22"/>
              <p:cNvSpPr>
                <a:spLocks noChangeShapeType="1"/>
              </p:cNvSpPr>
              <p:nvPr/>
            </p:nvSpPr>
            <p:spPr bwMode="auto">
              <a:xfrm>
                <a:off x="768" y="3456"/>
                <a:ext cx="336"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0919" name="Line 23"/>
              <p:cNvSpPr>
                <a:spLocks noChangeShapeType="1"/>
              </p:cNvSpPr>
              <p:nvPr/>
            </p:nvSpPr>
            <p:spPr bwMode="auto">
              <a:xfrm>
                <a:off x="768" y="3696"/>
                <a:ext cx="336"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80920" name="Group 24"/>
            <p:cNvGrpSpPr>
              <a:grpSpLocks/>
            </p:cNvGrpSpPr>
            <p:nvPr/>
          </p:nvGrpSpPr>
          <p:grpSpPr bwMode="auto">
            <a:xfrm>
              <a:off x="1603" y="1630"/>
              <a:ext cx="1109" cy="381"/>
              <a:chOff x="768" y="3360"/>
              <a:chExt cx="1248" cy="432"/>
            </a:xfrm>
          </p:grpSpPr>
          <p:sp>
            <p:nvSpPr>
              <p:cNvPr id="80921" name="Arc 25"/>
              <p:cNvSpPr>
                <a:spLocks/>
              </p:cNvSpPr>
              <p:nvPr/>
            </p:nvSpPr>
            <p:spPr bwMode="auto">
              <a:xfrm>
                <a:off x="1440" y="3361"/>
                <a:ext cx="240" cy="431"/>
              </a:xfrm>
              <a:custGeom>
                <a:avLst/>
                <a:gdLst>
                  <a:gd name="G0" fmla="+- 0 0 0"/>
                  <a:gd name="G1" fmla="+- 21600 0 0"/>
                  <a:gd name="G2" fmla="+- 21600 0 0"/>
                  <a:gd name="T0" fmla="*/ 0 w 21600"/>
                  <a:gd name="T1" fmla="*/ 0 h 43131"/>
                  <a:gd name="T2" fmla="*/ 1727 w 21600"/>
                  <a:gd name="T3" fmla="*/ 43131 h 43131"/>
                  <a:gd name="T4" fmla="*/ 0 w 21600"/>
                  <a:gd name="T5" fmla="*/ 21600 h 43131"/>
                </a:gdLst>
                <a:ahLst/>
                <a:cxnLst>
                  <a:cxn ang="0">
                    <a:pos x="T0" y="T1"/>
                  </a:cxn>
                  <a:cxn ang="0">
                    <a:pos x="T2" y="T3"/>
                  </a:cxn>
                  <a:cxn ang="0">
                    <a:pos x="T4" y="T5"/>
                  </a:cxn>
                </a:cxnLst>
                <a:rect l="0" t="0" r="r" b="b"/>
                <a:pathLst>
                  <a:path w="21600" h="43131" fill="none" extrusionOk="0">
                    <a:moveTo>
                      <a:pt x="0" y="0"/>
                    </a:moveTo>
                    <a:cubicBezTo>
                      <a:pt x="11929" y="0"/>
                      <a:pt x="21600" y="9670"/>
                      <a:pt x="21600" y="21600"/>
                    </a:cubicBezTo>
                    <a:cubicBezTo>
                      <a:pt x="21600" y="32859"/>
                      <a:pt x="12950" y="42230"/>
                      <a:pt x="1726" y="43130"/>
                    </a:cubicBezTo>
                  </a:path>
                  <a:path w="21600" h="43131" stroke="0" extrusionOk="0">
                    <a:moveTo>
                      <a:pt x="0" y="0"/>
                    </a:moveTo>
                    <a:cubicBezTo>
                      <a:pt x="11929" y="0"/>
                      <a:pt x="21600" y="9670"/>
                      <a:pt x="21600" y="21600"/>
                    </a:cubicBezTo>
                    <a:cubicBezTo>
                      <a:pt x="21600" y="32859"/>
                      <a:pt x="12950" y="42230"/>
                      <a:pt x="1726" y="43130"/>
                    </a:cubicBezTo>
                    <a:lnTo>
                      <a:pt x="0"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22" name="Line 26"/>
              <p:cNvSpPr>
                <a:spLocks noChangeShapeType="1"/>
              </p:cNvSpPr>
              <p:nvPr/>
            </p:nvSpPr>
            <p:spPr bwMode="auto">
              <a:xfrm flipH="1">
                <a:off x="1104" y="3360"/>
                <a:ext cx="336"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0923" name="Line 27"/>
              <p:cNvSpPr>
                <a:spLocks noChangeShapeType="1"/>
              </p:cNvSpPr>
              <p:nvPr/>
            </p:nvSpPr>
            <p:spPr bwMode="auto">
              <a:xfrm flipH="1">
                <a:off x="1104" y="3792"/>
                <a:ext cx="384"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0924" name="Line 28"/>
              <p:cNvSpPr>
                <a:spLocks noChangeShapeType="1"/>
              </p:cNvSpPr>
              <p:nvPr/>
            </p:nvSpPr>
            <p:spPr bwMode="auto">
              <a:xfrm>
                <a:off x="1104" y="3360"/>
                <a:ext cx="0" cy="43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0925" name="Line 29"/>
              <p:cNvSpPr>
                <a:spLocks noChangeShapeType="1"/>
              </p:cNvSpPr>
              <p:nvPr/>
            </p:nvSpPr>
            <p:spPr bwMode="auto">
              <a:xfrm>
                <a:off x="1680" y="3573"/>
                <a:ext cx="336"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0926" name="Line 30"/>
              <p:cNvSpPr>
                <a:spLocks noChangeShapeType="1"/>
              </p:cNvSpPr>
              <p:nvPr/>
            </p:nvSpPr>
            <p:spPr bwMode="auto">
              <a:xfrm>
                <a:off x="768" y="3456"/>
                <a:ext cx="336"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0927" name="Line 31"/>
              <p:cNvSpPr>
                <a:spLocks noChangeShapeType="1"/>
              </p:cNvSpPr>
              <p:nvPr/>
            </p:nvSpPr>
            <p:spPr bwMode="auto">
              <a:xfrm>
                <a:off x="768" y="3696"/>
                <a:ext cx="336"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80928" name="Group 32"/>
            <p:cNvGrpSpPr>
              <a:grpSpLocks/>
            </p:cNvGrpSpPr>
            <p:nvPr/>
          </p:nvGrpSpPr>
          <p:grpSpPr bwMode="auto">
            <a:xfrm>
              <a:off x="2672" y="1288"/>
              <a:ext cx="1001" cy="528"/>
              <a:chOff x="3600" y="3360"/>
              <a:chExt cx="1104" cy="598"/>
            </a:xfrm>
          </p:grpSpPr>
          <p:sp>
            <p:nvSpPr>
              <p:cNvPr id="80929" name="AutoShape 33"/>
              <p:cNvSpPr>
                <a:spLocks noChangeAspect="1" noChangeArrowheads="1" noTextEdit="1"/>
              </p:cNvSpPr>
              <p:nvPr/>
            </p:nvSpPr>
            <p:spPr bwMode="auto">
              <a:xfrm>
                <a:off x="3600" y="3360"/>
                <a:ext cx="1104" cy="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0930" name="Line 34"/>
              <p:cNvSpPr>
                <a:spLocks noChangeShapeType="1"/>
              </p:cNvSpPr>
              <p:nvPr/>
            </p:nvSpPr>
            <p:spPr bwMode="auto">
              <a:xfrm>
                <a:off x="3627" y="3522"/>
                <a:ext cx="524"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31" name="Line 35"/>
              <p:cNvSpPr>
                <a:spLocks noChangeShapeType="1"/>
              </p:cNvSpPr>
              <p:nvPr/>
            </p:nvSpPr>
            <p:spPr bwMode="auto">
              <a:xfrm>
                <a:off x="3627" y="3794"/>
                <a:ext cx="524"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32" name="Freeform 36"/>
              <p:cNvSpPr>
                <a:spLocks/>
              </p:cNvSpPr>
              <p:nvPr/>
            </p:nvSpPr>
            <p:spPr bwMode="auto">
              <a:xfrm>
                <a:off x="3811" y="3388"/>
                <a:ext cx="681" cy="541"/>
              </a:xfrm>
              <a:custGeom>
                <a:avLst/>
                <a:gdLst>
                  <a:gd name="T0" fmla="*/ 673 w 681"/>
                  <a:gd name="T1" fmla="*/ 283 h 541"/>
                  <a:gd name="T2" fmla="*/ 655 w 681"/>
                  <a:gd name="T3" fmla="*/ 308 h 541"/>
                  <a:gd name="T4" fmla="*/ 636 w 681"/>
                  <a:gd name="T5" fmla="*/ 330 h 541"/>
                  <a:gd name="T6" fmla="*/ 615 w 681"/>
                  <a:gd name="T7" fmla="*/ 354 h 541"/>
                  <a:gd name="T8" fmla="*/ 591 w 681"/>
                  <a:gd name="T9" fmla="*/ 374 h 541"/>
                  <a:gd name="T10" fmla="*/ 565 w 681"/>
                  <a:gd name="T11" fmla="*/ 395 h 541"/>
                  <a:gd name="T12" fmla="*/ 538 w 681"/>
                  <a:gd name="T13" fmla="*/ 415 h 541"/>
                  <a:gd name="T14" fmla="*/ 509 w 681"/>
                  <a:gd name="T15" fmla="*/ 434 h 541"/>
                  <a:gd name="T16" fmla="*/ 478 w 681"/>
                  <a:gd name="T17" fmla="*/ 451 h 541"/>
                  <a:gd name="T18" fmla="*/ 446 w 681"/>
                  <a:gd name="T19" fmla="*/ 467 h 541"/>
                  <a:gd name="T20" fmla="*/ 412 w 681"/>
                  <a:gd name="T21" fmla="*/ 483 h 541"/>
                  <a:gd name="T22" fmla="*/ 377 w 681"/>
                  <a:gd name="T23" fmla="*/ 496 h 541"/>
                  <a:gd name="T24" fmla="*/ 322 w 681"/>
                  <a:gd name="T25" fmla="*/ 515 h 541"/>
                  <a:gd name="T26" fmla="*/ 283 w 681"/>
                  <a:gd name="T27" fmla="*/ 524 h 541"/>
                  <a:gd name="T28" fmla="*/ 244 w 681"/>
                  <a:gd name="T29" fmla="*/ 534 h 541"/>
                  <a:gd name="T30" fmla="*/ 204 w 681"/>
                  <a:gd name="T31" fmla="*/ 541 h 541"/>
                  <a:gd name="T32" fmla="*/ 0 w 681"/>
                  <a:gd name="T33" fmla="*/ 541 h 541"/>
                  <a:gd name="T34" fmla="*/ 21 w 681"/>
                  <a:gd name="T35" fmla="*/ 509 h 541"/>
                  <a:gd name="T36" fmla="*/ 40 w 681"/>
                  <a:gd name="T37" fmla="*/ 476 h 541"/>
                  <a:gd name="T38" fmla="*/ 58 w 681"/>
                  <a:gd name="T39" fmla="*/ 442 h 541"/>
                  <a:gd name="T40" fmla="*/ 71 w 681"/>
                  <a:gd name="T41" fmla="*/ 409 h 541"/>
                  <a:gd name="T42" fmla="*/ 80 w 681"/>
                  <a:gd name="T43" fmla="*/ 374 h 541"/>
                  <a:gd name="T44" fmla="*/ 89 w 681"/>
                  <a:gd name="T45" fmla="*/ 340 h 541"/>
                  <a:gd name="T46" fmla="*/ 93 w 681"/>
                  <a:gd name="T47" fmla="*/ 305 h 541"/>
                  <a:gd name="T48" fmla="*/ 94 w 681"/>
                  <a:gd name="T49" fmla="*/ 270 h 541"/>
                  <a:gd name="T50" fmla="*/ 93 w 681"/>
                  <a:gd name="T51" fmla="*/ 236 h 541"/>
                  <a:gd name="T52" fmla="*/ 89 w 681"/>
                  <a:gd name="T53" fmla="*/ 201 h 541"/>
                  <a:gd name="T54" fmla="*/ 80 w 681"/>
                  <a:gd name="T55" fmla="*/ 166 h 541"/>
                  <a:gd name="T56" fmla="*/ 71 w 681"/>
                  <a:gd name="T57" fmla="*/ 133 h 541"/>
                  <a:gd name="T58" fmla="*/ 58 w 681"/>
                  <a:gd name="T59" fmla="*/ 98 h 541"/>
                  <a:gd name="T60" fmla="*/ 40 w 681"/>
                  <a:gd name="T61" fmla="*/ 65 h 541"/>
                  <a:gd name="T62" fmla="*/ 21 w 681"/>
                  <a:gd name="T63" fmla="*/ 32 h 541"/>
                  <a:gd name="T64" fmla="*/ 0 w 681"/>
                  <a:gd name="T65" fmla="*/ 0 h 541"/>
                  <a:gd name="T66" fmla="*/ 204 w 681"/>
                  <a:gd name="T67" fmla="*/ 0 h 541"/>
                  <a:gd name="T68" fmla="*/ 244 w 681"/>
                  <a:gd name="T69" fmla="*/ 7 h 541"/>
                  <a:gd name="T70" fmla="*/ 285 w 681"/>
                  <a:gd name="T71" fmla="*/ 16 h 541"/>
                  <a:gd name="T72" fmla="*/ 322 w 681"/>
                  <a:gd name="T73" fmla="*/ 26 h 541"/>
                  <a:gd name="T74" fmla="*/ 377 w 681"/>
                  <a:gd name="T75" fmla="*/ 44 h 541"/>
                  <a:gd name="T76" fmla="*/ 414 w 681"/>
                  <a:gd name="T77" fmla="*/ 58 h 541"/>
                  <a:gd name="T78" fmla="*/ 447 w 681"/>
                  <a:gd name="T79" fmla="*/ 73 h 541"/>
                  <a:gd name="T80" fmla="*/ 479 w 681"/>
                  <a:gd name="T81" fmla="*/ 90 h 541"/>
                  <a:gd name="T82" fmla="*/ 510 w 681"/>
                  <a:gd name="T83" fmla="*/ 107 h 541"/>
                  <a:gd name="T84" fmla="*/ 538 w 681"/>
                  <a:gd name="T85" fmla="*/ 126 h 541"/>
                  <a:gd name="T86" fmla="*/ 567 w 681"/>
                  <a:gd name="T87" fmla="*/ 145 h 541"/>
                  <a:gd name="T88" fmla="*/ 592 w 681"/>
                  <a:gd name="T89" fmla="*/ 166 h 541"/>
                  <a:gd name="T90" fmla="*/ 615 w 681"/>
                  <a:gd name="T91" fmla="*/ 187 h 541"/>
                  <a:gd name="T92" fmla="*/ 636 w 681"/>
                  <a:gd name="T93" fmla="*/ 211 h 541"/>
                  <a:gd name="T94" fmla="*/ 657 w 681"/>
                  <a:gd name="T95" fmla="*/ 234 h 541"/>
                  <a:gd name="T96" fmla="*/ 673 w 681"/>
                  <a:gd name="T97" fmla="*/ 258 h 541"/>
                  <a:gd name="T98" fmla="*/ 681 w 681"/>
                  <a:gd name="T99" fmla="*/ 270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81" h="541">
                    <a:moveTo>
                      <a:pt x="681" y="270"/>
                    </a:moveTo>
                    <a:lnTo>
                      <a:pt x="673" y="283"/>
                    </a:lnTo>
                    <a:lnTo>
                      <a:pt x="665" y="295"/>
                    </a:lnTo>
                    <a:lnTo>
                      <a:pt x="655" y="308"/>
                    </a:lnTo>
                    <a:lnTo>
                      <a:pt x="646" y="319"/>
                    </a:lnTo>
                    <a:lnTo>
                      <a:pt x="636" y="330"/>
                    </a:lnTo>
                    <a:lnTo>
                      <a:pt x="626" y="342"/>
                    </a:lnTo>
                    <a:lnTo>
                      <a:pt x="615" y="354"/>
                    </a:lnTo>
                    <a:lnTo>
                      <a:pt x="603" y="365"/>
                    </a:lnTo>
                    <a:lnTo>
                      <a:pt x="591" y="374"/>
                    </a:lnTo>
                    <a:lnTo>
                      <a:pt x="579" y="385"/>
                    </a:lnTo>
                    <a:lnTo>
                      <a:pt x="565" y="395"/>
                    </a:lnTo>
                    <a:lnTo>
                      <a:pt x="552" y="405"/>
                    </a:lnTo>
                    <a:lnTo>
                      <a:pt x="538" y="415"/>
                    </a:lnTo>
                    <a:lnTo>
                      <a:pt x="524" y="424"/>
                    </a:lnTo>
                    <a:lnTo>
                      <a:pt x="509" y="434"/>
                    </a:lnTo>
                    <a:lnTo>
                      <a:pt x="494" y="442"/>
                    </a:lnTo>
                    <a:lnTo>
                      <a:pt x="478" y="451"/>
                    </a:lnTo>
                    <a:lnTo>
                      <a:pt x="462" y="459"/>
                    </a:lnTo>
                    <a:lnTo>
                      <a:pt x="446" y="467"/>
                    </a:lnTo>
                    <a:lnTo>
                      <a:pt x="430" y="474"/>
                    </a:lnTo>
                    <a:lnTo>
                      <a:pt x="412" y="483"/>
                    </a:lnTo>
                    <a:lnTo>
                      <a:pt x="395" y="490"/>
                    </a:lnTo>
                    <a:lnTo>
                      <a:pt x="377" y="496"/>
                    </a:lnTo>
                    <a:lnTo>
                      <a:pt x="358" y="502"/>
                    </a:lnTo>
                    <a:lnTo>
                      <a:pt x="322" y="515"/>
                    </a:lnTo>
                    <a:lnTo>
                      <a:pt x="303" y="520"/>
                    </a:lnTo>
                    <a:lnTo>
                      <a:pt x="283" y="524"/>
                    </a:lnTo>
                    <a:lnTo>
                      <a:pt x="264" y="530"/>
                    </a:lnTo>
                    <a:lnTo>
                      <a:pt x="244" y="534"/>
                    </a:lnTo>
                    <a:lnTo>
                      <a:pt x="224" y="538"/>
                    </a:lnTo>
                    <a:lnTo>
                      <a:pt x="204" y="541"/>
                    </a:lnTo>
                    <a:lnTo>
                      <a:pt x="204" y="541"/>
                    </a:lnTo>
                    <a:lnTo>
                      <a:pt x="0" y="541"/>
                    </a:lnTo>
                    <a:lnTo>
                      <a:pt x="11" y="526"/>
                    </a:lnTo>
                    <a:lnTo>
                      <a:pt x="21" y="509"/>
                    </a:lnTo>
                    <a:lnTo>
                      <a:pt x="32" y="492"/>
                    </a:lnTo>
                    <a:lnTo>
                      <a:pt x="40" y="476"/>
                    </a:lnTo>
                    <a:lnTo>
                      <a:pt x="50" y="459"/>
                    </a:lnTo>
                    <a:lnTo>
                      <a:pt x="58" y="442"/>
                    </a:lnTo>
                    <a:lnTo>
                      <a:pt x="64" y="426"/>
                    </a:lnTo>
                    <a:lnTo>
                      <a:pt x="71" y="409"/>
                    </a:lnTo>
                    <a:lnTo>
                      <a:pt x="76" y="391"/>
                    </a:lnTo>
                    <a:lnTo>
                      <a:pt x="80" y="374"/>
                    </a:lnTo>
                    <a:lnTo>
                      <a:pt x="84" y="358"/>
                    </a:lnTo>
                    <a:lnTo>
                      <a:pt x="89" y="340"/>
                    </a:lnTo>
                    <a:lnTo>
                      <a:pt x="91" y="323"/>
                    </a:lnTo>
                    <a:lnTo>
                      <a:pt x="93" y="305"/>
                    </a:lnTo>
                    <a:lnTo>
                      <a:pt x="94" y="288"/>
                    </a:lnTo>
                    <a:lnTo>
                      <a:pt x="94" y="270"/>
                    </a:lnTo>
                    <a:lnTo>
                      <a:pt x="94" y="254"/>
                    </a:lnTo>
                    <a:lnTo>
                      <a:pt x="93" y="236"/>
                    </a:lnTo>
                    <a:lnTo>
                      <a:pt x="91" y="219"/>
                    </a:lnTo>
                    <a:lnTo>
                      <a:pt x="89" y="201"/>
                    </a:lnTo>
                    <a:lnTo>
                      <a:pt x="84" y="184"/>
                    </a:lnTo>
                    <a:lnTo>
                      <a:pt x="80" y="166"/>
                    </a:lnTo>
                    <a:lnTo>
                      <a:pt x="76" y="150"/>
                    </a:lnTo>
                    <a:lnTo>
                      <a:pt x="71" y="133"/>
                    </a:lnTo>
                    <a:lnTo>
                      <a:pt x="64" y="115"/>
                    </a:lnTo>
                    <a:lnTo>
                      <a:pt x="58" y="98"/>
                    </a:lnTo>
                    <a:lnTo>
                      <a:pt x="50" y="82"/>
                    </a:lnTo>
                    <a:lnTo>
                      <a:pt x="40" y="65"/>
                    </a:lnTo>
                    <a:lnTo>
                      <a:pt x="32" y="48"/>
                    </a:lnTo>
                    <a:lnTo>
                      <a:pt x="21" y="32"/>
                    </a:lnTo>
                    <a:lnTo>
                      <a:pt x="11" y="16"/>
                    </a:lnTo>
                    <a:lnTo>
                      <a:pt x="0" y="0"/>
                    </a:lnTo>
                    <a:lnTo>
                      <a:pt x="0" y="0"/>
                    </a:lnTo>
                    <a:lnTo>
                      <a:pt x="204" y="0"/>
                    </a:lnTo>
                    <a:lnTo>
                      <a:pt x="224" y="3"/>
                    </a:lnTo>
                    <a:lnTo>
                      <a:pt x="244" y="7"/>
                    </a:lnTo>
                    <a:lnTo>
                      <a:pt x="264" y="11"/>
                    </a:lnTo>
                    <a:lnTo>
                      <a:pt x="285" y="16"/>
                    </a:lnTo>
                    <a:lnTo>
                      <a:pt x="303" y="21"/>
                    </a:lnTo>
                    <a:lnTo>
                      <a:pt x="322" y="26"/>
                    </a:lnTo>
                    <a:lnTo>
                      <a:pt x="360" y="39"/>
                    </a:lnTo>
                    <a:lnTo>
                      <a:pt x="377" y="44"/>
                    </a:lnTo>
                    <a:lnTo>
                      <a:pt x="396" y="51"/>
                    </a:lnTo>
                    <a:lnTo>
                      <a:pt x="414" y="58"/>
                    </a:lnTo>
                    <a:lnTo>
                      <a:pt x="430" y="66"/>
                    </a:lnTo>
                    <a:lnTo>
                      <a:pt x="447" y="73"/>
                    </a:lnTo>
                    <a:lnTo>
                      <a:pt x="463" y="82"/>
                    </a:lnTo>
                    <a:lnTo>
                      <a:pt x="479" y="90"/>
                    </a:lnTo>
                    <a:lnTo>
                      <a:pt x="494" y="98"/>
                    </a:lnTo>
                    <a:lnTo>
                      <a:pt x="510" y="107"/>
                    </a:lnTo>
                    <a:lnTo>
                      <a:pt x="525" y="116"/>
                    </a:lnTo>
                    <a:lnTo>
                      <a:pt x="538" y="126"/>
                    </a:lnTo>
                    <a:lnTo>
                      <a:pt x="553" y="136"/>
                    </a:lnTo>
                    <a:lnTo>
                      <a:pt x="567" y="145"/>
                    </a:lnTo>
                    <a:lnTo>
                      <a:pt x="579" y="155"/>
                    </a:lnTo>
                    <a:lnTo>
                      <a:pt x="592" y="166"/>
                    </a:lnTo>
                    <a:lnTo>
                      <a:pt x="604" y="177"/>
                    </a:lnTo>
                    <a:lnTo>
                      <a:pt x="615" y="187"/>
                    </a:lnTo>
                    <a:lnTo>
                      <a:pt x="626" y="198"/>
                    </a:lnTo>
                    <a:lnTo>
                      <a:pt x="636" y="211"/>
                    </a:lnTo>
                    <a:lnTo>
                      <a:pt x="647" y="222"/>
                    </a:lnTo>
                    <a:lnTo>
                      <a:pt x="657" y="234"/>
                    </a:lnTo>
                    <a:lnTo>
                      <a:pt x="665" y="245"/>
                    </a:lnTo>
                    <a:lnTo>
                      <a:pt x="673" y="258"/>
                    </a:lnTo>
                    <a:lnTo>
                      <a:pt x="681" y="270"/>
                    </a:lnTo>
                    <a:lnTo>
                      <a:pt x="681" y="27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0933" name="Freeform 37"/>
              <p:cNvSpPr>
                <a:spLocks/>
              </p:cNvSpPr>
              <p:nvPr/>
            </p:nvSpPr>
            <p:spPr bwMode="auto">
              <a:xfrm>
                <a:off x="3811" y="3388"/>
                <a:ext cx="681" cy="541"/>
              </a:xfrm>
              <a:custGeom>
                <a:avLst/>
                <a:gdLst>
                  <a:gd name="T0" fmla="*/ 673 w 681"/>
                  <a:gd name="T1" fmla="*/ 283 h 541"/>
                  <a:gd name="T2" fmla="*/ 655 w 681"/>
                  <a:gd name="T3" fmla="*/ 308 h 541"/>
                  <a:gd name="T4" fmla="*/ 636 w 681"/>
                  <a:gd name="T5" fmla="*/ 330 h 541"/>
                  <a:gd name="T6" fmla="*/ 615 w 681"/>
                  <a:gd name="T7" fmla="*/ 354 h 541"/>
                  <a:gd name="T8" fmla="*/ 591 w 681"/>
                  <a:gd name="T9" fmla="*/ 374 h 541"/>
                  <a:gd name="T10" fmla="*/ 565 w 681"/>
                  <a:gd name="T11" fmla="*/ 395 h 541"/>
                  <a:gd name="T12" fmla="*/ 538 w 681"/>
                  <a:gd name="T13" fmla="*/ 415 h 541"/>
                  <a:gd name="T14" fmla="*/ 509 w 681"/>
                  <a:gd name="T15" fmla="*/ 434 h 541"/>
                  <a:gd name="T16" fmla="*/ 478 w 681"/>
                  <a:gd name="T17" fmla="*/ 451 h 541"/>
                  <a:gd name="T18" fmla="*/ 446 w 681"/>
                  <a:gd name="T19" fmla="*/ 467 h 541"/>
                  <a:gd name="T20" fmla="*/ 412 w 681"/>
                  <a:gd name="T21" fmla="*/ 483 h 541"/>
                  <a:gd name="T22" fmla="*/ 377 w 681"/>
                  <a:gd name="T23" fmla="*/ 496 h 541"/>
                  <a:gd name="T24" fmla="*/ 322 w 681"/>
                  <a:gd name="T25" fmla="*/ 515 h 541"/>
                  <a:gd name="T26" fmla="*/ 283 w 681"/>
                  <a:gd name="T27" fmla="*/ 524 h 541"/>
                  <a:gd name="T28" fmla="*/ 244 w 681"/>
                  <a:gd name="T29" fmla="*/ 534 h 541"/>
                  <a:gd name="T30" fmla="*/ 204 w 681"/>
                  <a:gd name="T31" fmla="*/ 541 h 541"/>
                  <a:gd name="T32" fmla="*/ 0 w 681"/>
                  <a:gd name="T33" fmla="*/ 541 h 541"/>
                  <a:gd name="T34" fmla="*/ 21 w 681"/>
                  <a:gd name="T35" fmla="*/ 509 h 541"/>
                  <a:gd name="T36" fmla="*/ 40 w 681"/>
                  <a:gd name="T37" fmla="*/ 476 h 541"/>
                  <a:gd name="T38" fmla="*/ 58 w 681"/>
                  <a:gd name="T39" fmla="*/ 442 h 541"/>
                  <a:gd name="T40" fmla="*/ 71 w 681"/>
                  <a:gd name="T41" fmla="*/ 409 h 541"/>
                  <a:gd name="T42" fmla="*/ 80 w 681"/>
                  <a:gd name="T43" fmla="*/ 374 h 541"/>
                  <a:gd name="T44" fmla="*/ 89 w 681"/>
                  <a:gd name="T45" fmla="*/ 340 h 541"/>
                  <a:gd name="T46" fmla="*/ 93 w 681"/>
                  <a:gd name="T47" fmla="*/ 305 h 541"/>
                  <a:gd name="T48" fmla="*/ 94 w 681"/>
                  <a:gd name="T49" fmla="*/ 270 h 541"/>
                  <a:gd name="T50" fmla="*/ 93 w 681"/>
                  <a:gd name="T51" fmla="*/ 236 h 541"/>
                  <a:gd name="T52" fmla="*/ 89 w 681"/>
                  <a:gd name="T53" fmla="*/ 201 h 541"/>
                  <a:gd name="T54" fmla="*/ 80 w 681"/>
                  <a:gd name="T55" fmla="*/ 166 h 541"/>
                  <a:gd name="T56" fmla="*/ 71 w 681"/>
                  <a:gd name="T57" fmla="*/ 133 h 541"/>
                  <a:gd name="T58" fmla="*/ 58 w 681"/>
                  <a:gd name="T59" fmla="*/ 98 h 541"/>
                  <a:gd name="T60" fmla="*/ 40 w 681"/>
                  <a:gd name="T61" fmla="*/ 65 h 541"/>
                  <a:gd name="T62" fmla="*/ 21 w 681"/>
                  <a:gd name="T63" fmla="*/ 32 h 541"/>
                  <a:gd name="T64" fmla="*/ 0 w 681"/>
                  <a:gd name="T65" fmla="*/ 0 h 541"/>
                  <a:gd name="T66" fmla="*/ 204 w 681"/>
                  <a:gd name="T67" fmla="*/ 0 h 541"/>
                  <a:gd name="T68" fmla="*/ 244 w 681"/>
                  <a:gd name="T69" fmla="*/ 7 h 541"/>
                  <a:gd name="T70" fmla="*/ 285 w 681"/>
                  <a:gd name="T71" fmla="*/ 16 h 541"/>
                  <a:gd name="T72" fmla="*/ 322 w 681"/>
                  <a:gd name="T73" fmla="*/ 26 h 541"/>
                  <a:gd name="T74" fmla="*/ 377 w 681"/>
                  <a:gd name="T75" fmla="*/ 44 h 541"/>
                  <a:gd name="T76" fmla="*/ 414 w 681"/>
                  <a:gd name="T77" fmla="*/ 58 h 541"/>
                  <a:gd name="T78" fmla="*/ 447 w 681"/>
                  <a:gd name="T79" fmla="*/ 73 h 541"/>
                  <a:gd name="T80" fmla="*/ 479 w 681"/>
                  <a:gd name="T81" fmla="*/ 90 h 541"/>
                  <a:gd name="T82" fmla="*/ 510 w 681"/>
                  <a:gd name="T83" fmla="*/ 107 h 541"/>
                  <a:gd name="T84" fmla="*/ 538 w 681"/>
                  <a:gd name="T85" fmla="*/ 126 h 541"/>
                  <a:gd name="T86" fmla="*/ 567 w 681"/>
                  <a:gd name="T87" fmla="*/ 145 h 541"/>
                  <a:gd name="T88" fmla="*/ 592 w 681"/>
                  <a:gd name="T89" fmla="*/ 166 h 541"/>
                  <a:gd name="T90" fmla="*/ 615 w 681"/>
                  <a:gd name="T91" fmla="*/ 187 h 541"/>
                  <a:gd name="T92" fmla="*/ 636 w 681"/>
                  <a:gd name="T93" fmla="*/ 211 h 541"/>
                  <a:gd name="T94" fmla="*/ 657 w 681"/>
                  <a:gd name="T95" fmla="*/ 234 h 541"/>
                  <a:gd name="T96" fmla="*/ 673 w 681"/>
                  <a:gd name="T97" fmla="*/ 258 h 541"/>
                  <a:gd name="T98" fmla="*/ 681 w 681"/>
                  <a:gd name="T99" fmla="*/ 270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81" h="541">
                    <a:moveTo>
                      <a:pt x="681" y="270"/>
                    </a:moveTo>
                    <a:lnTo>
                      <a:pt x="673" y="283"/>
                    </a:lnTo>
                    <a:lnTo>
                      <a:pt x="665" y="295"/>
                    </a:lnTo>
                    <a:lnTo>
                      <a:pt x="655" y="308"/>
                    </a:lnTo>
                    <a:lnTo>
                      <a:pt x="646" y="319"/>
                    </a:lnTo>
                    <a:lnTo>
                      <a:pt x="636" y="330"/>
                    </a:lnTo>
                    <a:lnTo>
                      <a:pt x="626" y="342"/>
                    </a:lnTo>
                    <a:lnTo>
                      <a:pt x="615" y="354"/>
                    </a:lnTo>
                    <a:lnTo>
                      <a:pt x="603" y="365"/>
                    </a:lnTo>
                    <a:lnTo>
                      <a:pt x="591" y="374"/>
                    </a:lnTo>
                    <a:lnTo>
                      <a:pt x="579" y="385"/>
                    </a:lnTo>
                    <a:lnTo>
                      <a:pt x="565" y="395"/>
                    </a:lnTo>
                    <a:lnTo>
                      <a:pt x="552" y="405"/>
                    </a:lnTo>
                    <a:lnTo>
                      <a:pt x="538" y="415"/>
                    </a:lnTo>
                    <a:lnTo>
                      <a:pt x="524" y="424"/>
                    </a:lnTo>
                    <a:lnTo>
                      <a:pt x="509" y="434"/>
                    </a:lnTo>
                    <a:lnTo>
                      <a:pt x="494" y="442"/>
                    </a:lnTo>
                    <a:lnTo>
                      <a:pt x="478" y="451"/>
                    </a:lnTo>
                    <a:lnTo>
                      <a:pt x="462" y="459"/>
                    </a:lnTo>
                    <a:lnTo>
                      <a:pt x="446" y="467"/>
                    </a:lnTo>
                    <a:lnTo>
                      <a:pt x="430" y="474"/>
                    </a:lnTo>
                    <a:lnTo>
                      <a:pt x="412" y="483"/>
                    </a:lnTo>
                    <a:lnTo>
                      <a:pt x="395" y="490"/>
                    </a:lnTo>
                    <a:lnTo>
                      <a:pt x="377" y="496"/>
                    </a:lnTo>
                    <a:lnTo>
                      <a:pt x="358" y="502"/>
                    </a:lnTo>
                    <a:lnTo>
                      <a:pt x="322" y="515"/>
                    </a:lnTo>
                    <a:lnTo>
                      <a:pt x="303" y="520"/>
                    </a:lnTo>
                    <a:lnTo>
                      <a:pt x="283" y="524"/>
                    </a:lnTo>
                    <a:lnTo>
                      <a:pt x="264" y="530"/>
                    </a:lnTo>
                    <a:lnTo>
                      <a:pt x="244" y="534"/>
                    </a:lnTo>
                    <a:lnTo>
                      <a:pt x="224" y="538"/>
                    </a:lnTo>
                    <a:lnTo>
                      <a:pt x="204" y="541"/>
                    </a:lnTo>
                    <a:lnTo>
                      <a:pt x="204" y="541"/>
                    </a:lnTo>
                    <a:lnTo>
                      <a:pt x="0" y="541"/>
                    </a:lnTo>
                    <a:lnTo>
                      <a:pt x="11" y="526"/>
                    </a:lnTo>
                    <a:lnTo>
                      <a:pt x="21" y="509"/>
                    </a:lnTo>
                    <a:lnTo>
                      <a:pt x="32" y="492"/>
                    </a:lnTo>
                    <a:lnTo>
                      <a:pt x="40" y="476"/>
                    </a:lnTo>
                    <a:lnTo>
                      <a:pt x="50" y="459"/>
                    </a:lnTo>
                    <a:lnTo>
                      <a:pt x="58" y="442"/>
                    </a:lnTo>
                    <a:lnTo>
                      <a:pt x="64" y="426"/>
                    </a:lnTo>
                    <a:lnTo>
                      <a:pt x="71" y="409"/>
                    </a:lnTo>
                    <a:lnTo>
                      <a:pt x="76" y="391"/>
                    </a:lnTo>
                    <a:lnTo>
                      <a:pt x="80" y="374"/>
                    </a:lnTo>
                    <a:lnTo>
                      <a:pt x="84" y="358"/>
                    </a:lnTo>
                    <a:lnTo>
                      <a:pt x="89" y="340"/>
                    </a:lnTo>
                    <a:lnTo>
                      <a:pt x="91" y="323"/>
                    </a:lnTo>
                    <a:lnTo>
                      <a:pt x="93" y="305"/>
                    </a:lnTo>
                    <a:lnTo>
                      <a:pt x="94" y="288"/>
                    </a:lnTo>
                    <a:lnTo>
                      <a:pt x="94" y="270"/>
                    </a:lnTo>
                    <a:lnTo>
                      <a:pt x="94" y="254"/>
                    </a:lnTo>
                    <a:lnTo>
                      <a:pt x="93" y="236"/>
                    </a:lnTo>
                    <a:lnTo>
                      <a:pt x="91" y="219"/>
                    </a:lnTo>
                    <a:lnTo>
                      <a:pt x="89" y="201"/>
                    </a:lnTo>
                    <a:lnTo>
                      <a:pt x="84" y="184"/>
                    </a:lnTo>
                    <a:lnTo>
                      <a:pt x="80" y="166"/>
                    </a:lnTo>
                    <a:lnTo>
                      <a:pt x="76" y="150"/>
                    </a:lnTo>
                    <a:lnTo>
                      <a:pt x="71" y="133"/>
                    </a:lnTo>
                    <a:lnTo>
                      <a:pt x="64" y="115"/>
                    </a:lnTo>
                    <a:lnTo>
                      <a:pt x="58" y="98"/>
                    </a:lnTo>
                    <a:lnTo>
                      <a:pt x="50" y="82"/>
                    </a:lnTo>
                    <a:lnTo>
                      <a:pt x="40" y="65"/>
                    </a:lnTo>
                    <a:lnTo>
                      <a:pt x="32" y="48"/>
                    </a:lnTo>
                    <a:lnTo>
                      <a:pt x="21" y="32"/>
                    </a:lnTo>
                    <a:lnTo>
                      <a:pt x="11" y="16"/>
                    </a:lnTo>
                    <a:lnTo>
                      <a:pt x="0" y="0"/>
                    </a:lnTo>
                    <a:lnTo>
                      <a:pt x="0" y="0"/>
                    </a:lnTo>
                    <a:lnTo>
                      <a:pt x="204" y="0"/>
                    </a:lnTo>
                    <a:lnTo>
                      <a:pt x="224" y="3"/>
                    </a:lnTo>
                    <a:lnTo>
                      <a:pt x="244" y="7"/>
                    </a:lnTo>
                    <a:lnTo>
                      <a:pt x="264" y="11"/>
                    </a:lnTo>
                    <a:lnTo>
                      <a:pt x="285" y="16"/>
                    </a:lnTo>
                    <a:lnTo>
                      <a:pt x="303" y="21"/>
                    </a:lnTo>
                    <a:lnTo>
                      <a:pt x="322" y="26"/>
                    </a:lnTo>
                    <a:lnTo>
                      <a:pt x="360" y="39"/>
                    </a:lnTo>
                    <a:lnTo>
                      <a:pt x="377" y="44"/>
                    </a:lnTo>
                    <a:lnTo>
                      <a:pt x="396" y="51"/>
                    </a:lnTo>
                    <a:lnTo>
                      <a:pt x="414" y="58"/>
                    </a:lnTo>
                    <a:lnTo>
                      <a:pt x="430" y="66"/>
                    </a:lnTo>
                    <a:lnTo>
                      <a:pt x="447" y="73"/>
                    </a:lnTo>
                    <a:lnTo>
                      <a:pt x="463" y="82"/>
                    </a:lnTo>
                    <a:lnTo>
                      <a:pt x="479" y="90"/>
                    </a:lnTo>
                    <a:lnTo>
                      <a:pt x="494" y="98"/>
                    </a:lnTo>
                    <a:lnTo>
                      <a:pt x="510" y="107"/>
                    </a:lnTo>
                    <a:lnTo>
                      <a:pt x="525" y="116"/>
                    </a:lnTo>
                    <a:lnTo>
                      <a:pt x="538" y="126"/>
                    </a:lnTo>
                    <a:lnTo>
                      <a:pt x="553" y="136"/>
                    </a:lnTo>
                    <a:lnTo>
                      <a:pt x="567" y="145"/>
                    </a:lnTo>
                    <a:lnTo>
                      <a:pt x="579" y="155"/>
                    </a:lnTo>
                    <a:lnTo>
                      <a:pt x="592" y="166"/>
                    </a:lnTo>
                    <a:lnTo>
                      <a:pt x="604" y="177"/>
                    </a:lnTo>
                    <a:lnTo>
                      <a:pt x="615" y="187"/>
                    </a:lnTo>
                    <a:lnTo>
                      <a:pt x="626" y="198"/>
                    </a:lnTo>
                    <a:lnTo>
                      <a:pt x="636" y="211"/>
                    </a:lnTo>
                    <a:lnTo>
                      <a:pt x="647" y="222"/>
                    </a:lnTo>
                    <a:lnTo>
                      <a:pt x="657" y="234"/>
                    </a:lnTo>
                    <a:lnTo>
                      <a:pt x="665" y="245"/>
                    </a:lnTo>
                    <a:lnTo>
                      <a:pt x="673" y="258"/>
                    </a:lnTo>
                    <a:lnTo>
                      <a:pt x="681" y="270"/>
                    </a:lnTo>
                    <a:lnTo>
                      <a:pt x="681" y="270"/>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0934" name="Freeform 38"/>
              <p:cNvSpPr>
                <a:spLocks/>
              </p:cNvSpPr>
              <p:nvPr/>
            </p:nvSpPr>
            <p:spPr bwMode="auto">
              <a:xfrm>
                <a:off x="4490" y="3618"/>
                <a:ext cx="78" cy="81"/>
              </a:xfrm>
              <a:custGeom>
                <a:avLst/>
                <a:gdLst>
                  <a:gd name="T0" fmla="*/ 78 w 78"/>
                  <a:gd name="T1" fmla="*/ 40 h 81"/>
                  <a:gd name="T2" fmla="*/ 78 w 78"/>
                  <a:gd name="T3" fmla="*/ 36 h 81"/>
                  <a:gd name="T4" fmla="*/ 78 w 78"/>
                  <a:gd name="T5" fmla="*/ 32 h 81"/>
                  <a:gd name="T6" fmla="*/ 77 w 78"/>
                  <a:gd name="T7" fmla="*/ 28 h 81"/>
                  <a:gd name="T8" fmla="*/ 76 w 78"/>
                  <a:gd name="T9" fmla="*/ 25 h 81"/>
                  <a:gd name="T10" fmla="*/ 72 w 78"/>
                  <a:gd name="T11" fmla="*/ 18 h 81"/>
                  <a:gd name="T12" fmla="*/ 68 w 78"/>
                  <a:gd name="T13" fmla="*/ 11 h 81"/>
                  <a:gd name="T14" fmla="*/ 61 w 78"/>
                  <a:gd name="T15" fmla="*/ 7 h 81"/>
                  <a:gd name="T16" fmla="*/ 54 w 78"/>
                  <a:gd name="T17" fmla="*/ 3 h 81"/>
                  <a:gd name="T18" fmla="*/ 51 w 78"/>
                  <a:gd name="T19" fmla="*/ 1 h 81"/>
                  <a:gd name="T20" fmla="*/ 47 w 78"/>
                  <a:gd name="T21" fmla="*/ 0 h 81"/>
                  <a:gd name="T22" fmla="*/ 43 w 78"/>
                  <a:gd name="T23" fmla="*/ 0 h 81"/>
                  <a:gd name="T24" fmla="*/ 39 w 78"/>
                  <a:gd name="T25" fmla="*/ 0 h 81"/>
                  <a:gd name="T26" fmla="*/ 35 w 78"/>
                  <a:gd name="T27" fmla="*/ 0 h 81"/>
                  <a:gd name="T28" fmla="*/ 31 w 78"/>
                  <a:gd name="T29" fmla="*/ 0 h 81"/>
                  <a:gd name="T30" fmla="*/ 27 w 78"/>
                  <a:gd name="T31" fmla="*/ 1 h 81"/>
                  <a:gd name="T32" fmla="*/ 25 w 78"/>
                  <a:gd name="T33" fmla="*/ 3 h 81"/>
                  <a:gd name="T34" fmla="*/ 18 w 78"/>
                  <a:gd name="T35" fmla="*/ 7 h 81"/>
                  <a:gd name="T36" fmla="*/ 11 w 78"/>
                  <a:gd name="T37" fmla="*/ 11 h 81"/>
                  <a:gd name="T38" fmla="*/ 7 w 78"/>
                  <a:gd name="T39" fmla="*/ 18 h 81"/>
                  <a:gd name="T40" fmla="*/ 3 w 78"/>
                  <a:gd name="T41" fmla="*/ 25 h 81"/>
                  <a:gd name="T42" fmla="*/ 2 w 78"/>
                  <a:gd name="T43" fmla="*/ 28 h 81"/>
                  <a:gd name="T44" fmla="*/ 0 w 78"/>
                  <a:gd name="T45" fmla="*/ 32 h 81"/>
                  <a:gd name="T46" fmla="*/ 0 w 78"/>
                  <a:gd name="T47" fmla="*/ 36 h 81"/>
                  <a:gd name="T48" fmla="*/ 0 w 78"/>
                  <a:gd name="T49" fmla="*/ 40 h 81"/>
                  <a:gd name="T50" fmla="*/ 0 w 78"/>
                  <a:gd name="T51" fmla="*/ 44 h 81"/>
                  <a:gd name="T52" fmla="*/ 0 w 78"/>
                  <a:gd name="T53" fmla="*/ 49 h 81"/>
                  <a:gd name="T54" fmla="*/ 2 w 78"/>
                  <a:gd name="T55" fmla="*/ 53 h 81"/>
                  <a:gd name="T56" fmla="*/ 3 w 78"/>
                  <a:gd name="T57" fmla="*/ 57 h 81"/>
                  <a:gd name="T58" fmla="*/ 7 w 78"/>
                  <a:gd name="T59" fmla="*/ 63 h 81"/>
                  <a:gd name="T60" fmla="*/ 11 w 78"/>
                  <a:gd name="T61" fmla="*/ 69 h 81"/>
                  <a:gd name="T62" fmla="*/ 18 w 78"/>
                  <a:gd name="T63" fmla="*/ 74 h 81"/>
                  <a:gd name="T64" fmla="*/ 25 w 78"/>
                  <a:gd name="T65" fmla="*/ 78 h 81"/>
                  <a:gd name="T66" fmla="*/ 27 w 78"/>
                  <a:gd name="T67" fmla="*/ 79 h 81"/>
                  <a:gd name="T68" fmla="*/ 31 w 78"/>
                  <a:gd name="T69" fmla="*/ 81 h 81"/>
                  <a:gd name="T70" fmla="*/ 35 w 78"/>
                  <a:gd name="T71" fmla="*/ 81 h 81"/>
                  <a:gd name="T72" fmla="*/ 39 w 78"/>
                  <a:gd name="T73" fmla="*/ 81 h 81"/>
                  <a:gd name="T74" fmla="*/ 43 w 78"/>
                  <a:gd name="T75" fmla="*/ 81 h 81"/>
                  <a:gd name="T76" fmla="*/ 47 w 78"/>
                  <a:gd name="T77" fmla="*/ 81 h 81"/>
                  <a:gd name="T78" fmla="*/ 51 w 78"/>
                  <a:gd name="T79" fmla="*/ 79 h 81"/>
                  <a:gd name="T80" fmla="*/ 54 w 78"/>
                  <a:gd name="T81" fmla="*/ 78 h 81"/>
                  <a:gd name="T82" fmla="*/ 61 w 78"/>
                  <a:gd name="T83" fmla="*/ 74 h 81"/>
                  <a:gd name="T84" fmla="*/ 68 w 78"/>
                  <a:gd name="T85" fmla="*/ 69 h 81"/>
                  <a:gd name="T86" fmla="*/ 72 w 78"/>
                  <a:gd name="T87" fmla="*/ 63 h 81"/>
                  <a:gd name="T88" fmla="*/ 76 w 78"/>
                  <a:gd name="T89" fmla="*/ 57 h 81"/>
                  <a:gd name="T90" fmla="*/ 77 w 78"/>
                  <a:gd name="T91" fmla="*/ 53 h 81"/>
                  <a:gd name="T92" fmla="*/ 78 w 78"/>
                  <a:gd name="T93" fmla="*/ 49 h 81"/>
                  <a:gd name="T94" fmla="*/ 78 w 78"/>
                  <a:gd name="T95" fmla="*/ 44 h 81"/>
                  <a:gd name="T96" fmla="*/ 78 w 78"/>
                  <a:gd name="T97" fmla="*/ 40 h 81"/>
                  <a:gd name="T98" fmla="*/ 78 w 78"/>
                  <a:gd name="T99" fmla="*/ 4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8" h="81">
                    <a:moveTo>
                      <a:pt x="78" y="40"/>
                    </a:moveTo>
                    <a:lnTo>
                      <a:pt x="78" y="36"/>
                    </a:lnTo>
                    <a:lnTo>
                      <a:pt x="78" y="32"/>
                    </a:lnTo>
                    <a:lnTo>
                      <a:pt x="77" y="28"/>
                    </a:lnTo>
                    <a:lnTo>
                      <a:pt x="76" y="25"/>
                    </a:lnTo>
                    <a:lnTo>
                      <a:pt x="72" y="18"/>
                    </a:lnTo>
                    <a:lnTo>
                      <a:pt x="68" y="11"/>
                    </a:lnTo>
                    <a:lnTo>
                      <a:pt x="61" y="7"/>
                    </a:lnTo>
                    <a:lnTo>
                      <a:pt x="54" y="3"/>
                    </a:lnTo>
                    <a:lnTo>
                      <a:pt x="51" y="1"/>
                    </a:lnTo>
                    <a:lnTo>
                      <a:pt x="47" y="0"/>
                    </a:lnTo>
                    <a:lnTo>
                      <a:pt x="43" y="0"/>
                    </a:lnTo>
                    <a:lnTo>
                      <a:pt x="39" y="0"/>
                    </a:lnTo>
                    <a:lnTo>
                      <a:pt x="35" y="0"/>
                    </a:lnTo>
                    <a:lnTo>
                      <a:pt x="31" y="0"/>
                    </a:lnTo>
                    <a:lnTo>
                      <a:pt x="27" y="1"/>
                    </a:lnTo>
                    <a:lnTo>
                      <a:pt x="25" y="3"/>
                    </a:lnTo>
                    <a:lnTo>
                      <a:pt x="18" y="7"/>
                    </a:lnTo>
                    <a:lnTo>
                      <a:pt x="11" y="11"/>
                    </a:lnTo>
                    <a:lnTo>
                      <a:pt x="7" y="18"/>
                    </a:lnTo>
                    <a:lnTo>
                      <a:pt x="3" y="25"/>
                    </a:lnTo>
                    <a:lnTo>
                      <a:pt x="2" y="28"/>
                    </a:lnTo>
                    <a:lnTo>
                      <a:pt x="0" y="32"/>
                    </a:lnTo>
                    <a:lnTo>
                      <a:pt x="0" y="36"/>
                    </a:lnTo>
                    <a:lnTo>
                      <a:pt x="0" y="40"/>
                    </a:lnTo>
                    <a:lnTo>
                      <a:pt x="0" y="44"/>
                    </a:lnTo>
                    <a:lnTo>
                      <a:pt x="0" y="49"/>
                    </a:lnTo>
                    <a:lnTo>
                      <a:pt x="2" y="53"/>
                    </a:lnTo>
                    <a:lnTo>
                      <a:pt x="3" y="57"/>
                    </a:lnTo>
                    <a:lnTo>
                      <a:pt x="7" y="63"/>
                    </a:lnTo>
                    <a:lnTo>
                      <a:pt x="11" y="69"/>
                    </a:lnTo>
                    <a:lnTo>
                      <a:pt x="18" y="74"/>
                    </a:lnTo>
                    <a:lnTo>
                      <a:pt x="25" y="78"/>
                    </a:lnTo>
                    <a:lnTo>
                      <a:pt x="27" y="79"/>
                    </a:lnTo>
                    <a:lnTo>
                      <a:pt x="31" y="81"/>
                    </a:lnTo>
                    <a:lnTo>
                      <a:pt x="35" y="81"/>
                    </a:lnTo>
                    <a:lnTo>
                      <a:pt x="39" y="81"/>
                    </a:lnTo>
                    <a:lnTo>
                      <a:pt x="43" y="81"/>
                    </a:lnTo>
                    <a:lnTo>
                      <a:pt x="47" y="81"/>
                    </a:lnTo>
                    <a:lnTo>
                      <a:pt x="51" y="79"/>
                    </a:lnTo>
                    <a:lnTo>
                      <a:pt x="54" y="78"/>
                    </a:lnTo>
                    <a:lnTo>
                      <a:pt x="61" y="74"/>
                    </a:lnTo>
                    <a:lnTo>
                      <a:pt x="68" y="69"/>
                    </a:lnTo>
                    <a:lnTo>
                      <a:pt x="72" y="63"/>
                    </a:lnTo>
                    <a:lnTo>
                      <a:pt x="76" y="57"/>
                    </a:lnTo>
                    <a:lnTo>
                      <a:pt x="77" y="53"/>
                    </a:lnTo>
                    <a:lnTo>
                      <a:pt x="78" y="49"/>
                    </a:lnTo>
                    <a:lnTo>
                      <a:pt x="78" y="44"/>
                    </a:lnTo>
                    <a:lnTo>
                      <a:pt x="78" y="40"/>
                    </a:lnTo>
                    <a:lnTo>
                      <a:pt x="78"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0935" name="Line 39"/>
              <p:cNvSpPr>
                <a:spLocks noChangeShapeType="1"/>
              </p:cNvSpPr>
              <p:nvPr/>
            </p:nvSpPr>
            <p:spPr bwMode="auto">
              <a:xfrm>
                <a:off x="4494" y="3648"/>
                <a:ext cx="19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0938" name="Group 42"/>
            <p:cNvGrpSpPr>
              <a:grpSpLocks/>
            </p:cNvGrpSpPr>
            <p:nvPr/>
          </p:nvGrpSpPr>
          <p:grpSpPr bwMode="auto">
            <a:xfrm>
              <a:off x="1172" y="1261"/>
              <a:ext cx="465" cy="273"/>
              <a:chOff x="1824" y="3312"/>
              <a:chExt cx="864" cy="288"/>
            </a:xfrm>
          </p:grpSpPr>
          <p:sp>
            <p:nvSpPr>
              <p:cNvPr id="80939" name="Line 43"/>
              <p:cNvSpPr>
                <a:spLocks noChangeShapeType="1"/>
              </p:cNvSpPr>
              <p:nvPr/>
            </p:nvSpPr>
            <p:spPr bwMode="auto">
              <a:xfrm>
                <a:off x="1824" y="3456"/>
                <a:ext cx="24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0940" name="AutoShape 44"/>
              <p:cNvSpPr>
                <a:spLocks noChangeArrowheads="1"/>
              </p:cNvSpPr>
              <p:nvPr/>
            </p:nvSpPr>
            <p:spPr bwMode="auto">
              <a:xfrm rot="5400000">
                <a:off x="2040" y="3336"/>
                <a:ext cx="288" cy="240"/>
              </a:xfrm>
              <a:prstGeom prst="triangle">
                <a:avLst>
                  <a:gd name="adj" fmla="val 50000"/>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41" name="Oval 45"/>
              <p:cNvSpPr>
                <a:spLocks noChangeArrowheads="1"/>
              </p:cNvSpPr>
              <p:nvPr/>
            </p:nvSpPr>
            <p:spPr bwMode="auto">
              <a:xfrm>
                <a:off x="2304" y="3408"/>
                <a:ext cx="96" cy="96"/>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42" name="Line 46"/>
              <p:cNvSpPr>
                <a:spLocks noChangeShapeType="1"/>
              </p:cNvSpPr>
              <p:nvPr/>
            </p:nvSpPr>
            <p:spPr bwMode="auto">
              <a:xfrm flipH="1">
                <a:off x="2400" y="3456"/>
                <a:ext cx="288"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80943" name="Line 47"/>
            <p:cNvSpPr>
              <a:spLocks noChangeShapeType="1"/>
            </p:cNvSpPr>
            <p:nvPr/>
          </p:nvSpPr>
          <p:spPr bwMode="auto">
            <a:xfrm flipH="1">
              <a:off x="1020" y="1931"/>
              <a:ext cx="583" cy="2"/>
            </a:xfrm>
            <a:prstGeom prst="line">
              <a:avLst/>
            </a:prstGeom>
            <a:noFill/>
            <a:ln w="1905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44" name="Line 48"/>
            <p:cNvSpPr>
              <a:spLocks noChangeShapeType="1"/>
            </p:cNvSpPr>
            <p:nvPr/>
          </p:nvSpPr>
          <p:spPr bwMode="auto">
            <a:xfrm>
              <a:off x="2692" y="1288"/>
              <a:ext cx="0" cy="14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45" name="Line 49"/>
            <p:cNvSpPr>
              <a:spLocks noChangeShapeType="1"/>
            </p:cNvSpPr>
            <p:nvPr/>
          </p:nvSpPr>
          <p:spPr bwMode="auto">
            <a:xfrm flipH="1">
              <a:off x="2692" y="1670"/>
              <a:ext cx="0" cy="16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47" name="Text Box 51"/>
            <p:cNvSpPr txBox="1">
              <a:spLocks noChangeArrowheads="1"/>
            </p:cNvSpPr>
            <p:nvPr/>
          </p:nvSpPr>
          <p:spPr bwMode="auto">
            <a:xfrm>
              <a:off x="975" y="958"/>
              <a:ext cx="13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2000" b="1"/>
                <a:t>X</a:t>
              </a:r>
            </a:p>
          </p:txBody>
        </p:sp>
        <p:sp>
          <p:nvSpPr>
            <p:cNvPr id="80948" name="Text Box 52"/>
            <p:cNvSpPr txBox="1">
              <a:spLocks noChangeArrowheads="1"/>
            </p:cNvSpPr>
            <p:nvPr/>
          </p:nvSpPr>
          <p:spPr bwMode="auto">
            <a:xfrm>
              <a:off x="975" y="1230"/>
              <a:ext cx="13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2000" b="1"/>
                <a:t>Z</a:t>
              </a:r>
            </a:p>
          </p:txBody>
        </p:sp>
        <p:sp>
          <p:nvSpPr>
            <p:cNvPr id="80949" name="Text Box 53"/>
            <p:cNvSpPr txBox="1">
              <a:spLocks noChangeArrowheads="1"/>
            </p:cNvSpPr>
            <p:nvPr/>
          </p:nvSpPr>
          <p:spPr bwMode="auto">
            <a:xfrm>
              <a:off x="998" y="1729"/>
              <a:ext cx="13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2000" b="1"/>
                <a:t>Y</a:t>
              </a:r>
            </a:p>
          </p:txBody>
        </p:sp>
        <p:sp>
          <p:nvSpPr>
            <p:cNvPr id="80950" name="Text Box 54"/>
            <p:cNvSpPr txBox="1">
              <a:spLocks noChangeArrowheads="1"/>
            </p:cNvSpPr>
            <p:nvPr/>
          </p:nvSpPr>
          <p:spPr bwMode="auto">
            <a:xfrm>
              <a:off x="3543" y="1298"/>
              <a:ext cx="13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2000" b="1"/>
                <a:t>F</a:t>
              </a:r>
            </a:p>
          </p:txBody>
        </p:sp>
        <p:sp>
          <p:nvSpPr>
            <p:cNvPr id="80951" name="Line 55"/>
            <p:cNvSpPr>
              <a:spLocks noChangeShapeType="1"/>
            </p:cNvSpPr>
            <p:nvPr/>
          </p:nvSpPr>
          <p:spPr bwMode="auto">
            <a:xfrm flipH="1">
              <a:off x="1045" y="1185"/>
              <a:ext cx="542" cy="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52" name="Line 56"/>
            <p:cNvSpPr>
              <a:spLocks noChangeShapeType="1"/>
            </p:cNvSpPr>
            <p:nvPr/>
          </p:nvSpPr>
          <p:spPr bwMode="auto">
            <a:xfrm flipH="1">
              <a:off x="1076" y="1401"/>
              <a:ext cx="96"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53" name="Line 57"/>
            <p:cNvSpPr>
              <a:spLocks noChangeShapeType="1"/>
            </p:cNvSpPr>
            <p:nvPr/>
          </p:nvSpPr>
          <p:spPr bwMode="auto">
            <a:xfrm flipH="1">
              <a:off x="1172" y="1716"/>
              <a:ext cx="449"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54" name="Line 58"/>
            <p:cNvSpPr>
              <a:spLocks noChangeShapeType="1"/>
            </p:cNvSpPr>
            <p:nvPr/>
          </p:nvSpPr>
          <p:spPr bwMode="auto">
            <a:xfrm flipV="1">
              <a:off x="1172" y="1401"/>
              <a:ext cx="0" cy="315"/>
            </a:xfrm>
            <a:prstGeom prst="line">
              <a:avLst/>
            </a:prstGeom>
            <a:noFill/>
            <a:ln w="19050">
              <a:solidFill>
                <a:srgbClr val="0000F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0957" name="Text Box 61"/>
          <p:cNvSpPr txBox="1">
            <a:spLocks noChangeArrowheads="1"/>
          </p:cNvSpPr>
          <p:nvPr/>
        </p:nvSpPr>
        <p:spPr bwMode="auto">
          <a:xfrm>
            <a:off x="503238" y="3500438"/>
            <a:ext cx="9366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zh-CN" altLang="en-US" sz="2400" b="1" dirty="0" smtClean="0"/>
              <a:t>当</a:t>
            </a:r>
            <a:endParaRPr lang="en-US" altLang="zh-CN" sz="2400" b="1" dirty="0"/>
          </a:p>
        </p:txBody>
      </p:sp>
      <p:grpSp>
        <p:nvGrpSpPr>
          <p:cNvPr id="81039" name="Group 143"/>
          <p:cNvGrpSpPr>
            <a:grpSpLocks/>
          </p:cNvGrpSpPr>
          <p:nvPr/>
        </p:nvGrpSpPr>
        <p:grpSpPr bwMode="auto">
          <a:xfrm>
            <a:off x="4981575" y="657225"/>
            <a:ext cx="3887788" cy="754063"/>
            <a:chOff x="3161" y="505"/>
            <a:chExt cx="2449" cy="404"/>
          </a:xfrm>
        </p:grpSpPr>
        <p:graphicFrame>
          <p:nvGraphicFramePr>
            <p:cNvPr id="80902" name="Object 6"/>
            <p:cNvGraphicFramePr>
              <a:graphicFrameLocks noChangeAspect="1"/>
            </p:cNvGraphicFramePr>
            <p:nvPr/>
          </p:nvGraphicFramePr>
          <p:xfrm>
            <a:off x="3161" y="505"/>
            <a:ext cx="169" cy="90"/>
          </p:xfrm>
          <a:graphic>
            <a:graphicData uri="http://schemas.openxmlformats.org/presentationml/2006/ole">
              <mc:AlternateContent xmlns:mc="http://schemas.openxmlformats.org/markup-compatibility/2006">
                <mc:Choice xmlns:v="urn:schemas-microsoft-com:vml" Requires="v">
                  <p:oleObj spid="_x0000_s44144" name="公式" r:id="rId15" imgW="177480" imgH="164880" progId="Equation.3">
                    <p:embed/>
                  </p:oleObj>
                </mc:Choice>
                <mc:Fallback>
                  <p:oleObj name="公式" r:id="rId15" imgW="177480" imgH="164880" progId="Equation.3">
                    <p:embed/>
                    <p:pic>
                      <p:nvPicPr>
                        <p:cNvPr id="80902" name="Object 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61" y="505"/>
                          <a:ext cx="169" cy="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0961" name="Line 65"/>
            <p:cNvSpPr>
              <a:spLocks noChangeShapeType="1"/>
            </p:cNvSpPr>
            <p:nvPr/>
          </p:nvSpPr>
          <p:spPr bwMode="auto">
            <a:xfrm>
              <a:off x="3320" y="909"/>
              <a:ext cx="229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63" name="Line 67"/>
            <p:cNvSpPr>
              <a:spLocks noChangeShapeType="1"/>
            </p:cNvSpPr>
            <p:nvPr/>
          </p:nvSpPr>
          <p:spPr bwMode="auto">
            <a:xfrm flipV="1">
              <a:off x="3320" y="557"/>
              <a:ext cx="0" cy="35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64" name="Line 68"/>
            <p:cNvSpPr>
              <a:spLocks noChangeShapeType="1"/>
            </p:cNvSpPr>
            <p:nvPr/>
          </p:nvSpPr>
          <p:spPr bwMode="auto">
            <a:xfrm>
              <a:off x="3320" y="701"/>
              <a:ext cx="188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65" name="Text Box 69"/>
            <p:cNvSpPr txBox="1">
              <a:spLocks noChangeArrowheads="1"/>
            </p:cNvSpPr>
            <p:nvPr/>
          </p:nvSpPr>
          <p:spPr bwMode="auto">
            <a:xfrm>
              <a:off x="3161" y="635"/>
              <a:ext cx="113" cy="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b="1"/>
                <a:t>1</a:t>
              </a:r>
            </a:p>
          </p:txBody>
        </p:sp>
        <p:sp>
          <p:nvSpPr>
            <p:cNvPr id="80966" name="Text Box 70"/>
            <p:cNvSpPr txBox="1">
              <a:spLocks noChangeArrowheads="1"/>
            </p:cNvSpPr>
            <p:nvPr/>
          </p:nvSpPr>
          <p:spPr bwMode="auto">
            <a:xfrm>
              <a:off x="5465" y="731"/>
              <a:ext cx="113" cy="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b="1"/>
                <a:t>t</a:t>
              </a:r>
            </a:p>
          </p:txBody>
        </p:sp>
      </p:grpSp>
      <p:grpSp>
        <p:nvGrpSpPr>
          <p:cNvPr id="81040" name="Group 144"/>
          <p:cNvGrpSpPr>
            <a:grpSpLocks/>
          </p:cNvGrpSpPr>
          <p:nvPr/>
        </p:nvGrpSpPr>
        <p:grpSpPr bwMode="auto">
          <a:xfrm>
            <a:off x="4981575" y="1417638"/>
            <a:ext cx="3887788" cy="768350"/>
            <a:chOff x="3161" y="913"/>
            <a:chExt cx="2449" cy="412"/>
          </a:xfrm>
        </p:grpSpPr>
        <p:graphicFrame>
          <p:nvGraphicFramePr>
            <p:cNvPr id="80969" name="Object 73"/>
            <p:cNvGraphicFramePr>
              <a:graphicFrameLocks noChangeAspect="1"/>
            </p:cNvGraphicFramePr>
            <p:nvPr/>
          </p:nvGraphicFramePr>
          <p:xfrm>
            <a:off x="3179" y="913"/>
            <a:ext cx="132" cy="92"/>
          </p:xfrm>
          <a:graphic>
            <a:graphicData uri="http://schemas.openxmlformats.org/presentationml/2006/ole">
              <mc:AlternateContent xmlns:mc="http://schemas.openxmlformats.org/markup-compatibility/2006">
                <mc:Choice xmlns:v="urn:schemas-microsoft-com:vml" Requires="v">
                  <p:oleObj spid="_x0000_s44145" name="公式" r:id="rId17" imgW="139680" imgH="164880" progId="Equation.3">
                    <p:embed/>
                  </p:oleObj>
                </mc:Choice>
                <mc:Fallback>
                  <p:oleObj name="公式" r:id="rId17" imgW="139680" imgH="164880" progId="Equation.3">
                    <p:embed/>
                    <p:pic>
                      <p:nvPicPr>
                        <p:cNvPr id="80969" name="Object 7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79" y="913"/>
                          <a:ext cx="132"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0970" name="Line 74"/>
            <p:cNvSpPr>
              <a:spLocks noChangeShapeType="1"/>
            </p:cNvSpPr>
            <p:nvPr/>
          </p:nvSpPr>
          <p:spPr bwMode="auto">
            <a:xfrm>
              <a:off x="3320" y="1324"/>
              <a:ext cx="229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71" name="Line 75"/>
            <p:cNvSpPr>
              <a:spLocks noChangeShapeType="1"/>
            </p:cNvSpPr>
            <p:nvPr/>
          </p:nvSpPr>
          <p:spPr bwMode="auto">
            <a:xfrm flipV="1">
              <a:off x="3320" y="966"/>
              <a:ext cx="0" cy="35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72" name="Line 76"/>
            <p:cNvSpPr>
              <a:spLocks noChangeShapeType="1"/>
            </p:cNvSpPr>
            <p:nvPr/>
          </p:nvSpPr>
          <p:spPr bwMode="auto">
            <a:xfrm>
              <a:off x="3320" y="1112"/>
              <a:ext cx="188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73" name="Text Box 77"/>
            <p:cNvSpPr txBox="1">
              <a:spLocks noChangeArrowheads="1"/>
            </p:cNvSpPr>
            <p:nvPr/>
          </p:nvSpPr>
          <p:spPr bwMode="auto">
            <a:xfrm>
              <a:off x="3161" y="1046"/>
              <a:ext cx="113" cy="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b="1"/>
                <a:t>1</a:t>
              </a:r>
            </a:p>
          </p:txBody>
        </p:sp>
        <p:sp>
          <p:nvSpPr>
            <p:cNvPr id="80974" name="Text Box 78"/>
            <p:cNvSpPr txBox="1">
              <a:spLocks noChangeArrowheads="1"/>
            </p:cNvSpPr>
            <p:nvPr/>
          </p:nvSpPr>
          <p:spPr bwMode="auto">
            <a:xfrm>
              <a:off x="5488" y="1139"/>
              <a:ext cx="113" cy="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b="1"/>
                <a:t>t</a:t>
              </a:r>
            </a:p>
          </p:txBody>
        </p:sp>
      </p:grpSp>
      <p:grpSp>
        <p:nvGrpSpPr>
          <p:cNvPr id="81041" name="Group 145"/>
          <p:cNvGrpSpPr>
            <a:grpSpLocks/>
          </p:cNvGrpSpPr>
          <p:nvPr/>
        </p:nvGrpSpPr>
        <p:grpSpPr bwMode="auto">
          <a:xfrm>
            <a:off x="4981575" y="2178050"/>
            <a:ext cx="3910013" cy="763588"/>
            <a:chOff x="3161" y="1321"/>
            <a:chExt cx="2463" cy="409"/>
          </a:xfrm>
        </p:grpSpPr>
        <p:graphicFrame>
          <p:nvGraphicFramePr>
            <p:cNvPr id="80977" name="Object 81"/>
            <p:cNvGraphicFramePr>
              <a:graphicFrameLocks noChangeAspect="1"/>
            </p:cNvGraphicFramePr>
            <p:nvPr/>
          </p:nvGraphicFramePr>
          <p:xfrm>
            <a:off x="3173" y="1321"/>
            <a:ext cx="144" cy="91"/>
          </p:xfrm>
          <a:graphic>
            <a:graphicData uri="http://schemas.openxmlformats.org/presentationml/2006/ole">
              <mc:AlternateContent xmlns:mc="http://schemas.openxmlformats.org/markup-compatibility/2006">
                <mc:Choice xmlns:v="urn:schemas-microsoft-com:vml" Requires="v">
                  <p:oleObj spid="_x0000_s44146" name="公式" r:id="rId19" imgW="152280" imgH="164880" progId="Equation.3">
                    <p:embed/>
                  </p:oleObj>
                </mc:Choice>
                <mc:Fallback>
                  <p:oleObj name="公式" r:id="rId19" imgW="152280" imgH="164880" progId="Equation.3">
                    <p:embed/>
                    <p:pic>
                      <p:nvPicPr>
                        <p:cNvPr id="80977" name="Object 8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173" y="1321"/>
                          <a:ext cx="144" cy="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0978" name="Line 82"/>
            <p:cNvSpPr>
              <a:spLocks noChangeShapeType="1"/>
            </p:cNvSpPr>
            <p:nvPr/>
          </p:nvSpPr>
          <p:spPr bwMode="auto">
            <a:xfrm>
              <a:off x="3320" y="1730"/>
              <a:ext cx="229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79" name="Line 83"/>
            <p:cNvSpPr>
              <a:spLocks noChangeShapeType="1"/>
            </p:cNvSpPr>
            <p:nvPr/>
          </p:nvSpPr>
          <p:spPr bwMode="auto">
            <a:xfrm flipV="1">
              <a:off x="3320" y="1374"/>
              <a:ext cx="0" cy="3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80" name="Line 84"/>
            <p:cNvSpPr>
              <a:spLocks noChangeShapeType="1"/>
            </p:cNvSpPr>
            <p:nvPr/>
          </p:nvSpPr>
          <p:spPr bwMode="auto">
            <a:xfrm>
              <a:off x="3320" y="1519"/>
              <a:ext cx="7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81" name="Text Box 85"/>
            <p:cNvSpPr txBox="1">
              <a:spLocks noChangeArrowheads="1"/>
            </p:cNvSpPr>
            <p:nvPr/>
          </p:nvSpPr>
          <p:spPr bwMode="auto">
            <a:xfrm>
              <a:off x="3161" y="1453"/>
              <a:ext cx="113" cy="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b="1"/>
                <a:t>1</a:t>
              </a:r>
            </a:p>
          </p:txBody>
        </p:sp>
        <p:sp>
          <p:nvSpPr>
            <p:cNvPr id="80982" name="Text Box 86"/>
            <p:cNvSpPr txBox="1">
              <a:spLocks noChangeArrowheads="1"/>
            </p:cNvSpPr>
            <p:nvPr/>
          </p:nvSpPr>
          <p:spPr bwMode="auto">
            <a:xfrm>
              <a:off x="5511" y="1548"/>
              <a:ext cx="113" cy="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b="1"/>
                <a:t>t</a:t>
              </a:r>
            </a:p>
          </p:txBody>
        </p:sp>
        <p:sp>
          <p:nvSpPr>
            <p:cNvPr id="80983" name="Line 87"/>
            <p:cNvSpPr>
              <a:spLocks noChangeShapeType="1"/>
            </p:cNvSpPr>
            <p:nvPr/>
          </p:nvSpPr>
          <p:spPr bwMode="auto">
            <a:xfrm>
              <a:off x="4045" y="1519"/>
              <a:ext cx="0"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1042" name="Group 146"/>
          <p:cNvGrpSpPr>
            <a:grpSpLocks/>
          </p:cNvGrpSpPr>
          <p:nvPr/>
        </p:nvGrpSpPr>
        <p:grpSpPr bwMode="auto">
          <a:xfrm>
            <a:off x="4972050" y="2898775"/>
            <a:ext cx="3897313" cy="762000"/>
            <a:chOff x="3155" y="1707"/>
            <a:chExt cx="2455" cy="409"/>
          </a:xfrm>
        </p:grpSpPr>
        <p:graphicFrame>
          <p:nvGraphicFramePr>
            <p:cNvPr id="80986" name="Object 90"/>
            <p:cNvGraphicFramePr>
              <a:graphicFrameLocks noChangeAspect="1"/>
            </p:cNvGraphicFramePr>
            <p:nvPr/>
          </p:nvGraphicFramePr>
          <p:xfrm>
            <a:off x="3155" y="1707"/>
            <a:ext cx="180" cy="91"/>
          </p:xfrm>
          <a:graphic>
            <a:graphicData uri="http://schemas.openxmlformats.org/presentationml/2006/ole">
              <mc:AlternateContent xmlns:mc="http://schemas.openxmlformats.org/markup-compatibility/2006">
                <mc:Choice xmlns:v="urn:schemas-microsoft-com:vml" Requires="v">
                  <p:oleObj spid="_x0000_s44147" name="公式" r:id="rId21" imgW="190440" imgH="164880" progId="Equation.3">
                    <p:embed/>
                  </p:oleObj>
                </mc:Choice>
                <mc:Fallback>
                  <p:oleObj name="公式" r:id="rId21" imgW="190440" imgH="164880" progId="Equation.3">
                    <p:embed/>
                    <p:pic>
                      <p:nvPicPr>
                        <p:cNvPr id="80986" name="Object 9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55" y="1707"/>
                          <a:ext cx="180" cy="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0987" name="Line 91"/>
            <p:cNvSpPr>
              <a:spLocks noChangeShapeType="1"/>
            </p:cNvSpPr>
            <p:nvPr/>
          </p:nvSpPr>
          <p:spPr bwMode="auto">
            <a:xfrm>
              <a:off x="3320" y="2116"/>
              <a:ext cx="229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88" name="Line 92"/>
            <p:cNvSpPr>
              <a:spLocks noChangeShapeType="1"/>
            </p:cNvSpPr>
            <p:nvPr/>
          </p:nvSpPr>
          <p:spPr bwMode="auto">
            <a:xfrm flipV="1">
              <a:off x="3320" y="1760"/>
              <a:ext cx="0" cy="3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89" name="Line 93"/>
            <p:cNvSpPr>
              <a:spLocks noChangeShapeType="1"/>
            </p:cNvSpPr>
            <p:nvPr/>
          </p:nvSpPr>
          <p:spPr bwMode="auto">
            <a:xfrm>
              <a:off x="4159" y="1905"/>
              <a:ext cx="104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90" name="Text Box 94"/>
            <p:cNvSpPr txBox="1">
              <a:spLocks noChangeArrowheads="1"/>
            </p:cNvSpPr>
            <p:nvPr/>
          </p:nvSpPr>
          <p:spPr bwMode="auto">
            <a:xfrm>
              <a:off x="3161" y="1839"/>
              <a:ext cx="113" cy="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b="1"/>
                <a:t>1</a:t>
              </a:r>
            </a:p>
          </p:txBody>
        </p:sp>
        <p:sp>
          <p:nvSpPr>
            <p:cNvPr id="80991" name="Text Box 95"/>
            <p:cNvSpPr txBox="1">
              <a:spLocks noChangeArrowheads="1"/>
            </p:cNvSpPr>
            <p:nvPr/>
          </p:nvSpPr>
          <p:spPr bwMode="auto">
            <a:xfrm>
              <a:off x="5488" y="1933"/>
              <a:ext cx="113" cy="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b="1"/>
                <a:t>t</a:t>
              </a:r>
            </a:p>
          </p:txBody>
        </p:sp>
        <p:sp>
          <p:nvSpPr>
            <p:cNvPr id="80992" name="Line 96"/>
            <p:cNvSpPr>
              <a:spLocks noChangeShapeType="1"/>
            </p:cNvSpPr>
            <p:nvPr/>
          </p:nvSpPr>
          <p:spPr bwMode="auto">
            <a:xfrm>
              <a:off x="4159" y="1905"/>
              <a:ext cx="0" cy="21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1043" name="Group 147"/>
          <p:cNvGrpSpPr>
            <a:grpSpLocks/>
          </p:cNvGrpSpPr>
          <p:nvPr/>
        </p:nvGrpSpPr>
        <p:grpSpPr bwMode="auto">
          <a:xfrm>
            <a:off x="4953000" y="3700463"/>
            <a:ext cx="3916363" cy="719137"/>
            <a:chOff x="3143" y="2137"/>
            <a:chExt cx="2467" cy="386"/>
          </a:xfrm>
        </p:grpSpPr>
        <p:graphicFrame>
          <p:nvGraphicFramePr>
            <p:cNvPr id="80995" name="Object 99"/>
            <p:cNvGraphicFramePr>
              <a:graphicFrameLocks noChangeAspect="1"/>
            </p:cNvGraphicFramePr>
            <p:nvPr/>
          </p:nvGraphicFramePr>
          <p:xfrm>
            <a:off x="3143" y="2137"/>
            <a:ext cx="222" cy="94"/>
          </p:xfrm>
          <a:graphic>
            <a:graphicData uri="http://schemas.openxmlformats.org/presentationml/2006/ole">
              <mc:AlternateContent xmlns:mc="http://schemas.openxmlformats.org/markup-compatibility/2006">
                <mc:Choice xmlns:v="urn:schemas-microsoft-com:vml" Requires="v">
                  <p:oleObj spid="_x0000_s44148" name="公式" r:id="rId23" imgW="215640" imgH="164880" progId="Equation.3">
                    <p:embed/>
                  </p:oleObj>
                </mc:Choice>
                <mc:Fallback>
                  <p:oleObj name="公式" r:id="rId23" imgW="215640" imgH="164880" progId="Equation.3">
                    <p:embed/>
                    <p:pic>
                      <p:nvPicPr>
                        <p:cNvPr id="80995" name="Object 9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43" y="2137"/>
                          <a:ext cx="222" cy="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0996" name="Line 100"/>
            <p:cNvSpPr>
              <a:spLocks noChangeShapeType="1"/>
            </p:cNvSpPr>
            <p:nvPr/>
          </p:nvSpPr>
          <p:spPr bwMode="auto">
            <a:xfrm>
              <a:off x="3320" y="2523"/>
              <a:ext cx="229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97" name="Line 101"/>
            <p:cNvSpPr>
              <a:spLocks noChangeShapeType="1"/>
            </p:cNvSpPr>
            <p:nvPr/>
          </p:nvSpPr>
          <p:spPr bwMode="auto">
            <a:xfrm flipV="1">
              <a:off x="3320" y="2187"/>
              <a:ext cx="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98" name="Line 102"/>
            <p:cNvSpPr>
              <a:spLocks noChangeShapeType="1"/>
            </p:cNvSpPr>
            <p:nvPr/>
          </p:nvSpPr>
          <p:spPr bwMode="auto">
            <a:xfrm flipV="1">
              <a:off x="3320" y="2324"/>
              <a:ext cx="83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99" name="Text Box 103"/>
            <p:cNvSpPr txBox="1">
              <a:spLocks noChangeArrowheads="1"/>
            </p:cNvSpPr>
            <p:nvPr/>
          </p:nvSpPr>
          <p:spPr bwMode="auto">
            <a:xfrm>
              <a:off x="3161" y="2262"/>
              <a:ext cx="113" cy="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b="1"/>
                <a:t>1</a:t>
              </a:r>
            </a:p>
          </p:txBody>
        </p:sp>
        <p:sp>
          <p:nvSpPr>
            <p:cNvPr id="81000" name="Text Box 104"/>
            <p:cNvSpPr txBox="1">
              <a:spLocks noChangeArrowheads="1"/>
            </p:cNvSpPr>
            <p:nvPr/>
          </p:nvSpPr>
          <p:spPr bwMode="auto">
            <a:xfrm>
              <a:off x="5488" y="2341"/>
              <a:ext cx="113" cy="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b="1"/>
                <a:t>t</a:t>
              </a:r>
            </a:p>
          </p:txBody>
        </p:sp>
        <p:sp>
          <p:nvSpPr>
            <p:cNvPr id="81001" name="Line 105"/>
            <p:cNvSpPr>
              <a:spLocks noChangeShapeType="1"/>
            </p:cNvSpPr>
            <p:nvPr/>
          </p:nvSpPr>
          <p:spPr bwMode="auto">
            <a:xfrm>
              <a:off x="4159" y="2324"/>
              <a:ext cx="0" cy="19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1044" name="Group 148"/>
          <p:cNvGrpSpPr>
            <a:grpSpLocks/>
          </p:cNvGrpSpPr>
          <p:nvPr/>
        </p:nvGrpSpPr>
        <p:grpSpPr bwMode="auto">
          <a:xfrm>
            <a:off x="4895850" y="4462463"/>
            <a:ext cx="3973513" cy="763587"/>
            <a:chOff x="3107" y="2546"/>
            <a:chExt cx="2503" cy="409"/>
          </a:xfrm>
        </p:grpSpPr>
        <p:graphicFrame>
          <p:nvGraphicFramePr>
            <p:cNvPr id="81012" name="Object 116"/>
            <p:cNvGraphicFramePr>
              <a:graphicFrameLocks noChangeAspect="1"/>
            </p:cNvGraphicFramePr>
            <p:nvPr/>
          </p:nvGraphicFramePr>
          <p:xfrm>
            <a:off x="3107" y="2546"/>
            <a:ext cx="276" cy="91"/>
          </p:xfrm>
          <a:graphic>
            <a:graphicData uri="http://schemas.openxmlformats.org/presentationml/2006/ole">
              <mc:AlternateContent xmlns:mc="http://schemas.openxmlformats.org/markup-compatibility/2006">
                <mc:Choice xmlns:v="urn:schemas-microsoft-com:vml" Requires="v">
                  <p:oleObj spid="_x0000_s44149" name="公式" r:id="rId25" imgW="291960" imgH="164880" progId="Equation.3">
                    <p:embed/>
                  </p:oleObj>
                </mc:Choice>
                <mc:Fallback>
                  <p:oleObj name="公式" r:id="rId25" imgW="291960" imgH="164880" progId="Equation.3">
                    <p:embed/>
                    <p:pic>
                      <p:nvPicPr>
                        <p:cNvPr id="81012" name="Object 116"/>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107" y="2546"/>
                          <a:ext cx="276" cy="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013" name="Line 117"/>
            <p:cNvSpPr>
              <a:spLocks noChangeShapeType="1"/>
            </p:cNvSpPr>
            <p:nvPr/>
          </p:nvSpPr>
          <p:spPr bwMode="auto">
            <a:xfrm>
              <a:off x="3320" y="2955"/>
              <a:ext cx="229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014" name="Line 118"/>
            <p:cNvSpPr>
              <a:spLocks noChangeShapeType="1"/>
            </p:cNvSpPr>
            <p:nvPr/>
          </p:nvSpPr>
          <p:spPr bwMode="auto">
            <a:xfrm flipV="1">
              <a:off x="3320" y="2599"/>
              <a:ext cx="0" cy="3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015" name="Line 119"/>
            <p:cNvSpPr>
              <a:spLocks noChangeShapeType="1"/>
            </p:cNvSpPr>
            <p:nvPr/>
          </p:nvSpPr>
          <p:spPr bwMode="auto">
            <a:xfrm>
              <a:off x="4272" y="2744"/>
              <a:ext cx="104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016" name="Text Box 120"/>
            <p:cNvSpPr txBox="1">
              <a:spLocks noChangeArrowheads="1"/>
            </p:cNvSpPr>
            <p:nvPr/>
          </p:nvSpPr>
          <p:spPr bwMode="auto">
            <a:xfrm>
              <a:off x="3161" y="2678"/>
              <a:ext cx="113" cy="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b="1"/>
                <a:t>1</a:t>
              </a:r>
            </a:p>
          </p:txBody>
        </p:sp>
        <p:sp>
          <p:nvSpPr>
            <p:cNvPr id="81017" name="Text Box 121"/>
            <p:cNvSpPr txBox="1">
              <a:spLocks noChangeArrowheads="1"/>
            </p:cNvSpPr>
            <p:nvPr/>
          </p:nvSpPr>
          <p:spPr bwMode="auto">
            <a:xfrm>
              <a:off x="5488" y="2795"/>
              <a:ext cx="113" cy="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b="1"/>
                <a:t>t</a:t>
              </a:r>
            </a:p>
          </p:txBody>
        </p:sp>
        <p:sp>
          <p:nvSpPr>
            <p:cNvPr id="81018" name="Line 122"/>
            <p:cNvSpPr>
              <a:spLocks noChangeShapeType="1"/>
            </p:cNvSpPr>
            <p:nvPr/>
          </p:nvSpPr>
          <p:spPr bwMode="auto">
            <a:xfrm>
              <a:off x="4272" y="2744"/>
              <a:ext cx="0" cy="21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1045" name="Group 149"/>
          <p:cNvGrpSpPr>
            <a:grpSpLocks/>
          </p:cNvGrpSpPr>
          <p:nvPr/>
        </p:nvGrpSpPr>
        <p:grpSpPr bwMode="auto">
          <a:xfrm>
            <a:off x="4910138" y="5307013"/>
            <a:ext cx="3981450" cy="679450"/>
            <a:chOff x="3116" y="2999"/>
            <a:chExt cx="2508" cy="364"/>
          </a:xfrm>
        </p:grpSpPr>
        <p:graphicFrame>
          <p:nvGraphicFramePr>
            <p:cNvPr id="80906" name="Object 10"/>
            <p:cNvGraphicFramePr>
              <a:graphicFrameLocks noChangeAspect="1"/>
            </p:cNvGraphicFramePr>
            <p:nvPr/>
          </p:nvGraphicFramePr>
          <p:xfrm>
            <a:off x="3116" y="2999"/>
            <a:ext cx="165" cy="91"/>
          </p:xfrm>
          <a:graphic>
            <a:graphicData uri="http://schemas.openxmlformats.org/presentationml/2006/ole">
              <mc:AlternateContent xmlns:mc="http://schemas.openxmlformats.org/markup-compatibility/2006">
                <mc:Choice xmlns:v="urn:schemas-microsoft-com:vml" Requires="v">
                  <p:oleObj spid="_x0000_s44150" name="公式" r:id="rId27" imgW="164880" imgH="164880" progId="Equation.3">
                    <p:embed/>
                  </p:oleObj>
                </mc:Choice>
                <mc:Fallback>
                  <p:oleObj name="公式" r:id="rId27" imgW="164880" imgH="164880" progId="Equation.3">
                    <p:embed/>
                    <p:pic>
                      <p:nvPicPr>
                        <p:cNvPr id="80906" name="Object 10"/>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116" y="2999"/>
                          <a:ext cx="165" cy="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023" name="Line 127"/>
            <p:cNvSpPr>
              <a:spLocks noChangeShapeType="1"/>
            </p:cNvSpPr>
            <p:nvPr/>
          </p:nvSpPr>
          <p:spPr bwMode="auto">
            <a:xfrm>
              <a:off x="3320" y="3363"/>
              <a:ext cx="229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024" name="Line 128"/>
            <p:cNvSpPr>
              <a:spLocks noChangeShapeType="1"/>
            </p:cNvSpPr>
            <p:nvPr/>
          </p:nvSpPr>
          <p:spPr bwMode="auto">
            <a:xfrm flipV="1">
              <a:off x="3320" y="3024"/>
              <a:ext cx="0" cy="33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025" name="Line 129"/>
            <p:cNvSpPr>
              <a:spLocks noChangeShapeType="1"/>
            </p:cNvSpPr>
            <p:nvPr/>
          </p:nvSpPr>
          <p:spPr bwMode="auto">
            <a:xfrm flipV="1">
              <a:off x="3320" y="3162"/>
              <a:ext cx="930"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026" name="Text Box 130"/>
            <p:cNvSpPr txBox="1">
              <a:spLocks noChangeArrowheads="1"/>
            </p:cNvSpPr>
            <p:nvPr/>
          </p:nvSpPr>
          <p:spPr bwMode="auto">
            <a:xfrm>
              <a:off x="3161" y="3100"/>
              <a:ext cx="113" cy="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b="1"/>
                <a:t>1</a:t>
              </a:r>
            </a:p>
          </p:txBody>
        </p:sp>
        <p:sp>
          <p:nvSpPr>
            <p:cNvPr id="81027" name="Text Box 131"/>
            <p:cNvSpPr txBox="1">
              <a:spLocks noChangeArrowheads="1"/>
            </p:cNvSpPr>
            <p:nvPr/>
          </p:nvSpPr>
          <p:spPr bwMode="auto">
            <a:xfrm>
              <a:off x="5511" y="3181"/>
              <a:ext cx="113" cy="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b="1"/>
                <a:t>t</a:t>
              </a:r>
            </a:p>
          </p:txBody>
        </p:sp>
        <p:sp>
          <p:nvSpPr>
            <p:cNvPr id="81028" name="Line 132"/>
            <p:cNvSpPr>
              <a:spLocks noChangeShapeType="1"/>
            </p:cNvSpPr>
            <p:nvPr/>
          </p:nvSpPr>
          <p:spPr bwMode="auto">
            <a:xfrm>
              <a:off x="4250" y="3162"/>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030" name="Line 134"/>
            <p:cNvSpPr>
              <a:spLocks noChangeShapeType="1"/>
            </p:cNvSpPr>
            <p:nvPr/>
          </p:nvSpPr>
          <p:spPr bwMode="auto">
            <a:xfrm>
              <a:off x="4363" y="3162"/>
              <a:ext cx="0" cy="20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031" name="Line 135"/>
            <p:cNvSpPr>
              <a:spLocks noChangeShapeType="1"/>
            </p:cNvSpPr>
            <p:nvPr/>
          </p:nvSpPr>
          <p:spPr bwMode="auto">
            <a:xfrm>
              <a:off x="4363" y="3162"/>
              <a:ext cx="9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1034" name="Freeform 138"/>
          <p:cNvSpPr>
            <a:spLocks/>
          </p:cNvSpPr>
          <p:nvPr/>
        </p:nvSpPr>
        <p:spPr bwMode="auto">
          <a:xfrm>
            <a:off x="6384925" y="2728913"/>
            <a:ext cx="180975" cy="676275"/>
          </a:xfrm>
          <a:custGeom>
            <a:avLst/>
            <a:gdLst>
              <a:gd name="T0" fmla="*/ 0 w 114"/>
              <a:gd name="T1" fmla="*/ 0 h 363"/>
              <a:gd name="T2" fmla="*/ 46 w 114"/>
              <a:gd name="T3" fmla="*/ 295 h 363"/>
              <a:gd name="T4" fmla="*/ 114 w 114"/>
              <a:gd name="T5" fmla="*/ 363 h 363"/>
            </a:gdLst>
            <a:ahLst/>
            <a:cxnLst>
              <a:cxn ang="0">
                <a:pos x="T0" y="T1"/>
              </a:cxn>
              <a:cxn ang="0">
                <a:pos x="T2" y="T3"/>
              </a:cxn>
              <a:cxn ang="0">
                <a:pos x="T4" y="T5"/>
              </a:cxn>
            </a:cxnLst>
            <a:rect l="0" t="0" r="r" b="b"/>
            <a:pathLst>
              <a:path w="114" h="363">
                <a:moveTo>
                  <a:pt x="0" y="0"/>
                </a:moveTo>
                <a:cubicBezTo>
                  <a:pt x="13" y="117"/>
                  <a:pt x="27" y="235"/>
                  <a:pt x="46" y="295"/>
                </a:cubicBezTo>
                <a:cubicBezTo>
                  <a:pt x="65" y="355"/>
                  <a:pt x="89" y="359"/>
                  <a:pt x="114" y="363"/>
                </a:cubicBezTo>
              </a:path>
            </a:pathLst>
          </a:custGeom>
          <a:noFill/>
          <a:ln w="25400">
            <a:solidFill>
              <a:srgbClr val="FF0000"/>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035" name="Freeform 139"/>
          <p:cNvSpPr>
            <a:spLocks/>
          </p:cNvSpPr>
          <p:nvPr/>
        </p:nvSpPr>
        <p:spPr bwMode="auto">
          <a:xfrm>
            <a:off x="6384925" y="2728913"/>
            <a:ext cx="180975" cy="1563687"/>
          </a:xfrm>
          <a:custGeom>
            <a:avLst/>
            <a:gdLst>
              <a:gd name="T0" fmla="*/ 0 w 114"/>
              <a:gd name="T1" fmla="*/ 0 h 839"/>
              <a:gd name="T2" fmla="*/ 46 w 114"/>
              <a:gd name="T3" fmla="*/ 703 h 839"/>
              <a:gd name="T4" fmla="*/ 114 w 114"/>
              <a:gd name="T5" fmla="*/ 816 h 839"/>
            </a:gdLst>
            <a:ahLst/>
            <a:cxnLst>
              <a:cxn ang="0">
                <a:pos x="T0" y="T1"/>
              </a:cxn>
              <a:cxn ang="0">
                <a:pos x="T2" y="T3"/>
              </a:cxn>
              <a:cxn ang="0">
                <a:pos x="T4" y="T5"/>
              </a:cxn>
            </a:cxnLst>
            <a:rect l="0" t="0" r="r" b="b"/>
            <a:pathLst>
              <a:path w="114" h="839">
                <a:moveTo>
                  <a:pt x="0" y="0"/>
                </a:moveTo>
                <a:cubicBezTo>
                  <a:pt x="13" y="283"/>
                  <a:pt x="27" y="567"/>
                  <a:pt x="46" y="703"/>
                </a:cubicBezTo>
                <a:cubicBezTo>
                  <a:pt x="65" y="839"/>
                  <a:pt x="89" y="827"/>
                  <a:pt x="114" y="816"/>
                </a:cubicBezTo>
              </a:path>
            </a:pathLst>
          </a:custGeom>
          <a:noFill/>
          <a:ln w="25400">
            <a:solidFill>
              <a:srgbClr val="FF0000"/>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036" name="Freeform 140"/>
          <p:cNvSpPr>
            <a:spLocks/>
          </p:cNvSpPr>
          <p:nvPr/>
        </p:nvSpPr>
        <p:spPr bwMode="auto">
          <a:xfrm>
            <a:off x="6565900" y="3405188"/>
            <a:ext cx="179388" cy="1692275"/>
          </a:xfrm>
          <a:custGeom>
            <a:avLst/>
            <a:gdLst>
              <a:gd name="T0" fmla="*/ 0 w 113"/>
              <a:gd name="T1" fmla="*/ 0 h 907"/>
              <a:gd name="T2" fmla="*/ 45 w 113"/>
              <a:gd name="T3" fmla="*/ 748 h 907"/>
              <a:gd name="T4" fmla="*/ 113 w 113"/>
              <a:gd name="T5" fmla="*/ 907 h 907"/>
            </a:gdLst>
            <a:ahLst/>
            <a:cxnLst>
              <a:cxn ang="0">
                <a:pos x="T0" y="T1"/>
              </a:cxn>
              <a:cxn ang="0">
                <a:pos x="T2" y="T3"/>
              </a:cxn>
              <a:cxn ang="0">
                <a:pos x="T4" y="T5"/>
              </a:cxn>
            </a:cxnLst>
            <a:rect l="0" t="0" r="r" b="b"/>
            <a:pathLst>
              <a:path w="113" h="907">
                <a:moveTo>
                  <a:pt x="0" y="0"/>
                </a:moveTo>
                <a:cubicBezTo>
                  <a:pt x="13" y="298"/>
                  <a:pt x="26" y="597"/>
                  <a:pt x="45" y="748"/>
                </a:cubicBezTo>
                <a:cubicBezTo>
                  <a:pt x="64" y="899"/>
                  <a:pt x="88" y="903"/>
                  <a:pt x="113" y="907"/>
                </a:cubicBezTo>
              </a:path>
            </a:pathLst>
          </a:custGeom>
          <a:noFill/>
          <a:ln w="25400">
            <a:solidFill>
              <a:srgbClr val="0000FF"/>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037" name="Freeform 141"/>
          <p:cNvSpPr>
            <a:spLocks/>
          </p:cNvSpPr>
          <p:nvPr/>
        </p:nvSpPr>
        <p:spPr bwMode="auto">
          <a:xfrm>
            <a:off x="6565900" y="4210050"/>
            <a:ext cx="179388" cy="1617663"/>
          </a:xfrm>
          <a:custGeom>
            <a:avLst/>
            <a:gdLst>
              <a:gd name="T0" fmla="*/ 0 w 113"/>
              <a:gd name="T1" fmla="*/ 0 h 868"/>
              <a:gd name="T2" fmla="*/ 45 w 113"/>
              <a:gd name="T3" fmla="*/ 725 h 868"/>
              <a:gd name="T4" fmla="*/ 113 w 113"/>
              <a:gd name="T5" fmla="*/ 861 h 868"/>
            </a:gdLst>
            <a:ahLst/>
            <a:cxnLst>
              <a:cxn ang="0">
                <a:pos x="T0" y="T1"/>
              </a:cxn>
              <a:cxn ang="0">
                <a:pos x="T2" y="T3"/>
              </a:cxn>
              <a:cxn ang="0">
                <a:pos x="T4" y="T5"/>
              </a:cxn>
            </a:cxnLst>
            <a:rect l="0" t="0" r="r" b="b"/>
            <a:pathLst>
              <a:path w="113" h="868">
                <a:moveTo>
                  <a:pt x="0" y="0"/>
                </a:moveTo>
                <a:cubicBezTo>
                  <a:pt x="13" y="291"/>
                  <a:pt x="26" y="582"/>
                  <a:pt x="45" y="725"/>
                </a:cubicBezTo>
                <a:cubicBezTo>
                  <a:pt x="64" y="868"/>
                  <a:pt x="105" y="838"/>
                  <a:pt x="113" y="861"/>
                </a:cubicBezTo>
              </a:path>
            </a:pathLst>
          </a:custGeom>
          <a:noFill/>
          <a:ln w="25400">
            <a:solidFill>
              <a:srgbClr val="0000FF"/>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038" name="Freeform 142"/>
          <p:cNvSpPr>
            <a:spLocks/>
          </p:cNvSpPr>
          <p:nvPr/>
        </p:nvSpPr>
        <p:spPr bwMode="auto">
          <a:xfrm>
            <a:off x="6745288" y="5013325"/>
            <a:ext cx="166687" cy="828675"/>
          </a:xfrm>
          <a:custGeom>
            <a:avLst/>
            <a:gdLst>
              <a:gd name="T0" fmla="*/ 0 w 68"/>
              <a:gd name="T1" fmla="*/ 0 h 430"/>
              <a:gd name="T2" fmla="*/ 23 w 68"/>
              <a:gd name="T3" fmla="*/ 340 h 430"/>
              <a:gd name="T4" fmla="*/ 68 w 68"/>
              <a:gd name="T5" fmla="*/ 430 h 430"/>
            </a:gdLst>
            <a:ahLst/>
            <a:cxnLst>
              <a:cxn ang="0">
                <a:pos x="T0" y="T1"/>
              </a:cxn>
              <a:cxn ang="0">
                <a:pos x="T2" y="T3"/>
              </a:cxn>
              <a:cxn ang="0">
                <a:pos x="T4" y="T5"/>
              </a:cxn>
            </a:cxnLst>
            <a:rect l="0" t="0" r="r" b="b"/>
            <a:pathLst>
              <a:path w="68" h="430">
                <a:moveTo>
                  <a:pt x="0" y="0"/>
                </a:moveTo>
                <a:cubicBezTo>
                  <a:pt x="6" y="134"/>
                  <a:pt x="12" y="268"/>
                  <a:pt x="23" y="340"/>
                </a:cubicBezTo>
                <a:cubicBezTo>
                  <a:pt x="34" y="412"/>
                  <a:pt x="51" y="421"/>
                  <a:pt x="68" y="430"/>
                </a:cubicBezTo>
              </a:path>
            </a:pathLst>
          </a:custGeom>
          <a:noFill/>
          <a:ln w="25400">
            <a:solidFill>
              <a:srgbClr val="00FF00"/>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047" name="Oval 151"/>
          <p:cNvSpPr>
            <a:spLocks noChangeArrowheads="1"/>
          </p:cNvSpPr>
          <p:nvPr/>
        </p:nvSpPr>
        <p:spPr bwMode="auto">
          <a:xfrm>
            <a:off x="6551613" y="5697538"/>
            <a:ext cx="468312" cy="503237"/>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9625919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80956"/>
                                        </p:tgtEl>
                                        <p:attrNameLst>
                                          <p:attrName>style.visibility</p:attrName>
                                        </p:attrNameLst>
                                      </p:cBhvr>
                                      <p:to>
                                        <p:strVal val="visible"/>
                                      </p:to>
                                    </p:set>
                                    <p:anim calcmode="lin" valueType="num">
                                      <p:cBhvr additive="base">
                                        <p:cTn id="7" dur="500" fill="hold"/>
                                        <p:tgtEl>
                                          <p:spTgt spid="80956"/>
                                        </p:tgtEl>
                                        <p:attrNameLst>
                                          <p:attrName>ppt_x</p:attrName>
                                        </p:attrNameLst>
                                      </p:cBhvr>
                                      <p:tavLst>
                                        <p:tav tm="0">
                                          <p:val>
                                            <p:strVal val="0-#ppt_w/2"/>
                                          </p:val>
                                        </p:tav>
                                        <p:tav tm="100000">
                                          <p:val>
                                            <p:strVal val="#ppt_x"/>
                                          </p:val>
                                        </p:tav>
                                      </p:tavLst>
                                    </p:anim>
                                    <p:anim calcmode="lin" valueType="num">
                                      <p:cBhvr additive="base">
                                        <p:cTn id="8" dur="500" fill="hold"/>
                                        <p:tgtEl>
                                          <p:spTgt spid="8095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nodeType="clickEffect">
                                  <p:stCondLst>
                                    <p:cond delay="0"/>
                                  </p:stCondLst>
                                  <p:childTnLst>
                                    <p:set>
                                      <p:cBhvr>
                                        <p:cTn id="12" dur="1" fill="hold">
                                          <p:stCondLst>
                                            <p:cond delay="0"/>
                                          </p:stCondLst>
                                        </p:cTn>
                                        <p:tgtEl>
                                          <p:spTgt spid="80900"/>
                                        </p:tgtEl>
                                        <p:attrNameLst>
                                          <p:attrName>style.visibility</p:attrName>
                                        </p:attrNameLst>
                                      </p:cBhvr>
                                      <p:to>
                                        <p:strVal val="visible"/>
                                      </p:to>
                                    </p:set>
                                    <p:animEffect transition="in" filter="box(in)">
                                      <p:cBhvr>
                                        <p:cTn id="13" dur="500"/>
                                        <p:tgtEl>
                                          <p:spTgt spid="8090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nodeType="clickEffect">
                                  <p:stCondLst>
                                    <p:cond delay="0"/>
                                  </p:stCondLst>
                                  <p:childTnLst>
                                    <p:set>
                                      <p:cBhvr>
                                        <p:cTn id="17" dur="1" fill="hold">
                                          <p:stCondLst>
                                            <p:cond delay="0"/>
                                          </p:stCondLst>
                                        </p:cTn>
                                        <p:tgtEl>
                                          <p:spTgt spid="80909"/>
                                        </p:tgtEl>
                                        <p:attrNameLst>
                                          <p:attrName>style.visibility</p:attrName>
                                        </p:attrNameLst>
                                      </p:cBhvr>
                                      <p:to>
                                        <p:strVal val="visible"/>
                                      </p:to>
                                    </p:set>
                                    <p:animEffect transition="in" filter="box(in)">
                                      <p:cBhvr>
                                        <p:cTn id="18" dur="500"/>
                                        <p:tgtEl>
                                          <p:spTgt spid="8090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nodeType="clickEffect">
                                  <p:stCondLst>
                                    <p:cond delay="0"/>
                                  </p:stCondLst>
                                  <p:childTnLst>
                                    <p:set>
                                      <p:cBhvr>
                                        <p:cTn id="22" dur="1" fill="hold">
                                          <p:stCondLst>
                                            <p:cond delay="0"/>
                                          </p:stCondLst>
                                        </p:cTn>
                                        <p:tgtEl>
                                          <p:spTgt spid="80901"/>
                                        </p:tgtEl>
                                        <p:attrNameLst>
                                          <p:attrName>style.visibility</p:attrName>
                                        </p:attrNameLst>
                                      </p:cBhvr>
                                      <p:to>
                                        <p:strVal val="visible"/>
                                      </p:to>
                                    </p:set>
                                    <p:animEffect transition="in" filter="box(in)">
                                      <p:cBhvr>
                                        <p:cTn id="23" dur="500"/>
                                        <p:tgtEl>
                                          <p:spTgt spid="8090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80957"/>
                                        </p:tgtEl>
                                        <p:attrNameLst>
                                          <p:attrName>style.visibility</p:attrName>
                                        </p:attrNameLst>
                                      </p:cBhvr>
                                      <p:to>
                                        <p:strVal val="visible"/>
                                      </p:to>
                                    </p:set>
                                    <p:animEffect transition="in" filter="box(in)">
                                      <p:cBhvr>
                                        <p:cTn id="28" dur="500"/>
                                        <p:tgtEl>
                                          <p:spTgt spid="80957"/>
                                        </p:tgtEl>
                                      </p:cBhvr>
                                    </p:animEffect>
                                  </p:childTnLst>
                                </p:cTn>
                              </p:par>
                              <p:par>
                                <p:cTn id="29" presetID="4" presetClass="entr" presetSubtype="16" fill="hold" nodeType="withEffect">
                                  <p:stCondLst>
                                    <p:cond delay="0"/>
                                  </p:stCondLst>
                                  <p:childTnLst>
                                    <p:set>
                                      <p:cBhvr>
                                        <p:cTn id="30" dur="1" fill="hold">
                                          <p:stCondLst>
                                            <p:cond delay="0"/>
                                          </p:stCondLst>
                                        </p:cTn>
                                        <p:tgtEl>
                                          <p:spTgt spid="80903"/>
                                        </p:tgtEl>
                                        <p:attrNameLst>
                                          <p:attrName>style.visibility</p:attrName>
                                        </p:attrNameLst>
                                      </p:cBhvr>
                                      <p:to>
                                        <p:strVal val="visible"/>
                                      </p:to>
                                    </p:set>
                                    <p:animEffect transition="in" filter="box(in)">
                                      <p:cBhvr>
                                        <p:cTn id="31" dur="500"/>
                                        <p:tgtEl>
                                          <p:spTgt spid="8090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16" fill="hold" nodeType="clickEffect">
                                  <p:stCondLst>
                                    <p:cond delay="0"/>
                                  </p:stCondLst>
                                  <p:childTnLst>
                                    <p:set>
                                      <p:cBhvr>
                                        <p:cTn id="35" dur="1" fill="hold">
                                          <p:stCondLst>
                                            <p:cond delay="0"/>
                                          </p:stCondLst>
                                        </p:cTn>
                                        <p:tgtEl>
                                          <p:spTgt spid="80904"/>
                                        </p:tgtEl>
                                        <p:attrNameLst>
                                          <p:attrName>style.visibility</p:attrName>
                                        </p:attrNameLst>
                                      </p:cBhvr>
                                      <p:to>
                                        <p:strVal val="visible"/>
                                      </p:to>
                                    </p:set>
                                    <p:animEffect transition="in" filter="box(in)">
                                      <p:cBhvr>
                                        <p:cTn id="36" dur="500"/>
                                        <p:tgtEl>
                                          <p:spTgt spid="8090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4" presetClass="entr" presetSubtype="16" fill="hold" nodeType="clickEffect">
                                  <p:stCondLst>
                                    <p:cond delay="0"/>
                                  </p:stCondLst>
                                  <p:childTnLst>
                                    <p:set>
                                      <p:cBhvr>
                                        <p:cTn id="40" dur="1" fill="hold">
                                          <p:stCondLst>
                                            <p:cond delay="0"/>
                                          </p:stCondLst>
                                        </p:cTn>
                                        <p:tgtEl>
                                          <p:spTgt spid="81039"/>
                                        </p:tgtEl>
                                        <p:attrNameLst>
                                          <p:attrName>style.visibility</p:attrName>
                                        </p:attrNameLst>
                                      </p:cBhvr>
                                      <p:to>
                                        <p:strVal val="visible"/>
                                      </p:to>
                                    </p:set>
                                    <p:animEffect transition="in" filter="box(in)">
                                      <p:cBhvr>
                                        <p:cTn id="41" dur="500"/>
                                        <p:tgtEl>
                                          <p:spTgt spid="81039"/>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4" presetClass="entr" presetSubtype="16" fill="hold" nodeType="clickEffect">
                                  <p:stCondLst>
                                    <p:cond delay="0"/>
                                  </p:stCondLst>
                                  <p:childTnLst>
                                    <p:set>
                                      <p:cBhvr>
                                        <p:cTn id="45" dur="1" fill="hold">
                                          <p:stCondLst>
                                            <p:cond delay="0"/>
                                          </p:stCondLst>
                                        </p:cTn>
                                        <p:tgtEl>
                                          <p:spTgt spid="81040"/>
                                        </p:tgtEl>
                                        <p:attrNameLst>
                                          <p:attrName>style.visibility</p:attrName>
                                        </p:attrNameLst>
                                      </p:cBhvr>
                                      <p:to>
                                        <p:strVal val="visible"/>
                                      </p:to>
                                    </p:set>
                                    <p:animEffect transition="in" filter="box(in)">
                                      <p:cBhvr>
                                        <p:cTn id="46" dur="500"/>
                                        <p:tgtEl>
                                          <p:spTgt spid="81040"/>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4" presetClass="entr" presetSubtype="16" fill="hold" nodeType="clickEffect">
                                  <p:stCondLst>
                                    <p:cond delay="0"/>
                                  </p:stCondLst>
                                  <p:childTnLst>
                                    <p:set>
                                      <p:cBhvr>
                                        <p:cTn id="50" dur="1" fill="hold">
                                          <p:stCondLst>
                                            <p:cond delay="0"/>
                                          </p:stCondLst>
                                        </p:cTn>
                                        <p:tgtEl>
                                          <p:spTgt spid="81041"/>
                                        </p:tgtEl>
                                        <p:attrNameLst>
                                          <p:attrName>style.visibility</p:attrName>
                                        </p:attrNameLst>
                                      </p:cBhvr>
                                      <p:to>
                                        <p:strVal val="visible"/>
                                      </p:to>
                                    </p:set>
                                    <p:animEffect transition="in" filter="box(in)">
                                      <p:cBhvr>
                                        <p:cTn id="51" dur="500"/>
                                        <p:tgtEl>
                                          <p:spTgt spid="81041"/>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4" presetClass="entr" presetSubtype="16" fill="hold" nodeType="clickEffect">
                                  <p:stCondLst>
                                    <p:cond delay="0"/>
                                  </p:stCondLst>
                                  <p:childTnLst>
                                    <p:set>
                                      <p:cBhvr>
                                        <p:cTn id="55" dur="1" fill="hold">
                                          <p:stCondLst>
                                            <p:cond delay="0"/>
                                          </p:stCondLst>
                                        </p:cTn>
                                        <p:tgtEl>
                                          <p:spTgt spid="81042"/>
                                        </p:tgtEl>
                                        <p:attrNameLst>
                                          <p:attrName>style.visibility</p:attrName>
                                        </p:attrNameLst>
                                      </p:cBhvr>
                                      <p:to>
                                        <p:strVal val="visible"/>
                                      </p:to>
                                    </p:set>
                                    <p:animEffect transition="in" filter="box(in)">
                                      <p:cBhvr>
                                        <p:cTn id="56" dur="500"/>
                                        <p:tgtEl>
                                          <p:spTgt spid="81042"/>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4" presetClass="entr" presetSubtype="16" fill="hold" nodeType="clickEffect">
                                  <p:stCondLst>
                                    <p:cond delay="0"/>
                                  </p:stCondLst>
                                  <p:childTnLst>
                                    <p:set>
                                      <p:cBhvr>
                                        <p:cTn id="60" dur="1" fill="hold">
                                          <p:stCondLst>
                                            <p:cond delay="0"/>
                                          </p:stCondLst>
                                        </p:cTn>
                                        <p:tgtEl>
                                          <p:spTgt spid="81034"/>
                                        </p:tgtEl>
                                        <p:attrNameLst>
                                          <p:attrName>style.visibility</p:attrName>
                                        </p:attrNameLst>
                                      </p:cBhvr>
                                      <p:to>
                                        <p:strVal val="visible"/>
                                      </p:to>
                                    </p:set>
                                    <p:animEffect transition="in" filter="box(in)">
                                      <p:cBhvr>
                                        <p:cTn id="61" dur="500"/>
                                        <p:tgtEl>
                                          <p:spTgt spid="81034"/>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4" presetClass="entr" presetSubtype="16" fill="hold" nodeType="clickEffect">
                                  <p:stCondLst>
                                    <p:cond delay="0"/>
                                  </p:stCondLst>
                                  <p:childTnLst>
                                    <p:set>
                                      <p:cBhvr>
                                        <p:cTn id="65" dur="1" fill="hold">
                                          <p:stCondLst>
                                            <p:cond delay="0"/>
                                          </p:stCondLst>
                                        </p:cTn>
                                        <p:tgtEl>
                                          <p:spTgt spid="81043"/>
                                        </p:tgtEl>
                                        <p:attrNameLst>
                                          <p:attrName>style.visibility</p:attrName>
                                        </p:attrNameLst>
                                      </p:cBhvr>
                                      <p:to>
                                        <p:strVal val="visible"/>
                                      </p:to>
                                    </p:set>
                                    <p:animEffect transition="in" filter="box(in)">
                                      <p:cBhvr>
                                        <p:cTn id="66" dur="500"/>
                                        <p:tgtEl>
                                          <p:spTgt spid="81043"/>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4" presetClass="entr" presetSubtype="16" fill="hold" nodeType="clickEffect">
                                  <p:stCondLst>
                                    <p:cond delay="0"/>
                                  </p:stCondLst>
                                  <p:childTnLst>
                                    <p:set>
                                      <p:cBhvr>
                                        <p:cTn id="70" dur="1" fill="hold">
                                          <p:stCondLst>
                                            <p:cond delay="0"/>
                                          </p:stCondLst>
                                        </p:cTn>
                                        <p:tgtEl>
                                          <p:spTgt spid="81035"/>
                                        </p:tgtEl>
                                        <p:attrNameLst>
                                          <p:attrName>style.visibility</p:attrName>
                                        </p:attrNameLst>
                                      </p:cBhvr>
                                      <p:to>
                                        <p:strVal val="visible"/>
                                      </p:to>
                                    </p:set>
                                    <p:animEffect transition="in" filter="box(in)">
                                      <p:cBhvr>
                                        <p:cTn id="71" dur="500"/>
                                        <p:tgtEl>
                                          <p:spTgt spid="81035"/>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4" presetClass="entr" presetSubtype="16" fill="hold" nodeType="clickEffect">
                                  <p:stCondLst>
                                    <p:cond delay="0"/>
                                  </p:stCondLst>
                                  <p:childTnLst>
                                    <p:set>
                                      <p:cBhvr>
                                        <p:cTn id="75" dur="1" fill="hold">
                                          <p:stCondLst>
                                            <p:cond delay="0"/>
                                          </p:stCondLst>
                                        </p:cTn>
                                        <p:tgtEl>
                                          <p:spTgt spid="81044"/>
                                        </p:tgtEl>
                                        <p:attrNameLst>
                                          <p:attrName>style.visibility</p:attrName>
                                        </p:attrNameLst>
                                      </p:cBhvr>
                                      <p:to>
                                        <p:strVal val="visible"/>
                                      </p:to>
                                    </p:set>
                                    <p:animEffect transition="in" filter="box(in)">
                                      <p:cBhvr>
                                        <p:cTn id="76" dur="500"/>
                                        <p:tgtEl>
                                          <p:spTgt spid="81044"/>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4" presetClass="entr" presetSubtype="16" fill="hold" nodeType="clickEffect">
                                  <p:stCondLst>
                                    <p:cond delay="0"/>
                                  </p:stCondLst>
                                  <p:childTnLst>
                                    <p:set>
                                      <p:cBhvr>
                                        <p:cTn id="80" dur="1" fill="hold">
                                          <p:stCondLst>
                                            <p:cond delay="0"/>
                                          </p:stCondLst>
                                        </p:cTn>
                                        <p:tgtEl>
                                          <p:spTgt spid="81036"/>
                                        </p:tgtEl>
                                        <p:attrNameLst>
                                          <p:attrName>style.visibility</p:attrName>
                                        </p:attrNameLst>
                                      </p:cBhvr>
                                      <p:to>
                                        <p:strVal val="visible"/>
                                      </p:to>
                                    </p:set>
                                    <p:animEffect transition="in" filter="box(in)">
                                      <p:cBhvr>
                                        <p:cTn id="81" dur="500"/>
                                        <p:tgtEl>
                                          <p:spTgt spid="81036"/>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4" presetClass="entr" presetSubtype="16" fill="hold" nodeType="clickEffect">
                                  <p:stCondLst>
                                    <p:cond delay="0"/>
                                  </p:stCondLst>
                                  <p:childTnLst>
                                    <p:set>
                                      <p:cBhvr>
                                        <p:cTn id="85" dur="1" fill="hold">
                                          <p:stCondLst>
                                            <p:cond delay="0"/>
                                          </p:stCondLst>
                                        </p:cTn>
                                        <p:tgtEl>
                                          <p:spTgt spid="81045"/>
                                        </p:tgtEl>
                                        <p:attrNameLst>
                                          <p:attrName>style.visibility</p:attrName>
                                        </p:attrNameLst>
                                      </p:cBhvr>
                                      <p:to>
                                        <p:strVal val="visible"/>
                                      </p:to>
                                    </p:set>
                                    <p:animEffect transition="in" filter="box(in)">
                                      <p:cBhvr>
                                        <p:cTn id="86" dur="500"/>
                                        <p:tgtEl>
                                          <p:spTgt spid="81045"/>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4" presetClass="entr" presetSubtype="16" fill="hold" nodeType="clickEffect">
                                  <p:stCondLst>
                                    <p:cond delay="0"/>
                                  </p:stCondLst>
                                  <p:childTnLst>
                                    <p:set>
                                      <p:cBhvr>
                                        <p:cTn id="90" dur="1" fill="hold">
                                          <p:stCondLst>
                                            <p:cond delay="0"/>
                                          </p:stCondLst>
                                        </p:cTn>
                                        <p:tgtEl>
                                          <p:spTgt spid="81037"/>
                                        </p:tgtEl>
                                        <p:attrNameLst>
                                          <p:attrName>style.visibility</p:attrName>
                                        </p:attrNameLst>
                                      </p:cBhvr>
                                      <p:to>
                                        <p:strVal val="visible"/>
                                      </p:to>
                                    </p:set>
                                    <p:animEffect transition="in" filter="box(in)">
                                      <p:cBhvr>
                                        <p:cTn id="91" dur="500"/>
                                        <p:tgtEl>
                                          <p:spTgt spid="81037"/>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4" presetClass="entr" presetSubtype="16" fill="hold" nodeType="clickEffect">
                                  <p:stCondLst>
                                    <p:cond delay="0"/>
                                  </p:stCondLst>
                                  <p:childTnLst>
                                    <p:set>
                                      <p:cBhvr>
                                        <p:cTn id="95" dur="1" fill="hold">
                                          <p:stCondLst>
                                            <p:cond delay="0"/>
                                          </p:stCondLst>
                                        </p:cTn>
                                        <p:tgtEl>
                                          <p:spTgt spid="81038"/>
                                        </p:tgtEl>
                                        <p:attrNameLst>
                                          <p:attrName>style.visibility</p:attrName>
                                        </p:attrNameLst>
                                      </p:cBhvr>
                                      <p:to>
                                        <p:strVal val="visible"/>
                                      </p:to>
                                    </p:set>
                                    <p:animEffect transition="in" filter="box(in)">
                                      <p:cBhvr>
                                        <p:cTn id="96" dur="500"/>
                                        <p:tgtEl>
                                          <p:spTgt spid="81038"/>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4" presetClass="entr" presetSubtype="16" fill="hold" nodeType="clickEffect">
                                  <p:stCondLst>
                                    <p:cond delay="0"/>
                                  </p:stCondLst>
                                  <p:childTnLst>
                                    <p:set>
                                      <p:cBhvr>
                                        <p:cTn id="100" dur="1" fill="hold">
                                          <p:stCondLst>
                                            <p:cond delay="0"/>
                                          </p:stCondLst>
                                        </p:cTn>
                                        <p:tgtEl>
                                          <p:spTgt spid="81047"/>
                                        </p:tgtEl>
                                        <p:attrNameLst>
                                          <p:attrName>style.visibility</p:attrName>
                                        </p:attrNameLst>
                                      </p:cBhvr>
                                      <p:to>
                                        <p:strVal val="visible"/>
                                      </p:to>
                                    </p:set>
                                    <p:animEffect transition="in" filter="box(in)">
                                      <p:cBhvr>
                                        <p:cTn id="101" dur="500"/>
                                        <p:tgtEl>
                                          <p:spTgt spid="81047"/>
                                        </p:tgtEl>
                                      </p:cBhvr>
                                    </p:animEffect>
                                  </p:childTnLst>
                                </p:cTn>
                              </p:par>
                              <p:par>
                                <p:cTn id="102" presetID="4" presetClass="entr" presetSubtype="16" fill="hold" nodeType="withEffect">
                                  <p:stCondLst>
                                    <p:cond delay="0"/>
                                  </p:stCondLst>
                                  <p:childTnLst>
                                    <p:set>
                                      <p:cBhvr>
                                        <p:cTn id="103" dur="1" fill="hold">
                                          <p:stCondLst>
                                            <p:cond delay="0"/>
                                          </p:stCondLst>
                                        </p:cTn>
                                        <p:tgtEl>
                                          <p:spTgt spid="81053"/>
                                        </p:tgtEl>
                                        <p:attrNameLst>
                                          <p:attrName>style.visibility</p:attrName>
                                        </p:attrNameLst>
                                      </p:cBhvr>
                                      <p:to>
                                        <p:strVal val="visible"/>
                                      </p:to>
                                    </p:set>
                                    <p:animEffect transition="in" filter="box(in)">
                                      <p:cBhvr>
                                        <p:cTn id="104" dur="500"/>
                                        <p:tgtEl>
                                          <p:spTgt spid="81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57"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24" name="Object 4"/>
          <p:cNvGraphicFramePr>
            <a:graphicFrameLocks noChangeAspect="1"/>
          </p:cNvGraphicFramePr>
          <p:nvPr>
            <p:extLst>
              <p:ext uri="{D42A27DB-BD31-4B8C-83A1-F6EECF244321}">
                <p14:modId xmlns:p14="http://schemas.microsoft.com/office/powerpoint/2010/main" val="1264395691"/>
              </p:ext>
            </p:extLst>
          </p:nvPr>
        </p:nvGraphicFramePr>
        <p:xfrm>
          <a:off x="1283494" y="890585"/>
          <a:ext cx="1920875" cy="504828"/>
        </p:xfrm>
        <a:graphic>
          <a:graphicData uri="http://schemas.openxmlformats.org/presentationml/2006/ole">
            <mc:AlternateContent xmlns:mc="http://schemas.openxmlformats.org/markup-compatibility/2006">
              <mc:Choice xmlns:v="urn:schemas-microsoft-com:vml" Requires="v">
                <p:oleObj spid="_x0000_s45106" name="公式" r:id="rId3" imgW="749160" imgH="164880" progId="Equation.3">
                  <p:embed/>
                </p:oleObj>
              </mc:Choice>
              <mc:Fallback>
                <p:oleObj name="公式" r:id="rId3" imgW="749160" imgH="164880" progId="Equation.3">
                  <p:embed/>
                  <p:pic>
                    <p:nvPicPr>
                      <p:cNvPr id="8192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3494" y="890585"/>
                        <a:ext cx="1920875" cy="504828"/>
                      </a:xfrm>
                      <a:prstGeom prst="rect">
                        <a:avLst/>
                      </a:prstGeom>
                      <a:noFill/>
                      <a:ln>
                        <a:noFill/>
                      </a:ln>
                      <a:effectLst/>
                    </p:spPr>
                  </p:pic>
                </p:oleObj>
              </mc:Fallback>
            </mc:AlternateContent>
          </a:graphicData>
        </a:graphic>
      </p:graphicFrame>
      <p:graphicFrame>
        <p:nvGraphicFramePr>
          <p:cNvPr id="81927" name="Object 7"/>
          <p:cNvGraphicFramePr>
            <a:graphicFrameLocks noChangeAspect="1"/>
          </p:cNvGraphicFramePr>
          <p:nvPr/>
        </p:nvGraphicFramePr>
        <p:xfrm>
          <a:off x="2484438" y="3897313"/>
          <a:ext cx="3348037" cy="458787"/>
        </p:xfrm>
        <a:graphic>
          <a:graphicData uri="http://schemas.openxmlformats.org/presentationml/2006/ole">
            <mc:AlternateContent xmlns:mc="http://schemas.openxmlformats.org/markup-compatibility/2006">
              <mc:Choice xmlns:v="urn:schemas-microsoft-com:vml" Requires="v">
                <p:oleObj spid="_x0000_s45107" name="公式" r:id="rId5" imgW="1206360" imgH="164880" progId="Equation.3">
                  <p:embed/>
                </p:oleObj>
              </mc:Choice>
              <mc:Fallback>
                <p:oleObj name="公式" r:id="rId5" imgW="1206360" imgH="164880" progId="Equation.3">
                  <p:embed/>
                  <p:pic>
                    <p:nvPicPr>
                      <p:cNvPr id="81927"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4438" y="3897313"/>
                        <a:ext cx="3348037"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31" name="Object 11"/>
          <p:cNvGraphicFramePr>
            <a:graphicFrameLocks noGrp="1" noChangeAspect="1"/>
          </p:cNvGraphicFramePr>
          <p:nvPr>
            <p:ph sz="half" idx="4294967295"/>
            <p:extLst>
              <p:ext uri="{D42A27DB-BD31-4B8C-83A1-F6EECF244321}">
                <p14:modId xmlns:p14="http://schemas.microsoft.com/office/powerpoint/2010/main" val="1486648886"/>
              </p:ext>
            </p:extLst>
          </p:nvPr>
        </p:nvGraphicFramePr>
        <p:xfrm>
          <a:off x="4033838" y="887756"/>
          <a:ext cx="1692275" cy="481013"/>
        </p:xfrm>
        <a:graphic>
          <a:graphicData uri="http://schemas.openxmlformats.org/presentationml/2006/ole">
            <mc:AlternateContent xmlns:mc="http://schemas.openxmlformats.org/markup-compatibility/2006">
              <mc:Choice xmlns:v="urn:schemas-microsoft-com:vml" Requires="v">
                <p:oleObj spid="_x0000_s45108" name="公式" r:id="rId7" imgW="685800" imgH="164880" progId="Equation.3">
                  <p:embed/>
                </p:oleObj>
              </mc:Choice>
              <mc:Fallback>
                <p:oleObj name="公式" r:id="rId7" imgW="685800" imgH="164880" progId="Equation.3">
                  <p:embed/>
                  <p:pic>
                    <p:nvPicPr>
                      <p:cNvPr id="81931"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33838" y="887756"/>
                        <a:ext cx="1692275"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034" name="Object 114"/>
          <p:cNvGraphicFramePr>
            <a:graphicFrameLocks noGrp="1" noChangeAspect="1"/>
          </p:cNvGraphicFramePr>
          <p:nvPr>
            <p:ph sz="half" idx="4294967295"/>
            <p:extLst>
              <p:ext uri="{D42A27DB-BD31-4B8C-83A1-F6EECF244321}">
                <p14:modId xmlns:p14="http://schemas.microsoft.com/office/powerpoint/2010/main" val="2482923673"/>
              </p:ext>
            </p:extLst>
          </p:nvPr>
        </p:nvGraphicFramePr>
        <p:xfrm>
          <a:off x="2862262" y="1518445"/>
          <a:ext cx="2663825" cy="509588"/>
        </p:xfrm>
        <a:graphic>
          <a:graphicData uri="http://schemas.openxmlformats.org/presentationml/2006/ole">
            <mc:AlternateContent xmlns:mc="http://schemas.openxmlformats.org/markup-compatibility/2006">
              <mc:Choice xmlns:v="urn:schemas-microsoft-com:vml" Requires="v">
                <p:oleObj spid="_x0000_s45109" name="公式" r:id="rId9" imgW="863280" imgH="164880" progId="Equation.3">
                  <p:embed/>
                </p:oleObj>
              </mc:Choice>
              <mc:Fallback>
                <p:oleObj name="公式" r:id="rId9" imgW="863280" imgH="164880" progId="Equation.3">
                  <p:embed/>
                  <p:pic>
                    <p:nvPicPr>
                      <p:cNvPr id="82034" name="Object 1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62262" y="1518445"/>
                        <a:ext cx="2663825" cy="509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71" name="Group 51"/>
          <p:cNvGraphicFramePr>
            <a:graphicFrameLocks noGrp="1"/>
          </p:cNvGraphicFramePr>
          <p:nvPr/>
        </p:nvGraphicFramePr>
        <p:xfrm>
          <a:off x="2232025" y="1665288"/>
          <a:ext cx="1944688" cy="1749426"/>
        </p:xfrm>
        <a:graphic>
          <a:graphicData uri="http://schemas.openxmlformats.org/drawingml/2006/table">
            <a:tbl>
              <a:tblPr/>
              <a:tblGrid>
                <a:gridCol w="415925">
                  <a:extLst>
                    <a:ext uri="{9D8B030D-6E8A-4147-A177-3AD203B41FA5}">
                      <a16:colId xmlns:a16="http://schemas.microsoft.com/office/drawing/2014/main" val="1566811136"/>
                    </a:ext>
                  </a:extLst>
                </a:gridCol>
                <a:gridCol w="384175">
                  <a:extLst>
                    <a:ext uri="{9D8B030D-6E8A-4147-A177-3AD203B41FA5}">
                      <a16:colId xmlns:a16="http://schemas.microsoft.com/office/drawing/2014/main" val="3569744899"/>
                    </a:ext>
                  </a:extLst>
                </a:gridCol>
                <a:gridCol w="381000">
                  <a:extLst>
                    <a:ext uri="{9D8B030D-6E8A-4147-A177-3AD203B41FA5}">
                      <a16:colId xmlns:a16="http://schemas.microsoft.com/office/drawing/2014/main" val="3857213073"/>
                    </a:ext>
                  </a:extLst>
                </a:gridCol>
                <a:gridCol w="384175">
                  <a:extLst>
                    <a:ext uri="{9D8B030D-6E8A-4147-A177-3AD203B41FA5}">
                      <a16:colId xmlns:a16="http://schemas.microsoft.com/office/drawing/2014/main" val="2108983941"/>
                    </a:ext>
                  </a:extLst>
                </a:gridCol>
                <a:gridCol w="379413">
                  <a:extLst>
                    <a:ext uri="{9D8B030D-6E8A-4147-A177-3AD203B41FA5}">
                      <a16:colId xmlns:a16="http://schemas.microsoft.com/office/drawing/2014/main" val="3851766640"/>
                    </a:ext>
                  </a:extLst>
                </a:gridCol>
              </a:tblGrid>
              <a:tr h="43815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a:noFill/>
                    </a:lnR>
                    <a:lnT cap="fla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cap="fla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cap="fla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cap="fla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77771886"/>
                  </a:ext>
                </a:extLst>
              </a:tr>
              <a:tr h="4365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a:noFill/>
                    </a:lnR>
                    <a:lnT>
                      <a:noFill/>
                    </a:lnT>
                    <a:lnB>
                      <a:noFill/>
                    </a:lnB>
                    <a:lnTlToBr w="12700" cap="flat" cmpd="sng" algn="ctr">
                      <a:solidFill>
                        <a:schemeClr val="tx1"/>
                      </a:solidFill>
                      <a:prstDash val="solid"/>
                      <a:round/>
                      <a:headEnd type="none" w="med" len="med"/>
                      <a:tailEnd type="none" w="med" len="med"/>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1833845"/>
                  </a:ext>
                </a:extLst>
              </a:tr>
              <a:tr h="43815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04441343"/>
                  </a:ext>
                </a:extLst>
              </a:tr>
              <a:tr h="4365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51098441"/>
                  </a:ext>
                </a:extLst>
              </a:tr>
            </a:tbl>
          </a:graphicData>
        </a:graphic>
      </p:graphicFrame>
      <p:graphicFrame>
        <p:nvGraphicFramePr>
          <p:cNvPr id="82016" name="Object 96"/>
          <p:cNvGraphicFramePr>
            <a:graphicFrameLocks noChangeAspect="1"/>
          </p:cNvGraphicFramePr>
          <p:nvPr/>
        </p:nvGraphicFramePr>
        <p:xfrm>
          <a:off x="2303463" y="1987550"/>
          <a:ext cx="468312" cy="304800"/>
        </p:xfrm>
        <a:graphic>
          <a:graphicData uri="http://schemas.openxmlformats.org/presentationml/2006/ole">
            <mc:AlternateContent xmlns:mc="http://schemas.openxmlformats.org/markup-compatibility/2006">
              <mc:Choice xmlns:v="urn:schemas-microsoft-com:vml" Requires="v">
                <p:oleObj spid="_x0000_s45110" name="公式" r:id="rId11" imgW="253800" imgH="164880" progId="Equation.3">
                  <p:embed/>
                </p:oleObj>
              </mc:Choice>
              <mc:Fallback>
                <p:oleObj name="公式" r:id="rId11" imgW="253800" imgH="164880" progId="Equation.3">
                  <p:embed/>
                  <p:pic>
                    <p:nvPicPr>
                      <p:cNvPr id="82016" name="Object 9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03463" y="1987550"/>
                        <a:ext cx="468312"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017" name="Object 97"/>
          <p:cNvGraphicFramePr>
            <a:graphicFrameLocks noChangeAspect="1"/>
          </p:cNvGraphicFramePr>
          <p:nvPr/>
        </p:nvGraphicFramePr>
        <p:xfrm>
          <a:off x="2052638" y="2239963"/>
          <a:ext cx="300037" cy="323850"/>
        </p:xfrm>
        <a:graphic>
          <a:graphicData uri="http://schemas.openxmlformats.org/presentationml/2006/ole">
            <mc:AlternateContent xmlns:mc="http://schemas.openxmlformats.org/markup-compatibility/2006">
              <mc:Choice xmlns:v="urn:schemas-microsoft-com:vml" Requires="v">
                <p:oleObj spid="_x0000_s45111" name="公式" r:id="rId13" imgW="152280" imgH="164880" progId="Equation.3">
                  <p:embed/>
                </p:oleObj>
              </mc:Choice>
              <mc:Fallback>
                <p:oleObj name="公式" r:id="rId13" imgW="152280" imgH="164880" progId="Equation.3">
                  <p:embed/>
                  <p:pic>
                    <p:nvPicPr>
                      <p:cNvPr id="82017" name="Object 9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52638" y="2239963"/>
                        <a:ext cx="300037"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18" name="Text Box 98"/>
          <p:cNvSpPr txBox="1">
            <a:spLocks noChangeArrowheads="1"/>
          </p:cNvSpPr>
          <p:nvPr/>
        </p:nvSpPr>
        <p:spPr bwMode="auto">
          <a:xfrm>
            <a:off x="2411413" y="2600325"/>
            <a:ext cx="144462"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b="1"/>
              <a:t>0</a:t>
            </a:r>
            <a:r>
              <a:rPr lang="en-US" altLang="zh-CN" sz="2400" b="1"/>
              <a:t> </a:t>
            </a:r>
          </a:p>
        </p:txBody>
      </p:sp>
      <p:sp>
        <p:nvSpPr>
          <p:cNvPr id="82019" name="Text Box 99"/>
          <p:cNvSpPr txBox="1">
            <a:spLocks noChangeArrowheads="1"/>
          </p:cNvSpPr>
          <p:nvPr/>
        </p:nvSpPr>
        <p:spPr bwMode="auto">
          <a:xfrm>
            <a:off x="2411413" y="3032125"/>
            <a:ext cx="144462"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b="1"/>
              <a:t>1</a:t>
            </a:r>
            <a:r>
              <a:rPr lang="en-US" altLang="zh-CN" sz="2400" b="1"/>
              <a:t> </a:t>
            </a:r>
          </a:p>
        </p:txBody>
      </p:sp>
      <p:sp>
        <p:nvSpPr>
          <p:cNvPr id="82020" name="Text Box 100"/>
          <p:cNvSpPr txBox="1">
            <a:spLocks noChangeArrowheads="1"/>
          </p:cNvSpPr>
          <p:nvPr/>
        </p:nvSpPr>
        <p:spPr bwMode="auto">
          <a:xfrm>
            <a:off x="2663825" y="2205038"/>
            <a:ext cx="3238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b="1"/>
              <a:t>00</a:t>
            </a:r>
            <a:r>
              <a:rPr lang="en-US" altLang="zh-CN" sz="2400" b="1"/>
              <a:t> </a:t>
            </a:r>
          </a:p>
        </p:txBody>
      </p:sp>
      <p:sp>
        <p:nvSpPr>
          <p:cNvPr id="82021" name="Text Box 101"/>
          <p:cNvSpPr txBox="1">
            <a:spLocks noChangeArrowheads="1"/>
          </p:cNvSpPr>
          <p:nvPr/>
        </p:nvSpPr>
        <p:spPr bwMode="auto">
          <a:xfrm>
            <a:off x="3060700" y="2205038"/>
            <a:ext cx="3238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b="1"/>
              <a:t>01</a:t>
            </a:r>
            <a:r>
              <a:rPr lang="en-US" altLang="zh-CN" sz="2400" b="1"/>
              <a:t> </a:t>
            </a:r>
          </a:p>
        </p:txBody>
      </p:sp>
      <p:sp>
        <p:nvSpPr>
          <p:cNvPr id="82022" name="Text Box 102"/>
          <p:cNvSpPr txBox="1">
            <a:spLocks noChangeArrowheads="1"/>
          </p:cNvSpPr>
          <p:nvPr/>
        </p:nvSpPr>
        <p:spPr bwMode="auto">
          <a:xfrm>
            <a:off x="3419475" y="2205038"/>
            <a:ext cx="3238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b="1"/>
              <a:t>11</a:t>
            </a:r>
            <a:r>
              <a:rPr lang="en-US" altLang="zh-CN" sz="2400" b="1"/>
              <a:t> </a:t>
            </a:r>
          </a:p>
        </p:txBody>
      </p:sp>
      <p:sp>
        <p:nvSpPr>
          <p:cNvPr id="82023" name="Text Box 103"/>
          <p:cNvSpPr txBox="1">
            <a:spLocks noChangeArrowheads="1"/>
          </p:cNvSpPr>
          <p:nvPr/>
        </p:nvSpPr>
        <p:spPr bwMode="auto">
          <a:xfrm>
            <a:off x="3816350" y="2205038"/>
            <a:ext cx="3238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b="1"/>
              <a:t>10</a:t>
            </a:r>
            <a:r>
              <a:rPr lang="en-US" altLang="zh-CN" sz="2400" b="1"/>
              <a:t> </a:t>
            </a:r>
          </a:p>
        </p:txBody>
      </p:sp>
      <p:sp>
        <p:nvSpPr>
          <p:cNvPr id="82024" name="Text Box 104"/>
          <p:cNvSpPr txBox="1">
            <a:spLocks noChangeArrowheads="1"/>
          </p:cNvSpPr>
          <p:nvPr/>
        </p:nvSpPr>
        <p:spPr bwMode="auto">
          <a:xfrm>
            <a:off x="2736850" y="2636838"/>
            <a:ext cx="18097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2000" b="1"/>
              <a:t>0</a:t>
            </a:r>
            <a:r>
              <a:rPr lang="en-US" altLang="zh-CN" sz="2400" b="1"/>
              <a:t> </a:t>
            </a:r>
          </a:p>
        </p:txBody>
      </p:sp>
      <p:sp>
        <p:nvSpPr>
          <p:cNvPr id="82037" name="Text Box 117"/>
          <p:cNvSpPr txBox="1">
            <a:spLocks noChangeArrowheads="1"/>
          </p:cNvSpPr>
          <p:nvPr/>
        </p:nvSpPr>
        <p:spPr bwMode="auto">
          <a:xfrm>
            <a:off x="3132138" y="2636838"/>
            <a:ext cx="18097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2000" b="1"/>
              <a:t>0</a:t>
            </a:r>
            <a:r>
              <a:rPr lang="en-US" altLang="zh-CN" sz="2400" b="1"/>
              <a:t> </a:t>
            </a:r>
          </a:p>
        </p:txBody>
      </p:sp>
      <p:sp>
        <p:nvSpPr>
          <p:cNvPr id="82038" name="Text Box 118"/>
          <p:cNvSpPr txBox="1">
            <a:spLocks noChangeArrowheads="1"/>
          </p:cNvSpPr>
          <p:nvPr/>
        </p:nvSpPr>
        <p:spPr bwMode="auto">
          <a:xfrm>
            <a:off x="2736850" y="3032125"/>
            <a:ext cx="18097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2000" b="1"/>
              <a:t>0</a:t>
            </a:r>
            <a:r>
              <a:rPr lang="en-US" altLang="zh-CN" sz="2400" b="1"/>
              <a:t> </a:t>
            </a:r>
          </a:p>
        </p:txBody>
      </p:sp>
      <p:sp>
        <p:nvSpPr>
          <p:cNvPr id="82039" name="Text Box 119"/>
          <p:cNvSpPr txBox="1">
            <a:spLocks noChangeArrowheads="1"/>
          </p:cNvSpPr>
          <p:nvPr/>
        </p:nvSpPr>
        <p:spPr bwMode="auto">
          <a:xfrm>
            <a:off x="3816350" y="3032125"/>
            <a:ext cx="18097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2000" b="1"/>
              <a:t>0</a:t>
            </a:r>
            <a:r>
              <a:rPr lang="en-US" altLang="zh-CN" sz="2400" b="1"/>
              <a:t> </a:t>
            </a:r>
          </a:p>
        </p:txBody>
      </p:sp>
      <p:sp>
        <p:nvSpPr>
          <p:cNvPr id="82040" name="Text Box 120"/>
          <p:cNvSpPr txBox="1">
            <a:spLocks noChangeArrowheads="1"/>
          </p:cNvSpPr>
          <p:nvPr/>
        </p:nvSpPr>
        <p:spPr bwMode="auto">
          <a:xfrm>
            <a:off x="3455988" y="2600325"/>
            <a:ext cx="18097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2000" b="1"/>
              <a:t>1</a:t>
            </a:r>
            <a:r>
              <a:rPr lang="en-US" altLang="zh-CN" sz="2400" b="1"/>
              <a:t> </a:t>
            </a:r>
          </a:p>
        </p:txBody>
      </p:sp>
      <p:sp>
        <p:nvSpPr>
          <p:cNvPr id="82041" name="Text Box 121"/>
          <p:cNvSpPr txBox="1">
            <a:spLocks noChangeArrowheads="1"/>
          </p:cNvSpPr>
          <p:nvPr/>
        </p:nvSpPr>
        <p:spPr bwMode="auto">
          <a:xfrm>
            <a:off x="3852863" y="2600325"/>
            <a:ext cx="18097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2000" b="1"/>
              <a:t>1</a:t>
            </a:r>
            <a:r>
              <a:rPr lang="en-US" altLang="zh-CN" sz="2400" b="1"/>
              <a:t> </a:t>
            </a:r>
          </a:p>
        </p:txBody>
      </p:sp>
      <p:sp>
        <p:nvSpPr>
          <p:cNvPr id="82042" name="Text Box 122"/>
          <p:cNvSpPr txBox="1">
            <a:spLocks noChangeArrowheads="1"/>
          </p:cNvSpPr>
          <p:nvPr/>
        </p:nvSpPr>
        <p:spPr bwMode="auto">
          <a:xfrm>
            <a:off x="3492500" y="3032125"/>
            <a:ext cx="18097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2000" b="1"/>
              <a:t>1</a:t>
            </a:r>
            <a:r>
              <a:rPr lang="en-US" altLang="zh-CN" sz="2400" b="1"/>
              <a:t> </a:t>
            </a:r>
          </a:p>
        </p:txBody>
      </p:sp>
      <p:sp>
        <p:nvSpPr>
          <p:cNvPr id="82043" name="Text Box 123"/>
          <p:cNvSpPr txBox="1">
            <a:spLocks noChangeArrowheads="1"/>
          </p:cNvSpPr>
          <p:nvPr/>
        </p:nvSpPr>
        <p:spPr bwMode="auto">
          <a:xfrm>
            <a:off x="3132138" y="3032125"/>
            <a:ext cx="18097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2000" b="1"/>
              <a:t>1</a:t>
            </a:r>
            <a:r>
              <a:rPr lang="en-US" altLang="zh-CN" sz="2400" b="1"/>
              <a:t> </a:t>
            </a:r>
          </a:p>
        </p:txBody>
      </p:sp>
      <p:sp>
        <p:nvSpPr>
          <p:cNvPr id="82044" name="AutoShape 124"/>
          <p:cNvSpPr>
            <a:spLocks noChangeArrowheads="1"/>
          </p:cNvSpPr>
          <p:nvPr/>
        </p:nvSpPr>
        <p:spPr bwMode="auto">
          <a:xfrm>
            <a:off x="3421063" y="2600325"/>
            <a:ext cx="647700" cy="360363"/>
          </a:xfrm>
          <a:prstGeom prst="roundRect">
            <a:avLst>
              <a:gd name="adj" fmla="val 16667"/>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045" name="AutoShape 125"/>
          <p:cNvSpPr>
            <a:spLocks noChangeArrowheads="1"/>
          </p:cNvSpPr>
          <p:nvPr/>
        </p:nvSpPr>
        <p:spPr bwMode="auto">
          <a:xfrm>
            <a:off x="3095625" y="3032125"/>
            <a:ext cx="576263" cy="360363"/>
          </a:xfrm>
          <a:prstGeom prst="roundRect">
            <a:avLst>
              <a:gd name="adj" fmla="val 16667"/>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046" name="Line 126"/>
          <p:cNvSpPr>
            <a:spLocks noChangeShapeType="1"/>
          </p:cNvSpPr>
          <p:nvPr/>
        </p:nvSpPr>
        <p:spPr bwMode="auto">
          <a:xfrm>
            <a:off x="4103688" y="2708275"/>
            <a:ext cx="684212"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047" name="Line 127"/>
          <p:cNvSpPr>
            <a:spLocks noChangeShapeType="1"/>
          </p:cNvSpPr>
          <p:nvPr/>
        </p:nvSpPr>
        <p:spPr bwMode="auto">
          <a:xfrm flipV="1">
            <a:off x="3671888" y="2781300"/>
            <a:ext cx="1044575" cy="43180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048" name="Text Box 128"/>
          <p:cNvSpPr txBox="1">
            <a:spLocks noChangeArrowheads="1"/>
          </p:cNvSpPr>
          <p:nvPr/>
        </p:nvSpPr>
        <p:spPr bwMode="auto">
          <a:xfrm>
            <a:off x="4787900" y="2528888"/>
            <a:ext cx="15128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zh-CN" altLang="en-US" sz="2400" b="1" dirty="0" smtClean="0">
                <a:solidFill>
                  <a:srgbClr val="FF0000"/>
                </a:solidFill>
              </a:rPr>
              <a:t>相切接触</a:t>
            </a:r>
            <a:r>
              <a:rPr lang="en-US" altLang="zh-CN" sz="2400" b="1" dirty="0" smtClean="0"/>
              <a:t> </a:t>
            </a:r>
            <a:endParaRPr lang="en-US" altLang="zh-CN" sz="2400" b="1" dirty="0"/>
          </a:p>
        </p:txBody>
      </p:sp>
      <p:sp>
        <p:nvSpPr>
          <p:cNvPr id="82049" name="Line 129"/>
          <p:cNvSpPr>
            <a:spLocks noChangeShapeType="1"/>
          </p:cNvSpPr>
          <p:nvPr/>
        </p:nvSpPr>
        <p:spPr bwMode="auto">
          <a:xfrm>
            <a:off x="3600450" y="2781300"/>
            <a:ext cx="0" cy="358775"/>
          </a:xfrm>
          <a:prstGeom prst="line">
            <a:avLst/>
          </a:prstGeom>
          <a:noFill/>
          <a:ln w="3810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050" name="AutoShape 130"/>
          <p:cNvSpPr>
            <a:spLocks noChangeArrowheads="1"/>
          </p:cNvSpPr>
          <p:nvPr/>
        </p:nvSpPr>
        <p:spPr bwMode="auto">
          <a:xfrm>
            <a:off x="3421063" y="2600325"/>
            <a:ext cx="287337" cy="755650"/>
          </a:xfrm>
          <a:prstGeom prst="roundRect">
            <a:avLst>
              <a:gd name="adj" fmla="val 16667"/>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051" name="Line 131"/>
          <p:cNvSpPr>
            <a:spLocks noChangeShapeType="1"/>
          </p:cNvSpPr>
          <p:nvPr/>
        </p:nvSpPr>
        <p:spPr bwMode="auto">
          <a:xfrm>
            <a:off x="3563938" y="3392488"/>
            <a:ext cx="684212" cy="252412"/>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052" name="Text Box 132"/>
          <p:cNvSpPr txBox="1">
            <a:spLocks noChangeArrowheads="1"/>
          </p:cNvSpPr>
          <p:nvPr/>
        </p:nvSpPr>
        <p:spPr bwMode="auto">
          <a:xfrm>
            <a:off x="4248150" y="3463925"/>
            <a:ext cx="27368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zh-CN" altLang="en-US" sz="2400" b="1" dirty="0" smtClean="0">
                <a:solidFill>
                  <a:srgbClr val="FF0000"/>
                </a:solidFill>
              </a:rPr>
              <a:t>增加冗余项</a:t>
            </a:r>
            <a:endParaRPr lang="en-US" altLang="zh-CN" sz="2400" b="1" dirty="0"/>
          </a:p>
        </p:txBody>
      </p:sp>
      <p:grpSp>
        <p:nvGrpSpPr>
          <p:cNvPr id="82110" name="Group 190"/>
          <p:cNvGrpSpPr>
            <a:grpSpLocks/>
          </p:cNvGrpSpPr>
          <p:nvPr/>
        </p:nvGrpSpPr>
        <p:grpSpPr bwMode="auto">
          <a:xfrm>
            <a:off x="2484438" y="4329113"/>
            <a:ext cx="4645025" cy="1917700"/>
            <a:chOff x="1066" y="2999"/>
            <a:chExt cx="2761" cy="1639"/>
          </a:xfrm>
        </p:grpSpPr>
        <p:grpSp>
          <p:nvGrpSpPr>
            <p:cNvPr id="82054" name="Group 134"/>
            <p:cNvGrpSpPr>
              <a:grpSpLocks/>
            </p:cNvGrpSpPr>
            <p:nvPr/>
          </p:nvGrpSpPr>
          <p:grpSpPr bwMode="auto">
            <a:xfrm>
              <a:off x="1674" y="3150"/>
              <a:ext cx="1109" cy="382"/>
              <a:chOff x="768" y="3360"/>
              <a:chExt cx="1248" cy="432"/>
            </a:xfrm>
          </p:grpSpPr>
          <p:sp>
            <p:nvSpPr>
              <p:cNvPr id="82055" name="Arc 135"/>
              <p:cNvSpPr>
                <a:spLocks/>
              </p:cNvSpPr>
              <p:nvPr/>
            </p:nvSpPr>
            <p:spPr bwMode="auto">
              <a:xfrm>
                <a:off x="1440" y="3361"/>
                <a:ext cx="240" cy="431"/>
              </a:xfrm>
              <a:custGeom>
                <a:avLst/>
                <a:gdLst>
                  <a:gd name="G0" fmla="+- 0 0 0"/>
                  <a:gd name="G1" fmla="+- 21600 0 0"/>
                  <a:gd name="G2" fmla="+- 21600 0 0"/>
                  <a:gd name="T0" fmla="*/ 0 w 21600"/>
                  <a:gd name="T1" fmla="*/ 0 h 43131"/>
                  <a:gd name="T2" fmla="*/ 1727 w 21600"/>
                  <a:gd name="T3" fmla="*/ 43131 h 43131"/>
                  <a:gd name="T4" fmla="*/ 0 w 21600"/>
                  <a:gd name="T5" fmla="*/ 21600 h 43131"/>
                </a:gdLst>
                <a:ahLst/>
                <a:cxnLst>
                  <a:cxn ang="0">
                    <a:pos x="T0" y="T1"/>
                  </a:cxn>
                  <a:cxn ang="0">
                    <a:pos x="T2" y="T3"/>
                  </a:cxn>
                  <a:cxn ang="0">
                    <a:pos x="T4" y="T5"/>
                  </a:cxn>
                </a:cxnLst>
                <a:rect l="0" t="0" r="r" b="b"/>
                <a:pathLst>
                  <a:path w="21600" h="43131" fill="none" extrusionOk="0">
                    <a:moveTo>
                      <a:pt x="0" y="0"/>
                    </a:moveTo>
                    <a:cubicBezTo>
                      <a:pt x="11929" y="0"/>
                      <a:pt x="21600" y="9670"/>
                      <a:pt x="21600" y="21600"/>
                    </a:cubicBezTo>
                    <a:cubicBezTo>
                      <a:pt x="21600" y="32859"/>
                      <a:pt x="12950" y="42230"/>
                      <a:pt x="1726" y="43130"/>
                    </a:cubicBezTo>
                  </a:path>
                  <a:path w="21600" h="43131" stroke="0" extrusionOk="0">
                    <a:moveTo>
                      <a:pt x="0" y="0"/>
                    </a:moveTo>
                    <a:cubicBezTo>
                      <a:pt x="11929" y="0"/>
                      <a:pt x="21600" y="9670"/>
                      <a:pt x="21600" y="21600"/>
                    </a:cubicBezTo>
                    <a:cubicBezTo>
                      <a:pt x="21600" y="32859"/>
                      <a:pt x="12950" y="42230"/>
                      <a:pt x="1726" y="43130"/>
                    </a:cubicBezTo>
                    <a:lnTo>
                      <a:pt x="0"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056" name="Line 136"/>
              <p:cNvSpPr>
                <a:spLocks noChangeShapeType="1"/>
              </p:cNvSpPr>
              <p:nvPr/>
            </p:nvSpPr>
            <p:spPr bwMode="auto">
              <a:xfrm flipH="1">
                <a:off x="1104" y="3360"/>
                <a:ext cx="336"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057" name="Line 137"/>
              <p:cNvSpPr>
                <a:spLocks noChangeShapeType="1"/>
              </p:cNvSpPr>
              <p:nvPr/>
            </p:nvSpPr>
            <p:spPr bwMode="auto">
              <a:xfrm flipH="1">
                <a:off x="1104" y="3792"/>
                <a:ext cx="384"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058" name="Line 138"/>
              <p:cNvSpPr>
                <a:spLocks noChangeShapeType="1"/>
              </p:cNvSpPr>
              <p:nvPr/>
            </p:nvSpPr>
            <p:spPr bwMode="auto">
              <a:xfrm>
                <a:off x="1104" y="3360"/>
                <a:ext cx="0" cy="43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059" name="Line 139"/>
              <p:cNvSpPr>
                <a:spLocks noChangeShapeType="1"/>
              </p:cNvSpPr>
              <p:nvPr/>
            </p:nvSpPr>
            <p:spPr bwMode="auto">
              <a:xfrm>
                <a:off x="1680" y="3573"/>
                <a:ext cx="336"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060" name="Line 140"/>
              <p:cNvSpPr>
                <a:spLocks noChangeShapeType="1"/>
              </p:cNvSpPr>
              <p:nvPr/>
            </p:nvSpPr>
            <p:spPr bwMode="auto">
              <a:xfrm>
                <a:off x="768" y="3456"/>
                <a:ext cx="336"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061" name="Line 141"/>
              <p:cNvSpPr>
                <a:spLocks noChangeShapeType="1"/>
              </p:cNvSpPr>
              <p:nvPr/>
            </p:nvSpPr>
            <p:spPr bwMode="auto">
              <a:xfrm>
                <a:off x="768" y="3696"/>
                <a:ext cx="336"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82062" name="Group 142"/>
            <p:cNvGrpSpPr>
              <a:grpSpLocks/>
            </p:cNvGrpSpPr>
            <p:nvPr/>
          </p:nvGrpSpPr>
          <p:grpSpPr bwMode="auto">
            <a:xfrm>
              <a:off x="1694" y="3671"/>
              <a:ext cx="1109" cy="381"/>
              <a:chOff x="768" y="3360"/>
              <a:chExt cx="1248" cy="432"/>
            </a:xfrm>
          </p:grpSpPr>
          <p:sp>
            <p:nvSpPr>
              <p:cNvPr id="82063" name="Arc 143"/>
              <p:cNvSpPr>
                <a:spLocks/>
              </p:cNvSpPr>
              <p:nvPr/>
            </p:nvSpPr>
            <p:spPr bwMode="auto">
              <a:xfrm>
                <a:off x="1440" y="3361"/>
                <a:ext cx="240" cy="431"/>
              </a:xfrm>
              <a:custGeom>
                <a:avLst/>
                <a:gdLst>
                  <a:gd name="G0" fmla="+- 0 0 0"/>
                  <a:gd name="G1" fmla="+- 21600 0 0"/>
                  <a:gd name="G2" fmla="+- 21600 0 0"/>
                  <a:gd name="T0" fmla="*/ 0 w 21600"/>
                  <a:gd name="T1" fmla="*/ 0 h 43131"/>
                  <a:gd name="T2" fmla="*/ 1727 w 21600"/>
                  <a:gd name="T3" fmla="*/ 43131 h 43131"/>
                  <a:gd name="T4" fmla="*/ 0 w 21600"/>
                  <a:gd name="T5" fmla="*/ 21600 h 43131"/>
                </a:gdLst>
                <a:ahLst/>
                <a:cxnLst>
                  <a:cxn ang="0">
                    <a:pos x="T0" y="T1"/>
                  </a:cxn>
                  <a:cxn ang="0">
                    <a:pos x="T2" y="T3"/>
                  </a:cxn>
                  <a:cxn ang="0">
                    <a:pos x="T4" y="T5"/>
                  </a:cxn>
                </a:cxnLst>
                <a:rect l="0" t="0" r="r" b="b"/>
                <a:pathLst>
                  <a:path w="21600" h="43131" fill="none" extrusionOk="0">
                    <a:moveTo>
                      <a:pt x="0" y="0"/>
                    </a:moveTo>
                    <a:cubicBezTo>
                      <a:pt x="11929" y="0"/>
                      <a:pt x="21600" y="9670"/>
                      <a:pt x="21600" y="21600"/>
                    </a:cubicBezTo>
                    <a:cubicBezTo>
                      <a:pt x="21600" y="32859"/>
                      <a:pt x="12950" y="42230"/>
                      <a:pt x="1726" y="43130"/>
                    </a:cubicBezTo>
                  </a:path>
                  <a:path w="21600" h="43131" stroke="0" extrusionOk="0">
                    <a:moveTo>
                      <a:pt x="0" y="0"/>
                    </a:moveTo>
                    <a:cubicBezTo>
                      <a:pt x="11929" y="0"/>
                      <a:pt x="21600" y="9670"/>
                      <a:pt x="21600" y="21600"/>
                    </a:cubicBezTo>
                    <a:cubicBezTo>
                      <a:pt x="21600" y="32859"/>
                      <a:pt x="12950" y="42230"/>
                      <a:pt x="1726" y="43130"/>
                    </a:cubicBezTo>
                    <a:lnTo>
                      <a:pt x="0"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064" name="Line 144"/>
              <p:cNvSpPr>
                <a:spLocks noChangeShapeType="1"/>
              </p:cNvSpPr>
              <p:nvPr/>
            </p:nvSpPr>
            <p:spPr bwMode="auto">
              <a:xfrm flipH="1">
                <a:off x="1104" y="3360"/>
                <a:ext cx="336"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065" name="Line 145"/>
              <p:cNvSpPr>
                <a:spLocks noChangeShapeType="1"/>
              </p:cNvSpPr>
              <p:nvPr/>
            </p:nvSpPr>
            <p:spPr bwMode="auto">
              <a:xfrm flipH="1">
                <a:off x="1104" y="3792"/>
                <a:ext cx="384"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066" name="Line 146"/>
              <p:cNvSpPr>
                <a:spLocks noChangeShapeType="1"/>
              </p:cNvSpPr>
              <p:nvPr/>
            </p:nvSpPr>
            <p:spPr bwMode="auto">
              <a:xfrm>
                <a:off x="1104" y="3360"/>
                <a:ext cx="0" cy="43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067" name="Line 147"/>
              <p:cNvSpPr>
                <a:spLocks noChangeShapeType="1"/>
              </p:cNvSpPr>
              <p:nvPr/>
            </p:nvSpPr>
            <p:spPr bwMode="auto">
              <a:xfrm>
                <a:off x="1680" y="3573"/>
                <a:ext cx="336"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068" name="Line 148"/>
              <p:cNvSpPr>
                <a:spLocks noChangeShapeType="1"/>
              </p:cNvSpPr>
              <p:nvPr/>
            </p:nvSpPr>
            <p:spPr bwMode="auto">
              <a:xfrm>
                <a:off x="768" y="3456"/>
                <a:ext cx="336"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069" name="Line 149"/>
              <p:cNvSpPr>
                <a:spLocks noChangeShapeType="1"/>
              </p:cNvSpPr>
              <p:nvPr/>
            </p:nvSpPr>
            <p:spPr bwMode="auto">
              <a:xfrm>
                <a:off x="768" y="3696"/>
                <a:ext cx="336"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82070" name="Group 150"/>
            <p:cNvGrpSpPr>
              <a:grpSpLocks/>
            </p:cNvGrpSpPr>
            <p:nvPr/>
          </p:nvGrpSpPr>
          <p:grpSpPr bwMode="auto">
            <a:xfrm>
              <a:off x="2767" y="3589"/>
              <a:ext cx="1001" cy="528"/>
              <a:chOff x="3600" y="3360"/>
              <a:chExt cx="1104" cy="598"/>
            </a:xfrm>
          </p:grpSpPr>
          <p:sp>
            <p:nvSpPr>
              <p:cNvPr id="82071" name="AutoShape 151"/>
              <p:cNvSpPr>
                <a:spLocks noChangeAspect="1" noChangeArrowheads="1" noTextEdit="1"/>
              </p:cNvSpPr>
              <p:nvPr/>
            </p:nvSpPr>
            <p:spPr bwMode="auto">
              <a:xfrm>
                <a:off x="3600" y="3360"/>
                <a:ext cx="1104" cy="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2072" name="Line 152"/>
              <p:cNvSpPr>
                <a:spLocks noChangeShapeType="1"/>
              </p:cNvSpPr>
              <p:nvPr/>
            </p:nvSpPr>
            <p:spPr bwMode="auto">
              <a:xfrm>
                <a:off x="3627" y="3522"/>
                <a:ext cx="524"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73" name="Line 153"/>
              <p:cNvSpPr>
                <a:spLocks noChangeShapeType="1"/>
              </p:cNvSpPr>
              <p:nvPr/>
            </p:nvSpPr>
            <p:spPr bwMode="auto">
              <a:xfrm>
                <a:off x="3627" y="3794"/>
                <a:ext cx="524"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74" name="Freeform 154"/>
              <p:cNvSpPr>
                <a:spLocks/>
              </p:cNvSpPr>
              <p:nvPr/>
            </p:nvSpPr>
            <p:spPr bwMode="auto">
              <a:xfrm>
                <a:off x="3811" y="3388"/>
                <a:ext cx="681" cy="541"/>
              </a:xfrm>
              <a:custGeom>
                <a:avLst/>
                <a:gdLst>
                  <a:gd name="T0" fmla="*/ 673 w 681"/>
                  <a:gd name="T1" fmla="*/ 283 h 541"/>
                  <a:gd name="T2" fmla="*/ 655 w 681"/>
                  <a:gd name="T3" fmla="*/ 308 h 541"/>
                  <a:gd name="T4" fmla="*/ 636 w 681"/>
                  <a:gd name="T5" fmla="*/ 330 h 541"/>
                  <a:gd name="T6" fmla="*/ 615 w 681"/>
                  <a:gd name="T7" fmla="*/ 354 h 541"/>
                  <a:gd name="T8" fmla="*/ 591 w 681"/>
                  <a:gd name="T9" fmla="*/ 374 h 541"/>
                  <a:gd name="T10" fmla="*/ 565 w 681"/>
                  <a:gd name="T11" fmla="*/ 395 h 541"/>
                  <a:gd name="T12" fmla="*/ 538 w 681"/>
                  <a:gd name="T13" fmla="*/ 415 h 541"/>
                  <a:gd name="T14" fmla="*/ 509 w 681"/>
                  <a:gd name="T15" fmla="*/ 434 h 541"/>
                  <a:gd name="T16" fmla="*/ 478 w 681"/>
                  <a:gd name="T17" fmla="*/ 451 h 541"/>
                  <a:gd name="T18" fmla="*/ 446 w 681"/>
                  <a:gd name="T19" fmla="*/ 467 h 541"/>
                  <a:gd name="T20" fmla="*/ 412 w 681"/>
                  <a:gd name="T21" fmla="*/ 483 h 541"/>
                  <a:gd name="T22" fmla="*/ 377 w 681"/>
                  <a:gd name="T23" fmla="*/ 496 h 541"/>
                  <a:gd name="T24" fmla="*/ 322 w 681"/>
                  <a:gd name="T25" fmla="*/ 515 h 541"/>
                  <a:gd name="T26" fmla="*/ 283 w 681"/>
                  <a:gd name="T27" fmla="*/ 524 h 541"/>
                  <a:gd name="T28" fmla="*/ 244 w 681"/>
                  <a:gd name="T29" fmla="*/ 534 h 541"/>
                  <a:gd name="T30" fmla="*/ 204 w 681"/>
                  <a:gd name="T31" fmla="*/ 541 h 541"/>
                  <a:gd name="T32" fmla="*/ 0 w 681"/>
                  <a:gd name="T33" fmla="*/ 541 h 541"/>
                  <a:gd name="T34" fmla="*/ 21 w 681"/>
                  <a:gd name="T35" fmla="*/ 509 h 541"/>
                  <a:gd name="T36" fmla="*/ 40 w 681"/>
                  <a:gd name="T37" fmla="*/ 476 h 541"/>
                  <a:gd name="T38" fmla="*/ 58 w 681"/>
                  <a:gd name="T39" fmla="*/ 442 h 541"/>
                  <a:gd name="T40" fmla="*/ 71 w 681"/>
                  <a:gd name="T41" fmla="*/ 409 h 541"/>
                  <a:gd name="T42" fmla="*/ 80 w 681"/>
                  <a:gd name="T43" fmla="*/ 374 h 541"/>
                  <a:gd name="T44" fmla="*/ 89 w 681"/>
                  <a:gd name="T45" fmla="*/ 340 h 541"/>
                  <a:gd name="T46" fmla="*/ 93 w 681"/>
                  <a:gd name="T47" fmla="*/ 305 h 541"/>
                  <a:gd name="T48" fmla="*/ 94 w 681"/>
                  <a:gd name="T49" fmla="*/ 270 h 541"/>
                  <a:gd name="T50" fmla="*/ 93 w 681"/>
                  <a:gd name="T51" fmla="*/ 236 h 541"/>
                  <a:gd name="T52" fmla="*/ 89 w 681"/>
                  <a:gd name="T53" fmla="*/ 201 h 541"/>
                  <a:gd name="T54" fmla="*/ 80 w 681"/>
                  <a:gd name="T55" fmla="*/ 166 h 541"/>
                  <a:gd name="T56" fmla="*/ 71 w 681"/>
                  <a:gd name="T57" fmla="*/ 133 h 541"/>
                  <a:gd name="T58" fmla="*/ 58 w 681"/>
                  <a:gd name="T59" fmla="*/ 98 h 541"/>
                  <a:gd name="T60" fmla="*/ 40 w 681"/>
                  <a:gd name="T61" fmla="*/ 65 h 541"/>
                  <a:gd name="T62" fmla="*/ 21 w 681"/>
                  <a:gd name="T63" fmla="*/ 32 h 541"/>
                  <a:gd name="T64" fmla="*/ 0 w 681"/>
                  <a:gd name="T65" fmla="*/ 0 h 541"/>
                  <a:gd name="T66" fmla="*/ 204 w 681"/>
                  <a:gd name="T67" fmla="*/ 0 h 541"/>
                  <a:gd name="T68" fmla="*/ 244 w 681"/>
                  <a:gd name="T69" fmla="*/ 7 h 541"/>
                  <a:gd name="T70" fmla="*/ 285 w 681"/>
                  <a:gd name="T71" fmla="*/ 16 h 541"/>
                  <a:gd name="T72" fmla="*/ 322 w 681"/>
                  <a:gd name="T73" fmla="*/ 26 h 541"/>
                  <a:gd name="T74" fmla="*/ 377 w 681"/>
                  <a:gd name="T75" fmla="*/ 44 h 541"/>
                  <a:gd name="T76" fmla="*/ 414 w 681"/>
                  <a:gd name="T77" fmla="*/ 58 h 541"/>
                  <a:gd name="T78" fmla="*/ 447 w 681"/>
                  <a:gd name="T79" fmla="*/ 73 h 541"/>
                  <a:gd name="T80" fmla="*/ 479 w 681"/>
                  <a:gd name="T81" fmla="*/ 90 h 541"/>
                  <a:gd name="T82" fmla="*/ 510 w 681"/>
                  <a:gd name="T83" fmla="*/ 107 h 541"/>
                  <a:gd name="T84" fmla="*/ 538 w 681"/>
                  <a:gd name="T85" fmla="*/ 126 h 541"/>
                  <a:gd name="T86" fmla="*/ 567 w 681"/>
                  <a:gd name="T87" fmla="*/ 145 h 541"/>
                  <a:gd name="T88" fmla="*/ 592 w 681"/>
                  <a:gd name="T89" fmla="*/ 166 h 541"/>
                  <a:gd name="T90" fmla="*/ 615 w 681"/>
                  <a:gd name="T91" fmla="*/ 187 h 541"/>
                  <a:gd name="T92" fmla="*/ 636 w 681"/>
                  <a:gd name="T93" fmla="*/ 211 h 541"/>
                  <a:gd name="T94" fmla="*/ 657 w 681"/>
                  <a:gd name="T95" fmla="*/ 234 h 541"/>
                  <a:gd name="T96" fmla="*/ 673 w 681"/>
                  <a:gd name="T97" fmla="*/ 258 h 541"/>
                  <a:gd name="T98" fmla="*/ 681 w 681"/>
                  <a:gd name="T99" fmla="*/ 270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81" h="541">
                    <a:moveTo>
                      <a:pt x="681" y="270"/>
                    </a:moveTo>
                    <a:lnTo>
                      <a:pt x="673" y="283"/>
                    </a:lnTo>
                    <a:lnTo>
                      <a:pt x="665" y="295"/>
                    </a:lnTo>
                    <a:lnTo>
                      <a:pt x="655" y="308"/>
                    </a:lnTo>
                    <a:lnTo>
                      <a:pt x="646" y="319"/>
                    </a:lnTo>
                    <a:lnTo>
                      <a:pt x="636" y="330"/>
                    </a:lnTo>
                    <a:lnTo>
                      <a:pt x="626" y="342"/>
                    </a:lnTo>
                    <a:lnTo>
                      <a:pt x="615" y="354"/>
                    </a:lnTo>
                    <a:lnTo>
                      <a:pt x="603" y="365"/>
                    </a:lnTo>
                    <a:lnTo>
                      <a:pt x="591" y="374"/>
                    </a:lnTo>
                    <a:lnTo>
                      <a:pt x="579" y="385"/>
                    </a:lnTo>
                    <a:lnTo>
                      <a:pt x="565" y="395"/>
                    </a:lnTo>
                    <a:lnTo>
                      <a:pt x="552" y="405"/>
                    </a:lnTo>
                    <a:lnTo>
                      <a:pt x="538" y="415"/>
                    </a:lnTo>
                    <a:lnTo>
                      <a:pt x="524" y="424"/>
                    </a:lnTo>
                    <a:lnTo>
                      <a:pt x="509" y="434"/>
                    </a:lnTo>
                    <a:lnTo>
                      <a:pt x="494" y="442"/>
                    </a:lnTo>
                    <a:lnTo>
                      <a:pt x="478" y="451"/>
                    </a:lnTo>
                    <a:lnTo>
                      <a:pt x="462" y="459"/>
                    </a:lnTo>
                    <a:lnTo>
                      <a:pt x="446" y="467"/>
                    </a:lnTo>
                    <a:lnTo>
                      <a:pt x="430" y="474"/>
                    </a:lnTo>
                    <a:lnTo>
                      <a:pt x="412" y="483"/>
                    </a:lnTo>
                    <a:lnTo>
                      <a:pt x="395" y="490"/>
                    </a:lnTo>
                    <a:lnTo>
                      <a:pt x="377" y="496"/>
                    </a:lnTo>
                    <a:lnTo>
                      <a:pt x="358" y="502"/>
                    </a:lnTo>
                    <a:lnTo>
                      <a:pt x="322" y="515"/>
                    </a:lnTo>
                    <a:lnTo>
                      <a:pt x="303" y="520"/>
                    </a:lnTo>
                    <a:lnTo>
                      <a:pt x="283" y="524"/>
                    </a:lnTo>
                    <a:lnTo>
                      <a:pt x="264" y="530"/>
                    </a:lnTo>
                    <a:lnTo>
                      <a:pt x="244" y="534"/>
                    </a:lnTo>
                    <a:lnTo>
                      <a:pt x="224" y="538"/>
                    </a:lnTo>
                    <a:lnTo>
                      <a:pt x="204" y="541"/>
                    </a:lnTo>
                    <a:lnTo>
                      <a:pt x="204" y="541"/>
                    </a:lnTo>
                    <a:lnTo>
                      <a:pt x="0" y="541"/>
                    </a:lnTo>
                    <a:lnTo>
                      <a:pt x="11" y="526"/>
                    </a:lnTo>
                    <a:lnTo>
                      <a:pt x="21" y="509"/>
                    </a:lnTo>
                    <a:lnTo>
                      <a:pt x="32" y="492"/>
                    </a:lnTo>
                    <a:lnTo>
                      <a:pt x="40" y="476"/>
                    </a:lnTo>
                    <a:lnTo>
                      <a:pt x="50" y="459"/>
                    </a:lnTo>
                    <a:lnTo>
                      <a:pt x="58" y="442"/>
                    </a:lnTo>
                    <a:lnTo>
                      <a:pt x="64" y="426"/>
                    </a:lnTo>
                    <a:lnTo>
                      <a:pt x="71" y="409"/>
                    </a:lnTo>
                    <a:lnTo>
                      <a:pt x="76" y="391"/>
                    </a:lnTo>
                    <a:lnTo>
                      <a:pt x="80" y="374"/>
                    </a:lnTo>
                    <a:lnTo>
                      <a:pt x="84" y="358"/>
                    </a:lnTo>
                    <a:lnTo>
                      <a:pt x="89" y="340"/>
                    </a:lnTo>
                    <a:lnTo>
                      <a:pt x="91" y="323"/>
                    </a:lnTo>
                    <a:lnTo>
                      <a:pt x="93" y="305"/>
                    </a:lnTo>
                    <a:lnTo>
                      <a:pt x="94" y="288"/>
                    </a:lnTo>
                    <a:lnTo>
                      <a:pt x="94" y="270"/>
                    </a:lnTo>
                    <a:lnTo>
                      <a:pt x="94" y="254"/>
                    </a:lnTo>
                    <a:lnTo>
                      <a:pt x="93" y="236"/>
                    </a:lnTo>
                    <a:lnTo>
                      <a:pt x="91" y="219"/>
                    </a:lnTo>
                    <a:lnTo>
                      <a:pt x="89" y="201"/>
                    </a:lnTo>
                    <a:lnTo>
                      <a:pt x="84" y="184"/>
                    </a:lnTo>
                    <a:lnTo>
                      <a:pt x="80" y="166"/>
                    </a:lnTo>
                    <a:lnTo>
                      <a:pt x="76" y="150"/>
                    </a:lnTo>
                    <a:lnTo>
                      <a:pt x="71" y="133"/>
                    </a:lnTo>
                    <a:lnTo>
                      <a:pt x="64" y="115"/>
                    </a:lnTo>
                    <a:lnTo>
                      <a:pt x="58" y="98"/>
                    </a:lnTo>
                    <a:lnTo>
                      <a:pt x="50" y="82"/>
                    </a:lnTo>
                    <a:lnTo>
                      <a:pt x="40" y="65"/>
                    </a:lnTo>
                    <a:lnTo>
                      <a:pt x="32" y="48"/>
                    </a:lnTo>
                    <a:lnTo>
                      <a:pt x="21" y="32"/>
                    </a:lnTo>
                    <a:lnTo>
                      <a:pt x="11" y="16"/>
                    </a:lnTo>
                    <a:lnTo>
                      <a:pt x="0" y="0"/>
                    </a:lnTo>
                    <a:lnTo>
                      <a:pt x="0" y="0"/>
                    </a:lnTo>
                    <a:lnTo>
                      <a:pt x="204" y="0"/>
                    </a:lnTo>
                    <a:lnTo>
                      <a:pt x="224" y="3"/>
                    </a:lnTo>
                    <a:lnTo>
                      <a:pt x="244" y="7"/>
                    </a:lnTo>
                    <a:lnTo>
                      <a:pt x="264" y="11"/>
                    </a:lnTo>
                    <a:lnTo>
                      <a:pt x="285" y="16"/>
                    </a:lnTo>
                    <a:lnTo>
                      <a:pt x="303" y="21"/>
                    </a:lnTo>
                    <a:lnTo>
                      <a:pt x="322" y="26"/>
                    </a:lnTo>
                    <a:lnTo>
                      <a:pt x="360" y="39"/>
                    </a:lnTo>
                    <a:lnTo>
                      <a:pt x="377" y="44"/>
                    </a:lnTo>
                    <a:lnTo>
                      <a:pt x="396" y="51"/>
                    </a:lnTo>
                    <a:lnTo>
                      <a:pt x="414" y="58"/>
                    </a:lnTo>
                    <a:lnTo>
                      <a:pt x="430" y="66"/>
                    </a:lnTo>
                    <a:lnTo>
                      <a:pt x="447" y="73"/>
                    </a:lnTo>
                    <a:lnTo>
                      <a:pt x="463" y="82"/>
                    </a:lnTo>
                    <a:lnTo>
                      <a:pt x="479" y="90"/>
                    </a:lnTo>
                    <a:lnTo>
                      <a:pt x="494" y="98"/>
                    </a:lnTo>
                    <a:lnTo>
                      <a:pt x="510" y="107"/>
                    </a:lnTo>
                    <a:lnTo>
                      <a:pt x="525" y="116"/>
                    </a:lnTo>
                    <a:lnTo>
                      <a:pt x="538" y="126"/>
                    </a:lnTo>
                    <a:lnTo>
                      <a:pt x="553" y="136"/>
                    </a:lnTo>
                    <a:lnTo>
                      <a:pt x="567" y="145"/>
                    </a:lnTo>
                    <a:lnTo>
                      <a:pt x="579" y="155"/>
                    </a:lnTo>
                    <a:lnTo>
                      <a:pt x="592" y="166"/>
                    </a:lnTo>
                    <a:lnTo>
                      <a:pt x="604" y="177"/>
                    </a:lnTo>
                    <a:lnTo>
                      <a:pt x="615" y="187"/>
                    </a:lnTo>
                    <a:lnTo>
                      <a:pt x="626" y="198"/>
                    </a:lnTo>
                    <a:lnTo>
                      <a:pt x="636" y="211"/>
                    </a:lnTo>
                    <a:lnTo>
                      <a:pt x="647" y="222"/>
                    </a:lnTo>
                    <a:lnTo>
                      <a:pt x="657" y="234"/>
                    </a:lnTo>
                    <a:lnTo>
                      <a:pt x="665" y="245"/>
                    </a:lnTo>
                    <a:lnTo>
                      <a:pt x="673" y="258"/>
                    </a:lnTo>
                    <a:lnTo>
                      <a:pt x="681" y="270"/>
                    </a:lnTo>
                    <a:lnTo>
                      <a:pt x="681" y="27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075" name="Freeform 155"/>
              <p:cNvSpPr>
                <a:spLocks/>
              </p:cNvSpPr>
              <p:nvPr/>
            </p:nvSpPr>
            <p:spPr bwMode="auto">
              <a:xfrm>
                <a:off x="3811" y="3388"/>
                <a:ext cx="681" cy="541"/>
              </a:xfrm>
              <a:custGeom>
                <a:avLst/>
                <a:gdLst>
                  <a:gd name="T0" fmla="*/ 673 w 681"/>
                  <a:gd name="T1" fmla="*/ 283 h 541"/>
                  <a:gd name="T2" fmla="*/ 655 w 681"/>
                  <a:gd name="T3" fmla="*/ 308 h 541"/>
                  <a:gd name="T4" fmla="*/ 636 w 681"/>
                  <a:gd name="T5" fmla="*/ 330 h 541"/>
                  <a:gd name="T6" fmla="*/ 615 w 681"/>
                  <a:gd name="T7" fmla="*/ 354 h 541"/>
                  <a:gd name="T8" fmla="*/ 591 w 681"/>
                  <a:gd name="T9" fmla="*/ 374 h 541"/>
                  <a:gd name="T10" fmla="*/ 565 w 681"/>
                  <a:gd name="T11" fmla="*/ 395 h 541"/>
                  <a:gd name="T12" fmla="*/ 538 w 681"/>
                  <a:gd name="T13" fmla="*/ 415 h 541"/>
                  <a:gd name="T14" fmla="*/ 509 w 681"/>
                  <a:gd name="T15" fmla="*/ 434 h 541"/>
                  <a:gd name="T16" fmla="*/ 478 w 681"/>
                  <a:gd name="T17" fmla="*/ 451 h 541"/>
                  <a:gd name="T18" fmla="*/ 446 w 681"/>
                  <a:gd name="T19" fmla="*/ 467 h 541"/>
                  <a:gd name="T20" fmla="*/ 412 w 681"/>
                  <a:gd name="T21" fmla="*/ 483 h 541"/>
                  <a:gd name="T22" fmla="*/ 377 w 681"/>
                  <a:gd name="T23" fmla="*/ 496 h 541"/>
                  <a:gd name="T24" fmla="*/ 322 w 681"/>
                  <a:gd name="T25" fmla="*/ 515 h 541"/>
                  <a:gd name="T26" fmla="*/ 283 w 681"/>
                  <a:gd name="T27" fmla="*/ 524 h 541"/>
                  <a:gd name="T28" fmla="*/ 244 w 681"/>
                  <a:gd name="T29" fmla="*/ 534 h 541"/>
                  <a:gd name="T30" fmla="*/ 204 w 681"/>
                  <a:gd name="T31" fmla="*/ 541 h 541"/>
                  <a:gd name="T32" fmla="*/ 0 w 681"/>
                  <a:gd name="T33" fmla="*/ 541 h 541"/>
                  <a:gd name="T34" fmla="*/ 21 w 681"/>
                  <a:gd name="T35" fmla="*/ 509 h 541"/>
                  <a:gd name="T36" fmla="*/ 40 w 681"/>
                  <a:gd name="T37" fmla="*/ 476 h 541"/>
                  <a:gd name="T38" fmla="*/ 58 w 681"/>
                  <a:gd name="T39" fmla="*/ 442 h 541"/>
                  <a:gd name="T40" fmla="*/ 71 w 681"/>
                  <a:gd name="T41" fmla="*/ 409 h 541"/>
                  <a:gd name="T42" fmla="*/ 80 w 681"/>
                  <a:gd name="T43" fmla="*/ 374 h 541"/>
                  <a:gd name="T44" fmla="*/ 89 w 681"/>
                  <a:gd name="T45" fmla="*/ 340 h 541"/>
                  <a:gd name="T46" fmla="*/ 93 w 681"/>
                  <a:gd name="T47" fmla="*/ 305 h 541"/>
                  <a:gd name="T48" fmla="*/ 94 w 681"/>
                  <a:gd name="T49" fmla="*/ 270 h 541"/>
                  <a:gd name="T50" fmla="*/ 93 w 681"/>
                  <a:gd name="T51" fmla="*/ 236 h 541"/>
                  <a:gd name="T52" fmla="*/ 89 w 681"/>
                  <a:gd name="T53" fmla="*/ 201 h 541"/>
                  <a:gd name="T54" fmla="*/ 80 w 681"/>
                  <a:gd name="T55" fmla="*/ 166 h 541"/>
                  <a:gd name="T56" fmla="*/ 71 w 681"/>
                  <a:gd name="T57" fmla="*/ 133 h 541"/>
                  <a:gd name="T58" fmla="*/ 58 w 681"/>
                  <a:gd name="T59" fmla="*/ 98 h 541"/>
                  <a:gd name="T60" fmla="*/ 40 w 681"/>
                  <a:gd name="T61" fmla="*/ 65 h 541"/>
                  <a:gd name="T62" fmla="*/ 21 w 681"/>
                  <a:gd name="T63" fmla="*/ 32 h 541"/>
                  <a:gd name="T64" fmla="*/ 0 w 681"/>
                  <a:gd name="T65" fmla="*/ 0 h 541"/>
                  <a:gd name="T66" fmla="*/ 204 w 681"/>
                  <a:gd name="T67" fmla="*/ 0 h 541"/>
                  <a:gd name="T68" fmla="*/ 244 w 681"/>
                  <a:gd name="T69" fmla="*/ 7 h 541"/>
                  <a:gd name="T70" fmla="*/ 285 w 681"/>
                  <a:gd name="T71" fmla="*/ 16 h 541"/>
                  <a:gd name="T72" fmla="*/ 322 w 681"/>
                  <a:gd name="T73" fmla="*/ 26 h 541"/>
                  <a:gd name="T74" fmla="*/ 377 w 681"/>
                  <a:gd name="T75" fmla="*/ 44 h 541"/>
                  <a:gd name="T76" fmla="*/ 414 w 681"/>
                  <a:gd name="T77" fmla="*/ 58 h 541"/>
                  <a:gd name="T78" fmla="*/ 447 w 681"/>
                  <a:gd name="T79" fmla="*/ 73 h 541"/>
                  <a:gd name="T80" fmla="*/ 479 w 681"/>
                  <a:gd name="T81" fmla="*/ 90 h 541"/>
                  <a:gd name="T82" fmla="*/ 510 w 681"/>
                  <a:gd name="T83" fmla="*/ 107 h 541"/>
                  <a:gd name="T84" fmla="*/ 538 w 681"/>
                  <a:gd name="T85" fmla="*/ 126 h 541"/>
                  <a:gd name="T86" fmla="*/ 567 w 681"/>
                  <a:gd name="T87" fmla="*/ 145 h 541"/>
                  <a:gd name="T88" fmla="*/ 592 w 681"/>
                  <a:gd name="T89" fmla="*/ 166 h 541"/>
                  <a:gd name="T90" fmla="*/ 615 w 681"/>
                  <a:gd name="T91" fmla="*/ 187 h 541"/>
                  <a:gd name="T92" fmla="*/ 636 w 681"/>
                  <a:gd name="T93" fmla="*/ 211 h 541"/>
                  <a:gd name="T94" fmla="*/ 657 w 681"/>
                  <a:gd name="T95" fmla="*/ 234 h 541"/>
                  <a:gd name="T96" fmla="*/ 673 w 681"/>
                  <a:gd name="T97" fmla="*/ 258 h 541"/>
                  <a:gd name="T98" fmla="*/ 681 w 681"/>
                  <a:gd name="T99" fmla="*/ 270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81" h="541">
                    <a:moveTo>
                      <a:pt x="681" y="270"/>
                    </a:moveTo>
                    <a:lnTo>
                      <a:pt x="673" y="283"/>
                    </a:lnTo>
                    <a:lnTo>
                      <a:pt x="665" y="295"/>
                    </a:lnTo>
                    <a:lnTo>
                      <a:pt x="655" y="308"/>
                    </a:lnTo>
                    <a:lnTo>
                      <a:pt x="646" y="319"/>
                    </a:lnTo>
                    <a:lnTo>
                      <a:pt x="636" y="330"/>
                    </a:lnTo>
                    <a:lnTo>
                      <a:pt x="626" y="342"/>
                    </a:lnTo>
                    <a:lnTo>
                      <a:pt x="615" y="354"/>
                    </a:lnTo>
                    <a:lnTo>
                      <a:pt x="603" y="365"/>
                    </a:lnTo>
                    <a:lnTo>
                      <a:pt x="591" y="374"/>
                    </a:lnTo>
                    <a:lnTo>
                      <a:pt x="579" y="385"/>
                    </a:lnTo>
                    <a:lnTo>
                      <a:pt x="565" y="395"/>
                    </a:lnTo>
                    <a:lnTo>
                      <a:pt x="552" y="405"/>
                    </a:lnTo>
                    <a:lnTo>
                      <a:pt x="538" y="415"/>
                    </a:lnTo>
                    <a:lnTo>
                      <a:pt x="524" y="424"/>
                    </a:lnTo>
                    <a:lnTo>
                      <a:pt x="509" y="434"/>
                    </a:lnTo>
                    <a:lnTo>
                      <a:pt x="494" y="442"/>
                    </a:lnTo>
                    <a:lnTo>
                      <a:pt x="478" y="451"/>
                    </a:lnTo>
                    <a:lnTo>
                      <a:pt x="462" y="459"/>
                    </a:lnTo>
                    <a:lnTo>
                      <a:pt x="446" y="467"/>
                    </a:lnTo>
                    <a:lnTo>
                      <a:pt x="430" y="474"/>
                    </a:lnTo>
                    <a:lnTo>
                      <a:pt x="412" y="483"/>
                    </a:lnTo>
                    <a:lnTo>
                      <a:pt x="395" y="490"/>
                    </a:lnTo>
                    <a:lnTo>
                      <a:pt x="377" y="496"/>
                    </a:lnTo>
                    <a:lnTo>
                      <a:pt x="358" y="502"/>
                    </a:lnTo>
                    <a:lnTo>
                      <a:pt x="322" y="515"/>
                    </a:lnTo>
                    <a:lnTo>
                      <a:pt x="303" y="520"/>
                    </a:lnTo>
                    <a:lnTo>
                      <a:pt x="283" y="524"/>
                    </a:lnTo>
                    <a:lnTo>
                      <a:pt x="264" y="530"/>
                    </a:lnTo>
                    <a:lnTo>
                      <a:pt x="244" y="534"/>
                    </a:lnTo>
                    <a:lnTo>
                      <a:pt x="224" y="538"/>
                    </a:lnTo>
                    <a:lnTo>
                      <a:pt x="204" y="541"/>
                    </a:lnTo>
                    <a:lnTo>
                      <a:pt x="204" y="541"/>
                    </a:lnTo>
                    <a:lnTo>
                      <a:pt x="0" y="541"/>
                    </a:lnTo>
                    <a:lnTo>
                      <a:pt x="11" y="526"/>
                    </a:lnTo>
                    <a:lnTo>
                      <a:pt x="21" y="509"/>
                    </a:lnTo>
                    <a:lnTo>
                      <a:pt x="32" y="492"/>
                    </a:lnTo>
                    <a:lnTo>
                      <a:pt x="40" y="476"/>
                    </a:lnTo>
                    <a:lnTo>
                      <a:pt x="50" y="459"/>
                    </a:lnTo>
                    <a:lnTo>
                      <a:pt x="58" y="442"/>
                    </a:lnTo>
                    <a:lnTo>
                      <a:pt x="64" y="426"/>
                    </a:lnTo>
                    <a:lnTo>
                      <a:pt x="71" y="409"/>
                    </a:lnTo>
                    <a:lnTo>
                      <a:pt x="76" y="391"/>
                    </a:lnTo>
                    <a:lnTo>
                      <a:pt x="80" y="374"/>
                    </a:lnTo>
                    <a:lnTo>
                      <a:pt x="84" y="358"/>
                    </a:lnTo>
                    <a:lnTo>
                      <a:pt x="89" y="340"/>
                    </a:lnTo>
                    <a:lnTo>
                      <a:pt x="91" y="323"/>
                    </a:lnTo>
                    <a:lnTo>
                      <a:pt x="93" y="305"/>
                    </a:lnTo>
                    <a:lnTo>
                      <a:pt x="94" y="288"/>
                    </a:lnTo>
                    <a:lnTo>
                      <a:pt x="94" y="270"/>
                    </a:lnTo>
                    <a:lnTo>
                      <a:pt x="94" y="254"/>
                    </a:lnTo>
                    <a:lnTo>
                      <a:pt x="93" y="236"/>
                    </a:lnTo>
                    <a:lnTo>
                      <a:pt x="91" y="219"/>
                    </a:lnTo>
                    <a:lnTo>
                      <a:pt x="89" y="201"/>
                    </a:lnTo>
                    <a:lnTo>
                      <a:pt x="84" y="184"/>
                    </a:lnTo>
                    <a:lnTo>
                      <a:pt x="80" y="166"/>
                    </a:lnTo>
                    <a:lnTo>
                      <a:pt x="76" y="150"/>
                    </a:lnTo>
                    <a:lnTo>
                      <a:pt x="71" y="133"/>
                    </a:lnTo>
                    <a:lnTo>
                      <a:pt x="64" y="115"/>
                    </a:lnTo>
                    <a:lnTo>
                      <a:pt x="58" y="98"/>
                    </a:lnTo>
                    <a:lnTo>
                      <a:pt x="50" y="82"/>
                    </a:lnTo>
                    <a:lnTo>
                      <a:pt x="40" y="65"/>
                    </a:lnTo>
                    <a:lnTo>
                      <a:pt x="32" y="48"/>
                    </a:lnTo>
                    <a:lnTo>
                      <a:pt x="21" y="32"/>
                    </a:lnTo>
                    <a:lnTo>
                      <a:pt x="11" y="16"/>
                    </a:lnTo>
                    <a:lnTo>
                      <a:pt x="0" y="0"/>
                    </a:lnTo>
                    <a:lnTo>
                      <a:pt x="0" y="0"/>
                    </a:lnTo>
                    <a:lnTo>
                      <a:pt x="204" y="0"/>
                    </a:lnTo>
                    <a:lnTo>
                      <a:pt x="224" y="3"/>
                    </a:lnTo>
                    <a:lnTo>
                      <a:pt x="244" y="7"/>
                    </a:lnTo>
                    <a:lnTo>
                      <a:pt x="264" y="11"/>
                    </a:lnTo>
                    <a:lnTo>
                      <a:pt x="285" y="16"/>
                    </a:lnTo>
                    <a:lnTo>
                      <a:pt x="303" y="21"/>
                    </a:lnTo>
                    <a:lnTo>
                      <a:pt x="322" y="26"/>
                    </a:lnTo>
                    <a:lnTo>
                      <a:pt x="360" y="39"/>
                    </a:lnTo>
                    <a:lnTo>
                      <a:pt x="377" y="44"/>
                    </a:lnTo>
                    <a:lnTo>
                      <a:pt x="396" y="51"/>
                    </a:lnTo>
                    <a:lnTo>
                      <a:pt x="414" y="58"/>
                    </a:lnTo>
                    <a:lnTo>
                      <a:pt x="430" y="66"/>
                    </a:lnTo>
                    <a:lnTo>
                      <a:pt x="447" y="73"/>
                    </a:lnTo>
                    <a:lnTo>
                      <a:pt x="463" y="82"/>
                    </a:lnTo>
                    <a:lnTo>
                      <a:pt x="479" y="90"/>
                    </a:lnTo>
                    <a:lnTo>
                      <a:pt x="494" y="98"/>
                    </a:lnTo>
                    <a:lnTo>
                      <a:pt x="510" y="107"/>
                    </a:lnTo>
                    <a:lnTo>
                      <a:pt x="525" y="116"/>
                    </a:lnTo>
                    <a:lnTo>
                      <a:pt x="538" y="126"/>
                    </a:lnTo>
                    <a:lnTo>
                      <a:pt x="553" y="136"/>
                    </a:lnTo>
                    <a:lnTo>
                      <a:pt x="567" y="145"/>
                    </a:lnTo>
                    <a:lnTo>
                      <a:pt x="579" y="155"/>
                    </a:lnTo>
                    <a:lnTo>
                      <a:pt x="592" y="166"/>
                    </a:lnTo>
                    <a:lnTo>
                      <a:pt x="604" y="177"/>
                    </a:lnTo>
                    <a:lnTo>
                      <a:pt x="615" y="187"/>
                    </a:lnTo>
                    <a:lnTo>
                      <a:pt x="626" y="198"/>
                    </a:lnTo>
                    <a:lnTo>
                      <a:pt x="636" y="211"/>
                    </a:lnTo>
                    <a:lnTo>
                      <a:pt x="647" y="222"/>
                    </a:lnTo>
                    <a:lnTo>
                      <a:pt x="657" y="234"/>
                    </a:lnTo>
                    <a:lnTo>
                      <a:pt x="665" y="245"/>
                    </a:lnTo>
                    <a:lnTo>
                      <a:pt x="673" y="258"/>
                    </a:lnTo>
                    <a:lnTo>
                      <a:pt x="681" y="270"/>
                    </a:lnTo>
                    <a:lnTo>
                      <a:pt x="681" y="270"/>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076" name="Freeform 156"/>
              <p:cNvSpPr>
                <a:spLocks/>
              </p:cNvSpPr>
              <p:nvPr/>
            </p:nvSpPr>
            <p:spPr bwMode="auto">
              <a:xfrm>
                <a:off x="4490" y="3618"/>
                <a:ext cx="78" cy="81"/>
              </a:xfrm>
              <a:custGeom>
                <a:avLst/>
                <a:gdLst>
                  <a:gd name="T0" fmla="*/ 78 w 78"/>
                  <a:gd name="T1" fmla="*/ 40 h 81"/>
                  <a:gd name="T2" fmla="*/ 78 w 78"/>
                  <a:gd name="T3" fmla="*/ 36 h 81"/>
                  <a:gd name="T4" fmla="*/ 78 w 78"/>
                  <a:gd name="T5" fmla="*/ 32 h 81"/>
                  <a:gd name="T6" fmla="*/ 77 w 78"/>
                  <a:gd name="T7" fmla="*/ 28 h 81"/>
                  <a:gd name="T8" fmla="*/ 76 w 78"/>
                  <a:gd name="T9" fmla="*/ 25 h 81"/>
                  <a:gd name="T10" fmla="*/ 72 w 78"/>
                  <a:gd name="T11" fmla="*/ 18 h 81"/>
                  <a:gd name="T12" fmla="*/ 68 w 78"/>
                  <a:gd name="T13" fmla="*/ 11 h 81"/>
                  <a:gd name="T14" fmla="*/ 61 w 78"/>
                  <a:gd name="T15" fmla="*/ 7 h 81"/>
                  <a:gd name="T16" fmla="*/ 54 w 78"/>
                  <a:gd name="T17" fmla="*/ 3 h 81"/>
                  <a:gd name="T18" fmla="*/ 51 w 78"/>
                  <a:gd name="T19" fmla="*/ 1 h 81"/>
                  <a:gd name="T20" fmla="*/ 47 w 78"/>
                  <a:gd name="T21" fmla="*/ 0 h 81"/>
                  <a:gd name="T22" fmla="*/ 43 w 78"/>
                  <a:gd name="T23" fmla="*/ 0 h 81"/>
                  <a:gd name="T24" fmla="*/ 39 w 78"/>
                  <a:gd name="T25" fmla="*/ 0 h 81"/>
                  <a:gd name="T26" fmla="*/ 35 w 78"/>
                  <a:gd name="T27" fmla="*/ 0 h 81"/>
                  <a:gd name="T28" fmla="*/ 31 w 78"/>
                  <a:gd name="T29" fmla="*/ 0 h 81"/>
                  <a:gd name="T30" fmla="*/ 27 w 78"/>
                  <a:gd name="T31" fmla="*/ 1 h 81"/>
                  <a:gd name="T32" fmla="*/ 25 w 78"/>
                  <a:gd name="T33" fmla="*/ 3 h 81"/>
                  <a:gd name="T34" fmla="*/ 18 w 78"/>
                  <a:gd name="T35" fmla="*/ 7 h 81"/>
                  <a:gd name="T36" fmla="*/ 11 w 78"/>
                  <a:gd name="T37" fmla="*/ 11 h 81"/>
                  <a:gd name="T38" fmla="*/ 7 w 78"/>
                  <a:gd name="T39" fmla="*/ 18 h 81"/>
                  <a:gd name="T40" fmla="*/ 3 w 78"/>
                  <a:gd name="T41" fmla="*/ 25 h 81"/>
                  <a:gd name="T42" fmla="*/ 2 w 78"/>
                  <a:gd name="T43" fmla="*/ 28 h 81"/>
                  <a:gd name="T44" fmla="*/ 0 w 78"/>
                  <a:gd name="T45" fmla="*/ 32 h 81"/>
                  <a:gd name="T46" fmla="*/ 0 w 78"/>
                  <a:gd name="T47" fmla="*/ 36 h 81"/>
                  <a:gd name="T48" fmla="*/ 0 w 78"/>
                  <a:gd name="T49" fmla="*/ 40 h 81"/>
                  <a:gd name="T50" fmla="*/ 0 w 78"/>
                  <a:gd name="T51" fmla="*/ 44 h 81"/>
                  <a:gd name="T52" fmla="*/ 0 w 78"/>
                  <a:gd name="T53" fmla="*/ 49 h 81"/>
                  <a:gd name="T54" fmla="*/ 2 w 78"/>
                  <a:gd name="T55" fmla="*/ 53 h 81"/>
                  <a:gd name="T56" fmla="*/ 3 w 78"/>
                  <a:gd name="T57" fmla="*/ 57 h 81"/>
                  <a:gd name="T58" fmla="*/ 7 w 78"/>
                  <a:gd name="T59" fmla="*/ 63 h 81"/>
                  <a:gd name="T60" fmla="*/ 11 w 78"/>
                  <a:gd name="T61" fmla="*/ 69 h 81"/>
                  <a:gd name="T62" fmla="*/ 18 w 78"/>
                  <a:gd name="T63" fmla="*/ 74 h 81"/>
                  <a:gd name="T64" fmla="*/ 25 w 78"/>
                  <a:gd name="T65" fmla="*/ 78 h 81"/>
                  <a:gd name="T66" fmla="*/ 27 w 78"/>
                  <a:gd name="T67" fmla="*/ 79 h 81"/>
                  <a:gd name="T68" fmla="*/ 31 w 78"/>
                  <a:gd name="T69" fmla="*/ 81 h 81"/>
                  <a:gd name="T70" fmla="*/ 35 w 78"/>
                  <a:gd name="T71" fmla="*/ 81 h 81"/>
                  <a:gd name="T72" fmla="*/ 39 w 78"/>
                  <a:gd name="T73" fmla="*/ 81 h 81"/>
                  <a:gd name="T74" fmla="*/ 43 w 78"/>
                  <a:gd name="T75" fmla="*/ 81 h 81"/>
                  <a:gd name="T76" fmla="*/ 47 w 78"/>
                  <a:gd name="T77" fmla="*/ 81 h 81"/>
                  <a:gd name="T78" fmla="*/ 51 w 78"/>
                  <a:gd name="T79" fmla="*/ 79 h 81"/>
                  <a:gd name="T80" fmla="*/ 54 w 78"/>
                  <a:gd name="T81" fmla="*/ 78 h 81"/>
                  <a:gd name="T82" fmla="*/ 61 w 78"/>
                  <a:gd name="T83" fmla="*/ 74 h 81"/>
                  <a:gd name="T84" fmla="*/ 68 w 78"/>
                  <a:gd name="T85" fmla="*/ 69 h 81"/>
                  <a:gd name="T86" fmla="*/ 72 w 78"/>
                  <a:gd name="T87" fmla="*/ 63 h 81"/>
                  <a:gd name="T88" fmla="*/ 76 w 78"/>
                  <a:gd name="T89" fmla="*/ 57 h 81"/>
                  <a:gd name="T90" fmla="*/ 77 w 78"/>
                  <a:gd name="T91" fmla="*/ 53 h 81"/>
                  <a:gd name="T92" fmla="*/ 78 w 78"/>
                  <a:gd name="T93" fmla="*/ 49 h 81"/>
                  <a:gd name="T94" fmla="*/ 78 w 78"/>
                  <a:gd name="T95" fmla="*/ 44 h 81"/>
                  <a:gd name="T96" fmla="*/ 78 w 78"/>
                  <a:gd name="T97" fmla="*/ 40 h 81"/>
                  <a:gd name="T98" fmla="*/ 78 w 78"/>
                  <a:gd name="T99" fmla="*/ 4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8" h="81">
                    <a:moveTo>
                      <a:pt x="78" y="40"/>
                    </a:moveTo>
                    <a:lnTo>
                      <a:pt x="78" y="36"/>
                    </a:lnTo>
                    <a:lnTo>
                      <a:pt x="78" y="32"/>
                    </a:lnTo>
                    <a:lnTo>
                      <a:pt x="77" y="28"/>
                    </a:lnTo>
                    <a:lnTo>
                      <a:pt x="76" y="25"/>
                    </a:lnTo>
                    <a:lnTo>
                      <a:pt x="72" y="18"/>
                    </a:lnTo>
                    <a:lnTo>
                      <a:pt x="68" y="11"/>
                    </a:lnTo>
                    <a:lnTo>
                      <a:pt x="61" y="7"/>
                    </a:lnTo>
                    <a:lnTo>
                      <a:pt x="54" y="3"/>
                    </a:lnTo>
                    <a:lnTo>
                      <a:pt x="51" y="1"/>
                    </a:lnTo>
                    <a:lnTo>
                      <a:pt x="47" y="0"/>
                    </a:lnTo>
                    <a:lnTo>
                      <a:pt x="43" y="0"/>
                    </a:lnTo>
                    <a:lnTo>
                      <a:pt x="39" y="0"/>
                    </a:lnTo>
                    <a:lnTo>
                      <a:pt x="35" y="0"/>
                    </a:lnTo>
                    <a:lnTo>
                      <a:pt x="31" y="0"/>
                    </a:lnTo>
                    <a:lnTo>
                      <a:pt x="27" y="1"/>
                    </a:lnTo>
                    <a:lnTo>
                      <a:pt x="25" y="3"/>
                    </a:lnTo>
                    <a:lnTo>
                      <a:pt x="18" y="7"/>
                    </a:lnTo>
                    <a:lnTo>
                      <a:pt x="11" y="11"/>
                    </a:lnTo>
                    <a:lnTo>
                      <a:pt x="7" y="18"/>
                    </a:lnTo>
                    <a:lnTo>
                      <a:pt x="3" y="25"/>
                    </a:lnTo>
                    <a:lnTo>
                      <a:pt x="2" y="28"/>
                    </a:lnTo>
                    <a:lnTo>
                      <a:pt x="0" y="32"/>
                    </a:lnTo>
                    <a:lnTo>
                      <a:pt x="0" y="36"/>
                    </a:lnTo>
                    <a:lnTo>
                      <a:pt x="0" y="40"/>
                    </a:lnTo>
                    <a:lnTo>
                      <a:pt x="0" y="44"/>
                    </a:lnTo>
                    <a:lnTo>
                      <a:pt x="0" y="49"/>
                    </a:lnTo>
                    <a:lnTo>
                      <a:pt x="2" y="53"/>
                    </a:lnTo>
                    <a:lnTo>
                      <a:pt x="3" y="57"/>
                    </a:lnTo>
                    <a:lnTo>
                      <a:pt x="7" y="63"/>
                    </a:lnTo>
                    <a:lnTo>
                      <a:pt x="11" y="69"/>
                    </a:lnTo>
                    <a:lnTo>
                      <a:pt x="18" y="74"/>
                    </a:lnTo>
                    <a:lnTo>
                      <a:pt x="25" y="78"/>
                    </a:lnTo>
                    <a:lnTo>
                      <a:pt x="27" y="79"/>
                    </a:lnTo>
                    <a:lnTo>
                      <a:pt x="31" y="81"/>
                    </a:lnTo>
                    <a:lnTo>
                      <a:pt x="35" y="81"/>
                    </a:lnTo>
                    <a:lnTo>
                      <a:pt x="39" y="81"/>
                    </a:lnTo>
                    <a:lnTo>
                      <a:pt x="43" y="81"/>
                    </a:lnTo>
                    <a:lnTo>
                      <a:pt x="47" y="81"/>
                    </a:lnTo>
                    <a:lnTo>
                      <a:pt x="51" y="79"/>
                    </a:lnTo>
                    <a:lnTo>
                      <a:pt x="54" y="78"/>
                    </a:lnTo>
                    <a:lnTo>
                      <a:pt x="61" y="74"/>
                    </a:lnTo>
                    <a:lnTo>
                      <a:pt x="68" y="69"/>
                    </a:lnTo>
                    <a:lnTo>
                      <a:pt x="72" y="63"/>
                    </a:lnTo>
                    <a:lnTo>
                      <a:pt x="76" y="57"/>
                    </a:lnTo>
                    <a:lnTo>
                      <a:pt x="77" y="53"/>
                    </a:lnTo>
                    <a:lnTo>
                      <a:pt x="78" y="49"/>
                    </a:lnTo>
                    <a:lnTo>
                      <a:pt x="78" y="44"/>
                    </a:lnTo>
                    <a:lnTo>
                      <a:pt x="78" y="40"/>
                    </a:lnTo>
                    <a:lnTo>
                      <a:pt x="78"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077" name="Line 157"/>
              <p:cNvSpPr>
                <a:spLocks noChangeShapeType="1"/>
              </p:cNvSpPr>
              <p:nvPr/>
            </p:nvSpPr>
            <p:spPr bwMode="auto">
              <a:xfrm>
                <a:off x="4494" y="3648"/>
                <a:ext cx="19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2078" name="Group 158"/>
            <p:cNvGrpSpPr>
              <a:grpSpLocks/>
            </p:cNvGrpSpPr>
            <p:nvPr/>
          </p:nvGrpSpPr>
          <p:grpSpPr bwMode="auto">
            <a:xfrm>
              <a:off x="1263" y="3302"/>
              <a:ext cx="465" cy="273"/>
              <a:chOff x="1824" y="3312"/>
              <a:chExt cx="864" cy="288"/>
            </a:xfrm>
          </p:grpSpPr>
          <p:sp>
            <p:nvSpPr>
              <p:cNvPr id="82079" name="Line 159"/>
              <p:cNvSpPr>
                <a:spLocks noChangeShapeType="1"/>
              </p:cNvSpPr>
              <p:nvPr/>
            </p:nvSpPr>
            <p:spPr bwMode="auto">
              <a:xfrm>
                <a:off x="1824" y="3456"/>
                <a:ext cx="24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080" name="AutoShape 160"/>
              <p:cNvSpPr>
                <a:spLocks noChangeArrowheads="1"/>
              </p:cNvSpPr>
              <p:nvPr/>
            </p:nvSpPr>
            <p:spPr bwMode="auto">
              <a:xfrm rot="5400000">
                <a:off x="2040" y="3336"/>
                <a:ext cx="288" cy="240"/>
              </a:xfrm>
              <a:prstGeom prst="triangle">
                <a:avLst>
                  <a:gd name="adj" fmla="val 50000"/>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081" name="Oval 161"/>
              <p:cNvSpPr>
                <a:spLocks noChangeArrowheads="1"/>
              </p:cNvSpPr>
              <p:nvPr/>
            </p:nvSpPr>
            <p:spPr bwMode="auto">
              <a:xfrm>
                <a:off x="2304" y="3408"/>
                <a:ext cx="96" cy="96"/>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082" name="Line 162"/>
              <p:cNvSpPr>
                <a:spLocks noChangeShapeType="1"/>
              </p:cNvSpPr>
              <p:nvPr/>
            </p:nvSpPr>
            <p:spPr bwMode="auto">
              <a:xfrm flipH="1">
                <a:off x="2400" y="3456"/>
                <a:ext cx="288"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82083" name="Line 163"/>
            <p:cNvSpPr>
              <a:spLocks noChangeShapeType="1"/>
            </p:cNvSpPr>
            <p:nvPr/>
          </p:nvSpPr>
          <p:spPr bwMode="auto">
            <a:xfrm flipH="1">
              <a:off x="1111" y="3972"/>
              <a:ext cx="583" cy="2"/>
            </a:xfrm>
            <a:prstGeom prst="line">
              <a:avLst/>
            </a:prstGeom>
            <a:noFill/>
            <a:ln w="1905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086" name="Text Box 166"/>
            <p:cNvSpPr txBox="1">
              <a:spLocks noChangeArrowheads="1"/>
            </p:cNvSpPr>
            <p:nvPr/>
          </p:nvSpPr>
          <p:spPr bwMode="auto">
            <a:xfrm>
              <a:off x="1066" y="2999"/>
              <a:ext cx="131" cy="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2000" b="1"/>
                <a:t>X</a:t>
              </a:r>
            </a:p>
          </p:txBody>
        </p:sp>
        <p:sp>
          <p:nvSpPr>
            <p:cNvPr id="82087" name="Text Box 167"/>
            <p:cNvSpPr txBox="1">
              <a:spLocks noChangeArrowheads="1"/>
            </p:cNvSpPr>
            <p:nvPr/>
          </p:nvSpPr>
          <p:spPr bwMode="auto">
            <a:xfrm>
              <a:off x="1066" y="3270"/>
              <a:ext cx="130" cy="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2000" b="1"/>
                <a:t>Z</a:t>
              </a:r>
            </a:p>
          </p:txBody>
        </p:sp>
        <p:sp>
          <p:nvSpPr>
            <p:cNvPr id="82088" name="Text Box 168"/>
            <p:cNvSpPr txBox="1">
              <a:spLocks noChangeArrowheads="1"/>
            </p:cNvSpPr>
            <p:nvPr/>
          </p:nvSpPr>
          <p:spPr bwMode="auto">
            <a:xfrm>
              <a:off x="1089" y="3770"/>
              <a:ext cx="130"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2000" b="1"/>
                <a:t>Y</a:t>
              </a:r>
            </a:p>
          </p:txBody>
        </p:sp>
        <p:sp>
          <p:nvSpPr>
            <p:cNvPr id="82089" name="Text Box 169"/>
            <p:cNvSpPr txBox="1">
              <a:spLocks noChangeArrowheads="1"/>
            </p:cNvSpPr>
            <p:nvPr/>
          </p:nvSpPr>
          <p:spPr bwMode="auto">
            <a:xfrm>
              <a:off x="3696" y="3565"/>
              <a:ext cx="131"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2000" b="1"/>
                <a:t>F</a:t>
              </a:r>
            </a:p>
          </p:txBody>
        </p:sp>
        <p:sp>
          <p:nvSpPr>
            <p:cNvPr id="82090" name="Line 170"/>
            <p:cNvSpPr>
              <a:spLocks noChangeShapeType="1"/>
            </p:cNvSpPr>
            <p:nvPr/>
          </p:nvSpPr>
          <p:spPr bwMode="auto">
            <a:xfrm flipH="1">
              <a:off x="1136" y="3226"/>
              <a:ext cx="542" cy="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091" name="Line 171"/>
            <p:cNvSpPr>
              <a:spLocks noChangeShapeType="1"/>
            </p:cNvSpPr>
            <p:nvPr/>
          </p:nvSpPr>
          <p:spPr bwMode="auto">
            <a:xfrm flipH="1">
              <a:off x="1167" y="3442"/>
              <a:ext cx="96"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092" name="Line 172"/>
            <p:cNvSpPr>
              <a:spLocks noChangeShapeType="1"/>
            </p:cNvSpPr>
            <p:nvPr/>
          </p:nvSpPr>
          <p:spPr bwMode="auto">
            <a:xfrm flipH="1">
              <a:off x="1263" y="3757"/>
              <a:ext cx="449"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093" name="Line 173"/>
            <p:cNvSpPr>
              <a:spLocks noChangeShapeType="1"/>
            </p:cNvSpPr>
            <p:nvPr/>
          </p:nvSpPr>
          <p:spPr bwMode="auto">
            <a:xfrm flipV="1">
              <a:off x="1263" y="3442"/>
              <a:ext cx="0" cy="315"/>
            </a:xfrm>
            <a:prstGeom prst="line">
              <a:avLst/>
            </a:prstGeom>
            <a:noFill/>
            <a:ln w="19050">
              <a:solidFill>
                <a:srgbClr val="0000F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82094" name="Group 174"/>
            <p:cNvGrpSpPr>
              <a:grpSpLocks/>
            </p:cNvGrpSpPr>
            <p:nvPr/>
          </p:nvGrpSpPr>
          <p:grpSpPr bwMode="auto">
            <a:xfrm>
              <a:off x="1678" y="4257"/>
              <a:ext cx="1109" cy="381"/>
              <a:chOff x="768" y="3360"/>
              <a:chExt cx="1248" cy="432"/>
            </a:xfrm>
          </p:grpSpPr>
          <p:sp>
            <p:nvSpPr>
              <p:cNvPr id="82095" name="Arc 175"/>
              <p:cNvSpPr>
                <a:spLocks/>
              </p:cNvSpPr>
              <p:nvPr/>
            </p:nvSpPr>
            <p:spPr bwMode="auto">
              <a:xfrm>
                <a:off x="1440" y="3361"/>
                <a:ext cx="240" cy="431"/>
              </a:xfrm>
              <a:custGeom>
                <a:avLst/>
                <a:gdLst>
                  <a:gd name="G0" fmla="+- 0 0 0"/>
                  <a:gd name="G1" fmla="+- 21600 0 0"/>
                  <a:gd name="G2" fmla="+- 21600 0 0"/>
                  <a:gd name="T0" fmla="*/ 0 w 21600"/>
                  <a:gd name="T1" fmla="*/ 0 h 43131"/>
                  <a:gd name="T2" fmla="*/ 1727 w 21600"/>
                  <a:gd name="T3" fmla="*/ 43131 h 43131"/>
                  <a:gd name="T4" fmla="*/ 0 w 21600"/>
                  <a:gd name="T5" fmla="*/ 21600 h 43131"/>
                </a:gdLst>
                <a:ahLst/>
                <a:cxnLst>
                  <a:cxn ang="0">
                    <a:pos x="T0" y="T1"/>
                  </a:cxn>
                  <a:cxn ang="0">
                    <a:pos x="T2" y="T3"/>
                  </a:cxn>
                  <a:cxn ang="0">
                    <a:pos x="T4" y="T5"/>
                  </a:cxn>
                </a:cxnLst>
                <a:rect l="0" t="0" r="r" b="b"/>
                <a:pathLst>
                  <a:path w="21600" h="43131" fill="none" extrusionOk="0">
                    <a:moveTo>
                      <a:pt x="0" y="0"/>
                    </a:moveTo>
                    <a:cubicBezTo>
                      <a:pt x="11929" y="0"/>
                      <a:pt x="21600" y="9670"/>
                      <a:pt x="21600" y="21600"/>
                    </a:cubicBezTo>
                    <a:cubicBezTo>
                      <a:pt x="21600" y="32859"/>
                      <a:pt x="12950" y="42230"/>
                      <a:pt x="1726" y="43130"/>
                    </a:cubicBezTo>
                  </a:path>
                  <a:path w="21600" h="43131" stroke="0" extrusionOk="0">
                    <a:moveTo>
                      <a:pt x="0" y="0"/>
                    </a:moveTo>
                    <a:cubicBezTo>
                      <a:pt x="11929" y="0"/>
                      <a:pt x="21600" y="9670"/>
                      <a:pt x="21600" y="21600"/>
                    </a:cubicBezTo>
                    <a:cubicBezTo>
                      <a:pt x="21600" y="32859"/>
                      <a:pt x="12950" y="42230"/>
                      <a:pt x="1726" y="43130"/>
                    </a:cubicBezTo>
                    <a:lnTo>
                      <a:pt x="0"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096" name="Line 176"/>
              <p:cNvSpPr>
                <a:spLocks noChangeShapeType="1"/>
              </p:cNvSpPr>
              <p:nvPr/>
            </p:nvSpPr>
            <p:spPr bwMode="auto">
              <a:xfrm flipH="1">
                <a:off x="1104" y="3360"/>
                <a:ext cx="336"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097" name="Line 177"/>
              <p:cNvSpPr>
                <a:spLocks noChangeShapeType="1"/>
              </p:cNvSpPr>
              <p:nvPr/>
            </p:nvSpPr>
            <p:spPr bwMode="auto">
              <a:xfrm flipH="1">
                <a:off x="1104" y="3792"/>
                <a:ext cx="384"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098" name="Line 178"/>
              <p:cNvSpPr>
                <a:spLocks noChangeShapeType="1"/>
              </p:cNvSpPr>
              <p:nvPr/>
            </p:nvSpPr>
            <p:spPr bwMode="auto">
              <a:xfrm>
                <a:off x="1104" y="3360"/>
                <a:ext cx="0" cy="43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099" name="Line 179"/>
              <p:cNvSpPr>
                <a:spLocks noChangeShapeType="1"/>
              </p:cNvSpPr>
              <p:nvPr/>
            </p:nvSpPr>
            <p:spPr bwMode="auto">
              <a:xfrm>
                <a:off x="1680" y="3573"/>
                <a:ext cx="336"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100" name="Line 180"/>
              <p:cNvSpPr>
                <a:spLocks noChangeShapeType="1"/>
              </p:cNvSpPr>
              <p:nvPr/>
            </p:nvSpPr>
            <p:spPr bwMode="auto">
              <a:xfrm>
                <a:off x="768" y="3456"/>
                <a:ext cx="336"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101" name="Line 181"/>
              <p:cNvSpPr>
                <a:spLocks noChangeShapeType="1"/>
              </p:cNvSpPr>
              <p:nvPr/>
            </p:nvSpPr>
            <p:spPr bwMode="auto">
              <a:xfrm>
                <a:off x="768" y="3696"/>
                <a:ext cx="336"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82102" name="Line 182"/>
            <p:cNvSpPr>
              <a:spLocks noChangeShapeType="1"/>
            </p:cNvSpPr>
            <p:nvPr/>
          </p:nvSpPr>
          <p:spPr bwMode="auto">
            <a:xfrm flipH="1">
              <a:off x="1338" y="3226"/>
              <a:ext cx="0" cy="1094"/>
            </a:xfrm>
            <a:prstGeom prst="line">
              <a:avLst/>
            </a:prstGeom>
            <a:noFill/>
            <a:ln w="19050">
              <a:solidFill>
                <a:srgbClr val="FF00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103" name="Line 183"/>
            <p:cNvSpPr>
              <a:spLocks noChangeShapeType="1"/>
            </p:cNvSpPr>
            <p:nvPr/>
          </p:nvSpPr>
          <p:spPr bwMode="auto">
            <a:xfrm flipH="1">
              <a:off x="1338" y="4320"/>
              <a:ext cx="340"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104" name="Line 184"/>
            <p:cNvSpPr>
              <a:spLocks noChangeShapeType="1"/>
            </p:cNvSpPr>
            <p:nvPr/>
          </p:nvSpPr>
          <p:spPr bwMode="auto">
            <a:xfrm>
              <a:off x="1224" y="3974"/>
              <a:ext cx="0" cy="567"/>
            </a:xfrm>
            <a:prstGeom prst="line">
              <a:avLst/>
            </a:prstGeom>
            <a:noFill/>
            <a:ln w="19050">
              <a:solidFill>
                <a:srgbClr val="00FF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105" name="Line 185"/>
            <p:cNvSpPr>
              <a:spLocks noChangeShapeType="1"/>
            </p:cNvSpPr>
            <p:nvPr/>
          </p:nvSpPr>
          <p:spPr bwMode="auto">
            <a:xfrm>
              <a:off x="1224" y="4541"/>
              <a:ext cx="477" cy="0"/>
            </a:xfrm>
            <a:prstGeom prst="line">
              <a:avLst/>
            </a:prstGeom>
            <a:noFill/>
            <a:ln w="1905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107" name="Line 187"/>
            <p:cNvSpPr>
              <a:spLocks noChangeShapeType="1"/>
            </p:cNvSpPr>
            <p:nvPr/>
          </p:nvSpPr>
          <p:spPr bwMode="auto">
            <a:xfrm>
              <a:off x="2789" y="3339"/>
              <a:ext cx="0" cy="38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108" name="Line 188"/>
            <p:cNvSpPr>
              <a:spLocks noChangeShapeType="1"/>
            </p:cNvSpPr>
            <p:nvPr/>
          </p:nvSpPr>
          <p:spPr bwMode="auto">
            <a:xfrm flipV="1">
              <a:off x="2789" y="3974"/>
              <a:ext cx="0" cy="45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109" name="Line 189"/>
            <p:cNvSpPr>
              <a:spLocks noChangeShapeType="1"/>
            </p:cNvSpPr>
            <p:nvPr/>
          </p:nvSpPr>
          <p:spPr bwMode="auto">
            <a:xfrm>
              <a:off x="2812" y="3861"/>
              <a:ext cx="22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13847549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81931"/>
                                        </p:tgtEl>
                                        <p:attrNameLst>
                                          <p:attrName>style.visibility</p:attrName>
                                        </p:attrNameLst>
                                      </p:cBhvr>
                                      <p:to>
                                        <p:strVal val="visible"/>
                                      </p:to>
                                    </p:set>
                                    <p:animEffect transition="in" filter="box(in)">
                                      <p:cBhvr>
                                        <p:cTn id="7" dur="500"/>
                                        <p:tgtEl>
                                          <p:spTgt spid="81931"/>
                                        </p:tgtEl>
                                      </p:cBhvr>
                                    </p:animEffect>
                                  </p:childTnLst>
                                </p:cTn>
                              </p:par>
                              <p:par>
                                <p:cTn id="8" presetID="4" presetClass="entr" presetSubtype="16" fill="hold" nodeType="withEffect">
                                  <p:stCondLst>
                                    <p:cond delay="0"/>
                                  </p:stCondLst>
                                  <p:childTnLst>
                                    <p:set>
                                      <p:cBhvr>
                                        <p:cTn id="9" dur="1" fill="hold">
                                          <p:stCondLst>
                                            <p:cond delay="0"/>
                                          </p:stCondLst>
                                        </p:cTn>
                                        <p:tgtEl>
                                          <p:spTgt spid="81924"/>
                                        </p:tgtEl>
                                        <p:attrNameLst>
                                          <p:attrName>style.visibility</p:attrName>
                                        </p:attrNameLst>
                                      </p:cBhvr>
                                      <p:to>
                                        <p:strVal val="visible"/>
                                      </p:to>
                                    </p:set>
                                    <p:animEffect transition="in" filter="box(in)">
                                      <p:cBhvr>
                                        <p:cTn id="10" dur="500"/>
                                        <p:tgtEl>
                                          <p:spTgt spid="8192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82034"/>
                                        </p:tgtEl>
                                        <p:attrNameLst>
                                          <p:attrName>style.visibility</p:attrName>
                                        </p:attrNameLst>
                                      </p:cBhvr>
                                      <p:to>
                                        <p:strVal val="visible"/>
                                      </p:to>
                                    </p:set>
                                    <p:animEffect transition="in" filter="box(in)">
                                      <p:cBhvr>
                                        <p:cTn id="15" dur="500"/>
                                        <p:tgtEl>
                                          <p:spTgt spid="8203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81971"/>
                                        </p:tgtEl>
                                        <p:attrNameLst>
                                          <p:attrName>style.visibility</p:attrName>
                                        </p:attrNameLst>
                                      </p:cBhvr>
                                      <p:to>
                                        <p:strVal val="visible"/>
                                      </p:to>
                                    </p:set>
                                    <p:animEffect transition="in" filter="box(in)">
                                      <p:cBhvr>
                                        <p:cTn id="20" dur="500"/>
                                        <p:tgtEl>
                                          <p:spTgt spid="81971"/>
                                        </p:tgtEl>
                                      </p:cBhvr>
                                    </p:animEffect>
                                  </p:childTnLst>
                                </p:cTn>
                              </p:par>
                              <p:par>
                                <p:cTn id="21" presetID="4" presetClass="entr" presetSubtype="16" fill="hold" nodeType="withEffect">
                                  <p:stCondLst>
                                    <p:cond delay="0"/>
                                  </p:stCondLst>
                                  <p:childTnLst>
                                    <p:set>
                                      <p:cBhvr>
                                        <p:cTn id="22" dur="1" fill="hold">
                                          <p:stCondLst>
                                            <p:cond delay="0"/>
                                          </p:stCondLst>
                                        </p:cTn>
                                        <p:tgtEl>
                                          <p:spTgt spid="82016"/>
                                        </p:tgtEl>
                                        <p:attrNameLst>
                                          <p:attrName>style.visibility</p:attrName>
                                        </p:attrNameLst>
                                      </p:cBhvr>
                                      <p:to>
                                        <p:strVal val="visible"/>
                                      </p:to>
                                    </p:set>
                                    <p:animEffect transition="in" filter="box(in)">
                                      <p:cBhvr>
                                        <p:cTn id="23" dur="500"/>
                                        <p:tgtEl>
                                          <p:spTgt spid="82016"/>
                                        </p:tgtEl>
                                      </p:cBhvr>
                                    </p:animEffect>
                                  </p:childTnLst>
                                </p:cTn>
                              </p:par>
                              <p:par>
                                <p:cTn id="24" presetID="4" presetClass="entr" presetSubtype="16" fill="hold" nodeType="withEffect">
                                  <p:stCondLst>
                                    <p:cond delay="0"/>
                                  </p:stCondLst>
                                  <p:childTnLst>
                                    <p:set>
                                      <p:cBhvr>
                                        <p:cTn id="25" dur="1" fill="hold">
                                          <p:stCondLst>
                                            <p:cond delay="0"/>
                                          </p:stCondLst>
                                        </p:cTn>
                                        <p:tgtEl>
                                          <p:spTgt spid="82017"/>
                                        </p:tgtEl>
                                        <p:attrNameLst>
                                          <p:attrName>style.visibility</p:attrName>
                                        </p:attrNameLst>
                                      </p:cBhvr>
                                      <p:to>
                                        <p:strVal val="visible"/>
                                      </p:to>
                                    </p:set>
                                    <p:animEffect transition="in" filter="box(in)">
                                      <p:cBhvr>
                                        <p:cTn id="26" dur="500"/>
                                        <p:tgtEl>
                                          <p:spTgt spid="82017"/>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82020"/>
                                        </p:tgtEl>
                                        <p:attrNameLst>
                                          <p:attrName>style.visibility</p:attrName>
                                        </p:attrNameLst>
                                      </p:cBhvr>
                                      <p:to>
                                        <p:strVal val="visible"/>
                                      </p:to>
                                    </p:set>
                                    <p:animEffect transition="in" filter="box(in)">
                                      <p:cBhvr>
                                        <p:cTn id="29" dur="500"/>
                                        <p:tgtEl>
                                          <p:spTgt spid="82020"/>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82021"/>
                                        </p:tgtEl>
                                        <p:attrNameLst>
                                          <p:attrName>style.visibility</p:attrName>
                                        </p:attrNameLst>
                                      </p:cBhvr>
                                      <p:to>
                                        <p:strVal val="visible"/>
                                      </p:to>
                                    </p:set>
                                    <p:animEffect transition="in" filter="box(in)">
                                      <p:cBhvr>
                                        <p:cTn id="32" dur="500"/>
                                        <p:tgtEl>
                                          <p:spTgt spid="82021"/>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82022"/>
                                        </p:tgtEl>
                                        <p:attrNameLst>
                                          <p:attrName>style.visibility</p:attrName>
                                        </p:attrNameLst>
                                      </p:cBhvr>
                                      <p:to>
                                        <p:strVal val="visible"/>
                                      </p:to>
                                    </p:set>
                                    <p:animEffect transition="in" filter="box(in)">
                                      <p:cBhvr>
                                        <p:cTn id="35" dur="500"/>
                                        <p:tgtEl>
                                          <p:spTgt spid="82022"/>
                                        </p:tgtEl>
                                      </p:cBhvr>
                                    </p:animEffect>
                                  </p:childTnLst>
                                </p:cTn>
                              </p:par>
                              <p:par>
                                <p:cTn id="36" presetID="4" presetClass="entr" presetSubtype="16" fill="hold" grpId="0" nodeType="withEffect">
                                  <p:stCondLst>
                                    <p:cond delay="0"/>
                                  </p:stCondLst>
                                  <p:childTnLst>
                                    <p:set>
                                      <p:cBhvr>
                                        <p:cTn id="37" dur="1" fill="hold">
                                          <p:stCondLst>
                                            <p:cond delay="0"/>
                                          </p:stCondLst>
                                        </p:cTn>
                                        <p:tgtEl>
                                          <p:spTgt spid="82023"/>
                                        </p:tgtEl>
                                        <p:attrNameLst>
                                          <p:attrName>style.visibility</p:attrName>
                                        </p:attrNameLst>
                                      </p:cBhvr>
                                      <p:to>
                                        <p:strVal val="visible"/>
                                      </p:to>
                                    </p:set>
                                    <p:animEffect transition="in" filter="box(in)">
                                      <p:cBhvr>
                                        <p:cTn id="38" dur="500"/>
                                        <p:tgtEl>
                                          <p:spTgt spid="82023"/>
                                        </p:tgtEl>
                                      </p:cBhvr>
                                    </p:animEffect>
                                  </p:childTnLst>
                                </p:cTn>
                              </p:par>
                              <p:par>
                                <p:cTn id="39" presetID="4" presetClass="entr" presetSubtype="16" fill="hold" grpId="0" nodeType="withEffect">
                                  <p:stCondLst>
                                    <p:cond delay="0"/>
                                  </p:stCondLst>
                                  <p:childTnLst>
                                    <p:set>
                                      <p:cBhvr>
                                        <p:cTn id="40" dur="1" fill="hold">
                                          <p:stCondLst>
                                            <p:cond delay="0"/>
                                          </p:stCondLst>
                                        </p:cTn>
                                        <p:tgtEl>
                                          <p:spTgt spid="82018"/>
                                        </p:tgtEl>
                                        <p:attrNameLst>
                                          <p:attrName>style.visibility</p:attrName>
                                        </p:attrNameLst>
                                      </p:cBhvr>
                                      <p:to>
                                        <p:strVal val="visible"/>
                                      </p:to>
                                    </p:set>
                                    <p:animEffect transition="in" filter="box(in)">
                                      <p:cBhvr>
                                        <p:cTn id="41" dur="500"/>
                                        <p:tgtEl>
                                          <p:spTgt spid="82018"/>
                                        </p:tgtEl>
                                      </p:cBhvr>
                                    </p:animEffect>
                                  </p:childTnLst>
                                </p:cTn>
                              </p:par>
                              <p:par>
                                <p:cTn id="42" presetID="4" presetClass="entr" presetSubtype="16" fill="hold" grpId="0" nodeType="withEffect">
                                  <p:stCondLst>
                                    <p:cond delay="0"/>
                                  </p:stCondLst>
                                  <p:childTnLst>
                                    <p:set>
                                      <p:cBhvr>
                                        <p:cTn id="43" dur="1" fill="hold">
                                          <p:stCondLst>
                                            <p:cond delay="0"/>
                                          </p:stCondLst>
                                        </p:cTn>
                                        <p:tgtEl>
                                          <p:spTgt spid="82019"/>
                                        </p:tgtEl>
                                        <p:attrNameLst>
                                          <p:attrName>style.visibility</p:attrName>
                                        </p:attrNameLst>
                                      </p:cBhvr>
                                      <p:to>
                                        <p:strVal val="visible"/>
                                      </p:to>
                                    </p:set>
                                    <p:animEffect transition="in" filter="box(in)">
                                      <p:cBhvr>
                                        <p:cTn id="44" dur="500"/>
                                        <p:tgtEl>
                                          <p:spTgt spid="82019"/>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4" presetClass="entr" presetSubtype="16" fill="hold" grpId="0" nodeType="clickEffect">
                                  <p:stCondLst>
                                    <p:cond delay="0"/>
                                  </p:stCondLst>
                                  <p:childTnLst>
                                    <p:set>
                                      <p:cBhvr>
                                        <p:cTn id="48" dur="1" fill="hold">
                                          <p:stCondLst>
                                            <p:cond delay="0"/>
                                          </p:stCondLst>
                                        </p:cTn>
                                        <p:tgtEl>
                                          <p:spTgt spid="82040"/>
                                        </p:tgtEl>
                                        <p:attrNameLst>
                                          <p:attrName>style.visibility</p:attrName>
                                        </p:attrNameLst>
                                      </p:cBhvr>
                                      <p:to>
                                        <p:strVal val="visible"/>
                                      </p:to>
                                    </p:set>
                                    <p:animEffect transition="in" filter="box(in)">
                                      <p:cBhvr>
                                        <p:cTn id="49" dur="500"/>
                                        <p:tgtEl>
                                          <p:spTgt spid="82040"/>
                                        </p:tgtEl>
                                      </p:cBhvr>
                                    </p:animEffect>
                                  </p:childTnLst>
                                </p:cTn>
                              </p:par>
                              <p:par>
                                <p:cTn id="50" presetID="4" presetClass="entr" presetSubtype="16" fill="hold" grpId="0" nodeType="withEffect">
                                  <p:stCondLst>
                                    <p:cond delay="0"/>
                                  </p:stCondLst>
                                  <p:childTnLst>
                                    <p:set>
                                      <p:cBhvr>
                                        <p:cTn id="51" dur="1" fill="hold">
                                          <p:stCondLst>
                                            <p:cond delay="0"/>
                                          </p:stCondLst>
                                        </p:cTn>
                                        <p:tgtEl>
                                          <p:spTgt spid="82041"/>
                                        </p:tgtEl>
                                        <p:attrNameLst>
                                          <p:attrName>style.visibility</p:attrName>
                                        </p:attrNameLst>
                                      </p:cBhvr>
                                      <p:to>
                                        <p:strVal val="visible"/>
                                      </p:to>
                                    </p:set>
                                    <p:animEffect transition="in" filter="box(in)">
                                      <p:cBhvr>
                                        <p:cTn id="52" dur="500"/>
                                        <p:tgtEl>
                                          <p:spTgt spid="8204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16" fill="hold" nodeType="clickEffect">
                                  <p:stCondLst>
                                    <p:cond delay="0"/>
                                  </p:stCondLst>
                                  <p:childTnLst>
                                    <p:set>
                                      <p:cBhvr>
                                        <p:cTn id="56" dur="1" fill="hold">
                                          <p:stCondLst>
                                            <p:cond delay="0"/>
                                          </p:stCondLst>
                                        </p:cTn>
                                        <p:tgtEl>
                                          <p:spTgt spid="82044"/>
                                        </p:tgtEl>
                                        <p:attrNameLst>
                                          <p:attrName>style.visibility</p:attrName>
                                        </p:attrNameLst>
                                      </p:cBhvr>
                                      <p:to>
                                        <p:strVal val="visible"/>
                                      </p:to>
                                    </p:set>
                                    <p:animEffect transition="in" filter="box(in)">
                                      <p:cBhvr>
                                        <p:cTn id="57" dur="500"/>
                                        <p:tgtEl>
                                          <p:spTgt spid="8204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82043"/>
                                        </p:tgtEl>
                                        <p:attrNameLst>
                                          <p:attrName>style.visibility</p:attrName>
                                        </p:attrNameLst>
                                      </p:cBhvr>
                                      <p:to>
                                        <p:strVal val="visible"/>
                                      </p:to>
                                    </p:set>
                                    <p:animEffect transition="in" filter="box(in)">
                                      <p:cBhvr>
                                        <p:cTn id="62" dur="500"/>
                                        <p:tgtEl>
                                          <p:spTgt spid="82043"/>
                                        </p:tgtEl>
                                      </p:cBhvr>
                                    </p:animEffect>
                                  </p:childTnLst>
                                </p:cTn>
                              </p:par>
                              <p:par>
                                <p:cTn id="63" presetID="4" presetClass="entr" presetSubtype="16" fill="hold" grpId="0" nodeType="withEffect">
                                  <p:stCondLst>
                                    <p:cond delay="0"/>
                                  </p:stCondLst>
                                  <p:childTnLst>
                                    <p:set>
                                      <p:cBhvr>
                                        <p:cTn id="64" dur="1" fill="hold">
                                          <p:stCondLst>
                                            <p:cond delay="0"/>
                                          </p:stCondLst>
                                        </p:cTn>
                                        <p:tgtEl>
                                          <p:spTgt spid="82042"/>
                                        </p:tgtEl>
                                        <p:attrNameLst>
                                          <p:attrName>style.visibility</p:attrName>
                                        </p:attrNameLst>
                                      </p:cBhvr>
                                      <p:to>
                                        <p:strVal val="visible"/>
                                      </p:to>
                                    </p:set>
                                    <p:animEffect transition="in" filter="box(in)">
                                      <p:cBhvr>
                                        <p:cTn id="65" dur="500"/>
                                        <p:tgtEl>
                                          <p:spTgt spid="82042"/>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4" presetClass="entr" presetSubtype="16" fill="hold" nodeType="clickEffect">
                                  <p:stCondLst>
                                    <p:cond delay="0"/>
                                  </p:stCondLst>
                                  <p:childTnLst>
                                    <p:set>
                                      <p:cBhvr>
                                        <p:cTn id="69" dur="1" fill="hold">
                                          <p:stCondLst>
                                            <p:cond delay="0"/>
                                          </p:stCondLst>
                                        </p:cTn>
                                        <p:tgtEl>
                                          <p:spTgt spid="82045"/>
                                        </p:tgtEl>
                                        <p:attrNameLst>
                                          <p:attrName>style.visibility</p:attrName>
                                        </p:attrNameLst>
                                      </p:cBhvr>
                                      <p:to>
                                        <p:strVal val="visible"/>
                                      </p:to>
                                    </p:set>
                                    <p:animEffect transition="in" filter="box(in)">
                                      <p:cBhvr>
                                        <p:cTn id="70" dur="500"/>
                                        <p:tgtEl>
                                          <p:spTgt spid="82045"/>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4" presetClass="entr" presetSubtype="16" fill="hold" grpId="0" nodeType="clickEffect">
                                  <p:stCondLst>
                                    <p:cond delay="0"/>
                                  </p:stCondLst>
                                  <p:childTnLst>
                                    <p:set>
                                      <p:cBhvr>
                                        <p:cTn id="74" dur="1" fill="hold">
                                          <p:stCondLst>
                                            <p:cond delay="0"/>
                                          </p:stCondLst>
                                        </p:cTn>
                                        <p:tgtEl>
                                          <p:spTgt spid="82024"/>
                                        </p:tgtEl>
                                        <p:attrNameLst>
                                          <p:attrName>style.visibility</p:attrName>
                                        </p:attrNameLst>
                                      </p:cBhvr>
                                      <p:to>
                                        <p:strVal val="visible"/>
                                      </p:to>
                                    </p:set>
                                    <p:animEffect transition="in" filter="box(in)">
                                      <p:cBhvr>
                                        <p:cTn id="75" dur="500"/>
                                        <p:tgtEl>
                                          <p:spTgt spid="82024"/>
                                        </p:tgtEl>
                                      </p:cBhvr>
                                    </p:animEffect>
                                  </p:childTnLst>
                                </p:cTn>
                              </p:par>
                              <p:par>
                                <p:cTn id="76" presetID="4" presetClass="entr" presetSubtype="16" fill="hold" grpId="0" nodeType="withEffect">
                                  <p:stCondLst>
                                    <p:cond delay="0"/>
                                  </p:stCondLst>
                                  <p:childTnLst>
                                    <p:set>
                                      <p:cBhvr>
                                        <p:cTn id="77" dur="1" fill="hold">
                                          <p:stCondLst>
                                            <p:cond delay="0"/>
                                          </p:stCondLst>
                                        </p:cTn>
                                        <p:tgtEl>
                                          <p:spTgt spid="82037"/>
                                        </p:tgtEl>
                                        <p:attrNameLst>
                                          <p:attrName>style.visibility</p:attrName>
                                        </p:attrNameLst>
                                      </p:cBhvr>
                                      <p:to>
                                        <p:strVal val="visible"/>
                                      </p:to>
                                    </p:set>
                                    <p:animEffect transition="in" filter="box(in)">
                                      <p:cBhvr>
                                        <p:cTn id="78" dur="500"/>
                                        <p:tgtEl>
                                          <p:spTgt spid="82037"/>
                                        </p:tgtEl>
                                      </p:cBhvr>
                                    </p:animEffect>
                                  </p:childTnLst>
                                </p:cTn>
                              </p:par>
                              <p:par>
                                <p:cTn id="79" presetID="4" presetClass="entr" presetSubtype="16" fill="hold" grpId="0" nodeType="withEffect">
                                  <p:stCondLst>
                                    <p:cond delay="0"/>
                                  </p:stCondLst>
                                  <p:childTnLst>
                                    <p:set>
                                      <p:cBhvr>
                                        <p:cTn id="80" dur="1" fill="hold">
                                          <p:stCondLst>
                                            <p:cond delay="0"/>
                                          </p:stCondLst>
                                        </p:cTn>
                                        <p:tgtEl>
                                          <p:spTgt spid="82038"/>
                                        </p:tgtEl>
                                        <p:attrNameLst>
                                          <p:attrName>style.visibility</p:attrName>
                                        </p:attrNameLst>
                                      </p:cBhvr>
                                      <p:to>
                                        <p:strVal val="visible"/>
                                      </p:to>
                                    </p:set>
                                    <p:animEffect transition="in" filter="box(in)">
                                      <p:cBhvr>
                                        <p:cTn id="81" dur="500"/>
                                        <p:tgtEl>
                                          <p:spTgt spid="82038"/>
                                        </p:tgtEl>
                                      </p:cBhvr>
                                    </p:animEffect>
                                  </p:childTnLst>
                                </p:cTn>
                              </p:par>
                              <p:par>
                                <p:cTn id="82" presetID="4" presetClass="entr" presetSubtype="16" fill="hold" grpId="0" nodeType="withEffect">
                                  <p:stCondLst>
                                    <p:cond delay="0"/>
                                  </p:stCondLst>
                                  <p:childTnLst>
                                    <p:set>
                                      <p:cBhvr>
                                        <p:cTn id="83" dur="1" fill="hold">
                                          <p:stCondLst>
                                            <p:cond delay="0"/>
                                          </p:stCondLst>
                                        </p:cTn>
                                        <p:tgtEl>
                                          <p:spTgt spid="82039"/>
                                        </p:tgtEl>
                                        <p:attrNameLst>
                                          <p:attrName>style.visibility</p:attrName>
                                        </p:attrNameLst>
                                      </p:cBhvr>
                                      <p:to>
                                        <p:strVal val="visible"/>
                                      </p:to>
                                    </p:set>
                                    <p:animEffect transition="in" filter="box(in)">
                                      <p:cBhvr>
                                        <p:cTn id="84" dur="500"/>
                                        <p:tgtEl>
                                          <p:spTgt spid="82039"/>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4" presetClass="entr" presetSubtype="16" fill="hold" nodeType="clickEffect">
                                  <p:stCondLst>
                                    <p:cond delay="0"/>
                                  </p:stCondLst>
                                  <p:childTnLst>
                                    <p:set>
                                      <p:cBhvr>
                                        <p:cTn id="88" dur="1" fill="hold">
                                          <p:stCondLst>
                                            <p:cond delay="0"/>
                                          </p:stCondLst>
                                        </p:cTn>
                                        <p:tgtEl>
                                          <p:spTgt spid="82049"/>
                                        </p:tgtEl>
                                        <p:attrNameLst>
                                          <p:attrName>style.visibility</p:attrName>
                                        </p:attrNameLst>
                                      </p:cBhvr>
                                      <p:to>
                                        <p:strVal val="visible"/>
                                      </p:to>
                                    </p:set>
                                    <p:animEffect transition="in" filter="box(in)">
                                      <p:cBhvr>
                                        <p:cTn id="89" dur="500"/>
                                        <p:tgtEl>
                                          <p:spTgt spid="82049"/>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4" presetClass="entr" presetSubtype="16" fill="hold" nodeType="clickEffect">
                                  <p:stCondLst>
                                    <p:cond delay="0"/>
                                  </p:stCondLst>
                                  <p:childTnLst>
                                    <p:set>
                                      <p:cBhvr>
                                        <p:cTn id="93" dur="1" fill="hold">
                                          <p:stCondLst>
                                            <p:cond delay="0"/>
                                          </p:stCondLst>
                                        </p:cTn>
                                        <p:tgtEl>
                                          <p:spTgt spid="82047"/>
                                        </p:tgtEl>
                                        <p:attrNameLst>
                                          <p:attrName>style.visibility</p:attrName>
                                        </p:attrNameLst>
                                      </p:cBhvr>
                                      <p:to>
                                        <p:strVal val="visible"/>
                                      </p:to>
                                    </p:set>
                                    <p:animEffect transition="in" filter="box(in)">
                                      <p:cBhvr>
                                        <p:cTn id="94" dur="500"/>
                                        <p:tgtEl>
                                          <p:spTgt spid="82047"/>
                                        </p:tgtEl>
                                      </p:cBhvr>
                                    </p:animEffect>
                                  </p:childTnLst>
                                </p:cTn>
                              </p:par>
                              <p:par>
                                <p:cTn id="95" presetID="4" presetClass="entr" presetSubtype="16" fill="hold" nodeType="withEffect">
                                  <p:stCondLst>
                                    <p:cond delay="0"/>
                                  </p:stCondLst>
                                  <p:childTnLst>
                                    <p:set>
                                      <p:cBhvr>
                                        <p:cTn id="96" dur="1" fill="hold">
                                          <p:stCondLst>
                                            <p:cond delay="0"/>
                                          </p:stCondLst>
                                        </p:cTn>
                                        <p:tgtEl>
                                          <p:spTgt spid="82046"/>
                                        </p:tgtEl>
                                        <p:attrNameLst>
                                          <p:attrName>style.visibility</p:attrName>
                                        </p:attrNameLst>
                                      </p:cBhvr>
                                      <p:to>
                                        <p:strVal val="visible"/>
                                      </p:to>
                                    </p:set>
                                    <p:animEffect transition="in" filter="box(in)">
                                      <p:cBhvr>
                                        <p:cTn id="97" dur="500"/>
                                        <p:tgtEl>
                                          <p:spTgt spid="82046"/>
                                        </p:tgtEl>
                                      </p:cBhvr>
                                    </p:animEffect>
                                  </p:childTnLst>
                                </p:cTn>
                              </p:par>
                              <p:par>
                                <p:cTn id="98" presetID="4" presetClass="entr" presetSubtype="16" fill="hold" grpId="0" nodeType="withEffect">
                                  <p:stCondLst>
                                    <p:cond delay="0"/>
                                  </p:stCondLst>
                                  <p:childTnLst>
                                    <p:set>
                                      <p:cBhvr>
                                        <p:cTn id="99" dur="1" fill="hold">
                                          <p:stCondLst>
                                            <p:cond delay="0"/>
                                          </p:stCondLst>
                                        </p:cTn>
                                        <p:tgtEl>
                                          <p:spTgt spid="82048"/>
                                        </p:tgtEl>
                                        <p:attrNameLst>
                                          <p:attrName>style.visibility</p:attrName>
                                        </p:attrNameLst>
                                      </p:cBhvr>
                                      <p:to>
                                        <p:strVal val="visible"/>
                                      </p:to>
                                    </p:set>
                                    <p:animEffect transition="in" filter="box(in)">
                                      <p:cBhvr>
                                        <p:cTn id="100" dur="500"/>
                                        <p:tgtEl>
                                          <p:spTgt spid="82048"/>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4" presetClass="entr" presetSubtype="16" fill="hold" nodeType="clickEffect">
                                  <p:stCondLst>
                                    <p:cond delay="0"/>
                                  </p:stCondLst>
                                  <p:childTnLst>
                                    <p:set>
                                      <p:cBhvr>
                                        <p:cTn id="104" dur="1" fill="hold">
                                          <p:stCondLst>
                                            <p:cond delay="0"/>
                                          </p:stCondLst>
                                        </p:cTn>
                                        <p:tgtEl>
                                          <p:spTgt spid="82050"/>
                                        </p:tgtEl>
                                        <p:attrNameLst>
                                          <p:attrName>style.visibility</p:attrName>
                                        </p:attrNameLst>
                                      </p:cBhvr>
                                      <p:to>
                                        <p:strVal val="visible"/>
                                      </p:to>
                                    </p:set>
                                    <p:animEffect transition="in" filter="box(in)">
                                      <p:cBhvr>
                                        <p:cTn id="105" dur="500"/>
                                        <p:tgtEl>
                                          <p:spTgt spid="82050"/>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4" presetClass="entr" presetSubtype="16" fill="hold" nodeType="clickEffect">
                                  <p:stCondLst>
                                    <p:cond delay="0"/>
                                  </p:stCondLst>
                                  <p:childTnLst>
                                    <p:set>
                                      <p:cBhvr>
                                        <p:cTn id="109" dur="1" fill="hold">
                                          <p:stCondLst>
                                            <p:cond delay="0"/>
                                          </p:stCondLst>
                                        </p:cTn>
                                        <p:tgtEl>
                                          <p:spTgt spid="82051"/>
                                        </p:tgtEl>
                                        <p:attrNameLst>
                                          <p:attrName>style.visibility</p:attrName>
                                        </p:attrNameLst>
                                      </p:cBhvr>
                                      <p:to>
                                        <p:strVal val="visible"/>
                                      </p:to>
                                    </p:set>
                                    <p:animEffect transition="in" filter="box(in)">
                                      <p:cBhvr>
                                        <p:cTn id="110" dur="500"/>
                                        <p:tgtEl>
                                          <p:spTgt spid="82051"/>
                                        </p:tgtEl>
                                      </p:cBhvr>
                                    </p:animEffect>
                                  </p:childTnLst>
                                </p:cTn>
                              </p:par>
                              <p:par>
                                <p:cTn id="111" presetID="4" presetClass="entr" presetSubtype="16" fill="hold" grpId="0" nodeType="withEffect">
                                  <p:stCondLst>
                                    <p:cond delay="0"/>
                                  </p:stCondLst>
                                  <p:childTnLst>
                                    <p:set>
                                      <p:cBhvr>
                                        <p:cTn id="112" dur="1" fill="hold">
                                          <p:stCondLst>
                                            <p:cond delay="0"/>
                                          </p:stCondLst>
                                        </p:cTn>
                                        <p:tgtEl>
                                          <p:spTgt spid="82052"/>
                                        </p:tgtEl>
                                        <p:attrNameLst>
                                          <p:attrName>style.visibility</p:attrName>
                                        </p:attrNameLst>
                                      </p:cBhvr>
                                      <p:to>
                                        <p:strVal val="visible"/>
                                      </p:to>
                                    </p:set>
                                    <p:animEffect transition="in" filter="box(in)">
                                      <p:cBhvr>
                                        <p:cTn id="113" dur="500"/>
                                        <p:tgtEl>
                                          <p:spTgt spid="82052"/>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4" presetClass="entr" presetSubtype="16" fill="hold" nodeType="clickEffect">
                                  <p:stCondLst>
                                    <p:cond delay="0"/>
                                  </p:stCondLst>
                                  <p:childTnLst>
                                    <p:set>
                                      <p:cBhvr>
                                        <p:cTn id="117" dur="1" fill="hold">
                                          <p:stCondLst>
                                            <p:cond delay="0"/>
                                          </p:stCondLst>
                                        </p:cTn>
                                        <p:tgtEl>
                                          <p:spTgt spid="81927"/>
                                        </p:tgtEl>
                                        <p:attrNameLst>
                                          <p:attrName>style.visibility</p:attrName>
                                        </p:attrNameLst>
                                      </p:cBhvr>
                                      <p:to>
                                        <p:strVal val="visible"/>
                                      </p:to>
                                    </p:set>
                                    <p:animEffect transition="in" filter="box(in)">
                                      <p:cBhvr>
                                        <p:cTn id="118" dur="500"/>
                                        <p:tgtEl>
                                          <p:spTgt spid="81927"/>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2" presetClass="entr" presetSubtype="4" fill="hold" nodeType="clickEffect">
                                  <p:stCondLst>
                                    <p:cond delay="0"/>
                                  </p:stCondLst>
                                  <p:childTnLst>
                                    <p:set>
                                      <p:cBhvr>
                                        <p:cTn id="122" dur="1" fill="hold">
                                          <p:stCondLst>
                                            <p:cond delay="0"/>
                                          </p:stCondLst>
                                        </p:cTn>
                                        <p:tgtEl>
                                          <p:spTgt spid="82110"/>
                                        </p:tgtEl>
                                        <p:attrNameLst>
                                          <p:attrName>style.visibility</p:attrName>
                                        </p:attrNameLst>
                                      </p:cBhvr>
                                      <p:to>
                                        <p:strVal val="visible"/>
                                      </p:to>
                                    </p:set>
                                    <p:anim calcmode="lin" valueType="num">
                                      <p:cBhvr additive="base">
                                        <p:cTn id="123" dur="500" fill="hold"/>
                                        <p:tgtEl>
                                          <p:spTgt spid="82110"/>
                                        </p:tgtEl>
                                        <p:attrNameLst>
                                          <p:attrName>ppt_x</p:attrName>
                                        </p:attrNameLst>
                                      </p:cBhvr>
                                      <p:tavLst>
                                        <p:tav tm="0">
                                          <p:val>
                                            <p:strVal val="#ppt_x"/>
                                          </p:val>
                                        </p:tav>
                                        <p:tav tm="100000">
                                          <p:val>
                                            <p:strVal val="#ppt_x"/>
                                          </p:val>
                                        </p:tav>
                                      </p:tavLst>
                                    </p:anim>
                                    <p:anim calcmode="lin" valueType="num">
                                      <p:cBhvr additive="base">
                                        <p:cTn id="124" dur="500" fill="hold"/>
                                        <p:tgtEl>
                                          <p:spTgt spid="821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18" grpId="0"/>
      <p:bldP spid="82019" grpId="0"/>
      <p:bldP spid="82020" grpId="0"/>
      <p:bldP spid="82021" grpId="0"/>
      <p:bldP spid="82022" grpId="0"/>
      <p:bldP spid="82023" grpId="0"/>
      <p:bldP spid="82024" grpId="0"/>
      <p:bldP spid="82037" grpId="0"/>
      <p:bldP spid="82038" grpId="0"/>
      <p:bldP spid="82039" grpId="0"/>
      <p:bldP spid="82040" grpId="0"/>
      <p:bldP spid="82041" grpId="0"/>
      <p:bldP spid="82042" grpId="0"/>
      <p:bldP spid="82043" grpId="0"/>
      <p:bldP spid="82048" grpId="0"/>
      <p:bldP spid="82052"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0" name="Text Box 4"/>
          <p:cNvSpPr txBox="1">
            <a:spLocks noChangeArrowheads="1"/>
          </p:cNvSpPr>
          <p:nvPr/>
        </p:nvSpPr>
        <p:spPr bwMode="auto">
          <a:xfrm>
            <a:off x="323850" y="908050"/>
            <a:ext cx="5181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a:solidFill>
                  <a:srgbClr val="0000FF"/>
                </a:solidFill>
                <a:latin typeface="隶书" panose="02010509060101010101" pitchFamily="49" charset="-122"/>
                <a:ea typeface="隶书" panose="02010509060101010101" pitchFamily="49" charset="-122"/>
              </a:rPr>
              <a:t>四</a:t>
            </a:r>
            <a:r>
              <a:rPr kumimoji="1" lang="en-US" altLang="zh-CN" sz="3200">
                <a:solidFill>
                  <a:srgbClr val="0000FF"/>
                </a:solidFill>
                <a:latin typeface="隶书" panose="02010509060101010101" pitchFamily="49" charset="-122"/>
                <a:ea typeface="隶书" panose="02010509060101010101" pitchFamily="49" charset="-122"/>
              </a:rPr>
              <a:t>. </a:t>
            </a:r>
            <a:r>
              <a:rPr kumimoji="1" lang="zh-CN" altLang="en-US" sz="3200">
                <a:solidFill>
                  <a:srgbClr val="0000FF"/>
                </a:solidFill>
                <a:latin typeface="隶书" panose="02010509060101010101" pitchFamily="49" charset="-122"/>
                <a:ea typeface="隶书" panose="02010509060101010101" pitchFamily="49" charset="-122"/>
              </a:rPr>
              <a:t>消除竞争－冒险的方法</a:t>
            </a:r>
          </a:p>
        </p:txBody>
      </p:sp>
      <p:sp>
        <p:nvSpPr>
          <p:cNvPr id="121861" name="Text Box 5"/>
          <p:cNvSpPr txBox="1">
            <a:spLocks noChangeArrowheads="1"/>
          </p:cNvSpPr>
          <p:nvPr/>
        </p:nvSpPr>
        <p:spPr bwMode="auto">
          <a:xfrm>
            <a:off x="900113" y="1916113"/>
            <a:ext cx="6192837" cy="2396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lang="zh-CN" altLang="en-US" sz="2800" dirty="0"/>
              <a:t>１．接入滤波电容</a:t>
            </a:r>
          </a:p>
          <a:p>
            <a:pPr>
              <a:lnSpc>
                <a:spcPct val="150000"/>
              </a:lnSpc>
              <a:spcBef>
                <a:spcPct val="50000"/>
              </a:spcBef>
            </a:pPr>
            <a:r>
              <a:rPr lang="zh-CN" altLang="en-US" sz="2800" dirty="0"/>
              <a:t>２．引入选通脉冲</a:t>
            </a:r>
          </a:p>
          <a:p>
            <a:pPr>
              <a:lnSpc>
                <a:spcPct val="150000"/>
              </a:lnSpc>
              <a:spcBef>
                <a:spcPct val="50000"/>
              </a:spcBef>
            </a:pPr>
            <a:r>
              <a:rPr lang="zh-CN" altLang="en-US" sz="2800" dirty="0"/>
              <a:t>３．修改逻辑设计（增加冗余项）</a:t>
            </a:r>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33104655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Text Box 3"/>
          <p:cNvSpPr txBox="1">
            <a:spLocks noChangeArrowheads="1"/>
          </p:cNvSpPr>
          <p:nvPr/>
        </p:nvSpPr>
        <p:spPr bwMode="auto">
          <a:xfrm>
            <a:off x="5064125" y="1211263"/>
            <a:ext cx="2327275" cy="457200"/>
          </a:xfrm>
          <a:prstGeom prst="rect">
            <a:avLst/>
          </a:prstGeom>
          <a:noFill/>
          <a:ln>
            <a:noFill/>
          </a:ln>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996600"/>
                </a:solidFill>
                <a:miter lim="800000"/>
                <a:headEnd/>
                <a:tailEnd/>
              </a14:hiddenLine>
            </a:ext>
          </a:extLst>
        </p:spPr>
        <p:txBody>
          <a:bodyPr>
            <a:spAutoFit/>
          </a:bodyPr>
          <a:lstStyle/>
          <a:p>
            <a:r>
              <a:rPr lang="zh-CN" altLang="en-US" b="1">
                <a:solidFill>
                  <a:schemeClr val="accent2"/>
                </a:solidFill>
                <a:latin typeface="宋体" panose="02010600030101010101" pitchFamily="2" charset="-122"/>
              </a:rPr>
              <a:t>存储单元</a:t>
            </a:r>
          </a:p>
        </p:txBody>
      </p:sp>
      <p:sp>
        <p:nvSpPr>
          <p:cNvPr id="68612" name="Text Box 4"/>
          <p:cNvSpPr txBox="1">
            <a:spLocks noChangeArrowheads="1"/>
          </p:cNvSpPr>
          <p:nvPr/>
        </p:nvSpPr>
        <p:spPr bwMode="auto">
          <a:xfrm>
            <a:off x="5089525" y="5057775"/>
            <a:ext cx="1622425" cy="528638"/>
          </a:xfrm>
          <a:prstGeom prst="rect">
            <a:avLst/>
          </a:prstGeom>
          <a:solidFill>
            <a:srgbClr val="FFFFCC"/>
          </a:solidFill>
          <a:ln w="9525">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0033CC"/>
                </a:solidFill>
              </a:rPr>
              <a:t>数据输出</a:t>
            </a:r>
          </a:p>
        </p:txBody>
      </p:sp>
      <p:sp>
        <p:nvSpPr>
          <p:cNvPr id="68613" name="Text Box 5"/>
          <p:cNvSpPr txBox="1">
            <a:spLocks noChangeArrowheads="1"/>
          </p:cNvSpPr>
          <p:nvPr/>
        </p:nvSpPr>
        <p:spPr bwMode="auto">
          <a:xfrm>
            <a:off x="4389438" y="2397125"/>
            <a:ext cx="490537" cy="822325"/>
          </a:xfrm>
          <a:prstGeom prst="rect">
            <a:avLst/>
          </a:prstGeom>
          <a:noFill/>
          <a:ln>
            <a:noFill/>
          </a:ln>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zh-CN" altLang="en-US" b="1">
                <a:solidFill>
                  <a:srgbClr val="0033CC"/>
                </a:solidFill>
                <a:latin typeface="宋体" panose="02010600030101010101" pitchFamily="2" charset="-122"/>
              </a:rPr>
              <a:t>字</a:t>
            </a:r>
          </a:p>
          <a:p>
            <a:r>
              <a:rPr lang="zh-CN" altLang="en-US" b="1">
                <a:solidFill>
                  <a:srgbClr val="0033CC"/>
                </a:solidFill>
                <a:latin typeface="宋体" panose="02010600030101010101" pitchFamily="2" charset="-122"/>
              </a:rPr>
              <a:t>线</a:t>
            </a:r>
          </a:p>
        </p:txBody>
      </p:sp>
      <p:sp>
        <p:nvSpPr>
          <p:cNvPr id="68614" name="Text Box 6"/>
          <p:cNvSpPr txBox="1">
            <a:spLocks noChangeArrowheads="1"/>
          </p:cNvSpPr>
          <p:nvPr/>
        </p:nvSpPr>
        <p:spPr bwMode="auto">
          <a:xfrm>
            <a:off x="6629400" y="4191000"/>
            <a:ext cx="796925" cy="457200"/>
          </a:xfrm>
          <a:prstGeom prst="rect">
            <a:avLst/>
          </a:prstGeom>
          <a:noFill/>
          <a:ln>
            <a:noFill/>
          </a:ln>
          <a:extLst>
            <a:ext uri="{909E8E84-426E-40DD-AFC4-6F175D3DCCD1}">
              <a14:hiddenFill xmlns:a14="http://schemas.microsoft.com/office/drawing/2010/main">
                <a:solidFill>
                  <a:srgbClr val="FF0066"/>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zh-CN" altLang="en-US" b="1">
                <a:solidFill>
                  <a:srgbClr val="0033CC"/>
                </a:solidFill>
                <a:latin typeface="宋体" panose="02010600030101010101" pitchFamily="2" charset="-122"/>
              </a:rPr>
              <a:t>位线</a:t>
            </a:r>
          </a:p>
        </p:txBody>
      </p:sp>
      <p:sp>
        <p:nvSpPr>
          <p:cNvPr id="68615" name="Text Box 7"/>
          <p:cNvSpPr txBox="1">
            <a:spLocks noChangeArrowheads="1"/>
          </p:cNvSpPr>
          <p:nvPr/>
        </p:nvSpPr>
        <p:spPr bwMode="auto">
          <a:xfrm>
            <a:off x="2003425" y="1223963"/>
            <a:ext cx="264477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99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solidFill>
                  <a:srgbClr val="0033CC"/>
                </a:solidFill>
              </a:rPr>
              <a:t>地址译码器</a:t>
            </a:r>
          </a:p>
        </p:txBody>
      </p:sp>
      <p:sp>
        <p:nvSpPr>
          <p:cNvPr id="68616" name="Text Box 8"/>
          <p:cNvSpPr txBox="1">
            <a:spLocks noChangeArrowheads="1"/>
          </p:cNvSpPr>
          <p:nvPr/>
        </p:nvSpPr>
        <p:spPr bwMode="auto">
          <a:xfrm>
            <a:off x="949325" y="5775325"/>
            <a:ext cx="8956675" cy="51911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99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0033CC"/>
                </a:solidFill>
              </a:rPr>
              <a:t>ROM </a:t>
            </a:r>
            <a:r>
              <a:rPr lang="zh-CN" altLang="en-US" sz="2800" b="1">
                <a:solidFill>
                  <a:srgbClr val="0033CC"/>
                </a:solidFill>
              </a:rPr>
              <a:t>存储容量 </a:t>
            </a:r>
            <a:r>
              <a:rPr lang="en-US" altLang="zh-CN" sz="2800" b="1">
                <a:solidFill>
                  <a:srgbClr val="0033CC"/>
                </a:solidFill>
              </a:rPr>
              <a:t>= </a:t>
            </a:r>
            <a:r>
              <a:rPr lang="zh-CN" altLang="en-US" sz="2800" b="1">
                <a:solidFill>
                  <a:srgbClr val="FF0066"/>
                </a:solidFill>
              </a:rPr>
              <a:t>字线数</a:t>
            </a:r>
            <a:r>
              <a:rPr lang="zh-CN" altLang="en-US" sz="2800" b="1">
                <a:solidFill>
                  <a:srgbClr val="0033CC"/>
                </a:solidFill>
              </a:rPr>
              <a:t> </a:t>
            </a:r>
            <a:r>
              <a:rPr lang="zh-CN" altLang="en-US" sz="2800" b="1">
                <a:solidFill>
                  <a:srgbClr val="0033CC"/>
                </a:solidFill>
                <a:sym typeface="Symbol" panose="05050102010706020507" pitchFamily="18" charset="2"/>
              </a:rPr>
              <a:t> </a:t>
            </a:r>
            <a:r>
              <a:rPr lang="zh-CN" altLang="en-US" sz="2800" b="1">
                <a:solidFill>
                  <a:srgbClr val="FF0066"/>
                </a:solidFill>
                <a:sym typeface="Symbol" panose="05050102010706020507" pitchFamily="18" charset="2"/>
              </a:rPr>
              <a:t>位线数</a:t>
            </a:r>
            <a:r>
              <a:rPr lang="zh-CN" altLang="en-US" sz="2800" b="1">
                <a:solidFill>
                  <a:srgbClr val="0033CC"/>
                </a:solidFill>
                <a:sym typeface="Symbol" panose="05050102010706020507" pitchFamily="18" charset="2"/>
              </a:rPr>
              <a:t> </a:t>
            </a:r>
            <a:r>
              <a:rPr lang="en-US" altLang="zh-CN" sz="2800" b="1">
                <a:solidFill>
                  <a:srgbClr val="0033CC"/>
                </a:solidFill>
                <a:sym typeface="Symbol" panose="05050102010706020507" pitchFamily="18" charset="2"/>
              </a:rPr>
              <a:t>= 2</a:t>
            </a:r>
            <a:r>
              <a:rPr lang="en-US" altLang="zh-CN" sz="2800" b="1" i="1" baseline="30000">
                <a:solidFill>
                  <a:srgbClr val="0033CC"/>
                </a:solidFill>
                <a:sym typeface="Symbol" panose="05050102010706020507" pitchFamily="18" charset="2"/>
              </a:rPr>
              <a:t>n </a:t>
            </a:r>
            <a:r>
              <a:rPr lang="en-US" altLang="zh-CN" sz="2800" b="1">
                <a:solidFill>
                  <a:srgbClr val="0033CC"/>
                </a:solidFill>
                <a:sym typeface="Symbol" panose="05050102010706020507" pitchFamily="18" charset="2"/>
              </a:rPr>
              <a:t> </a:t>
            </a:r>
            <a:r>
              <a:rPr lang="en-US" altLang="zh-CN" sz="2800" b="1" i="1">
                <a:solidFill>
                  <a:srgbClr val="0033CC"/>
                </a:solidFill>
                <a:sym typeface="Symbol" panose="05050102010706020507" pitchFamily="18" charset="2"/>
              </a:rPr>
              <a:t>b</a:t>
            </a:r>
            <a:r>
              <a:rPr lang="zh-CN" altLang="en-US" sz="2800" b="1">
                <a:solidFill>
                  <a:srgbClr val="0033CC"/>
                </a:solidFill>
                <a:sym typeface="Symbol" panose="05050102010706020507" pitchFamily="18" charset="2"/>
              </a:rPr>
              <a:t>（位）</a:t>
            </a:r>
            <a:endParaRPr lang="zh-CN" altLang="en-US" sz="2800" b="1">
              <a:solidFill>
                <a:srgbClr val="0033CC"/>
              </a:solidFill>
            </a:endParaRPr>
          </a:p>
        </p:txBody>
      </p:sp>
      <p:sp>
        <p:nvSpPr>
          <p:cNvPr id="68617" name="Text Box 9"/>
          <p:cNvSpPr txBox="1">
            <a:spLocks noChangeArrowheads="1"/>
          </p:cNvSpPr>
          <p:nvPr/>
        </p:nvSpPr>
        <p:spPr bwMode="auto">
          <a:xfrm>
            <a:off x="1001713" y="2136775"/>
            <a:ext cx="550862" cy="1809750"/>
          </a:xfrm>
          <a:prstGeom prst="rect">
            <a:avLst/>
          </a:prstGeom>
          <a:solidFill>
            <a:srgbClr val="FFFFCC"/>
          </a:solidFill>
          <a:ln w="9525">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0033CC"/>
                </a:solidFill>
              </a:rPr>
              <a:t>地</a:t>
            </a:r>
          </a:p>
          <a:p>
            <a:r>
              <a:rPr lang="zh-CN" altLang="en-US" sz="2800" b="1">
                <a:solidFill>
                  <a:srgbClr val="0033CC"/>
                </a:solidFill>
              </a:rPr>
              <a:t>址</a:t>
            </a:r>
          </a:p>
          <a:p>
            <a:r>
              <a:rPr lang="zh-CN" altLang="en-US" sz="2800" b="1">
                <a:solidFill>
                  <a:srgbClr val="0033CC"/>
                </a:solidFill>
              </a:rPr>
              <a:t>输</a:t>
            </a:r>
          </a:p>
          <a:p>
            <a:r>
              <a:rPr lang="zh-CN" altLang="en-US" sz="2800" b="1">
                <a:solidFill>
                  <a:srgbClr val="0033CC"/>
                </a:solidFill>
              </a:rPr>
              <a:t>入</a:t>
            </a:r>
          </a:p>
        </p:txBody>
      </p:sp>
      <p:grpSp>
        <p:nvGrpSpPr>
          <p:cNvPr id="68618" name="Group 10"/>
          <p:cNvGrpSpPr>
            <a:grpSpLocks/>
          </p:cNvGrpSpPr>
          <p:nvPr/>
        </p:nvGrpSpPr>
        <p:grpSpPr bwMode="auto">
          <a:xfrm>
            <a:off x="1998663" y="1577975"/>
            <a:ext cx="4737100" cy="3438525"/>
            <a:chOff x="1364" y="986"/>
            <a:chExt cx="2984" cy="2166"/>
          </a:xfrm>
        </p:grpSpPr>
        <p:sp>
          <p:nvSpPr>
            <p:cNvPr id="68619" name="Rectangle 11"/>
            <p:cNvSpPr>
              <a:spLocks noChangeArrowheads="1"/>
            </p:cNvSpPr>
            <p:nvPr/>
          </p:nvSpPr>
          <p:spPr bwMode="auto">
            <a:xfrm>
              <a:off x="1584" y="1149"/>
              <a:ext cx="708" cy="1542"/>
            </a:xfrm>
            <a:prstGeom prst="rect">
              <a:avLst/>
            </a:prstGeom>
            <a:solidFill>
              <a:srgbClr val="CC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20" name="Rectangle 12"/>
            <p:cNvSpPr>
              <a:spLocks noChangeArrowheads="1"/>
            </p:cNvSpPr>
            <p:nvPr/>
          </p:nvSpPr>
          <p:spPr bwMode="auto">
            <a:xfrm>
              <a:off x="3420" y="1149"/>
              <a:ext cx="708" cy="1542"/>
            </a:xfrm>
            <a:prstGeom prst="rect">
              <a:avLst/>
            </a:prstGeom>
            <a:solidFill>
              <a:srgbClr val="FFFFCC"/>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21" name="Line 13"/>
            <p:cNvSpPr>
              <a:spLocks noChangeShapeType="1"/>
            </p:cNvSpPr>
            <p:nvPr/>
          </p:nvSpPr>
          <p:spPr bwMode="auto">
            <a:xfrm flipV="1">
              <a:off x="2298" y="1254"/>
              <a:ext cx="1128"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22" name="Line 14"/>
            <p:cNvSpPr>
              <a:spLocks noChangeShapeType="1"/>
            </p:cNvSpPr>
            <p:nvPr/>
          </p:nvSpPr>
          <p:spPr bwMode="auto">
            <a:xfrm flipV="1">
              <a:off x="2292" y="2040"/>
              <a:ext cx="1128"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23" name="Line 15"/>
            <p:cNvSpPr>
              <a:spLocks noChangeShapeType="1"/>
            </p:cNvSpPr>
            <p:nvPr/>
          </p:nvSpPr>
          <p:spPr bwMode="auto">
            <a:xfrm flipV="1">
              <a:off x="2292" y="1458"/>
              <a:ext cx="1128"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24" name="Line 16"/>
            <p:cNvSpPr>
              <a:spLocks noChangeShapeType="1"/>
            </p:cNvSpPr>
            <p:nvPr/>
          </p:nvSpPr>
          <p:spPr bwMode="auto">
            <a:xfrm flipV="1">
              <a:off x="2298" y="2598"/>
              <a:ext cx="1128"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25" name="Line 17"/>
            <p:cNvSpPr>
              <a:spLocks noChangeShapeType="1"/>
            </p:cNvSpPr>
            <p:nvPr/>
          </p:nvSpPr>
          <p:spPr bwMode="auto">
            <a:xfrm>
              <a:off x="3426" y="1350"/>
              <a:ext cx="702"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26" name="Line 18"/>
            <p:cNvSpPr>
              <a:spLocks noChangeShapeType="1"/>
            </p:cNvSpPr>
            <p:nvPr/>
          </p:nvSpPr>
          <p:spPr bwMode="auto">
            <a:xfrm>
              <a:off x="3432" y="1566"/>
              <a:ext cx="702"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27" name="Line 19"/>
            <p:cNvSpPr>
              <a:spLocks noChangeShapeType="1"/>
            </p:cNvSpPr>
            <p:nvPr/>
          </p:nvSpPr>
          <p:spPr bwMode="auto">
            <a:xfrm>
              <a:off x="3432" y="1938"/>
              <a:ext cx="702"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28" name="Line 20"/>
            <p:cNvSpPr>
              <a:spLocks noChangeShapeType="1"/>
            </p:cNvSpPr>
            <p:nvPr/>
          </p:nvSpPr>
          <p:spPr bwMode="auto">
            <a:xfrm>
              <a:off x="3432" y="2142"/>
              <a:ext cx="702"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29" name="Line 21"/>
            <p:cNvSpPr>
              <a:spLocks noChangeShapeType="1"/>
            </p:cNvSpPr>
            <p:nvPr/>
          </p:nvSpPr>
          <p:spPr bwMode="auto">
            <a:xfrm>
              <a:off x="3432" y="2490"/>
              <a:ext cx="702"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30" name="Text Box 22"/>
            <p:cNvSpPr txBox="1">
              <a:spLocks noChangeArrowheads="1"/>
            </p:cNvSpPr>
            <p:nvPr/>
          </p:nvSpPr>
          <p:spPr bwMode="auto">
            <a:xfrm>
              <a:off x="3530" y="1125"/>
              <a:ext cx="5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33CC"/>
                  </a:solidFill>
                </a:rPr>
                <a:t>0</a:t>
              </a:r>
              <a:r>
                <a:rPr lang="zh-CN" altLang="en-US" sz="2000" b="1">
                  <a:solidFill>
                    <a:srgbClr val="0033CC"/>
                  </a:solidFill>
                </a:rPr>
                <a:t>单元</a:t>
              </a:r>
            </a:p>
          </p:txBody>
        </p:sp>
        <p:sp>
          <p:nvSpPr>
            <p:cNvPr id="68631" name="Text Box 23"/>
            <p:cNvSpPr txBox="1">
              <a:spLocks noChangeArrowheads="1"/>
            </p:cNvSpPr>
            <p:nvPr/>
          </p:nvSpPr>
          <p:spPr bwMode="auto">
            <a:xfrm>
              <a:off x="3530" y="1329"/>
              <a:ext cx="5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33CC"/>
                  </a:solidFill>
                </a:rPr>
                <a:t>1</a:t>
              </a:r>
              <a:r>
                <a:rPr lang="zh-CN" altLang="en-US" sz="2000" b="1">
                  <a:solidFill>
                    <a:srgbClr val="0033CC"/>
                  </a:solidFill>
                </a:rPr>
                <a:t>单元</a:t>
              </a:r>
            </a:p>
          </p:txBody>
        </p:sp>
        <p:sp>
          <p:nvSpPr>
            <p:cNvPr id="68632" name="Text Box 24"/>
            <p:cNvSpPr txBox="1">
              <a:spLocks noChangeArrowheads="1"/>
            </p:cNvSpPr>
            <p:nvPr/>
          </p:nvSpPr>
          <p:spPr bwMode="auto">
            <a:xfrm>
              <a:off x="3560" y="1917"/>
              <a:ext cx="50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i="1">
                  <a:solidFill>
                    <a:srgbClr val="0033CC"/>
                  </a:solidFill>
                </a:rPr>
                <a:t>i</a:t>
              </a:r>
              <a:r>
                <a:rPr lang="en-US" altLang="zh-CN" sz="1000" b="1">
                  <a:solidFill>
                    <a:srgbClr val="0033CC"/>
                  </a:solidFill>
                </a:rPr>
                <a:t> </a:t>
              </a:r>
              <a:r>
                <a:rPr lang="zh-CN" altLang="en-US" sz="2000" b="1">
                  <a:solidFill>
                    <a:srgbClr val="0033CC"/>
                  </a:solidFill>
                </a:rPr>
                <a:t>单元</a:t>
              </a:r>
            </a:p>
          </p:txBody>
        </p:sp>
        <p:sp>
          <p:nvSpPr>
            <p:cNvPr id="68633" name="Text Box 25"/>
            <p:cNvSpPr txBox="1">
              <a:spLocks noChangeArrowheads="1"/>
            </p:cNvSpPr>
            <p:nvPr/>
          </p:nvSpPr>
          <p:spPr bwMode="auto">
            <a:xfrm>
              <a:off x="3422" y="2433"/>
              <a:ext cx="92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solidFill>
                    <a:srgbClr val="0033CC"/>
                  </a:solidFill>
                </a:rPr>
                <a:t>2</a:t>
              </a:r>
              <a:r>
                <a:rPr lang="en-US" altLang="zh-CN" sz="2000" b="1" i="1" baseline="30000">
                  <a:solidFill>
                    <a:srgbClr val="0033CC"/>
                  </a:solidFill>
                </a:rPr>
                <a:t>n</a:t>
              </a:r>
              <a:r>
                <a:rPr lang="en-US" altLang="zh-CN" b="1">
                  <a:solidFill>
                    <a:srgbClr val="0033CC"/>
                  </a:solidFill>
                </a:rPr>
                <a:t>-</a:t>
              </a:r>
              <a:r>
                <a:rPr lang="en-US" altLang="zh-CN" sz="2000" b="1">
                  <a:solidFill>
                    <a:srgbClr val="0033CC"/>
                  </a:solidFill>
                </a:rPr>
                <a:t>1</a:t>
              </a:r>
              <a:r>
                <a:rPr lang="zh-CN" altLang="en-US" sz="2000" b="1">
                  <a:solidFill>
                    <a:srgbClr val="0033CC"/>
                  </a:solidFill>
                </a:rPr>
                <a:t>单元</a:t>
              </a:r>
            </a:p>
          </p:txBody>
        </p:sp>
        <p:sp>
          <p:nvSpPr>
            <p:cNvPr id="68634" name="Oval 26"/>
            <p:cNvSpPr>
              <a:spLocks noChangeArrowheads="1"/>
            </p:cNvSpPr>
            <p:nvPr/>
          </p:nvSpPr>
          <p:spPr bwMode="auto">
            <a:xfrm>
              <a:off x="1679" y="1826"/>
              <a:ext cx="34" cy="43"/>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35" name="Oval 27"/>
            <p:cNvSpPr>
              <a:spLocks noChangeArrowheads="1"/>
            </p:cNvSpPr>
            <p:nvPr/>
          </p:nvSpPr>
          <p:spPr bwMode="auto">
            <a:xfrm>
              <a:off x="1679" y="1960"/>
              <a:ext cx="34" cy="43"/>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36" name="Oval 28"/>
            <p:cNvSpPr>
              <a:spLocks noChangeArrowheads="1"/>
            </p:cNvSpPr>
            <p:nvPr/>
          </p:nvSpPr>
          <p:spPr bwMode="auto">
            <a:xfrm>
              <a:off x="1680" y="2094"/>
              <a:ext cx="34" cy="43"/>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37" name="Oval 29"/>
            <p:cNvSpPr>
              <a:spLocks noChangeArrowheads="1"/>
            </p:cNvSpPr>
            <p:nvPr/>
          </p:nvSpPr>
          <p:spPr bwMode="auto">
            <a:xfrm>
              <a:off x="2629" y="1554"/>
              <a:ext cx="34" cy="43"/>
            </a:xfrm>
            <a:prstGeom prst="ellipse">
              <a:avLst/>
            </a:prstGeom>
            <a:solidFill>
              <a:srgbClr val="FF0066"/>
            </a:solidFill>
            <a:ln w="9525">
              <a:solidFill>
                <a:srgbClr val="FF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38" name="Oval 30"/>
            <p:cNvSpPr>
              <a:spLocks noChangeArrowheads="1"/>
            </p:cNvSpPr>
            <p:nvPr/>
          </p:nvSpPr>
          <p:spPr bwMode="auto">
            <a:xfrm>
              <a:off x="3763" y="2206"/>
              <a:ext cx="34" cy="43"/>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39" name="Oval 31"/>
            <p:cNvSpPr>
              <a:spLocks noChangeArrowheads="1"/>
            </p:cNvSpPr>
            <p:nvPr/>
          </p:nvSpPr>
          <p:spPr bwMode="auto">
            <a:xfrm>
              <a:off x="3763" y="2290"/>
              <a:ext cx="34" cy="43"/>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40" name="Oval 32"/>
            <p:cNvSpPr>
              <a:spLocks noChangeArrowheads="1"/>
            </p:cNvSpPr>
            <p:nvPr/>
          </p:nvSpPr>
          <p:spPr bwMode="auto">
            <a:xfrm>
              <a:off x="3764" y="2374"/>
              <a:ext cx="34" cy="43"/>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41" name="Oval 33"/>
            <p:cNvSpPr>
              <a:spLocks noChangeArrowheads="1"/>
            </p:cNvSpPr>
            <p:nvPr/>
          </p:nvSpPr>
          <p:spPr bwMode="auto">
            <a:xfrm>
              <a:off x="3755" y="1650"/>
              <a:ext cx="34" cy="43"/>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42" name="Oval 34"/>
            <p:cNvSpPr>
              <a:spLocks noChangeArrowheads="1"/>
            </p:cNvSpPr>
            <p:nvPr/>
          </p:nvSpPr>
          <p:spPr bwMode="auto">
            <a:xfrm>
              <a:off x="3755" y="1734"/>
              <a:ext cx="34" cy="43"/>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43" name="Oval 35"/>
            <p:cNvSpPr>
              <a:spLocks noChangeArrowheads="1"/>
            </p:cNvSpPr>
            <p:nvPr/>
          </p:nvSpPr>
          <p:spPr bwMode="auto">
            <a:xfrm>
              <a:off x="3756" y="1818"/>
              <a:ext cx="34" cy="43"/>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44" name="Oval 36"/>
            <p:cNvSpPr>
              <a:spLocks noChangeArrowheads="1"/>
            </p:cNvSpPr>
            <p:nvPr/>
          </p:nvSpPr>
          <p:spPr bwMode="auto">
            <a:xfrm>
              <a:off x="2629" y="1654"/>
              <a:ext cx="34" cy="43"/>
            </a:xfrm>
            <a:prstGeom prst="ellipse">
              <a:avLst/>
            </a:prstGeom>
            <a:solidFill>
              <a:srgbClr val="FF0066"/>
            </a:solidFill>
            <a:ln w="9525">
              <a:solidFill>
                <a:srgbClr val="FF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45" name="Oval 37"/>
            <p:cNvSpPr>
              <a:spLocks noChangeArrowheads="1"/>
            </p:cNvSpPr>
            <p:nvPr/>
          </p:nvSpPr>
          <p:spPr bwMode="auto">
            <a:xfrm>
              <a:off x="2629" y="1754"/>
              <a:ext cx="34" cy="43"/>
            </a:xfrm>
            <a:prstGeom prst="ellipse">
              <a:avLst/>
            </a:prstGeom>
            <a:solidFill>
              <a:srgbClr val="FF0066"/>
            </a:solidFill>
            <a:ln w="9525">
              <a:solidFill>
                <a:srgbClr val="FF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46" name="Oval 38"/>
            <p:cNvSpPr>
              <a:spLocks noChangeArrowheads="1"/>
            </p:cNvSpPr>
            <p:nvPr/>
          </p:nvSpPr>
          <p:spPr bwMode="auto">
            <a:xfrm>
              <a:off x="2625" y="2110"/>
              <a:ext cx="34" cy="43"/>
            </a:xfrm>
            <a:prstGeom prst="ellipse">
              <a:avLst/>
            </a:prstGeom>
            <a:solidFill>
              <a:srgbClr val="FF0066"/>
            </a:solidFill>
            <a:ln w="9525">
              <a:solidFill>
                <a:srgbClr val="FF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47" name="Oval 39"/>
            <p:cNvSpPr>
              <a:spLocks noChangeArrowheads="1"/>
            </p:cNvSpPr>
            <p:nvPr/>
          </p:nvSpPr>
          <p:spPr bwMode="auto">
            <a:xfrm>
              <a:off x="2625" y="2210"/>
              <a:ext cx="34" cy="43"/>
            </a:xfrm>
            <a:prstGeom prst="ellipse">
              <a:avLst/>
            </a:prstGeom>
            <a:solidFill>
              <a:srgbClr val="FF0066"/>
            </a:solidFill>
            <a:ln w="9525">
              <a:solidFill>
                <a:srgbClr val="FF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48" name="Oval 40"/>
            <p:cNvSpPr>
              <a:spLocks noChangeArrowheads="1"/>
            </p:cNvSpPr>
            <p:nvPr/>
          </p:nvSpPr>
          <p:spPr bwMode="auto">
            <a:xfrm>
              <a:off x="2625" y="2310"/>
              <a:ext cx="34" cy="43"/>
            </a:xfrm>
            <a:prstGeom prst="ellipse">
              <a:avLst/>
            </a:prstGeom>
            <a:solidFill>
              <a:srgbClr val="FF0066"/>
            </a:solidFill>
            <a:ln w="9525">
              <a:solidFill>
                <a:srgbClr val="FF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49" name="Oval 41"/>
            <p:cNvSpPr>
              <a:spLocks noChangeArrowheads="1"/>
            </p:cNvSpPr>
            <p:nvPr/>
          </p:nvSpPr>
          <p:spPr bwMode="auto">
            <a:xfrm>
              <a:off x="1437" y="1824"/>
              <a:ext cx="34" cy="43"/>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50" name="Oval 42"/>
            <p:cNvSpPr>
              <a:spLocks noChangeArrowheads="1"/>
            </p:cNvSpPr>
            <p:nvPr/>
          </p:nvSpPr>
          <p:spPr bwMode="auto">
            <a:xfrm>
              <a:off x="1437" y="1958"/>
              <a:ext cx="34" cy="43"/>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51" name="Oval 43"/>
            <p:cNvSpPr>
              <a:spLocks noChangeArrowheads="1"/>
            </p:cNvSpPr>
            <p:nvPr/>
          </p:nvSpPr>
          <p:spPr bwMode="auto">
            <a:xfrm>
              <a:off x="1438" y="2092"/>
              <a:ext cx="34" cy="43"/>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52" name="Line 44"/>
            <p:cNvSpPr>
              <a:spLocks noChangeShapeType="1"/>
            </p:cNvSpPr>
            <p:nvPr/>
          </p:nvSpPr>
          <p:spPr bwMode="auto">
            <a:xfrm>
              <a:off x="3494" y="2702"/>
              <a:ext cx="0" cy="162"/>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53" name="Oval 45"/>
            <p:cNvSpPr>
              <a:spLocks noChangeArrowheads="1"/>
            </p:cNvSpPr>
            <p:nvPr/>
          </p:nvSpPr>
          <p:spPr bwMode="auto">
            <a:xfrm flipV="1">
              <a:off x="3466" y="2862"/>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54" name="Line 46"/>
            <p:cNvSpPr>
              <a:spLocks noChangeShapeType="1"/>
            </p:cNvSpPr>
            <p:nvPr/>
          </p:nvSpPr>
          <p:spPr bwMode="auto">
            <a:xfrm>
              <a:off x="3500" y="2702"/>
              <a:ext cx="0" cy="162"/>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55" name="Oval 47"/>
            <p:cNvSpPr>
              <a:spLocks noChangeArrowheads="1"/>
            </p:cNvSpPr>
            <p:nvPr/>
          </p:nvSpPr>
          <p:spPr bwMode="auto">
            <a:xfrm flipV="1">
              <a:off x="3472" y="2862"/>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56" name="Line 48"/>
            <p:cNvSpPr>
              <a:spLocks noChangeShapeType="1"/>
            </p:cNvSpPr>
            <p:nvPr/>
          </p:nvSpPr>
          <p:spPr bwMode="auto">
            <a:xfrm>
              <a:off x="3674" y="2702"/>
              <a:ext cx="0" cy="162"/>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57" name="Oval 49"/>
            <p:cNvSpPr>
              <a:spLocks noChangeArrowheads="1"/>
            </p:cNvSpPr>
            <p:nvPr/>
          </p:nvSpPr>
          <p:spPr bwMode="auto">
            <a:xfrm flipV="1">
              <a:off x="3646" y="2862"/>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58" name="Line 50"/>
            <p:cNvSpPr>
              <a:spLocks noChangeShapeType="1"/>
            </p:cNvSpPr>
            <p:nvPr/>
          </p:nvSpPr>
          <p:spPr bwMode="auto">
            <a:xfrm>
              <a:off x="4052" y="2696"/>
              <a:ext cx="0" cy="162"/>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59" name="Oval 51"/>
            <p:cNvSpPr>
              <a:spLocks noChangeArrowheads="1"/>
            </p:cNvSpPr>
            <p:nvPr/>
          </p:nvSpPr>
          <p:spPr bwMode="auto">
            <a:xfrm flipV="1">
              <a:off x="4024" y="2856"/>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8660" name="Group 52"/>
            <p:cNvGrpSpPr>
              <a:grpSpLocks/>
            </p:cNvGrpSpPr>
            <p:nvPr/>
          </p:nvGrpSpPr>
          <p:grpSpPr bwMode="auto">
            <a:xfrm rot="5400000" flipH="1">
              <a:off x="1444" y="1184"/>
              <a:ext cx="56" cy="216"/>
              <a:chOff x="1936" y="2888"/>
              <a:chExt cx="56" cy="216"/>
            </a:xfrm>
          </p:grpSpPr>
          <p:sp>
            <p:nvSpPr>
              <p:cNvPr id="68661" name="Line 53"/>
              <p:cNvSpPr>
                <a:spLocks noChangeShapeType="1"/>
              </p:cNvSpPr>
              <p:nvPr/>
            </p:nvSpPr>
            <p:spPr bwMode="auto">
              <a:xfrm>
                <a:off x="1964" y="2888"/>
                <a:ext cx="0" cy="162"/>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62" name="Oval 54"/>
              <p:cNvSpPr>
                <a:spLocks noChangeArrowheads="1"/>
              </p:cNvSpPr>
              <p:nvPr/>
            </p:nvSpPr>
            <p:spPr bwMode="auto">
              <a:xfrm flipV="1">
                <a:off x="1936" y="3048"/>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8663" name="Group 55"/>
            <p:cNvGrpSpPr>
              <a:grpSpLocks/>
            </p:cNvGrpSpPr>
            <p:nvPr/>
          </p:nvGrpSpPr>
          <p:grpSpPr bwMode="auto">
            <a:xfrm rot="5400000" flipH="1">
              <a:off x="1444" y="1424"/>
              <a:ext cx="56" cy="216"/>
              <a:chOff x="1936" y="2888"/>
              <a:chExt cx="56" cy="216"/>
            </a:xfrm>
          </p:grpSpPr>
          <p:sp>
            <p:nvSpPr>
              <p:cNvPr id="68664" name="Line 56"/>
              <p:cNvSpPr>
                <a:spLocks noChangeShapeType="1"/>
              </p:cNvSpPr>
              <p:nvPr/>
            </p:nvSpPr>
            <p:spPr bwMode="auto">
              <a:xfrm>
                <a:off x="1964" y="2888"/>
                <a:ext cx="0" cy="162"/>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65" name="Oval 57"/>
              <p:cNvSpPr>
                <a:spLocks noChangeArrowheads="1"/>
              </p:cNvSpPr>
              <p:nvPr/>
            </p:nvSpPr>
            <p:spPr bwMode="auto">
              <a:xfrm flipV="1">
                <a:off x="1936" y="3048"/>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8666" name="Group 58"/>
            <p:cNvGrpSpPr>
              <a:grpSpLocks/>
            </p:cNvGrpSpPr>
            <p:nvPr/>
          </p:nvGrpSpPr>
          <p:grpSpPr bwMode="auto">
            <a:xfrm rot="5400000" flipH="1">
              <a:off x="1450" y="2444"/>
              <a:ext cx="56" cy="216"/>
              <a:chOff x="1936" y="2888"/>
              <a:chExt cx="56" cy="216"/>
            </a:xfrm>
          </p:grpSpPr>
          <p:sp>
            <p:nvSpPr>
              <p:cNvPr id="68667" name="Line 59"/>
              <p:cNvSpPr>
                <a:spLocks noChangeShapeType="1"/>
              </p:cNvSpPr>
              <p:nvPr/>
            </p:nvSpPr>
            <p:spPr bwMode="auto">
              <a:xfrm>
                <a:off x="1964" y="2888"/>
                <a:ext cx="0" cy="162"/>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68" name="Oval 60"/>
              <p:cNvSpPr>
                <a:spLocks noChangeArrowheads="1"/>
              </p:cNvSpPr>
              <p:nvPr/>
            </p:nvSpPr>
            <p:spPr bwMode="auto">
              <a:xfrm flipV="1">
                <a:off x="1936" y="3048"/>
                <a:ext cx="56" cy="56"/>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8669" name="Text Box 61"/>
            <p:cNvSpPr txBox="1">
              <a:spLocks noChangeArrowheads="1"/>
            </p:cNvSpPr>
            <p:nvPr/>
          </p:nvSpPr>
          <p:spPr bwMode="auto">
            <a:xfrm>
              <a:off x="3320" y="2864"/>
              <a:ext cx="3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FF0066"/>
                  </a:solidFill>
                </a:rPr>
                <a:t>D</a:t>
              </a:r>
              <a:r>
                <a:rPr lang="en-US" altLang="zh-CN" b="1" baseline="-25000">
                  <a:solidFill>
                    <a:srgbClr val="FF0066"/>
                  </a:solidFill>
                </a:rPr>
                <a:t>0</a:t>
              </a:r>
              <a:endParaRPr lang="en-US" altLang="zh-CN" b="1" i="1">
                <a:solidFill>
                  <a:srgbClr val="FF0066"/>
                </a:solidFill>
              </a:endParaRPr>
            </a:p>
          </p:txBody>
        </p:sp>
        <p:sp>
          <p:nvSpPr>
            <p:cNvPr id="68670" name="Text Box 62"/>
            <p:cNvSpPr txBox="1">
              <a:spLocks noChangeArrowheads="1"/>
            </p:cNvSpPr>
            <p:nvPr/>
          </p:nvSpPr>
          <p:spPr bwMode="auto">
            <a:xfrm>
              <a:off x="3560" y="2864"/>
              <a:ext cx="3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FF0066"/>
                  </a:solidFill>
                </a:rPr>
                <a:t>D</a:t>
              </a:r>
              <a:r>
                <a:rPr lang="en-US" altLang="zh-CN" b="1" baseline="-25000">
                  <a:solidFill>
                    <a:srgbClr val="FF0066"/>
                  </a:solidFill>
                </a:rPr>
                <a:t>1</a:t>
              </a:r>
              <a:endParaRPr lang="en-US" altLang="zh-CN" b="1" i="1">
                <a:solidFill>
                  <a:srgbClr val="FF0066"/>
                </a:solidFill>
              </a:endParaRPr>
            </a:p>
          </p:txBody>
        </p:sp>
        <p:sp>
          <p:nvSpPr>
            <p:cNvPr id="68671" name="Text Box 63"/>
            <p:cNvSpPr txBox="1">
              <a:spLocks noChangeArrowheads="1"/>
            </p:cNvSpPr>
            <p:nvPr/>
          </p:nvSpPr>
          <p:spPr bwMode="auto">
            <a:xfrm>
              <a:off x="3878" y="2858"/>
              <a:ext cx="42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FF0066"/>
                  </a:solidFill>
                </a:rPr>
                <a:t>D</a:t>
              </a:r>
              <a:r>
                <a:rPr lang="en-US" altLang="zh-CN" b="1" i="1" baseline="-25000">
                  <a:solidFill>
                    <a:srgbClr val="FF0066"/>
                  </a:solidFill>
                </a:rPr>
                <a:t>b</a:t>
              </a:r>
              <a:r>
                <a:rPr lang="en-US" altLang="zh-CN" b="1" baseline="-25000">
                  <a:solidFill>
                    <a:srgbClr val="FF0066"/>
                  </a:solidFill>
                </a:rPr>
                <a:t>-1</a:t>
              </a:r>
              <a:endParaRPr lang="en-US" altLang="zh-CN" b="1" i="1">
                <a:solidFill>
                  <a:srgbClr val="FF0066"/>
                </a:solidFill>
              </a:endParaRPr>
            </a:p>
          </p:txBody>
        </p:sp>
        <p:sp>
          <p:nvSpPr>
            <p:cNvPr id="68672" name="Text Box 64"/>
            <p:cNvSpPr txBox="1">
              <a:spLocks noChangeArrowheads="1"/>
            </p:cNvSpPr>
            <p:nvPr/>
          </p:nvSpPr>
          <p:spPr bwMode="auto">
            <a:xfrm>
              <a:off x="1562" y="1124"/>
              <a:ext cx="3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33CC"/>
                  </a:solidFill>
                </a:rPr>
                <a:t>A</a:t>
              </a:r>
              <a:r>
                <a:rPr lang="en-US" altLang="zh-CN" b="1" baseline="-25000">
                  <a:solidFill>
                    <a:srgbClr val="0033CC"/>
                  </a:solidFill>
                </a:rPr>
                <a:t>0</a:t>
              </a:r>
              <a:endParaRPr lang="en-US" altLang="zh-CN" b="1" i="1">
                <a:solidFill>
                  <a:srgbClr val="0033CC"/>
                </a:solidFill>
              </a:endParaRPr>
            </a:p>
          </p:txBody>
        </p:sp>
        <p:sp>
          <p:nvSpPr>
            <p:cNvPr id="68673" name="Text Box 65"/>
            <p:cNvSpPr txBox="1">
              <a:spLocks noChangeArrowheads="1"/>
            </p:cNvSpPr>
            <p:nvPr/>
          </p:nvSpPr>
          <p:spPr bwMode="auto">
            <a:xfrm>
              <a:off x="1562" y="1382"/>
              <a:ext cx="3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33CC"/>
                  </a:solidFill>
                </a:rPr>
                <a:t>A</a:t>
              </a:r>
              <a:r>
                <a:rPr lang="en-US" altLang="zh-CN" b="1" baseline="-25000">
                  <a:solidFill>
                    <a:srgbClr val="0033CC"/>
                  </a:solidFill>
                </a:rPr>
                <a:t>1</a:t>
              </a:r>
              <a:endParaRPr lang="en-US" altLang="zh-CN" b="1" i="1">
                <a:solidFill>
                  <a:srgbClr val="0033CC"/>
                </a:solidFill>
              </a:endParaRPr>
            </a:p>
          </p:txBody>
        </p:sp>
        <p:sp>
          <p:nvSpPr>
            <p:cNvPr id="68674" name="Text Box 66"/>
            <p:cNvSpPr txBox="1">
              <a:spLocks noChangeArrowheads="1"/>
            </p:cNvSpPr>
            <p:nvPr/>
          </p:nvSpPr>
          <p:spPr bwMode="auto">
            <a:xfrm>
              <a:off x="1556" y="2366"/>
              <a:ext cx="4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33CC"/>
                  </a:solidFill>
                </a:rPr>
                <a:t>A</a:t>
              </a:r>
              <a:r>
                <a:rPr lang="en-US" altLang="zh-CN" b="1" i="1" baseline="-25000">
                  <a:solidFill>
                    <a:srgbClr val="0033CC"/>
                  </a:solidFill>
                </a:rPr>
                <a:t>n</a:t>
              </a:r>
              <a:r>
                <a:rPr lang="en-US" altLang="zh-CN" b="1" baseline="-25000">
                  <a:solidFill>
                    <a:srgbClr val="0033CC"/>
                  </a:solidFill>
                </a:rPr>
                <a:t>-1</a:t>
              </a:r>
              <a:endParaRPr lang="en-US" altLang="zh-CN" b="1" i="1">
                <a:solidFill>
                  <a:srgbClr val="0033CC"/>
                </a:solidFill>
              </a:endParaRPr>
            </a:p>
          </p:txBody>
        </p:sp>
        <p:sp>
          <p:nvSpPr>
            <p:cNvPr id="68675" name="Text Box 67"/>
            <p:cNvSpPr txBox="1">
              <a:spLocks noChangeArrowheads="1"/>
            </p:cNvSpPr>
            <p:nvPr/>
          </p:nvSpPr>
          <p:spPr bwMode="auto">
            <a:xfrm>
              <a:off x="2474" y="986"/>
              <a:ext cx="35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FF0066"/>
                  </a:solidFill>
                </a:rPr>
                <a:t>W</a:t>
              </a:r>
              <a:r>
                <a:rPr lang="en-US" altLang="zh-CN" b="1" baseline="-25000">
                  <a:solidFill>
                    <a:srgbClr val="FF0066"/>
                  </a:solidFill>
                </a:rPr>
                <a:t>0</a:t>
              </a:r>
              <a:endParaRPr lang="en-US" altLang="zh-CN" b="1" i="1">
                <a:solidFill>
                  <a:srgbClr val="FF0066"/>
                </a:solidFill>
              </a:endParaRPr>
            </a:p>
          </p:txBody>
        </p:sp>
        <p:sp>
          <p:nvSpPr>
            <p:cNvPr id="68676" name="Text Box 68"/>
            <p:cNvSpPr txBox="1">
              <a:spLocks noChangeArrowheads="1"/>
            </p:cNvSpPr>
            <p:nvPr/>
          </p:nvSpPr>
          <p:spPr bwMode="auto">
            <a:xfrm>
              <a:off x="2474" y="1196"/>
              <a:ext cx="35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FF0066"/>
                  </a:solidFill>
                </a:rPr>
                <a:t>W</a:t>
              </a:r>
              <a:r>
                <a:rPr lang="en-US" altLang="zh-CN" b="1" baseline="-25000">
                  <a:solidFill>
                    <a:srgbClr val="FF0066"/>
                  </a:solidFill>
                </a:rPr>
                <a:t>1</a:t>
              </a:r>
              <a:endParaRPr lang="en-US" altLang="zh-CN" b="1" i="1">
                <a:solidFill>
                  <a:srgbClr val="FF0066"/>
                </a:solidFill>
              </a:endParaRPr>
            </a:p>
          </p:txBody>
        </p:sp>
        <p:sp>
          <p:nvSpPr>
            <p:cNvPr id="68677" name="Text Box 69"/>
            <p:cNvSpPr txBox="1">
              <a:spLocks noChangeArrowheads="1"/>
            </p:cNvSpPr>
            <p:nvPr/>
          </p:nvSpPr>
          <p:spPr bwMode="auto">
            <a:xfrm>
              <a:off x="2468" y="1754"/>
              <a:ext cx="3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FF0066"/>
                  </a:solidFill>
                </a:rPr>
                <a:t>W</a:t>
              </a:r>
              <a:r>
                <a:rPr lang="en-US" altLang="zh-CN" b="1" baseline="-25000">
                  <a:solidFill>
                    <a:srgbClr val="FF0066"/>
                  </a:solidFill>
                </a:rPr>
                <a:t>i</a:t>
              </a:r>
              <a:endParaRPr lang="en-US" altLang="zh-CN" b="1" i="1">
                <a:solidFill>
                  <a:srgbClr val="FF0066"/>
                </a:solidFill>
              </a:endParaRPr>
            </a:p>
          </p:txBody>
        </p:sp>
        <p:sp>
          <p:nvSpPr>
            <p:cNvPr id="68678" name="Text Box 70"/>
            <p:cNvSpPr txBox="1">
              <a:spLocks noChangeArrowheads="1"/>
            </p:cNvSpPr>
            <p:nvPr/>
          </p:nvSpPr>
          <p:spPr bwMode="auto">
            <a:xfrm>
              <a:off x="2444" y="2306"/>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FF0066"/>
                  </a:solidFill>
                </a:rPr>
                <a:t>W</a:t>
              </a:r>
              <a:r>
                <a:rPr lang="en-US" altLang="zh-CN" b="1" baseline="-25000">
                  <a:solidFill>
                    <a:srgbClr val="FF0066"/>
                  </a:solidFill>
                </a:rPr>
                <a:t>2</a:t>
              </a:r>
              <a:r>
                <a:rPr lang="en-US" altLang="zh-CN" sz="1400" b="1" i="1">
                  <a:solidFill>
                    <a:srgbClr val="FF0066"/>
                  </a:solidFill>
                </a:rPr>
                <a:t>n</a:t>
              </a:r>
              <a:r>
                <a:rPr lang="en-US" altLang="zh-CN" sz="2800" b="1" baseline="-25000">
                  <a:solidFill>
                    <a:srgbClr val="FF0066"/>
                  </a:solidFill>
                </a:rPr>
                <a:t>-</a:t>
              </a:r>
              <a:r>
                <a:rPr lang="en-US" altLang="zh-CN" b="1" baseline="-25000">
                  <a:solidFill>
                    <a:srgbClr val="FF0066"/>
                  </a:solidFill>
                </a:rPr>
                <a:t>1</a:t>
              </a:r>
              <a:endParaRPr lang="en-US" altLang="zh-CN" sz="2800" b="1" i="1">
                <a:solidFill>
                  <a:srgbClr val="FF0066"/>
                </a:solidFill>
              </a:endParaRPr>
            </a:p>
          </p:txBody>
        </p:sp>
      </p:grpSp>
      <p:sp>
        <p:nvSpPr>
          <p:cNvPr id="2" name="标题 1"/>
          <p:cNvSpPr>
            <a:spLocks noGrp="1"/>
          </p:cNvSpPr>
          <p:nvPr>
            <p:ph type="title"/>
          </p:nvPr>
        </p:nvSpPr>
        <p:spPr/>
        <p:txBody>
          <a:bodyPr/>
          <a:lstStyle/>
          <a:p>
            <a:r>
              <a:rPr lang="en-US" altLang="zh-CN" dirty="0" smtClean="0"/>
              <a:t>ROM</a:t>
            </a:r>
            <a:endParaRPr lang="zh-CN" altLang="en-US" dirty="0"/>
          </a:p>
        </p:txBody>
      </p:sp>
    </p:spTree>
    <p:extLst>
      <p:ext uri="{BB962C8B-B14F-4D97-AF65-F5344CB8AC3E}">
        <p14:creationId xmlns:p14="http://schemas.microsoft.com/office/powerpoint/2010/main" val="34264057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68618"/>
                                        </p:tgtEl>
                                        <p:attrNameLst>
                                          <p:attrName>style.visibility</p:attrName>
                                        </p:attrNameLst>
                                      </p:cBhvr>
                                      <p:to>
                                        <p:strVal val="visible"/>
                                      </p:to>
                                    </p:set>
                                    <p:anim calcmode="lin" valueType="num">
                                      <p:cBhvr>
                                        <p:cTn id="7" dur="500" fill="hold"/>
                                        <p:tgtEl>
                                          <p:spTgt spid="68618"/>
                                        </p:tgtEl>
                                        <p:attrNameLst>
                                          <p:attrName>ppt_x</p:attrName>
                                        </p:attrNameLst>
                                      </p:cBhvr>
                                      <p:tavLst>
                                        <p:tav tm="0">
                                          <p:val>
                                            <p:strVal val="#ppt_x-#ppt_w/2"/>
                                          </p:val>
                                        </p:tav>
                                        <p:tav tm="100000">
                                          <p:val>
                                            <p:strVal val="#ppt_x"/>
                                          </p:val>
                                        </p:tav>
                                      </p:tavLst>
                                    </p:anim>
                                    <p:anim calcmode="lin" valueType="num">
                                      <p:cBhvr>
                                        <p:cTn id="8" dur="500" fill="hold"/>
                                        <p:tgtEl>
                                          <p:spTgt spid="68618"/>
                                        </p:tgtEl>
                                        <p:attrNameLst>
                                          <p:attrName>ppt_y</p:attrName>
                                        </p:attrNameLst>
                                      </p:cBhvr>
                                      <p:tavLst>
                                        <p:tav tm="0">
                                          <p:val>
                                            <p:strVal val="#ppt_y"/>
                                          </p:val>
                                        </p:tav>
                                        <p:tav tm="100000">
                                          <p:val>
                                            <p:strVal val="#ppt_y"/>
                                          </p:val>
                                        </p:tav>
                                      </p:tavLst>
                                    </p:anim>
                                    <p:anim calcmode="lin" valueType="num">
                                      <p:cBhvr>
                                        <p:cTn id="9" dur="500" fill="hold"/>
                                        <p:tgtEl>
                                          <p:spTgt spid="68618"/>
                                        </p:tgtEl>
                                        <p:attrNameLst>
                                          <p:attrName>ppt_w</p:attrName>
                                        </p:attrNameLst>
                                      </p:cBhvr>
                                      <p:tavLst>
                                        <p:tav tm="0">
                                          <p:val>
                                            <p:fltVal val="0"/>
                                          </p:val>
                                        </p:tav>
                                        <p:tav tm="100000">
                                          <p:val>
                                            <p:strVal val="#ppt_w"/>
                                          </p:val>
                                        </p:tav>
                                      </p:tavLst>
                                    </p:anim>
                                    <p:anim calcmode="lin" valueType="num">
                                      <p:cBhvr>
                                        <p:cTn id="10" dur="500" fill="hold"/>
                                        <p:tgtEl>
                                          <p:spTgt spid="68618"/>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3" presetClass="entr" presetSubtype="16" fill="hold" grpId="0" nodeType="clickEffect">
                                  <p:stCondLst>
                                    <p:cond delay="0"/>
                                  </p:stCondLst>
                                  <p:childTnLst>
                                    <p:set>
                                      <p:cBhvr>
                                        <p:cTn id="14" dur="1" fill="hold">
                                          <p:stCondLst>
                                            <p:cond delay="0"/>
                                          </p:stCondLst>
                                        </p:cTn>
                                        <p:tgtEl>
                                          <p:spTgt spid="68617"/>
                                        </p:tgtEl>
                                        <p:attrNameLst>
                                          <p:attrName>style.visibility</p:attrName>
                                        </p:attrNameLst>
                                      </p:cBhvr>
                                      <p:to>
                                        <p:strVal val="visible"/>
                                      </p:to>
                                    </p:set>
                                    <p:anim calcmode="lin" valueType="num">
                                      <p:cBhvr>
                                        <p:cTn id="15" dur="500" fill="hold"/>
                                        <p:tgtEl>
                                          <p:spTgt spid="68617"/>
                                        </p:tgtEl>
                                        <p:attrNameLst>
                                          <p:attrName>ppt_w</p:attrName>
                                        </p:attrNameLst>
                                      </p:cBhvr>
                                      <p:tavLst>
                                        <p:tav tm="0">
                                          <p:val>
                                            <p:fltVal val="0"/>
                                          </p:val>
                                        </p:tav>
                                        <p:tav tm="100000">
                                          <p:val>
                                            <p:strVal val="#ppt_w"/>
                                          </p:val>
                                        </p:tav>
                                      </p:tavLst>
                                    </p:anim>
                                    <p:anim calcmode="lin" valueType="num">
                                      <p:cBhvr>
                                        <p:cTn id="16" dur="500" fill="hold"/>
                                        <p:tgtEl>
                                          <p:spTgt spid="68617"/>
                                        </p:tgtEl>
                                        <p:attrNameLst>
                                          <p:attrName>ppt_h</p:attrName>
                                        </p:attrNameLst>
                                      </p:cBhvr>
                                      <p:tavLst>
                                        <p:tav tm="0">
                                          <p:val>
                                            <p:fltVal val="0"/>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3" presetClass="entr" presetSubtype="16" fill="hold" grpId="0" nodeType="clickEffect">
                                  <p:stCondLst>
                                    <p:cond delay="0"/>
                                  </p:stCondLst>
                                  <p:childTnLst>
                                    <p:set>
                                      <p:cBhvr>
                                        <p:cTn id="20" dur="1" fill="hold">
                                          <p:stCondLst>
                                            <p:cond delay="0"/>
                                          </p:stCondLst>
                                        </p:cTn>
                                        <p:tgtEl>
                                          <p:spTgt spid="68612"/>
                                        </p:tgtEl>
                                        <p:attrNameLst>
                                          <p:attrName>style.visibility</p:attrName>
                                        </p:attrNameLst>
                                      </p:cBhvr>
                                      <p:to>
                                        <p:strVal val="visible"/>
                                      </p:to>
                                    </p:set>
                                    <p:anim calcmode="lin" valueType="num">
                                      <p:cBhvr>
                                        <p:cTn id="21" dur="500" fill="hold"/>
                                        <p:tgtEl>
                                          <p:spTgt spid="68612"/>
                                        </p:tgtEl>
                                        <p:attrNameLst>
                                          <p:attrName>ppt_w</p:attrName>
                                        </p:attrNameLst>
                                      </p:cBhvr>
                                      <p:tavLst>
                                        <p:tav tm="0">
                                          <p:val>
                                            <p:fltVal val="0"/>
                                          </p:val>
                                        </p:tav>
                                        <p:tav tm="100000">
                                          <p:val>
                                            <p:strVal val="#ppt_w"/>
                                          </p:val>
                                        </p:tav>
                                      </p:tavLst>
                                    </p:anim>
                                    <p:anim calcmode="lin" valueType="num">
                                      <p:cBhvr>
                                        <p:cTn id="22" dur="500" fill="hold"/>
                                        <p:tgtEl>
                                          <p:spTgt spid="68612"/>
                                        </p:tgtEl>
                                        <p:attrNameLst>
                                          <p:attrName>ppt_h</p:attrName>
                                        </p:attrNameLst>
                                      </p:cBhvr>
                                      <p:tavLst>
                                        <p:tav tm="0">
                                          <p:val>
                                            <p:fltVal val="0"/>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iterate type="lt">
                                    <p:tmPct val="100000"/>
                                  </p:iterate>
                                  <p:childTnLst>
                                    <p:set>
                                      <p:cBhvr>
                                        <p:cTn id="26" dur="1" fill="hold">
                                          <p:stCondLst>
                                            <p:cond delay="0"/>
                                          </p:stCondLst>
                                        </p:cTn>
                                        <p:tgtEl>
                                          <p:spTgt spid="68615"/>
                                        </p:tgtEl>
                                        <p:attrNameLst>
                                          <p:attrName>style.visibility</p:attrName>
                                        </p:attrNameLst>
                                      </p:cBhvr>
                                      <p:to>
                                        <p:strVal val="visible"/>
                                      </p:to>
                                    </p:set>
                                    <p:animEffect transition="in" filter="wipe(left)">
                                      <p:cBhvr>
                                        <p:cTn id="27" dur="75"/>
                                        <p:tgtEl>
                                          <p:spTgt spid="6861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iterate type="lt">
                                    <p:tmPct val="100000"/>
                                  </p:iterate>
                                  <p:childTnLst>
                                    <p:set>
                                      <p:cBhvr>
                                        <p:cTn id="31" dur="1" fill="hold">
                                          <p:stCondLst>
                                            <p:cond delay="0"/>
                                          </p:stCondLst>
                                        </p:cTn>
                                        <p:tgtEl>
                                          <p:spTgt spid="68611">
                                            <p:txEl>
                                              <p:pRg st="0" end="0"/>
                                            </p:txEl>
                                          </p:spTgt>
                                        </p:tgtEl>
                                        <p:attrNameLst>
                                          <p:attrName>style.visibility</p:attrName>
                                        </p:attrNameLst>
                                      </p:cBhvr>
                                      <p:to>
                                        <p:strVal val="visible"/>
                                      </p:to>
                                    </p:set>
                                    <p:animEffect transition="in" filter="wipe(left)">
                                      <p:cBhvr>
                                        <p:cTn id="32" dur="75"/>
                                        <p:tgtEl>
                                          <p:spTgt spid="68611">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68613"/>
                                        </p:tgtEl>
                                        <p:attrNameLst>
                                          <p:attrName>style.visibility</p:attrName>
                                        </p:attrNameLst>
                                      </p:cBhvr>
                                      <p:to>
                                        <p:strVal val="visible"/>
                                      </p:to>
                                    </p:set>
                                    <p:animEffect transition="in" filter="dissolve">
                                      <p:cBhvr>
                                        <p:cTn id="37" dur="500"/>
                                        <p:tgtEl>
                                          <p:spTgt spid="6861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68614"/>
                                        </p:tgtEl>
                                        <p:attrNameLst>
                                          <p:attrName>style.visibility</p:attrName>
                                        </p:attrNameLst>
                                      </p:cBhvr>
                                      <p:to>
                                        <p:strVal val="visible"/>
                                      </p:to>
                                    </p:set>
                                    <p:animEffect transition="in" filter="dissolve">
                                      <p:cBhvr>
                                        <p:cTn id="42" dur="500"/>
                                        <p:tgtEl>
                                          <p:spTgt spid="6861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iterate type="lt">
                                    <p:tmPct val="100000"/>
                                  </p:iterate>
                                  <p:childTnLst>
                                    <p:set>
                                      <p:cBhvr>
                                        <p:cTn id="46" dur="1" fill="hold">
                                          <p:stCondLst>
                                            <p:cond delay="0"/>
                                          </p:stCondLst>
                                        </p:cTn>
                                        <p:tgtEl>
                                          <p:spTgt spid="68616"/>
                                        </p:tgtEl>
                                        <p:attrNameLst>
                                          <p:attrName>style.visibility</p:attrName>
                                        </p:attrNameLst>
                                      </p:cBhvr>
                                      <p:to>
                                        <p:strVal val="visible"/>
                                      </p:to>
                                    </p:set>
                                    <p:animEffect transition="in" filter="wipe(left)">
                                      <p:cBhvr>
                                        <p:cTn id="47" dur="75"/>
                                        <p:tgtEl>
                                          <p:spTgt spid="686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build="p" autoUpdateAnimBg="0"/>
      <p:bldP spid="68612" grpId="0" animBg="1" autoUpdateAnimBg="0"/>
      <p:bldP spid="68613" grpId="0" animBg="1" autoUpdateAnimBg="0"/>
      <p:bldP spid="68614" grpId="0" animBg="1" autoUpdateAnimBg="0"/>
      <p:bldP spid="68615" grpId="0" autoUpdateAnimBg="0"/>
      <p:bldP spid="68616" grpId="0" autoUpdateAnimBg="0"/>
      <p:bldP spid="68617" grpId="0" animBg="1"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homework</a:t>
            </a:r>
            <a:endParaRPr lang="zh-CN" altLang="en-US" dirty="0"/>
          </a:p>
        </p:txBody>
      </p:sp>
      <p:sp>
        <p:nvSpPr>
          <p:cNvPr id="4" name="标题 2"/>
          <p:cNvSpPr txBox="1">
            <a:spLocks/>
          </p:cNvSpPr>
          <p:nvPr/>
        </p:nvSpPr>
        <p:spPr>
          <a:xfrm>
            <a:off x="742084" y="870519"/>
            <a:ext cx="7886700" cy="9645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r>
              <a:rPr lang="en-US" altLang="zh-CN" dirty="0" smtClean="0">
                <a:solidFill>
                  <a:srgbClr val="C00000"/>
                </a:solidFill>
              </a:rPr>
              <a:t>P 198   4.1</a:t>
            </a:r>
            <a:r>
              <a:rPr lang="zh-CN" altLang="en-US" dirty="0" smtClean="0">
                <a:solidFill>
                  <a:srgbClr val="C00000"/>
                </a:solidFill>
              </a:rPr>
              <a:t>（</a:t>
            </a:r>
            <a:r>
              <a:rPr lang="en-US" altLang="zh-CN" dirty="0" smtClean="0">
                <a:solidFill>
                  <a:srgbClr val="C00000"/>
                </a:solidFill>
              </a:rPr>
              <a:t>a</a:t>
            </a:r>
            <a:r>
              <a:rPr lang="zh-CN" altLang="en-US" dirty="0" smtClean="0">
                <a:solidFill>
                  <a:srgbClr val="C00000"/>
                </a:solidFill>
              </a:rPr>
              <a:t>）   </a:t>
            </a:r>
            <a:r>
              <a:rPr lang="en-US" altLang="zh-CN" dirty="0" smtClean="0">
                <a:solidFill>
                  <a:srgbClr val="C00000"/>
                </a:solidFill>
              </a:rPr>
              <a:t>4.7</a:t>
            </a:r>
            <a:r>
              <a:rPr lang="zh-CN" altLang="en-US" dirty="0" smtClean="0">
                <a:solidFill>
                  <a:srgbClr val="C00000"/>
                </a:solidFill>
              </a:rPr>
              <a:t>（</a:t>
            </a:r>
            <a:r>
              <a:rPr lang="en-US" altLang="zh-CN" dirty="0" smtClean="0">
                <a:solidFill>
                  <a:srgbClr val="C00000"/>
                </a:solidFill>
              </a:rPr>
              <a:t>3</a:t>
            </a:r>
            <a:r>
              <a:rPr lang="zh-CN" altLang="en-US" dirty="0" smtClean="0">
                <a:solidFill>
                  <a:srgbClr val="C00000"/>
                </a:solidFill>
              </a:rPr>
              <a:t>）</a:t>
            </a:r>
            <a:endParaRPr lang="zh-CN" altLang="en-US" dirty="0">
              <a:solidFill>
                <a:srgbClr val="C00000"/>
              </a:solidFill>
            </a:endParaRPr>
          </a:p>
        </p:txBody>
      </p:sp>
      <p:sp>
        <p:nvSpPr>
          <p:cNvPr id="2" name="矩形 1"/>
          <p:cNvSpPr/>
          <p:nvPr/>
        </p:nvSpPr>
        <p:spPr>
          <a:xfrm>
            <a:off x="742084" y="1853924"/>
            <a:ext cx="6451023" cy="1015663"/>
          </a:xfrm>
          <a:prstGeom prst="rect">
            <a:avLst/>
          </a:prstGeom>
        </p:spPr>
        <p:txBody>
          <a:bodyPr wrap="square">
            <a:spAutoFit/>
          </a:bodyPr>
          <a:lstStyle/>
          <a:p>
            <a:r>
              <a:rPr lang="zh-CN" altLang="en-US" sz="2000" dirty="0">
                <a:solidFill>
                  <a:srgbClr val="C00000"/>
                </a:solidFill>
                <a:latin typeface="等线" panose="02010600030101010101" pitchFamily="2" charset="-122"/>
                <a:ea typeface="等线" panose="02010600030101010101" pitchFamily="2" charset="-122"/>
              </a:rPr>
              <a:t>采用一片 </a:t>
            </a:r>
            <a:r>
              <a:rPr lang="en-US" altLang="zh-CN" sz="2000" dirty="0">
                <a:solidFill>
                  <a:srgbClr val="C00000"/>
                </a:solidFill>
                <a:latin typeface="等线" panose="02010600030101010101" pitchFamily="2" charset="-122"/>
                <a:ea typeface="等线" panose="02010600030101010101" pitchFamily="2" charset="-122"/>
              </a:rPr>
              <a:t>74x138 </a:t>
            </a:r>
            <a:r>
              <a:rPr lang="zh-CN" altLang="en-US" sz="2000" dirty="0">
                <a:solidFill>
                  <a:srgbClr val="C00000"/>
                </a:solidFill>
                <a:latin typeface="等线" panose="02010600030101010101" pitchFamily="2" charset="-122"/>
                <a:ea typeface="等线" panose="02010600030101010101" pitchFamily="2" charset="-122"/>
              </a:rPr>
              <a:t>或 </a:t>
            </a:r>
            <a:r>
              <a:rPr lang="en-US" altLang="zh-CN" sz="2000" dirty="0">
                <a:solidFill>
                  <a:srgbClr val="C00000"/>
                </a:solidFill>
                <a:latin typeface="等线" panose="02010600030101010101" pitchFamily="2" charset="-122"/>
                <a:ea typeface="等线" panose="02010600030101010101" pitchFamily="2" charset="-122"/>
              </a:rPr>
              <a:t>74x139 </a:t>
            </a:r>
            <a:r>
              <a:rPr lang="zh-CN" altLang="en-US" sz="2000" dirty="0">
                <a:solidFill>
                  <a:srgbClr val="C00000"/>
                </a:solidFill>
                <a:latin typeface="等线" panose="02010600030101010101" pitchFamily="2" charset="-122"/>
                <a:ea typeface="等线" panose="02010600030101010101" pitchFamily="2" charset="-122"/>
              </a:rPr>
              <a:t>二进制译码器</a:t>
            </a:r>
            <a:r>
              <a:rPr lang="zh-CN" altLang="en-US" sz="2000" dirty="0" smtClean="0">
                <a:solidFill>
                  <a:srgbClr val="C00000"/>
                </a:solidFill>
                <a:latin typeface="等线" panose="02010600030101010101" pitchFamily="2" charset="-122"/>
                <a:ea typeface="等线" panose="02010600030101010101" pitchFamily="2" charset="-122"/>
              </a:rPr>
              <a:t>和与非门，</a:t>
            </a:r>
            <a:r>
              <a:rPr lang="zh-CN" altLang="en-US" sz="2000" dirty="0">
                <a:solidFill>
                  <a:srgbClr val="C00000"/>
                </a:solidFill>
                <a:latin typeface="等线" panose="02010600030101010101" pitchFamily="2" charset="-122"/>
                <a:ea typeface="等线" panose="02010600030101010101" pitchFamily="2" charset="-122"/>
              </a:rPr>
              <a:t>实现</a:t>
            </a:r>
            <a:r>
              <a:rPr lang="zh-CN" altLang="en-US" sz="2000" dirty="0" smtClean="0">
                <a:solidFill>
                  <a:srgbClr val="C00000"/>
                </a:solidFill>
                <a:latin typeface="等线" panose="02010600030101010101" pitchFamily="2" charset="-122"/>
                <a:ea typeface="等线" panose="02010600030101010101" pitchFamily="2" charset="-122"/>
              </a:rPr>
              <a:t>下列</a:t>
            </a:r>
            <a:r>
              <a:rPr lang="zh-CN" altLang="en-US" sz="2000" dirty="0">
                <a:solidFill>
                  <a:srgbClr val="C00000"/>
                </a:solidFill>
                <a:latin typeface="等线" panose="02010600030101010101" pitchFamily="2" charset="-122"/>
                <a:ea typeface="等线" panose="02010600030101010101" pitchFamily="2" charset="-122"/>
              </a:rPr>
              <a:t>单输出或</a:t>
            </a:r>
            <a:r>
              <a:rPr lang="zh-CN" altLang="en-US" sz="2000" dirty="0" smtClean="0">
                <a:solidFill>
                  <a:srgbClr val="C00000"/>
                </a:solidFill>
                <a:latin typeface="等线" panose="02010600030101010101" pitchFamily="2" charset="-122"/>
                <a:ea typeface="等线" panose="02010600030101010101" pitchFamily="2" charset="-122"/>
              </a:rPr>
              <a:t>多输出</a:t>
            </a:r>
            <a:r>
              <a:rPr lang="zh-CN" altLang="en-US" sz="2000" dirty="0">
                <a:solidFill>
                  <a:srgbClr val="C00000"/>
                </a:solidFill>
                <a:latin typeface="等线" panose="02010600030101010101" pitchFamily="2" charset="-122"/>
                <a:ea typeface="等线" panose="02010600030101010101" pitchFamily="2" charset="-122"/>
              </a:rPr>
              <a:t>逻辑函数。 </a:t>
            </a:r>
            <a:br>
              <a:rPr lang="zh-CN" altLang="en-US" sz="2000" dirty="0">
                <a:solidFill>
                  <a:srgbClr val="C00000"/>
                </a:solidFill>
                <a:latin typeface="等线" panose="02010600030101010101" pitchFamily="2" charset="-122"/>
                <a:ea typeface="等线" panose="02010600030101010101" pitchFamily="2" charset="-122"/>
              </a:rPr>
            </a:br>
            <a:endParaRPr lang="zh-CN" altLang="en-US" sz="2000" dirty="0">
              <a:solidFill>
                <a:srgbClr val="C00000"/>
              </a:solidFill>
              <a:latin typeface="等线" panose="02010600030101010101" pitchFamily="2" charset="-122"/>
              <a:ea typeface="等线" panose="02010600030101010101" pitchFamily="2" charset="-122"/>
            </a:endParaRPr>
          </a:p>
        </p:txBody>
      </p:sp>
      <p:pic>
        <p:nvPicPr>
          <p:cNvPr id="5" name="图片 4"/>
          <p:cNvPicPr>
            <a:picLocks noChangeAspect="1"/>
          </p:cNvPicPr>
          <p:nvPr/>
        </p:nvPicPr>
        <p:blipFill>
          <a:blip r:embed="rId2"/>
          <a:stretch>
            <a:fillRect/>
          </a:stretch>
        </p:blipFill>
        <p:spPr>
          <a:xfrm>
            <a:off x="1113559" y="2485595"/>
            <a:ext cx="2362200" cy="714375"/>
          </a:xfrm>
          <a:prstGeom prst="rect">
            <a:avLst/>
          </a:prstGeom>
        </p:spPr>
      </p:pic>
      <p:pic>
        <p:nvPicPr>
          <p:cNvPr id="6" name="图片 5"/>
          <p:cNvPicPr>
            <a:picLocks noChangeAspect="1"/>
          </p:cNvPicPr>
          <p:nvPr/>
        </p:nvPicPr>
        <p:blipFill>
          <a:blip r:embed="rId3"/>
          <a:stretch>
            <a:fillRect/>
          </a:stretch>
        </p:blipFill>
        <p:spPr>
          <a:xfrm>
            <a:off x="894484" y="3056974"/>
            <a:ext cx="2800350" cy="666750"/>
          </a:xfrm>
          <a:prstGeom prst="rect">
            <a:avLst/>
          </a:prstGeom>
        </p:spPr>
      </p:pic>
      <p:pic>
        <p:nvPicPr>
          <p:cNvPr id="7" name="图片 6"/>
          <p:cNvPicPr>
            <a:picLocks noChangeAspect="1"/>
          </p:cNvPicPr>
          <p:nvPr/>
        </p:nvPicPr>
        <p:blipFill>
          <a:blip r:embed="rId4"/>
          <a:stretch>
            <a:fillRect/>
          </a:stretch>
        </p:blipFill>
        <p:spPr>
          <a:xfrm>
            <a:off x="894484" y="3678676"/>
            <a:ext cx="5010150" cy="876300"/>
          </a:xfrm>
          <a:prstGeom prst="rect">
            <a:avLst/>
          </a:prstGeom>
        </p:spPr>
      </p:pic>
      <p:pic>
        <p:nvPicPr>
          <p:cNvPr id="8" name="图片 7"/>
          <p:cNvPicPr>
            <a:picLocks noChangeAspect="1"/>
          </p:cNvPicPr>
          <p:nvPr/>
        </p:nvPicPr>
        <p:blipFill rotWithShape="1">
          <a:blip r:embed="rId5"/>
          <a:srcRect t="-9934" r="50759"/>
          <a:stretch/>
        </p:blipFill>
        <p:spPr>
          <a:xfrm>
            <a:off x="3036415" y="4363763"/>
            <a:ext cx="3889395" cy="621824"/>
          </a:xfrm>
          <a:prstGeom prst="rect">
            <a:avLst/>
          </a:prstGeom>
        </p:spPr>
      </p:pic>
      <p:sp>
        <p:nvSpPr>
          <p:cNvPr id="9" name="矩形 8"/>
          <p:cNvSpPr/>
          <p:nvPr/>
        </p:nvSpPr>
        <p:spPr>
          <a:xfrm>
            <a:off x="474787" y="4436352"/>
            <a:ext cx="3376777" cy="707886"/>
          </a:xfrm>
          <a:prstGeom prst="rect">
            <a:avLst/>
          </a:prstGeom>
          <a:solidFill>
            <a:schemeClr val="bg1"/>
          </a:solidFill>
        </p:spPr>
        <p:txBody>
          <a:bodyPr wrap="square">
            <a:spAutoFit/>
          </a:bodyPr>
          <a:lstStyle/>
          <a:p>
            <a:r>
              <a:rPr lang="zh-CN" altLang="en-US" sz="2000" dirty="0" smtClean="0">
                <a:solidFill>
                  <a:srgbClr val="C00000"/>
                </a:solidFill>
                <a:latin typeface="等线" panose="02010600030101010101" pitchFamily="2" charset="-122"/>
                <a:ea typeface="等线" panose="02010600030101010101" pitchFamily="2" charset="-122"/>
              </a:rPr>
              <a:t>用</a:t>
            </a:r>
            <a:r>
              <a:rPr lang="en-US" altLang="zh-CN" sz="2000" dirty="0" smtClean="0">
                <a:solidFill>
                  <a:srgbClr val="C00000"/>
                </a:solidFill>
                <a:latin typeface="等线" panose="02010600030101010101" pitchFamily="2" charset="-122"/>
                <a:ea typeface="等线" panose="02010600030101010101" pitchFamily="2" charset="-122"/>
              </a:rPr>
              <a:t>8</a:t>
            </a:r>
            <a:r>
              <a:rPr lang="zh-CN" altLang="en-US" sz="2000" dirty="0" smtClean="0">
                <a:solidFill>
                  <a:srgbClr val="C00000"/>
                </a:solidFill>
                <a:latin typeface="等线" panose="02010600030101010101" pitchFamily="2" charset="-122"/>
                <a:ea typeface="等线" panose="02010600030101010101" pitchFamily="2" charset="-122"/>
              </a:rPr>
              <a:t>选</a:t>
            </a:r>
            <a:r>
              <a:rPr lang="en-US" altLang="zh-CN" sz="2000" dirty="0" smtClean="0">
                <a:solidFill>
                  <a:srgbClr val="C00000"/>
                </a:solidFill>
                <a:latin typeface="等线" panose="02010600030101010101" pitchFamily="2" charset="-122"/>
                <a:ea typeface="等线" panose="02010600030101010101" pitchFamily="2" charset="-122"/>
              </a:rPr>
              <a:t>1</a:t>
            </a:r>
            <a:r>
              <a:rPr lang="zh-CN" altLang="en-US" sz="2000" dirty="0" smtClean="0">
                <a:solidFill>
                  <a:srgbClr val="C00000"/>
                </a:solidFill>
                <a:latin typeface="等线" panose="02010600030101010101" pitchFamily="2" charset="-122"/>
                <a:ea typeface="等线" panose="02010600030101010101" pitchFamily="2" charset="-122"/>
              </a:rPr>
              <a:t>数据选择器分别实现</a:t>
            </a:r>
            <a:r>
              <a:rPr lang="zh-CN" altLang="en-US" sz="2000" dirty="0">
                <a:solidFill>
                  <a:srgbClr val="C00000"/>
                </a:solidFill>
                <a:latin typeface="等线" panose="02010600030101010101" pitchFamily="2" charset="-122"/>
                <a:ea typeface="等线" panose="02010600030101010101" pitchFamily="2" charset="-122"/>
              </a:rPr>
              <a:t/>
            </a:r>
            <a:br>
              <a:rPr lang="zh-CN" altLang="en-US" sz="2000" dirty="0">
                <a:solidFill>
                  <a:srgbClr val="C00000"/>
                </a:solidFill>
                <a:latin typeface="等线" panose="02010600030101010101" pitchFamily="2" charset="-122"/>
                <a:ea typeface="等线" panose="02010600030101010101" pitchFamily="2" charset="-122"/>
              </a:rPr>
            </a:br>
            <a:endParaRPr lang="zh-CN" altLang="en-US" sz="2000" dirty="0">
              <a:solidFill>
                <a:srgbClr val="C00000"/>
              </a:solidFill>
              <a:latin typeface="等线" panose="02010600030101010101" pitchFamily="2" charset="-122"/>
              <a:ea typeface="等线" panose="02010600030101010101" pitchFamily="2" charset="-122"/>
            </a:endParaRPr>
          </a:p>
        </p:txBody>
      </p:sp>
      <p:pic>
        <p:nvPicPr>
          <p:cNvPr id="11" name="图片 10"/>
          <p:cNvPicPr>
            <a:picLocks noChangeAspect="1"/>
          </p:cNvPicPr>
          <p:nvPr/>
        </p:nvPicPr>
        <p:blipFill>
          <a:blip r:embed="rId6"/>
          <a:stretch>
            <a:fillRect/>
          </a:stretch>
        </p:blipFill>
        <p:spPr>
          <a:xfrm>
            <a:off x="358755" y="5775496"/>
            <a:ext cx="7814258" cy="776856"/>
          </a:xfrm>
          <a:prstGeom prst="rect">
            <a:avLst/>
          </a:prstGeom>
        </p:spPr>
      </p:pic>
      <p:pic>
        <p:nvPicPr>
          <p:cNvPr id="12" name="图片 11"/>
          <p:cNvPicPr>
            <a:picLocks noChangeAspect="1"/>
          </p:cNvPicPr>
          <p:nvPr/>
        </p:nvPicPr>
        <p:blipFill rotWithShape="1">
          <a:blip r:embed="rId5"/>
          <a:srcRect l="60292" t="-49125"/>
          <a:stretch/>
        </p:blipFill>
        <p:spPr>
          <a:xfrm>
            <a:off x="2126612" y="4827177"/>
            <a:ext cx="3136444" cy="843497"/>
          </a:xfrm>
          <a:prstGeom prst="rect">
            <a:avLst/>
          </a:prstGeom>
        </p:spPr>
      </p:pic>
    </p:spTree>
    <p:extLst>
      <p:ext uri="{BB962C8B-B14F-4D97-AF65-F5344CB8AC3E}">
        <p14:creationId xmlns:p14="http://schemas.microsoft.com/office/powerpoint/2010/main" val="8320655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p:cNvGraphicFramePr>
            <a:graphicFrameLocks noChangeAspect="1"/>
          </p:cNvGraphicFramePr>
          <p:nvPr>
            <p:extLst>
              <p:ext uri="{D42A27DB-BD31-4B8C-83A1-F6EECF244321}">
                <p14:modId xmlns:p14="http://schemas.microsoft.com/office/powerpoint/2010/main" val="3401328512"/>
              </p:ext>
            </p:extLst>
          </p:nvPr>
        </p:nvGraphicFramePr>
        <p:xfrm>
          <a:off x="1162098" y="1492913"/>
          <a:ext cx="4106582" cy="3311236"/>
        </p:xfrm>
        <a:graphic>
          <a:graphicData uri="http://schemas.openxmlformats.org/presentationml/2006/ole">
            <mc:AlternateContent xmlns:mc="http://schemas.openxmlformats.org/markup-compatibility/2006">
              <mc:Choice xmlns:v="urn:schemas-microsoft-com:vml" Requires="v">
                <p:oleObj spid="_x0000_s46091" name="BMP 图像" r:id="rId3" imgW="2409524" imgH="1943371" progId="Paint.Picture">
                  <p:embed/>
                </p:oleObj>
              </mc:Choice>
              <mc:Fallback>
                <p:oleObj name="BMP 图像" r:id="rId3" imgW="2409524" imgH="1943371" progId="Paint.Picture">
                  <p:embed/>
                  <p:pic>
                    <p:nvPicPr>
                      <p:cNvPr id="0" name="Object 1"/>
                      <p:cNvPicPr>
                        <a:picLocks noChangeAspect="1" noChangeArrowheads="1"/>
                      </p:cNvPicPr>
                      <p:nvPr/>
                    </p:nvPicPr>
                    <p:blipFill>
                      <a:blip r:embed="rId4">
                        <a:grayscl/>
                        <a:biLevel thresh="50000"/>
                        <a:extLst>
                          <a:ext uri="{28A0092B-C50C-407E-A947-70E740481C1C}">
                            <a14:useLocalDpi xmlns:a14="http://schemas.microsoft.com/office/drawing/2010/main" val="0"/>
                          </a:ext>
                        </a:extLst>
                      </a:blip>
                      <a:srcRect/>
                      <a:stretch>
                        <a:fillRect/>
                      </a:stretch>
                    </p:blipFill>
                    <p:spPr bwMode="auto">
                      <a:xfrm>
                        <a:off x="1162098" y="1492913"/>
                        <a:ext cx="4106582" cy="3311236"/>
                      </a:xfrm>
                      <a:prstGeom prst="rect">
                        <a:avLst/>
                      </a:prstGeom>
                      <a:noFill/>
                    </p:spPr>
                  </p:pic>
                </p:oleObj>
              </mc:Fallback>
            </mc:AlternateContent>
          </a:graphicData>
        </a:graphic>
      </p:graphicFrame>
      <p:sp>
        <p:nvSpPr>
          <p:cNvPr id="4" name="矩形 3"/>
          <p:cNvSpPr/>
          <p:nvPr/>
        </p:nvSpPr>
        <p:spPr>
          <a:xfrm>
            <a:off x="668751" y="1138970"/>
            <a:ext cx="6451023" cy="707886"/>
          </a:xfrm>
          <a:prstGeom prst="rect">
            <a:avLst/>
          </a:prstGeom>
        </p:spPr>
        <p:txBody>
          <a:bodyPr wrap="square">
            <a:spAutoFit/>
          </a:bodyPr>
          <a:lstStyle/>
          <a:p>
            <a:r>
              <a:rPr lang="zh-CN" altLang="en-US" sz="2000" dirty="0" smtClean="0">
                <a:solidFill>
                  <a:srgbClr val="C00000"/>
                </a:solidFill>
                <a:latin typeface="等线" panose="02010600030101010101" pitchFamily="2" charset="-122"/>
                <a:ea typeface="等线" panose="02010600030101010101" pitchFamily="2" charset="-122"/>
              </a:rPr>
              <a:t>分析下列数据选择器的功能（先写出逻辑表达式）</a:t>
            </a:r>
            <a:r>
              <a:rPr lang="zh-CN" altLang="en-US" sz="2000" dirty="0">
                <a:solidFill>
                  <a:srgbClr val="C00000"/>
                </a:solidFill>
                <a:latin typeface="等线" panose="02010600030101010101" pitchFamily="2" charset="-122"/>
                <a:ea typeface="等线" panose="02010600030101010101" pitchFamily="2" charset="-122"/>
              </a:rPr>
              <a:t/>
            </a:r>
            <a:br>
              <a:rPr lang="zh-CN" altLang="en-US" sz="2000" dirty="0">
                <a:solidFill>
                  <a:srgbClr val="C00000"/>
                </a:solidFill>
                <a:latin typeface="等线" panose="02010600030101010101" pitchFamily="2" charset="-122"/>
                <a:ea typeface="等线" panose="02010600030101010101" pitchFamily="2" charset="-122"/>
              </a:rPr>
            </a:br>
            <a:endParaRPr lang="zh-CN" altLang="en-US" sz="2000" dirty="0">
              <a:solidFill>
                <a:srgbClr val="C00000"/>
              </a:solidFill>
              <a:latin typeface="等线" panose="02010600030101010101" pitchFamily="2" charset="-122"/>
              <a:ea typeface="等线" panose="02010600030101010101" pitchFamily="2" charset="-122"/>
            </a:endParaRPr>
          </a:p>
        </p:txBody>
      </p:sp>
      <p:pic>
        <p:nvPicPr>
          <p:cNvPr id="5" name="图片 4"/>
          <p:cNvPicPr>
            <a:picLocks noChangeAspect="1"/>
          </p:cNvPicPr>
          <p:nvPr/>
        </p:nvPicPr>
        <p:blipFill>
          <a:blip r:embed="rId5"/>
          <a:stretch>
            <a:fillRect/>
          </a:stretch>
        </p:blipFill>
        <p:spPr>
          <a:xfrm>
            <a:off x="668751" y="4804148"/>
            <a:ext cx="8185130" cy="876215"/>
          </a:xfrm>
          <a:prstGeom prst="rect">
            <a:avLst/>
          </a:prstGeom>
        </p:spPr>
      </p:pic>
    </p:spTree>
    <p:extLst>
      <p:ext uri="{BB962C8B-B14F-4D97-AF65-F5344CB8AC3E}">
        <p14:creationId xmlns:p14="http://schemas.microsoft.com/office/powerpoint/2010/main" val="332232880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575829" y="3188930"/>
            <a:ext cx="4038600" cy="2628900"/>
          </a:xfrm>
          <a:prstGeom prst="rect">
            <a:avLst/>
          </a:prstGeom>
        </p:spPr>
      </p:pic>
      <p:sp>
        <p:nvSpPr>
          <p:cNvPr id="3" name="矩形 2"/>
          <p:cNvSpPr/>
          <p:nvPr/>
        </p:nvSpPr>
        <p:spPr>
          <a:xfrm>
            <a:off x="409575" y="2664079"/>
            <a:ext cx="6451023" cy="707886"/>
          </a:xfrm>
          <a:prstGeom prst="rect">
            <a:avLst/>
          </a:prstGeom>
        </p:spPr>
        <p:txBody>
          <a:bodyPr wrap="square">
            <a:spAutoFit/>
          </a:bodyPr>
          <a:lstStyle/>
          <a:p>
            <a:r>
              <a:rPr lang="zh-CN" altLang="en-US" sz="2000" dirty="0" smtClean="0">
                <a:solidFill>
                  <a:srgbClr val="C00000"/>
                </a:solidFill>
                <a:latin typeface="等线" panose="02010600030101010101" pitchFamily="2" charset="-122"/>
                <a:ea typeface="等线" panose="02010600030101010101" pitchFamily="2" charset="-122"/>
              </a:rPr>
              <a:t>下图电路会产生竞争冒险，请分析在什么情况下，哪一个变量变化会带来竞争冒险</a:t>
            </a:r>
            <a:endParaRPr lang="zh-CN" altLang="en-US" sz="2000" dirty="0">
              <a:solidFill>
                <a:srgbClr val="C00000"/>
              </a:solidFill>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3"/>
          <a:stretch>
            <a:fillRect/>
          </a:stretch>
        </p:blipFill>
        <p:spPr>
          <a:xfrm>
            <a:off x="1739177" y="1820682"/>
            <a:ext cx="4124325" cy="704850"/>
          </a:xfrm>
          <a:prstGeom prst="rect">
            <a:avLst/>
          </a:prstGeom>
        </p:spPr>
      </p:pic>
      <p:sp>
        <p:nvSpPr>
          <p:cNvPr id="5" name="矩形 4"/>
          <p:cNvSpPr/>
          <p:nvPr/>
        </p:nvSpPr>
        <p:spPr>
          <a:xfrm>
            <a:off x="575829" y="974250"/>
            <a:ext cx="6451023" cy="707886"/>
          </a:xfrm>
          <a:prstGeom prst="rect">
            <a:avLst/>
          </a:prstGeom>
        </p:spPr>
        <p:txBody>
          <a:bodyPr wrap="square">
            <a:spAutoFit/>
          </a:bodyPr>
          <a:lstStyle/>
          <a:p>
            <a:r>
              <a:rPr lang="zh-CN" altLang="en-US" sz="2000" dirty="0" smtClean="0">
                <a:solidFill>
                  <a:srgbClr val="C00000"/>
                </a:solidFill>
                <a:latin typeface="等线" panose="02010600030101010101" pitchFamily="2" charset="-122"/>
                <a:ea typeface="等线" panose="02010600030101010101" pitchFamily="2" charset="-122"/>
              </a:rPr>
              <a:t>找出下列表达式的竞争冒险，并设计出同样功能的并解决掉冒险的电路</a:t>
            </a:r>
            <a:endParaRPr lang="zh-CN" altLang="en-US" sz="2000" dirty="0">
              <a:solidFill>
                <a:srgbClr val="C00000"/>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7475019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Text Box 4"/>
          <p:cNvSpPr txBox="1">
            <a:spLocks noChangeArrowheads="1"/>
          </p:cNvSpPr>
          <p:nvPr/>
        </p:nvSpPr>
        <p:spPr bwMode="auto">
          <a:xfrm>
            <a:off x="323850" y="899021"/>
            <a:ext cx="8229600"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dirty="0" smtClean="0">
                <a:solidFill>
                  <a:srgbClr val="FF0000"/>
                </a:solidFill>
                <a:ea typeface="楷体_GB2312" panose="02010609030101010101" pitchFamily="49" charset="-122"/>
              </a:rPr>
              <a:t>例：</a:t>
            </a:r>
            <a:r>
              <a:rPr kumimoji="1" lang="zh-CN" altLang="en-US" sz="3200" dirty="0">
                <a:ea typeface="楷体_GB2312" panose="02010609030101010101" pitchFamily="49" charset="-122"/>
              </a:rPr>
              <a:t>设计三人表决电路（</a:t>
            </a:r>
            <a:r>
              <a:rPr kumimoji="1" lang="en-US" altLang="zh-CN" sz="3200" i="1" dirty="0">
                <a:ea typeface="楷体_GB2312" panose="02010609030101010101" pitchFamily="49" charset="-122"/>
              </a:rPr>
              <a:t>A</a:t>
            </a:r>
            <a:r>
              <a:rPr kumimoji="1" lang="zh-CN" altLang="en-US" sz="3200" dirty="0">
                <a:ea typeface="楷体_GB2312" panose="02010609030101010101" pitchFamily="49" charset="-122"/>
              </a:rPr>
              <a:t>、</a:t>
            </a:r>
            <a:r>
              <a:rPr kumimoji="1" lang="en-US" altLang="zh-CN" sz="3200" i="1" dirty="0">
                <a:ea typeface="楷体_GB2312" panose="02010609030101010101" pitchFamily="49" charset="-122"/>
              </a:rPr>
              <a:t>B</a:t>
            </a:r>
            <a:r>
              <a:rPr kumimoji="1" lang="zh-CN" altLang="en-US" sz="3200" dirty="0">
                <a:ea typeface="楷体_GB2312" panose="02010609030101010101" pitchFamily="49" charset="-122"/>
              </a:rPr>
              <a:t>、</a:t>
            </a:r>
            <a:r>
              <a:rPr kumimoji="1" lang="en-US" altLang="zh-CN" sz="3200" i="1" dirty="0">
                <a:ea typeface="楷体_GB2312" panose="02010609030101010101" pitchFamily="49" charset="-122"/>
              </a:rPr>
              <a:t>C</a:t>
            </a:r>
            <a:r>
              <a:rPr kumimoji="1" lang="zh-CN" altLang="en-US" sz="3200" dirty="0">
                <a:ea typeface="楷体_GB2312" panose="02010609030101010101" pitchFamily="49" charset="-122"/>
              </a:rPr>
              <a:t>）。每人一个按键，如果同意则按下，不同意则不按。结果用指示灯表示，多数同意时指示灯亮，否则不亮。用与非门实现</a:t>
            </a:r>
            <a:r>
              <a:rPr kumimoji="1" lang="en-US" altLang="zh-CN" sz="3200" dirty="0">
                <a:ea typeface="楷体_GB2312" panose="02010609030101010101" pitchFamily="49" charset="-122"/>
              </a:rPr>
              <a:t>.</a:t>
            </a:r>
          </a:p>
        </p:txBody>
      </p:sp>
      <p:sp>
        <p:nvSpPr>
          <p:cNvPr id="22533" name="Text Box 5"/>
          <p:cNvSpPr txBox="1">
            <a:spLocks noChangeArrowheads="1"/>
          </p:cNvSpPr>
          <p:nvPr/>
        </p:nvSpPr>
        <p:spPr bwMode="auto">
          <a:xfrm>
            <a:off x="323850" y="2852738"/>
            <a:ext cx="9350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a:solidFill>
                  <a:srgbClr val="0000FF"/>
                </a:solidFill>
              </a:rPr>
              <a:t>解</a:t>
            </a:r>
            <a:r>
              <a:rPr lang="en-US" altLang="zh-CN" sz="3200">
                <a:solidFill>
                  <a:srgbClr val="0000FF"/>
                </a:solidFill>
              </a:rPr>
              <a:t>:</a:t>
            </a:r>
          </a:p>
        </p:txBody>
      </p:sp>
      <p:sp>
        <p:nvSpPr>
          <p:cNvPr id="22534" name="Text Box 6"/>
          <p:cNvSpPr txBox="1">
            <a:spLocks noChangeArrowheads="1"/>
          </p:cNvSpPr>
          <p:nvPr/>
        </p:nvSpPr>
        <p:spPr bwMode="auto">
          <a:xfrm>
            <a:off x="609600" y="3429000"/>
            <a:ext cx="853440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200">
                <a:ea typeface="楷体_GB2312" panose="02010609030101010101" pitchFamily="49" charset="-122"/>
              </a:rPr>
              <a:t>1.</a:t>
            </a:r>
            <a:r>
              <a:rPr kumimoji="1" lang="zh-CN" altLang="en-US" sz="3200">
                <a:solidFill>
                  <a:srgbClr val="CC0000"/>
                </a:solidFill>
                <a:ea typeface="楷体_GB2312" panose="02010609030101010101" pitchFamily="49" charset="-122"/>
              </a:rPr>
              <a:t>首先指明逻辑符号取“</a:t>
            </a:r>
            <a:r>
              <a:rPr kumimoji="1" lang="en-US" altLang="zh-CN" sz="3200">
                <a:solidFill>
                  <a:srgbClr val="CC0000"/>
                </a:solidFill>
                <a:ea typeface="楷体_GB2312" panose="02010609030101010101" pitchFamily="49" charset="-122"/>
              </a:rPr>
              <a:t>0”</a:t>
            </a:r>
            <a:r>
              <a:rPr kumimoji="1" lang="zh-CN" altLang="en-US" sz="3200">
                <a:solidFill>
                  <a:srgbClr val="CC0000"/>
                </a:solidFill>
                <a:ea typeface="楷体_GB2312" panose="02010609030101010101" pitchFamily="49" charset="-122"/>
              </a:rPr>
              <a:t>、“</a:t>
            </a:r>
            <a:r>
              <a:rPr kumimoji="1" lang="en-US" altLang="zh-CN" sz="3200">
                <a:solidFill>
                  <a:srgbClr val="CC0000"/>
                </a:solidFill>
                <a:ea typeface="楷体_GB2312" panose="02010609030101010101" pitchFamily="49" charset="-122"/>
              </a:rPr>
              <a:t>1”</a:t>
            </a:r>
            <a:r>
              <a:rPr kumimoji="1" lang="zh-CN" altLang="en-US" sz="3200">
                <a:solidFill>
                  <a:srgbClr val="CC0000"/>
                </a:solidFill>
                <a:ea typeface="楷体_GB2312" panose="02010609030101010101" pitchFamily="49" charset="-122"/>
              </a:rPr>
              <a:t>的含义</a:t>
            </a:r>
            <a:r>
              <a:rPr kumimoji="1" lang="zh-CN" altLang="en-US" sz="3200">
                <a:ea typeface="楷体_GB2312" panose="02010609030101010101" pitchFamily="49" charset="-122"/>
              </a:rPr>
              <a:t>。三个按键</a:t>
            </a:r>
            <a:r>
              <a:rPr kumimoji="1" lang="en-US" altLang="zh-CN" sz="3200" i="1">
                <a:ea typeface="楷体_GB2312" panose="02010609030101010101" pitchFamily="49" charset="-122"/>
              </a:rPr>
              <a:t>A</a:t>
            </a:r>
            <a:r>
              <a:rPr kumimoji="1" lang="zh-CN" altLang="en-US" sz="3200">
                <a:ea typeface="楷体_GB2312" panose="02010609030101010101" pitchFamily="49" charset="-122"/>
              </a:rPr>
              <a:t>、</a:t>
            </a:r>
            <a:r>
              <a:rPr kumimoji="1" lang="en-US" altLang="zh-CN" sz="3200" i="1">
                <a:ea typeface="楷体_GB2312" panose="02010609030101010101" pitchFamily="49" charset="-122"/>
              </a:rPr>
              <a:t>B</a:t>
            </a:r>
            <a:r>
              <a:rPr kumimoji="1" lang="zh-CN" altLang="en-US" sz="3200">
                <a:ea typeface="楷体_GB2312" panose="02010609030101010101" pitchFamily="49" charset="-122"/>
              </a:rPr>
              <a:t>、</a:t>
            </a:r>
            <a:r>
              <a:rPr kumimoji="1" lang="en-US" altLang="zh-CN" sz="3200" i="1">
                <a:ea typeface="楷体_GB2312" panose="02010609030101010101" pitchFamily="49" charset="-122"/>
              </a:rPr>
              <a:t>C</a:t>
            </a:r>
            <a:r>
              <a:rPr kumimoji="1" lang="zh-CN" altLang="en-US" sz="3200">
                <a:ea typeface="楷体_GB2312" panose="02010609030101010101" pitchFamily="49" charset="-122"/>
              </a:rPr>
              <a:t>按下时为“</a:t>
            </a:r>
            <a:r>
              <a:rPr kumimoji="1" lang="en-US" altLang="zh-CN" sz="3200">
                <a:ea typeface="楷体_GB2312" panose="02010609030101010101" pitchFamily="49" charset="-122"/>
              </a:rPr>
              <a:t>1”</a:t>
            </a:r>
            <a:r>
              <a:rPr kumimoji="1" lang="zh-CN" altLang="en-US" sz="3200">
                <a:ea typeface="楷体_GB2312" panose="02010609030101010101" pitchFamily="49" charset="-122"/>
              </a:rPr>
              <a:t>，不按时为“</a:t>
            </a:r>
            <a:r>
              <a:rPr kumimoji="1" lang="en-US" altLang="zh-CN" sz="3200">
                <a:ea typeface="楷体_GB2312" panose="02010609030101010101" pitchFamily="49" charset="-122"/>
              </a:rPr>
              <a:t>0”</a:t>
            </a:r>
            <a:r>
              <a:rPr kumimoji="1" lang="zh-CN" altLang="en-US" sz="3200">
                <a:ea typeface="楷体_GB2312" panose="02010609030101010101" pitchFamily="49" charset="-122"/>
              </a:rPr>
              <a:t>。输出量为 </a:t>
            </a:r>
            <a:r>
              <a:rPr kumimoji="1" lang="en-US" altLang="zh-CN" sz="3200" i="1">
                <a:ea typeface="楷体_GB2312" panose="02010609030101010101" pitchFamily="49" charset="-122"/>
              </a:rPr>
              <a:t>L</a:t>
            </a:r>
            <a:r>
              <a:rPr kumimoji="1" lang="zh-CN" altLang="en-US" sz="3200">
                <a:ea typeface="楷体_GB2312" panose="02010609030101010101" pitchFamily="49" charset="-122"/>
              </a:rPr>
              <a:t>，多数赞成时是“</a:t>
            </a:r>
            <a:r>
              <a:rPr kumimoji="1" lang="en-US" altLang="zh-CN" sz="3200">
                <a:ea typeface="楷体_GB2312" panose="02010609030101010101" pitchFamily="49" charset="-122"/>
              </a:rPr>
              <a:t>1”</a:t>
            </a:r>
            <a:r>
              <a:rPr kumimoji="1" lang="zh-CN" altLang="en-US" sz="3200">
                <a:ea typeface="楷体_GB2312" panose="02010609030101010101" pitchFamily="49" charset="-122"/>
              </a:rPr>
              <a:t>，否则是“</a:t>
            </a:r>
            <a:r>
              <a:rPr kumimoji="1" lang="en-US" altLang="zh-CN" sz="3200">
                <a:ea typeface="楷体_GB2312" panose="02010609030101010101" pitchFamily="49" charset="-122"/>
              </a:rPr>
              <a:t>0”</a:t>
            </a:r>
            <a:r>
              <a:rPr kumimoji="1" lang="zh-CN" altLang="en-US" sz="3200">
                <a:ea typeface="楷体_GB2312" panose="02010609030101010101" pitchFamily="49" charset="-122"/>
              </a:rPr>
              <a:t>。</a:t>
            </a:r>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4088846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2534"/>
                                        </p:tgtEl>
                                        <p:attrNameLst>
                                          <p:attrName>style.visibility</p:attrName>
                                        </p:attrNameLst>
                                      </p:cBhvr>
                                      <p:to>
                                        <p:strVal val="visible"/>
                                      </p:to>
                                    </p:set>
                                    <p:animEffect transition="in" filter="wipe(up)">
                                      <p:cBhvr>
                                        <p:cTn id="7" dur="500"/>
                                        <p:tgtEl>
                                          <p:spTgt spid="225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4"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Text Box 4"/>
          <p:cNvSpPr txBox="1">
            <a:spLocks noChangeArrowheads="1"/>
          </p:cNvSpPr>
          <p:nvPr/>
        </p:nvSpPr>
        <p:spPr bwMode="auto">
          <a:xfrm>
            <a:off x="323850" y="917438"/>
            <a:ext cx="720725" cy="4965700"/>
          </a:xfrm>
          <a:prstGeom prst="rect">
            <a:avLst/>
          </a:prstGeom>
          <a:solidFill>
            <a:srgbClr val="FAFFE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200">
                <a:ea typeface="楷体_GB2312" panose="02010609030101010101" pitchFamily="49" charset="-122"/>
              </a:rPr>
              <a:t>2.</a:t>
            </a:r>
            <a:r>
              <a:rPr kumimoji="1" lang="zh-CN" altLang="en-US" sz="3200">
                <a:solidFill>
                  <a:srgbClr val="CC0000"/>
                </a:solidFill>
                <a:ea typeface="楷体_GB2312" panose="02010609030101010101" pitchFamily="49" charset="-122"/>
              </a:rPr>
              <a:t>根据题意列出真值表</a:t>
            </a:r>
            <a:endParaRPr kumimoji="1" lang="zh-CN" altLang="en-US" sz="3200">
              <a:ea typeface="楷体_GB2312" panose="02010609030101010101" pitchFamily="49" charset="-122"/>
            </a:endParaRPr>
          </a:p>
        </p:txBody>
      </p:sp>
      <p:grpSp>
        <p:nvGrpSpPr>
          <p:cNvPr id="21509" name="Group 5"/>
          <p:cNvGrpSpPr>
            <a:grpSpLocks/>
          </p:cNvGrpSpPr>
          <p:nvPr/>
        </p:nvGrpSpPr>
        <p:grpSpPr bwMode="auto">
          <a:xfrm>
            <a:off x="1258888" y="1349238"/>
            <a:ext cx="2252662" cy="4894263"/>
            <a:chOff x="261" y="1013"/>
            <a:chExt cx="1419" cy="3083"/>
          </a:xfrm>
        </p:grpSpPr>
        <p:sp>
          <p:nvSpPr>
            <p:cNvPr id="21510" name="Text Box 6"/>
            <p:cNvSpPr txBox="1">
              <a:spLocks noChangeArrowheads="1"/>
            </p:cNvSpPr>
            <p:nvPr/>
          </p:nvSpPr>
          <p:spPr bwMode="auto">
            <a:xfrm>
              <a:off x="288" y="1013"/>
              <a:ext cx="1392" cy="3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i="1" dirty="0"/>
                <a:t>A    B    C  </a:t>
              </a:r>
              <a:r>
                <a:rPr kumimoji="1" lang="en-US" altLang="zh-CN" sz="2400" i="1" dirty="0" smtClean="0"/>
                <a:t>     </a:t>
              </a:r>
              <a:r>
                <a:rPr kumimoji="1" lang="en-US" altLang="zh-CN" sz="2400" i="1" dirty="0"/>
                <a:t>L</a:t>
              </a:r>
            </a:p>
            <a:p>
              <a:pPr>
                <a:spcBef>
                  <a:spcPct val="50000"/>
                </a:spcBef>
              </a:pPr>
              <a:r>
                <a:rPr kumimoji="1" lang="en-US" altLang="zh-CN" sz="2400" dirty="0"/>
                <a:t> 0    0     0     0</a:t>
              </a:r>
            </a:p>
            <a:p>
              <a:pPr>
                <a:spcBef>
                  <a:spcPct val="50000"/>
                </a:spcBef>
              </a:pPr>
              <a:r>
                <a:rPr kumimoji="1" lang="en-US" altLang="zh-CN" sz="2400" dirty="0"/>
                <a:t> 0    0     1     0</a:t>
              </a:r>
            </a:p>
            <a:p>
              <a:pPr>
                <a:spcBef>
                  <a:spcPct val="50000"/>
                </a:spcBef>
              </a:pPr>
              <a:r>
                <a:rPr kumimoji="1" lang="en-US" altLang="zh-CN" sz="2400" dirty="0"/>
                <a:t> 0    1     0     0</a:t>
              </a:r>
            </a:p>
            <a:p>
              <a:pPr>
                <a:spcBef>
                  <a:spcPct val="50000"/>
                </a:spcBef>
              </a:pPr>
              <a:r>
                <a:rPr kumimoji="1" lang="en-US" altLang="zh-CN" sz="2400" dirty="0"/>
                <a:t> 0    1     1     1</a:t>
              </a:r>
            </a:p>
            <a:p>
              <a:pPr>
                <a:spcBef>
                  <a:spcPct val="50000"/>
                </a:spcBef>
              </a:pPr>
              <a:r>
                <a:rPr kumimoji="1" lang="en-US" altLang="zh-CN" sz="2400" dirty="0"/>
                <a:t> 1    0     0     0</a:t>
              </a:r>
            </a:p>
            <a:p>
              <a:pPr>
                <a:spcBef>
                  <a:spcPct val="50000"/>
                </a:spcBef>
              </a:pPr>
              <a:r>
                <a:rPr kumimoji="1" lang="en-US" altLang="zh-CN" sz="2400" dirty="0"/>
                <a:t> 1    0     1     1</a:t>
              </a:r>
            </a:p>
            <a:p>
              <a:pPr>
                <a:spcBef>
                  <a:spcPct val="50000"/>
                </a:spcBef>
              </a:pPr>
              <a:r>
                <a:rPr kumimoji="1" lang="en-US" altLang="zh-CN" sz="2400" dirty="0"/>
                <a:t> 1    1     0     1</a:t>
              </a:r>
            </a:p>
            <a:p>
              <a:pPr>
                <a:spcBef>
                  <a:spcPct val="50000"/>
                </a:spcBef>
              </a:pPr>
              <a:r>
                <a:rPr kumimoji="1" lang="en-US" altLang="zh-CN" sz="2400" dirty="0"/>
                <a:t> 1    1     1     1    </a:t>
              </a:r>
            </a:p>
          </p:txBody>
        </p:sp>
        <p:sp>
          <p:nvSpPr>
            <p:cNvPr id="21511" name="Line 7"/>
            <p:cNvSpPr>
              <a:spLocks noChangeShapeType="1"/>
            </p:cNvSpPr>
            <p:nvPr/>
          </p:nvSpPr>
          <p:spPr bwMode="auto">
            <a:xfrm>
              <a:off x="261" y="1303"/>
              <a:ext cx="1364"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2" name="Line 8"/>
            <p:cNvSpPr>
              <a:spLocks noChangeShapeType="1"/>
            </p:cNvSpPr>
            <p:nvPr/>
          </p:nvSpPr>
          <p:spPr bwMode="auto">
            <a:xfrm>
              <a:off x="1243" y="1030"/>
              <a:ext cx="0" cy="2945"/>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1513" name="Text Box 9"/>
          <p:cNvSpPr txBox="1">
            <a:spLocks noChangeArrowheads="1"/>
          </p:cNvSpPr>
          <p:nvPr/>
        </p:nvSpPr>
        <p:spPr bwMode="auto">
          <a:xfrm>
            <a:off x="3924300" y="1204775"/>
            <a:ext cx="4464050" cy="579438"/>
          </a:xfrm>
          <a:prstGeom prst="rect">
            <a:avLst/>
          </a:prstGeom>
          <a:solidFill>
            <a:srgbClr val="FAFFE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200">
                <a:ea typeface="楷体_GB2312" panose="02010609030101010101" pitchFamily="49" charset="-122"/>
              </a:rPr>
              <a:t>3.</a:t>
            </a:r>
            <a:r>
              <a:rPr kumimoji="1" lang="zh-CN" altLang="en-US" sz="3200">
                <a:ea typeface="楷体_GB2312" panose="02010609030101010101" pitchFamily="49" charset="-122"/>
              </a:rPr>
              <a:t>画出卡诺图化简：</a:t>
            </a:r>
          </a:p>
        </p:txBody>
      </p:sp>
      <p:grpSp>
        <p:nvGrpSpPr>
          <p:cNvPr id="21514" name="Group 10"/>
          <p:cNvGrpSpPr>
            <a:grpSpLocks/>
          </p:cNvGrpSpPr>
          <p:nvPr/>
        </p:nvGrpSpPr>
        <p:grpSpPr bwMode="auto">
          <a:xfrm>
            <a:off x="3851275" y="1781038"/>
            <a:ext cx="4627563" cy="2479675"/>
            <a:chOff x="2373" y="982"/>
            <a:chExt cx="2915" cy="1562"/>
          </a:xfrm>
        </p:grpSpPr>
        <p:grpSp>
          <p:nvGrpSpPr>
            <p:cNvPr id="21515" name="Group 11"/>
            <p:cNvGrpSpPr>
              <a:grpSpLocks/>
            </p:cNvGrpSpPr>
            <p:nvPr/>
          </p:nvGrpSpPr>
          <p:grpSpPr bwMode="auto">
            <a:xfrm>
              <a:off x="2373" y="982"/>
              <a:ext cx="2915" cy="1562"/>
              <a:chOff x="2373" y="982"/>
              <a:chExt cx="2915" cy="1562"/>
            </a:xfrm>
          </p:grpSpPr>
          <p:sp>
            <p:nvSpPr>
              <p:cNvPr id="21516" name="Line 12"/>
              <p:cNvSpPr>
                <a:spLocks noChangeShapeType="1"/>
              </p:cNvSpPr>
              <p:nvPr/>
            </p:nvSpPr>
            <p:spPr bwMode="auto">
              <a:xfrm>
                <a:off x="2840" y="2034"/>
                <a:ext cx="244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1517" name="Group 13"/>
              <p:cNvGrpSpPr>
                <a:grpSpLocks/>
              </p:cNvGrpSpPr>
              <p:nvPr/>
            </p:nvGrpSpPr>
            <p:grpSpPr bwMode="auto">
              <a:xfrm>
                <a:off x="2373" y="982"/>
                <a:ext cx="2915" cy="1562"/>
                <a:chOff x="2373" y="982"/>
                <a:chExt cx="2915" cy="1562"/>
              </a:xfrm>
            </p:grpSpPr>
            <p:sp>
              <p:nvSpPr>
                <p:cNvPr id="21518" name="Rectangle 14"/>
                <p:cNvSpPr>
                  <a:spLocks noChangeArrowheads="1"/>
                </p:cNvSpPr>
                <p:nvPr/>
              </p:nvSpPr>
              <p:spPr bwMode="auto">
                <a:xfrm>
                  <a:off x="2840" y="1536"/>
                  <a:ext cx="2448" cy="1008"/>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9" name="Line 15"/>
                <p:cNvSpPr>
                  <a:spLocks noChangeShapeType="1"/>
                </p:cNvSpPr>
                <p:nvPr/>
              </p:nvSpPr>
              <p:spPr bwMode="auto">
                <a:xfrm>
                  <a:off x="4088" y="1536"/>
                  <a:ext cx="0" cy="100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20" name="Line 16"/>
                <p:cNvSpPr>
                  <a:spLocks noChangeShapeType="1"/>
                </p:cNvSpPr>
                <p:nvPr/>
              </p:nvSpPr>
              <p:spPr bwMode="auto">
                <a:xfrm>
                  <a:off x="3464" y="1536"/>
                  <a:ext cx="0" cy="100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21" name="Line 17"/>
                <p:cNvSpPr>
                  <a:spLocks noChangeShapeType="1"/>
                </p:cNvSpPr>
                <p:nvPr/>
              </p:nvSpPr>
              <p:spPr bwMode="auto">
                <a:xfrm>
                  <a:off x="4664" y="1536"/>
                  <a:ext cx="0" cy="100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22" name="Line 18"/>
                <p:cNvSpPr>
                  <a:spLocks noChangeShapeType="1"/>
                </p:cNvSpPr>
                <p:nvPr/>
              </p:nvSpPr>
              <p:spPr bwMode="auto">
                <a:xfrm flipH="1" flipV="1">
                  <a:off x="2519" y="1200"/>
                  <a:ext cx="345" cy="34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23" name="Text Box 19"/>
                <p:cNvSpPr txBox="1">
                  <a:spLocks noChangeArrowheads="1"/>
                </p:cNvSpPr>
                <p:nvPr/>
              </p:nvSpPr>
              <p:spPr bwMode="auto">
                <a:xfrm>
                  <a:off x="2373" y="1274"/>
                  <a:ext cx="3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i="1">
                      <a:ea typeface="楷体_GB2312" panose="02010609030101010101" pitchFamily="49" charset="-122"/>
                    </a:rPr>
                    <a:t>A</a:t>
                  </a:r>
                  <a:endParaRPr kumimoji="1" lang="en-US" altLang="zh-CN" i="1"/>
                </a:p>
              </p:txBody>
            </p:sp>
            <p:sp>
              <p:nvSpPr>
                <p:cNvPr id="21524" name="Text Box 20"/>
                <p:cNvSpPr txBox="1">
                  <a:spLocks noChangeArrowheads="1"/>
                </p:cNvSpPr>
                <p:nvPr/>
              </p:nvSpPr>
              <p:spPr bwMode="auto">
                <a:xfrm>
                  <a:off x="2610" y="982"/>
                  <a:ext cx="4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i="1">
                      <a:ea typeface="楷体_GB2312" panose="02010609030101010101" pitchFamily="49" charset="-122"/>
                    </a:rPr>
                    <a:t>BC</a:t>
                  </a:r>
                  <a:endParaRPr kumimoji="1" lang="en-US" altLang="zh-CN" i="1"/>
                </a:p>
              </p:txBody>
            </p:sp>
            <p:sp>
              <p:nvSpPr>
                <p:cNvPr id="21525" name="Text Box 21"/>
                <p:cNvSpPr txBox="1">
                  <a:spLocks noChangeArrowheads="1"/>
                </p:cNvSpPr>
                <p:nvPr/>
              </p:nvSpPr>
              <p:spPr bwMode="auto">
                <a:xfrm>
                  <a:off x="2646" y="1638"/>
                  <a:ext cx="38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t>0</a:t>
                  </a:r>
                </a:p>
              </p:txBody>
            </p:sp>
            <p:sp>
              <p:nvSpPr>
                <p:cNvPr id="21526" name="Text Box 22"/>
                <p:cNvSpPr txBox="1">
                  <a:spLocks noChangeArrowheads="1"/>
                </p:cNvSpPr>
                <p:nvPr/>
              </p:nvSpPr>
              <p:spPr bwMode="auto">
                <a:xfrm>
                  <a:off x="2979" y="1241"/>
                  <a:ext cx="4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t>00</a:t>
                  </a:r>
                </a:p>
              </p:txBody>
            </p:sp>
            <p:sp>
              <p:nvSpPr>
                <p:cNvPr id="21527" name="Text Box 23"/>
                <p:cNvSpPr txBox="1">
                  <a:spLocks noChangeArrowheads="1"/>
                </p:cNvSpPr>
                <p:nvPr/>
              </p:nvSpPr>
              <p:spPr bwMode="auto">
                <a:xfrm>
                  <a:off x="3601" y="1245"/>
                  <a:ext cx="4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t>01</a:t>
                  </a:r>
                </a:p>
              </p:txBody>
            </p:sp>
            <p:sp>
              <p:nvSpPr>
                <p:cNvPr id="21528" name="Text Box 24"/>
                <p:cNvSpPr txBox="1">
                  <a:spLocks noChangeArrowheads="1"/>
                </p:cNvSpPr>
                <p:nvPr/>
              </p:nvSpPr>
              <p:spPr bwMode="auto">
                <a:xfrm>
                  <a:off x="2660" y="2140"/>
                  <a:ext cx="3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t>1</a:t>
                  </a:r>
                </a:p>
              </p:txBody>
            </p:sp>
            <p:sp>
              <p:nvSpPr>
                <p:cNvPr id="21529" name="Text Box 25"/>
                <p:cNvSpPr txBox="1">
                  <a:spLocks noChangeArrowheads="1"/>
                </p:cNvSpPr>
                <p:nvPr/>
              </p:nvSpPr>
              <p:spPr bwMode="auto">
                <a:xfrm>
                  <a:off x="4206" y="1250"/>
                  <a:ext cx="4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t>11</a:t>
                  </a:r>
                </a:p>
              </p:txBody>
            </p:sp>
            <p:sp>
              <p:nvSpPr>
                <p:cNvPr id="21530" name="Text Box 26"/>
                <p:cNvSpPr txBox="1">
                  <a:spLocks noChangeArrowheads="1"/>
                </p:cNvSpPr>
                <p:nvPr/>
              </p:nvSpPr>
              <p:spPr bwMode="auto">
                <a:xfrm>
                  <a:off x="4793" y="1237"/>
                  <a:ext cx="4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t>10</a:t>
                  </a:r>
                </a:p>
              </p:txBody>
            </p:sp>
          </p:grpSp>
        </p:grpSp>
        <p:grpSp>
          <p:nvGrpSpPr>
            <p:cNvPr id="21531" name="Group 27"/>
            <p:cNvGrpSpPr>
              <a:grpSpLocks/>
            </p:cNvGrpSpPr>
            <p:nvPr/>
          </p:nvGrpSpPr>
          <p:grpSpPr bwMode="auto">
            <a:xfrm>
              <a:off x="3666" y="1650"/>
              <a:ext cx="1430" cy="818"/>
              <a:chOff x="3666" y="1650"/>
              <a:chExt cx="1430" cy="818"/>
            </a:xfrm>
          </p:grpSpPr>
          <p:sp>
            <p:nvSpPr>
              <p:cNvPr id="21532" name="Text Box 28"/>
              <p:cNvSpPr txBox="1">
                <a:spLocks noChangeArrowheads="1"/>
              </p:cNvSpPr>
              <p:nvPr/>
            </p:nvSpPr>
            <p:spPr bwMode="auto">
              <a:xfrm>
                <a:off x="3666" y="2131"/>
                <a:ext cx="21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t>1</a:t>
                </a:r>
              </a:p>
            </p:txBody>
          </p:sp>
          <p:sp>
            <p:nvSpPr>
              <p:cNvPr id="21533" name="Text Box 29"/>
              <p:cNvSpPr txBox="1">
                <a:spLocks noChangeArrowheads="1"/>
              </p:cNvSpPr>
              <p:nvPr/>
            </p:nvSpPr>
            <p:spPr bwMode="auto">
              <a:xfrm>
                <a:off x="4271" y="2137"/>
                <a:ext cx="21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t>1</a:t>
                </a:r>
              </a:p>
            </p:txBody>
          </p:sp>
          <p:sp>
            <p:nvSpPr>
              <p:cNvPr id="21534" name="Text Box 30"/>
              <p:cNvSpPr txBox="1">
                <a:spLocks noChangeArrowheads="1"/>
              </p:cNvSpPr>
              <p:nvPr/>
            </p:nvSpPr>
            <p:spPr bwMode="auto">
              <a:xfrm>
                <a:off x="4877" y="2141"/>
                <a:ext cx="21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t>1</a:t>
                </a:r>
              </a:p>
            </p:txBody>
          </p:sp>
          <p:sp>
            <p:nvSpPr>
              <p:cNvPr id="21535" name="Text Box 31"/>
              <p:cNvSpPr txBox="1">
                <a:spLocks noChangeArrowheads="1"/>
              </p:cNvSpPr>
              <p:nvPr/>
            </p:nvSpPr>
            <p:spPr bwMode="auto">
              <a:xfrm>
                <a:off x="4276" y="1650"/>
                <a:ext cx="21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t>1</a:t>
                </a:r>
              </a:p>
            </p:txBody>
          </p:sp>
        </p:grpSp>
        <p:grpSp>
          <p:nvGrpSpPr>
            <p:cNvPr id="21536" name="Group 32"/>
            <p:cNvGrpSpPr>
              <a:grpSpLocks/>
            </p:cNvGrpSpPr>
            <p:nvPr/>
          </p:nvGrpSpPr>
          <p:grpSpPr bwMode="auto">
            <a:xfrm>
              <a:off x="3043" y="1599"/>
              <a:ext cx="2053" cy="869"/>
              <a:chOff x="3043" y="1599"/>
              <a:chExt cx="2053" cy="869"/>
            </a:xfrm>
          </p:grpSpPr>
          <p:sp>
            <p:nvSpPr>
              <p:cNvPr id="21537" name="Text Box 33"/>
              <p:cNvSpPr txBox="1">
                <a:spLocks noChangeArrowheads="1"/>
              </p:cNvSpPr>
              <p:nvPr/>
            </p:nvSpPr>
            <p:spPr bwMode="auto">
              <a:xfrm>
                <a:off x="3043" y="1599"/>
                <a:ext cx="21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t>0</a:t>
                </a:r>
              </a:p>
            </p:txBody>
          </p:sp>
          <p:sp>
            <p:nvSpPr>
              <p:cNvPr id="21538" name="Text Box 34"/>
              <p:cNvSpPr txBox="1">
                <a:spLocks noChangeArrowheads="1"/>
              </p:cNvSpPr>
              <p:nvPr/>
            </p:nvSpPr>
            <p:spPr bwMode="auto">
              <a:xfrm>
                <a:off x="3653" y="1627"/>
                <a:ext cx="21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t>0</a:t>
                </a:r>
              </a:p>
            </p:txBody>
          </p:sp>
          <p:sp>
            <p:nvSpPr>
              <p:cNvPr id="21539" name="Text Box 35"/>
              <p:cNvSpPr txBox="1">
                <a:spLocks noChangeArrowheads="1"/>
              </p:cNvSpPr>
              <p:nvPr/>
            </p:nvSpPr>
            <p:spPr bwMode="auto">
              <a:xfrm>
                <a:off x="4877" y="1651"/>
                <a:ext cx="21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t>0</a:t>
                </a:r>
              </a:p>
            </p:txBody>
          </p:sp>
          <p:sp>
            <p:nvSpPr>
              <p:cNvPr id="21540" name="Text Box 36"/>
              <p:cNvSpPr txBox="1">
                <a:spLocks noChangeArrowheads="1"/>
              </p:cNvSpPr>
              <p:nvPr/>
            </p:nvSpPr>
            <p:spPr bwMode="auto">
              <a:xfrm>
                <a:off x="3058" y="2141"/>
                <a:ext cx="21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t>0</a:t>
                </a:r>
              </a:p>
            </p:txBody>
          </p:sp>
        </p:grpSp>
      </p:grpSp>
      <p:grpSp>
        <p:nvGrpSpPr>
          <p:cNvPr id="21541" name="Group 37"/>
          <p:cNvGrpSpPr>
            <a:grpSpLocks/>
          </p:cNvGrpSpPr>
          <p:nvPr/>
        </p:nvGrpSpPr>
        <p:grpSpPr bwMode="auto">
          <a:xfrm>
            <a:off x="6732588" y="3509825"/>
            <a:ext cx="1735137" cy="1365250"/>
            <a:chOff x="4210" y="2079"/>
            <a:chExt cx="1093" cy="860"/>
          </a:xfrm>
        </p:grpSpPr>
        <p:sp>
          <p:nvSpPr>
            <p:cNvPr id="21542" name="Oval 38"/>
            <p:cNvSpPr>
              <a:spLocks noChangeArrowheads="1"/>
            </p:cNvSpPr>
            <p:nvPr/>
          </p:nvSpPr>
          <p:spPr bwMode="auto">
            <a:xfrm>
              <a:off x="4210" y="2079"/>
              <a:ext cx="890" cy="436"/>
            </a:xfrm>
            <a:prstGeom prst="ellipse">
              <a:avLst/>
            </a:prstGeom>
            <a:noFill/>
            <a:ln w="38100">
              <a:solidFill>
                <a:srgbClr val="FF0066"/>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43" name="Rectangle 39"/>
            <p:cNvSpPr>
              <a:spLocks noChangeArrowheads="1"/>
            </p:cNvSpPr>
            <p:nvPr/>
          </p:nvSpPr>
          <p:spPr bwMode="auto">
            <a:xfrm>
              <a:off x="4889" y="2612"/>
              <a:ext cx="41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kumimoji="1" lang="en-US" altLang="zh-CN" i="1">
                  <a:solidFill>
                    <a:srgbClr val="FF0000"/>
                  </a:solidFill>
                  <a:ea typeface="楷体_GB2312" panose="02010609030101010101" pitchFamily="49" charset="-122"/>
                </a:rPr>
                <a:t>AB</a:t>
              </a:r>
              <a:endParaRPr kumimoji="1" lang="en-US" altLang="zh-CN" i="1">
                <a:solidFill>
                  <a:srgbClr val="FF0066"/>
                </a:solidFill>
                <a:ea typeface="楷体_GB2312" panose="02010609030101010101" pitchFamily="49" charset="-122"/>
              </a:endParaRPr>
            </a:p>
          </p:txBody>
        </p:sp>
      </p:grpSp>
      <p:grpSp>
        <p:nvGrpSpPr>
          <p:cNvPr id="21544" name="Group 40"/>
          <p:cNvGrpSpPr>
            <a:grpSpLocks/>
          </p:cNvGrpSpPr>
          <p:nvPr/>
        </p:nvGrpSpPr>
        <p:grpSpPr bwMode="auto">
          <a:xfrm>
            <a:off x="6804025" y="2789100"/>
            <a:ext cx="717550" cy="2052638"/>
            <a:chOff x="4227" y="1618"/>
            <a:chExt cx="452" cy="1293"/>
          </a:xfrm>
        </p:grpSpPr>
        <p:sp>
          <p:nvSpPr>
            <p:cNvPr id="21545" name="Oval 41"/>
            <p:cNvSpPr>
              <a:spLocks noChangeArrowheads="1"/>
            </p:cNvSpPr>
            <p:nvPr/>
          </p:nvSpPr>
          <p:spPr bwMode="auto">
            <a:xfrm>
              <a:off x="4227" y="1618"/>
              <a:ext cx="308" cy="909"/>
            </a:xfrm>
            <a:prstGeom prst="ellipse">
              <a:avLst/>
            </a:prstGeom>
            <a:noFill/>
            <a:ln w="3810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46" name="Rectangle 42"/>
            <p:cNvSpPr>
              <a:spLocks noChangeArrowheads="1"/>
            </p:cNvSpPr>
            <p:nvPr/>
          </p:nvSpPr>
          <p:spPr bwMode="auto">
            <a:xfrm>
              <a:off x="4265" y="2584"/>
              <a:ext cx="41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kumimoji="1" lang="en-US" altLang="zh-CN" i="1">
                  <a:solidFill>
                    <a:srgbClr val="0000FF"/>
                  </a:solidFill>
                  <a:ea typeface="楷体_GB2312" panose="02010609030101010101" pitchFamily="49" charset="-122"/>
                </a:rPr>
                <a:t>BC</a:t>
              </a:r>
            </a:p>
          </p:txBody>
        </p:sp>
      </p:grpSp>
      <p:grpSp>
        <p:nvGrpSpPr>
          <p:cNvPr id="21547" name="Group 43"/>
          <p:cNvGrpSpPr>
            <a:grpSpLocks/>
          </p:cNvGrpSpPr>
          <p:nvPr/>
        </p:nvGrpSpPr>
        <p:grpSpPr bwMode="auto">
          <a:xfrm>
            <a:off x="5795963" y="3509825"/>
            <a:ext cx="1412875" cy="1323975"/>
            <a:chOff x="3628" y="2073"/>
            <a:chExt cx="890" cy="834"/>
          </a:xfrm>
        </p:grpSpPr>
        <p:sp>
          <p:nvSpPr>
            <p:cNvPr id="21548" name="Oval 44"/>
            <p:cNvSpPr>
              <a:spLocks noChangeArrowheads="1"/>
            </p:cNvSpPr>
            <p:nvPr/>
          </p:nvSpPr>
          <p:spPr bwMode="auto">
            <a:xfrm>
              <a:off x="3628" y="2073"/>
              <a:ext cx="890" cy="436"/>
            </a:xfrm>
            <a:prstGeom prst="ellipse">
              <a:avLst/>
            </a:prstGeom>
            <a:noFill/>
            <a:ln w="38100">
              <a:solidFill>
                <a:srgbClr val="00CC66"/>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49" name="Rectangle 45"/>
            <p:cNvSpPr>
              <a:spLocks noChangeArrowheads="1"/>
            </p:cNvSpPr>
            <p:nvPr/>
          </p:nvSpPr>
          <p:spPr bwMode="auto">
            <a:xfrm>
              <a:off x="3705" y="2580"/>
              <a:ext cx="41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kumimoji="1" lang="en-US" altLang="zh-CN" i="1">
                  <a:solidFill>
                    <a:srgbClr val="008000"/>
                  </a:solidFill>
                  <a:ea typeface="楷体_GB2312" panose="02010609030101010101" pitchFamily="49" charset="-122"/>
                </a:rPr>
                <a:t>AC</a:t>
              </a:r>
            </a:p>
          </p:txBody>
        </p:sp>
      </p:grpSp>
      <p:sp>
        <p:nvSpPr>
          <p:cNvPr id="21550" name="Text Box 46"/>
          <p:cNvSpPr txBox="1">
            <a:spLocks noChangeArrowheads="1"/>
          </p:cNvSpPr>
          <p:nvPr/>
        </p:nvSpPr>
        <p:spPr bwMode="auto">
          <a:xfrm>
            <a:off x="4067175" y="5454513"/>
            <a:ext cx="3906838"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600" i="1">
                <a:solidFill>
                  <a:schemeClr val="accent2"/>
                </a:solidFill>
                <a:ea typeface="楷体_GB2312" panose="02010609030101010101" pitchFamily="49" charset="-122"/>
              </a:rPr>
              <a:t>L= AC + BC + AB</a:t>
            </a:r>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6015044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1509"/>
                                        </p:tgtEl>
                                        <p:attrNameLst>
                                          <p:attrName>style.visibility</p:attrName>
                                        </p:attrNameLst>
                                      </p:cBhvr>
                                      <p:to>
                                        <p:strVal val="visible"/>
                                      </p:to>
                                    </p:set>
                                    <p:animEffect transition="in" filter="wipe(up)">
                                      <p:cBhvr>
                                        <p:cTn id="7" dur="500"/>
                                        <p:tgtEl>
                                          <p:spTgt spid="215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21513"/>
                                        </p:tgtEl>
                                        <p:attrNameLst>
                                          <p:attrName>style.visibility</p:attrName>
                                        </p:attrNameLst>
                                      </p:cBhvr>
                                      <p:to>
                                        <p:strVal val="visible"/>
                                      </p:to>
                                    </p:set>
                                    <p:anim calcmode="lin" valueType="num">
                                      <p:cBhvr additive="base">
                                        <p:cTn id="12" dur="500" fill="hold"/>
                                        <p:tgtEl>
                                          <p:spTgt spid="21513"/>
                                        </p:tgtEl>
                                        <p:attrNameLst>
                                          <p:attrName>ppt_x</p:attrName>
                                        </p:attrNameLst>
                                      </p:cBhvr>
                                      <p:tavLst>
                                        <p:tav tm="0">
                                          <p:val>
                                            <p:strVal val="#ppt_x"/>
                                          </p:val>
                                        </p:tav>
                                        <p:tav tm="100000">
                                          <p:val>
                                            <p:strVal val="#ppt_x"/>
                                          </p:val>
                                        </p:tav>
                                      </p:tavLst>
                                    </p:anim>
                                    <p:anim calcmode="lin" valueType="num">
                                      <p:cBhvr additive="base">
                                        <p:cTn id="13" dur="500" fill="hold"/>
                                        <p:tgtEl>
                                          <p:spTgt spid="21513"/>
                                        </p:tgtEl>
                                        <p:attrNameLst>
                                          <p:attrName>ppt_y</p:attrName>
                                        </p:attrNameLst>
                                      </p:cBhvr>
                                      <p:tavLst>
                                        <p:tav tm="0">
                                          <p:val>
                                            <p:strVal val="0-#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272" fill="hold" nodeType="clickEffect">
                                  <p:stCondLst>
                                    <p:cond delay="0"/>
                                  </p:stCondLst>
                                  <p:childTnLst>
                                    <p:set>
                                      <p:cBhvr>
                                        <p:cTn id="17" dur="1" fill="hold">
                                          <p:stCondLst>
                                            <p:cond delay="0"/>
                                          </p:stCondLst>
                                        </p:cTn>
                                        <p:tgtEl>
                                          <p:spTgt spid="21514"/>
                                        </p:tgtEl>
                                        <p:attrNameLst>
                                          <p:attrName>style.visibility</p:attrName>
                                        </p:attrNameLst>
                                      </p:cBhvr>
                                      <p:to>
                                        <p:strVal val="visible"/>
                                      </p:to>
                                    </p:set>
                                    <p:anim calcmode="lin" valueType="num">
                                      <p:cBhvr>
                                        <p:cTn id="18" dur="500" fill="hold"/>
                                        <p:tgtEl>
                                          <p:spTgt spid="21514"/>
                                        </p:tgtEl>
                                        <p:attrNameLst>
                                          <p:attrName>ppt_w</p:attrName>
                                        </p:attrNameLst>
                                      </p:cBhvr>
                                      <p:tavLst>
                                        <p:tav tm="0">
                                          <p:val>
                                            <p:strVal val="2/3*#ppt_w"/>
                                          </p:val>
                                        </p:tav>
                                        <p:tav tm="100000">
                                          <p:val>
                                            <p:strVal val="#ppt_w"/>
                                          </p:val>
                                        </p:tav>
                                      </p:tavLst>
                                    </p:anim>
                                    <p:anim calcmode="lin" valueType="num">
                                      <p:cBhvr>
                                        <p:cTn id="19" dur="500" fill="hold"/>
                                        <p:tgtEl>
                                          <p:spTgt spid="21514"/>
                                        </p:tgtEl>
                                        <p:attrNameLst>
                                          <p:attrName>ppt_h</p:attrName>
                                        </p:attrNameLst>
                                      </p:cBhvr>
                                      <p:tavLst>
                                        <p:tav tm="0">
                                          <p:val>
                                            <p:strVal val="2/3*#ppt_h"/>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8" presetClass="entr" presetSubtype="6" fill="hold" nodeType="clickEffect">
                                  <p:stCondLst>
                                    <p:cond delay="0"/>
                                  </p:stCondLst>
                                  <p:childTnLst>
                                    <p:set>
                                      <p:cBhvr>
                                        <p:cTn id="23" dur="1" fill="hold">
                                          <p:stCondLst>
                                            <p:cond delay="0"/>
                                          </p:stCondLst>
                                        </p:cTn>
                                        <p:tgtEl>
                                          <p:spTgt spid="21541"/>
                                        </p:tgtEl>
                                        <p:attrNameLst>
                                          <p:attrName>style.visibility</p:attrName>
                                        </p:attrNameLst>
                                      </p:cBhvr>
                                      <p:to>
                                        <p:strVal val="visible"/>
                                      </p:to>
                                    </p:set>
                                    <p:animEffect transition="in" filter="strips(downRight)">
                                      <p:cBhvr>
                                        <p:cTn id="24" dur="500"/>
                                        <p:tgtEl>
                                          <p:spTgt spid="2154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nodeType="clickEffect">
                                  <p:stCondLst>
                                    <p:cond delay="0"/>
                                  </p:stCondLst>
                                  <p:childTnLst>
                                    <p:set>
                                      <p:cBhvr>
                                        <p:cTn id="28" dur="1" fill="hold">
                                          <p:stCondLst>
                                            <p:cond delay="0"/>
                                          </p:stCondLst>
                                        </p:cTn>
                                        <p:tgtEl>
                                          <p:spTgt spid="21544"/>
                                        </p:tgtEl>
                                        <p:attrNameLst>
                                          <p:attrName>style.visibility</p:attrName>
                                        </p:attrNameLst>
                                      </p:cBhvr>
                                      <p:to>
                                        <p:strVal val="visible"/>
                                      </p:to>
                                    </p:set>
                                    <p:animEffect transition="in" filter="wipe(up)">
                                      <p:cBhvr>
                                        <p:cTn id="29" dur="500"/>
                                        <p:tgtEl>
                                          <p:spTgt spid="2154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8" presetClass="entr" presetSubtype="12" fill="hold" nodeType="clickEffect">
                                  <p:stCondLst>
                                    <p:cond delay="0"/>
                                  </p:stCondLst>
                                  <p:childTnLst>
                                    <p:set>
                                      <p:cBhvr>
                                        <p:cTn id="33" dur="1" fill="hold">
                                          <p:stCondLst>
                                            <p:cond delay="0"/>
                                          </p:stCondLst>
                                        </p:cTn>
                                        <p:tgtEl>
                                          <p:spTgt spid="21547"/>
                                        </p:tgtEl>
                                        <p:attrNameLst>
                                          <p:attrName>style.visibility</p:attrName>
                                        </p:attrNameLst>
                                      </p:cBhvr>
                                      <p:to>
                                        <p:strVal val="visible"/>
                                      </p:to>
                                    </p:set>
                                    <p:animEffect transition="in" filter="strips(downLeft)">
                                      <p:cBhvr>
                                        <p:cTn id="34" dur="500"/>
                                        <p:tgtEl>
                                          <p:spTgt spid="21547"/>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1550"/>
                                        </p:tgtEl>
                                        <p:attrNameLst>
                                          <p:attrName>style.visibility</p:attrName>
                                        </p:attrNameLst>
                                      </p:cBhvr>
                                      <p:to>
                                        <p:strVal val="visible"/>
                                      </p:to>
                                    </p:set>
                                    <p:animEffect transition="in" filter="wipe(left)">
                                      <p:cBhvr>
                                        <p:cTn id="39" dur="500"/>
                                        <p:tgtEl>
                                          <p:spTgt spid="215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3" grpId="0" animBg="1" autoUpdateAnimBg="0"/>
      <p:bldP spid="21550" grpId="0" autoUpdateAnimBg="0"/>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14407</TotalTime>
  <Words>3614</Words>
  <Application>Microsoft Office PowerPoint</Application>
  <PresentationFormat>全屏显示(4:3)</PresentationFormat>
  <Paragraphs>1219</Paragraphs>
  <Slides>79</Slides>
  <Notes>0</Notes>
  <HiddenSlides>0</HiddenSlides>
  <MMClips>0</MMClips>
  <ScaleCrop>false</ScaleCrop>
  <HeadingPairs>
    <vt:vector size="8" baseType="variant">
      <vt:variant>
        <vt:lpstr>已用的字体</vt:lpstr>
      </vt:variant>
      <vt:variant>
        <vt:i4>20</vt:i4>
      </vt:variant>
      <vt:variant>
        <vt:lpstr>主题</vt:lpstr>
      </vt:variant>
      <vt:variant>
        <vt:i4>1</vt:i4>
      </vt:variant>
      <vt:variant>
        <vt:lpstr>嵌入 OLE 服务器</vt:lpstr>
      </vt:variant>
      <vt:variant>
        <vt:i4>6</vt:i4>
      </vt:variant>
      <vt:variant>
        <vt:lpstr>幻灯片标题</vt:lpstr>
      </vt:variant>
      <vt:variant>
        <vt:i4>79</vt:i4>
      </vt:variant>
    </vt:vector>
  </HeadingPairs>
  <TitlesOfParts>
    <vt:vector size="106" baseType="lpstr">
      <vt:lpstr>等线</vt:lpstr>
      <vt:lpstr>等线 Light</vt:lpstr>
      <vt:lpstr>方正祥隶繁体</vt:lpstr>
      <vt:lpstr>黑体</vt:lpstr>
      <vt:lpstr>华文新魏</vt:lpstr>
      <vt:lpstr>楷体</vt:lpstr>
      <vt:lpstr>楷体_GB2312</vt:lpstr>
      <vt:lpstr>隶书</vt:lpstr>
      <vt:lpstr>宋体</vt:lpstr>
      <vt:lpstr>微软雅黑</vt:lpstr>
      <vt:lpstr>幼圆</vt:lpstr>
      <vt:lpstr>Arial</vt:lpstr>
      <vt:lpstr>Calibri</vt:lpstr>
      <vt:lpstr>Calibri Light</vt:lpstr>
      <vt:lpstr>High Tower Text</vt:lpstr>
      <vt:lpstr>Monotype Corsiva</vt:lpstr>
      <vt:lpstr>Symbol</vt:lpstr>
      <vt:lpstr>Times New Roman</vt:lpstr>
      <vt:lpstr>Verdana</vt:lpstr>
      <vt:lpstr>Wingdings</vt:lpstr>
      <vt:lpstr>Office 主题​​</vt:lpstr>
      <vt:lpstr>Photo Editor 照片</vt:lpstr>
      <vt:lpstr>公式</vt:lpstr>
      <vt:lpstr>文档</vt:lpstr>
      <vt:lpstr>Equation</vt:lpstr>
      <vt:lpstr>图片</vt:lpstr>
      <vt:lpstr>BMP 图像</vt:lpstr>
      <vt:lpstr>组合逻辑</vt:lpstr>
      <vt:lpstr>PowerPoint 演示文稿</vt:lpstr>
      <vt:lpstr>PowerPoint 演示文稿</vt:lpstr>
      <vt:lpstr>组合逻辑电路的分析和设计方法</vt:lpstr>
      <vt:lpstr>PowerPoint 演示文稿</vt:lpstr>
      <vt:lpstr>PowerPoint 演示文稿</vt:lpstr>
      <vt:lpstr>PowerPoint 演示文稿</vt:lpstr>
      <vt:lpstr>PowerPoint 演示文稿</vt:lpstr>
      <vt:lpstr>PowerPoint 演示文稿</vt:lpstr>
      <vt:lpstr>PowerPoint 演示文稿</vt:lpstr>
      <vt:lpstr>编码器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译码器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数据选择器和分配器</vt:lpstr>
      <vt:lpstr>数据选择/复用器  ( Data Selector/Multiplexer )</vt:lpstr>
      <vt:lpstr>PowerPoint 演示文稿</vt:lpstr>
      <vt:lpstr>PowerPoint 演示文稿</vt:lpstr>
      <vt:lpstr>PowerPoint 演示文稿</vt:lpstr>
      <vt:lpstr>PowerPoint 演示文稿</vt:lpstr>
      <vt:lpstr>PowerPoint 演示文稿</vt:lpstr>
      <vt:lpstr>PowerPoint 演示文稿</vt:lpstr>
      <vt:lpstr>数据分配器 ( Data Demultiplexer )</vt:lpstr>
      <vt:lpstr>PowerPoint 演示文稿</vt:lpstr>
      <vt:lpstr>PowerPoint 演示文稿</vt:lpstr>
      <vt:lpstr>PowerPoint 演示文稿</vt:lpstr>
      <vt:lpstr>PowerPoint 演示文稿</vt:lpstr>
      <vt:lpstr>加法器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奇偶检验</vt:lpstr>
      <vt:lpstr>PowerPoint 演示文稿</vt:lpstr>
      <vt:lpstr>PowerPoint 演示文稿</vt:lpstr>
      <vt:lpstr>PowerPoint 演示文稿</vt:lpstr>
      <vt:lpstr>竞争－冒险</vt:lpstr>
      <vt:lpstr>PowerPoint 演示文稿</vt:lpstr>
      <vt:lpstr>PowerPoint 演示文稿</vt:lpstr>
      <vt:lpstr>PowerPoint 演示文稿</vt:lpstr>
      <vt:lpstr>PowerPoint 演示文稿</vt:lpstr>
      <vt:lpstr>PowerPoint 演示文稿</vt:lpstr>
      <vt:lpstr>PowerPoint 演示文稿</vt:lpstr>
      <vt:lpstr>ROM</vt:lpstr>
      <vt:lpstr>homework</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组合逻辑</dc:title>
  <dc:creator>wqf</dc:creator>
  <cp:lastModifiedBy>wqf</cp:lastModifiedBy>
  <cp:revision>74</cp:revision>
  <dcterms:created xsi:type="dcterms:W3CDTF">2020-04-12T02:40:31Z</dcterms:created>
  <dcterms:modified xsi:type="dcterms:W3CDTF">2020-05-06T02:06:42Z</dcterms:modified>
</cp:coreProperties>
</file>