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sigs" ContentType="application/vnd.openxmlformats-package.digital-signature-origin"/>
  <Default Extension="jpg" ContentType="image/jpeg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media/audio2.wav" ContentType="audio/x-wav"/>
  <Override PartName="/docProps/core.xml" ContentType="application/vnd.openxmlformats-package.core-properties+xml"/>
  <Override PartName="/docProps/custom.xml" ContentType="application/vnd.openxmlformats-officedocument.custom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digital-signature/origin" Target="_xmlsignatures/origin.sigs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8" r:id="rId2"/>
  </p:sldMasterIdLst>
  <p:notesMasterIdLst>
    <p:notesMasterId r:id="rId23"/>
  </p:notesMasterIdLst>
  <p:handoutMasterIdLst>
    <p:handoutMasterId r:id="rId24"/>
  </p:handoutMasterIdLst>
  <p:sldIdLst>
    <p:sldId id="470" r:id="rId3"/>
    <p:sldId id="638" r:id="rId4"/>
    <p:sldId id="306" r:id="rId5"/>
    <p:sldId id="636" r:id="rId6"/>
    <p:sldId id="639" r:id="rId7"/>
    <p:sldId id="640" r:id="rId8"/>
    <p:sldId id="641" r:id="rId9"/>
    <p:sldId id="643" r:id="rId10"/>
    <p:sldId id="642" r:id="rId11"/>
    <p:sldId id="645" r:id="rId12"/>
    <p:sldId id="646" r:id="rId13"/>
    <p:sldId id="647" r:id="rId14"/>
    <p:sldId id="648" r:id="rId15"/>
    <p:sldId id="644" r:id="rId16"/>
    <p:sldId id="650" r:id="rId17"/>
    <p:sldId id="651" r:id="rId18"/>
    <p:sldId id="652" r:id="rId19"/>
    <p:sldId id="653" r:id="rId20"/>
    <p:sldId id="654" r:id="rId21"/>
    <p:sldId id="655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FF"/>
    <a:srgbClr val="00194D"/>
    <a:srgbClr val="00CC00"/>
    <a:srgbClr val="003399"/>
    <a:srgbClr val="0099CC"/>
    <a:srgbClr val="00FF00"/>
    <a:srgbClr val="CCFF99"/>
    <a:srgbClr val="C4D7F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 autoAdjust="0"/>
    <p:restoredTop sz="69301" autoAdjust="0"/>
  </p:normalViewPr>
  <p:slideViewPr>
    <p:cSldViewPr>
      <p:cViewPr varScale="1">
        <p:scale>
          <a:sx n="69" d="100"/>
          <a:sy n="69" d="100"/>
        </p:scale>
        <p:origin x="66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9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18"/>
    </p:cViewPr>
  </p:sorterViewPr>
  <p:notesViewPr>
    <p:cSldViewPr>
      <p:cViewPr>
        <p:scale>
          <a:sx n="66" d="100"/>
          <a:sy n="66" d="100"/>
        </p:scale>
        <p:origin x="-2550" y="7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2ECC1-587E-4447-9DEB-DF7B542B0F8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7E113D-9214-40FC-AF25-B301EFB42413}">
      <dgm:prSet custT="1"/>
      <dgm:spPr/>
      <dgm:t>
        <a:bodyPr/>
        <a:lstStyle/>
        <a:p>
          <a:pPr rtl="0"/>
          <a:r>
            <a:rPr kumimoji="1" lang="zh-CN" altLang="en-US" sz="2800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数据定义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03BF3-E3E8-43FC-AC3F-FB8081BE4E6C}" type="parTrans" cxnId="{92A3D7EE-FB31-4608-B669-CACD97A46243}">
      <dgm:prSet/>
      <dgm:spPr/>
      <dgm:t>
        <a:bodyPr/>
        <a:lstStyle/>
        <a:p>
          <a:endParaRPr lang="zh-CN" altLang="en-US"/>
        </a:p>
      </dgm:t>
    </dgm:pt>
    <dgm:pt modelId="{C2659462-8336-49E5-99C3-6E0664176592}" type="sibTrans" cxnId="{92A3D7EE-FB31-4608-B669-CACD97A46243}">
      <dgm:prSet/>
      <dgm:spPr/>
      <dgm:t>
        <a:bodyPr/>
        <a:lstStyle/>
        <a:p>
          <a:endParaRPr lang="zh-CN" altLang="en-US"/>
        </a:p>
      </dgm:t>
    </dgm:pt>
    <dgm:pt modelId="{B1F2BB72-5DAD-4883-A36B-9C4AB0E39F12}">
      <dgm:prSet custT="1"/>
      <dgm:spPr/>
      <dgm:t>
        <a:bodyPr/>
        <a:lstStyle/>
        <a:p>
          <a:pPr rtl="0"/>
          <a:r>
            <a:rPr kumimoji="1" lang="zh-CN" altLang="en-US" sz="2800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数据操作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632440-025F-4E62-BC78-B1B33DBA959D}" type="parTrans" cxnId="{F1283B16-63E8-41C8-9369-0CC24B5047DE}">
      <dgm:prSet/>
      <dgm:spPr/>
      <dgm:t>
        <a:bodyPr/>
        <a:lstStyle/>
        <a:p>
          <a:endParaRPr lang="zh-CN" altLang="en-US"/>
        </a:p>
      </dgm:t>
    </dgm:pt>
    <dgm:pt modelId="{303701D0-75DE-4C0C-B267-901A56F48CE8}" type="sibTrans" cxnId="{F1283B16-63E8-41C8-9369-0CC24B5047DE}">
      <dgm:prSet/>
      <dgm:spPr/>
      <dgm:t>
        <a:bodyPr/>
        <a:lstStyle/>
        <a:p>
          <a:endParaRPr lang="zh-CN" altLang="en-US"/>
        </a:p>
      </dgm:t>
    </dgm:pt>
    <dgm:pt modelId="{62E7A436-0514-402C-A74A-E554AD3EC6FA}">
      <dgm:prSet custT="1"/>
      <dgm:spPr/>
      <dgm:t>
        <a:bodyPr/>
        <a:lstStyle/>
        <a:p>
          <a:pPr rtl="0"/>
          <a:r>
            <a:rPr kumimoji="1" lang="zh-CN" altLang="en-US" sz="2800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运行管理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584E7D-DB42-4D94-85A0-6EC732110B7C}" type="parTrans" cxnId="{F6296A73-06E5-4226-B765-2092D6DE5188}">
      <dgm:prSet/>
      <dgm:spPr/>
      <dgm:t>
        <a:bodyPr/>
        <a:lstStyle/>
        <a:p>
          <a:endParaRPr lang="zh-CN" altLang="en-US"/>
        </a:p>
      </dgm:t>
    </dgm:pt>
    <dgm:pt modelId="{70211040-1BA1-429A-B218-DDAF943C728C}" type="sibTrans" cxnId="{F6296A73-06E5-4226-B765-2092D6DE5188}">
      <dgm:prSet/>
      <dgm:spPr/>
      <dgm:t>
        <a:bodyPr/>
        <a:lstStyle/>
        <a:p>
          <a:endParaRPr lang="zh-CN" altLang="en-US"/>
        </a:p>
      </dgm:t>
    </dgm:pt>
    <dgm:pt modelId="{3409ECF5-5664-45A8-A22A-6441A55F94BC}">
      <dgm:prSet custT="1"/>
      <dgm:spPr/>
      <dgm:t>
        <a:bodyPr/>
        <a:lstStyle/>
        <a:p>
          <a:pPr rtl="0"/>
          <a:r>
            <a:rPr kumimoji="1" lang="zh-CN" altLang="en-US" sz="2800" b="0" i="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组织维护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BEEAC9-B501-4B4D-B103-70BA4002D128}" type="parTrans" cxnId="{959D4DA5-F55B-41D7-9133-5642ECDC7F0C}">
      <dgm:prSet/>
      <dgm:spPr/>
      <dgm:t>
        <a:bodyPr/>
        <a:lstStyle/>
        <a:p>
          <a:endParaRPr lang="zh-CN" altLang="en-US"/>
        </a:p>
      </dgm:t>
    </dgm:pt>
    <dgm:pt modelId="{D75CA19B-FF38-46F2-9FF2-98A06B68BF94}" type="sibTrans" cxnId="{959D4DA5-F55B-41D7-9133-5642ECDC7F0C}">
      <dgm:prSet/>
      <dgm:spPr/>
      <dgm:t>
        <a:bodyPr/>
        <a:lstStyle/>
        <a:p>
          <a:endParaRPr lang="zh-CN" altLang="en-US"/>
        </a:p>
      </dgm:t>
    </dgm:pt>
    <dgm:pt modelId="{D2113D22-6415-4374-B968-360648B630E6}">
      <dgm:prSet/>
      <dgm:spPr/>
      <dgm:t>
        <a:bodyPr/>
        <a:lstStyle/>
        <a:p>
          <a:r>
            <a:rPr lang="en-US" altLang="zh-CN" dirty="0" smtClean="0"/>
            <a:t>DDL</a:t>
          </a:r>
          <a:endParaRPr lang="zh-CN" altLang="en-US" dirty="0"/>
        </a:p>
      </dgm:t>
    </dgm:pt>
    <dgm:pt modelId="{DE51321B-3926-44DC-85FD-43C86C4E10AA}" type="parTrans" cxnId="{479E680C-AA0F-4558-9C1F-8BA29F4C26D3}">
      <dgm:prSet/>
      <dgm:spPr/>
      <dgm:t>
        <a:bodyPr/>
        <a:lstStyle/>
        <a:p>
          <a:endParaRPr lang="zh-CN" altLang="en-US"/>
        </a:p>
      </dgm:t>
    </dgm:pt>
    <dgm:pt modelId="{645259F7-EAE1-4C12-8170-2728E931C928}" type="sibTrans" cxnId="{479E680C-AA0F-4558-9C1F-8BA29F4C26D3}">
      <dgm:prSet/>
      <dgm:spPr/>
      <dgm:t>
        <a:bodyPr/>
        <a:lstStyle/>
        <a:p>
          <a:endParaRPr lang="zh-CN" altLang="en-US"/>
        </a:p>
      </dgm:t>
    </dgm:pt>
    <dgm:pt modelId="{114A13B5-B1BB-452C-9A86-E4D45DFD45F0}">
      <dgm:prSet/>
      <dgm:spPr/>
      <dgm:t>
        <a:bodyPr/>
        <a:lstStyle/>
        <a:p>
          <a:pPr rtl="0"/>
          <a:r>
            <a:rPr kumimoji="1" lang="en-US" b="0" i="0" baseline="0" dirty="0" smtClean="0"/>
            <a:t>DML</a:t>
          </a:r>
          <a:endParaRPr lang="zh-CN" altLang="en-US" dirty="0"/>
        </a:p>
      </dgm:t>
    </dgm:pt>
    <dgm:pt modelId="{40278A06-F693-4939-9CD7-737032AF2EC2}" type="parTrans" cxnId="{BF315622-2EA6-4516-88F5-9FA29A80BF22}">
      <dgm:prSet/>
      <dgm:spPr/>
      <dgm:t>
        <a:bodyPr/>
        <a:lstStyle/>
        <a:p>
          <a:endParaRPr lang="zh-CN" altLang="en-US"/>
        </a:p>
      </dgm:t>
    </dgm:pt>
    <dgm:pt modelId="{DDA2929A-BA06-4001-BB6A-CEA40B7C4656}" type="sibTrans" cxnId="{BF315622-2EA6-4516-88F5-9FA29A80BF22}">
      <dgm:prSet/>
      <dgm:spPr/>
      <dgm:t>
        <a:bodyPr/>
        <a:lstStyle/>
        <a:p>
          <a:endParaRPr lang="zh-CN" altLang="en-US"/>
        </a:p>
      </dgm:t>
    </dgm:pt>
    <dgm:pt modelId="{34D09D14-DF0C-4913-BC05-04DD41142B16}">
      <dgm:prSet/>
      <dgm:spPr/>
      <dgm:t>
        <a:bodyPr/>
        <a:lstStyle/>
        <a:p>
          <a:pPr rtl="0"/>
          <a:r>
            <a:rPr lang="zh-CN" altLang="en-US" dirty="0" smtClean="0"/>
            <a:t>增删改查</a:t>
          </a:r>
          <a:endParaRPr lang="zh-CN" altLang="en-US" dirty="0"/>
        </a:p>
      </dgm:t>
    </dgm:pt>
    <dgm:pt modelId="{636BF019-7C31-4CDD-A8C1-8296B96ED6A6}" type="parTrans" cxnId="{73EF8AB4-BB1D-4B92-9014-B1BFED1121B8}">
      <dgm:prSet/>
      <dgm:spPr/>
      <dgm:t>
        <a:bodyPr/>
        <a:lstStyle/>
        <a:p>
          <a:endParaRPr lang="zh-CN" altLang="en-US"/>
        </a:p>
      </dgm:t>
    </dgm:pt>
    <dgm:pt modelId="{CFECB24A-5DA2-4AE3-B6D7-30C8F9E1D282}" type="sibTrans" cxnId="{73EF8AB4-BB1D-4B92-9014-B1BFED1121B8}">
      <dgm:prSet/>
      <dgm:spPr/>
      <dgm:t>
        <a:bodyPr/>
        <a:lstStyle/>
        <a:p>
          <a:endParaRPr lang="zh-CN" altLang="en-US"/>
        </a:p>
      </dgm:t>
    </dgm:pt>
    <dgm:pt modelId="{2524D34C-3BEF-48A3-8A73-8234CB912786}">
      <dgm:prSet/>
      <dgm:spPr/>
      <dgm:t>
        <a:bodyPr/>
        <a:lstStyle/>
        <a:p>
          <a:r>
            <a:rPr lang="zh-CN" altLang="en-US" dirty="0" smtClean="0"/>
            <a:t>安全</a:t>
          </a:r>
          <a:endParaRPr lang="zh-CN" altLang="en-US" dirty="0"/>
        </a:p>
      </dgm:t>
    </dgm:pt>
    <dgm:pt modelId="{BBE15068-4D9B-4D42-9F34-CC3D8DD7F349}" type="parTrans" cxnId="{55EF85C8-6170-4C82-8754-8D818E948A34}">
      <dgm:prSet/>
      <dgm:spPr/>
      <dgm:t>
        <a:bodyPr/>
        <a:lstStyle/>
        <a:p>
          <a:endParaRPr lang="zh-CN" altLang="en-US"/>
        </a:p>
      </dgm:t>
    </dgm:pt>
    <dgm:pt modelId="{3E2804CD-883C-4951-8898-0F4BA4E96421}" type="sibTrans" cxnId="{55EF85C8-6170-4C82-8754-8D818E948A34}">
      <dgm:prSet/>
      <dgm:spPr/>
      <dgm:t>
        <a:bodyPr/>
        <a:lstStyle/>
        <a:p>
          <a:endParaRPr lang="zh-CN" altLang="en-US"/>
        </a:p>
      </dgm:t>
    </dgm:pt>
    <dgm:pt modelId="{0B5CB38B-5C84-4901-B261-E689AAB212BB}">
      <dgm:prSet/>
      <dgm:spPr/>
      <dgm:t>
        <a:bodyPr/>
        <a:lstStyle/>
        <a:p>
          <a:endParaRPr lang="zh-CN" altLang="en-US" dirty="0"/>
        </a:p>
      </dgm:t>
    </dgm:pt>
    <dgm:pt modelId="{365450CC-3497-41E0-B693-5AF95F9688EE}" type="parTrans" cxnId="{3A5102C9-4281-4F69-9CA6-FBCCB9F51BFD}">
      <dgm:prSet/>
      <dgm:spPr/>
      <dgm:t>
        <a:bodyPr/>
        <a:lstStyle/>
        <a:p>
          <a:endParaRPr lang="zh-CN" altLang="en-US"/>
        </a:p>
      </dgm:t>
    </dgm:pt>
    <dgm:pt modelId="{9C463905-6D7D-41EC-A2AF-631C2AEC44CB}" type="sibTrans" cxnId="{3A5102C9-4281-4F69-9CA6-FBCCB9F51BFD}">
      <dgm:prSet/>
      <dgm:spPr/>
      <dgm:t>
        <a:bodyPr/>
        <a:lstStyle/>
        <a:p>
          <a:endParaRPr lang="zh-CN" altLang="en-US"/>
        </a:p>
      </dgm:t>
    </dgm:pt>
    <dgm:pt modelId="{27550690-F685-49BE-ABD8-A77D32F9104E}">
      <dgm:prSet/>
      <dgm:spPr/>
      <dgm:t>
        <a:bodyPr/>
        <a:lstStyle/>
        <a:p>
          <a:r>
            <a:rPr lang="zh-CN" altLang="en-US" dirty="0" smtClean="0"/>
            <a:t>完整</a:t>
          </a:r>
          <a:endParaRPr lang="zh-CN" altLang="en-US" dirty="0"/>
        </a:p>
      </dgm:t>
    </dgm:pt>
    <dgm:pt modelId="{F8A6C89B-1FBF-4C10-BD87-69D060A0AF36}" type="parTrans" cxnId="{6F361329-EDAF-473F-BAF7-A8D17354EC9C}">
      <dgm:prSet/>
      <dgm:spPr/>
      <dgm:t>
        <a:bodyPr/>
        <a:lstStyle/>
        <a:p>
          <a:endParaRPr lang="zh-CN" altLang="en-US"/>
        </a:p>
      </dgm:t>
    </dgm:pt>
    <dgm:pt modelId="{A94B9E47-7B15-410C-BE33-38A87C016969}" type="sibTrans" cxnId="{6F361329-EDAF-473F-BAF7-A8D17354EC9C}">
      <dgm:prSet/>
      <dgm:spPr/>
      <dgm:t>
        <a:bodyPr/>
        <a:lstStyle/>
        <a:p>
          <a:endParaRPr lang="zh-CN" altLang="en-US"/>
        </a:p>
      </dgm:t>
    </dgm:pt>
    <dgm:pt modelId="{C85A4F89-FD0F-4BF5-840C-332C4A89BA53}">
      <dgm:prSet/>
      <dgm:spPr/>
      <dgm:t>
        <a:bodyPr/>
        <a:lstStyle/>
        <a:p>
          <a:r>
            <a:rPr lang="zh-CN" altLang="en-US" dirty="0" smtClean="0"/>
            <a:t>并发</a:t>
          </a:r>
          <a:endParaRPr lang="zh-CN" altLang="en-US" dirty="0"/>
        </a:p>
      </dgm:t>
    </dgm:pt>
    <dgm:pt modelId="{9C786735-C1EC-4421-BD9A-143DE8A80C27}" type="parTrans" cxnId="{14C1474D-EF5B-4C41-ABA8-D151AE129A85}">
      <dgm:prSet/>
      <dgm:spPr/>
      <dgm:t>
        <a:bodyPr/>
        <a:lstStyle/>
        <a:p>
          <a:endParaRPr lang="zh-CN" altLang="en-US"/>
        </a:p>
      </dgm:t>
    </dgm:pt>
    <dgm:pt modelId="{5BA29E9A-C8F6-45B3-8974-49B05E6C2252}" type="sibTrans" cxnId="{14C1474D-EF5B-4C41-ABA8-D151AE129A85}">
      <dgm:prSet/>
      <dgm:spPr/>
      <dgm:t>
        <a:bodyPr/>
        <a:lstStyle/>
        <a:p>
          <a:endParaRPr lang="zh-CN" altLang="en-US"/>
        </a:p>
      </dgm:t>
    </dgm:pt>
    <dgm:pt modelId="{15B7A17D-4320-492F-A816-28AAF5D0F76B}">
      <dgm:prSet/>
      <dgm:spPr/>
      <dgm:t>
        <a:bodyPr/>
        <a:lstStyle/>
        <a:p>
          <a:r>
            <a:rPr lang="zh-CN" altLang="en-US" dirty="0" smtClean="0"/>
            <a:t>恢复</a:t>
          </a:r>
          <a:endParaRPr lang="zh-CN" altLang="en-US" dirty="0"/>
        </a:p>
      </dgm:t>
    </dgm:pt>
    <dgm:pt modelId="{9A6D3F92-29D4-4CC9-8560-329846E53B48}" type="parTrans" cxnId="{E226153C-D3A9-4F45-963C-82D6C9E38385}">
      <dgm:prSet/>
      <dgm:spPr/>
      <dgm:t>
        <a:bodyPr/>
        <a:lstStyle/>
        <a:p>
          <a:endParaRPr lang="zh-CN" altLang="en-US"/>
        </a:p>
      </dgm:t>
    </dgm:pt>
    <dgm:pt modelId="{4AC8DF79-4C40-407E-9197-75EAFF3C26BF}" type="sibTrans" cxnId="{E226153C-D3A9-4F45-963C-82D6C9E38385}">
      <dgm:prSet/>
      <dgm:spPr/>
      <dgm:t>
        <a:bodyPr/>
        <a:lstStyle/>
        <a:p>
          <a:endParaRPr lang="zh-CN" altLang="en-US"/>
        </a:p>
      </dgm:t>
    </dgm:pt>
    <dgm:pt modelId="{AFAE6FB0-6280-45A7-8569-6B88908F2E7E}">
      <dgm:prSet/>
      <dgm:spPr/>
      <dgm:t>
        <a:bodyPr/>
        <a:lstStyle/>
        <a:p>
          <a:r>
            <a:rPr lang="zh-CN" altLang="en-US" dirty="0" smtClean="0"/>
            <a:t>通信</a:t>
          </a:r>
          <a:endParaRPr lang="zh-CN" altLang="en-US" dirty="0"/>
        </a:p>
      </dgm:t>
    </dgm:pt>
    <dgm:pt modelId="{6486B9AA-FA76-4179-9EF4-F5965E9B4C28}" type="parTrans" cxnId="{D80FB5BD-37B7-4930-9DE1-82C5FF5A00DD}">
      <dgm:prSet/>
      <dgm:spPr/>
      <dgm:t>
        <a:bodyPr/>
        <a:lstStyle/>
        <a:p>
          <a:endParaRPr lang="zh-CN" altLang="en-US"/>
        </a:p>
      </dgm:t>
    </dgm:pt>
    <dgm:pt modelId="{08B161BA-CA1F-4A3E-88B4-7E229D59921D}" type="sibTrans" cxnId="{D80FB5BD-37B7-4930-9DE1-82C5FF5A00DD}">
      <dgm:prSet/>
      <dgm:spPr/>
      <dgm:t>
        <a:bodyPr/>
        <a:lstStyle/>
        <a:p>
          <a:endParaRPr lang="zh-CN" altLang="en-US"/>
        </a:p>
      </dgm:t>
    </dgm:pt>
    <dgm:pt modelId="{5C601C41-6ADD-48EC-A92A-36C7F095E78F}">
      <dgm:prSet/>
      <dgm:spPr/>
      <dgm:t>
        <a:bodyPr/>
        <a:lstStyle/>
        <a:p>
          <a:r>
            <a:rPr lang="zh-CN" altLang="en-US" dirty="0" smtClean="0"/>
            <a:t>数据转换</a:t>
          </a:r>
          <a:endParaRPr lang="zh-CN" altLang="en-US" dirty="0"/>
        </a:p>
      </dgm:t>
    </dgm:pt>
    <dgm:pt modelId="{8E7FB91E-BE76-46B8-91C6-1EB5C641F784}" type="parTrans" cxnId="{2385B893-882F-4CB9-953C-49443D5FC6D8}">
      <dgm:prSet/>
      <dgm:spPr/>
      <dgm:t>
        <a:bodyPr/>
        <a:lstStyle/>
        <a:p>
          <a:endParaRPr lang="zh-CN" altLang="en-US"/>
        </a:p>
      </dgm:t>
    </dgm:pt>
    <dgm:pt modelId="{0E6FB30D-2042-4AEA-A783-D4FCAD1229BF}" type="sibTrans" cxnId="{2385B893-882F-4CB9-953C-49443D5FC6D8}">
      <dgm:prSet/>
      <dgm:spPr/>
      <dgm:t>
        <a:bodyPr/>
        <a:lstStyle/>
        <a:p>
          <a:endParaRPr lang="zh-CN" altLang="en-US"/>
        </a:p>
      </dgm:t>
    </dgm:pt>
    <dgm:pt modelId="{6EEE7FB6-0FBF-4DEE-9CB9-D75AA9D37A0E}">
      <dgm:prSet custT="1"/>
      <dgm:spPr/>
      <dgm:t>
        <a:bodyPr/>
        <a:lstStyle/>
        <a:p>
          <a:pPr rtl="0"/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29BA62-BA72-4E37-B9C7-0AC56B397816}" type="parTrans" cxnId="{6502FB90-EC71-43BD-B9FC-9E5535EB105C}">
      <dgm:prSet/>
      <dgm:spPr/>
      <dgm:t>
        <a:bodyPr/>
        <a:lstStyle/>
        <a:p>
          <a:endParaRPr lang="zh-CN" altLang="en-US"/>
        </a:p>
      </dgm:t>
    </dgm:pt>
    <dgm:pt modelId="{BCEEF46A-6C4C-4EA8-A4B5-29DFD692AA6E}" type="sibTrans" cxnId="{6502FB90-EC71-43BD-B9FC-9E5535EB105C}">
      <dgm:prSet/>
      <dgm:spPr/>
      <dgm:t>
        <a:bodyPr/>
        <a:lstStyle/>
        <a:p>
          <a:endParaRPr lang="zh-CN" altLang="en-US"/>
        </a:p>
      </dgm:t>
    </dgm:pt>
    <dgm:pt modelId="{34341641-7A2A-4447-BC84-32F6F0019EBE}">
      <dgm:prSet/>
      <dgm:spPr/>
      <dgm:t>
        <a:bodyPr/>
        <a:lstStyle/>
        <a:p>
          <a:r>
            <a:rPr lang="zh-CN" altLang="en-US" smtClean="0"/>
            <a:t>存储管理</a:t>
          </a:r>
          <a:endParaRPr lang="zh-CN" altLang="en-US"/>
        </a:p>
      </dgm:t>
    </dgm:pt>
    <dgm:pt modelId="{E19745E7-8B32-4427-9ECF-BB86CAD0F0D9}" type="parTrans" cxnId="{44174B5C-8BCD-4E00-B576-E37E29D61798}">
      <dgm:prSet/>
      <dgm:spPr/>
      <dgm:t>
        <a:bodyPr/>
        <a:lstStyle/>
        <a:p>
          <a:endParaRPr lang="zh-CN" altLang="en-US"/>
        </a:p>
      </dgm:t>
    </dgm:pt>
    <dgm:pt modelId="{3E30EFA8-E922-4149-A6F3-1CBB9E26C1A8}" type="sibTrans" cxnId="{44174B5C-8BCD-4E00-B576-E37E29D61798}">
      <dgm:prSet/>
      <dgm:spPr/>
      <dgm:t>
        <a:bodyPr/>
        <a:lstStyle/>
        <a:p>
          <a:endParaRPr lang="zh-CN" altLang="en-US"/>
        </a:p>
      </dgm:t>
    </dgm:pt>
    <dgm:pt modelId="{4ED0431E-7AA7-4FA5-B9BF-FC6E1008852B}">
      <dgm:prSet/>
      <dgm:spPr/>
      <dgm:t>
        <a:bodyPr/>
        <a:lstStyle/>
        <a:p>
          <a:r>
            <a:rPr lang="zh-CN" altLang="en-US" smtClean="0"/>
            <a:t>重组重构</a:t>
          </a:r>
          <a:endParaRPr lang="zh-CN" altLang="en-US"/>
        </a:p>
      </dgm:t>
    </dgm:pt>
    <dgm:pt modelId="{6F5466E4-4543-4624-B0F5-56BF79454F04}" type="parTrans" cxnId="{73C3D0E8-88D6-4B86-8A11-642F7A7DFD9B}">
      <dgm:prSet/>
      <dgm:spPr/>
      <dgm:t>
        <a:bodyPr/>
        <a:lstStyle/>
        <a:p>
          <a:endParaRPr lang="zh-CN" altLang="en-US"/>
        </a:p>
      </dgm:t>
    </dgm:pt>
    <dgm:pt modelId="{2CE88CEA-A1BD-45D1-BF5D-38902B91A1DF}" type="sibTrans" cxnId="{73C3D0E8-88D6-4B86-8A11-642F7A7DFD9B}">
      <dgm:prSet/>
      <dgm:spPr/>
      <dgm:t>
        <a:bodyPr/>
        <a:lstStyle/>
        <a:p>
          <a:endParaRPr lang="zh-CN" altLang="en-US"/>
        </a:p>
      </dgm:t>
    </dgm:pt>
    <dgm:pt modelId="{85B53AF6-B088-47DD-8D2E-EBF63D35A674}">
      <dgm:prSet/>
      <dgm:spPr/>
      <dgm:t>
        <a:bodyPr/>
        <a:lstStyle/>
        <a:p>
          <a:r>
            <a:rPr lang="zh-CN" altLang="en-US" smtClean="0"/>
            <a:t>监视</a:t>
          </a:r>
          <a:endParaRPr lang="zh-CN" altLang="en-US"/>
        </a:p>
      </dgm:t>
    </dgm:pt>
    <dgm:pt modelId="{950CDDE0-73DD-4E6D-81BC-3614F219B9C8}" type="parTrans" cxnId="{B6208496-C933-4D10-9273-C433CD81A2BC}">
      <dgm:prSet/>
      <dgm:spPr/>
      <dgm:t>
        <a:bodyPr/>
        <a:lstStyle/>
        <a:p>
          <a:endParaRPr lang="zh-CN" altLang="en-US"/>
        </a:p>
      </dgm:t>
    </dgm:pt>
    <dgm:pt modelId="{DB256D25-D2F8-4142-856D-053E02ADBD62}" type="sibTrans" cxnId="{B6208496-C933-4D10-9273-C433CD81A2BC}">
      <dgm:prSet/>
      <dgm:spPr/>
      <dgm:t>
        <a:bodyPr/>
        <a:lstStyle/>
        <a:p>
          <a:endParaRPr lang="zh-CN" altLang="en-US"/>
        </a:p>
      </dgm:t>
    </dgm:pt>
    <dgm:pt modelId="{7A49B14A-2406-449D-8EBD-B79F2B36A4B0}">
      <dgm:prSet/>
      <dgm:spPr/>
      <dgm:t>
        <a:bodyPr/>
        <a:lstStyle/>
        <a:p>
          <a:r>
            <a:rPr lang="zh-CN" altLang="en-US" smtClean="0"/>
            <a:t>分析</a:t>
          </a:r>
          <a:endParaRPr lang="zh-CN" altLang="en-US"/>
        </a:p>
      </dgm:t>
    </dgm:pt>
    <dgm:pt modelId="{A7AF6ACE-D86B-4B72-A164-D3EA2CD90910}" type="parTrans" cxnId="{48553E53-95B8-4532-9389-CF4354B492EB}">
      <dgm:prSet/>
      <dgm:spPr/>
      <dgm:t>
        <a:bodyPr/>
        <a:lstStyle/>
        <a:p>
          <a:endParaRPr lang="zh-CN" altLang="en-US"/>
        </a:p>
      </dgm:t>
    </dgm:pt>
    <dgm:pt modelId="{AF05500B-E721-4859-A2C5-F633B6E546EE}" type="sibTrans" cxnId="{48553E53-95B8-4532-9389-CF4354B492EB}">
      <dgm:prSet/>
      <dgm:spPr/>
      <dgm:t>
        <a:bodyPr/>
        <a:lstStyle/>
        <a:p>
          <a:endParaRPr lang="zh-CN" altLang="en-US"/>
        </a:p>
      </dgm:t>
    </dgm:pt>
    <dgm:pt modelId="{287D085A-8746-4E0C-ABFF-032CFEF46CD4}">
      <dgm:prSet/>
      <dgm:spPr/>
      <dgm:t>
        <a:bodyPr/>
        <a:lstStyle/>
        <a:p>
          <a:endParaRPr lang="zh-CN" altLang="en-US"/>
        </a:p>
      </dgm:t>
    </dgm:pt>
    <dgm:pt modelId="{8377B0AC-BC7F-47CB-B28F-6121AEA8EF29}" type="parTrans" cxnId="{3FB7C08D-05B3-439E-8D40-44A0F6E5938E}">
      <dgm:prSet/>
      <dgm:spPr/>
      <dgm:t>
        <a:bodyPr/>
        <a:lstStyle/>
        <a:p>
          <a:endParaRPr lang="zh-CN" altLang="en-US"/>
        </a:p>
      </dgm:t>
    </dgm:pt>
    <dgm:pt modelId="{4995A47A-0086-4F81-8500-13BEEB3E9B0E}" type="sibTrans" cxnId="{3FB7C08D-05B3-439E-8D40-44A0F6E5938E}">
      <dgm:prSet/>
      <dgm:spPr/>
      <dgm:t>
        <a:bodyPr/>
        <a:lstStyle/>
        <a:p>
          <a:endParaRPr lang="zh-CN" altLang="en-US"/>
        </a:p>
      </dgm:t>
    </dgm:pt>
    <dgm:pt modelId="{D779DCB3-63D9-49FE-9DE2-2AA687415AFC}">
      <dgm:prSet/>
      <dgm:spPr/>
      <dgm:t>
        <a:bodyPr/>
        <a:lstStyle/>
        <a:p>
          <a:r>
            <a:rPr lang="zh-CN" altLang="en-US" dirty="0" smtClean="0"/>
            <a:t>模式定义</a:t>
          </a:r>
          <a:endParaRPr lang="zh-CN" altLang="en-US" dirty="0"/>
        </a:p>
      </dgm:t>
    </dgm:pt>
    <dgm:pt modelId="{98D78C01-92A9-403D-8AFA-814456C7562F}" type="parTrans" cxnId="{F3632781-3842-4E4A-8AFD-6CCF6AC84C05}">
      <dgm:prSet/>
      <dgm:spPr/>
      <dgm:t>
        <a:bodyPr/>
        <a:lstStyle/>
        <a:p>
          <a:endParaRPr lang="zh-CN" altLang="en-US"/>
        </a:p>
      </dgm:t>
    </dgm:pt>
    <dgm:pt modelId="{1C1627D9-3EE2-4E23-A7F8-DE6AC463DCF5}" type="sibTrans" cxnId="{F3632781-3842-4E4A-8AFD-6CCF6AC84C05}">
      <dgm:prSet/>
      <dgm:spPr/>
      <dgm:t>
        <a:bodyPr/>
        <a:lstStyle/>
        <a:p>
          <a:endParaRPr lang="zh-CN" altLang="en-US"/>
        </a:p>
      </dgm:t>
    </dgm:pt>
    <dgm:pt modelId="{AAE408FA-623E-440A-B86E-D5ABB4C73A70}">
      <dgm:prSet/>
      <dgm:spPr/>
      <dgm:t>
        <a:bodyPr/>
        <a:lstStyle/>
        <a:p>
          <a:r>
            <a:rPr lang="zh-CN" altLang="en-US" dirty="0" smtClean="0"/>
            <a:t>安全定义</a:t>
          </a:r>
          <a:endParaRPr lang="zh-CN" altLang="en-US" dirty="0"/>
        </a:p>
      </dgm:t>
    </dgm:pt>
    <dgm:pt modelId="{B92518E1-02D2-40FF-BF8C-151D27B8EB8C}" type="parTrans" cxnId="{E52418F5-1123-4582-8B51-C8AEF2A8A1BB}">
      <dgm:prSet/>
      <dgm:spPr/>
      <dgm:t>
        <a:bodyPr/>
        <a:lstStyle/>
        <a:p>
          <a:endParaRPr lang="zh-CN" altLang="en-US"/>
        </a:p>
      </dgm:t>
    </dgm:pt>
    <dgm:pt modelId="{C7B83F65-7C9D-4144-ABA2-18F6D4B17FEC}" type="sibTrans" cxnId="{E52418F5-1123-4582-8B51-C8AEF2A8A1BB}">
      <dgm:prSet/>
      <dgm:spPr/>
      <dgm:t>
        <a:bodyPr/>
        <a:lstStyle/>
        <a:p>
          <a:endParaRPr lang="zh-CN" altLang="en-US"/>
        </a:p>
      </dgm:t>
    </dgm:pt>
    <dgm:pt modelId="{99C7FDD5-F107-4DD5-AE30-09B9B6485ACD}">
      <dgm:prSet/>
      <dgm:spPr/>
      <dgm:t>
        <a:bodyPr/>
        <a:lstStyle/>
        <a:p>
          <a:r>
            <a:rPr lang="zh-CN" altLang="en-US" dirty="0" smtClean="0"/>
            <a:t>完整定义</a:t>
          </a:r>
          <a:endParaRPr lang="zh-CN" altLang="en-US" dirty="0"/>
        </a:p>
      </dgm:t>
    </dgm:pt>
    <dgm:pt modelId="{AC387A25-0F93-41B0-9664-D72411E153BA}" type="parTrans" cxnId="{F1001C80-6A47-46EC-87BC-851278C789FE}">
      <dgm:prSet/>
      <dgm:spPr/>
      <dgm:t>
        <a:bodyPr/>
        <a:lstStyle/>
        <a:p>
          <a:endParaRPr lang="zh-CN" altLang="en-US"/>
        </a:p>
      </dgm:t>
    </dgm:pt>
    <dgm:pt modelId="{9F6D83BA-6108-4879-BAE9-DBB510DD7509}" type="sibTrans" cxnId="{F1001C80-6A47-46EC-87BC-851278C789FE}">
      <dgm:prSet/>
      <dgm:spPr/>
      <dgm:t>
        <a:bodyPr/>
        <a:lstStyle/>
        <a:p>
          <a:endParaRPr lang="zh-CN" altLang="en-US"/>
        </a:p>
      </dgm:t>
    </dgm:pt>
    <dgm:pt modelId="{FE720752-8756-4AEF-B882-AE1721996057}">
      <dgm:prSet/>
      <dgm:spPr/>
      <dgm:t>
        <a:bodyPr/>
        <a:lstStyle/>
        <a:p>
          <a:r>
            <a:rPr lang="en-US" altLang="zh-CN" dirty="0" smtClean="0"/>
            <a:t>DD</a:t>
          </a:r>
          <a:endParaRPr lang="zh-CN" altLang="en-US" dirty="0"/>
        </a:p>
      </dgm:t>
    </dgm:pt>
    <dgm:pt modelId="{A09A8E34-7761-4B37-83EC-6FB043B9BDF9}" type="parTrans" cxnId="{126F4FA1-6F94-4A4D-929F-3BFC6F4DEC1B}">
      <dgm:prSet/>
      <dgm:spPr/>
      <dgm:t>
        <a:bodyPr/>
        <a:lstStyle/>
        <a:p>
          <a:endParaRPr lang="zh-CN" altLang="en-US"/>
        </a:p>
      </dgm:t>
    </dgm:pt>
    <dgm:pt modelId="{FA0DFB90-AC1D-4672-811B-33256BEB76E1}" type="sibTrans" cxnId="{126F4FA1-6F94-4A4D-929F-3BFC6F4DEC1B}">
      <dgm:prSet/>
      <dgm:spPr/>
      <dgm:t>
        <a:bodyPr/>
        <a:lstStyle/>
        <a:p>
          <a:endParaRPr lang="zh-CN" altLang="en-US"/>
        </a:p>
      </dgm:t>
    </dgm:pt>
    <dgm:pt modelId="{C8C5D79D-2B90-4E6D-BB70-04E99DC33181}" type="pres">
      <dgm:prSet presAssocID="{FCA2ECC1-587E-4447-9DEB-DF7B542B0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105B16-ADA8-49EF-B007-5AFDA60ADFC0}" type="pres">
      <dgm:prSet presAssocID="{917E113D-9214-40FC-AF25-B301EFB42413}" presName="composite" presStyleCnt="0"/>
      <dgm:spPr/>
    </dgm:pt>
    <dgm:pt modelId="{2FD62834-2670-4757-8EC6-A598AF76C9BF}" type="pres">
      <dgm:prSet presAssocID="{917E113D-9214-40FC-AF25-B301EFB42413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F04107-C796-497A-943A-6EC5D3970550}" type="pres">
      <dgm:prSet presAssocID="{917E113D-9214-40FC-AF25-B301EFB42413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FE93B6-7401-4861-A990-965C7967C7CF}" type="pres">
      <dgm:prSet presAssocID="{C2659462-8336-49E5-99C3-6E0664176592}" presName="space" presStyleCnt="0"/>
      <dgm:spPr/>
    </dgm:pt>
    <dgm:pt modelId="{504A14F0-EE17-43A9-AE0F-1C961A902BB4}" type="pres">
      <dgm:prSet presAssocID="{B1F2BB72-5DAD-4883-A36B-9C4AB0E39F12}" presName="composite" presStyleCnt="0"/>
      <dgm:spPr/>
    </dgm:pt>
    <dgm:pt modelId="{A396F6AB-B4F0-4D5E-9576-E5BF4549DE3C}" type="pres">
      <dgm:prSet presAssocID="{B1F2BB72-5DAD-4883-A36B-9C4AB0E39F1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200073-3B43-4D26-BFAC-E085E48992F3}" type="pres">
      <dgm:prSet presAssocID="{B1F2BB72-5DAD-4883-A36B-9C4AB0E39F12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101D75-FCC8-49F6-A09C-1D466A98C2C6}" type="pres">
      <dgm:prSet presAssocID="{303701D0-75DE-4C0C-B267-901A56F48CE8}" presName="space" presStyleCnt="0"/>
      <dgm:spPr/>
    </dgm:pt>
    <dgm:pt modelId="{CA3D69AD-EDE0-4D7F-8B33-7E8D1FA65A0E}" type="pres">
      <dgm:prSet presAssocID="{62E7A436-0514-402C-A74A-E554AD3EC6FA}" presName="composite" presStyleCnt="0"/>
      <dgm:spPr/>
    </dgm:pt>
    <dgm:pt modelId="{ECB11109-4403-4DB0-83DD-BECA9C834B44}" type="pres">
      <dgm:prSet presAssocID="{62E7A436-0514-402C-A74A-E554AD3EC6F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5D2CE-6FCA-465A-857D-90E4471AC39A}" type="pres">
      <dgm:prSet presAssocID="{62E7A436-0514-402C-A74A-E554AD3EC6FA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E75E1-46CB-4108-8D2F-AD44045FFC23}" type="pres">
      <dgm:prSet presAssocID="{70211040-1BA1-429A-B218-DDAF943C728C}" presName="space" presStyleCnt="0"/>
      <dgm:spPr/>
    </dgm:pt>
    <dgm:pt modelId="{4C7E8EAC-9983-4E24-A8CD-0CE361E54416}" type="pres">
      <dgm:prSet presAssocID="{3409ECF5-5664-45A8-A22A-6441A55F94BC}" presName="composite" presStyleCnt="0"/>
      <dgm:spPr/>
    </dgm:pt>
    <dgm:pt modelId="{FE6EF234-3843-4A98-9D48-9973BDCBEEFB}" type="pres">
      <dgm:prSet presAssocID="{3409ECF5-5664-45A8-A22A-6441A55F94B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C5D476-81F2-4B05-8B7E-D7C9736A5C1C}" type="pres">
      <dgm:prSet presAssocID="{3409ECF5-5664-45A8-A22A-6441A55F94BC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940E93-09E7-4FB4-8426-8D6A97601183}" type="pres">
      <dgm:prSet presAssocID="{D75CA19B-FF38-46F2-9FF2-98A06B68BF94}" presName="space" presStyleCnt="0"/>
      <dgm:spPr/>
    </dgm:pt>
    <dgm:pt modelId="{31BBE0BB-0955-4617-9B4E-AD26F76C1FE1}" type="pres">
      <dgm:prSet presAssocID="{6EEE7FB6-0FBF-4DEE-9CB9-D75AA9D37A0E}" presName="composite" presStyleCnt="0"/>
      <dgm:spPr/>
    </dgm:pt>
    <dgm:pt modelId="{E898B277-E3BA-4B61-8C0D-896A37719ABE}" type="pres">
      <dgm:prSet presAssocID="{6EEE7FB6-0FBF-4DEE-9CB9-D75AA9D37A0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E9814-7A56-4885-8EFB-85CF17E15779}" type="pres">
      <dgm:prSet presAssocID="{6EEE7FB6-0FBF-4DEE-9CB9-D75AA9D37A0E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553E53-95B8-4532-9389-CF4354B492EB}" srcId="{3409ECF5-5664-45A8-A22A-6441A55F94BC}" destId="{7A49B14A-2406-449D-8EBD-B79F2B36A4B0}" srcOrd="3" destOrd="0" parTransId="{A7AF6ACE-D86B-4B72-A164-D3EA2CD90910}" sibTransId="{AF05500B-E721-4859-A2C5-F633B6E546EE}"/>
    <dgm:cxn modelId="{194E7275-9282-4C2C-97CB-02D3D6F6B229}" type="presOf" srcId="{34D09D14-DF0C-4913-BC05-04DD41142B16}" destId="{9C200073-3B43-4D26-BFAC-E085E48992F3}" srcOrd="0" destOrd="1" presId="urn:microsoft.com/office/officeart/2005/8/layout/hList1"/>
    <dgm:cxn modelId="{167EC246-8D68-43E4-A9B7-729AD3BC754C}" type="presOf" srcId="{B1F2BB72-5DAD-4883-A36B-9C4AB0E39F12}" destId="{A396F6AB-B4F0-4D5E-9576-E5BF4549DE3C}" srcOrd="0" destOrd="0" presId="urn:microsoft.com/office/officeart/2005/8/layout/hList1"/>
    <dgm:cxn modelId="{55EF85C8-6170-4C82-8754-8D818E948A34}" srcId="{62E7A436-0514-402C-A74A-E554AD3EC6FA}" destId="{2524D34C-3BEF-48A3-8A73-8234CB912786}" srcOrd="0" destOrd="0" parTransId="{BBE15068-4D9B-4D42-9F34-CC3D8DD7F349}" sibTransId="{3E2804CD-883C-4951-8898-0F4BA4E96421}"/>
    <dgm:cxn modelId="{E226153C-D3A9-4F45-963C-82D6C9E38385}" srcId="{62E7A436-0514-402C-A74A-E554AD3EC6FA}" destId="{15B7A17D-4320-492F-A816-28AAF5D0F76B}" srcOrd="3" destOrd="0" parTransId="{9A6D3F92-29D4-4CC9-8560-329846E53B48}" sibTransId="{4AC8DF79-4C40-407E-9197-75EAFF3C26BF}"/>
    <dgm:cxn modelId="{73EF8AB4-BB1D-4B92-9014-B1BFED1121B8}" srcId="{B1F2BB72-5DAD-4883-A36B-9C4AB0E39F12}" destId="{34D09D14-DF0C-4913-BC05-04DD41142B16}" srcOrd="1" destOrd="0" parTransId="{636BF019-7C31-4CDD-A8C1-8296B96ED6A6}" sibTransId="{CFECB24A-5DA2-4AE3-B6D7-30C8F9E1D282}"/>
    <dgm:cxn modelId="{F1001C80-6A47-46EC-87BC-851278C789FE}" srcId="{917E113D-9214-40FC-AF25-B301EFB42413}" destId="{99C7FDD5-F107-4DD5-AE30-09B9B6485ACD}" srcOrd="3" destOrd="0" parTransId="{AC387A25-0F93-41B0-9664-D72411E153BA}" sibTransId="{9F6D83BA-6108-4879-BAE9-DBB510DD7509}"/>
    <dgm:cxn modelId="{C3655406-16BF-4006-B096-0D40038B1F1C}" type="presOf" srcId="{AFAE6FB0-6280-45A7-8569-6B88908F2E7E}" destId="{19FE9814-7A56-4885-8EFB-85CF17E15779}" srcOrd="0" destOrd="0" presId="urn:microsoft.com/office/officeart/2005/8/layout/hList1"/>
    <dgm:cxn modelId="{EE678AEC-0485-468C-95F7-2DB7649E25E3}" type="presOf" srcId="{4ED0431E-7AA7-4FA5-B9BF-FC6E1008852B}" destId="{30C5D476-81F2-4B05-8B7E-D7C9736A5C1C}" srcOrd="0" destOrd="1" presId="urn:microsoft.com/office/officeart/2005/8/layout/hList1"/>
    <dgm:cxn modelId="{959D4DA5-F55B-41D7-9133-5642ECDC7F0C}" srcId="{FCA2ECC1-587E-4447-9DEB-DF7B542B0F85}" destId="{3409ECF5-5664-45A8-A22A-6441A55F94BC}" srcOrd="3" destOrd="0" parTransId="{A8BEEAC9-B501-4B4D-B103-70BA4002D128}" sibTransId="{D75CA19B-FF38-46F2-9FF2-98A06B68BF94}"/>
    <dgm:cxn modelId="{A5F5D200-9E7A-4FFF-97B7-6833D66C5E3C}" type="presOf" srcId="{C85A4F89-FD0F-4BF5-840C-332C4A89BA53}" destId="{9B85D2CE-6FCA-465A-857D-90E4471AC39A}" srcOrd="0" destOrd="2" presId="urn:microsoft.com/office/officeart/2005/8/layout/hList1"/>
    <dgm:cxn modelId="{6502FB90-EC71-43BD-B9FC-9E5535EB105C}" srcId="{FCA2ECC1-587E-4447-9DEB-DF7B542B0F85}" destId="{6EEE7FB6-0FBF-4DEE-9CB9-D75AA9D37A0E}" srcOrd="4" destOrd="0" parTransId="{4A29BA62-BA72-4E37-B9C7-0AC56B397816}" sibTransId="{BCEEF46A-6C4C-4EA8-A4B5-29DFD692AA6E}"/>
    <dgm:cxn modelId="{E52418F5-1123-4582-8B51-C8AEF2A8A1BB}" srcId="{917E113D-9214-40FC-AF25-B301EFB42413}" destId="{AAE408FA-623E-440A-B86E-D5ABB4C73A70}" srcOrd="2" destOrd="0" parTransId="{B92518E1-02D2-40FF-BF8C-151D27B8EB8C}" sibTransId="{C7B83F65-7C9D-4144-ABA2-18F6D4B17FEC}"/>
    <dgm:cxn modelId="{02EE9743-790B-48E8-B31E-757ADA5CDE01}" type="presOf" srcId="{FCA2ECC1-587E-4447-9DEB-DF7B542B0F85}" destId="{C8C5D79D-2B90-4E6D-BB70-04E99DC33181}" srcOrd="0" destOrd="0" presId="urn:microsoft.com/office/officeart/2005/8/layout/hList1"/>
    <dgm:cxn modelId="{7CEA0D3D-69BA-4853-87C9-F6C65CCFAF76}" type="presOf" srcId="{6EEE7FB6-0FBF-4DEE-9CB9-D75AA9D37A0E}" destId="{E898B277-E3BA-4B61-8C0D-896A37719ABE}" srcOrd="0" destOrd="0" presId="urn:microsoft.com/office/officeart/2005/8/layout/hList1"/>
    <dgm:cxn modelId="{BF315622-2EA6-4516-88F5-9FA29A80BF22}" srcId="{B1F2BB72-5DAD-4883-A36B-9C4AB0E39F12}" destId="{114A13B5-B1BB-452C-9A86-E4D45DFD45F0}" srcOrd="0" destOrd="0" parTransId="{40278A06-F693-4939-9CD7-737032AF2EC2}" sibTransId="{DDA2929A-BA06-4001-BB6A-CEA40B7C4656}"/>
    <dgm:cxn modelId="{44174B5C-8BCD-4E00-B576-E37E29D61798}" srcId="{3409ECF5-5664-45A8-A22A-6441A55F94BC}" destId="{34341641-7A2A-4447-BC84-32F6F0019EBE}" srcOrd="0" destOrd="0" parTransId="{E19745E7-8B32-4427-9ECF-BB86CAD0F0D9}" sibTransId="{3E30EFA8-E922-4149-A6F3-1CBB9E26C1A8}"/>
    <dgm:cxn modelId="{0C616C6E-8ADB-4EF5-AD20-E38599AA4F8F}" type="presOf" srcId="{15B7A17D-4320-492F-A816-28AAF5D0F76B}" destId="{9B85D2CE-6FCA-465A-857D-90E4471AC39A}" srcOrd="0" destOrd="3" presId="urn:microsoft.com/office/officeart/2005/8/layout/hList1"/>
    <dgm:cxn modelId="{752E29D1-A21D-4689-B8AC-B4C70DDD2EBF}" type="presOf" srcId="{D2113D22-6415-4374-B968-360648B630E6}" destId="{C3F04107-C796-497A-943A-6EC5D3970550}" srcOrd="0" destOrd="0" presId="urn:microsoft.com/office/officeart/2005/8/layout/hList1"/>
    <dgm:cxn modelId="{3FB7C08D-05B3-439E-8D40-44A0F6E5938E}" srcId="{3409ECF5-5664-45A8-A22A-6441A55F94BC}" destId="{287D085A-8746-4E0C-ABFF-032CFEF46CD4}" srcOrd="4" destOrd="0" parTransId="{8377B0AC-BC7F-47CB-B28F-6121AEA8EF29}" sibTransId="{4995A47A-0086-4F81-8500-13BEEB3E9B0E}"/>
    <dgm:cxn modelId="{9389655C-D346-42C3-B460-0AD4D32DA266}" type="presOf" srcId="{27550690-F685-49BE-ABD8-A77D32F9104E}" destId="{9B85D2CE-6FCA-465A-857D-90E4471AC39A}" srcOrd="0" destOrd="1" presId="urn:microsoft.com/office/officeart/2005/8/layout/hList1"/>
    <dgm:cxn modelId="{F3632781-3842-4E4A-8AFD-6CCF6AC84C05}" srcId="{917E113D-9214-40FC-AF25-B301EFB42413}" destId="{D779DCB3-63D9-49FE-9DE2-2AA687415AFC}" srcOrd="1" destOrd="0" parTransId="{98D78C01-92A9-403D-8AFA-814456C7562F}" sibTransId="{1C1627D9-3EE2-4E23-A7F8-DE6AC463DCF5}"/>
    <dgm:cxn modelId="{C3FEE06F-5308-4290-9E60-AEDCF9ACDF2B}" type="presOf" srcId="{D779DCB3-63D9-49FE-9DE2-2AA687415AFC}" destId="{C3F04107-C796-497A-943A-6EC5D3970550}" srcOrd="0" destOrd="1" presId="urn:microsoft.com/office/officeart/2005/8/layout/hList1"/>
    <dgm:cxn modelId="{B6208496-C933-4D10-9273-C433CD81A2BC}" srcId="{3409ECF5-5664-45A8-A22A-6441A55F94BC}" destId="{85B53AF6-B088-47DD-8D2E-EBF63D35A674}" srcOrd="2" destOrd="0" parTransId="{950CDDE0-73DD-4E6D-81BC-3614F219B9C8}" sibTransId="{DB256D25-D2F8-4142-856D-053E02ADBD62}"/>
    <dgm:cxn modelId="{14C1474D-EF5B-4C41-ABA8-D151AE129A85}" srcId="{62E7A436-0514-402C-A74A-E554AD3EC6FA}" destId="{C85A4F89-FD0F-4BF5-840C-332C4A89BA53}" srcOrd="2" destOrd="0" parTransId="{9C786735-C1EC-4421-BD9A-143DE8A80C27}" sibTransId="{5BA29E9A-C8F6-45B3-8974-49B05E6C2252}"/>
    <dgm:cxn modelId="{2385B893-882F-4CB9-953C-49443D5FC6D8}" srcId="{6EEE7FB6-0FBF-4DEE-9CB9-D75AA9D37A0E}" destId="{5C601C41-6ADD-48EC-A92A-36C7F095E78F}" srcOrd="1" destOrd="0" parTransId="{8E7FB91E-BE76-46B8-91C6-1EB5C641F784}" sibTransId="{0E6FB30D-2042-4AEA-A783-D4FCAD1229BF}"/>
    <dgm:cxn modelId="{BEDEA848-5AD1-4062-AB08-C49AB6D34AA0}" type="presOf" srcId="{2524D34C-3BEF-48A3-8A73-8234CB912786}" destId="{9B85D2CE-6FCA-465A-857D-90E4471AC39A}" srcOrd="0" destOrd="0" presId="urn:microsoft.com/office/officeart/2005/8/layout/hList1"/>
    <dgm:cxn modelId="{1B3BBEF5-4841-4BBE-A039-CEEF86225B36}" type="presOf" srcId="{287D085A-8746-4E0C-ABFF-032CFEF46CD4}" destId="{30C5D476-81F2-4B05-8B7E-D7C9736A5C1C}" srcOrd="0" destOrd="4" presId="urn:microsoft.com/office/officeart/2005/8/layout/hList1"/>
    <dgm:cxn modelId="{D18A0B8D-EA37-4B76-9FAB-03B38A2B4473}" type="presOf" srcId="{0B5CB38B-5C84-4901-B261-E689AAB212BB}" destId="{9B85D2CE-6FCA-465A-857D-90E4471AC39A}" srcOrd="0" destOrd="4" presId="urn:microsoft.com/office/officeart/2005/8/layout/hList1"/>
    <dgm:cxn modelId="{17A5E28E-2490-4FF1-8234-EF3CC442CCF9}" type="presOf" srcId="{99C7FDD5-F107-4DD5-AE30-09B9B6485ACD}" destId="{C3F04107-C796-497A-943A-6EC5D3970550}" srcOrd="0" destOrd="3" presId="urn:microsoft.com/office/officeart/2005/8/layout/hList1"/>
    <dgm:cxn modelId="{C1B53BEC-0618-4ACA-B16F-0718902755B4}" type="presOf" srcId="{62E7A436-0514-402C-A74A-E554AD3EC6FA}" destId="{ECB11109-4403-4DB0-83DD-BECA9C834B44}" srcOrd="0" destOrd="0" presId="urn:microsoft.com/office/officeart/2005/8/layout/hList1"/>
    <dgm:cxn modelId="{6F361329-EDAF-473F-BAF7-A8D17354EC9C}" srcId="{62E7A436-0514-402C-A74A-E554AD3EC6FA}" destId="{27550690-F685-49BE-ABD8-A77D32F9104E}" srcOrd="1" destOrd="0" parTransId="{F8A6C89B-1FBF-4C10-BD87-69D060A0AF36}" sibTransId="{A94B9E47-7B15-410C-BE33-38A87C016969}"/>
    <dgm:cxn modelId="{56D67D8C-3DD7-462E-B918-5389699A05F8}" type="presOf" srcId="{7A49B14A-2406-449D-8EBD-B79F2B36A4B0}" destId="{30C5D476-81F2-4B05-8B7E-D7C9736A5C1C}" srcOrd="0" destOrd="3" presId="urn:microsoft.com/office/officeart/2005/8/layout/hList1"/>
    <dgm:cxn modelId="{F6296A73-06E5-4226-B765-2092D6DE5188}" srcId="{FCA2ECC1-587E-4447-9DEB-DF7B542B0F85}" destId="{62E7A436-0514-402C-A74A-E554AD3EC6FA}" srcOrd="2" destOrd="0" parTransId="{AE584E7D-DB42-4D94-85A0-6EC732110B7C}" sibTransId="{70211040-1BA1-429A-B218-DDAF943C728C}"/>
    <dgm:cxn modelId="{62442C13-AC99-422A-894C-E0BAC926AF9B}" type="presOf" srcId="{917E113D-9214-40FC-AF25-B301EFB42413}" destId="{2FD62834-2670-4757-8EC6-A598AF76C9BF}" srcOrd="0" destOrd="0" presId="urn:microsoft.com/office/officeart/2005/8/layout/hList1"/>
    <dgm:cxn modelId="{0107C89F-AB1C-4A61-BBC3-F25C1A2262AA}" type="presOf" srcId="{85B53AF6-B088-47DD-8D2E-EBF63D35A674}" destId="{30C5D476-81F2-4B05-8B7E-D7C9736A5C1C}" srcOrd="0" destOrd="2" presId="urn:microsoft.com/office/officeart/2005/8/layout/hList1"/>
    <dgm:cxn modelId="{126F4FA1-6F94-4A4D-929F-3BFC6F4DEC1B}" srcId="{917E113D-9214-40FC-AF25-B301EFB42413}" destId="{FE720752-8756-4AEF-B882-AE1721996057}" srcOrd="4" destOrd="0" parTransId="{A09A8E34-7761-4B37-83EC-6FB043B9BDF9}" sibTransId="{FA0DFB90-AC1D-4672-811B-33256BEB76E1}"/>
    <dgm:cxn modelId="{73C3D0E8-88D6-4B86-8A11-642F7A7DFD9B}" srcId="{3409ECF5-5664-45A8-A22A-6441A55F94BC}" destId="{4ED0431E-7AA7-4FA5-B9BF-FC6E1008852B}" srcOrd="1" destOrd="0" parTransId="{6F5466E4-4543-4624-B0F5-56BF79454F04}" sibTransId="{2CE88CEA-A1BD-45D1-BF5D-38902B91A1DF}"/>
    <dgm:cxn modelId="{92A3D7EE-FB31-4608-B669-CACD97A46243}" srcId="{FCA2ECC1-587E-4447-9DEB-DF7B542B0F85}" destId="{917E113D-9214-40FC-AF25-B301EFB42413}" srcOrd="0" destOrd="0" parTransId="{F3B03BF3-E3E8-43FC-AC3F-FB8081BE4E6C}" sibTransId="{C2659462-8336-49E5-99C3-6E0664176592}"/>
    <dgm:cxn modelId="{3A5102C9-4281-4F69-9CA6-FBCCB9F51BFD}" srcId="{62E7A436-0514-402C-A74A-E554AD3EC6FA}" destId="{0B5CB38B-5C84-4901-B261-E689AAB212BB}" srcOrd="4" destOrd="0" parTransId="{365450CC-3497-41E0-B693-5AF95F9688EE}" sibTransId="{9C463905-6D7D-41EC-A2AF-631C2AEC44CB}"/>
    <dgm:cxn modelId="{CC31ED7D-739B-433C-9B4C-577F07FD74AE}" type="presOf" srcId="{AAE408FA-623E-440A-B86E-D5ABB4C73A70}" destId="{C3F04107-C796-497A-943A-6EC5D3970550}" srcOrd="0" destOrd="2" presId="urn:microsoft.com/office/officeart/2005/8/layout/hList1"/>
    <dgm:cxn modelId="{F1283B16-63E8-41C8-9369-0CC24B5047DE}" srcId="{FCA2ECC1-587E-4447-9DEB-DF7B542B0F85}" destId="{B1F2BB72-5DAD-4883-A36B-9C4AB0E39F12}" srcOrd="1" destOrd="0" parTransId="{DF632440-025F-4E62-BC78-B1B33DBA959D}" sibTransId="{303701D0-75DE-4C0C-B267-901A56F48CE8}"/>
    <dgm:cxn modelId="{C2E19375-68DE-4DFD-BD65-FE64EEBA7975}" type="presOf" srcId="{34341641-7A2A-4447-BC84-32F6F0019EBE}" destId="{30C5D476-81F2-4B05-8B7E-D7C9736A5C1C}" srcOrd="0" destOrd="0" presId="urn:microsoft.com/office/officeart/2005/8/layout/hList1"/>
    <dgm:cxn modelId="{479E680C-AA0F-4558-9C1F-8BA29F4C26D3}" srcId="{917E113D-9214-40FC-AF25-B301EFB42413}" destId="{D2113D22-6415-4374-B968-360648B630E6}" srcOrd="0" destOrd="0" parTransId="{DE51321B-3926-44DC-85FD-43C86C4E10AA}" sibTransId="{645259F7-EAE1-4C12-8170-2728E931C928}"/>
    <dgm:cxn modelId="{A152208C-DE6C-4B9B-9729-C73DE352B6F5}" type="presOf" srcId="{FE720752-8756-4AEF-B882-AE1721996057}" destId="{C3F04107-C796-497A-943A-6EC5D3970550}" srcOrd="0" destOrd="4" presId="urn:microsoft.com/office/officeart/2005/8/layout/hList1"/>
    <dgm:cxn modelId="{D80FB5BD-37B7-4930-9DE1-82C5FF5A00DD}" srcId="{6EEE7FB6-0FBF-4DEE-9CB9-D75AA9D37A0E}" destId="{AFAE6FB0-6280-45A7-8569-6B88908F2E7E}" srcOrd="0" destOrd="0" parTransId="{6486B9AA-FA76-4179-9EF4-F5965E9B4C28}" sibTransId="{08B161BA-CA1F-4A3E-88B4-7E229D59921D}"/>
    <dgm:cxn modelId="{B610E45A-2A46-48AF-970F-B5E342BFBA40}" type="presOf" srcId="{5C601C41-6ADD-48EC-A92A-36C7F095E78F}" destId="{19FE9814-7A56-4885-8EFB-85CF17E15779}" srcOrd="0" destOrd="1" presId="urn:microsoft.com/office/officeart/2005/8/layout/hList1"/>
    <dgm:cxn modelId="{290014F3-5AD1-4889-9603-CC962A511FF6}" type="presOf" srcId="{114A13B5-B1BB-452C-9A86-E4D45DFD45F0}" destId="{9C200073-3B43-4D26-BFAC-E085E48992F3}" srcOrd="0" destOrd="0" presId="urn:microsoft.com/office/officeart/2005/8/layout/hList1"/>
    <dgm:cxn modelId="{E73E763A-C98D-41AD-93B4-6C514755CA20}" type="presOf" srcId="{3409ECF5-5664-45A8-A22A-6441A55F94BC}" destId="{FE6EF234-3843-4A98-9D48-9973BDCBEEFB}" srcOrd="0" destOrd="0" presId="urn:microsoft.com/office/officeart/2005/8/layout/hList1"/>
    <dgm:cxn modelId="{F8D56756-1319-4F6D-BEE8-5D5823032F1C}" type="presParOf" srcId="{C8C5D79D-2B90-4E6D-BB70-04E99DC33181}" destId="{DD105B16-ADA8-49EF-B007-5AFDA60ADFC0}" srcOrd="0" destOrd="0" presId="urn:microsoft.com/office/officeart/2005/8/layout/hList1"/>
    <dgm:cxn modelId="{AC9BBC71-2B86-4A0C-8DBD-825214ADAF83}" type="presParOf" srcId="{DD105B16-ADA8-49EF-B007-5AFDA60ADFC0}" destId="{2FD62834-2670-4757-8EC6-A598AF76C9BF}" srcOrd="0" destOrd="0" presId="urn:microsoft.com/office/officeart/2005/8/layout/hList1"/>
    <dgm:cxn modelId="{A685C38C-2205-4743-A10F-3ADA9B4D3A01}" type="presParOf" srcId="{DD105B16-ADA8-49EF-B007-5AFDA60ADFC0}" destId="{C3F04107-C796-497A-943A-6EC5D3970550}" srcOrd="1" destOrd="0" presId="urn:microsoft.com/office/officeart/2005/8/layout/hList1"/>
    <dgm:cxn modelId="{C08B009E-49EA-4DA8-AA2C-2270FF812197}" type="presParOf" srcId="{C8C5D79D-2B90-4E6D-BB70-04E99DC33181}" destId="{69FE93B6-7401-4861-A990-965C7967C7CF}" srcOrd="1" destOrd="0" presId="urn:microsoft.com/office/officeart/2005/8/layout/hList1"/>
    <dgm:cxn modelId="{32365E4F-F14D-4F91-98A5-150BB45F95FF}" type="presParOf" srcId="{C8C5D79D-2B90-4E6D-BB70-04E99DC33181}" destId="{504A14F0-EE17-43A9-AE0F-1C961A902BB4}" srcOrd="2" destOrd="0" presId="urn:microsoft.com/office/officeart/2005/8/layout/hList1"/>
    <dgm:cxn modelId="{0DF8DB7E-4873-4B97-A122-B4FB6CF1FFA9}" type="presParOf" srcId="{504A14F0-EE17-43A9-AE0F-1C961A902BB4}" destId="{A396F6AB-B4F0-4D5E-9576-E5BF4549DE3C}" srcOrd="0" destOrd="0" presId="urn:microsoft.com/office/officeart/2005/8/layout/hList1"/>
    <dgm:cxn modelId="{751327E2-E586-4F46-B193-5685CA9517D2}" type="presParOf" srcId="{504A14F0-EE17-43A9-AE0F-1C961A902BB4}" destId="{9C200073-3B43-4D26-BFAC-E085E48992F3}" srcOrd="1" destOrd="0" presId="urn:microsoft.com/office/officeart/2005/8/layout/hList1"/>
    <dgm:cxn modelId="{0C2D3B75-FB04-43D7-BC19-B1364CBE6F99}" type="presParOf" srcId="{C8C5D79D-2B90-4E6D-BB70-04E99DC33181}" destId="{E1101D75-FCC8-49F6-A09C-1D466A98C2C6}" srcOrd="3" destOrd="0" presId="urn:microsoft.com/office/officeart/2005/8/layout/hList1"/>
    <dgm:cxn modelId="{8AB5A9E6-C99F-49F9-B9F7-583E2C135783}" type="presParOf" srcId="{C8C5D79D-2B90-4E6D-BB70-04E99DC33181}" destId="{CA3D69AD-EDE0-4D7F-8B33-7E8D1FA65A0E}" srcOrd="4" destOrd="0" presId="urn:microsoft.com/office/officeart/2005/8/layout/hList1"/>
    <dgm:cxn modelId="{2F7EAF78-440B-4A6B-B526-0C52BEA3F0ED}" type="presParOf" srcId="{CA3D69AD-EDE0-4D7F-8B33-7E8D1FA65A0E}" destId="{ECB11109-4403-4DB0-83DD-BECA9C834B44}" srcOrd="0" destOrd="0" presId="urn:microsoft.com/office/officeart/2005/8/layout/hList1"/>
    <dgm:cxn modelId="{AEACABB8-ECE6-4348-917F-A7EDD4CBDA6A}" type="presParOf" srcId="{CA3D69AD-EDE0-4D7F-8B33-7E8D1FA65A0E}" destId="{9B85D2CE-6FCA-465A-857D-90E4471AC39A}" srcOrd="1" destOrd="0" presId="urn:microsoft.com/office/officeart/2005/8/layout/hList1"/>
    <dgm:cxn modelId="{7FFE7749-009E-4959-A503-77DF51387784}" type="presParOf" srcId="{C8C5D79D-2B90-4E6D-BB70-04E99DC33181}" destId="{637E75E1-46CB-4108-8D2F-AD44045FFC23}" srcOrd="5" destOrd="0" presId="urn:microsoft.com/office/officeart/2005/8/layout/hList1"/>
    <dgm:cxn modelId="{72584295-C854-4693-A5AF-AD78E620EECF}" type="presParOf" srcId="{C8C5D79D-2B90-4E6D-BB70-04E99DC33181}" destId="{4C7E8EAC-9983-4E24-A8CD-0CE361E54416}" srcOrd="6" destOrd="0" presId="urn:microsoft.com/office/officeart/2005/8/layout/hList1"/>
    <dgm:cxn modelId="{A12B4D6D-FB73-425E-9BC8-83ECB88249F2}" type="presParOf" srcId="{4C7E8EAC-9983-4E24-A8CD-0CE361E54416}" destId="{FE6EF234-3843-4A98-9D48-9973BDCBEEFB}" srcOrd="0" destOrd="0" presId="urn:microsoft.com/office/officeart/2005/8/layout/hList1"/>
    <dgm:cxn modelId="{A526A016-C13D-4F0D-9EB1-B4032801CA6F}" type="presParOf" srcId="{4C7E8EAC-9983-4E24-A8CD-0CE361E54416}" destId="{30C5D476-81F2-4B05-8B7E-D7C9736A5C1C}" srcOrd="1" destOrd="0" presId="urn:microsoft.com/office/officeart/2005/8/layout/hList1"/>
    <dgm:cxn modelId="{CF5BA134-2C31-40B8-852A-7A82C8B9ED6C}" type="presParOf" srcId="{C8C5D79D-2B90-4E6D-BB70-04E99DC33181}" destId="{19940E93-09E7-4FB4-8426-8D6A97601183}" srcOrd="7" destOrd="0" presId="urn:microsoft.com/office/officeart/2005/8/layout/hList1"/>
    <dgm:cxn modelId="{3AC3E2EC-4853-4797-BFEB-B434105FB491}" type="presParOf" srcId="{C8C5D79D-2B90-4E6D-BB70-04E99DC33181}" destId="{31BBE0BB-0955-4617-9B4E-AD26F76C1FE1}" srcOrd="8" destOrd="0" presId="urn:microsoft.com/office/officeart/2005/8/layout/hList1"/>
    <dgm:cxn modelId="{965BC05E-B852-4C35-98CA-C9E8D5383F94}" type="presParOf" srcId="{31BBE0BB-0955-4617-9B4E-AD26F76C1FE1}" destId="{E898B277-E3BA-4B61-8C0D-896A37719ABE}" srcOrd="0" destOrd="0" presId="urn:microsoft.com/office/officeart/2005/8/layout/hList1"/>
    <dgm:cxn modelId="{D98ED23E-23C7-45F4-B569-F90B5FBA1318}" type="presParOf" srcId="{31BBE0BB-0955-4617-9B4E-AD26F76C1FE1}" destId="{19FE9814-7A56-4885-8EFB-85CF17E157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35DC1-509A-47AA-A1FF-53C133EBCC3F}" type="doc">
      <dgm:prSet loTypeId="urn:microsoft.com/office/officeart/2005/8/layout/h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07A420B-88DB-44B3-8637-2F3E1BC0513C}">
      <dgm:prSet/>
      <dgm:spPr/>
      <dgm:t>
        <a:bodyPr/>
        <a:lstStyle/>
        <a:p>
          <a:pPr rtl="0"/>
          <a:r>
            <a:rPr lang="en-US" baseline="0" smtClean="0"/>
            <a:t>数据结构</a:t>
          </a:r>
          <a:endParaRPr lang="zh-CN"/>
        </a:p>
      </dgm:t>
    </dgm:pt>
    <dgm:pt modelId="{951E2CE4-690B-4BEB-9C05-B66AEA83CC5C}" type="parTrans" cxnId="{15A2FCC1-C17E-44D1-A77C-31D85A554FD1}">
      <dgm:prSet/>
      <dgm:spPr/>
      <dgm:t>
        <a:bodyPr/>
        <a:lstStyle/>
        <a:p>
          <a:endParaRPr lang="zh-CN" altLang="en-US"/>
        </a:p>
      </dgm:t>
    </dgm:pt>
    <dgm:pt modelId="{7F657BC6-1145-483A-BE90-28D1A399C84B}" type="sibTrans" cxnId="{15A2FCC1-C17E-44D1-A77C-31D85A554FD1}">
      <dgm:prSet/>
      <dgm:spPr/>
      <dgm:t>
        <a:bodyPr/>
        <a:lstStyle/>
        <a:p>
          <a:endParaRPr lang="zh-CN" altLang="en-US"/>
        </a:p>
      </dgm:t>
    </dgm:pt>
    <dgm:pt modelId="{79C86E0B-D79E-47BF-93EA-65F8EBFDEAC3}">
      <dgm:prSet/>
      <dgm:spPr/>
      <dgm:t>
        <a:bodyPr/>
        <a:lstStyle/>
        <a:p>
          <a:pPr rtl="0"/>
          <a:r>
            <a:rPr lang="zh-CN" baseline="0" dirty="0" smtClean="0"/>
            <a:t>定义数据如何组织存储，是数据库的静态特性，是最重要的要素</a:t>
          </a:r>
          <a:endParaRPr lang="zh-CN" dirty="0"/>
        </a:p>
      </dgm:t>
    </dgm:pt>
    <dgm:pt modelId="{E0D92CCD-E9D0-4876-8C6F-9310DBA78C75}" type="parTrans" cxnId="{A003AD41-0915-4305-B15C-8E09B0F5B73C}">
      <dgm:prSet/>
      <dgm:spPr/>
      <dgm:t>
        <a:bodyPr/>
        <a:lstStyle/>
        <a:p>
          <a:endParaRPr lang="zh-CN" altLang="en-US"/>
        </a:p>
      </dgm:t>
    </dgm:pt>
    <dgm:pt modelId="{D880EB8E-D8D4-4DAB-83D3-2C01019EBF5F}" type="sibTrans" cxnId="{A003AD41-0915-4305-B15C-8E09B0F5B73C}">
      <dgm:prSet/>
      <dgm:spPr/>
      <dgm:t>
        <a:bodyPr/>
        <a:lstStyle/>
        <a:p>
          <a:endParaRPr lang="zh-CN" altLang="en-US"/>
        </a:p>
      </dgm:t>
    </dgm:pt>
    <dgm:pt modelId="{7BA9A929-D25E-4837-B435-391CE67D31F8}">
      <dgm:prSet/>
      <dgm:spPr/>
      <dgm:t>
        <a:bodyPr/>
        <a:lstStyle/>
        <a:p>
          <a:pPr rtl="0"/>
          <a:r>
            <a:rPr lang="en-US" baseline="0" smtClean="0"/>
            <a:t>数据操作</a:t>
          </a:r>
          <a:endParaRPr lang="zh-CN"/>
        </a:p>
      </dgm:t>
    </dgm:pt>
    <dgm:pt modelId="{E25C8C12-2EE8-49E1-938A-451FC53DE1C5}" type="parTrans" cxnId="{1E0B036F-B4A4-42CD-B4CF-8B357043B80E}">
      <dgm:prSet/>
      <dgm:spPr/>
      <dgm:t>
        <a:bodyPr/>
        <a:lstStyle/>
        <a:p>
          <a:endParaRPr lang="zh-CN" altLang="en-US"/>
        </a:p>
      </dgm:t>
    </dgm:pt>
    <dgm:pt modelId="{4BBB07B6-22CF-4237-A5E7-3DB1271F7DB7}" type="sibTrans" cxnId="{1E0B036F-B4A4-42CD-B4CF-8B357043B80E}">
      <dgm:prSet/>
      <dgm:spPr/>
      <dgm:t>
        <a:bodyPr/>
        <a:lstStyle/>
        <a:p>
          <a:endParaRPr lang="zh-CN" altLang="en-US"/>
        </a:p>
      </dgm:t>
    </dgm:pt>
    <dgm:pt modelId="{A1FC70C4-C075-49F4-807C-1DC81313CE70}">
      <dgm:prSet/>
      <dgm:spPr/>
      <dgm:t>
        <a:bodyPr/>
        <a:lstStyle/>
        <a:p>
          <a:pPr rtl="0"/>
          <a:r>
            <a:rPr lang="zh-CN" baseline="0" smtClean="0"/>
            <a:t>定义数据的增删改和检索等操作，是数据库的动态特性</a:t>
          </a:r>
          <a:endParaRPr lang="zh-CN"/>
        </a:p>
      </dgm:t>
    </dgm:pt>
    <dgm:pt modelId="{9895C39E-A07C-4938-AABB-A07B852CFA90}" type="parTrans" cxnId="{7F1C4388-2D12-4D1C-82F1-9A4BD7BD3CBF}">
      <dgm:prSet/>
      <dgm:spPr/>
      <dgm:t>
        <a:bodyPr/>
        <a:lstStyle/>
        <a:p>
          <a:endParaRPr lang="zh-CN" altLang="en-US"/>
        </a:p>
      </dgm:t>
    </dgm:pt>
    <dgm:pt modelId="{F7ACEFC9-B708-42B7-859A-09A955386715}" type="sibTrans" cxnId="{7F1C4388-2D12-4D1C-82F1-9A4BD7BD3CBF}">
      <dgm:prSet/>
      <dgm:spPr/>
      <dgm:t>
        <a:bodyPr/>
        <a:lstStyle/>
        <a:p>
          <a:endParaRPr lang="zh-CN" altLang="en-US"/>
        </a:p>
      </dgm:t>
    </dgm:pt>
    <dgm:pt modelId="{3AC436EF-BD16-45C0-8F40-B3D8A75E3A20}">
      <dgm:prSet/>
      <dgm:spPr/>
      <dgm:t>
        <a:bodyPr/>
        <a:lstStyle/>
        <a:p>
          <a:pPr rtl="0"/>
          <a:r>
            <a:rPr lang="zh-CN" baseline="0" smtClean="0"/>
            <a:t>完整性约束</a:t>
          </a:r>
          <a:endParaRPr lang="zh-CN"/>
        </a:p>
      </dgm:t>
    </dgm:pt>
    <dgm:pt modelId="{211F8127-1053-489E-8AF1-DE169752DE9F}" type="parTrans" cxnId="{569F32A6-3D7E-4928-B7F9-579B96830C04}">
      <dgm:prSet/>
      <dgm:spPr/>
      <dgm:t>
        <a:bodyPr/>
        <a:lstStyle/>
        <a:p>
          <a:endParaRPr lang="zh-CN" altLang="en-US"/>
        </a:p>
      </dgm:t>
    </dgm:pt>
    <dgm:pt modelId="{5C5A2A90-9D5C-4679-84AA-62D1890060CD}" type="sibTrans" cxnId="{569F32A6-3D7E-4928-B7F9-579B96830C04}">
      <dgm:prSet/>
      <dgm:spPr/>
      <dgm:t>
        <a:bodyPr/>
        <a:lstStyle/>
        <a:p>
          <a:endParaRPr lang="zh-CN" altLang="en-US"/>
        </a:p>
      </dgm:t>
    </dgm:pt>
    <dgm:pt modelId="{4A0A193F-455B-4BBD-9235-BF0E00CA0A8E}">
      <dgm:prSet/>
      <dgm:spPr/>
      <dgm:t>
        <a:bodyPr/>
        <a:lstStyle/>
        <a:p>
          <a:pPr rtl="0"/>
          <a:r>
            <a:rPr lang="zh-CN" baseline="0" smtClean="0"/>
            <a:t>通过定义各种完整性规则，以保证数据的正确、一致和相容</a:t>
          </a:r>
          <a:endParaRPr lang="zh-CN"/>
        </a:p>
      </dgm:t>
    </dgm:pt>
    <dgm:pt modelId="{78CB5032-0E9E-4129-97A8-30F1A4951BF7}" type="parTrans" cxnId="{F4E24265-D14A-41AE-A0C7-E1D514E4233A}">
      <dgm:prSet/>
      <dgm:spPr/>
      <dgm:t>
        <a:bodyPr/>
        <a:lstStyle/>
        <a:p>
          <a:endParaRPr lang="zh-CN" altLang="en-US"/>
        </a:p>
      </dgm:t>
    </dgm:pt>
    <dgm:pt modelId="{0745223C-86C9-4F0E-875C-A781BFB2212D}" type="sibTrans" cxnId="{F4E24265-D14A-41AE-A0C7-E1D514E4233A}">
      <dgm:prSet/>
      <dgm:spPr/>
      <dgm:t>
        <a:bodyPr/>
        <a:lstStyle/>
        <a:p>
          <a:endParaRPr lang="zh-CN" altLang="en-US"/>
        </a:p>
      </dgm:t>
    </dgm:pt>
    <dgm:pt modelId="{9BA30F66-CD2E-4D77-A0BE-E88E3BDADD37}" type="pres">
      <dgm:prSet presAssocID="{A2735DC1-509A-47AA-A1FF-53C133EBCC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1C1B11-6D16-4844-8F4E-CE8625E93027}" type="pres">
      <dgm:prSet presAssocID="{B07A420B-88DB-44B3-8637-2F3E1BC0513C}" presName="composite" presStyleCnt="0"/>
      <dgm:spPr/>
    </dgm:pt>
    <dgm:pt modelId="{0283E385-6770-4276-A01C-BEC413D3F688}" type="pres">
      <dgm:prSet presAssocID="{B07A420B-88DB-44B3-8637-2F3E1BC0513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122E09-4D16-4C19-BCE3-F7EDB675CD5C}" type="pres">
      <dgm:prSet presAssocID="{B07A420B-88DB-44B3-8637-2F3E1BC0513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93FF44-3C04-47ED-8CDB-FBACEE544407}" type="pres">
      <dgm:prSet presAssocID="{7F657BC6-1145-483A-BE90-28D1A399C84B}" presName="space" presStyleCnt="0"/>
      <dgm:spPr/>
    </dgm:pt>
    <dgm:pt modelId="{6B8053FE-143D-4DDF-AC1E-C9DBE2BA5D03}" type="pres">
      <dgm:prSet presAssocID="{7BA9A929-D25E-4837-B435-391CE67D31F8}" presName="composite" presStyleCnt="0"/>
      <dgm:spPr/>
    </dgm:pt>
    <dgm:pt modelId="{93C46FB1-3F4F-45AB-A80A-FB85A19DF66F}" type="pres">
      <dgm:prSet presAssocID="{7BA9A929-D25E-4837-B435-391CE67D31F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17A017-4F26-421F-8695-4FB2C8B976BB}" type="pres">
      <dgm:prSet presAssocID="{7BA9A929-D25E-4837-B435-391CE67D31F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B33EE9-AE88-4F5A-A768-1A8ED96E3B75}" type="pres">
      <dgm:prSet presAssocID="{4BBB07B6-22CF-4237-A5E7-3DB1271F7DB7}" presName="space" presStyleCnt="0"/>
      <dgm:spPr/>
    </dgm:pt>
    <dgm:pt modelId="{6DEA6147-2C89-4EB6-A48A-7A171FD75BD4}" type="pres">
      <dgm:prSet presAssocID="{3AC436EF-BD16-45C0-8F40-B3D8A75E3A20}" presName="composite" presStyleCnt="0"/>
      <dgm:spPr/>
    </dgm:pt>
    <dgm:pt modelId="{B8A968F1-2DF3-409D-BCFC-5CC74AA2D029}" type="pres">
      <dgm:prSet presAssocID="{3AC436EF-BD16-45C0-8F40-B3D8A75E3A2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49DD15-A3E6-4B48-8EB1-95F1D1114BF8}" type="pres">
      <dgm:prSet presAssocID="{3AC436EF-BD16-45C0-8F40-B3D8A75E3A2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1C4388-2D12-4D1C-82F1-9A4BD7BD3CBF}" srcId="{7BA9A929-D25E-4837-B435-391CE67D31F8}" destId="{A1FC70C4-C075-49F4-807C-1DC81313CE70}" srcOrd="0" destOrd="0" parTransId="{9895C39E-A07C-4938-AABB-A07B852CFA90}" sibTransId="{F7ACEFC9-B708-42B7-859A-09A955386715}"/>
    <dgm:cxn modelId="{B02046B3-C606-4A23-945D-175526E8174A}" type="presOf" srcId="{79C86E0B-D79E-47BF-93EA-65F8EBFDEAC3}" destId="{CC122E09-4D16-4C19-BCE3-F7EDB675CD5C}" srcOrd="0" destOrd="0" presId="urn:microsoft.com/office/officeart/2005/8/layout/hList1"/>
    <dgm:cxn modelId="{87BAF0B1-8E91-4014-BEA3-5C55B0E0E632}" type="presOf" srcId="{A2735DC1-509A-47AA-A1FF-53C133EBCC3F}" destId="{9BA30F66-CD2E-4D77-A0BE-E88E3BDADD37}" srcOrd="0" destOrd="0" presId="urn:microsoft.com/office/officeart/2005/8/layout/hList1"/>
    <dgm:cxn modelId="{569F32A6-3D7E-4928-B7F9-579B96830C04}" srcId="{A2735DC1-509A-47AA-A1FF-53C133EBCC3F}" destId="{3AC436EF-BD16-45C0-8F40-B3D8A75E3A20}" srcOrd="2" destOrd="0" parTransId="{211F8127-1053-489E-8AF1-DE169752DE9F}" sibTransId="{5C5A2A90-9D5C-4679-84AA-62D1890060CD}"/>
    <dgm:cxn modelId="{52076700-5855-460C-98CB-979B77C2F823}" type="presOf" srcId="{A1FC70C4-C075-49F4-807C-1DC81313CE70}" destId="{FA17A017-4F26-421F-8695-4FB2C8B976BB}" srcOrd="0" destOrd="0" presId="urn:microsoft.com/office/officeart/2005/8/layout/hList1"/>
    <dgm:cxn modelId="{4DB30920-4C66-48FB-A6F5-28682C98E8E3}" type="presOf" srcId="{7BA9A929-D25E-4837-B435-391CE67D31F8}" destId="{93C46FB1-3F4F-45AB-A80A-FB85A19DF66F}" srcOrd="0" destOrd="0" presId="urn:microsoft.com/office/officeart/2005/8/layout/hList1"/>
    <dgm:cxn modelId="{DEFB6EF7-9F0E-4059-9951-4BE38868E2B8}" type="presOf" srcId="{B07A420B-88DB-44B3-8637-2F3E1BC0513C}" destId="{0283E385-6770-4276-A01C-BEC413D3F688}" srcOrd="0" destOrd="0" presId="urn:microsoft.com/office/officeart/2005/8/layout/hList1"/>
    <dgm:cxn modelId="{302BEAC1-91CB-44C8-8111-A4077E179A8E}" type="presOf" srcId="{3AC436EF-BD16-45C0-8F40-B3D8A75E3A20}" destId="{B8A968F1-2DF3-409D-BCFC-5CC74AA2D029}" srcOrd="0" destOrd="0" presId="urn:microsoft.com/office/officeart/2005/8/layout/hList1"/>
    <dgm:cxn modelId="{BB777F93-B827-46F2-B719-0E68178C37DE}" type="presOf" srcId="{4A0A193F-455B-4BBD-9235-BF0E00CA0A8E}" destId="{2649DD15-A3E6-4B48-8EB1-95F1D1114BF8}" srcOrd="0" destOrd="0" presId="urn:microsoft.com/office/officeart/2005/8/layout/hList1"/>
    <dgm:cxn modelId="{1E0B036F-B4A4-42CD-B4CF-8B357043B80E}" srcId="{A2735DC1-509A-47AA-A1FF-53C133EBCC3F}" destId="{7BA9A929-D25E-4837-B435-391CE67D31F8}" srcOrd="1" destOrd="0" parTransId="{E25C8C12-2EE8-49E1-938A-451FC53DE1C5}" sibTransId="{4BBB07B6-22CF-4237-A5E7-3DB1271F7DB7}"/>
    <dgm:cxn modelId="{F4E24265-D14A-41AE-A0C7-E1D514E4233A}" srcId="{3AC436EF-BD16-45C0-8F40-B3D8A75E3A20}" destId="{4A0A193F-455B-4BBD-9235-BF0E00CA0A8E}" srcOrd="0" destOrd="0" parTransId="{78CB5032-0E9E-4129-97A8-30F1A4951BF7}" sibTransId="{0745223C-86C9-4F0E-875C-A781BFB2212D}"/>
    <dgm:cxn modelId="{15A2FCC1-C17E-44D1-A77C-31D85A554FD1}" srcId="{A2735DC1-509A-47AA-A1FF-53C133EBCC3F}" destId="{B07A420B-88DB-44B3-8637-2F3E1BC0513C}" srcOrd="0" destOrd="0" parTransId="{951E2CE4-690B-4BEB-9C05-B66AEA83CC5C}" sibTransId="{7F657BC6-1145-483A-BE90-28D1A399C84B}"/>
    <dgm:cxn modelId="{A003AD41-0915-4305-B15C-8E09B0F5B73C}" srcId="{B07A420B-88DB-44B3-8637-2F3E1BC0513C}" destId="{79C86E0B-D79E-47BF-93EA-65F8EBFDEAC3}" srcOrd="0" destOrd="0" parTransId="{E0D92CCD-E9D0-4876-8C6F-9310DBA78C75}" sibTransId="{D880EB8E-D8D4-4DAB-83D3-2C01019EBF5F}"/>
    <dgm:cxn modelId="{B6FA254B-4D5C-4B97-9B26-852C5DC75B0E}" type="presParOf" srcId="{9BA30F66-CD2E-4D77-A0BE-E88E3BDADD37}" destId="{851C1B11-6D16-4844-8F4E-CE8625E93027}" srcOrd="0" destOrd="0" presId="urn:microsoft.com/office/officeart/2005/8/layout/hList1"/>
    <dgm:cxn modelId="{2A4674D5-FA55-41B0-9BF4-8BD8573C50DF}" type="presParOf" srcId="{851C1B11-6D16-4844-8F4E-CE8625E93027}" destId="{0283E385-6770-4276-A01C-BEC413D3F688}" srcOrd="0" destOrd="0" presId="urn:microsoft.com/office/officeart/2005/8/layout/hList1"/>
    <dgm:cxn modelId="{60FA48EA-E4BC-4A96-9B26-96C985DB6D0F}" type="presParOf" srcId="{851C1B11-6D16-4844-8F4E-CE8625E93027}" destId="{CC122E09-4D16-4C19-BCE3-F7EDB675CD5C}" srcOrd="1" destOrd="0" presId="urn:microsoft.com/office/officeart/2005/8/layout/hList1"/>
    <dgm:cxn modelId="{790289E4-9941-4C14-9138-2BB0EDFC8D51}" type="presParOf" srcId="{9BA30F66-CD2E-4D77-A0BE-E88E3BDADD37}" destId="{D593FF44-3C04-47ED-8CDB-FBACEE544407}" srcOrd="1" destOrd="0" presId="urn:microsoft.com/office/officeart/2005/8/layout/hList1"/>
    <dgm:cxn modelId="{01E761CB-78CF-413E-82AB-DE2D0B75F40B}" type="presParOf" srcId="{9BA30F66-CD2E-4D77-A0BE-E88E3BDADD37}" destId="{6B8053FE-143D-4DDF-AC1E-C9DBE2BA5D03}" srcOrd="2" destOrd="0" presId="urn:microsoft.com/office/officeart/2005/8/layout/hList1"/>
    <dgm:cxn modelId="{CB5FA4D6-7202-4422-B705-034486255A2E}" type="presParOf" srcId="{6B8053FE-143D-4DDF-AC1E-C9DBE2BA5D03}" destId="{93C46FB1-3F4F-45AB-A80A-FB85A19DF66F}" srcOrd="0" destOrd="0" presId="urn:microsoft.com/office/officeart/2005/8/layout/hList1"/>
    <dgm:cxn modelId="{515D49A1-6564-4BD3-A427-EE267C67C462}" type="presParOf" srcId="{6B8053FE-143D-4DDF-AC1E-C9DBE2BA5D03}" destId="{FA17A017-4F26-421F-8695-4FB2C8B976BB}" srcOrd="1" destOrd="0" presId="urn:microsoft.com/office/officeart/2005/8/layout/hList1"/>
    <dgm:cxn modelId="{7983DA62-21D9-42E7-8DC3-583AACA8E0D4}" type="presParOf" srcId="{9BA30F66-CD2E-4D77-A0BE-E88E3BDADD37}" destId="{49B33EE9-AE88-4F5A-A768-1A8ED96E3B75}" srcOrd="3" destOrd="0" presId="urn:microsoft.com/office/officeart/2005/8/layout/hList1"/>
    <dgm:cxn modelId="{AD80C10B-3F37-4091-B2E8-020110055FB7}" type="presParOf" srcId="{9BA30F66-CD2E-4D77-A0BE-E88E3BDADD37}" destId="{6DEA6147-2C89-4EB6-A48A-7A171FD75BD4}" srcOrd="4" destOrd="0" presId="urn:microsoft.com/office/officeart/2005/8/layout/hList1"/>
    <dgm:cxn modelId="{99C02AB0-8776-48DB-8D7D-5768BD790883}" type="presParOf" srcId="{6DEA6147-2C89-4EB6-A48A-7A171FD75BD4}" destId="{B8A968F1-2DF3-409D-BCFC-5CC74AA2D029}" srcOrd="0" destOrd="0" presId="urn:microsoft.com/office/officeart/2005/8/layout/hList1"/>
    <dgm:cxn modelId="{C810656A-DDEE-4C25-BB58-4839EC0B6594}" type="presParOf" srcId="{6DEA6147-2C89-4EB6-A48A-7A171FD75BD4}" destId="{2649DD15-A3E6-4B48-8EB1-95F1D1114B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62834-2670-4757-8EC6-A598AF76C9BF}">
      <dsp:nvSpPr>
        <dsp:cNvPr id="0" name=""/>
        <dsp:cNvSpPr/>
      </dsp:nvSpPr>
      <dsp:spPr>
        <a:xfrm>
          <a:off x="5192" y="42274"/>
          <a:ext cx="199027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数据定义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92" y="42274"/>
        <a:ext cx="1990273" cy="777600"/>
      </dsp:txXfrm>
    </dsp:sp>
    <dsp:sp modelId="{C3F04107-C796-497A-943A-6EC5D3970550}">
      <dsp:nvSpPr>
        <dsp:cNvPr id="0" name=""/>
        <dsp:cNvSpPr/>
      </dsp:nvSpPr>
      <dsp:spPr>
        <a:xfrm>
          <a:off x="5192" y="819874"/>
          <a:ext cx="1990273" cy="2522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700" kern="1200" dirty="0" smtClean="0"/>
            <a:t>DDL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模式定义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安全定义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完整定义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700" kern="1200" dirty="0" smtClean="0"/>
            <a:t>DD</a:t>
          </a:r>
          <a:endParaRPr lang="zh-CN" altLang="en-US" sz="2700" kern="1200" dirty="0"/>
        </a:p>
      </dsp:txBody>
      <dsp:txXfrm>
        <a:off x="5192" y="819874"/>
        <a:ext cx="1990273" cy="2522226"/>
      </dsp:txXfrm>
    </dsp:sp>
    <dsp:sp modelId="{A396F6AB-B4F0-4D5E-9576-E5BF4549DE3C}">
      <dsp:nvSpPr>
        <dsp:cNvPr id="0" name=""/>
        <dsp:cNvSpPr/>
      </dsp:nvSpPr>
      <dsp:spPr>
        <a:xfrm>
          <a:off x="2274103" y="42274"/>
          <a:ext cx="199027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数据操作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74103" y="42274"/>
        <a:ext cx="1990273" cy="777600"/>
      </dsp:txXfrm>
    </dsp:sp>
    <dsp:sp modelId="{9C200073-3B43-4D26-BFAC-E085E48992F3}">
      <dsp:nvSpPr>
        <dsp:cNvPr id="0" name=""/>
        <dsp:cNvSpPr/>
      </dsp:nvSpPr>
      <dsp:spPr>
        <a:xfrm>
          <a:off x="2274103" y="819874"/>
          <a:ext cx="1990273" cy="2522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sz="2700" b="0" i="0" kern="1200" baseline="0" dirty="0" smtClean="0"/>
            <a:t>DML</a:t>
          </a:r>
          <a:endParaRPr lang="zh-CN" alt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增删改查</a:t>
          </a:r>
          <a:endParaRPr lang="zh-CN" altLang="en-US" sz="2700" kern="1200" dirty="0"/>
        </a:p>
      </dsp:txBody>
      <dsp:txXfrm>
        <a:off x="2274103" y="819874"/>
        <a:ext cx="1990273" cy="2522226"/>
      </dsp:txXfrm>
    </dsp:sp>
    <dsp:sp modelId="{ECB11109-4403-4DB0-83DD-BECA9C834B44}">
      <dsp:nvSpPr>
        <dsp:cNvPr id="0" name=""/>
        <dsp:cNvSpPr/>
      </dsp:nvSpPr>
      <dsp:spPr>
        <a:xfrm>
          <a:off x="4543015" y="42274"/>
          <a:ext cx="199027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运行管理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43015" y="42274"/>
        <a:ext cx="1990273" cy="777600"/>
      </dsp:txXfrm>
    </dsp:sp>
    <dsp:sp modelId="{9B85D2CE-6FCA-465A-857D-90E4471AC39A}">
      <dsp:nvSpPr>
        <dsp:cNvPr id="0" name=""/>
        <dsp:cNvSpPr/>
      </dsp:nvSpPr>
      <dsp:spPr>
        <a:xfrm>
          <a:off x="4543015" y="819874"/>
          <a:ext cx="1990273" cy="2522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安全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完整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并发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恢复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 dirty="0"/>
        </a:p>
      </dsp:txBody>
      <dsp:txXfrm>
        <a:off x="4543015" y="819874"/>
        <a:ext cx="1990273" cy="2522226"/>
      </dsp:txXfrm>
    </dsp:sp>
    <dsp:sp modelId="{FE6EF234-3843-4A98-9D48-9973BDCBEEFB}">
      <dsp:nvSpPr>
        <dsp:cNvPr id="0" name=""/>
        <dsp:cNvSpPr/>
      </dsp:nvSpPr>
      <dsp:spPr>
        <a:xfrm>
          <a:off x="6811926" y="42274"/>
          <a:ext cx="199027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b="0" i="0" kern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组织维护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11926" y="42274"/>
        <a:ext cx="1990273" cy="777600"/>
      </dsp:txXfrm>
    </dsp:sp>
    <dsp:sp modelId="{30C5D476-81F2-4B05-8B7E-D7C9736A5C1C}">
      <dsp:nvSpPr>
        <dsp:cNvPr id="0" name=""/>
        <dsp:cNvSpPr/>
      </dsp:nvSpPr>
      <dsp:spPr>
        <a:xfrm>
          <a:off x="6811926" y="819874"/>
          <a:ext cx="1990273" cy="2522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smtClean="0"/>
            <a:t>存储管理</a:t>
          </a:r>
          <a:endParaRPr lang="zh-CN" alt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smtClean="0"/>
            <a:t>重组重构</a:t>
          </a:r>
          <a:endParaRPr lang="zh-CN" alt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smtClean="0"/>
            <a:t>监视</a:t>
          </a:r>
          <a:endParaRPr lang="zh-CN" alt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smtClean="0"/>
            <a:t>分析</a:t>
          </a:r>
          <a:endParaRPr lang="zh-CN" alt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/>
        </a:p>
      </dsp:txBody>
      <dsp:txXfrm>
        <a:off x="6811926" y="819874"/>
        <a:ext cx="1990273" cy="2522226"/>
      </dsp:txXfrm>
    </dsp:sp>
    <dsp:sp modelId="{E898B277-E3BA-4B61-8C0D-896A37719ABE}">
      <dsp:nvSpPr>
        <dsp:cNvPr id="0" name=""/>
        <dsp:cNvSpPr/>
      </dsp:nvSpPr>
      <dsp:spPr>
        <a:xfrm>
          <a:off x="9080838" y="42274"/>
          <a:ext cx="199027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80838" y="42274"/>
        <a:ext cx="1990273" cy="777600"/>
      </dsp:txXfrm>
    </dsp:sp>
    <dsp:sp modelId="{19FE9814-7A56-4885-8EFB-85CF17E15779}">
      <dsp:nvSpPr>
        <dsp:cNvPr id="0" name=""/>
        <dsp:cNvSpPr/>
      </dsp:nvSpPr>
      <dsp:spPr>
        <a:xfrm>
          <a:off x="9080838" y="819874"/>
          <a:ext cx="1990273" cy="2522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通信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数据转换</a:t>
          </a:r>
          <a:endParaRPr lang="zh-CN" altLang="en-US" sz="2700" kern="1200" dirty="0"/>
        </a:p>
      </dsp:txBody>
      <dsp:txXfrm>
        <a:off x="9080838" y="819874"/>
        <a:ext cx="1990273" cy="2522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3E385-6770-4276-A01C-BEC413D3F688}">
      <dsp:nvSpPr>
        <dsp:cNvPr id="0" name=""/>
        <dsp:cNvSpPr/>
      </dsp:nvSpPr>
      <dsp:spPr>
        <a:xfrm>
          <a:off x="3555" y="130149"/>
          <a:ext cx="3466510" cy="1008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smtClean="0"/>
            <a:t>数据结构</a:t>
          </a:r>
          <a:endParaRPr lang="zh-CN" sz="3500" kern="1200"/>
        </a:p>
      </dsp:txBody>
      <dsp:txXfrm>
        <a:off x="3555" y="130149"/>
        <a:ext cx="3466510" cy="1008000"/>
      </dsp:txXfrm>
    </dsp:sp>
    <dsp:sp modelId="{CC122E09-4D16-4C19-BCE3-F7EDB675CD5C}">
      <dsp:nvSpPr>
        <dsp:cNvPr id="0" name=""/>
        <dsp:cNvSpPr/>
      </dsp:nvSpPr>
      <dsp:spPr>
        <a:xfrm>
          <a:off x="3555" y="1138150"/>
          <a:ext cx="3466510" cy="278617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500" kern="1200" baseline="0" dirty="0" smtClean="0"/>
            <a:t>定义数据如何组织存储，是数据库的静态特性，是最重要的要素</a:t>
          </a:r>
          <a:endParaRPr lang="zh-CN" altLang="en-US" sz="3500" kern="1200" dirty="0"/>
        </a:p>
      </dsp:txBody>
      <dsp:txXfrm>
        <a:off x="3555" y="1138150"/>
        <a:ext cx="3466510" cy="2786175"/>
      </dsp:txXfrm>
    </dsp:sp>
    <dsp:sp modelId="{93C46FB1-3F4F-45AB-A80A-FB85A19DF66F}">
      <dsp:nvSpPr>
        <dsp:cNvPr id="0" name=""/>
        <dsp:cNvSpPr/>
      </dsp:nvSpPr>
      <dsp:spPr>
        <a:xfrm>
          <a:off x="3955376" y="130149"/>
          <a:ext cx="3466510" cy="1008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smtClean="0"/>
            <a:t>数据操作</a:t>
          </a:r>
          <a:endParaRPr lang="zh-CN" sz="3500" kern="1200"/>
        </a:p>
      </dsp:txBody>
      <dsp:txXfrm>
        <a:off x="3955376" y="130149"/>
        <a:ext cx="3466510" cy="1008000"/>
      </dsp:txXfrm>
    </dsp:sp>
    <dsp:sp modelId="{FA17A017-4F26-421F-8695-4FB2C8B976BB}">
      <dsp:nvSpPr>
        <dsp:cNvPr id="0" name=""/>
        <dsp:cNvSpPr/>
      </dsp:nvSpPr>
      <dsp:spPr>
        <a:xfrm>
          <a:off x="3955376" y="1138150"/>
          <a:ext cx="3466510" cy="278617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500" kern="1200" baseline="0" smtClean="0"/>
            <a:t>定义数据的增删改和检索等操作，是数据库的动态特性</a:t>
          </a:r>
          <a:endParaRPr lang="zh-CN" altLang="en-US" sz="3500" kern="1200"/>
        </a:p>
      </dsp:txBody>
      <dsp:txXfrm>
        <a:off x="3955376" y="1138150"/>
        <a:ext cx="3466510" cy="2786175"/>
      </dsp:txXfrm>
    </dsp:sp>
    <dsp:sp modelId="{B8A968F1-2DF3-409D-BCFC-5CC74AA2D029}">
      <dsp:nvSpPr>
        <dsp:cNvPr id="0" name=""/>
        <dsp:cNvSpPr/>
      </dsp:nvSpPr>
      <dsp:spPr>
        <a:xfrm>
          <a:off x="7907198" y="130149"/>
          <a:ext cx="3466510" cy="1008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baseline="0" smtClean="0"/>
            <a:t>完整性约束</a:t>
          </a:r>
          <a:endParaRPr lang="zh-CN" altLang="en-US" sz="3500" kern="1200"/>
        </a:p>
      </dsp:txBody>
      <dsp:txXfrm>
        <a:off x="7907198" y="130149"/>
        <a:ext cx="3466510" cy="1008000"/>
      </dsp:txXfrm>
    </dsp:sp>
    <dsp:sp modelId="{2649DD15-A3E6-4B48-8EB1-95F1D1114BF8}">
      <dsp:nvSpPr>
        <dsp:cNvPr id="0" name=""/>
        <dsp:cNvSpPr/>
      </dsp:nvSpPr>
      <dsp:spPr>
        <a:xfrm>
          <a:off x="7907198" y="1138150"/>
          <a:ext cx="3466510" cy="278617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500" kern="1200" baseline="0" smtClean="0"/>
            <a:t>通过定义各种完整性规则，以保证数据的正确、一致和相容</a:t>
          </a:r>
          <a:endParaRPr lang="zh-CN" altLang="en-US" sz="3500" kern="1200"/>
        </a:p>
      </dsp:txBody>
      <dsp:txXfrm>
        <a:off x="7907198" y="1138150"/>
        <a:ext cx="3466510" cy="2786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151A9782-2FC3-43BA-9A36-0BE2A123DE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15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03FF0817-35DE-4620-8116-CD53722ECF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57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2F66B-9398-4F68-9A6F-2242F51E765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80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42273"/>
            <a:ext cx="5724644" cy="6463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99885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03280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6285" y="989014"/>
            <a:ext cx="738664" cy="563231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989014"/>
            <a:ext cx="8026400" cy="5341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37462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63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88439"/>
            <a:ext cx="4801314" cy="55399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3181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29177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6359433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0957311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05511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69139"/>
            <a:ext cx="4801314" cy="55399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08064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15760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48512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35360" y="0"/>
            <a:ext cx="6912768" cy="692696"/>
          </a:xfr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8298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3281668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3818363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3281668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2087261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07732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02451" y="989014"/>
            <a:ext cx="646331" cy="47089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989014"/>
            <a:ext cx="8026400" cy="5341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8001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6340197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369996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1048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22972"/>
            <a:ext cx="5724644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30769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19221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08116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3091522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1087053"/>
      </p:ext>
    </p:extLst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2276476"/>
            <a:ext cx="10972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417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68104" y="71920"/>
            <a:ext cx="63401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1705" name="Text Box 9"/>
          <p:cNvSpPr txBox="1">
            <a:spLocks noChangeArrowheads="1"/>
          </p:cNvSpPr>
          <p:nvPr userDrawn="1"/>
        </p:nvSpPr>
        <p:spPr bwMode="auto">
          <a:xfrm>
            <a:off x="11473023" y="6535738"/>
            <a:ext cx="616689" cy="33007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algn="ctr">
              <a:defRPr/>
            </a:pPr>
            <a:r>
              <a:rPr lang="zh-CN" altLang="en-US" sz="1800"/>
              <a:t>第</a:t>
            </a:r>
            <a:fld id="{D47062A0-A533-473A-A128-DAF72A01CC3E}" type="slidenum">
              <a:rPr lang="zh-CN" altLang="en-US" sz="1800"/>
              <a:pPr algn="ctr">
                <a:defRPr/>
              </a:pPr>
              <a:t>‹#›</a:t>
            </a:fld>
            <a:r>
              <a:rPr lang="zh-CN" altLang="en-US" sz="1800"/>
              <a:t>页</a:t>
            </a:r>
            <a:endParaRPr lang="en-US" altLang="zh-CN" sz="1800"/>
          </a:p>
        </p:txBody>
      </p:sp>
      <p:sp>
        <p:nvSpPr>
          <p:cNvPr id="541706" name="Text Box 10"/>
          <p:cNvSpPr txBox="1">
            <a:spLocks noChangeArrowheads="1"/>
          </p:cNvSpPr>
          <p:nvPr userDrawn="1"/>
        </p:nvSpPr>
        <p:spPr bwMode="auto">
          <a:xfrm>
            <a:off x="10089164" y="180902"/>
            <a:ext cx="2000548" cy="18466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四川农业大学    潘勇浩 </a:t>
            </a:r>
            <a:r>
              <a:rPr lang="zh-CN" altLang="en-US" sz="1800" dirty="0" smtClean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2020</a:t>
            </a:r>
            <a:endParaRPr lang="zh-CN" altLang="en-US" sz="1800" dirty="0">
              <a:solidFill>
                <a:srgbClr val="8BB1E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 rot="16200000">
            <a:off x="222576" y="244210"/>
            <a:ext cx="398347" cy="398346"/>
          </a:xfrm>
          <a:prstGeom prst="ellipse">
            <a:avLst/>
          </a:prstGeom>
          <a:noFill/>
          <a:ln>
            <a:solidFill>
              <a:srgbClr val="FCF87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183148" y="445961"/>
            <a:ext cx="495705" cy="0"/>
          </a:xfrm>
          <a:prstGeom prst="line">
            <a:avLst/>
          </a:prstGeom>
          <a:ln>
            <a:solidFill>
              <a:srgbClr val="FCF873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>
            <a:spLocks noChangeAspect="1"/>
          </p:cNvSpPr>
          <p:nvPr userDrawn="1"/>
        </p:nvSpPr>
        <p:spPr>
          <a:xfrm rot="16200000">
            <a:off x="312557" y="334925"/>
            <a:ext cx="221871" cy="221871"/>
          </a:xfrm>
          <a:prstGeom prst="ellipse">
            <a:avLst/>
          </a:prstGeom>
          <a:gradFill>
            <a:gsLst>
              <a:gs pos="68000">
                <a:srgbClr val="C69135"/>
              </a:gs>
              <a:gs pos="310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11" r:id="rId12"/>
  </p:sldLayoutIdLst>
  <p:transition spd="med">
    <p:random/>
    <p:sndAc>
      <p:stSnd>
        <p:snd r:embed="rId14" name="camera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rgbClr val="66FF33"/>
        </a:buClr>
        <a:buSzPct val="8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SzPct val="4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1500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2276476"/>
            <a:ext cx="10972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17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986653"/>
            <a:ext cx="48013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1705" name="Text Box 9"/>
          <p:cNvSpPr txBox="1">
            <a:spLocks noChangeArrowheads="1"/>
          </p:cNvSpPr>
          <p:nvPr userDrawn="1"/>
        </p:nvSpPr>
        <p:spPr bwMode="auto">
          <a:xfrm>
            <a:off x="11550770" y="6535739"/>
            <a:ext cx="461197" cy="26851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algn="ctr">
              <a:defRPr/>
            </a:pPr>
            <a:r>
              <a:rPr lang="zh-CN" altLang="en-US" sz="1200">
                <a:solidFill>
                  <a:srgbClr val="FFFFFF"/>
                </a:solidFill>
                <a:ea typeface="楷体_GB2312" pitchFamily="49" charset="-122"/>
              </a:rPr>
              <a:t>第</a:t>
            </a:r>
            <a:fld id="{78266903-B61B-4C5B-94FC-7A9B41F88A36}" type="slidenum">
              <a:rPr lang="zh-CN" altLang="en-US" sz="1200">
                <a:solidFill>
                  <a:srgbClr val="FFFFFF"/>
                </a:solidFill>
                <a:ea typeface="楷体_GB2312" pitchFamily="49" charset="-122"/>
              </a:rPr>
              <a:pPr algn="ctr">
                <a:defRPr/>
              </a:pPr>
              <a:t>‹#›</a:t>
            </a:fld>
            <a:r>
              <a:rPr lang="zh-CN" altLang="en-US" sz="1200">
                <a:solidFill>
                  <a:srgbClr val="FFFFFF"/>
                </a:solidFill>
                <a:ea typeface="楷体_GB2312" pitchFamily="49" charset="-122"/>
              </a:rPr>
              <a:t>页</a:t>
            </a:r>
            <a:endParaRPr lang="en-US" altLang="zh-CN" sz="12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41706" name="Text Box 10"/>
          <p:cNvSpPr txBox="1">
            <a:spLocks noChangeArrowheads="1"/>
          </p:cNvSpPr>
          <p:nvPr userDrawn="1"/>
        </p:nvSpPr>
        <p:spPr bwMode="auto">
          <a:xfrm>
            <a:off x="9514823" y="131763"/>
            <a:ext cx="1667123" cy="16414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60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四川农业大学    潘勇浩 制作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spd="med">
    <p:random/>
    <p:sndAc>
      <p:stSnd>
        <p:snd r:embed="rId13" name="camera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rgbClr val="66FF33"/>
        </a:buClr>
        <a:buSzPct val="85000"/>
        <a:buFont typeface="Wingdings" pitchFamily="2" charset="2"/>
        <a:buBlip>
          <a:blip r:embed="rId15"/>
        </a:buBlip>
        <a:defRPr sz="32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SzPct val="50000"/>
        <a:buFont typeface="Wingdings" pitchFamily="2" charset="2"/>
        <a:buChar char="n"/>
        <a:defRPr sz="28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SzPct val="45000"/>
        <a:buFont typeface="Wingdings" pitchFamily="2" charset="2"/>
        <a:buChar char="n"/>
        <a:defRPr sz="24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1500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8" name="Rectangle 4"/>
          <p:cNvSpPr>
            <a:spLocks noGrp="1" noChangeArrowheads="1"/>
          </p:cNvSpPr>
          <p:nvPr>
            <p:ph type="title" idx="4294967295"/>
          </p:nvPr>
        </p:nvSpPr>
        <p:spPr>
          <a:xfrm flipH="1">
            <a:off x="-571500" y="749528"/>
            <a:ext cx="385042" cy="21544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800" dirty="0"/>
              <a:t>face</a:t>
            </a: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3223172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逻辑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模型示例</a:t>
            </a:r>
            <a:endParaRPr lang="zh-CN" altLang="en-US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299443" y="938113"/>
            <a:ext cx="2916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¯"/>
              <a:defRPr/>
            </a:pPr>
            <a:r>
              <a:rPr lang="en-US" altLang="zh-CN" sz="3200" kern="0" baseline="0" dirty="0" smtClean="0"/>
              <a:t> </a:t>
            </a:r>
            <a:r>
              <a:rPr lang="zh-CN" altLang="en-US" sz="3200" kern="0" baseline="0" dirty="0" smtClean="0"/>
              <a:t>层次模型</a:t>
            </a:r>
          </a:p>
        </p:txBody>
      </p: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531317" y="3596382"/>
            <a:ext cx="82804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 kern="0" baseline="0" smtClean="0">
                <a:effectLst/>
              </a:rPr>
              <a:t>树型结构，每一结点为一实体集，父子结点间是</a:t>
            </a:r>
            <a:r>
              <a:rPr lang="en-US" altLang="zh-CN" sz="2600" kern="0" baseline="0" dirty="0" smtClean="0">
                <a:effectLst/>
              </a:rPr>
              <a:t>1:n</a:t>
            </a:r>
            <a:r>
              <a:rPr lang="zh-CN" altLang="en-US" sz="2600" kern="0" baseline="0" dirty="0" smtClean="0">
                <a:effectLst/>
              </a:rPr>
              <a:t>的联系，结构简单稳定，易操作。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 kern="0" baseline="0" dirty="0" smtClean="0">
                <a:effectLst/>
              </a:rPr>
              <a:t>只能按树的层次进行查询。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 kern="0" baseline="0" dirty="0" smtClean="0">
                <a:effectLst/>
              </a:rPr>
              <a:t>有良好的完整性支持。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 kern="0" baseline="0" dirty="0" smtClean="0">
                <a:effectLst/>
              </a:rPr>
              <a:t>表示</a:t>
            </a:r>
            <a:r>
              <a:rPr lang="en-US" altLang="zh-CN" sz="2600" kern="0" baseline="0" dirty="0" smtClean="0">
                <a:effectLst/>
              </a:rPr>
              <a:t>m:n</a:t>
            </a:r>
            <a:r>
              <a:rPr lang="zh-CN" altLang="en-US" sz="2600" kern="0" baseline="0" dirty="0" smtClean="0">
                <a:effectLst/>
              </a:rPr>
              <a:t>联系比较麻烦。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 kern="0" baseline="0" dirty="0" smtClean="0">
                <a:effectLst/>
              </a:rPr>
              <a:t>对插入和删除的限制比较多。</a:t>
            </a:r>
          </a:p>
        </p:txBody>
      </p:sp>
      <p:sp>
        <p:nvSpPr>
          <p:cNvPr id="83" name="Rectangle 18"/>
          <p:cNvSpPr>
            <a:spLocks noChangeArrowheads="1"/>
          </p:cNvSpPr>
          <p:nvPr/>
        </p:nvSpPr>
        <p:spPr bwMode="auto">
          <a:xfrm>
            <a:off x="5231904" y="968276"/>
            <a:ext cx="3221038" cy="44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系编号，系名，系主任</a:t>
            </a:r>
          </a:p>
        </p:txBody>
      </p:sp>
      <p:sp>
        <p:nvSpPr>
          <p:cNvPr id="84" name="Rectangle 19"/>
          <p:cNvSpPr>
            <a:spLocks noChangeArrowheads="1"/>
          </p:cNvSpPr>
          <p:nvPr/>
        </p:nvSpPr>
        <p:spPr bwMode="auto">
          <a:xfrm>
            <a:off x="3182442" y="1831876"/>
            <a:ext cx="295433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教研室号，教研室名</a:t>
            </a:r>
          </a:p>
        </p:txBody>
      </p:sp>
      <p:sp>
        <p:nvSpPr>
          <p:cNvPr id="85" name="Rectangle 20"/>
          <p:cNvSpPr>
            <a:spLocks noChangeArrowheads="1"/>
          </p:cNvSpPr>
          <p:nvPr/>
        </p:nvSpPr>
        <p:spPr bwMode="auto">
          <a:xfrm>
            <a:off x="3182442" y="2578001"/>
            <a:ext cx="329088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aseline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_GB2312" pitchFamily="49" charset="-122"/>
              </a:rPr>
              <a:t>教师编号，姓名，专业</a:t>
            </a:r>
          </a:p>
        </p:txBody>
      </p:sp>
      <p:sp>
        <p:nvSpPr>
          <p:cNvPr id="86" name="Rectangle 21"/>
          <p:cNvSpPr>
            <a:spLocks noChangeArrowheads="1"/>
          </p:cNvSpPr>
          <p:nvPr/>
        </p:nvSpPr>
        <p:spPr bwMode="auto">
          <a:xfrm>
            <a:off x="7367092" y="1831876"/>
            <a:ext cx="25939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学号，姓名，成绩</a:t>
            </a:r>
          </a:p>
        </p:txBody>
      </p:sp>
      <p:cxnSp>
        <p:nvCxnSpPr>
          <p:cNvPr id="87" name="AutoShape 22"/>
          <p:cNvCxnSpPr>
            <a:cxnSpLocks noChangeShapeType="1"/>
            <a:stCxn id="83" idx="2"/>
            <a:endCxn id="84" idx="0"/>
          </p:cNvCxnSpPr>
          <p:nvPr/>
        </p:nvCxnSpPr>
        <p:spPr bwMode="auto">
          <a:xfrm rot="5400000">
            <a:off x="5542261" y="530919"/>
            <a:ext cx="419100" cy="2182813"/>
          </a:xfrm>
          <a:prstGeom prst="bent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88" name="AutoShape 23"/>
          <p:cNvCxnSpPr>
            <a:cxnSpLocks noChangeShapeType="1"/>
            <a:stCxn id="83" idx="2"/>
            <a:endCxn id="86" idx="0"/>
          </p:cNvCxnSpPr>
          <p:nvPr/>
        </p:nvCxnSpPr>
        <p:spPr bwMode="auto">
          <a:xfrm rot="16200000" flipH="1">
            <a:off x="7544098" y="711895"/>
            <a:ext cx="419100" cy="1820862"/>
          </a:xfrm>
          <a:prstGeom prst="bent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4823917" y="97462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aseline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_GB2312" pitchFamily="49" charset="-122"/>
              </a:rPr>
              <a:t>系</a:t>
            </a:r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6559054" y="1857276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aseline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_GB2312" pitchFamily="49" charset="-122"/>
              </a:rPr>
              <a:t>学生</a:t>
            </a:r>
          </a:p>
        </p:txBody>
      </p:sp>
      <p:sp>
        <p:nvSpPr>
          <p:cNvPr id="91" name="Text Box 27"/>
          <p:cNvSpPr txBox="1">
            <a:spLocks noChangeArrowheads="1"/>
          </p:cNvSpPr>
          <p:nvPr/>
        </p:nvSpPr>
        <p:spPr bwMode="auto">
          <a:xfrm>
            <a:off x="2104529" y="1876326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aseline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_GB2312" pitchFamily="49" charset="-122"/>
              </a:rPr>
              <a:t>教研室</a:t>
            </a:r>
          </a:p>
        </p:txBody>
      </p:sp>
      <p:sp>
        <p:nvSpPr>
          <p:cNvPr id="92" name="Text Box 28"/>
          <p:cNvSpPr txBox="1">
            <a:spLocks noChangeArrowheads="1"/>
          </p:cNvSpPr>
          <p:nvPr/>
        </p:nvSpPr>
        <p:spPr bwMode="auto">
          <a:xfrm>
            <a:off x="2226767" y="2527201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aseline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_GB2312" pitchFamily="49" charset="-122"/>
              </a:rPr>
              <a:t>教师</a:t>
            </a:r>
          </a:p>
        </p:txBody>
      </p:sp>
      <p:sp>
        <p:nvSpPr>
          <p:cNvPr id="93" name="Line 29"/>
          <p:cNvSpPr>
            <a:spLocks noChangeShapeType="1"/>
          </p:cNvSpPr>
          <p:nvPr/>
        </p:nvSpPr>
        <p:spPr bwMode="auto">
          <a:xfrm>
            <a:off x="4671517" y="2336701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4" name="Text Box 30"/>
          <p:cNvSpPr txBox="1">
            <a:spLocks noChangeArrowheads="1"/>
          </p:cNvSpPr>
          <p:nvPr/>
        </p:nvSpPr>
        <p:spPr bwMode="auto">
          <a:xfrm>
            <a:off x="7367092" y="5229200"/>
            <a:ext cx="3553866" cy="503590"/>
          </a:xfrm>
          <a:prstGeom prst="rect">
            <a:avLst/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2800" b="1" baseline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典型代表是</a:t>
            </a:r>
            <a:r>
              <a:rPr lang="en-US" altLang="zh-CN" dirty="0"/>
              <a:t>IMS</a:t>
            </a:r>
          </a:p>
        </p:txBody>
      </p:sp>
    </p:spTree>
    <p:extLst>
      <p:ext uri="{BB962C8B-B14F-4D97-AF65-F5344CB8AC3E}">
        <p14:creationId xmlns:p14="http://schemas.microsoft.com/office/powerpoint/2010/main" val="2644397185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3223172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逻辑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模型示例</a:t>
            </a:r>
            <a:endParaRPr lang="zh-CN" altLang="en-US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62806" y="837084"/>
            <a:ext cx="2736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¯"/>
              <a:defRPr/>
            </a:pPr>
            <a:r>
              <a:rPr lang="en-US" altLang="zh-CN" sz="3200" kern="0" baseline="0" dirty="0" smtClean="0"/>
              <a:t> </a:t>
            </a:r>
            <a:r>
              <a:rPr lang="zh-CN" altLang="en-US" sz="3200" kern="0" baseline="0" dirty="0" smtClean="0"/>
              <a:t>网状模型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95288" y="3357563"/>
            <a:ext cx="82804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 kern="0" baseline="0" smtClean="0">
                <a:effectLst/>
              </a:rPr>
              <a:t>有向图结构，每一结点为一实体集，结点间可以是</a:t>
            </a:r>
            <a:r>
              <a:rPr lang="en-US" altLang="zh-CN" sz="2600" kern="0" baseline="0" smtClean="0">
                <a:effectLst/>
              </a:rPr>
              <a:t>m:n</a:t>
            </a:r>
            <a:r>
              <a:rPr lang="zh-CN" altLang="en-US" sz="2600" kern="0" baseline="0" smtClean="0">
                <a:effectLst/>
              </a:rPr>
              <a:t>的联系，能表示实体间的多种复杂联系。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 kern="0" baseline="0" smtClean="0">
                <a:effectLst/>
              </a:rPr>
              <a:t>有一定的完整性支持。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 kern="0" baseline="0" smtClean="0">
                <a:effectLst/>
              </a:rPr>
              <a:t>性能良好，存储效率高。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 kern="0" baseline="0" smtClean="0">
                <a:effectLst/>
              </a:rPr>
              <a:t>结构复杂。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 kern="0" baseline="0" smtClean="0">
                <a:effectLst/>
              </a:rPr>
              <a:t>数据独立性较差。</a:t>
            </a:r>
            <a:endParaRPr lang="zh-CN" altLang="en-US" sz="2600" kern="0" baseline="0" dirty="0" smtClean="0">
              <a:effectLst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943872" y="1269442"/>
            <a:ext cx="292735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课程号，课名，学分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832497" y="2334654"/>
            <a:ext cx="3200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aseline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_GB2312" pitchFamily="49" charset="-122"/>
              </a:rPr>
              <a:t>教师编号，姓名，专业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165997" y="1212292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aseline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_GB2312" pitchFamily="49" charset="-122"/>
              </a:rPr>
              <a:t>课程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155259" y="2334654"/>
            <a:ext cx="2581275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学号，姓名，成绩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383734" y="2296554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aseline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_GB2312" pitchFamily="49" charset="-122"/>
              </a:rPr>
              <a:t>学生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064147" y="2283854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aseline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_GB2312" pitchFamily="49" charset="-122"/>
              </a:rPr>
              <a:t>教师</a:t>
            </a:r>
          </a:p>
        </p:txBody>
      </p: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4656534" y="1669492"/>
            <a:ext cx="1008063" cy="614362"/>
            <a:chOff x="1739" y="1002"/>
            <a:chExt cx="960" cy="576"/>
          </a:xfrm>
        </p:grpSpPr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739" y="1002"/>
              <a:ext cx="72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2700" dir="5400000" algn="ctr" rotWithShape="0">
                <a:schemeClr val="bg2"/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1979" y="1002"/>
              <a:ext cx="72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2700" dir="5400000" algn="ctr" rotWithShape="0">
                <a:schemeClr val="bg2"/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6845697" y="1669492"/>
            <a:ext cx="1122362" cy="614362"/>
            <a:chOff x="3443" y="1002"/>
            <a:chExt cx="1056" cy="576"/>
          </a:xfrm>
        </p:grpSpPr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443" y="1002"/>
              <a:ext cx="816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2700" dir="5400000" algn="ctr" rotWithShape="0">
                <a:schemeClr val="bg2"/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 flipV="1">
              <a:off x="3731" y="1002"/>
              <a:ext cx="768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2700" dir="5400000" algn="ctr" rotWithShape="0">
                <a:schemeClr val="bg2"/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7392144" y="5085184"/>
            <a:ext cx="3729100" cy="503590"/>
          </a:xfrm>
          <a:prstGeom prst="rect">
            <a:avLst/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2800" b="1" baseline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典型代表是</a:t>
            </a:r>
            <a:r>
              <a:rPr lang="en-US" altLang="zh-CN"/>
              <a:t>DBTG</a:t>
            </a:r>
          </a:p>
        </p:txBody>
      </p:sp>
    </p:spTree>
    <p:extLst>
      <p:ext uri="{BB962C8B-B14F-4D97-AF65-F5344CB8AC3E}">
        <p14:creationId xmlns:p14="http://schemas.microsoft.com/office/powerpoint/2010/main" val="417591876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wipe dir="r"/>
    <p:sndAc>
      <p:stSnd>
        <p:snd r:embed="rId3" name="arrow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3223172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逻辑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模型示例</a:t>
            </a:r>
            <a:endParaRPr lang="zh-CN" altLang="en-US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32" name="Rectangle 43"/>
          <p:cNvSpPr txBox="1">
            <a:spLocks noChangeArrowheads="1"/>
          </p:cNvSpPr>
          <p:nvPr/>
        </p:nvSpPr>
        <p:spPr bwMode="auto">
          <a:xfrm>
            <a:off x="263352" y="908720"/>
            <a:ext cx="5688012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¯"/>
              <a:defRPr/>
            </a:pPr>
            <a:r>
              <a:rPr lang="en-US" altLang="zh-CN" sz="3200" kern="0" baseline="0" dirty="0" smtClean="0"/>
              <a:t> </a:t>
            </a:r>
            <a:r>
              <a:rPr lang="zh-CN" altLang="en-US" sz="3200" kern="0" baseline="0" dirty="0" smtClean="0"/>
              <a:t>关系模型</a:t>
            </a:r>
          </a:p>
        </p:txBody>
      </p:sp>
      <p:sp>
        <p:nvSpPr>
          <p:cNvPr id="33" name="Rectangle 297"/>
          <p:cNvSpPr txBox="1">
            <a:spLocks noChangeArrowheads="1"/>
          </p:cNvSpPr>
          <p:nvPr/>
        </p:nvSpPr>
        <p:spPr bwMode="auto">
          <a:xfrm>
            <a:off x="288180" y="1675185"/>
            <a:ext cx="11424444" cy="240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>
                <a:tab pos="1260475" algn="l"/>
              </a:tabLst>
              <a:defRPr/>
            </a:pPr>
            <a:r>
              <a:rPr lang="zh-CN" altLang="en-US" sz="32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3200" kern="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32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的逻辑结构就是一张规则二维</a:t>
            </a:r>
            <a:r>
              <a:rPr lang="zh-CN" altLang="en-US" sz="3200" kern="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en-US" sz="3200" kern="0" baseline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>
                <a:tab pos="1260475" algn="l"/>
              </a:tabLst>
              <a:defRPr/>
            </a:pPr>
            <a:r>
              <a:rPr lang="zh-CN" altLang="en-US" sz="32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表中的列称为</a:t>
            </a:r>
            <a:r>
              <a:rPr lang="zh-CN" altLang="en-US" sz="3200" kern="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zh-CN" altLang="en-US" sz="32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（属性）；表中的行称为</a:t>
            </a:r>
            <a:r>
              <a:rPr lang="zh-CN" altLang="en-US" sz="3200" kern="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zh-CN" altLang="en-US" sz="32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（元组</a:t>
            </a:r>
            <a:r>
              <a:rPr lang="zh-CN" altLang="en-US" sz="3200" kern="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kern="0" baseline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>
                <a:tab pos="1260475" algn="l"/>
              </a:tabLst>
              <a:defRPr/>
            </a:pPr>
            <a:r>
              <a:rPr lang="zh-CN" altLang="en-US" sz="32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基于关系模型的数据库就是关系数据库</a:t>
            </a:r>
            <a:r>
              <a:rPr lang="zh-CN" altLang="en-US" sz="3200" kern="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200" kern="0" baseline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298"/>
          <p:cNvSpPr txBox="1">
            <a:spLocks noChangeArrowheads="1"/>
          </p:cNvSpPr>
          <p:nvPr/>
        </p:nvSpPr>
        <p:spPr bwMode="auto">
          <a:xfrm>
            <a:off x="562990" y="3881472"/>
            <a:ext cx="756126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975" indent="-180975">
              <a:spcAft>
                <a:spcPct val="25000"/>
              </a:spcAft>
              <a:buClr>
                <a:srgbClr val="66FF33"/>
              </a:buClr>
              <a:buSzPct val="85000"/>
              <a:buFontTx/>
              <a:buChar char="•"/>
              <a:defRPr/>
            </a:pPr>
            <a:r>
              <a:rPr lang="zh-CN" altLang="en-US" sz="24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有严格的关系数学理论基础。</a:t>
            </a:r>
          </a:p>
          <a:p>
            <a:pPr marL="180975" indent="-180975">
              <a:spcAft>
                <a:spcPct val="25000"/>
              </a:spcAft>
              <a:buClr>
                <a:srgbClr val="66FF33"/>
              </a:buClr>
              <a:buSzPct val="85000"/>
              <a:buFontTx/>
              <a:buChar char="•"/>
              <a:defRPr/>
            </a:pPr>
            <a:r>
              <a:rPr lang="zh-CN" altLang="en-US" sz="24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实体或联系，乃至操作结果都是关系。</a:t>
            </a:r>
          </a:p>
          <a:p>
            <a:pPr marL="180975" indent="-180975">
              <a:spcAft>
                <a:spcPct val="25000"/>
              </a:spcAft>
              <a:buClr>
                <a:srgbClr val="66FF33"/>
              </a:buClr>
              <a:buSzPct val="85000"/>
              <a:buFontTx/>
              <a:buChar char="•"/>
              <a:defRPr/>
            </a:pPr>
            <a:r>
              <a:rPr lang="zh-CN" altLang="en-US" sz="24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结构简单自然，易懂易用。</a:t>
            </a:r>
          </a:p>
          <a:p>
            <a:pPr marL="180975" indent="-180975">
              <a:spcAft>
                <a:spcPct val="25000"/>
              </a:spcAft>
              <a:buClr>
                <a:srgbClr val="66FF33"/>
              </a:buClr>
              <a:buSzPct val="85000"/>
              <a:buFontTx/>
              <a:buChar char="•"/>
              <a:defRPr/>
            </a:pPr>
            <a:r>
              <a:rPr lang="zh-CN" altLang="en-US" sz="24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数据存取路径对用户透明，数据独立性较强。</a:t>
            </a:r>
          </a:p>
          <a:p>
            <a:pPr marL="180975" indent="-180975">
              <a:spcAft>
                <a:spcPct val="25000"/>
              </a:spcAft>
              <a:buClr>
                <a:srgbClr val="66FF33"/>
              </a:buClr>
              <a:buSzPct val="85000"/>
              <a:buFontTx/>
              <a:buChar char="•"/>
              <a:defRPr/>
            </a:pPr>
            <a:r>
              <a:rPr lang="zh-CN" altLang="en-US" sz="24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查询效率较非关系模型差。</a:t>
            </a:r>
          </a:p>
        </p:txBody>
      </p:sp>
      <p:sp>
        <p:nvSpPr>
          <p:cNvPr id="35" name="Rectangle 299"/>
          <p:cNvSpPr>
            <a:spLocks noChangeArrowheads="1"/>
          </p:cNvSpPr>
          <p:nvPr/>
        </p:nvSpPr>
        <p:spPr bwMode="auto">
          <a:xfrm>
            <a:off x="8400256" y="3774628"/>
            <a:ext cx="2093913" cy="3651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2400" baseline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教师记录</a:t>
            </a:r>
          </a:p>
        </p:txBody>
      </p:sp>
      <p:graphicFrame>
        <p:nvGraphicFramePr>
          <p:cNvPr id="36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58759"/>
              </p:ext>
            </p:extLst>
          </p:nvPr>
        </p:nvGraphicFramePr>
        <p:xfrm>
          <a:off x="7392194" y="4227065"/>
          <a:ext cx="4176712" cy="1524000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工资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职称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李青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助教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王华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讲师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张家明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助教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5447928" y="557062"/>
            <a:ext cx="3553866" cy="503590"/>
          </a:xfrm>
          <a:prstGeom prst="rect">
            <a:avLst/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2800" b="1" baseline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我们就要学习它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3801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3223172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逻辑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模型示例</a:t>
            </a:r>
            <a:endParaRPr lang="zh-CN" altLang="en-US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79376" y="980728"/>
            <a:ext cx="856932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1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spcAft>
                <a:spcPct val="25000"/>
              </a:spcAft>
            </a:pP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面向对象模型（</a:t>
            </a:r>
            <a:r>
              <a:rPr lang="en-US" altLang="zh-CN" baseline="0" dirty="0">
                <a:latin typeface="微软雅黑" pitchFamily="34" charset="-122"/>
                <a:ea typeface="微软雅黑" pitchFamily="34" charset="-122"/>
              </a:rPr>
              <a:t>Object Oriented</a:t>
            </a:r>
            <a:r>
              <a:rPr lang="en-US" altLang="zh-CN" baseline="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baseline="0" dirty="0" smtClean="0">
                <a:latin typeface="微软雅黑" pitchFamily="34" charset="-122"/>
                <a:ea typeface="微软雅黑" pitchFamily="34" charset="-122"/>
              </a:rPr>
              <a:t>OO</a:t>
            </a: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aseline="0" dirty="0" smtClean="0">
              <a:latin typeface="微软雅黑" pitchFamily="34" charset="-122"/>
              <a:ea typeface="微软雅黑" pitchFamily="34" charset="-122"/>
            </a:endParaRPr>
          </a:p>
          <a:p>
            <a:pPr marL="365125" lvl="1" indent="0">
              <a:spcAft>
                <a:spcPct val="25000"/>
              </a:spcAft>
              <a:buNone/>
            </a:pP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数据库 </a:t>
            </a:r>
            <a:r>
              <a:rPr lang="en-US" altLang="zh-CN" baseline="0" dirty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baseline="0" dirty="0" smtClean="0">
                <a:latin typeface="微软雅黑" pitchFamily="34" charset="-122"/>
                <a:ea typeface="微软雅黑" pitchFamily="34" charset="-122"/>
              </a:rPr>
              <a:t>OOP</a:t>
            </a:r>
            <a:endParaRPr lang="zh-CN" altLang="en-US" baseline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spcAft>
                <a:spcPct val="25000"/>
              </a:spcAft>
            </a:pP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baseline="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值对模型（</a:t>
            </a:r>
            <a:r>
              <a:rPr lang="en-US" altLang="zh-CN" baseline="0" dirty="0" smtClean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aseline="0" dirty="0">
              <a:latin typeface="微软雅黑" pitchFamily="34" charset="-122"/>
              <a:ea typeface="微软雅黑" pitchFamily="34" charset="-122"/>
            </a:endParaRPr>
          </a:p>
          <a:p>
            <a:pPr marL="365125" lvl="1" indent="0">
              <a:spcAft>
                <a:spcPct val="25000"/>
              </a:spcAft>
              <a:buNone/>
            </a:pP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哈希表</a:t>
            </a:r>
            <a:endParaRPr lang="en-US" altLang="zh-CN" sz="2800" baseline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spcAft>
                <a:spcPct val="25000"/>
              </a:spcAft>
            </a:pPr>
            <a:r>
              <a:rPr lang="zh-CN" altLang="en-US" baseline="0" dirty="0"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模型（</a:t>
            </a:r>
            <a:r>
              <a:rPr lang="en-US" altLang="zh-CN" baseline="0" dirty="0" smtClean="0"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aseline="0" dirty="0">
              <a:latin typeface="微软雅黑" pitchFamily="34" charset="-122"/>
              <a:ea typeface="微软雅黑" pitchFamily="34" charset="-122"/>
            </a:endParaRPr>
          </a:p>
          <a:p>
            <a:pPr marL="365125" lvl="1" indent="0">
              <a:spcAft>
                <a:spcPct val="25000"/>
              </a:spcAft>
              <a:buNone/>
            </a:pP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对数据结构要求不严格</a:t>
            </a:r>
            <a:endParaRPr lang="en-US" altLang="zh-CN" sz="2800" baseline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spcAft>
                <a:spcPct val="25000"/>
              </a:spcAft>
            </a:pP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列式存储模型（</a:t>
            </a:r>
            <a:r>
              <a:rPr lang="en-US" altLang="zh-CN" baseline="0" dirty="0">
                <a:latin typeface="微软雅黑" pitchFamily="34" charset="-122"/>
                <a:ea typeface="微软雅黑" pitchFamily="34" charset="-122"/>
              </a:rPr>
              <a:t>Wide </a:t>
            </a:r>
            <a:r>
              <a:rPr lang="en-US" altLang="zh-CN" baseline="0" dirty="0" smtClean="0">
                <a:latin typeface="微软雅黑" pitchFamily="34" charset="-122"/>
                <a:ea typeface="微软雅黑" pitchFamily="34" charset="-122"/>
              </a:rPr>
              <a:t>column</a:t>
            </a: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aseline="0" dirty="0" smtClean="0">
              <a:latin typeface="微软雅黑" pitchFamily="34" charset="-122"/>
              <a:ea typeface="微软雅黑" pitchFamily="34" charset="-122"/>
            </a:endParaRPr>
          </a:p>
          <a:p>
            <a:pPr marL="365125" lvl="1" indent="0">
              <a:spcAft>
                <a:spcPct val="25000"/>
              </a:spcAft>
              <a:buNone/>
            </a:pP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按列存储数据</a:t>
            </a:r>
            <a:endParaRPr lang="en-US" altLang="zh-CN" sz="2800" baseline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spcAft>
                <a:spcPct val="25000"/>
              </a:spcAft>
            </a:pPr>
            <a:r>
              <a:rPr lang="zh-CN" altLang="en-US" baseline="0" dirty="0">
                <a:latin typeface="微软雅黑" pitchFamily="34" charset="-122"/>
                <a:ea typeface="微软雅黑" pitchFamily="34" charset="-122"/>
              </a:rPr>
              <a:t>倒排索引</a:t>
            </a: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模型（</a:t>
            </a:r>
            <a:r>
              <a:rPr lang="en-US" altLang="zh-CN" baseline="0" dirty="0" smtClean="0">
                <a:latin typeface="微软雅黑" pitchFamily="34" charset="-122"/>
                <a:ea typeface="微软雅黑" pitchFamily="34" charset="-122"/>
              </a:rPr>
              <a:t>Inverted Index</a:t>
            </a: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aseline="0" dirty="0">
              <a:latin typeface="微软雅黑" pitchFamily="34" charset="-122"/>
              <a:ea typeface="微软雅黑" pitchFamily="34" charset="-122"/>
            </a:endParaRPr>
          </a:p>
          <a:p>
            <a:pPr marL="365125" lvl="1" indent="0">
              <a:spcAft>
                <a:spcPct val="25000"/>
              </a:spcAft>
              <a:buNone/>
            </a:pPr>
            <a:r>
              <a:rPr lang="zh-CN" altLang="en-US" baseline="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baseline="0" dirty="0">
                <a:latin typeface="微软雅黑" pitchFamily="34" charset="-122"/>
                <a:ea typeface="微软雅黑" pitchFamily="34" charset="-122"/>
              </a:rPr>
              <a:t>文档的关键词作为索引，文档作为索引目标</a:t>
            </a:r>
            <a:endParaRPr lang="en-US" altLang="zh-CN" sz="2800" baseline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01" y="2276872"/>
            <a:ext cx="1948872" cy="40899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8522385" y="980728"/>
            <a:ext cx="2952750" cy="503590"/>
          </a:xfrm>
          <a:prstGeom prst="rect">
            <a:avLst/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>
            <a:spAutoFit/>
          </a:bodyPr>
          <a:lstStyle/>
          <a:p>
            <a:pPr algn="ctr">
              <a:defRPr/>
            </a:pPr>
            <a:r>
              <a:rPr lang="zh-CN" altLang="en-US" sz="2800" b="1" baseline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其它现代模型</a:t>
            </a:r>
            <a:endParaRPr lang="en-US" altLang="zh-CN" sz="2800" b="1" baseline="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39001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539203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数据库系统的模式结构</a:t>
            </a:r>
            <a:endParaRPr lang="zh-CN" altLang="en-US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51384" y="1052737"/>
            <a:ext cx="6121752" cy="5400603"/>
            <a:chOff x="551384" y="1052737"/>
            <a:chExt cx="6121752" cy="5400603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551384" y="1852219"/>
              <a:ext cx="6121752" cy="3763468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r>
                <a:rPr lang="zh-CN" altLang="en-US" sz="2400" baseline="0"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914203" y="1052740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 dirty="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958134" y="1057858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809564" y="1052737"/>
              <a:ext cx="1340783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330251" y="1057858"/>
              <a:ext cx="1062071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912555" y="1959697"/>
              <a:ext cx="1436435" cy="44356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外模式1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800864" y="1959697"/>
              <a:ext cx="1489209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512712" y="1959697"/>
              <a:ext cx="1786061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</a:t>
              </a:r>
              <a:r>
                <a:rPr lang="en-US" altLang="zh-CN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1611807" y="2674518"/>
              <a:ext cx="3718899" cy="4759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子模式/模式映象</a:t>
              </a: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2512258" y="3513877"/>
              <a:ext cx="2216496" cy="435033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　式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1773426" y="4228697"/>
              <a:ext cx="3689214" cy="47939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模式/内模式映象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512258" y="5061232"/>
              <a:ext cx="2216496" cy="433328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内　模　式</a:t>
              </a: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2357235" y="5769229"/>
              <a:ext cx="2379766" cy="684111"/>
            </a:xfrm>
            <a:prstGeom prst="can">
              <a:avLst>
                <a:gd name="adj" fmla="val 50000"/>
              </a:avLst>
            </a:prstGeom>
            <a:solidFill>
              <a:srgbClr val="66FFCC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190800"/>
            <a:lstStyle/>
            <a:p>
              <a:pPr algn="ctr" eaLnBrk="0" hangingPunct="0"/>
              <a:endParaRPr lang="zh-CN" altLang="en-US" sz="2400" b="1" baseline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199456" y="1520185"/>
              <a:ext cx="357928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004311" y="1527012"/>
              <a:ext cx="422190" cy="432685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3547943" y="1520185"/>
              <a:ext cx="217690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5406567" y="1520185"/>
              <a:ext cx="52773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547943" y="4697851"/>
              <a:ext cx="0" cy="35655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547943" y="5525268"/>
              <a:ext cx="0" cy="243960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547943" y="3940381"/>
              <a:ext cx="0" cy="28149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547943" y="3150496"/>
              <a:ext cx="0" cy="358263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027400" y="2398144"/>
              <a:ext cx="207797" cy="300259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547943" y="2391320"/>
              <a:ext cx="0" cy="283198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4741948" y="2375965"/>
              <a:ext cx="166568" cy="29684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007012" y="5849411"/>
              <a:ext cx="1114845" cy="5527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数据库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614053" y="4919633"/>
              <a:ext cx="1301171" cy="57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en-US" altLang="zh-CN" sz="2800" b="1" baseline="0" dirty="0">
                  <a:solidFill>
                    <a:srgbClr val="FFFF00"/>
                  </a:solidFill>
                  <a:latin typeface="Arial Black" panose="020B0A04020102020204" pitchFamily="34" charset="0"/>
                  <a:ea typeface="楷体_GB2312" pitchFamily="49" charset="-122"/>
                </a:rPr>
                <a:t>DBMS</a:t>
              </a:r>
            </a:p>
          </p:txBody>
        </p:sp>
      </p:grpSp>
      <p:sp>
        <p:nvSpPr>
          <p:cNvPr id="31" name="WordArt 8"/>
          <p:cNvSpPr>
            <a:spLocks noChangeArrowheads="1" noChangeShapeType="1" noTextEdit="1"/>
          </p:cNvSpPr>
          <p:nvPr/>
        </p:nvSpPr>
        <p:spPr bwMode="auto">
          <a:xfrm>
            <a:off x="7985882" y="1299642"/>
            <a:ext cx="3183360" cy="68069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6000" b="1" kern="1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三级模式</a:t>
            </a:r>
            <a:endParaRPr lang="zh-CN" altLang="en-US" sz="6000" b="1" kern="1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WordArt 8"/>
          <p:cNvSpPr>
            <a:spLocks noChangeArrowheads="1" noChangeShapeType="1" noTextEdit="1"/>
          </p:cNvSpPr>
          <p:nvPr/>
        </p:nvSpPr>
        <p:spPr bwMode="auto">
          <a:xfrm>
            <a:off x="7985882" y="2348667"/>
            <a:ext cx="3183360" cy="68069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6000" b="1" kern="1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6000" b="1" kern="1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级映象</a:t>
            </a:r>
            <a:endParaRPr lang="zh-CN" altLang="en-US" sz="6000" b="1" kern="1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879556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539203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数据库系统的模式结构</a:t>
            </a:r>
            <a:endParaRPr lang="zh-CN" altLang="en-US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30165" y="1463417"/>
            <a:ext cx="4640866" cy="777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矩形 32"/>
          <p:cNvSpPr/>
          <p:nvPr/>
        </p:nvSpPr>
        <p:spPr>
          <a:xfrm>
            <a:off x="7130165" y="2241016"/>
            <a:ext cx="4640866" cy="3889921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文本框 33"/>
          <p:cNvSpPr txBox="1"/>
          <p:nvPr/>
        </p:nvSpPr>
        <p:spPr>
          <a:xfrm>
            <a:off x="7130165" y="2241016"/>
            <a:ext cx="4640866" cy="27485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4018" tIns="144018" rIns="192024" bIns="216027" numCol="1" spcCol="1270" anchor="t" anchorCtr="0">
            <a:noAutofit/>
          </a:bodyPr>
          <a:lstStyle/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zh-CN" altLang="zh-CN" sz="2800" baseline="0" dirty="0"/>
              <a:t>又称逻辑模式或结构模式，是所有用户的公共逻辑数据视图</a:t>
            </a:r>
            <a:r>
              <a:rPr lang="zh-CN" altLang="en-US" sz="2800" baseline="0" dirty="0"/>
              <a:t>，</a:t>
            </a:r>
            <a:r>
              <a:rPr lang="zh-CN" altLang="zh-CN" sz="2800" baseline="0" dirty="0"/>
              <a:t>是</a:t>
            </a:r>
            <a:r>
              <a:rPr lang="zh-CN" altLang="en-US" sz="2800" baseline="0" dirty="0"/>
              <a:t>对</a:t>
            </a:r>
            <a:r>
              <a:rPr lang="zh-CN" altLang="zh-CN" sz="2800" baseline="0" dirty="0"/>
              <a:t>数据库中全体数据的逻辑结构以及完整性、安全性的描述</a:t>
            </a:r>
            <a:r>
              <a:rPr lang="zh-CN" altLang="en-US" sz="2800" baseline="0" dirty="0"/>
              <a:t>。</a:t>
            </a:r>
            <a:endParaRPr lang="en-US" altLang="zh-CN" sz="2800" baseline="0" dirty="0"/>
          </a:p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zh-CN" altLang="en-US" sz="2800" baseline="0" dirty="0"/>
              <a:t>一个</a:t>
            </a:r>
            <a:r>
              <a:rPr lang="zh-CN" altLang="en-US" sz="2800" baseline="0" dirty="0" smtClean="0"/>
              <a:t>数据库有且只有</a:t>
            </a:r>
            <a:r>
              <a:rPr lang="zh-CN" altLang="en-US" sz="2800" baseline="0" dirty="0"/>
              <a:t>一个模式。</a:t>
            </a:r>
            <a:endParaRPr lang="en-US" altLang="zh-CN" sz="2800" baseline="0" dirty="0"/>
          </a:p>
        </p:txBody>
      </p:sp>
      <p:sp>
        <p:nvSpPr>
          <p:cNvPr id="36" name="文本框 35"/>
          <p:cNvSpPr txBox="1"/>
          <p:nvPr/>
        </p:nvSpPr>
        <p:spPr>
          <a:xfrm>
            <a:off x="7130165" y="1463417"/>
            <a:ext cx="4640866" cy="777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9136" tIns="113792" rIns="199136" bIns="113792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 sz="2800" b="0" i="0" kern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51384" y="1052737"/>
            <a:ext cx="6121752" cy="5400603"/>
            <a:chOff x="551384" y="1052737"/>
            <a:chExt cx="6121752" cy="5400603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51384" y="1852219"/>
              <a:ext cx="6121752" cy="3763468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r>
                <a:rPr lang="zh-CN" altLang="en-US" sz="2400" baseline="0"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914203" y="1052740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 dirty="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1958134" y="1057858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4809564" y="1052737"/>
              <a:ext cx="1340783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3330251" y="1057858"/>
              <a:ext cx="1062071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912555" y="1959697"/>
              <a:ext cx="1436435" cy="44356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外模式1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2800864" y="1959697"/>
              <a:ext cx="1489209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4512712" y="1959697"/>
              <a:ext cx="1786061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</a:t>
              </a:r>
              <a:r>
                <a:rPr lang="en-US" altLang="zh-CN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47" name="AutoShape 13"/>
            <p:cNvSpPr>
              <a:spLocks noChangeArrowheads="1"/>
            </p:cNvSpPr>
            <p:nvPr/>
          </p:nvSpPr>
          <p:spPr bwMode="auto">
            <a:xfrm>
              <a:off x="1611807" y="2674518"/>
              <a:ext cx="3718899" cy="4759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子模式/模式映象</a:t>
              </a:r>
            </a:p>
          </p:txBody>
        </p:sp>
        <p:sp>
          <p:nvSpPr>
            <p:cNvPr id="48" name="AutoShape 14"/>
            <p:cNvSpPr>
              <a:spLocks noChangeArrowheads="1"/>
            </p:cNvSpPr>
            <p:nvPr/>
          </p:nvSpPr>
          <p:spPr bwMode="auto">
            <a:xfrm>
              <a:off x="2512258" y="3513877"/>
              <a:ext cx="2216496" cy="435033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　式</a:t>
              </a:r>
            </a:p>
          </p:txBody>
        </p:sp>
        <p:sp>
          <p:nvSpPr>
            <p:cNvPr id="49" name="AutoShape 15"/>
            <p:cNvSpPr>
              <a:spLocks noChangeArrowheads="1"/>
            </p:cNvSpPr>
            <p:nvPr/>
          </p:nvSpPr>
          <p:spPr bwMode="auto">
            <a:xfrm>
              <a:off x="1773426" y="4228697"/>
              <a:ext cx="3689214" cy="47939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模式/内模式映象</a:t>
              </a:r>
            </a:p>
          </p:txBody>
        </p:sp>
        <p:sp>
          <p:nvSpPr>
            <p:cNvPr id="50" name="AutoShape 16"/>
            <p:cNvSpPr>
              <a:spLocks noChangeArrowheads="1"/>
            </p:cNvSpPr>
            <p:nvPr/>
          </p:nvSpPr>
          <p:spPr bwMode="auto">
            <a:xfrm>
              <a:off x="2512258" y="5061232"/>
              <a:ext cx="2216496" cy="433328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内　模　式</a:t>
              </a:r>
            </a:p>
          </p:txBody>
        </p:sp>
        <p:sp>
          <p:nvSpPr>
            <p:cNvPr id="51" name="AutoShape 17"/>
            <p:cNvSpPr>
              <a:spLocks noChangeArrowheads="1"/>
            </p:cNvSpPr>
            <p:nvPr/>
          </p:nvSpPr>
          <p:spPr bwMode="auto">
            <a:xfrm>
              <a:off x="2357235" y="5769229"/>
              <a:ext cx="2379766" cy="684111"/>
            </a:xfrm>
            <a:prstGeom prst="can">
              <a:avLst>
                <a:gd name="adj" fmla="val 50000"/>
              </a:avLst>
            </a:prstGeom>
            <a:solidFill>
              <a:srgbClr val="66FFCC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190800"/>
            <a:lstStyle/>
            <a:p>
              <a:pPr algn="ctr" eaLnBrk="0" hangingPunct="0"/>
              <a:endParaRPr lang="zh-CN" altLang="en-US" sz="2400" b="1" baseline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1199456" y="1520185"/>
              <a:ext cx="357928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 flipH="1">
              <a:off x="2004311" y="1527012"/>
              <a:ext cx="422190" cy="432685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 flipH="1">
              <a:off x="3547943" y="1520185"/>
              <a:ext cx="217690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 flipH="1">
              <a:off x="5406567" y="1520185"/>
              <a:ext cx="52773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3547943" y="4697851"/>
              <a:ext cx="0" cy="35655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3547943" y="5525268"/>
              <a:ext cx="0" cy="243960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547943" y="3940381"/>
              <a:ext cx="0" cy="28149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3547943" y="3150496"/>
              <a:ext cx="0" cy="358263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>
              <a:off x="2027400" y="2398144"/>
              <a:ext cx="207797" cy="300259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>
              <a:off x="3547943" y="2391320"/>
              <a:ext cx="0" cy="283198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 flipV="1">
              <a:off x="4741948" y="2375965"/>
              <a:ext cx="166568" cy="29684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3" name="Rectangle 29"/>
            <p:cNvSpPr>
              <a:spLocks noChangeArrowheads="1"/>
            </p:cNvSpPr>
            <p:nvPr/>
          </p:nvSpPr>
          <p:spPr bwMode="auto">
            <a:xfrm>
              <a:off x="3007012" y="5849411"/>
              <a:ext cx="1114845" cy="5527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数据库</a:t>
              </a:r>
            </a:p>
          </p:txBody>
        </p:sp>
        <p:sp>
          <p:nvSpPr>
            <p:cNvPr id="64" name="Rectangle 30"/>
            <p:cNvSpPr>
              <a:spLocks noChangeArrowheads="1"/>
            </p:cNvSpPr>
            <p:nvPr/>
          </p:nvSpPr>
          <p:spPr bwMode="auto">
            <a:xfrm>
              <a:off x="614053" y="4919633"/>
              <a:ext cx="1301171" cy="57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en-US" altLang="zh-CN" sz="2800" b="1" baseline="0" dirty="0">
                  <a:solidFill>
                    <a:srgbClr val="FFFF00"/>
                  </a:solidFill>
                  <a:latin typeface="Arial Black" panose="020B0A04020102020204" pitchFamily="34" charset="0"/>
                  <a:ea typeface="楷体_GB2312" pitchFamily="49" charset="-122"/>
                </a:rPr>
                <a:t>DBMS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06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539203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数据库系统的模式结构</a:t>
            </a:r>
            <a:endParaRPr lang="zh-CN" altLang="en-US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25010" y="1181887"/>
            <a:ext cx="4640866" cy="777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矩形 32"/>
          <p:cNvSpPr/>
          <p:nvPr/>
        </p:nvSpPr>
        <p:spPr>
          <a:xfrm>
            <a:off x="7125010" y="1959486"/>
            <a:ext cx="4640866" cy="4277826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文本框 33"/>
          <p:cNvSpPr txBox="1"/>
          <p:nvPr/>
        </p:nvSpPr>
        <p:spPr>
          <a:xfrm>
            <a:off x="7125010" y="1959486"/>
            <a:ext cx="4640866" cy="27485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4018" tIns="144018" rIns="192024" bIns="216027" numCol="1" spcCol="1270" anchor="t" anchorCtr="0">
            <a:noAutofit/>
          </a:bodyPr>
          <a:lstStyle/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zh-CN" altLang="en-US" sz="2800" baseline="0" dirty="0"/>
              <a:t>又称子模式或用户模式，是数据库用户看得见和使用的部分数据，或者说是与某一具体应用有关的数据的逻辑结构和特征的描述，通常是模式的子集。</a:t>
            </a:r>
          </a:p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zh-CN" altLang="en-US" sz="2800" baseline="0" dirty="0"/>
              <a:t>一个数据库可以有多个外模式。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25010" y="1181887"/>
            <a:ext cx="4640866" cy="777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9136" tIns="113792" rIns="199136" bIns="113792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 sz="2800" b="0" i="0" kern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外模式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51384" y="1052737"/>
            <a:ext cx="6121752" cy="5400603"/>
            <a:chOff x="551384" y="1052737"/>
            <a:chExt cx="6121752" cy="5400603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551384" y="1852219"/>
              <a:ext cx="6121752" cy="3763468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r>
                <a:rPr lang="zh-CN" altLang="en-US" sz="2400" baseline="0"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914203" y="1052740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 dirty="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1958134" y="1057858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4809564" y="1052737"/>
              <a:ext cx="1340783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3330251" y="1057858"/>
              <a:ext cx="1062071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912555" y="1959697"/>
              <a:ext cx="1436435" cy="44356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外模式1</a:t>
              </a: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2800864" y="1959697"/>
              <a:ext cx="1489209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4512712" y="1959697"/>
              <a:ext cx="1786061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</a:t>
              </a:r>
              <a:r>
                <a:rPr lang="en-US" altLang="zh-CN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46" name="AutoShape 13"/>
            <p:cNvSpPr>
              <a:spLocks noChangeArrowheads="1"/>
            </p:cNvSpPr>
            <p:nvPr/>
          </p:nvSpPr>
          <p:spPr bwMode="auto">
            <a:xfrm>
              <a:off x="1611807" y="2674518"/>
              <a:ext cx="3718899" cy="4759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子模式/模式映象</a:t>
              </a:r>
            </a:p>
          </p:txBody>
        </p:sp>
        <p:sp>
          <p:nvSpPr>
            <p:cNvPr id="47" name="AutoShape 14"/>
            <p:cNvSpPr>
              <a:spLocks noChangeArrowheads="1"/>
            </p:cNvSpPr>
            <p:nvPr/>
          </p:nvSpPr>
          <p:spPr bwMode="auto">
            <a:xfrm>
              <a:off x="2512258" y="3513877"/>
              <a:ext cx="2216496" cy="435033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　式</a:t>
              </a:r>
            </a:p>
          </p:txBody>
        </p:sp>
        <p:sp>
          <p:nvSpPr>
            <p:cNvPr id="48" name="AutoShape 15"/>
            <p:cNvSpPr>
              <a:spLocks noChangeArrowheads="1"/>
            </p:cNvSpPr>
            <p:nvPr/>
          </p:nvSpPr>
          <p:spPr bwMode="auto">
            <a:xfrm>
              <a:off x="1773426" y="4228697"/>
              <a:ext cx="3689214" cy="47939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模式/内模式映象</a:t>
              </a:r>
            </a:p>
          </p:txBody>
        </p:sp>
        <p:sp>
          <p:nvSpPr>
            <p:cNvPr id="49" name="AutoShape 16"/>
            <p:cNvSpPr>
              <a:spLocks noChangeArrowheads="1"/>
            </p:cNvSpPr>
            <p:nvPr/>
          </p:nvSpPr>
          <p:spPr bwMode="auto">
            <a:xfrm>
              <a:off x="2512258" y="5061232"/>
              <a:ext cx="2216496" cy="433328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内　模　式</a:t>
              </a:r>
            </a:p>
          </p:txBody>
        </p:sp>
        <p:sp>
          <p:nvSpPr>
            <p:cNvPr id="50" name="AutoShape 17"/>
            <p:cNvSpPr>
              <a:spLocks noChangeArrowheads="1"/>
            </p:cNvSpPr>
            <p:nvPr/>
          </p:nvSpPr>
          <p:spPr bwMode="auto">
            <a:xfrm>
              <a:off x="2357235" y="5769229"/>
              <a:ext cx="2379766" cy="684111"/>
            </a:xfrm>
            <a:prstGeom prst="can">
              <a:avLst>
                <a:gd name="adj" fmla="val 50000"/>
              </a:avLst>
            </a:prstGeom>
            <a:solidFill>
              <a:srgbClr val="66FFCC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190800"/>
            <a:lstStyle/>
            <a:p>
              <a:pPr algn="ctr" eaLnBrk="0" hangingPunct="0"/>
              <a:endParaRPr lang="zh-CN" altLang="en-US" sz="2400" b="1" baseline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1199456" y="1520185"/>
              <a:ext cx="357928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>
              <a:off x="2004311" y="1527012"/>
              <a:ext cx="422190" cy="432685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H="1">
              <a:off x="3547943" y="1520185"/>
              <a:ext cx="217690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 flipH="1">
              <a:off x="5406567" y="1520185"/>
              <a:ext cx="52773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3547943" y="4697851"/>
              <a:ext cx="0" cy="35655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3547943" y="5525268"/>
              <a:ext cx="0" cy="243960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547943" y="3940381"/>
              <a:ext cx="0" cy="28149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3547943" y="3150496"/>
              <a:ext cx="0" cy="358263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2027400" y="2398144"/>
              <a:ext cx="207797" cy="300259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3547943" y="2391320"/>
              <a:ext cx="0" cy="283198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 flipV="1">
              <a:off x="4741948" y="2375965"/>
              <a:ext cx="166568" cy="29684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3007012" y="5849411"/>
              <a:ext cx="1114845" cy="5527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数据库</a:t>
              </a:r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614053" y="4919633"/>
              <a:ext cx="1301171" cy="57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en-US" altLang="zh-CN" sz="2800" b="1" baseline="0" dirty="0">
                  <a:solidFill>
                    <a:srgbClr val="FFFF00"/>
                  </a:solidFill>
                  <a:latin typeface="Arial Black" panose="020B0A04020102020204" pitchFamily="34" charset="0"/>
                  <a:ea typeface="楷体_GB2312" pitchFamily="49" charset="-122"/>
                </a:rPr>
                <a:t>DBMS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8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539203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数据库系统的模式结构</a:t>
            </a:r>
            <a:endParaRPr lang="zh-CN" altLang="en-US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25011" y="2558609"/>
            <a:ext cx="4640866" cy="777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矩形 32"/>
          <p:cNvSpPr/>
          <p:nvPr/>
        </p:nvSpPr>
        <p:spPr>
          <a:xfrm>
            <a:off x="7125011" y="3336208"/>
            <a:ext cx="4640866" cy="2262384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文本框 33"/>
          <p:cNvSpPr txBox="1"/>
          <p:nvPr/>
        </p:nvSpPr>
        <p:spPr>
          <a:xfrm>
            <a:off x="7125011" y="3450408"/>
            <a:ext cx="4640866" cy="27485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4018" tIns="144018" rIns="192024" bIns="216027" numCol="1" spcCol="1270" anchor="t" anchorCtr="0">
            <a:noAutofit/>
          </a:bodyPr>
          <a:lstStyle/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zh-CN" altLang="en-US" sz="2800" baseline="0" dirty="0"/>
              <a:t>又称存储模式，是数据物理存储结构的描述。</a:t>
            </a:r>
          </a:p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zh-CN" altLang="en-US" sz="2800" baseline="0" dirty="0"/>
              <a:t>一个数据库只有一个内模式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25011" y="2558609"/>
            <a:ext cx="4640866" cy="777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9136" tIns="113792" rIns="199136" bIns="113792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 sz="2800" b="0" i="0" kern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内模式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51384" y="1052737"/>
            <a:ext cx="6121752" cy="5400603"/>
            <a:chOff x="551384" y="1052737"/>
            <a:chExt cx="6121752" cy="5400603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551384" y="1852219"/>
              <a:ext cx="6121752" cy="3763468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r>
                <a:rPr lang="zh-CN" altLang="en-US" sz="2400" baseline="0"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914203" y="1052740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 dirty="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1958134" y="1057858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4809564" y="1052737"/>
              <a:ext cx="1340783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3330251" y="1057858"/>
              <a:ext cx="1062071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912555" y="1959697"/>
              <a:ext cx="1436435" cy="44356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外模式1</a:t>
              </a: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2800864" y="1959697"/>
              <a:ext cx="1489209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4512712" y="1959697"/>
              <a:ext cx="1786061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</a:t>
              </a:r>
              <a:r>
                <a:rPr lang="en-US" altLang="zh-CN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46" name="AutoShape 13"/>
            <p:cNvSpPr>
              <a:spLocks noChangeArrowheads="1"/>
            </p:cNvSpPr>
            <p:nvPr/>
          </p:nvSpPr>
          <p:spPr bwMode="auto">
            <a:xfrm>
              <a:off x="1611807" y="2674518"/>
              <a:ext cx="3718899" cy="4759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子模式/模式映象</a:t>
              </a:r>
            </a:p>
          </p:txBody>
        </p:sp>
        <p:sp>
          <p:nvSpPr>
            <p:cNvPr id="47" name="AutoShape 14"/>
            <p:cNvSpPr>
              <a:spLocks noChangeArrowheads="1"/>
            </p:cNvSpPr>
            <p:nvPr/>
          </p:nvSpPr>
          <p:spPr bwMode="auto">
            <a:xfrm>
              <a:off x="2512258" y="3513877"/>
              <a:ext cx="2216496" cy="435033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　式</a:t>
              </a:r>
            </a:p>
          </p:txBody>
        </p:sp>
        <p:sp>
          <p:nvSpPr>
            <p:cNvPr id="48" name="AutoShape 15"/>
            <p:cNvSpPr>
              <a:spLocks noChangeArrowheads="1"/>
            </p:cNvSpPr>
            <p:nvPr/>
          </p:nvSpPr>
          <p:spPr bwMode="auto">
            <a:xfrm>
              <a:off x="1773426" y="4228697"/>
              <a:ext cx="3689214" cy="47939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模式/内模式映象</a:t>
              </a:r>
            </a:p>
          </p:txBody>
        </p:sp>
        <p:sp>
          <p:nvSpPr>
            <p:cNvPr id="49" name="AutoShape 16"/>
            <p:cNvSpPr>
              <a:spLocks noChangeArrowheads="1"/>
            </p:cNvSpPr>
            <p:nvPr/>
          </p:nvSpPr>
          <p:spPr bwMode="auto">
            <a:xfrm>
              <a:off x="2512258" y="5061232"/>
              <a:ext cx="2216496" cy="433328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内　模　式</a:t>
              </a:r>
            </a:p>
          </p:txBody>
        </p:sp>
        <p:sp>
          <p:nvSpPr>
            <p:cNvPr id="50" name="AutoShape 17"/>
            <p:cNvSpPr>
              <a:spLocks noChangeArrowheads="1"/>
            </p:cNvSpPr>
            <p:nvPr/>
          </p:nvSpPr>
          <p:spPr bwMode="auto">
            <a:xfrm>
              <a:off x="2357235" y="5769229"/>
              <a:ext cx="2379766" cy="684111"/>
            </a:xfrm>
            <a:prstGeom prst="can">
              <a:avLst>
                <a:gd name="adj" fmla="val 50000"/>
              </a:avLst>
            </a:prstGeom>
            <a:solidFill>
              <a:srgbClr val="66FFCC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190800"/>
            <a:lstStyle/>
            <a:p>
              <a:pPr algn="ctr" eaLnBrk="0" hangingPunct="0"/>
              <a:endParaRPr lang="zh-CN" altLang="en-US" sz="2400" b="1" baseline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1199456" y="1520185"/>
              <a:ext cx="357928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>
              <a:off x="2004311" y="1527012"/>
              <a:ext cx="422190" cy="432685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H="1">
              <a:off x="3547943" y="1520185"/>
              <a:ext cx="217690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 flipH="1">
              <a:off x="5406567" y="1520185"/>
              <a:ext cx="52773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3547943" y="4697851"/>
              <a:ext cx="0" cy="35655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3547943" y="5525268"/>
              <a:ext cx="0" cy="243960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547943" y="3940381"/>
              <a:ext cx="0" cy="28149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3547943" y="3150496"/>
              <a:ext cx="0" cy="358263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2027400" y="2398144"/>
              <a:ext cx="207797" cy="300259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3547943" y="2391320"/>
              <a:ext cx="0" cy="283198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 flipV="1">
              <a:off x="4741948" y="2375965"/>
              <a:ext cx="166568" cy="29684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3007012" y="5849411"/>
              <a:ext cx="1114845" cy="5527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数据库</a:t>
              </a:r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614053" y="4919633"/>
              <a:ext cx="1301171" cy="57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en-US" altLang="zh-CN" sz="2800" b="1" baseline="0" dirty="0">
                  <a:solidFill>
                    <a:srgbClr val="FFFF00"/>
                  </a:solidFill>
                  <a:latin typeface="Arial Black" panose="020B0A04020102020204" pitchFamily="34" charset="0"/>
                  <a:ea typeface="楷体_GB2312" pitchFamily="49" charset="-122"/>
                </a:rPr>
                <a:t>DBMS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808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539203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数据库系统的模式结构</a:t>
            </a:r>
            <a:endParaRPr lang="zh-CN" altLang="en-US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77334" y="1074619"/>
            <a:ext cx="4807298" cy="777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矩形 32"/>
          <p:cNvSpPr/>
          <p:nvPr/>
        </p:nvSpPr>
        <p:spPr>
          <a:xfrm>
            <a:off x="6977334" y="1852217"/>
            <a:ext cx="4807298" cy="4169073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文本框 33"/>
          <p:cNvSpPr txBox="1"/>
          <p:nvPr/>
        </p:nvSpPr>
        <p:spPr>
          <a:xfrm>
            <a:off x="6977334" y="1966418"/>
            <a:ext cx="4640538" cy="17502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4018" tIns="144018" rIns="192024" bIns="216027" numCol="1" spcCol="1270" anchor="t" anchorCtr="0">
            <a:noAutofit/>
          </a:bodyPr>
          <a:lstStyle/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zh-CN" altLang="en-US" sz="2800" baseline="0" dirty="0"/>
              <a:t>在外模式中定义的某一个外模式和模式之间的对应关系</a:t>
            </a:r>
            <a:r>
              <a:rPr lang="zh-CN" altLang="en-US" sz="2800" baseline="0" dirty="0" smtClean="0"/>
              <a:t>。</a:t>
            </a:r>
            <a:endParaRPr lang="en-US" altLang="zh-CN" sz="2800" baseline="0" dirty="0" smtClean="0"/>
          </a:p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zh-CN" altLang="en-US" sz="2800" baseline="0" dirty="0" smtClean="0"/>
              <a:t>当模式</a:t>
            </a:r>
            <a:r>
              <a:rPr lang="zh-CN" altLang="en-US" sz="2800" baseline="0" dirty="0"/>
              <a:t>发生改变时，</a:t>
            </a:r>
            <a:r>
              <a:rPr lang="en-US" altLang="zh-CN" sz="2800" baseline="0" dirty="0"/>
              <a:t>DBA</a:t>
            </a:r>
            <a:r>
              <a:rPr lang="zh-CN" altLang="en-US" sz="2800" baseline="0" dirty="0"/>
              <a:t>可以</a:t>
            </a:r>
            <a:r>
              <a:rPr lang="zh-CN" altLang="en-US" sz="2800" baseline="0" dirty="0" smtClean="0"/>
              <a:t>对此映象作出</a:t>
            </a:r>
            <a:r>
              <a:rPr lang="zh-CN" altLang="en-US" sz="2800" baseline="0" dirty="0"/>
              <a:t>相应的改变，从而可以使外模式保持不变，这就是数据的</a:t>
            </a:r>
            <a:r>
              <a:rPr lang="zh-CN" altLang="en-US" sz="3200" b="1" baseline="0" dirty="0">
                <a:solidFill>
                  <a:srgbClr val="FF0000"/>
                </a:solidFill>
              </a:rPr>
              <a:t>逻辑</a:t>
            </a:r>
            <a:r>
              <a:rPr lang="zh-CN" altLang="en-US" sz="3200" b="1" baseline="0" dirty="0" smtClean="0">
                <a:solidFill>
                  <a:srgbClr val="FF0000"/>
                </a:solidFill>
              </a:rPr>
              <a:t>独立性</a:t>
            </a:r>
            <a:endParaRPr lang="zh-CN" altLang="en-US" sz="2800" baseline="0" dirty="0"/>
          </a:p>
        </p:txBody>
      </p:sp>
      <p:sp>
        <p:nvSpPr>
          <p:cNvPr id="36" name="文本框 35"/>
          <p:cNvSpPr txBox="1"/>
          <p:nvPr/>
        </p:nvSpPr>
        <p:spPr>
          <a:xfrm>
            <a:off x="6977334" y="1074619"/>
            <a:ext cx="4807298" cy="777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9136" tIns="113792" rIns="199136" bIns="11379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kumimoji="1" lang="zh-CN" altLang="en-US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子模式</a:t>
            </a:r>
            <a:r>
              <a:rPr kumimoji="1" lang="en-US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模式映象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51384" y="1052737"/>
            <a:ext cx="6121752" cy="5400603"/>
            <a:chOff x="551384" y="1052737"/>
            <a:chExt cx="6121752" cy="5400603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551384" y="1852219"/>
              <a:ext cx="6121752" cy="3763468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r>
                <a:rPr lang="zh-CN" altLang="en-US" sz="2400" baseline="0"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914203" y="1052740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 dirty="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1958134" y="1057858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4809564" y="1052737"/>
              <a:ext cx="1340783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3330251" y="1057858"/>
              <a:ext cx="1062071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912555" y="1959697"/>
              <a:ext cx="1436435" cy="44356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外模式1</a:t>
              </a: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2800864" y="1959697"/>
              <a:ext cx="1489209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4512712" y="1959697"/>
              <a:ext cx="1786061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</a:t>
              </a:r>
              <a:r>
                <a:rPr lang="en-US" altLang="zh-CN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46" name="AutoShape 13"/>
            <p:cNvSpPr>
              <a:spLocks noChangeArrowheads="1"/>
            </p:cNvSpPr>
            <p:nvPr/>
          </p:nvSpPr>
          <p:spPr bwMode="auto">
            <a:xfrm>
              <a:off x="1611807" y="2674518"/>
              <a:ext cx="3718899" cy="4759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子模式/模式映象</a:t>
              </a:r>
            </a:p>
          </p:txBody>
        </p:sp>
        <p:sp>
          <p:nvSpPr>
            <p:cNvPr id="47" name="AutoShape 14"/>
            <p:cNvSpPr>
              <a:spLocks noChangeArrowheads="1"/>
            </p:cNvSpPr>
            <p:nvPr/>
          </p:nvSpPr>
          <p:spPr bwMode="auto">
            <a:xfrm>
              <a:off x="2512258" y="3513877"/>
              <a:ext cx="2216496" cy="435033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　式</a:t>
              </a:r>
            </a:p>
          </p:txBody>
        </p:sp>
        <p:sp>
          <p:nvSpPr>
            <p:cNvPr id="48" name="AutoShape 15"/>
            <p:cNvSpPr>
              <a:spLocks noChangeArrowheads="1"/>
            </p:cNvSpPr>
            <p:nvPr/>
          </p:nvSpPr>
          <p:spPr bwMode="auto">
            <a:xfrm>
              <a:off x="1773426" y="4228697"/>
              <a:ext cx="3689214" cy="47939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模式/内模式映象</a:t>
              </a:r>
            </a:p>
          </p:txBody>
        </p:sp>
        <p:sp>
          <p:nvSpPr>
            <p:cNvPr id="49" name="AutoShape 16"/>
            <p:cNvSpPr>
              <a:spLocks noChangeArrowheads="1"/>
            </p:cNvSpPr>
            <p:nvPr/>
          </p:nvSpPr>
          <p:spPr bwMode="auto">
            <a:xfrm>
              <a:off x="2512258" y="5061232"/>
              <a:ext cx="2216496" cy="433328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内　模　式</a:t>
              </a:r>
            </a:p>
          </p:txBody>
        </p:sp>
        <p:sp>
          <p:nvSpPr>
            <p:cNvPr id="50" name="AutoShape 17"/>
            <p:cNvSpPr>
              <a:spLocks noChangeArrowheads="1"/>
            </p:cNvSpPr>
            <p:nvPr/>
          </p:nvSpPr>
          <p:spPr bwMode="auto">
            <a:xfrm>
              <a:off x="2357235" y="5769229"/>
              <a:ext cx="2379766" cy="684111"/>
            </a:xfrm>
            <a:prstGeom prst="can">
              <a:avLst>
                <a:gd name="adj" fmla="val 50000"/>
              </a:avLst>
            </a:prstGeom>
            <a:solidFill>
              <a:srgbClr val="66FFCC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190800"/>
            <a:lstStyle/>
            <a:p>
              <a:pPr algn="ctr" eaLnBrk="0" hangingPunct="0"/>
              <a:endParaRPr lang="zh-CN" altLang="en-US" sz="2400" b="1" baseline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1199456" y="1520185"/>
              <a:ext cx="357928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>
              <a:off x="2004311" y="1527012"/>
              <a:ext cx="422190" cy="432685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H="1">
              <a:off x="3547943" y="1520185"/>
              <a:ext cx="217690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 flipH="1">
              <a:off x="5406567" y="1520185"/>
              <a:ext cx="52773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3547943" y="4697851"/>
              <a:ext cx="0" cy="35655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3547943" y="5525268"/>
              <a:ext cx="0" cy="243960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547943" y="3940381"/>
              <a:ext cx="0" cy="28149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3547943" y="3150496"/>
              <a:ext cx="0" cy="358263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2027400" y="2398144"/>
              <a:ext cx="207797" cy="300259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3547943" y="2391320"/>
              <a:ext cx="0" cy="283198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 flipV="1">
              <a:off x="4741948" y="2375965"/>
              <a:ext cx="166568" cy="29684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3007012" y="5849411"/>
              <a:ext cx="1114845" cy="5527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数据库</a:t>
              </a:r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614053" y="4919633"/>
              <a:ext cx="1301171" cy="57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en-US" altLang="zh-CN" sz="2800" b="1" baseline="0" dirty="0">
                  <a:solidFill>
                    <a:srgbClr val="FFFF00"/>
                  </a:solidFill>
                  <a:latin typeface="Arial Black" panose="020B0A04020102020204" pitchFamily="34" charset="0"/>
                  <a:ea typeface="楷体_GB2312" pitchFamily="49" charset="-122"/>
                </a:rPr>
                <a:t>DBMS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897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539203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数据库系统的模式结构</a:t>
            </a:r>
            <a:endParaRPr lang="zh-CN" altLang="en-US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88729" y="1074617"/>
            <a:ext cx="4640866" cy="777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矩形 32"/>
          <p:cNvSpPr/>
          <p:nvPr/>
        </p:nvSpPr>
        <p:spPr>
          <a:xfrm>
            <a:off x="7088729" y="1852215"/>
            <a:ext cx="4640866" cy="4241081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文本框 33"/>
          <p:cNvSpPr txBox="1"/>
          <p:nvPr/>
        </p:nvSpPr>
        <p:spPr>
          <a:xfrm>
            <a:off x="7088729" y="1966416"/>
            <a:ext cx="4407871" cy="17502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4018" tIns="144018" rIns="192024" bIns="216027" numCol="1" spcCol="1270" anchor="t" anchorCtr="0">
            <a:noAutofit/>
          </a:bodyPr>
          <a:lstStyle/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zh-CN" altLang="en-US" sz="2800" baseline="0" dirty="0"/>
              <a:t>在模式中定义的数据的全局逻辑结构与其存储结构之间的对应关系</a:t>
            </a:r>
            <a:r>
              <a:rPr lang="zh-CN" altLang="en-US" sz="2800" baseline="0" dirty="0" smtClean="0"/>
              <a:t>。</a:t>
            </a:r>
            <a:endParaRPr lang="en-US" altLang="zh-CN" sz="2800" baseline="0" dirty="0" smtClean="0"/>
          </a:p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zh-CN" altLang="en-US" sz="2800" baseline="0" dirty="0" smtClean="0"/>
              <a:t>当存储</a:t>
            </a:r>
            <a:r>
              <a:rPr lang="zh-CN" altLang="en-US" sz="2800" baseline="0" dirty="0"/>
              <a:t>结构改变时，</a:t>
            </a:r>
            <a:r>
              <a:rPr lang="en-US" altLang="zh-CN" sz="2800" baseline="0" dirty="0"/>
              <a:t>DBA</a:t>
            </a:r>
            <a:r>
              <a:rPr lang="zh-CN" altLang="en-US" sz="2800" baseline="0" dirty="0"/>
              <a:t>只需</a:t>
            </a:r>
            <a:r>
              <a:rPr lang="zh-CN" altLang="en-US" sz="2800" baseline="0" dirty="0" smtClean="0"/>
              <a:t>对该映象作出</a:t>
            </a:r>
            <a:r>
              <a:rPr lang="zh-CN" altLang="en-US" sz="2800" baseline="0" dirty="0"/>
              <a:t>相应</a:t>
            </a:r>
            <a:r>
              <a:rPr lang="zh-CN" altLang="en-US" sz="2800" baseline="0" dirty="0" smtClean="0"/>
              <a:t>的</a:t>
            </a:r>
            <a:r>
              <a:rPr lang="zh-CN" altLang="en-US" sz="2800" baseline="0" dirty="0"/>
              <a:t>调整</a:t>
            </a:r>
            <a:r>
              <a:rPr lang="zh-CN" altLang="en-US" sz="2800" baseline="0" dirty="0" smtClean="0"/>
              <a:t>，</a:t>
            </a:r>
            <a:r>
              <a:rPr lang="zh-CN" altLang="en-US" sz="2800" baseline="0" dirty="0"/>
              <a:t>从而可以使模式保持不变，这就是数据的</a:t>
            </a:r>
            <a:r>
              <a:rPr lang="zh-CN" altLang="en-US" sz="3200" b="1" baseline="0" dirty="0">
                <a:solidFill>
                  <a:srgbClr val="FF0000"/>
                </a:solidFill>
              </a:rPr>
              <a:t>物理独立性</a:t>
            </a:r>
            <a:r>
              <a:rPr lang="zh-CN" altLang="en-US" sz="2800" baseline="0" dirty="0" smtClean="0"/>
              <a:t>。</a:t>
            </a:r>
            <a:endParaRPr lang="zh-CN" altLang="en-US" sz="2800" baseline="0" dirty="0"/>
          </a:p>
        </p:txBody>
      </p:sp>
      <p:sp>
        <p:nvSpPr>
          <p:cNvPr id="36" name="文本框 35"/>
          <p:cNvSpPr txBox="1"/>
          <p:nvPr/>
        </p:nvSpPr>
        <p:spPr>
          <a:xfrm>
            <a:off x="7088729" y="1074617"/>
            <a:ext cx="4640866" cy="777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9136" tIns="113792" rIns="199136" bIns="11379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kumimoji="1" lang="zh-CN" altLang="en-US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kumimoji="1" lang="en-US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内模式映象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51384" y="1052737"/>
            <a:ext cx="6121752" cy="5400603"/>
            <a:chOff x="551384" y="1052737"/>
            <a:chExt cx="6121752" cy="5400603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551384" y="1852219"/>
              <a:ext cx="6121752" cy="3763468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r>
                <a:rPr lang="zh-CN" altLang="en-US" sz="2400" baseline="0"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914203" y="1052740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 dirty="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1958134" y="1057858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4809564" y="1052737"/>
              <a:ext cx="1340783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3330251" y="1057858"/>
              <a:ext cx="1062071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912555" y="1959697"/>
              <a:ext cx="1436435" cy="44356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外模式1</a:t>
              </a: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2800864" y="1959697"/>
              <a:ext cx="1489209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4512712" y="1959697"/>
              <a:ext cx="1786061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</a:t>
              </a:r>
              <a:r>
                <a:rPr lang="en-US" altLang="zh-CN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46" name="AutoShape 13"/>
            <p:cNvSpPr>
              <a:spLocks noChangeArrowheads="1"/>
            </p:cNvSpPr>
            <p:nvPr/>
          </p:nvSpPr>
          <p:spPr bwMode="auto">
            <a:xfrm>
              <a:off x="1611807" y="2674518"/>
              <a:ext cx="3718899" cy="4759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子模式/模式映象</a:t>
              </a:r>
            </a:p>
          </p:txBody>
        </p:sp>
        <p:sp>
          <p:nvSpPr>
            <p:cNvPr id="47" name="AutoShape 14"/>
            <p:cNvSpPr>
              <a:spLocks noChangeArrowheads="1"/>
            </p:cNvSpPr>
            <p:nvPr/>
          </p:nvSpPr>
          <p:spPr bwMode="auto">
            <a:xfrm>
              <a:off x="2512258" y="3513877"/>
              <a:ext cx="2216496" cy="435033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　式</a:t>
              </a:r>
            </a:p>
          </p:txBody>
        </p:sp>
        <p:sp>
          <p:nvSpPr>
            <p:cNvPr id="48" name="AutoShape 15"/>
            <p:cNvSpPr>
              <a:spLocks noChangeArrowheads="1"/>
            </p:cNvSpPr>
            <p:nvPr/>
          </p:nvSpPr>
          <p:spPr bwMode="auto">
            <a:xfrm>
              <a:off x="1773426" y="4228697"/>
              <a:ext cx="3689214" cy="47939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模式/内模式映象</a:t>
              </a:r>
            </a:p>
          </p:txBody>
        </p:sp>
        <p:sp>
          <p:nvSpPr>
            <p:cNvPr id="49" name="AutoShape 16"/>
            <p:cNvSpPr>
              <a:spLocks noChangeArrowheads="1"/>
            </p:cNvSpPr>
            <p:nvPr/>
          </p:nvSpPr>
          <p:spPr bwMode="auto">
            <a:xfrm>
              <a:off x="2512258" y="5061232"/>
              <a:ext cx="2216496" cy="433328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内　模　式</a:t>
              </a:r>
            </a:p>
          </p:txBody>
        </p:sp>
        <p:sp>
          <p:nvSpPr>
            <p:cNvPr id="50" name="AutoShape 17"/>
            <p:cNvSpPr>
              <a:spLocks noChangeArrowheads="1"/>
            </p:cNvSpPr>
            <p:nvPr/>
          </p:nvSpPr>
          <p:spPr bwMode="auto">
            <a:xfrm>
              <a:off x="2357235" y="5769229"/>
              <a:ext cx="2379766" cy="684111"/>
            </a:xfrm>
            <a:prstGeom prst="can">
              <a:avLst>
                <a:gd name="adj" fmla="val 50000"/>
              </a:avLst>
            </a:prstGeom>
            <a:solidFill>
              <a:srgbClr val="66FFCC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190800"/>
            <a:lstStyle/>
            <a:p>
              <a:pPr algn="ctr" eaLnBrk="0" hangingPunct="0"/>
              <a:endParaRPr lang="zh-CN" altLang="en-US" sz="2400" b="1" baseline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1199456" y="1520185"/>
              <a:ext cx="357928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>
              <a:off x="2004311" y="1527012"/>
              <a:ext cx="422190" cy="432685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H="1">
              <a:off x="3547943" y="1520185"/>
              <a:ext cx="217690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 flipH="1">
              <a:off x="5406567" y="1520185"/>
              <a:ext cx="52773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3547943" y="4697851"/>
              <a:ext cx="0" cy="35655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3547943" y="5525268"/>
              <a:ext cx="0" cy="243960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547943" y="3940381"/>
              <a:ext cx="0" cy="28149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3547943" y="3150496"/>
              <a:ext cx="0" cy="358263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2027400" y="2398144"/>
              <a:ext cx="207797" cy="300259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3547943" y="2391320"/>
              <a:ext cx="0" cy="283198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 flipV="1">
              <a:off x="4741948" y="2375965"/>
              <a:ext cx="166568" cy="29684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3007012" y="5849411"/>
              <a:ext cx="1114845" cy="5527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数据库</a:t>
              </a:r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614053" y="4919633"/>
              <a:ext cx="1301171" cy="57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en-US" altLang="zh-CN" sz="2800" b="1" baseline="0" dirty="0">
                  <a:solidFill>
                    <a:srgbClr val="FFFF00"/>
                  </a:solidFill>
                  <a:latin typeface="Arial Black" panose="020B0A04020102020204" pitchFamily="34" charset="0"/>
                  <a:ea typeface="楷体_GB2312" pitchFamily="49" charset="-122"/>
                </a:rPr>
                <a:t>DBMS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8700" y="0"/>
            <a:ext cx="3375458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上一课的回顾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9416" y="1556792"/>
            <a:ext cx="2242832" cy="4392488"/>
            <a:chOff x="646869" y="1099459"/>
            <a:chExt cx="1730141" cy="4912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9" name="组合 68"/>
            <p:cNvGrpSpPr/>
            <p:nvPr/>
          </p:nvGrpSpPr>
          <p:grpSpPr>
            <a:xfrm>
              <a:off x="646869" y="1568048"/>
              <a:ext cx="1730141" cy="4444111"/>
              <a:chOff x="1037203" y="2560945"/>
              <a:chExt cx="1685604" cy="3877900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037203" y="2560945"/>
                <a:ext cx="1685604" cy="3877900"/>
              </a:xfrm>
              <a:prstGeom prst="rect">
                <a:avLst/>
              </a:prstGeom>
              <a:solidFill>
                <a:srgbClr val="F7F7F7"/>
              </a:solidFill>
              <a:ln w="12700" cap="flat" cmpd="sng" algn="ctr">
                <a:noFill/>
                <a:prstDash val="solid"/>
                <a:miter lim="800000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57597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11519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7279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230391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879887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3455864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4031842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4607819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037203" y="2560945"/>
                <a:ext cx="1685604" cy="582162"/>
              </a:xfrm>
              <a:prstGeom prst="rect">
                <a:avLst/>
              </a:prstGeom>
              <a:gradFill>
                <a:gsLst>
                  <a:gs pos="0">
                    <a:srgbClr val="ED492C"/>
                  </a:gs>
                  <a:gs pos="100000">
                    <a:srgbClr val="DE163D"/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57597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11519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7279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230391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879887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3455864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4031842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4607819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1188380" y="1099459"/>
              <a:ext cx="644155" cy="756185"/>
              <a:chOff x="6591300" y="1966752"/>
              <a:chExt cx="830580" cy="975045"/>
            </a:xfrm>
          </p:grpSpPr>
          <p:sp>
            <p:nvSpPr>
              <p:cNvPr id="94" name="任意多边形 93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93000">
                    <a:srgbClr val="363638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ysClr val="windowText" lastClr="000000">
                      <a:lumMod val="85000"/>
                      <a:lumOff val="15000"/>
                    </a:sysClr>
                  </a:gs>
                  <a:gs pos="7000">
                    <a:sysClr val="windowText" lastClr="000000">
                      <a:lumMod val="85000"/>
                      <a:lumOff val="1500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57597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11519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7279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230391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879887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3455864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4031842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4607819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avLst/>
                <a:gdLst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123385 w 432956"/>
                  <a:gd name="connsiteY8" fmla="*/ 288632 h 938372"/>
                  <a:gd name="connsiteX9" fmla="*/ 63405 w 432956"/>
                  <a:gd name="connsiteY9" fmla="*/ 260163 h 938372"/>
                  <a:gd name="connsiteX10" fmla="*/ 0 w 432956"/>
                  <a:gd name="connsiteY10" fmla="*/ 152400 h 938372"/>
                  <a:gd name="connsiteX11" fmla="*/ 216478 w 432956"/>
                  <a:gd name="connsiteY11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0017 w 432956"/>
                  <a:gd name="connsiteY7" fmla="*/ 4295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0017 w 432956"/>
                  <a:gd name="connsiteY7" fmla="*/ 4295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0017 w 432956"/>
                  <a:gd name="connsiteY7" fmla="*/ 4295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0017 w 432956"/>
                  <a:gd name="connsiteY7" fmla="*/ 4549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0017 w 432956"/>
                  <a:gd name="connsiteY7" fmla="*/ 4549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0017 w 432956"/>
                  <a:gd name="connsiteY7" fmla="*/ 4549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22717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22717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22717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22717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22717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22049 w 432956"/>
                  <a:gd name="connsiteY4" fmla="*/ 457656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22049 w 432956"/>
                  <a:gd name="connsiteY4" fmla="*/ 457656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5591 h 938372"/>
                  <a:gd name="connsiteX4" fmla="*/ 322049 w 432956"/>
                  <a:gd name="connsiteY4" fmla="*/ 457656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5591 h 938372"/>
                  <a:gd name="connsiteX4" fmla="*/ 322049 w 432956"/>
                  <a:gd name="connsiteY4" fmla="*/ 457656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22049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22049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22049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22049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22049 w 432956"/>
                  <a:gd name="connsiteY3" fmla="*/ 4703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22049 w 432956"/>
                  <a:gd name="connsiteY3" fmla="*/ 4703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4481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4481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4481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4481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4481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391740 w 483180"/>
                  <a:gd name="connsiteY0" fmla="*/ 938372 h 1029812"/>
                  <a:gd name="connsiteX1" fmla="*/ 41218 w 483180"/>
                  <a:gd name="connsiteY1" fmla="*/ 938372 h 1029812"/>
                  <a:gd name="connsiteX2" fmla="*/ 138592 w 483180"/>
                  <a:gd name="connsiteY2" fmla="*/ 458103 h 1029812"/>
                  <a:gd name="connsiteX3" fmla="*/ 63405 w 483180"/>
                  <a:gd name="connsiteY3" fmla="*/ 260163 h 1029812"/>
                  <a:gd name="connsiteX4" fmla="*/ 0 w 483180"/>
                  <a:gd name="connsiteY4" fmla="*/ 152400 h 1029812"/>
                  <a:gd name="connsiteX5" fmla="*/ 216478 w 483180"/>
                  <a:gd name="connsiteY5" fmla="*/ 0 h 1029812"/>
                  <a:gd name="connsiteX6" fmla="*/ 432956 w 483180"/>
                  <a:gd name="connsiteY6" fmla="*/ 152400 h 1029812"/>
                  <a:gd name="connsiteX7" fmla="*/ 369551 w 483180"/>
                  <a:gd name="connsiteY7" fmla="*/ 260163 h 1029812"/>
                  <a:gd name="connsiteX8" fmla="*/ 318874 w 483180"/>
                  <a:gd name="connsiteY8" fmla="*/ 457656 h 1029812"/>
                  <a:gd name="connsiteX9" fmla="*/ 483180 w 483180"/>
                  <a:gd name="connsiteY9" fmla="*/ 1029812 h 1029812"/>
                  <a:gd name="connsiteX0" fmla="*/ 41218 w 483180"/>
                  <a:gd name="connsiteY0" fmla="*/ 938372 h 1029812"/>
                  <a:gd name="connsiteX1" fmla="*/ 138592 w 483180"/>
                  <a:gd name="connsiteY1" fmla="*/ 458103 h 1029812"/>
                  <a:gd name="connsiteX2" fmla="*/ 63405 w 483180"/>
                  <a:gd name="connsiteY2" fmla="*/ 260163 h 1029812"/>
                  <a:gd name="connsiteX3" fmla="*/ 0 w 483180"/>
                  <a:gd name="connsiteY3" fmla="*/ 152400 h 1029812"/>
                  <a:gd name="connsiteX4" fmla="*/ 216478 w 483180"/>
                  <a:gd name="connsiteY4" fmla="*/ 0 h 1029812"/>
                  <a:gd name="connsiteX5" fmla="*/ 432956 w 483180"/>
                  <a:gd name="connsiteY5" fmla="*/ 152400 h 1029812"/>
                  <a:gd name="connsiteX6" fmla="*/ 369551 w 483180"/>
                  <a:gd name="connsiteY6" fmla="*/ 260163 h 1029812"/>
                  <a:gd name="connsiteX7" fmla="*/ 318874 w 483180"/>
                  <a:gd name="connsiteY7" fmla="*/ 457656 h 1029812"/>
                  <a:gd name="connsiteX8" fmla="*/ 483180 w 483180"/>
                  <a:gd name="connsiteY8" fmla="*/ 1029812 h 102981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7656 h 938372"/>
                  <a:gd name="connsiteX8" fmla="*/ 422855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7656 h 938372"/>
                  <a:gd name="connsiteX8" fmla="*/ 422855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7656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7656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5699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5699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5699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5699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5699 w 432956"/>
                  <a:gd name="connsiteY7" fmla="*/ 454481 h 938372"/>
                  <a:gd name="connsiteX8" fmla="*/ 394280 w 432956"/>
                  <a:gd name="connsiteY8" fmla="*/ 928212 h 9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2956" h="938372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69000">
                      <a:sysClr val="window" lastClr="FFFFFF">
                        <a:lumMod val="85000"/>
                      </a:sysClr>
                    </a:gs>
                    <a:gs pos="35000">
                      <a:srgbClr val="C9C9C9"/>
                    </a:gs>
                    <a:gs pos="56000">
                      <a:sysClr val="window" lastClr="FFFFFF">
                        <a:lumMod val="50000"/>
                      </a:sysClr>
                    </a:gs>
                    <a:gs pos="22000">
                      <a:sysClr val="window" lastClr="FFFFFF">
                        <a:lumMod val="50000"/>
                      </a:sysClr>
                    </a:gs>
                    <a:gs pos="84000">
                      <a:sysClr val="window" lastClr="FFFFFF">
                        <a:lumMod val="50000"/>
                      </a:sysClr>
                    </a:gs>
                  </a:gsLst>
                  <a:lin ang="0" scaled="0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57597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11519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7279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230391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879887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3455864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4031842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4607819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</p:grpSp>
        <p:sp>
          <p:nvSpPr>
            <p:cNvPr id="34" name="TextBox 26"/>
            <p:cNvSpPr txBox="1"/>
            <p:nvPr/>
          </p:nvSpPr>
          <p:spPr bwMode="auto">
            <a:xfrm>
              <a:off x="1078222" y="2125343"/>
              <a:ext cx="864467" cy="3170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57597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11519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7279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230391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879887" algn="l" defTabSz="115195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3455864" algn="l" defTabSz="115195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4031842" algn="l" defTabSz="115195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4607819" algn="l" defTabSz="115195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6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信息与数据</a:t>
              </a:r>
              <a:endParaRPr lang="zh-CN" altLang="en-US" sz="60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655840" y="1556792"/>
            <a:ext cx="2088232" cy="4392488"/>
            <a:chOff x="646869" y="1099459"/>
            <a:chExt cx="1944167" cy="4912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7" name="组合 36"/>
            <p:cNvGrpSpPr/>
            <p:nvPr/>
          </p:nvGrpSpPr>
          <p:grpSpPr>
            <a:xfrm>
              <a:off x="646869" y="1568048"/>
              <a:ext cx="1944167" cy="4444111"/>
              <a:chOff x="1037203" y="2560945"/>
              <a:chExt cx="1894121" cy="38779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037203" y="2560945"/>
                <a:ext cx="1894121" cy="3877900"/>
              </a:xfrm>
              <a:prstGeom prst="rect">
                <a:avLst/>
              </a:prstGeom>
              <a:solidFill>
                <a:srgbClr val="F7F7F7"/>
              </a:solidFill>
              <a:ln w="12700" cap="flat" cmpd="sng" algn="ctr">
                <a:noFill/>
                <a:prstDash val="solid"/>
                <a:miter lim="800000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57597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11519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7279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230391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879887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3455864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4031842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4607819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037203" y="2560945"/>
                <a:ext cx="1894121" cy="5821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57597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11519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7279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230391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879887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3455864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4031842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4607819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88380" y="1099459"/>
              <a:ext cx="644155" cy="756185"/>
              <a:chOff x="6591300" y="1966752"/>
              <a:chExt cx="830580" cy="975045"/>
            </a:xfrm>
          </p:grpSpPr>
          <p:sp>
            <p:nvSpPr>
              <p:cNvPr id="40" name="任意多边形 39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93000">
                    <a:srgbClr val="363638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ysClr val="windowText" lastClr="000000">
                      <a:lumMod val="85000"/>
                      <a:lumOff val="15000"/>
                    </a:sysClr>
                  </a:gs>
                  <a:gs pos="7000">
                    <a:sysClr val="windowText" lastClr="000000">
                      <a:lumMod val="85000"/>
                      <a:lumOff val="1500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57597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11519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7279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230391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879887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3455864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4031842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4607819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avLst/>
                <a:gdLst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123385 w 432956"/>
                  <a:gd name="connsiteY8" fmla="*/ 288632 h 938372"/>
                  <a:gd name="connsiteX9" fmla="*/ 63405 w 432956"/>
                  <a:gd name="connsiteY9" fmla="*/ 260163 h 938372"/>
                  <a:gd name="connsiteX10" fmla="*/ 0 w 432956"/>
                  <a:gd name="connsiteY10" fmla="*/ 152400 h 938372"/>
                  <a:gd name="connsiteX11" fmla="*/ 216478 w 432956"/>
                  <a:gd name="connsiteY11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0017 w 432956"/>
                  <a:gd name="connsiteY7" fmla="*/ 4295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0017 w 432956"/>
                  <a:gd name="connsiteY7" fmla="*/ 4295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0017 w 432956"/>
                  <a:gd name="connsiteY7" fmla="*/ 4295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0017 w 432956"/>
                  <a:gd name="connsiteY7" fmla="*/ 4549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0017 w 432956"/>
                  <a:gd name="connsiteY7" fmla="*/ 4549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0017 w 432956"/>
                  <a:gd name="connsiteY7" fmla="*/ 454928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22717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22717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22717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22717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22717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22049 w 432956"/>
                  <a:gd name="connsiteY4" fmla="*/ 457656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22049 w 432956"/>
                  <a:gd name="connsiteY4" fmla="*/ 457656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5591 h 938372"/>
                  <a:gd name="connsiteX4" fmla="*/ 322049 w 432956"/>
                  <a:gd name="connsiteY4" fmla="*/ 457656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5591 h 938372"/>
                  <a:gd name="connsiteX4" fmla="*/ 322049 w 432956"/>
                  <a:gd name="connsiteY4" fmla="*/ 457656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38592 w 432956"/>
                  <a:gd name="connsiteY7" fmla="*/ 458103 h 938372"/>
                  <a:gd name="connsiteX8" fmla="*/ 63405 w 432956"/>
                  <a:gd name="connsiteY8" fmla="*/ 260163 h 938372"/>
                  <a:gd name="connsiteX9" fmla="*/ 0 w 432956"/>
                  <a:gd name="connsiteY9" fmla="*/ 152400 h 938372"/>
                  <a:gd name="connsiteX10" fmla="*/ 216478 w 432956"/>
                  <a:gd name="connsiteY10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22049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22049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22049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22049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22049 w 432956"/>
                  <a:gd name="connsiteY3" fmla="*/ 4703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22049 w 432956"/>
                  <a:gd name="connsiteY3" fmla="*/ 4703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4481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4481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4481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4481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4481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18874 w 432956"/>
                  <a:gd name="connsiteY3" fmla="*/ 457656 h 938372"/>
                  <a:gd name="connsiteX4" fmla="*/ 391740 w 432956"/>
                  <a:gd name="connsiteY4" fmla="*/ 938372 h 938372"/>
                  <a:gd name="connsiteX5" fmla="*/ 41218 w 432956"/>
                  <a:gd name="connsiteY5" fmla="*/ 938372 h 938372"/>
                  <a:gd name="connsiteX6" fmla="*/ 138592 w 432956"/>
                  <a:gd name="connsiteY6" fmla="*/ 458103 h 938372"/>
                  <a:gd name="connsiteX7" fmla="*/ 63405 w 432956"/>
                  <a:gd name="connsiteY7" fmla="*/ 260163 h 938372"/>
                  <a:gd name="connsiteX8" fmla="*/ 0 w 432956"/>
                  <a:gd name="connsiteY8" fmla="*/ 152400 h 938372"/>
                  <a:gd name="connsiteX9" fmla="*/ 216478 w 432956"/>
                  <a:gd name="connsiteY9" fmla="*/ 0 h 938372"/>
                  <a:gd name="connsiteX0" fmla="*/ 391740 w 483180"/>
                  <a:gd name="connsiteY0" fmla="*/ 938372 h 1029812"/>
                  <a:gd name="connsiteX1" fmla="*/ 41218 w 483180"/>
                  <a:gd name="connsiteY1" fmla="*/ 938372 h 1029812"/>
                  <a:gd name="connsiteX2" fmla="*/ 138592 w 483180"/>
                  <a:gd name="connsiteY2" fmla="*/ 458103 h 1029812"/>
                  <a:gd name="connsiteX3" fmla="*/ 63405 w 483180"/>
                  <a:gd name="connsiteY3" fmla="*/ 260163 h 1029812"/>
                  <a:gd name="connsiteX4" fmla="*/ 0 w 483180"/>
                  <a:gd name="connsiteY4" fmla="*/ 152400 h 1029812"/>
                  <a:gd name="connsiteX5" fmla="*/ 216478 w 483180"/>
                  <a:gd name="connsiteY5" fmla="*/ 0 h 1029812"/>
                  <a:gd name="connsiteX6" fmla="*/ 432956 w 483180"/>
                  <a:gd name="connsiteY6" fmla="*/ 152400 h 1029812"/>
                  <a:gd name="connsiteX7" fmla="*/ 369551 w 483180"/>
                  <a:gd name="connsiteY7" fmla="*/ 260163 h 1029812"/>
                  <a:gd name="connsiteX8" fmla="*/ 318874 w 483180"/>
                  <a:gd name="connsiteY8" fmla="*/ 457656 h 1029812"/>
                  <a:gd name="connsiteX9" fmla="*/ 483180 w 483180"/>
                  <a:gd name="connsiteY9" fmla="*/ 1029812 h 1029812"/>
                  <a:gd name="connsiteX0" fmla="*/ 41218 w 483180"/>
                  <a:gd name="connsiteY0" fmla="*/ 938372 h 1029812"/>
                  <a:gd name="connsiteX1" fmla="*/ 138592 w 483180"/>
                  <a:gd name="connsiteY1" fmla="*/ 458103 h 1029812"/>
                  <a:gd name="connsiteX2" fmla="*/ 63405 w 483180"/>
                  <a:gd name="connsiteY2" fmla="*/ 260163 h 1029812"/>
                  <a:gd name="connsiteX3" fmla="*/ 0 w 483180"/>
                  <a:gd name="connsiteY3" fmla="*/ 152400 h 1029812"/>
                  <a:gd name="connsiteX4" fmla="*/ 216478 w 483180"/>
                  <a:gd name="connsiteY4" fmla="*/ 0 h 1029812"/>
                  <a:gd name="connsiteX5" fmla="*/ 432956 w 483180"/>
                  <a:gd name="connsiteY5" fmla="*/ 152400 h 1029812"/>
                  <a:gd name="connsiteX6" fmla="*/ 369551 w 483180"/>
                  <a:gd name="connsiteY6" fmla="*/ 260163 h 1029812"/>
                  <a:gd name="connsiteX7" fmla="*/ 318874 w 483180"/>
                  <a:gd name="connsiteY7" fmla="*/ 457656 h 1029812"/>
                  <a:gd name="connsiteX8" fmla="*/ 483180 w 483180"/>
                  <a:gd name="connsiteY8" fmla="*/ 1029812 h 102981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7656 h 938372"/>
                  <a:gd name="connsiteX8" fmla="*/ 422855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7656 h 938372"/>
                  <a:gd name="connsiteX8" fmla="*/ 422855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7656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7656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8874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5699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5699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5699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5699 w 432956"/>
                  <a:gd name="connsiteY7" fmla="*/ 454481 h 938372"/>
                  <a:gd name="connsiteX8" fmla="*/ 400630 w 432956"/>
                  <a:gd name="connsiteY8" fmla="*/ 925037 h 938372"/>
                  <a:gd name="connsiteX0" fmla="*/ 41218 w 432956"/>
                  <a:gd name="connsiteY0" fmla="*/ 938372 h 938372"/>
                  <a:gd name="connsiteX1" fmla="*/ 138592 w 432956"/>
                  <a:gd name="connsiteY1" fmla="*/ 458103 h 938372"/>
                  <a:gd name="connsiteX2" fmla="*/ 63405 w 432956"/>
                  <a:gd name="connsiteY2" fmla="*/ 260163 h 938372"/>
                  <a:gd name="connsiteX3" fmla="*/ 0 w 432956"/>
                  <a:gd name="connsiteY3" fmla="*/ 152400 h 938372"/>
                  <a:gd name="connsiteX4" fmla="*/ 216478 w 432956"/>
                  <a:gd name="connsiteY4" fmla="*/ 0 h 938372"/>
                  <a:gd name="connsiteX5" fmla="*/ 432956 w 432956"/>
                  <a:gd name="connsiteY5" fmla="*/ 152400 h 938372"/>
                  <a:gd name="connsiteX6" fmla="*/ 369551 w 432956"/>
                  <a:gd name="connsiteY6" fmla="*/ 260163 h 938372"/>
                  <a:gd name="connsiteX7" fmla="*/ 315699 w 432956"/>
                  <a:gd name="connsiteY7" fmla="*/ 454481 h 938372"/>
                  <a:gd name="connsiteX8" fmla="*/ 394280 w 432956"/>
                  <a:gd name="connsiteY8" fmla="*/ 928212 h 9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2956" h="938372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69000">
                      <a:sysClr val="window" lastClr="FFFFFF">
                        <a:lumMod val="85000"/>
                      </a:sysClr>
                    </a:gs>
                    <a:gs pos="35000">
                      <a:srgbClr val="C9C9C9"/>
                    </a:gs>
                    <a:gs pos="56000">
                      <a:sysClr val="window" lastClr="FFFFFF">
                        <a:lumMod val="50000"/>
                      </a:sysClr>
                    </a:gs>
                    <a:gs pos="22000">
                      <a:sysClr val="window" lastClr="FFFFFF">
                        <a:lumMod val="50000"/>
                      </a:sysClr>
                    </a:gs>
                    <a:gs pos="84000">
                      <a:sysClr val="window" lastClr="FFFFFF">
                        <a:lumMod val="50000"/>
                      </a:sysClr>
                    </a:gs>
                  </a:gsLst>
                  <a:lin ang="0" scaled="0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57597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11519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7279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230391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879887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3455864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4031842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4607819" algn="l" defTabSz="1151955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</p:grpSp>
        <p:sp>
          <p:nvSpPr>
            <p:cNvPr id="39" name="TextBox 26"/>
            <p:cNvSpPr txBox="1"/>
            <p:nvPr/>
          </p:nvSpPr>
          <p:spPr bwMode="auto">
            <a:xfrm>
              <a:off x="1181658" y="2125343"/>
              <a:ext cx="864467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6000">
                  <a:solidFill>
                    <a:prstClr val="black">
                      <a:lumMod val="95000"/>
                      <a:lumOff val="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575977">
                <a:defRPr>
                  <a:latin typeface="Arial" pitchFamily="34" charset="0"/>
                </a:defRPr>
              </a:lvl2pPr>
              <a:lvl3pPr marL="1151955">
                <a:defRPr>
                  <a:latin typeface="Arial" pitchFamily="34" charset="0"/>
                </a:defRPr>
              </a:lvl3pPr>
              <a:lvl4pPr marL="1727932">
                <a:defRPr>
                  <a:latin typeface="Arial" pitchFamily="34" charset="0"/>
                </a:defRPr>
              </a:lvl4pPr>
              <a:lvl5pPr marL="2303910">
                <a:defRPr>
                  <a:latin typeface="Arial" pitchFamily="34" charset="0"/>
                </a:defRPr>
              </a:lvl5pPr>
              <a:lvl6pPr marL="2879887" defTabSz="1151955">
                <a:defRPr>
                  <a:latin typeface="Arial" pitchFamily="34" charset="0"/>
                </a:defRPr>
              </a:lvl6pPr>
              <a:lvl7pPr marL="3455864" defTabSz="1151955">
                <a:defRPr>
                  <a:latin typeface="Arial" pitchFamily="34" charset="0"/>
                </a:defRPr>
              </a:lvl7pPr>
              <a:lvl8pPr marL="4031842" defTabSz="1151955">
                <a:defRPr>
                  <a:latin typeface="Arial" pitchFamily="34" charset="0"/>
                </a:defRPr>
              </a:lvl8pPr>
              <a:lvl9pPr marL="4607819" defTabSz="1151955">
                <a:defRPr>
                  <a:latin typeface="Arial" pitchFamily="34" charset="0"/>
                </a:defRPr>
              </a:lvl9pPr>
            </a:lstStyle>
            <a:p>
              <a:r>
                <a:rPr lang="zh-CN" altLang="en-US" dirty="0" smtClean="0"/>
                <a:t>数据管理</a:t>
              </a:r>
              <a:endParaRPr lang="zh-CN" altLang="en-US" dirty="0"/>
            </a:p>
          </p:txBody>
        </p:sp>
      </p:grpSp>
      <p:sp>
        <p:nvSpPr>
          <p:cNvPr id="78" name="Rectangle 230"/>
          <p:cNvSpPr>
            <a:spLocks noChangeArrowheads="1"/>
          </p:cNvSpPr>
          <p:nvPr/>
        </p:nvSpPr>
        <p:spPr bwMode="auto">
          <a:xfrm>
            <a:off x="2711624" y="3140968"/>
            <a:ext cx="1061859" cy="582785"/>
          </a:xfrm>
          <a:prstGeom prst="roundRect">
            <a:avLst/>
          </a:prstGeom>
          <a:solidFill>
            <a:srgbClr val="F7F7F7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kern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内涵</a:t>
            </a:r>
          </a:p>
        </p:txBody>
      </p:sp>
      <p:sp>
        <p:nvSpPr>
          <p:cNvPr id="79" name="Rectangle 230"/>
          <p:cNvSpPr>
            <a:spLocks noChangeArrowheads="1"/>
          </p:cNvSpPr>
          <p:nvPr/>
        </p:nvSpPr>
        <p:spPr bwMode="auto">
          <a:xfrm>
            <a:off x="2711624" y="4466692"/>
            <a:ext cx="1061859" cy="582785"/>
          </a:xfrm>
          <a:prstGeom prst="roundRect">
            <a:avLst/>
          </a:prstGeom>
          <a:solidFill>
            <a:srgbClr val="F7F7F7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kern="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载体</a:t>
            </a:r>
            <a:endParaRPr lang="zh-CN" altLang="en-US" sz="3200" kern="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ectangle 230"/>
          <p:cNvSpPr>
            <a:spLocks noChangeArrowheads="1"/>
          </p:cNvSpPr>
          <p:nvPr/>
        </p:nvSpPr>
        <p:spPr bwMode="auto">
          <a:xfrm>
            <a:off x="6490970" y="2849575"/>
            <a:ext cx="1981294" cy="582785"/>
          </a:xfrm>
          <a:prstGeom prst="roundRect">
            <a:avLst/>
          </a:prstGeom>
          <a:solidFill>
            <a:srgbClr val="F7F7F7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kern="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</a:t>
            </a:r>
            <a:endParaRPr lang="zh-CN" altLang="en-US" sz="3200" kern="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230"/>
          <p:cNvSpPr>
            <a:spLocks noChangeArrowheads="1"/>
          </p:cNvSpPr>
          <p:nvPr/>
        </p:nvSpPr>
        <p:spPr bwMode="auto">
          <a:xfrm>
            <a:off x="6490970" y="3891250"/>
            <a:ext cx="1981294" cy="582785"/>
          </a:xfrm>
          <a:prstGeom prst="roundRect">
            <a:avLst/>
          </a:prstGeom>
          <a:solidFill>
            <a:srgbClr val="F7F7F7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kern="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3200" kern="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30"/>
          <p:cNvSpPr>
            <a:spLocks noChangeArrowheads="1"/>
          </p:cNvSpPr>
          <p:nvPr/>
        </p:nvSpPr>
        <p:spPr bwMode="auto">
          <a:xfrm>
            <a:off x="6490970" y="4902316"/>
            <a:ext cx="1981294" cy="582785"/>
          </a:xfrm>
          <a:prstGeom prst="roundRect">
            <a:avLst/>
          </a:prstGeom>
          <a:solidFill>
            <a:srgbClr val="F7F7F7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kern="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3200" kern="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80" idx="3"/>
            <a:endCxn id="83" idx="2"/>
          </p:cNvCxnSpPr>
          <p:nvPr/>
        </p:nvCxnSpPr>
        <p:spPr bwMode="auto">
          <a:xfrm>
            <a:off x="8472264" y="3140968"/>
            <a:ext cx="1080120" cy="856150"/>
          </a:xfrm>
          <a:prstGeom prst="line">
            <a:avLst/>
          </a:prstGeom>
          <a:solidFill>
            <a:srgbClr val="F7F7F7"/>
          </a:solidFill>
          <a:ln w="38100" cap="flat" cmpd="sng" algn="ctr">
            <a:solidFill>
              <a:srgbClr val="00B050"/>
            </a:solidFill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84" name="直接连接符 83"/>
          <p:cNvCxnSpPr>
            <a:stCxn id="81" idx="3"/>
            <a:endCxn id="83" idx="2"/>
          </p:cNvCxnSpPr>
          <p:nvPr/>
        </p:nvCxnSpPr>
        <p:spPr bwMode="auto">
          <a:xfrm flipV="1">
            <a:off x="8472264" y="3997118"/>
            <a:ext cx="1080120" cy="185525"/>
          </a:xfrm>
          <a:prstGeom prst="line">
            <a:avLst/>
          </a:prstGeom>
          <a:solidFill>
            <a:srgbClr val="F7F7F7"/>
          </a:solidFill>
          <a:ln w="38100" cap="flat" cmpd="sng" algn="ctr">
            <a:solidFill>
              <a:srgbClr val="00B050"/>
            </a:solidFill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85" name="直接连接符 84"/>
          <p:cNvCxnSpPr>
            <a:stCxn id="82" idx="3"/>
            <a:endCxn id="83" idx="2"/>
          </p:cNvCxnSpPr>
          <p:nvPr/>
        </p:nvCxnSpPr>
        <p:spPr bwMode="auto">
          <a:xfrm flipV="1">
            <a:off x="8472264" y="3997118"/>
            <a:ext cx="1080120" cy="1196591"/>
          </a:xfrm>
          <a:prstGeom prst="line">
            <a:avLst/>
          </a:prstGeom>
          <a:solidFill>
            <a:srgbClr val="F7F7F7"/>
          </a:solidFill>
          <a:ln w="38100" cap="flat" cmpd="sng" algn="ctr">
            <a:solidFill>
              <a:srgbClr val="00B050"/>
            </a:solidFill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83" name="Rectangle 230"/>
          <p:cNvSpPr>
            <a:spLocks noChangeArrowheads="1"/>
          </p:cNvSpPr>
          <p:nvPr/>
        </p:nvSpPr>
        <p:spPr bwMode="auto">
          <a:xfrm>
            <a:off x="9552384" y="3307943"/>
            <a:ext cx="1800200" cy="1378349"/>
          </a:xfrm>
          <a:prstGeom prst="snipRoundRect">
            <a:avLst/>
          </a:prstGeom>
          <a:solidFill>
            <a:srgbClr val="F7F7F7"/>
          </a:solidFill>
          <a:ln w="38100" cap="flat" cmpd="sng" algn="ctr">
            <a:solidFill>
              <a:srgbClr val="00B050"/>
            </a:solidFill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kern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3200" kern="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kern="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endParaRPr lang="en-US" altLang="zh-CN" sz="3200" kern="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984177"/>
      </p:ext>
    </p:extLst>
  </p:cSld>
  <p:clrMapOvr>
    <a:masterClrMapping/>
  </p:clrMapOvr>
  <p:transition spd="med">
    <p:split orient="vert"/>
    <p:sndAc>
      <p:stSnd>
        <p:snd r:embed="rId3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539203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数据库系统的模式结构</a:t>
            </a:r>
            <a:endParaRPr lang="zh-CN" altLang="en-US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51384" y="1052737"/>
            <a:ext cx="6121752" cy="5400603"/>
            <a:chOff x="551384" y="1052737"/>
            <a:chExt cx="6121752" cy="5400603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551384" y="1852219"/>
              <a:ext cx="6121752" cy="3763468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r>
                <a:rPr lang="zh-CN" altLang="en-US" sz="2400" baseline="0">
                  <a:latin typeface="Times New Roman" pitchFamily="18" charset="0"/>
                  <a:ea typeface="华文行楷" pitchFamily="2" charset="-122"/>
                </a:rPr>
                <a:t> 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914203" y="1052740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 dirty="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958134" y="1057858"/>
              <a:ext cx="951577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809564" y="1052737"/>
              <a:ext cx="1340783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latin typeface="楷体_GB2312" pitchFamily="49" charset="-122"/>
                  <a:ea typeface="楷体_GB2312" pitchFamily="49" charset="-122"/>
                </a:rPr>
                <a:t>应用</a:t>
              </a:r>
              <a:r>
                <a:rPr lang="en-US" altLang="zh-CN" sz="2400" b="1" baseline="0"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330251" y="1057858"/>
              <a:ext cx="1062071" cy="4674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912555" y="1959697"/>
              <a:ext cx="1436435" cy="44356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外模式1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800864" y="1959697"/>
              <a:ext cx="1489209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……</a:t>
              </a:r>
              <a:endParaRPr lang="zh-CN" altLang="en-US" sz="2400" b="1" baseline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512712" y="1959697"/>
              <a:ext cx="1786061" cy="431621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外模式</a:t>
              </a:r>
              <a:r>
                <a:rPr lang="en-US" altLang="zh-CN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1611807" y="2674518"/>
              <a:ext cx="3718899" cy="4759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子模式/模式映象</a:t>
              </a: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2512258" y="3513877"/>
              <a:ext cx="2216496" cy="435033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　式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1773426" y="4228697"/>
              <a:ext cx="3689214" cy="47939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模式/内模式映象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512258" y="5061232"/>
              <a:ext cx="2216496" cy="433328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 eaLnBrk="0" hangingPunct="0"/>
              <a:r>
                <a:rPr lang="zh-CN" altLang="en-US" sz="2400" b="1" baseline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内　模　式</a:t>
              </a: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2357235" y="5769229"/>
              <a:ext cx="2379766" cy="684111"/>
            </a:xfrm>
            <a:prstGeom prst="can">
              <a:avLst>
                <a:gd name="adj" fmla="val 50000"/>
              </a:avLst>
            </a:prstGeom>
            <a:solidFill>
              <a:srgbClr val="66FFCC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tIns="190800"/>
            <a:lstStyle/>
            <a:p>
              <a:pPr algn="ctr" eaLnBrk="0" hangingPunct="0"/>
              <a:endParaRPr lang="zh-CN" altLang="en-US" sz="2400" b="1" baseline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199456" y="1520185"/>
              <a:ext cx="357928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004311" y="1527012"/>
              <a:ext cx="422190" cy="432685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3547943" y="1520185"/>
              <a:ext cx="217690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5406567" y="1520185"/>
              <a:ext cx="52773" cy="43951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547943" y="4697851"/>
              <a:ext cx="0" cy="35655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547943" y="5525268"/>
              <a:ext cx="0" cy="243960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547943" y="3940381"/>
              <a:ext cx="0" cy="281492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547943" y="3150496"/>
              <a:ext cx="0" cy="358263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027400" y="2398144"/>
              <a:ext cx="207797" cy="300259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547943" y="2391320"/>
              <a:ext cx="0" cy="283198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4741948" y="2375965"/>
              <a:ext cx="166568" cy="29684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007012" y="5849411"/>
              <a:ext cx="1114845" cy="5527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zh-CN" altLang="en-US" sz="2400" b="1" baseline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数据库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614053" y="4919633"/>
              <a:ext cx="1301171" cy="57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en-US" altLang="zh-CN" sz="2800" b="1" baseline="0" dirty="0">
                  <a:solidFill>
                    <a:srgbClr val="FFFF00"/>
                  </a:solidFill>
                  <a:latin typeface="Arial Black" panose="020B0A04020102020204" pitchFamily="34" charset="0"/>
                  <a:ea typeface="楷体_GB2312" pitchFamily="49" charset="-122"/>
                </a:rPr>
                <a:t>DBMS</a:t>
              </a:r>
            </a:p>
          </p:txBody>
        </p:sp>
      </p:grpSp>
      <p:sp>
        <p:nvSpPr>
          <p:cNvPr id="31" name="WordArt 8"/>
          <p:cNvSpPr>
            <a:spLocks noChangeArrowheads="1" noChangeShapeType="1" noTextEdit="1"/>
          </p:cNvSpPr>
          <p:nvPr/>
        </p:nvSpPr>
        <p:spPr bwMode="auto">
          <a:xfrm>
            <a:off x="7985882" y="1299642"/>
            <a:ext cx="3183360" cy="68069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6000" b="1" kern="1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三级模式</a:t>
            </a:r>
            <a:endParaRPr lang="zh-CN" altLang="en-US" sz="6000" b="1" kern="1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WordArt 8"/>
          <p:cNvSpPr>
            <a:spLocks noChangeArrowheads="1" noChangeShapeType="1" noTextEdit="1"/>
          </p:cNvSpPr>
          <p:nvPr/>
        </p:nvSpPr>
        <p:spPr bwMode="auto">
          <a:xfrm>
            <a:off x="7985882" y="2348667"/>
            <a:ext cx="3183360" cy="68069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6000" b="1" kern="1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6000" b="1" kern="1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级映象</a:t>
            </a:r>
            <a:endParaRPr lang="zh-CN" altLang="en-US" sz="6000" b="1" kern="1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WordArt 8"/>
          <p:cNvSpPr>
            <a:spLocks noChangeArrowheads="1" noChangeShapeType="1" noTextEdit="1"/>
          </p:cNvSpPr>
          <p:nvPr/>
        </p:nvSpPr>
        <p:spPr bwMode="auto">
          <a:xfrm>
            <a:off x="7484472" y="4811735"/>
            <a:ext cx="4370446" cy="792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6000" b="1" kern="1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数据独立性</a:t>
            </a:r>
            <a:endParaRPr lang="zh-CN" altLang="en-US" sz="6000" b="1" kern="10" dirty="0">
              <a:ln w="1905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箭头 1"/>
          <p:cNvSpPr/>
          <p:nvPr/>
        </p:nvSpPr>
        <p:spPr bwMode="auto">
          <a:xfrm>
            <a:off x="9264352" y="3508759"/>
            <a:ext cx="648072" cy="959633"/>
          </a:xfrm>
          <a:prstGeom prst="downArrow">
            <a:avLst/>
          </a:prstGeom>
          <a:ln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>
                <a:tab pos="1071563" algn="l"/>
              </a:tabLst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135188"/>
      </p:ext>
    </p:extLst>
  </p:cSld>
  <p:clrMapOvr>
    <a:masterClrMapping/>
  </p:clrMapOvr>
  <p:transition spd="slow">
    <p:wipe dir="d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1684289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sz="4000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数据库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3" name="WordArt 8"/>
          <p:cNvSpPr>
            <a:spLocks noChangeArrowheads="1" noChangeShapeType="1" noTextEdit="1"/>
          </p:cNvSpPr>
          <p:nvPr/>
        </p:nvSpPr>
        <p:spPr bwMode="auto">
          <a:xfrm>
            <a:off x="2279576" y="2852936"/>
            <a:ext cx="7918450" cy="93677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6000" b="1" kern="1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什么是数据库？</a:t>
            </a:r>
            <a:endParaRPr lang="zh-CN" altLang="en-US" sz="6000" b="1" kern="1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05" y="2968834"/>
            <a:ext cx="4674687" cy="31039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66266" y="3526777"/>
            <a:ext cx="2304256" cy="1988106"/>
          </a:xfrm>
          <a:prstGeom prst="irregularSeal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kern="0" baseline="0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数据</a:t>
            </a:r>
            <a:endParaRPr lang="en-US" altLang="zh-CN" b="1" kern="0" baseline="0" dirty="0" smtClean="0">
              <a:ln w="127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19912" y="4386820"/>
            <a:ext cx="2304256" cy="1988106"/>
          </a:xfrm>
          <a:prstGeom prst="irregularSeal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kern="0" baseline="0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量大</a:t>
            </a:r>
            <a:endParaRPr lang="en-US" altLang="zh-CN" b="1" kern="0" baseline="0" dirty="0" smtClean="0">
              <a:ln w="127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36331" y="2578849"/>
            <a:ext cx="2386881" cy="1988106"/>
          </a:xfrm>
          <a:prstGeom prst="irregularSeal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kern="0" baseline="0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共享</a:t>
            </a:r>
            <a:endParaRPr lang="en-US" altLang="zh-CN" b="1" kern="0" baseline="0" dirty="0" smtClean="0">
              <a:ln w="127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8473570" y="3143279"/>
            <a:ext cx="2437766" cy="1988106"/>
          </a:xfrm>
          <a:prstGeom prst="irregularSeal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kern="0" baseline="0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组织</a:t>
            </a:r>
            <a:endParaRPr lang="en-US" altLang="zh-CN" b="1" kern="0" baseline="0" dirty="0" smtClean="0">
              <a:ln w="127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9260529" y="4427675"/>
            <a:ext cx="2573266" cy="1988106"/>
          </a:xfrm>
          <a:prstGeom prst="irregularSeal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kern="0" baseline="0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管理</a:t>
            </a:r>
            <a:endParaRPr lang="en-US" altLang="zh-CN" b="1" kern="0" baseline="0" dirty="0" smtClean="0">
              <a:ln w="127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52126" y="1187482"/>
            <a:ext cx="11145983" cy="1342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6600"/>
            </a:solidFill>
            <a:headEnd type="none" w="med" len="med"/>
            <a:tailEnd type="none" w="med" len="med"/>
          </a:ln>
          <a:effectLst>
            <a:glow rad="101600">
              <a:srgbClr val="FFC000">
                <a:alpha val="6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ct val="25000"/>
              </a:spcAft>
              <a:buSzPct val="80000"/>
              <a:tabLst>
                <a:tab pos="1071563" algn="l"/>
              </a:tabLst>
            </a:pPr>
            <a:r>
              <a:rPr lang="en-US" altLang="zh-CN" sz="3600" i="1" baseline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3600" i="1" baseline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i="1" baseline="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3600" i="1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36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</a:t>
            </a:r>
            <a:r>
              <a:rPr lang="zh-CN" altLang="en-US" sz="36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36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在计算机内的、有组织的、可共享</a:t>
            </a:r>
            <a:r>
              <a:rPr lang="zh-CN" altLang="en-US" sz="36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的、统一管理的大量</a:t>
            </a:r>
            <a:r>
              <a:rPr lang="zh-CN" altLang="en-US" sz="36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数据的集合</a:t>
            </a:r>
            <a:r>
              <a:rPr lang="zh-CN" altLang="en-US" sz="36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0.00013 -0.215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3736133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数据库管理系统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44170" y="908720"/>
            <a:ext cx="11076304" cy="187220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glow rad="101600">
              <a:srgbClr val="FFC000">
                <a:alpha val="6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ct val="50000"/>
              </a:spcAft>
              <a:defRPr/>
            </a:pPr>
            <a:r>
              <a:rPr lang="en-US" altLang="zh-CN" sz="3600" b="1" i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3600" b="1" i="1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b="1" i="1" baseline="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en-US" altLang="zh-CN" sz="3600" b="1" i="1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Management </a:t>
            </a:r>
            <a:r>
              <a:rPr lang="en-US" altLang="zh-CN" sz="3600" b="1" i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36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是位于用户与操作系统之间的一层数据管理软件，是数据库系统的核心</a:t>
            </a:r>
            <a:r>
              <a:rPr lang="zh-CN" altLang="en-US" sz="36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>
                <a:tab pos="1071563" algn="l"/>
              </a:tabLst>
            </a:pPr>
            <a:endParaRPr kumimoji="1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40331923"/>
              </p:ext>
            </p:extLst>
          </p:nvPr>
        </p:nvGraphicFramePr>
        <p:xfrm>
          <a:off x="623392" y="3083708"/>
          <a:ext cx="1107630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230"/>
          <p:cNvSpPr>
            <a:spLocks noChangeArrowheads="1"/>
          </p:cNvSpPr>
          <p:nvPr/>
        </p:nvSpPr>
        <p:spPr bwMode="auto">
          <a:xfrm>
            <a:off x="604684" y="2757799"/>
            <a:ext cx="11120284" cy="469925"/>
          </a:xfrm>
          <a:prstGeom prst="snipRoundRect">
            <a:avLst/>
          </a:prstGeom>
          <a:solidFill>
            <a:srgbClr val="F7F7F7"/>
          </a:solidFill>
          <a:ln w="38100" cap="flat" cmpd="sng" algn="ctr">
            <a:solidFill>
              <a:srgbClr val="00B050"/>
            </a:solidFill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kern="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en-US" altLang="zh-CN" sz="2800" kern="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406189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2710211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数据库用户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196422" y="1258290"/>
            <a:ext cx="8504794" cy="187220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glow rad="101600">
              <a:srgbClr val="FFC000">
                <a:alpha val="6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ct val="50000"/>
              </a:spcAft>
              <a:defRPr/>
            </a:pPr>
            <a:r>
              <a:rPr lang="en-US" altLang="zh-CN" sz="3600" b="1" i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3600" b="1" i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b="1" i="1" baseline="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en-US" altLang="zh-CN" sz="3600" b="1" i="1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i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Administrator</a:t>
            </a:r>
            <a:r>
              <a:rPr lang="zh-CN" altLang="en-US" sz="3600" b="1" i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360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从事管理和维护</a:t>
            </a:r>
            <a:r>
              <a:rPr lang="zh-CN" altLang="en-US" sz="36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数据库管理系统的</a:t>
            </a:r>
            <a:r>
              <a:rPr lang="zh-CN" altLang="en-US" sz="360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相关工作人员</a:t>
            </a:r>
            <a:r>
              <a:rPr lang="zh-CN" altLang="en-US" sz="36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17639" y="4771365"/>
            <a:ext cx="7560840" cy="8640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glow rad="101600">
              <a:srgbClr val="FFC000">
                <a:alpha val="6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ct val="50000"/>
              </a:spcAft>
            </a:pPr>
            <a:r>
              <a:rPr kumimoji="1" lang="zh-CN" altLang="en-US" sz="36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应用数据库系统的用户</a:t>
            </a:r>
            <a:endParaRPr kumimoji="1" lang="zh-CN" altLang="en-US" sz="360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4" y="4437112"/>
            <a:ext cx="1532603" cy="15326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19" y="1484784"/>
            <a:ext cx="1645714" cy="1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9076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58"/>
          <p:cNvSpPr>
            <a:spLocks noChangeShapeType="1"/>
          </p:cNvSpPr>
          <p:nvPr/>
        </p:nvSpPr>
        <p:spPr bwMode="auto">
          <a:xfrm flipH="1">
            <a:off x="4317016" y="1791892"/>
            <a:ext cx="6797" cy="550166"/>
          </a:xfrm>
          <a:prstGeom prst="line">
            <a:avLst/>
          </a:prstGeom>
          <a:noFill/>
          <a:ln w="57150" cap="sq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2710211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数据库系统</a:t>
            </a:r>
            <a:endParaRPr lang="en-US" altLang="zh-CN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4" name="Rectangle 5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799784" y="4853294"/>
            <a:ext cx="2417227" cy="73866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数据库管理员</a:t>
            </a:r>
          </a:p>
          <a:p>
            <a:pPr algn="ctr">
              <a:defRPr/>
            </a:pPr>
            <a:r>
              <a:rPr kumimoji="1" lang="en-US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2968988" y="1196753"/>
            <a:ext cx="1033111" cy="48667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aseline="0">
                <a:solidFill>
                  <a:srgbClr val="CC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</a:p>
        </p:txBody>
      </p:sp>
      <p:cxnSp>
        <p:nvCxnSpPr>
          <p:cNvPr id="9" name="AutoShape 48"/>
          <p:cNvCxnSpPr>
            <a:cxnSpLocks noChangeShapeType="1"/>
            <a:stCxn id="26" idx="2"/>
            <a:endCxn id="25" idx="2"/>
          </p:cNvCxnSpPr>
          <p:nvPr/>
        </p:nvCxnSpPr>
        <p:spPr bwMode="auto">
          <a:xfrm flipH="1">
            <a:off x="2891957" y="2556480"/>
            <a:ext cx="398745" cy="0"/>
          </a:xfrm>
          <a:prstGeom prst="straightConnector1">
            <a:avLst/>
          </a:prstGeom>
          <a:noFill/>
          <a:ln w="57150" cap="sq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9"/>
          <p:cNvCxnSpPr>
            <a:cxnSpLocks noChangeShapeType="1"/>
            <a:stCxn id="26" idx="2"/>
            <a:endCxn id="27" idx="2"/>
          </p:cNvCxnSpPr>
          <p:nvPr/>
        </p:nvCxnSpPr>
        <p:spPr bwMode="auto">
          <a:xfrm flipH="1">
            <a:off x="2746959" y="2776127"/>
            <a:ext cx="1982394" cy="1064771"/>
          </a:xfrm>
          <a:prstGeom prst="straightConnector1">
            <a:avLst/>
          </a:prstGeom>
          <a:noFill/>
          <a:ln w="57150" cap="sq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50"/>
          <p:cNvCxnSpPr>
            <a:cxnSpLocks noChangeShapeType="1"/>
            <a:stCxn id="27" idx="2"/>
            <a:endCxn id="28" idx="2"/>
          </p:cNvCxnSpPr>
          <p:nvPr/>
        </p:nvCxnSpPr>
        <p:spPr bwMode="auto">
          <a:xfrm>
            <a:off x="2744693" y="4280195"/>
            <a:ext cx="0" cy="336793"/>
          </a:xfrm>
          <a:prstGeom prst="straightConnector1">
            <a:avLst/>
          </a:prstGeom>
          <a:noFill/>
          <a:ln w="57150" cap="sq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51"/>
          <p:cNvCxnSpPr>
            <a:cxnSpLocks noChangeShapeType="1"/>
            <a:stCxn id="28" idx="2"/>
            <a:endCxn id="29" idx="1"/>
          </p:cNvCxnSpPr>
          <p:nvPr/>
        </p:nvCxnSpPr>
        <p:spPr bwMode="auto">
          <a:xfrm>
            <a:off x="2744693" y="5056285"/>
            <a:ext cx="0" cy="443480"/>
          </a:xfrm>
          <a:prstGeom prst="straightConnector1">
            <a:avLst/>
          </a:prstGeom>
          <a:noFill/>
          <a:ln w="57150" cap="sq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Line 56"/>
          <p:cNvSpPr>
            <a:spLocks noChangeShapeType="1"/>
          </p:cNvSpPr>
          <p:nvPr/>
        </p:nvSpPr>
        <p:spPr bwMode="auto">
          <a:xfrm>
            <a:off x="1342291" y="1690438"/>
            <a:ext cx="199372" cy="646393"/>
          </a:xfrm>
          <a:prstGeom prst="line">
            <a:avLst/>
          </a:prstGeom>
          <a:noFill/>
          <a:ln w="57150" cap="sq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57"/>
          <p:cNvSpPr>
            <a:spLocks noChangeShapeType="1"/>
          </p:cNvSpPr>
          <p:nvPr/>
        </p:nvSpPr>
        <p:spPr bwMode="auto">
          <a:xfrm flipH="1">
            <a:off x="2160170" y="1788757"/>
            <a:ext cx="414604" cy="548075"/>
          </a:xfrm>
          <a:prstGeom prst="line">
            <a:avLst/>
          </a:prstGeom>
          <a:noFill/>
          <a:ln w="57150" cap="sq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830266" y="897613"/>
            <a:ext cx="931159" cy="439296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zh-CN" altLang="en-US" sz="2400" baseline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5" name="AutoShape 42"/>
          <p:cNvSpPr>
            <a:spLocks noChangeArrowheads="1"/>
          </p:cNvSpPr>
          <p:nvPr/>
        </p:nvSpPr>
        <p:spPr bwMode="auto">
          <a:xfrm>
            <a:off x="721518" y="2336831"/>
            <a:ext cx="2170439" cy="439296"/>
          </a:xfrm>
          <a:prstGeom prst="hexagon">
            <a:avLst>
              <a:gd name="adj" fmla="val 49505"/>
              <a:gd name="vf" fmla="val 115470"/>
            </a:avLst>
          </a:prstGeom>
          <a:solidFill>
            <a:srgbClr val="CCCCFF"/>
          </a:solidFill>
          <a:ln w="38100" cap="sq">
            <a:solidFill>
              <a:srgbClr val="92D05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kumimoji="1" lang="zh-CN" altLang="en-US" sz="240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</a:t>
            </a:r>
          </a:p>
        </p:txBody>
      </p:sp>
      <p:sp>
        <p:nvSpPr>
          <p:cNvPr id="26" name="AutoShape 43"/>
          <p:cNvSpPr>
            <a:spLocks noChangeArrowheads="1"/>
          </p:cNvSpPr>
          <p:nvPr/>
        </p:nvSpPr>
        <p:spPr bwMode="auto">
          <a:xfrm>
            <a:off x="3290702" y="2336831"/>
            <a:ext cx="2877305" cy="439296"/>
          </a:xfrm>
          <a:prstGeom prst="hexagon">
            <a:avLst>
              <a:gd name="adj" fmla="val 65628"/>
              <a:gd name="vf" fmla="val 115470"/>
            </a:avLst>
          </a:prstGeom>
          <a:solidFill>
            <a:srgbClr val="CCCCFF"/>
          </a:solidFill>
          <a:ln w="38100" cap="sq">
            <a:solidFill>
              <a:srgbClr val="92D05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kumimoji="1" lang="zh-CN" altLang="en-US" sz="240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应用开发工具</a:t>
            </a:r>
          </a:p>
        </p:txBody>
      </p:sp>
      <p:sp>
        <p:nvSpPr>
          <p:cNvPr id="27" name="AutoShape 44"/>
          <p:cNvSpPr>
            <a:spLocks noChangeArrowheads="1"/>
          </p:cNvSpPr>
          <p:nvPr/>
        </p:nvSpPr>
        <p:spPr bwMode="auto">
          <a:xfrm>
            <a:off x="1142919" y="3840899"/>
            <a:ext cx="3205815" cy="439296"/>
          </a:xfrm>
          <a:prstGeom prst="hexagon">
            <a:avLst>
              <a:gd name="adj" fmla="val 73121"/>
              <a:gd name="vf" fmla="val 115470"/>
            </a:avLst>
          </a:prstGeom>
          <a:solidFill>
            <a:srgbClr val="FF6600"/>
          </a:solidFill>
          <a:ln w="38100" cap="sq">
            <a:solidFill>
              <a:srgbClr val="92D05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kumimoji="1" lang="zh-CN" altLang="en-US" sz="240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</a:t>
            </a:r>
          </a:p>
        </p:txBody>
      </p:sp>
      <p:sp>
        <p:nvSpPr>
          <p:cNvPr id="28" name="AutoShape 45"/>
          <p:cNvSpPr>
            <a:spLocks noChangeArrowheads="1"/>
          </p:cNvSpPr>
          <p:nvPr/>
        </p:nvSpPr>
        <p:spPr bwMode="auto">
          <a:xfrm>
            <a:off x="1761425" y="4616988"/>
            <a:ext cx="1966536" cy="439296"/>
          </a:xfrm>
          <a:prstGeom prst="hexagon">
            <a:avLst>
              <a:gd name="adj" fmla="val 44854"/>
              <a:gd name="vf" fmla="val 115470"/>
            </a:avLst>
          </a:prstGeom>
          <a:solidFill>
            <a:srgbClr val="CCCCFF"/>
          </a:solidFill>
          <a:ln w="38100" cap="sq">
            <a:solidFill>
              <a:srgbClr val="92D05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kumimoji="1" lang="zh-CN" altLang="en-US" sz="240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29" name="AutoShape 46"/>
          <p:cNvSpPr>
            <a:spLocks noChangeArrowheads="1"/>
          </p:cNvSpPr>
          <p:nvPr/>
        </p:nvSpPr>
        <p:spPr bwMode="auto">
          <a:xfrm>
            <a:off x="1451039" y="5499765"/>
            <a:ext cx="2587309" cy="788642"/>
          </a:xfrm>
          <a:prstGeom prst="can">
            <a:avLst>
              <a:gd name="adj" fmla="val 25000"/>
            </a:avLst>
          </a:prstGeom>
          <a:solidFill>
            <a:srgbClr val="FF6600"/>
          </a:solidFill>
          <a:ln w="38100" cap="sq">
            <a:solidFill>
              <a:srgbClr val="92D05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endParaRPr kumimoji="1" lang="zh-CN" altLang="en-US" sz="2400" baseline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2134542" y="5775894"/>
            <a:ext cx="1317727" cy="48667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xtLst/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240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cxnSp>
        <p:nvCxnSpPr>
          <p:cNvPr id="31" name="AutoShape 77"/>
          <p:cNvCxnSpPr>
            <a:cxnSpLocks noChangeShapeType="1"/>
            <a:stCxn id="25" idx="2"/>
          </p:cNvCxnSpPr>
          <p:nvPr/>
        </p:nvCxnSpPr>
        <p:spPr bwMode="auto">
          <a:xfrm>
            <a:off x="1806737" y="2776127"/>
            <a:ext cx="831474" cy="1064771"/>
          </a:xfrm>
          <a:prstGeom prst="straightConnector1">
            <a:avLst/>
          </a:prstGeom>
          <a:noFill/>
          <a:ln w="57150" cap="sq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848" y="3797982"/>
            <a:ext cx="943101" cy="94310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6" y="1392677"/>
            <a:ext cx="562508" cy="562508"/>
          </a:xfrm>
          <a:prstGeom prst="rect">
            <a:avLst/>
          </a:prstGeom>
        </p:spPr>
      </p:pic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2218292" y="897613"/>
            <a:ext cx="931159" cy="439296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zh-CN" altLang="en-US" sz="2400" baseline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72" y="1392677"/>
            <a:ext cx="562508" cy="562508"/>
          </a:xfrm>
          <a:prstGeom prst="rect">
            <a:avLst/>
          </a:prstGeom>
        </p:spPr>
      </p:pic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3923651" y="897613"/>
            <a:ext cx="931159" cy="439296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zh-CN" altLang="en-US" sz="2400" baseline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31" y="1392677"/>
            <a:ext cx="562508" cy="562508"/>
          </a:xfrm>
          <a:prstGeom prst="rect">
            <a:avLst/>
          </a:prstGeom>
        </p:spPr>
      </p:pic>
      <p:sp>
        <p:nvSpPr>
          <p:cNvPr id="38" name="Rectangle 4"/>
          <p:cNvSpPr>
            <a:spLocks noGrp="1" noChangeArrowheads="1"/>
          </p:cNvSpPr>
          <p:nvPr>
            <p:ph idx="1"/>
          </p:nvPr>
        </p:nvSpPr>
        <p:spPr>
          <a:xfrm>
            <a:off x="6008397" y="733403"/>
            <a:ext cx="6219387" cy="1008063"/>
          </a:xfrm>
          <a:noFill/>
          <a:ln>
            <a:noFill/>
            <a:headEnd type="none" w="med" len="med"/>
            <a:tailEnd type="none" w="med" len="med"/>
          </a:ln>
          <a:effectLst>
            <a:glow rad="101600">
              <a:srgbClr val="FFC000">
                <a:alpha val="6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Aft>
                <a:spcPct val="50000"/>
              </a:spcAft>
              <a:buNone/>
            </a:pPr>
            <a:r>
              <a:rPr lang="en-US" altLang="zh-CN" sz="3600" b="1" i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 </a:t>
            </a:r>
            <a:r>
              <a:rPr lang="zh-CN" altLang="en-US" sz="3600" b="1" i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b="1" i="1" kern="1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en-US" altLang="zh-CN" sz="3600" b="1" i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i="1" kern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endParaRPr lang="en-US" altLang="zh-CN" sz="3600" b="1" i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33" y="3551161"/>
            <a:ext cx="2708430" cy="2708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9" name="Rectangle 4"/>
          <p:cNvSpPr>
            <a:spLocks noGrp="1" noChangeArrowheads="1"/>
          </p:cNvSpPr>
          <p:nvPr>
            <p:ph idx="1"/>
          </p:nvPr>
        </p:nvSpPr>
        <p:spPr>
          <a:xfrm>
            <a:off x="7217011" y="1761660"/>
            <a:ext cx="4706670" cy="1008063"/>
          </a:xfrm>
          <a:noFill/>
          <a:ln>
            <a:noFill/>
            <a:headEnd type="none" w="med" len="med"/>
            <a:tailEnd type="none" w="med" len="med"/>
          </a:ln>
          <a:effectLst>
            <a:glow rad="101600">
              <a:srgbClr val="FFC000">
                <a:alpha val="6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Aft>
                <a:spcPct val="50000"/>
              </a:spcAft>
              <a:buNone/>
            </a:pPr>
            <a:r>
              <a:rPr lang="zh-CN" altLang="en-US" sz="3600" b="1" kern="1200" dirty="0" smtClean="0">
                <a:solidFill>
                  <a:schemeClr val="tx1"/>
                </a:solidFill>
              </a:rPr>
              <a:t>采用了数据库技术的计算机系统。</a:t>
            </a:r>
            <a:endParaRPr lang="zh-CN" altLang="en-US" sz="36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63508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2197250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数据模型</a:t>
            </a:r>
          </a:p>
        </p:txBody>
      </p:sp>
      <p:sp>
        <p:nvSpPr>
          <p:cNvPr id="40" name="Rectangle 4"/>
          <p:cNvSpPr txBox="1">
            <a:spLocks noChangeArrowheads="1"/>
          </p:cNvSpPr>
          <p:nvPr/>
        </p:nvSpPr>
        <p:spPr bwMode="auto">
          <a:xfrm>
            <a:off x="263352" y="908721"/>
            <a:ext cx="11665296" cy="122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spcAft>
                <a:spcPct val="65000"/>
              </a:spcAft>
              <a:buNone/>
              <a:tabLst>
                <a:tab pos="2536825" algn="l"/>
                <a:tab pos="2871788" algn="l"/>
              </a:tabLst>
            </a:pPr>
            <a:r>
              <a:rPr lang="zh-CN" altLang="en-US" sz="36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是一种抽象表示和模拟客观事物的数据特征的形式化工具，是严格定义的一组概念的集合，是</a:t>
            </a:r>
            <a:r>
              <a:rPr lang="en-US" altLang="zh-CN" sz="36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36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的核心。</a:t>
            </a:r>
            <a:endParaRPr lang="zh-CN" altLang="en-US" sz="3200" baseline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1" name="图示 40"/>
          <p:cNvGraphicFramePr/>
          <p:nvPr>
            <p:extLst>
              <p:ext uri="{D42A27DB-BD31-4B8C-83A1-F6EECF244321}">
                <p14:modId xmlns:p14="http://schemas.microsoft.com/office/powerpoint/2010/main" val="1608423168"/>
              </p:ext>
            </p:extLst>
          </p:nvPr>
        </p:nvGraphicFramePr>
        <p:xfrm>
          <a:off x="335360" y="2348880"/>
          <a:ext cx="11377264" cy="405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Rectangle 230"/>
          <p:cNvSpPr>
            <a:spLocks noChangeArrowheads="1"/>
          </p:cNvSpPr>
          <p:nvPr/>
        </p:nvSpPr>
        <p:spPr bwMode="auto">
          <a:xfrm>
            <a:off x="750593" y="6115174"/>
            <a:ext cx="10529983" cy="469925"/>
          </a:xfrm>
          <a:prstGeom prst="trapezoid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kern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要 素</a:t>
            </a:r>
            <a:endParaRPr lang="en-US" altLang="zh-CN" sz="2800" kern="0" baseline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760959"/>
            <a:ext cx="12192000" cy="6097041"/>
            <a:chOff x="0" y="760959"/>
            <a:chExt cx="12192000" cy="6097041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760959"/>
              <a:ext cx="12192000" cy="6097041"/>
            </a:xfrm>
            <a:prstGeom prst="rect">
              <a:avLst/>
            </a:prstGeom>
            <a:solidFill>
              <a:srgbClr val="00194D">
                <a:alpha val="87843"/>
              </a:srgbClr>
            </a:solidFill>
            <a:ln w="12700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>
                  <a:tab pos="1071563" algn="l"/>
                </a:tabLst>
              </a:pPr>
              <a:endParaRPr kumimoji="1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3" name="WordArt 8"/>
            <p:cNvSpPr>
              <a:spLocks noChangeArrowheads="1" noChangeShapeType="1" noTextEdit="1"/>
            </p:cNvSpPr>
            <p:nvPr/>
          </p:nvSpPr>
          <p:spPr bwMode="auto">
            <a:xfrm>
              <a:off x="1904291" y="2946587"/>
              <a:ext cx="7918450" cy="9367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6000" b="1" kern="10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什么是数据结构？</a:t>
              </a:r>
              <a:endParaRPr lang="zh-CN" altLang="en-US" sz="6000" b="1" kern="1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7211" y="1044284"/>
            <a:ext cx="9317578" cy="5352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4945589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3736133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数据模型的分类</a:t>
            </a:r>
            <a:endParaRPr lang="zh-CN" altLang="en-US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368" y="908720"/>
            <a:ext cx="11449272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Aft>
                <a:spcPct val="5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3000" kern="0" baseline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000" kern="0" baseline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数据模型（</a:t>
            </a:r>
            <a:r>
              <a:rPr lang="en-US" altLang="zh-CN" sz="3000" kern="0" baseline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CDM</a:t>
            </a:r>
            <a:r>
              <a:rPr lang="zh-CN" altLang="en-US" sz="3000" kern="0" baseline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3000" kern="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0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简称概念模型，是对现实世界的数据抽象，与具体的</a:t>
            </a:r>
            <a:r>
              <a:rPr lang="en-US" altLang="zh-CN" sz="30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30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无关，是数据库设计人员和数据库用户之间进行交流的工具。</a:t>
            </a:r>
          </a:p>
          <a:p>
            <a:pPr marL="342900" indent="-342900" eaLnBrk="0" hangingPunct="0">
              <a:spcAft>
                <a:spcPct val="5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3000" kern="0" baseline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zh-CN" altLang="en-US" sz="3000" kern="0" baseline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数据模型（</a:t>
            </a:r>
            <a:r>
              <a:rPr lang="en-US" altLang="zh-CN" sz="3000" kern="0" baseline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LDM</a:t>
            </a:r>
            <a:r>
              <a:rPr lang="zh-CN" altLang="en-US" sz="3000" kern="0" baseline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3000" kern="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0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又称逻辑数据模型，是由具体的</a:t>
            </a:r>
            <a:r>
              <a:rPr lang="en-US" altLang="zh-CN" sz="30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30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支持的面向用户使用的数据模型。</a:t>
            </a:r>
          </a:p>
          <a:p>
            <a:pPr marL="342900" indent="-342900" eaLnBrk="0" hangingPunct="0">
              <a:spcAft>
                <a:spcPct val="5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3000" kern="0" baseline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物理</a:t>
            </a:r>
            <a:r>
              <a:rPr lang="zh-CN" altLang="en-US" sz="3000" kern="0" baseline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数据模型（</a:t>
            </a:r>
            <a:r>
              <a:rPr lang="en-US" altLang="zh-CN" sz="3000" kern="0" baseline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PDM</a:t>
            </a:r>
            <a:r>
              <a:rPr lang="zh-CN" altLang="en-US" sz="3000" kern="0" baseline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3000" kern="0" baseline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0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描述数据在存储介质上的组织结构。它不但与具体的</a:t>
            </a:r>
            <a:r>
              <a:rPr lang="en-US" altLang="zh-CN" sz="30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30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有关，而且还与</a:t>
            </a:r>
            <a:r>
              <a:rPr lang="en-US" altLang="zh-CN" sz="30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3000" kern="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和硬件有关。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17576" y="4811666"/>
            <a:ext cx="10363000" cy="1728790"/>
            <a:chOff x="917576" y="5012458"/>
            <a:chExt cx="7404100" cy="1728790"/>
          </a:xfrm>
        </p:grpSpPr>
        <p:sp>
          <p:nvSpPr>
            <p:cNvPr id="7" name="Line 131"/>
            <p:cNvSpPr>
              <a:spLocks noChangeShapeType="1"/>
            </p:cNvSpPr>
            <p:nvPr/>
          </p:nvSpPr>
          <p:spPr bwMode="auto">
            <a:xfrm>
              <a:off x="3438526" y="5695082"/>
              <a:ext cx="596900" cy="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0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132"/>
            <p:cNvSpPr>
              <a:spLocks noChangeShapeType="1"/>
            </p:cNvSpPr>
            <p:nvPr/>
          </p:nvSpPr>
          <p:spPr bwMode="auto">
            <a:xfrm>
              <a:off x="5048251" y="5695082"/>
              <a:ext cx="596900" cy="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0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33"/>
            <p:cNvSpPr>
              <a:spLocks noChangeShapeType="1"/>
            </p:cNvSpPr>
            <p:nvPr/>
          </p:nvSpPr>
          <p:spPr bwMode="auto">
            <a:xfrm>
              <a:off x="6653213" y="5695082"/>
              <a:ext cx="595313" cy="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0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146"/>
            <p:cNvGrpSpPr>
              <a:grpSpLocks/>
            </p:cNvGrpSpPr>
            <p:nvPr/>
          </p:nvGrpSpPr>
          <p:grpSpPr bwMode="auto">
            <a:xfrm>
              <a:off x="917576" y="5156922"/>
              <a:ext cx="765175" cy="1584326"/>
              <a:chOff x="529" y="2886"/>
              <a:chExt cx="482" cy="998"/>
            </a:xfrm>
          </p:grpSpPr>
          <p:sp>
            <p:nvSpPr>
              <p:cNvPr id="12" name="Freeform 122"/>
              <p:cNvSpPr>
                <a:spLocks/>
              </p:cNvSpPr>
              <p:nvPr/>
            </p:nvSpPr>
            <p:spPr bwMode="auto">
              <a:xfrm>
                <a:off x="529" y="2886"/>
                <a:ext cx="482" cy="998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70" y="19"/>
                  </a:cxn>
                  <a:cxn ang="0">
                    <a:pos x="168" y="35"/>
                  </a:cxn>
                  <a:cxn ang="0">
                    <a:pos x="164" y="51"/>
                  </a:cxn>
                  <a:cxn ang="0">
                    <a:pos x="158" y="67"/>
                  </a:cxn>
                  <a:cxn ang="0">
                    <a:pos x="150" y="83"/>
                  </a:cxn>
                  <a:cxn ang="0">
                    <a:pos x="142" y="96"/>
                  </a:cxn>
                  <a:cxn ang="0">
                    <a:pos x="132" y="109"/>
                  </a:cxn>
                  <a:cxn ang="0">
                    <a:pos x="121" y="121"/>
                  </a:cxn>
                  <a:cxn ang="0">
                    <a:pos x="109" y="134"/>
                  </a:cxn>
                  <a:cxn ang="0">
                    <a:pos x="96" y="144"/>
                  </a:cxn>
                  <a:cxn ang="0">
                    <a:pos x="82" y="153"/>
                  </a:cxn>
                  <a:cxn ang="0">
                    <a:pos x="67" y="160"/>
                  </a:cxn>
                  <a:cxn ang="0">
                    <a:pos x="35" y="169"/>
                  </a:cxn>
                  <a:cxn ang="0">
                    <a:pos x="0" y="173"/>
                  </a:cxn>
                  <a:cxn ang="0">
                    <a:pos x="0" y="1824"/>
                  </a:cxn>
                  <a:cxn ang="0">
                    <a:pos x="35" y="1828"/>
                  </a:cxn>
                  <a:cxn ang="0">
                    <a:pos x="67" y="1837"/>
                  </a:cxn>
                  <a:cxn ang="0">
                    <a:pos x="82" y="1847"/>
                  </a:cxn>
                  <a:cxn ang="0">
                    <a:pos x="96" y="1853"/>
                  </a:cxn>
                  <a:cxn ang="0">
                    <a:pos x="109" y="1863"/>
                  </a:cxn>
                  <a:cxn ang="0">
                    <a:pos x="121" y="1876"/>
                  </a:cxn>
                  <a:cxn ang="0">
                    <a:pos x="132" y="1888"/>
                  </a:cxn>
                  <a:cxn ang="0">
                    <a:pos x="142" y="1901"/>
                  </a:cxn>
                  <a:cxn ang="0">
                    <a:pos x="150" y="1914"/>
                  </a:cxn>
                  <a:cxn ang="0">
                    <a:pos x="158" y="1930"/>
                  </a:cxn>
                  <a:cxn ang="0">
                    <a:pos x="164" y="1946"/>
                  </a:cxn>
                  <a:cxn ang="0">
                    <a:pos x="168" y="1962"/>
                  </a:cxn>
                  <a:cxn ang="0">
                    <a:pos x="170" y="1978"/>
                  </a:cxn>
                  <a:cxn ang="0">
                    <a:pos x="171" y="1997"/>
                  </a:cxn>
                  <a:cxn ang="0">
                    <a:pos x="350" y="1997"/>
                  </a:cxn>
                  <a:cxn ang="0">
                    <a:pos x="351" y="1978"/>
                  </a:cxn>
                  <a:cxn ang="0">
                    <a:pos x="353" y="1962"/>
                  </a:cxn>
                  <a:cxn ang="0">
                    <a:pos x="357" y="1946"/>
                  </a:cxn>
                  <a:cxn ang="0">
                    <a:pos x="363" y="1930"/>
                  </a:cxn>
                  <a:cxn ang="0">
                    <a:pos x="371" y="1914"/>
                  </a:cxn>
                  <a:cxn ang="0">
                    <a:pos x="379" y="1901"/>
                  </a:cxn>
                  <a:cxn ang="0">
                    <a:pos x="389" y="1888"/>
                  </a:cxn>
                  <a:cxn ang="0">
                    <a:pos x="400" y="1876"/>
                  </a:cxn>
                  <a:cxn ang="0">
                    <a:pos x="412" y="1863"/>
                  </a:cxn>
                  <a:cxn ang="0">
                    <a:pos x="425" y="1853"/>
                  </a:cxn>
                  <a:cxn ang="0">
                    <a:pos x="439" y="1847"/>
                  </a:cxn>
                  <a:cxn ang="0">
                    <a:pos x="454" y="1837"/>
                  </a:cxn>
                  <a:cxn ang="0">
                    <a:pos x="486" y="1828"/>
                  </a:cxn>
                  <a:cxn ang="0">
                    <a:pos x="521" y="1824"/>
                  </a:cxn>
                  <a:cxn ang="0">
                    <a:pos x="521" y="173"/>
                  </a:cxn>
                  <a:cxn ang="0">
                    <a:pos x="486" y="169"/>
                  </a:cxn>
                  <a:cxn ang="0">
                    <a:pos x="454" y="160"/>
                  </a:cxn>
                  <a:cxn ang="0">
                    <a:pos x="439" y="153"/>
                  </a:cxn>
                  <a:cxn ang="0">
                    <a:pos x="425" y="144"/>
                  </a:cxn>
                  <a:cxn ang="0">
                    <a:pos x="412" y="134"/>
                  </a:cxn>
                  <a:cxn ang="0">
                    <a:pos x="400" y="121"/>
                  </a:cxn>
                  <a:cxn ang="0">
                    <a:pos x="389" y="109"/>
                  </a:cxn>
                  <a:cxn ang="0">
                    <a:pos x="379" y="96"/>
                  </a:cxn>
                  <a:cxn ang="0">
                    <a:pos x="371" y="83"/>
                  </a:cxn>
                  <a:cxn ang="0">
                    <a:pos x="363" y="67"/>
                  </a:cxn>
                  <a:cxn ang="0">
                    <a:pos x="357" y="51"/>
                  </a:cxn>
                  <a:cxn ang="0">
                    <a:pos x="353" y="35"/>
                  </a:cxn>
                  <a:cxn ang="0">
                    <a:pos x="351" y="19"/>
                  </a:cxn>
                  <a:cxn ang="0">
                    <a:pos x="350" y="0"/>
                  </a:cxn>
                  <a:cxn ang="0">
                    <a:pos x="171" y="0"/>
                  </a:cxn>
                </a:cxnLst>
                <a:rect l="0" t="0" r="r" b="b"/>
                <a:pathLst>
                  <a:path w="522" h="1998">
                    <a:moveTo>
                      <a:pt x="171" y="0"/>
                    </a:moveTo>
                    <a:lnTo>
                      <a:pt x="170" y="19"/>
                    </a:lnTo>
                    <a:lnTo>
                      <a:pt x="168" y="35"/>
                    </a:lnTo>
                    <a:lnTo>
                      <a:pt x="164" y="51"/>
                    </a:lnTo>
                    <a:lnTo>
                      <a:pt x="158" y="67"/>
                    </a:lnTo>
                    <a:lnTo>
                      <a:pt x="150" y="83"/>
                    </a:lnTo>
                    <a:lnTo>
                      <a:pt x="142" y="96"/>
                    </a:lnTo>
                    <a:lnTo>
                      <a:pt x="132" y="109"/>
                    </a:lnTo>
                    <a:lnTo>
                      <a:pt x="121" y="121"/>
                    </a:lnTo>
                    <a:lnTo>
                      <a:pt x="109" y="134"/>
                    </a:lnTo>
                    <a:lnTo>
                      <a:pt x="96" y="144"/>
                    </a:lnTo>
                    <a:lnTo>
                      <a:pt x="82" y="153"/>
                    </a:lnTo>
                    <a:lnTo>
                      <a:pt x="67" y="160"/>
                    </a:lnTo>
                    <a:lnTo>
                      <a:pt x="35" y="169"/>
                    </a:lnTo>
                    <a:lnTo>
                      <a:pt x="0" y="173"/>
                    </a:lnTo>
                    <a:lnTo>
                      <a:pt x="0" y="1824"/>
                    </a:lnTo>
                    <a:lnTo>
                      <a:pt x="35" y="1828"/>
                    </a:lnTo>
                    <a:lnTo>
                      <a:pt x="67" y="1837"/>
                    </a:lnTo>
                    <a:lnTo>
                      <a:pt x="82" y="1847"/>
                    </a:lnTo>
                    <a:lnTo>
                      <a:pt x="96" y="1853"/>
                    </a:lnTo>
                    <a:lnTo>
                      <a:pt x="109" y="1863"/>
                    </a:lnTo>
                    <a:lnTo>
                      <a:pt x="121" y="1876"/>
                    </a:lnTo>
                    <a:lnTo>
                      <a:pt x="132" y="1888"/>
                    </a:lnTo>
                    <a:lnTo>
                      <a:pt x="142" y="1901"/>
                    </a:lnTo>
                    <a:lnTo>
                      <a:pt x="150" y="1914"/>
                    </a:lnTo>
                    <a:lnTo>
                      <a:pt x="158" y="1930"/>
                    </a:lnTo>
                    <a:lnTo>
                      <a:pt x="164" y="1946"/>
                    </a:lnTo>
                    <a:lnTo>
                      <a:pt x="168" y="1962"/>
                    </a:lnTo>
                    <a:lnTo>
                      <a:pt x="170" y="1978"/>
                    </a:lnTo>
                    <a:lnTo>
                      <a:pt x="171" y="1997"/>
                    </a:lnTo>
                    <a:lnTo>
                      <a:pt x="350" y="1997"/>
                    </a:lnTo>
                    <a:lnTo>
                      <a:pt x="351" y="1978"/>
                    </a:lnTo>
                    <a:lnTo>
                      <a:pt x="353" y="1962"/>
                    </a:lnTo>
                    <a:lnTo>
                      <a:pt x="357" y="1946"/>
                    </a:lnTo>
                    <a:lnTo>
                      <a:pt x="363" y="1930"/>
                    </a:lnTo>
                    <a:lnTo>
                      <a:pt x="371" y="1914"/>
                    </a:lnTo>
                    <a:lnTo>
                      <a:pt x="379" y="1901"/>
                    </a:lnTo>
                    <a:lnTo>
                      <a:pt x="389" y="1888"/>
                    </a:lnTo>
                    <a:lnTo>
                      <a:pt x="400" y="1876"/>
                    </a:lnTo>
                    <a:lnTo>
                      <a:pt x="412" y="1863"/>
                    </a:lnTo>
                    <a:lnTo>
                      <a:pt x="425" y="1853"/>
                    </a:lnTo>
                    <a:lnTo>
                      <a:pt x="439" y="1847"/>
                    </a:lnTo>
                    <a:lnTo>
                      <a:pt x="454" y="1837"/>
                    </a:lnTo>
                    <a:lnTo>
                      <a:pt x="486" y="1828"/>
                    </a:lnTo>
                    <a:lnTo>
                      <a:pt x="521" y="1824"/>
                    </a:lnTo>
                    <a:lnTo>
                      <a:pt x="521" y="173"/>
                    </a:lnTo>
                    <a:lnTo>
                      <a:pt x="486" y="169"/>
                    </a:lnTo>
                    <a:lnTo>
                      <a:pt x="454" y="160"/>
                    </a:lnTo>
                    <a:lnTo>
                      <a:pt x="439" y="153"/>
                    </a:lnTo>
                    <a:lnTo>
                      <a:pt x="425" y="144"/>
                    </a:lnTo>
                    <a:lnTo>
                      <a:pt x="412" y="134"/>
                    </a:lnTo>
                    <a:lnTo>
                      <a:pt x="400" y="121"/>
                    </a:lnTo>
                    <a:lnTo>
                      <a:pt x="389" y="109"/>
                    </a:lnTo>
                    <a:lnTo>
                      <a:pt x="379" y="96"/>
                    </a:lnTo>
                    <a:lnTo>
                      <a:pt x="371" y="83"/>
                    </a:lnTo>
                    <a:lnTo>
                      <a:pt x="363" y="67"/>
                    </a:lnTo>
                    <a:lnTo>
                      <a:pt x="357" y="51"/>
                    </a:lnTo>
                    <a:lnTo>
                      <a:pt x="353" y="35"/>
                    </a:lnTo>
                    <a:lnTo>
                      <a:pt x="351" y="19"/>
                    </a:lnTo>
                    <a:lnTo>
                      <a:pt x="350" y="0"/>
                    </a:lnTo>
                    <a:lnTo>
                      <a:pt x="171" y="0"/>
                    </a:lnTo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18900000" scaled="1"/>
              </a:gradFill>
              <a:ln w="28575" cap="rnd" cmpd="sng">
                <a:solidFill>
                  <a:srgbClr val="CCFFCC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 anchorCtr="0"/>
              <a:lstStyle/>
              <a:p>
                <a:pPr>
                  <a:defRPr/>
                </a:pP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123"/>
              <p:cNvSpPr>
                <a:spLocks noChangeArrowheads="1"/>
              </p:cNvSpPr>
              <p:nvPr/>
            </p:nvSpPr>
            <p:spPr bwMode="auto">
              <a:xfrm>
                <a:off x="664" y="2899"/>
                <a:ext cx="229" cy="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0">
                <a:spAutoFit/>
              </a:bodyPr>
              <a:lstStyle/>
              <a:p>
                <a:pPr algn="ctr"/>
                <a:r>
                  <a:rPr lang="zh-CN" altLang="en-US" sz="2400" baseline="0" dirty="0">
                    <a:latin typeface="微软雅黑" pitchFamily="34" charset="-122"/>
                    <a:ea typeface="微软雅黑" pitchFamily="34" charset="-122"/>
                  </a:rPr>
                  <a:t>现实世界</a:t>
                </a:r>
              </a:p>
            </p:txBody>
          </p:sp>
        </p:grpSp>
        <p:sp>
          <p:nvSpPr>
            <p:cNvPr id="14" name="AutoShape 124"/>
            <p:cNvSpPr>
              <a:spLocks noChangeArrowheads="1"/>
            </p:cNvSpPr>
            <p:nvPr/>
          </p:nvSpPr>
          <p:spPr bwMode="auto">
            <a:xfrm>
              <a:off x="2541588" y="5210894"/>
              <a:ext cx="755650" cy="1209675"/>
            </a:xfrm>
            <a:prstGeom prst="roundRect">
              <a:avLst>
                <a:gd name="adj" fmla="val 18903"/>
              </a:avLst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>
              <a:solidFill>
                <a:srgbClr val="CCFFCC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19050" tIns="0" rIns="19050" bIns="0" anchor="ctr" anchorCtr="0"/>
            <a:lstStyle/>
            <a:p>
              <a:pPr algn="ctr">
                <a:spcBef>
                  <a:spcPts val="100"/>
                </a:spcBef>
                <a:defRPr/>
              </a:pPr>
              <a:r>
                <a:rPr lang="zh-CN" altLang="en-US" sz="2400" baseline="0">
                  <a:latin typeface="微软雅黑" pitchFamily="34" charset="-122"/>
                  <a:ea typeface="微软雅黑" pitchFamily="34" charset="-122"/>
                </a:rPr>
                <a:t>概念数据模型</a:t>
              </a:r>
            </a:p>
          </p:txBody>
        </p:sp>
        <p:sp>
          <p:nvSpPr>
            <p:cNvPr id="15" name="AutoShape 125"/>
            <p:cNvSpPr>
              <a:spLocks noChangeArrowheads="1"/>
            </p:cNvSpPr>
            <p:nvPr/>
          </p:nvSpPr>
          <p:spPr bwMode="auto">
            <a:xfrm>
              <a:off x="4156076" y="5225182"/>
              <a:ext cx="755650" cy="1209675"/>
            </a:xfrm>
            <a:prstGeom prst="roundRect">
              <a:avLst>
                <a:gd name="adj" fmla="val 14560"/>
              </a:avLst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algn="ctr">
              <a:solidFill>
                <a:srgbClr val="CCFFCC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19050" tIns="0" rIns="19050" bIns="0" anchor="ctr" anchorCtr="0"/>
            <a:lstStyle/>
            <a:p>
              <a:pPr algn="ctr">
                <a:spcBef>
                  <a:spcPts val="100"/>
                </a:spcBef>
                <a:defRPr/>
              </a:pPr>
              <a:r>
                <a:rPr lang="zh-CN" altLang="en-US" sz="2400" baseline="0">
                  <a:latin typeface="微软雅黑" pitchFamily="34" charset="-122"/>
                  <a:ea typeface="微软雅黑" pitchFamily="34" charset="-122"/>
                </a:rPr>
                <a:t>逻辑数据模型 </a:t>
              </a:r>
            </a:p>
          </p:txBody>
        </p:sp>
        <p:sp>
          <p:nvSpPr>
            <p:cNvPr id="16" name="AutoShape 126"/>
            <p:cNvSpPr>
              <a:spLocks noChangeArrowheads="1"/>
            </p:cNvSpPr>
            <p:nvPr/>
          </p:nvSpPr>
          <p:spPr bwMode="auto">
            <a:xfrm>
              <a:off x="5770563" y="5228357"/>
              <a:ext cx="755650" cy="1209675"/>
            </a:xfrm>
            <a:prstGeom prst="roundRect">
              <a:avLst>
                <a:gd name="adj" fmla="val 16028"/>
              </a:avLst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algn="ctr">
              <a:solidFill>
                <a:srgbClr val="CCFFCC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19050" tIns="0" rIns="19050" bIns="0" anchor="ctr" anchorCtr="0"/>
            <a:lstStyle/>
            <a:p>
              <a:pPr algn="ctr">
                <a:spcBef>
                  <a:spcPts val="100"/>
                </a:spcBef>
                <a:defRPr/>
              </a:pPr>
              <a:r>
                <a:rPr lang="zh-CN" altLang="en-US" sz="2400" baseline="0">
                  <a:latin typeface="微软雅黑" pitchFamily="34" charset="-122"/>
                  <a:ea typeface="微软雅黑" pitchFamily="34" charset="-122"/>
                </a:rPr>
                <a:t>物理数据模型</a:t>
              </a:r>
            </a:p>
          </p:txBody>
        </p:sp>
        <p:grpSp>
          <p:nvGrpSpPr>
            <p:cNvPr id="17" name="Group 142"/>
            <p:cNvGrpSpPr>
              <a:grpSpLocks/>
            </p:cNvGrpSpPr>
            <p:nvPr/>
          </p:nvGrpSpPr>
          <p:grpSpPr bwMode="auto">
            <a:xfrm>
              <a:off x="7386638" y="5012458"/>
              <a:ext cx="935038" cy="1643063"/>
              <a:chOff x="4089" y="2795"/>
              <a:chExt cx="589" cy="1035"/>
            </a:xfrm>
          </p:grpSpPr>
          <p:sp>
            <p:nvSpPr>
              <p:cNvPr id="18" name="AutoShape 139"/>
              <p:cNvSpPr>
                <a:spLocks noChangeArrowheads="1"/>
              </p:cNvSpPr>
              <p:nvPr/>
            </p:nvSpPr>
            <p:spPr bwMode="auto">
              <a:xfrm>
                <a:off x="4089" y="2795"/>
                <a:ext cx="589" cy="1035"/>
              </a:xfrm>
              <a:prstGeom prst="can">
                <a:avLst>
                  <a:gd name="adj" fmla="val 25979"/>
                </a:avLst>
              </a:prstGeom>
              <a:gradFill rotWithShape="1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18900000" scaled="1"/>
              </a:gradFill>
              <a:ln w="28575">
                <a:solidFill>
                  <a:srgbClr val="CCFFCC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19050" tIns="0" rIns="19050" bIns="0" anchor="ctr" anchorCtr="0"/>
              <a:lstStyle/>
              <a:p>
                <a:pPr>
                  <a:defRPr/>
                </a:pPr>
                <a:endParaRPr lang="zh-CN" altLang="en-US" sz="1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Rectangle 129"/>
              <p:cNvSpPr>
                <a:spLocks noChangeArrowheads="1"/>
              </p:cNvSpPr>
              <p:nvPr/>
            </p:nvSpPr>
            <p:spPr bwMode="auto">
              <a:xfrm>
                <a:off x="4287" y="3237"/>
                <a:ext cx="207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0"/>
              <a:lstStyle/>
              <a:p>
                <a:pPr algn="ctr">
                  <a:spcBef>
                    <a:spcPts val="400"/>
                  </a:spcBef>
                </a:pPr>
                <a:r>
                  <a:rPr lang="zh-CN" altLang="en-US" sz="2400" baseline="0" dirty="0">
                    <a:latin typeface="微软雅黑" pitchFamily="34" charset="-122"/>
                    <a:ea typeface="微软雅黑" pitchFamily="34" charset="-122"/>
                  </a:rPr>
                  <a:t>数据库</a:t>
                </a:r>
              </a:p>
            </p:txBody>
          </p:sp>
        </p:grpSp>
        <p:sp>
          <p:nvSpPr>
            <p:cNvPr id="20" name="Line 130"/>
            <p:cNvSpPr>
              <a:spLocks noChangeShapeType="1"/>
            </p:cNvSpPr>
            <p:nvPr/>
          </p:nvSpPr>
          <p:spPr bwMode="auto">
            <a:xfrm>
              <a:off x="1785938" y="5695082"/>
              <a:ext cx="596900" cy="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0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141"/>
            <p:cNvSpPr>
              <a:spLocks noChangeArrowheads="1"/>
            </p:cNvSpPr>
            <p:nvPr/>
          </p:nvSpPr>
          <p:spPr bwMode="auto">
            <a:xfrm>
              <a:off x="1839242" y="5826230"/>
              <a:ext cx="543686" cy="5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 anchor="ctr" anchorCtr="0">
              <a:spAutoFit/>
            </a:bodyPr>
            <a:lstStyle/>
            <a:p>
              <a:r>
                <a:rPr lang="zh-CN" altLang="en-US" sz="2400" baseline="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抽象</a:t>
              </a:r>
            </a:p>
          </p:txBody>
        </p:sp>
        <p:sp>
          <p:nvSpPr>
            <p:cNvPr id="22" name="Rectangle 143"/>
            <p:cNvSpPr>
              <a:spLocks noChangeArrowheads="1"/>
            </p:cNvSpPr>
            <p:nvPr/>
          </p:nvSpPr>
          <p:spPr bwMode="auto">
            <a:xfrm>
              <a:off x="3485575" y="5826230"/>
              <a:ext cx="543686" cy="5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 anchor="ctr" anchorCtr="0">
              <a:spAutoFit/>
            </a:bodyPr>
            <a:lstStyle/>
            <a:p>
              <a:r>
                <a:rPr lang="zh-CN" altLang="en-US" sz="2400" baseline="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转换</a:t>
              </a:r>
            </a:p>
          </p:txBody>
        </p:sp>
        <p:sp>
          <p:nvSpPr>
            <p:cNvPr id="23" name="Rectangle 144"/>
            <p:cNvSpPr>
              <a:spLocks noChangeArrowheads="1"/>
            </p:cNvSpPr>
            <p:nvPr/>
          </p:nvSpPr>
          <p:spPr bwMode="auto">
            <a:xfrm>
              <a:off x="5080459" y="5826230"/>
              <a:ext cx="543686" cy="5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 anchor="ctr" anchorCtr="0">
              <a:spAutoFit/>
            </a:bodyPr>
            <a:lstStyle/>
            <a:p>
              <a:r>
                <a:rPr lang="zh-CN" altLang="en-US" sz="2400" baseline="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映象</a:t>
              </a:r>
            </a:p>
          </p:txBody>
        </p:sp>
        <p:sp>
          <p:nvSpPr>
            <p:cNvPr id="24" name="Rectangle 145"/>
            <p:cNvSpPr>
              <a:spLocks noChangeArrowheads="1"/>
            </p:cNvSpPr>
            <p:nvPr/>
          </p:nvSpPr>
          <p:spPr bwMode="auto">
            <a:xfrm>
              <a:off x="6697585" y="5826230"/>
              <a:ext cx="543686" cy="5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72000" rIns="72000" bIns="72000" anchor="ctr" anchorCtr="0">
              <a:spAutoFit/>
            </a:bodyPr>
            <a:lstStyle/>
            <a:p>
              <a:r>
                <a:rPr lang="zh-CN" altLang="en-US" sz="2400" baseline="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19" y="931288"/>
            <a:ext cx="11398821" cy="5609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5221326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80336" y="0"/>
            <a:ext cx="3223172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概念</a:t>
            </a:r>
            <a:r>
              <a:rPr lang="zh-CN" altLang="en-US" b="1" u="sng" kern="12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模型示例</a:t>
            </a:r>
            <a:endParaRPr lang="zh-CN" altLang="en-US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969" y="1002705"/>
            <a:ext cx="10164638" cy="73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3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3200" kern="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320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常用的是 </a:t>
            </a:r>
            <a:r>
              <a:rPr lang="en-US" altLang="zh-CN" sz="320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200" kern="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－</a:t>
            </a:r>
            <a:r>
              <a:rPr lang="en-US" altLang="zh-CN" sz="3200" kern="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320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模型 </a:t>
            </a:r>
            <a:r>
              <a:rPr lang="en-US" altLang="zh-CN" sz="320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3200" i="1" kern="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Entity Relationship Model </a:t>
            </a:r>
            <a:r>
              <a:rPr lang="en-US" altLang="zh-CN" sz="320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kern="0" baseline="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135"/>
          <p:cNvSpPr>
            <a:spLocks noChangeArrowheads="1"/>
          </p:cNvSpPr>
          <p:nvPr/>
        </p:nvSpPr>
        <p:spPr bwMode="auto">
          <a:xfrm>
            <a:off x="537588" y="5786434"/>
            <a:ext cx="762000" cy="279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kumimoji="1" lang="zh-CN" altLang="en-US" sz="1600" baseline="0" dirty="0">
                <a:latin typeface="Times New Roman" pitchFamily="18" charset="0"/>
                <a:ea typeface="楷体_GB2312" pitchFamily="49" charset="-122"/>
              </a:rPr>
              <a:t>教工号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18588" y="1733475"/>
            <a:ext cx="10377930" cy="4791869"/>
            <a:chOff x="835118" y="2197819"/>
            <a:chExt cx="7888195" cy="4327525"/>
          </a:xfrm>
        </p:grpSpPr>
        <p:sp>
          <p:nvSpPr>
            <p:cNvPr id="6" name="Line 128"/>
            <p:cNvSpPr>
              <a:spLocks noChangeShapeType="1"/>
            </p:cNvSpPr>
            <p:nvPr/>
          </p:nvSpPr>
          <p:spPr bwMode="auto">
            <a:xfrm>
              <a:off x="7075488" y="4683844"/>
              <a:ext cx="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400"/>
            </a:p>
          </p:txBody>
        </p:sp>
        <p:sp>
          <p:nvSpPr>
            <p:cNvPr id="7" name="Line 129"/>
            <p:cNvSpPr>
              <a:spLocks noChangeShapeType="1"/>
            </p:cNvSpPr>
            <p:nvPr/>
          </p:nvSpPr>
          <p:spPr bwMode="auto">
            <a:xfrm>
              <a:off x="6770688" y="4683844"/>
              <a:ext cx="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400"/>
            </a:p>
          </p:txBody>
        </p:sp>
        <p:sp>
          <p:nvSpPr>
            <p:cNvPr id="9" name="Rectangle 130"/>
            <p:cNvSpPr>
              <a:spLocks noChangeArrowheads="1"/>
            </p:cNvSpPr>
            <p:nvPr/>
          </p:nvSpPr>
          <p:spPr bwMode="auto">
            <a:xfrm>
              <a:off x="2451100" y="4404444"/>
              <a:ext cx="685800" cy="320675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课程</a:t>
              </a:r>
            </a:p>
          </p:txBody>
        </p:sp>
        <p:sp>
          <p:nvSpPr>
            <p:cNvPr id="10" name="AutoShape 131"/>
            <p:cNvSpPr>
              <a:spLocks noChangeArrowheads="1"/>
            </p:cNvSpPr>
            <p:nvPr/>
          </p:nvSpPr>
          <p:spPr bwMode="auto">
            <a:xfrm>
              <a:off x="1493838" y="3769444"/>
              <a:ext cx="762000" cy="2873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课程号</a:t>
              </a:r>
            </a:p>
          </p:txBody>
        </p:sp>
        <p:sp>
          <p:nvSpPr>
            <p:cNvPr id="11" name="AutoShape 132"/>
            <p:cNvSpPr>
              <a:spLocks noChangeArrowheads="1"/>
            </p:cNvSpPr>
            <p:nvPr/>
          </p:nvSpPr>
          <p:spPr bwMode="auto">
            <a:xfrm>
              <a:off x="2408238" y="3769444"/>
              <a:ext cx="762000" cy="2873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课程名</a:t>
              </a:r>
            </a:p>
          </p:txBody>
        </p:sp>
        <p:sp>
          <p:nvSpPr>
            <p:cNvPr id="12" name="AutoShape 133"/>
            <p:cNvSpPr>
              <a:spLocks noChangeArrowheads="1"/>
            </p:cNvSpPr>
            <p:nvPr/>
          </p:nvSpPr>
          <p:spPr bwMode="auto">
            <a:xfrm>
              <a:off x="3322638" y="3769444"/>
              <a:ext cx="685800" cy="2873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学分</a:t>
              </a:r>
            </a:p>
          </p:txBody>
        </p:sp>
        <p:sp>
          <p:nvSpPr>
            <p:cNvPr id="13" name="Rectangle 134"/>
            <p:cNvSpPr>
              <a:spLocks noChangeArrowheads="1"/>
            </p:cNvSpPr>
            <p:nvPr/>
          </p:nvSpPr>
          <p:spPr bwMode="auto">
            <a:xfrm>
              <a:off x="901700" y="5231532"/>
              <a:ext cx="685800" cy="29845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教师</a:t>
              </a:r>
            </a:p>
          </p:txBody>
        </p:sp>
        <p:sp>
          <p:nvSpPr>
            <p:cNvPr id="15" name="AutoShape 136"/>
            <p:cNvSpPr>
              <a:spLocks noChangeArrowheads="1"/>
            </p:cNvSpPr>
            <p:nvPr/>
          </p:nvSpPr>
          <p:spPr bwMode="auto">
            <a:xfrm>
              <a:off x="1044575" y="6245944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姓名</a:t>
              </a:r>
            </a:p>
          </p:txBody>
        </p:sp>
        <p:sp>
          <p:nvSpPr>
            <p:cNvPr id="16" name="AutoShape 137"/>
            <p:cNvSpPr>
              <a:spLocks noChangeArrowheads="1"/>
            </p:cNvSpPr>
            <p:nvPr/>
          </p:nvSpPr>
          <p:spPr bwMode="auto">
            <a:xfrm>
              <a:off x="1476375" y="5885582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性别</a:t>
              </a:r>
            </a:p>
          </p:txBody>
        </p:sp>
        <p:sp>
          <p:nvSpPr>
            <p:cNvPr id="17" name="AutoShape 138"/>
            <p:cNvSpPr>
              <a:spLocks noChangeArrowheads="1"/>
            </p:cNvSpPr>
            <p:nvPr/>
          </p:nvSpPr>
          <p:spPr bwMode="auto">
            <a:xfrm>
              <a:off x="2268538" y="5885582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职称</a:t>
              </a:r>
            </a:p>
          </p:txBody>
        </p:sp>
        <p:sp>
          <p:nvSpPr>
            <p:cNvPr id="18" name="Rectangle 139"/>
            <p:cNvSpPr>
              <a:spLocks noChangeArrowheads="1"/>
            </p:cNvSpPr>
            <p:nvPr/>
          </p:nvSpPr>
          <p:spPr bwMode="auto">
            <a:xfrm>
              <a:off x="4284663" y="5195019"/>
              <a:ext cx="1066800" cy="371475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参考书</a:t>
              </a:r>
            </a:p>
          </p:txBody>
        </p:sp>
        <p:sp>
          <p:nvSpPr>
            <p:cNvPr id="19" name="AutoShape 140"/>
            <p:cNvSpPr>
              <a:spLocks noChangeArrowheads="1"/>
            </p:cNvSpPr>
            <p:nvPr/>
          </p:nvSpPr>
          <p:spPr bwMode="auto">
            <a:xfrm>
              <a:off x="3636963" y="6117357"/>
              <a:ext cx="609600" cy="2730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书号</a:t>
              </a:r>
            </a:p>
          </p:txBody>
        </p:sp>
        <p:sp>
          <p:nvSpPr>
            <p:cNvPr id="20" name="AutoShape 141"/>
            <p:cNvSpPr>
              <a:spLocks noChangeArrowheads="1"/>
            </p:cNvSpPr>
            <p:nvPr/>
          </p:nvSpPr>
          <p:spPr bwMode="auto">
            <a:xfrm>
              <a:off x="4322763" y="6096719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书名</a:t>
              </a:r>
            </a:p>
          </p:txBody>
        </p:sp>
        <p:sp>
          <p:nvSpPr>
            <p:cNvPr id="21" name="AutoShape 142"/>
            <p:cNvSpPr>
              <a:spLocks noChangeArrowheads="1"/>
            </p:cNvSpPr>
            <p:nvPr/>
          </p:nvSpPr>
          <p:spPr bwMode="auto">
            <a:xfrm>
              <a:off x="5086350" y="6096719"/>
              <a:ext cx="86995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出版社</a:t>
              </a:r>
            </a:p>
          </p:txBody>
        </p:sp>
        <p:sp>
          <p:nvSpPr>
            <p:cNvPr id="22" name="AutoShape 143"/>
            <p:cNvSpPr>
              <a:spLocks noChangeArrowheads="1"/>
            </p:cNvSpPr>
            <p:nvPr/>
          </p:nvSpPr>
          <p:spPr bwMode="auto">
            <a:xfrm>
              <a:off x="6037263" y="6096719"/>
              <a:ext cx="68580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主编</a:t>
              </a:r>
            </a:p>
          </p:txBody>
        </p:sp>
        <p:sp>
          <p:nvSpPr>
            <p:cNvPr id="23" name="Rectangle 144"/>
            <p:cNvSpPr>
              <a:spLocks noChangeArrowheads="1"/>
            </p:cNvSpPr>
            <p:nvPr/>
          </p:nvSpPr>
          <p:spPr bwMode="auto">
            <a:xfrm>
              <a:off x="6481763" y="4404444"/>
              <a:ext cx="762000" cy="320675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学生</a:t>
              </a:r>
            </a:p>
          </p:txBody>
        </p:sp>
        <p:sp>
          <p:nvSpPr>
            <p:cNvPr id="24" name="AutoShape 145"/>
            <p:cNvSpPr>
              <a:spLocks noChangeArrowheads="1"/>
            </p:cNvSpPr>
            <p:nvPr/>
          </p:nvSpPr>
          <p:spPr bwMode="auto">
            <a:xfrm>
              <a:off x="7967663" y="3920257"/>
              <a:ext cx="755650" cy="2460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学号</a:t>
              </a:r>
            </a:p>
          </p:txBody>
        </p:sp>
        <p:sp>
          <p:nvSpPr>
            <p:cNvPr id="25" name="AutoShape 146"/>
            <p:cNvSpPr>
              <a:spLocks noChangeArrowheads="1"/>
            </p:cNvSpPr>
            <p:nvPr/>
          </p:nvSpPr>
          <p:spPr bwMode="auto">
            <a:xfrm>
              <a:off x="7967663" y="4239344"/>
              <a:ext cx="755650" cy="2524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姓名</a:t>
              </a:r>
            </a:p>
          </p:txBody>
        </p:sp>
        <p:sp>
          <p:nvSpPr>
            <p:cNvPr id="26" name="AutoShape 147"/>
            <p:cNvSpPr>
              <a:spLocks noChangeArrowheads="1"/>
            </p:cNvSpPr>
            <p:nvPr/>
          </p:nvSpPr>
          <p:spPr bwMode="auto">
            <a:xfrm>
              <a:off x="7967663" y="4987057"/>
              <a:ext cx="755650" cy="2524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性别</a:t>
              </a:r>
            </a:p>
          </p:txBody>
        </p:sp>
        <p:sp>
          <p:nvSpPr>
            <p:cNvPr id="27" name="AutoShape 148"/>
            <p:cNvSpPr>
              <a:spLocks noChangeArrowheads="1"/>
            </p:cNvSpPr>
            <p:nvPr/>
          </p:nvSpPr>
          <p:spPr bwMode="auto">
            <a:xfrm>
              <a:off x="7967663" y="4585419"/>
              <a:ext cx="755650" cy="2524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年龄</a:t>
              </a:r>
            </a:p>
          </p:txBody>
        </p:sp>
        <p:sp>
          <p:nvSpPr>
            <p:cNvPr id="28" name="Rectangle 149"/>
            <p:cNvSpPr>
              <a:spLocks noChangeArrowheads="1"/>
            </p:cNvSpPr>
            <p:nvPr/>
          </p:nvSpPr>
          <p:spPr bwMode="auto">
            <a:xfrm>
              <a:off x="6481763" y="2755032"/>
              <a:ext cx="762000" cy="34448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班级</a:t>
              </a:r>
            </a:p>
          </p:txBody>
        </p:sp>
        <p:sp>
          <p:nvSpPr>
            <p:cNvPr id="29" name="AutoShape 150"/>
            <p:cNvSpPr>
              <a:spLocks noChangeArrowheads="1"/>
            </p:cNvSpPr>
            <p:nvPr/>
          </p:nvSpPr>
          <p:spPr bwMode="auto">
            <a:xfrm>
              <a:off x="6005513" y="2197819"/>
              <a:ext cx="755650" cy="3349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班号</a:t>
              </a:r>
            </a:p>
          </p:txBody>
        </p:sp>
        <p:sp>
          <p:nvSpPr>
            <p:cNvPr id="30" name="AutoShape 151"/>
            <p:cNvSpPr>
              <a:spLocks noChangeArrowheads="1"/>
            </p:cNvSpPr>
            <p:nvPr/>
          </p:nvSpPr>
          <p:spPr bwMode="auto">
            <a:xfrm>
              <a:off x="6919913" y="2197819"/>
              <a:ext cx="755650" cy="3349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班名</a:t>
              </a:r>
            </a:p>
          </p:txBody>
        </p:sp>
        <p:cxnSp>
          <p:nvCxnSpPr>
            <p:cNvPr id="31" name="AutoShape 152"/>
            <p:cNvCxnSpPr>
              <a:cxnSpLocks noChangeShapeType="1"/>
              <a:stCxn id="10" idx="2"/>
              <a:endCxn id="9" idx="0"/>
            </p:cNvCxnSpPr>
            <p:nvPr/>
          </p:nvCxnSpPr>
          <p:spPr bwMode="auto">
            <a:xfrm>
              <a:off x="1874838" y="4056782"/>
              <a:ext cx="919162" cy="3476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53"/>
            <p:cNvCxnSpPr>
              <a:cxnSpLocks noChangeShapeType="1"/>
              <a:stCxn id="11" idx="2"/>
              <a:endCxn id="9" idx="0"/>
            </p:cNvCxnSpPr>
            <p:nvPr/>
          </p:nvCxnSpPr>
          <p:spPr bwMode="auto">
            <a:xfrm>
              <a:off x="2789238" y="4056782"/>
              <a:ext cx="4762" cy="3476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54"/>
            <p:cNvCxnSpPr>
              <a:cxnSpLocks noChangeShapeType="1"/>
              <a:stCxn id="12" idx="2"/>
              <a:endCxn id="9" idx="0"/>
            </p:cNvCxnSpPr>
            <p:nvPr/>
          </p:nvCxnSpPr>
          <p:spPr bwMode="auto">
            <a:xfrm flipH="1">
              <a:off x="2794000" y="4056782"/>
              <a:ext cx="871538" cy="3476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55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 flipH="1">
              <a:off x="835118" y="5529982"/>
              <a:ext cx="409482" cy="3280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56"/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244600" y="5529982"/>
              <a:ext cx="142875" cy="7159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57"/>
            <p:cNvCxnSpPr>
              <a:cxnSpLocks noChangeShapeType="1"/>
              <a:stCxn id="13" idx="2"/>
              <a:endCxn id="16" idx="0"/>
            </p:cNvCxnSpPr>
            <p:nvPr/>
          </p:nvCxnSpPr>
          <p:spPr bwMode="auto">
            <a:xfrm>
              <a:off x="1244600" y="5529982"/>
              <a:ext cx="574675" cy="3556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58"/>
            <p:cNvCxnSpPr>
              <a:cxnSpLocks noChangeShapeType="1"/>
              <a:stCxn id="13" idx="2"/>
              <a:endCxn id="17" idx="0"/>
            </p:cNvCxnSpPr>
            <p:nvPr/>
          </p:nvCxnSpPr>
          <p:spPr bwMode="auto">
            <a:xfrm>
              <a:off x="1244600" y="5529982"/>
              <a:ext cx="1366838" cy="3556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59"/>
            <p:cNvCxnSpPr>
              <a:cxnSpLocks noChangeShapeType="1"/>
              <a:stCxn id="18" idx="2"/>
              <a:endCxn id="19" idx="0"/>
            </p:cNvCxnSpPr>
            <p:nvPr/>
          </p:nvCxnSpPr>
          <p:spPr bwMode="auto">
            <a:xfrm flipH="1">
              <a:off x="3941763" y="5566494"/>
              <a:ext cx="876300" cy="55086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60"/>
            <p:cNvCxnSpPr>
              <a:cxnSpLocks noChangeShapeType="1"/>
              <a:stCxn id="18" idx="2"/>
              <a:endCxn id="20" idx="0"/>
            </p:cNvCxnSpPr>
            <p:nvPr/>
          </p:nvCxnSpPr>
          <p:spPr bwMode="auto">
            <a:xfrm flipH="1">
              <a:off x="4665663" y="5566494"/>
              <a:ext cx="152400" cy="5302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61"/>
            <p:cNvCxnSpPr>
              <a:cxnSpLocks noChangeShapeType="1"/>
              <a:stCxn id="18" idx="2"/>
              <a:endCxn id="21" idx="0"/>
            </p:cNvCxnSpPr>
            <p:nvPr/>
          </p:nvCxnSpPr>
          <p:spPr bwMode="auto">
            <a:xfrm>
              <a:off x="4818063" y="5566494"/>
              <a:ext cx="703262" cy="5302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162"/>
            <p:cNvCxnSpPr>
              <a:cxnSpLocks noChangeShapeType="1"/>
              <a:stCxn id="18" idx="2"/>
              <a:endCxn id="22" idx="0"/>
            </p:cNvCxnSpPr>
            <p:nvPr/>
          </p:nvCxnSpPr>
          <p:spPr bwMode="auto">
            <a:xfrm>
              <a:off x="4818063" y="5566494"/>
              <a:ext cx="1562100" cy="5302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163"/>
            <p:cNvCxnSpPr>
              <a:cxnSpLocks noChangeShapeType="1"/>
              <a:stCxn id="23" idx="3"/>
              <a:endCxn id="24" idx="1"/>
            </p:cNvCxnSpPr>
            <p:nvPr/>
          </p:nvCxnSpPr>
          <p:spPr bwMode="auto">
            <a:xfrm flipV="1">
              <a:off x="7243763" y="4044082"/>
              <a:ext cx="723900" cy="5207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164"/>
            <p:cNvCxnSpPr>
              <a:cxnSpLocks noChangeShapeType="1"/>
              <a:stCxn id="23" idx="3"/>
              <a:endCxn id="25" idx="1"/>
            </p:cNvCxnSpPr>
            <p:nvPr/>
          </p:nvCxnSpPr>
          <p:spPr bwMode="auto">
            <a:xfrm flipV="1">
              <a:off x="7243763" y="4366344"/>
              <a:ext cx="723900" cy="19843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165"/>
            <p:cNvCxnSpPr>
              <a:cxnSpLocks noChangeShapeType="1"/>
              <a:stCxn id="23" idx="3"/>
              <a:endCxn id="27" idx="1"/>
            </p:cNvCxnSpPr>
            <p:nvPr/>
          </p:nvCxnSpPr>
          <p:spPr bwMode="auto">
            <a:xfrm>
              <a:off x="7243763" y="4564782"/>
              <a:ext cx="723900" cy="1476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66"/>
            <p:cNvCxnSpPr>
              <a:cxnSpLocks noChangeShapeType="1"/>
              <a:stCxn id="23" idx="3"/>
              <a:endCxn id="26" idx="1"/>
            </p:cNvCxnSpPr>
            <p:nvPr/>
          </p:nvCxnSpPr>
          <p:spPr bwMode="auto">
            <a:xfrm>
              <a:off x="7243763" y="4564782"/>
              <a:ext cx="723900" cy="549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167"/>
            <p:cNvCxnSpPr>
              <a:cxnSpLocks noChangeShapeType="1"/>
              <a:stCxn id="28" idx="0"/>
              <a:endCxn id="29" idx="2"/>
            </p:cNvCxnSpPr>
            <p:nvPr/>
          </p:nvCxnSpPr>
          <p:spPr bwMode="auto">
            <a:xfrm flipH="1" flipV="1">
              <a:off x="6383338" y="2532782"/>
              <a:ext cx="479425" cy="2222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68"/>
            <p:cNvCxnSpPr>
              <a:cxnSpLocks noChangeShapeType="1"/>
              <a:stCxn id="28" idx="0"/>
              <a:endCxn id="30" idx="2"/>
            </p:cNvCxnSpPr>
            <p:nvPr/>
          </p:nvCxnSpPr>
          <p:spPr bwMode="auto">
            <a:xfrm flipV="1">
              <a:off x="6862763" y="2532782"/>
              <a:ext cx="434975" cy="2222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AutoShape 169"/>
            <p:cNvSpPr>
              <a:spLocks noChangeArrowheads="1"/>
            </p:cNvSpPr>
            <p:nvPr/>
          </p:nvSpPr>
          <p:spPr bwMode="auto">
            <a:xfrm>
              <a:off x="4460875" y="4336182"/>
              <a:ext cx="1219200" cy="457200"/>
            </a:xfrm>
            <a:prstGeom prst="diamond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选修</a:t>
              </a:r>
            </a:p>
          </p:txBody>
        </p:sp>
        <p:sp>
          <p:nvSpPr>
            <p:cNvPr id="49" name="AutoShape 170"/>
            <p:cNvSpPr>
              <a:spLocks noChangeArrowheads="1"/>
            </p:cNvSpPr>
            <p:nvPr/>
          </p:nvSpPr>
          <p:spPr bwMode="auto">
            <a:xfrm>
              <a:off x="4692650" y="3542432"/>
              <a:ext cx="755650" cy="279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成绩</a:t>
              </a:r>
            </a:p>
          </p:txBody>
        </p:sp>
        <p:cxnSp>
          <p:nvCxnSpPr>
            <p:cNvPr id="50" name="AutoShape 171"/>
            <p:cNvCxnSpPr>
              <a:cxnSpLocks noChangeShapeType="1"/>
              <a:stCxn id="49" idx="2"/>
              <a:endCxn id="48" idx="0"/>
            </p:cNvCxnSpPr>
            <p:nvPr/>
          </p:nvCxnSpPr>
          <p:spPr bwMode="auto">
            <a:xfrm>
              <a:off x="5070475" y="3821832"/>
              <a:ext cx="0" cy="5143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172"/>
            <p:cNvCxnSpPr>
              <a:cxnSpLocks noChangeShapeType="1"/>
              <a:stCxn id="9" idx="3"/>
              <a:endCxn id="48" idx="1"/>
            </p:cNvCxnSpPr>
            <p:nvPr/>
          </p:nvCxnSpPr>
          <p:spPr bwMode="auto">
            <a:xfrm>
              <a:off x="3136900" y="4564782"/>
              <a:ext cx="1323975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73"/>
            <p:cNvCxnSpPr>
              <a:cxnSpLocks noChangeShapeType="1"/>
              <a:stCxn id="48" idx="3"/>
              <a:endCxn id="23" idx="1"/>
            </p:cNvCxnSpPr>
            <p:nvPr/>
          </p:nvCxnSpPr>
          <p:spPr bwMode="auto">
            <a:xfrm>
              <a:off x="5680075" y="4564782"/>
              <a:ext cx="801688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AutoShape 174"/>
            <p:cNvSpPr>
              <a:spLocks noChangeArrowheads="1"/>
            </p:cNvSpPr>
            <p:nvPr/>
          </p:nvSpPr>
          <p:spPr bwMode="auto">
            <a:xfrm>
              <a:off x="6253163" y="3577357"/>
              <a:ext cx="1219200" cy="457200"/>
            </a:xfrm>
            <a:prstGeom prst="diamond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组成</a:t>
              </a:r>
            </a:p>
          </p:txBody>
        </p:sp>
        <p:cxnSp>
          <p:nvCxnSpPr>
            <p:cNvPr id="54" name="AutoShape 175"/>
            <p:cNvCxnSpPr>
              <a:cxnSpLocks noChangeShapeType="1"/>
              <a:stCxn id="28" idx="2"/>
              <a:endCxn id="53" idx="0"/>
            </p:cNvCxnSpPr>
            <p:nvPr/>
          </p:nvCxnSpPr>
          <p:spPr bwMode="auto">
            <a:xfrm>
              <a:off x="6862763" y="3099519"/>
              <a:ext cx="0" cy="47783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176"/>
            <p:cNvCxnSpPr>
              <a:cxnSpLocks noChangeShapeType="1"/>
              <a:stCxn id="53" idx="2"/>
              <a:endCxn id="23" idx="0"/>
            </p:cNvCxnSpPr>
            <p:nvPr/>
          </p:nvCxnSpPr>
          <p:spPr bwMode="auto">
            <a:xfrm>
              <a:off x="6862763" y="4034557"/>
              <a:ext cx="0" cy="36988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AutoShape 177"/>
            <p:cNvSpPr>
              <a:spLocks noChangeArrowheads="1"/>
            </p:cNvSpPr>
            <p:nvPr/>
          </p:nvSpPr>
          <p:spPr bwMode="auto">
            <a:xfrm>
              <a:off x="7788275" y="3275732"/>
              <a:ext cx="755650" cy="3349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人数</a:t>
              </a:r>
            </a:p>
          </p:txBody>
        </p:sp>
        <p:cxnSp>
          <p:nvCxnSpPr>
            <p:cNvPr id="57" name="AutoShape 178"/>
            <p:cNvCxnSpPr>
              <a:cxnSpLocks noChangeShapeType="1"/>
              <a:stCxn id="53" idx="3"/>
              <a:endCxn id="56" idx="1"/>
            </p:cNvCxnSpPr>
            <p:nvPr/>
          </p:nvCxnSpPr>
          <p:spPr bwMode="auto">
            <a:xfrm flipV="1">
              <a:off x="7472363" y="3444007"/>
              <a:ext cx="315912" cy="3619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AutoShape 179"/>
            <p:cNvSpPr>
              <a:spLocks noChangeArrowheads="1"/>
            </p:cNvSpPr>
            <p:nvPr/>
          </p:nvSpPr>
          <p:spPr bwMode="auto">
            <a:xfrm>
              <a:off x="2184400" y="5152157"/>
              <a:ext cx="1219200" cy="457200"/>
            </a:xfrm>
            <a:prstGeom prst="diamond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讲授</a:t>
              </a:r>
            </a:p>
          </p:txBody>
        </p:sp>
        <p:cxnSp>
          <p:nvCxnSpPr>
            <p:cNvPr id="59" name="AutoShape 180"/>
            <p:cNvCxnSpPr>
              <a:cxnSpLocks noChangeShapeType="1"/>
              <a:stCxn id="9" idx="2"/>
              <a:endCxn id="58" idx="0"/>
            </p:cNvCxnSpPr>
            <p:nvPr/>
          </p:nvCxnSpPr>
          <p:spPr bwMode="auto">
            <a:xfrm rot="5400000">
              <a:off x="2580481" y="4938638"/>
              <a:ext cx="427038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181"/>
            <p:cNvCxnSpPr>
              <a:cxnSpLocks noChangeShapeType="1"/>
              <a:stCxn id="58" idx="1"/>
              <a:endCxn id="13" idx="3"/>
            </p:cNvCxnSpPr>
            <p:nvPr/>
          </p:nvCxnSpPr>
          <p:spPr bwMode="auto">
            <a:xfrm rot="10800000">
              <a:off x="1587500" y="5380757"/>
              <a:ext cx="59690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182"/>
            <p:cNvCxnSpPr>
              <a:cxnSpLocks noChangeShapeType="1"/>
              <a:stCxn id="58" idx="3"/>
              <a:endCxn id="18" idx="1"/>
            </p:cNvCxnSpPr>
            <p:nvPr/>
          </p:nvCxnSpPr>
          <p:spPr bwMode="auto">
            <a:xfrm>
              <a:off x="3403600" y="5380757"/>
              <a:ext cx="881063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Rectangle 183"/>
            <p:cNvSpPr>
              <a:spLocks noChangeArrowheads="1"/>
            </p:cNvSpPr>
            <p:nvPr/>
          </p:nvSpPr>
          <p:spPr bwMode="auto">
            <a:xfrm>
              <a:off x="3702050" y="4282207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1800" baseline="0">
                  <a:latin typeface="Times New Roman" pitchFamily="18" charset="0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63" name="Rectangle 184"/>
            <p:cNvSpPr>
              <a:spLocks noChangeArrowheads="1"/>
            </p:cNvSpPr>
            <p:nvPr/>
          </p:nvSpPr>
          <p:spPr bwMode="auto">
            <a:xfrm>
              <a:off x="5856288" y="4302844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1800" baseline="0"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64" name="AutoShape 185"/>
            <p:cNvSpPr>
              <a:spLocks noChangeArrowheads="1"/>
            </p:cNvSpPr>
            <p:nvPr/>
          </p:nvSpPr>
          <p:spPr bwMode="auto">
            <a:xfrm>
              <a:off x="6313488" y="5141044"/>
              <a:ext cx="1219200" cy="457200"/>
            </a:xfrm>
            <a:prstGeom prst="diamond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kumimoji="1" lang="zh-CN" altLang="en-US" sz="1800" baseline="0">
                  <a:latin typeface="Times New Roman" pitchFamily="18" charset="0"/>
                  <a:ea typeface="楷体_GB2312" pitchFamily="49" charset="-122"/>
                </a:rPr>
                <a:t>领导</a:t>
              </a:r>
            </a:p>
          </p:txBody>
        </p:sp>
        <p:sp>
          <p:nvSpPr>
            <p:cNvPr id="65" name="Rectangle 186"/>
            <p:cNvSpPr>
              <a:spLocks noChangeArrowheads="1"/>
            </p:cNvSpPr>
            <p:nvPr/>
          </p:nvSpPr>
          <p:spPr bwMode="auto">
            <a:xfrm>
              <a:off x="6635750" y="4077419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1800" baseline="0"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66" name="Rectangle 187"/>
            <p:cNvSpPr>
              <a:spLocks noChangeArrowheads="1"/>
            </p:cNvSpPr>
            <p:nvPr/>
          </p:nvSpPr>
          <p:spPr bwMode="auto">
            <a:xfrm>
              <a:off x="6769100" y="3267794"/>
              <a:ext cx="457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1800" baseline="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67" name="Rectangle 188"/>
            <p:cNvSpPr>
              <a:spLocks noChangeArrowheads="1"/>
            </p:cNvSpPr>
            <p:nvPr/>
          </p:nvSpPr>
          <p:spPr bwMode="auto">
            <a:xfrm>
              <a:off x="6389688" y="4836244"/>
              <a:ext cx="457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1800" baseline="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68" name="Rectangle 189"/>
            <p:cNvSpPr>
              <a:spLocks noChangeArrowheads="1"/>
            </p:cNvSpPr>
            <p:nvPr/>
          </p:nvSpPr>
          <p:spPr bwMode="auto">
            <a:xfrm>
              <a:off x="6846888" y="4836244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1800" baseline="0"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69" name="Rectangle 190"/>
            <p:cNvSpPr>
              <a:spLocks noChangeArrowheads="1"/>
            </p:cNvSpPr>
            <p:nvPr/>
          </p:nvSpPr>
          <p:spPr bwMode="auto">
            <a:xfrm>
              <a:off x="2379663" y="4798144"/>
              <a:ext cx="457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1800" baseline="0">
                  <a:latin typeface="Times New Roman" pitchFamily="18" charset="0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70" name="Rectangle 191"/>
            <p:cNvSpPr>
              <a:spLocks noChangeArrowheads="1"/>
            </p:cNvSpPr>
            <p:nvPr/>
          </p:nvSpPr>
          <p:spPr bwMode="auto">
            <a:xfrm>
              <a:off x="1455738" y="5101357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1800" baseline="0"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71" name="Rectangle 192"/>
            <p:cNvSpPr>
              <a:spLocks noChangeArrowheads="1"/>
            </p:cNvSpPr>
            <p:nvPr/>
          </p:nvSpPr>
          <p:spPr bwMode="auto">
            <a:xfrm>
              <a:off x="3421063" y="5093419"/>
              <a:ext cx="762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1" lang="en-US" altLang="zh-CN" sz="1800" baseline="0">
                  <a:latin typeface="Times New Roman" pitchFamily="18" charset="0"/>
                  <a:ea typeface="楷体_GB2312" pitchFamily="49" charset="-122"/>
                </a:rPr>
                <a:t>p</a:t>
              </a:r>
            </a:p>
          </p:txBody>
        </p:sp>
      </p:grpSp>
      <p:grpSp>
        <p:nvGrpSpPr>
          <p:cNvPr id="72" name="Group 193"/>
          <p:cNvGrpSpPr>
            <a:grpSpLocks/>
          </p:cNvGrpSpPr>
          <p:nvPr/>
        </p:nvGrpSpPr>
        <p:grpSpPr bwMode="auto">
          <a:xfrm>
            <a:off x="893516" y="1877618"/>
            <a:ext cx="1800225" cy="936625"/>
            <a:chOff x="2154" y="1389"/>
            <a:chExt cx="1134" cy="590"/>
          </a:xfrm>
        </p:grpSpPr>
        <p:sp>
          <p:nvSpPr>
            <p:cNvPr id="73" name="Rectangle 194"/>
            <p:cNvSpPr>
              <a:spLocks noChangeArrowheads="1"/>
            </p:cNvSpPr>
            <p:nvPr/>
          </p:nvSpPr>
          <p:spPr bwMode="auto">
            <a:xfrm>
              <a:off x="2154" y="1389"/>
              <a:ext cx="1134" cy="59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" name="Rectangle 195"/>
            <p:cNvSpPr>
              <a:spLocks noChangeArrowheads="1"/>
            </p:cNvSpPr>
            <p:nvPr/>
          </p:nvSpPr>
          <p:spPr bwMode="auto">
            <a:xfrm>
              <a:off x="2226" y="1433"/>
              <a:ext cx="453" cy="15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75" name="Rectangle 196"/>
            <p:cNvSpPr>
              <a:spLocks noChangeArrowheads="1"/>
            </p:cNvSpPr>
            <p:nvPr/>
          </p:nvSpPr>
          <p:spPr bwMode="auto">
            <a:xfrm>
              <a:off x="2850" y="1394"/>
              <a:ext cx="320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20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实体</a:t>
              </a:r>
            </a:p>
          </p:txBody>
        </p:sp>
        <p:sp>
          <p:nvSpPr>
            <p:cNvPr id="76" name="AutoShape 197"/>
            <p:cNvSpPr>
              <a:spLocks noChangeArrowheads="1"/>
            </p:cNvSpPr>
            <p:nvPr/>
          </p:nvSpPr>
          <p:spPr bwMode="auto">
            <a:xfrm>
              <a:off x="2245" y="1797"/>
              <a:ext cx="453" cy="151"/>
            </a:xfrm>
            <a:prstGeom prst="diamond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77" name="Rectangle 198"/>
            <p:cNvSpPr>
              <a:spLocks noChangeArrowheads="1"/>
            </p:cNvSpPr>
            <p:nvPr/>
          </p:nvSpPr>
          <p:spPr bwMode="auto">
            <a:xfrm>
              <a:off x="2862" y="1768"/>
              <a:ext cx="320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20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联系</a:t>
              </a:r>
            </a:p>
          </p:txBody>
        </p:sp>
        <p:sp>
          <p:nvSpPr>
            <p:cNvPr id="78" name="AutoShape 199"/>
            <p:cNvSpPr>
              <a:spLocks noChangeArrowheads="1"/>
            </p:cNvSpPr>
            <p:nvPr/>
          </p:nvSpPr>
          <p:spPr bwMode="auto">
            <a:xfrm>
              <a:off x="2226" y="1621"/>
              <a:ext cx="453" cy="1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79" name="Rectangle 200"/>
            <p:cNvSpPr>
              <a:spLocks noChangeArrowheads="1"/>
            </p:cNvSpPr>
            <p:nvPr/>
          </p:nvSpPr>
          <p:spPr bwMode="auto">
            <a:xfrm>
              <a:off x="2850" y="1581"/>
              <a:ext cx="320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2000" b="1" baseline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745571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带有标题的">
  <a:themeElements>
    <a:clrScheme name="带有标题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带有标题的">
      <a:majorFont>
        <a:latin typeface="方正姚体"/>
        <a:ea typeface="方正姚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带有标题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带有标题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带有标题的">
  <a:themeElements>
    <a:clrScheme name="带有标题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带有标题的">
      <a:majorFont>
        <a:latin typeface="方正姚体"/>
        <a:ea typeface="方正姚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带有标题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带有标题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带有标题的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Type="http://www.w3.org/2000/09/xmldsig#Object" URI="#idPackageObject">
      <DigestMethod Algorithm="http://www.w3.org/2000/09/xmldsig#sha1"/>
      <DigestValue>2XGBxDcjBP1373ibCTs8nJ/TzcE=</DigestValue>
    </Reference>
    <Reference Type="http://www.w3.org/2000/09/xmldsig#Object" URI="#idOfficeObject">
      <DigestMethod Algorithm="http://www.w3.org/2000/09/xmldsig#sha1"/>
      <DigestValue>Xx2jMvJL0wuHRpygARpYh6lOnw4=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0/09/xmldsig#sha1"/>
      <DigestValue>lOdogynmcqvqTtlSHiWFbMhfh2s=</DigestValue>
    </Reference>
  </SignedInfo>
  <SignatureValue>SSbDVToUaQyeBUQ2kQRpwmh+4cpEBjJuTSo7EnAMVn/mMMS6uJFxgd87EDktqQ63uVQU3CBHjnGV
nJYmLQMVL/g9Z9rAk1Yu6r4by3G9tKqqp7DBqFcpKMmySsGKy42q31wXSnItgAJJBbW5fqyn4tQ/
e5e/4qASmTCda/8QCZu7XZmy6WmaDDtBtJggrJxHAPu2vuCrMCUa2lKbvr0yUJshL6+pEMkvpW9f
Xhzox9LisgKN9MTuLd970eqVFOXkRidkDnglb4MZpNMpjqLY+x118C/pte46/U91aqcifLlj+2UN
HBSCsP5Cv0PIrB8RGJ8cn9DCGp4Zzgy3RNj+4Q==</SignatureValue>
  <KeyInfo>
    <X509Data>
      <X509Certificate>MIIDBjCCAe6gAwIBAgIQSegSuCavEZNCP6t2cxFBHDANBgkqhkiG9w0BAQUFADARMQ8wDQYDVQQDEwZwYW5zaXIwIBcNMTgwMjAzMTc0MTQ4WhgPMjExODAxMTAxNzQxNDhaMBExDzANBgNVBAMTBnBhbnNpcjCCASIwDQYJKoZIhvcNAQEBBQADggEPADCCAQoCggEBAJ3k1oHBo5dRqqOlF61fHXKNV3A/F1rw8GFo+69k7f32dBv+ZKeel1c3JOURqqKTOe5WVSi21ETpCcXJFPXBVN4/Hz8H2FnBHN7E7jcurtGRfWz065RECvIGWZIqMJRzO9RHaa6CV2VpZ8WuMtuUCZ/GNvHhPaYFtGoFOF8DGxHlEUmCh+G8xgyDTzwCTVmsRJAz5fw9zRRlYcW18Y4pctktag7IBleMGpfqpYOAeIgd9e99T2CoEdF868UNlP8LwCMt8a0qny7OyktupuMM4Pm60iZSWrKKv0EJZYDbwse9U84Z+ocG6CD/BvlJzTVAfuklnc9OHXgMZShR6QoYus0CAwEAAaNYMFYwFQYDVR0lBA4wDAYKKwYBBAGCNwoDBDAyBgNVHREEKzApoCcGCisGAQQBgjcUAgOgGQwXcGFuc2lyQERFU0tUT1AtVTkzTzk2UAAwCQYDVR0TBAIwADANBgkqhkiG9w0BAQUFAAOCAQEAlpPDhjYbQJhQHGV8A+BWelr99Dy0KNzUEq3pqkVhwe7mRYFPbrxvwng3lNAeX+5ifB0nCNKn5j0PnOP3IWlSF/ri0hLxMp4PBMCDAG0Mp/BkCphKyUeJBcdWv1k1Ll/vCmEXIKI3si/r2LGaS/VPeSZHFwU8awvWhGYpYNkg4KCgqrkShkncKCP2qZDt4dr+QvYzujgrzV/EzV3hG6xALFp7tpOapbHWKYQhrlJVJBSNrK24+VYFWtTMW8vFktg3hGSRPvwSuNR/Ba+nVRyWJY0d39NQW+2oXasj5jvhqmDewC674JTYxINUJ9CFrlw2tpZSgHUT/UaIl5lMXS0Mww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8"/>
          </Transform>
          <Transform Algorithm="http://www.w3.org/TR/2001/REC-xml-c14n-20010315"/>
        </Transforms>
        <DigestMethod Algorithm="http://www.w3.org/2000/09/xmldsig#sha1"/>
        <DigestValue>XPY5NRelMAaPcWuVdlZ+cQwSBXE=</DigestValue>
      </Reference>
      <Reference URI="/ppt/_rels/viewProps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</Transform>
          <Transform Algorithm="http://www.w3.org/TR/2001/REC-xml-c14n-20010315"/>
        </Transforms>
        <DigestMethod Algorithm="http://www.w3.org/2000/09/xmldsig#sha1"/>
        <DigestValue>Jr45cNFcTIFSC5Un81Fo1W2ieBY=</DigestValue>
      </Reference>
      <Reference URI="/ppt/diagrams/colors1.xml?ContentType=application/vnd.openxmlformats-officedocument.drawingml.diagramColors+xml">
        <DigestMethod Algorithm="http://www.w3.org/2000/09/xmldsig#sha1"/>
        <DigestValue>xivk++uwFbeBdP1OmmAK9JGQW5w=</DigestValue>
      </Reference>
      <Reference URI="/ppt/diagrams/colors2.xml?ContentType=application/vnd.openxmlformats-officedocument.drawingml.diagramColors+xml">
        <DigestMethod Algorithm="http://www.w3.org/2000/09/xmldsig#sha1"/>
        <DigestValue>e2XzgVN6DrsPfYd7cT7ujkAZj70=</DigestValue>
      </Reference>
      <Reference URI="/ppt/diagrams/data1.xml?ContentType=application/vnd.openxmlformats-officedocument.drawingml.diagramData+xml">
        <DigestMethod Algorithm="http://www.w3.org/2000/09/xmldsig#sha1"/>
        <DigestValue>2qUTLxPTbrBHbe5tKx5CMxJ3vgQ=</DigestValue>
      </Reference>
      <Reference URI="/ppt/diagrams/data2.xml?ContentType=application/vnd.openxmlformats-officedocument.drawingml.diagramData+xml">
        <DigestMethod Algorithm="http://www.w3.org/2000/09/xmldsig#sha1"/>
        <DigestValue>7KBvM88n5Frlhl+AKqauXhxyTKM=</DigestValue>
      </Reference>
      <Reference URI="/ppt/diagrams/drawing1.xml?ContentType=application/vnd.ms-office.drawingml.diagramDrawing+xml">
        <DigestMethod Algorithm="http://www.w3.org/2000/09/xmldsig#sha1"/>
        <DigestValue>ZVJJexzVup5AuLLCdv3E8xDgVXY=</DigestValue>
      </Reference>
      <Reference URI="/ppt/diagrams/drawing2.xml?ContentType=application/vnd.ms-office.drawingml.diagramDrawing+xml">
        <DigestMethod Algorithm="http://www.w3.org/2000/09/xmldsig#sha1"/>
        <DigestValue>B97At30ZD2lbpixw0tr0c4nFXUQ=</DigestValue>
      </Reference>
      <Reference URI="/ppt/diagrams/layout1.xml?ContentType=application/vnd.openxmlformats-officedocument.drawingml.diagramLayout+xml">
        <DigestMethod Algorithm="http://www.w3.org/2000/09/xmldsig#sha1"/>
        <DigestValue>Khb3HQRNu2kAPGPkyxNiquYxdrQ=</DigestValue>
      </Reference>
      <Reference URI="/ppt/diagrams/layout2.xml?ContentType=application/vnd.openxmlformats-officedocument.drawingml.diagramLayout+xml">
        <DigestMethod Algorithm="http://www.w3.org/2000/09/xmldsig#sha1"/>
        <DigestValue>Khb3HQRNu2kAPGPkyxNiquYxdrQ=</DigestValue>
      </Reference>
      <Reference URI="/ppt/diagrams/quickStyle1.xml?ContentType=application/vnd.openxmlformats-officedocument.drawingml.diagramStyle+xml">
        <DigestMethod Algorithm="http://www.w3.org/2000/09/xmldsig#sha1"/>
        <DigestValue>ySmcYlvOjNd9jPniZAxyjrD9DfU=</DigestValue>
      </Reference>
      <Reference URI="/ppt/diagrams/quickStyle2.xml?ContentType=application/vnd.openxmlformats-officedocument.drawingml.diagramStyle+xml">
        <DigestMethod Algorithm="http://www.w3.org/2000/09/xmldsig#sha1"/>
        <DigestValue>Lt9sOzZBr8+7sThp4R2aMyPs2lg=</DigestValue>
      </Reference>
      <Reference URI="/ppt/handoutMasters/_rels/handout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t6KbAjKLGaUIW9oNMwc125KGdAI=</DigestValue>
      </Reference>
      <Reference URI="/ppt/handoutMasters/handoutMaster1.xml?ContentType=application/vnd.openxmlformats-officedocument.presentationml.handoutMaster+xml">
        <DigestMethod Algorithm="http://www.w3.org/2000/09/xmldsig#sha1"/>
        <DigestValue>tPaI7FA01gYi3zDEuag+QNiEb6s=</DigestValue>
      </Reference>
      <Reference URI="/ppt/media/audio1.wav?ContentType=audio/wav">
        <DigestMethod Algorithm="http://www.w3.org/2000/09/xmldsig#sha1"/>
        <DigestValue>Dm3IWABmD8JCjlFKxrON7Any8co=</DigestValue>
      </Reference>
      <Reference URI="/ppt/media/audio2.wav?ContentType=audio/x-wav">
        <DigestMethod Algorithm="http://www.w3.org/2000/09/xmldsig#sha1"/>
        <DigestValue>01ymtg51svv0yE9UFotE3u37z/0=</DigestValue>
      </Reference>
      <Reference URI="/ppt/media/hdphoto1.wdp?ContentType=image/vnd.ms-photo">
        <DigestMethod Algorithm="http://www.w3.org/2000/09/xmldsig#sha1"/>
        <DigestValue>cutBC9gX5eL7kLs6VbjkW5qkuEw=</DigestValue>
      </Reference>
      <Reference URI="/ppt/media/image1.jpeg?ContentType=image/jpeg">
        <DigestMethod Algorithm="http://www.w3.org/2000/09/xmldsig#sha1"/>
        <DigestValue>gPu2X5d8xEX+LjnBE7wthWEn4sQ=</DigestValue>
      </Reference>
      <Reference URI="/ppt/media/image10.png?ContentType=image/png">
        <DigestMethod Algorithm="http://www.w3.org/2000/09/xmldsig#sha1"/>
        <DigestValue>FYEKvRAylbvNzCkqzV9k3SQLEv0=</DigestValue>
      </Reference>
      <Reference URI="/ppt/media/image2.png?ContentType=image/png">
        <DigestMethod Algorithm="http://www.w3.org/2000/09/xmldsig#sha1"/>
        <DigestValue>495i/F3+/AiUSKGGs2J+M3fx/cs=</DigestValue>
      </Reference>
      <Reference URI="/ppt/media/image3.jpg?ContentType=image/jpeg">
        <DigestMethod Algorithm="http://www.w3.org/2000/09/xmldsig#sha1"/>
        <DigestValue>2Mp5UhdzNieeZqEjfbLxWNvTo2I=</DigestValue>
      </Reference>
      <Reference URI="/ppt/media/image4.jpg?ContentType=image/jpeg">
        <DigestMethod Algorithm="http://www.w3.org/2000/09/xmldsig#sha1"/>
        <DigestValue>lqVmgIxrO5dOogxkKJPja5rYPsM=</DigestValue>
      </Reference>
      <Reference URI="/ppt/media/image5.png?ContentType=image/png">
        <DigestMethod Algorithm="http://www.w3.org/2000/09/xmldsig#sha1"/>
        <DigestValue>4F6FCbE9B4qguQSU3XpekEK6enM=</DigestValue>
      </Reference>
      <Reference URI="/ppt/media/image6.png?ContentType=image/png">
        <DigestMethod Algorithm="http://www.w3.org/2000/09/xmldsig#sha1"/>
        <DigestValue>QlWv9c4brtnc2l2BwVjp1qZXgnk=</DigestValue>
      </Reference>
      <Reference URI="/ppt/media/image7.jpg?ContentType=image/jpeg">
        <DigestMethod Algorithm="http://www.w3.org/2000/09/xmldsig#sha1"/>
        <DigestValue>W4kJlavxUYGQfiIezTBDTXQl5O0=</DigestValue>
      </Reference>
      <Reference URI="/ppt/media/image8.png?ContentType=image/png">
        <DigestMethod Algorithm="http://www.w3.org/2000/09/xmldsig#sha1"/>
        <DigestValue>8m1vKTzxwPM+xKhovs16RG7jRwg=</DigestValue>
      </Reference>
      <Reference URI="/ppt/media/image9.png?ContentType=image/png">
        <DigestMethod Algorithm="http://www.w3.org/2000/09/xmldsig#sha1"/>
        <DigestValue>oXrijo3o7EXz+WHdX2+9osDzkzE=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OdhT0K1k8Q08a7bRarF9Zp2L0MQ=</DigestValue>
      </Reference>
      <Reference URI="/ppt/notesMasters/notesMaster1.xml?ContentType=application/vnd.openxmlformats-officedocument.presentationml.notesMaster+xml">
        <DigestMethod Algorithm="http://www.w3.org/2000/09/xmldsig#sha1"/>
        <DigestValue>ZImXwlT9Pt8xknno83MpudiK7RY=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Sw6phtcjtO33d7N2KiU6tZ4Rxmk=</DigestValue>
      </Reference>
      <Reference URI="/ppt/notesSlides/notesSlide1.xml?ContentType=application/vnd.openxmlformats-officedocument.presentationml.notesSlide+xml">
        <DigestMethod Algorithm="http://www.w3.org/2000/09/xmldsig#sha1"/>
        <DigestValue>2HlaeOed/T0sD3gr3UisYP89MEw=</DigestValue>
      </Reference>
      <Reference URI="/ppt/presentation.xml?ContentType=application/vnd.openxmlformats-officedocument.presentationml.presentation.main+xml">
        <DigestMethod Algorithm="http://www.w3.org/2000/09/xmldsig#sha1"/>
        <DigestValue>5g6069OOADM8qPocIyKxKBYVc8k=</DigestValue>
      </Reference>
      <Reference URI="/ppt/presProps.xml?ContentType=application/vnd.openxmlformats-officedocument.presentationml.presProps+xml">
        <DigestMethod Algorithm="http://www.w3.org/2000/09/xmldsig#sha1"/>
        <DigestValue>96Y11yIU0pk7vy80ufQQz4X76vs=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CCvc71rbtA6tQ2asMU91CrRQ2yg=</DigestValue>
      </Reference>
      <Reference URI="/ppt/slideLayouts/_rels/slideLayout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CCvc71rbtA6tQ2asMU91CrRQ2yg=</DigestValue>
      </Reference>
      <Reference URI="/ppt/slideLayouts/_rels/slideLayout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CCvc71rbtA6tQ2asMU91CrRQ2yg=</DigestValue>
      </Reference>
      <Reference URI="/ppt/slideLayouts/_rels/slideLayout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CCvc71rbtA6tQ2asMU91CrRQ2yg=</DigestValue>
      </Reference>
      <Reference URI="/ppt/slideLayouts/_rels/slideLayout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CCvc71rbtA6tQ2asMU91CrRQ2yg=</DigestValue>
      </Reference>
      <Reference URI="/ppt/slideLayouts/_rels/slideLayout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CCvc71rbtA6tQ2asMU91CrRQ2yg=</DigestValue>
      </Reference>
      <Reference URI="/ppt/slideLayouts/_rels/slideLayout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CCvc71rbtA6tQ2asMU91CrRQ2yg=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CCvc71rbtA6tQ2asMU91CrRQ2yg=</DigestValue>
      </Reference>
      <Reference URI="/ppt/slideLayouts/_rels/slideLayout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CCvc71rbtA6tQ2asMU91CrRQ2yg=</DigestValue>
      </Reference>
      <Reference URI="/ppt/slideLayouts/_rels/slideLayout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CCvc71rbtA6tQ2asMU91CrRQ2yg=</DigestValue>
      </Reference>
      <Reference URI="/ppt/slideLayouts/_rels/slideLayout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CCvc71rbtA6tQ2asMU91CrRQ2yg=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slideLayout1.xml?ContentType=application/vnd.openxmlformats-officedocument.presentationml.slideLayout+xml">
        <DigestMethod Algorithm="http://www.w3.org/2000/09/xmldsig#sha1"/>
        <DigestValue>Rjg3hVlX7dPlsJ55CkuQK/MkLo8=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5SO38CvIM06t+ynKNGb9hAzPVnk=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ZRUzQewByonrHQ8Ovm8b6n9+jwo=</DigestValue>
      </Reference>
      <Reference URI="/ppt/slideLayouts/slideLayout12.xml?ContentType=application/vnd.openxmlformats-officedocument.presentationml.slideLayout+xml">
        <DigestMethod Algorithm="http://www.w3.org/2000/09/xmldsig#sha1"/>
        <DigestValue>cG/5+On/tQPR2gtDGCa3xLiEOrw=</DigestValue>
      </Reference>
      <Reference URI="/ppt/slideLayouts/slideLayout13.xml?ContentType=application/vnd.openxmlformats-officedocument.presentationml.slideLayout+xml">
        <DigestMethod Algorithm="http://www.w3.org/2000/09/xmldsig#sha1"/>
        <DigestValue>8vBIDyAq4UD4MZArx/Q5i8zMRTc=</DigestValue>
      </Reference>
      <Reference URI="/ppt/slideLayouts/slideLayout14.xml?ContentType=application/vnd.openxmlformats-officedocument.presentationml.slideLayout+xml">
        <DigestMethod Algorithm="http://www.w3.org/2000/09/xmldsig#sha1"/>
        <DigestValue>WkfBMCawwdcyWh1pL32KxtMrvPA=</DigestValue>
      </Reference>
      <Reference URI="/ppt/slideLayouts/slideLayout15.xml?ContentType=application/vnd.openxmlformats-officedocument.presentationml.slideLayout+xml">
        <DigestMethod Algorithm="http://www.w3.org/2000/09/xmldsig#sha1"/>
        <DigestValue>PTWWBqwlhgxN9RsL3sP/jZIxw9k=</DigestValue>
      </Reference>
      <Reference URI="/ppt/slideLayouts/slideLayout16.xml?ContentType=application/vnd.openxmlformats-officedocument.presentationml.slideLayout+xml">
        <DigestMethod Algorithm="http://www.w3.org/2000/09/xmldsig#sha1"/>
        <DigestValue>udcrZARyuDYWxD5Ubx+CcW5HNJA=</DigestValue>
      </Reference>
      <Reference URI="/ppt/slideLayouts/slideLayout17.xml?ContentType=application/vnd.openxmlformats-officedocument.presentationml.slideLayout+xml">
        <DigestMethod Algorithm="http://www.w3.org/2000/09/xmldsig#sha1"/>
        <DigestValue>8TIEqw6AFYEUmVReSTwUnq4luAs=</DigestValue>
      </Reference>
      <Reference URI="/ppt/slideLayouts/slideLayout18.xml?ContentType=application/vnd.openxmlformats-officedocument.presentationml.slideLayout+xml">
        <DigestMethod Algorithm="http://www.w3.org/2000/09/xmldsig#sha1"/>
        <DigestValue>q4SF6nFei6JzNQzNEJL2kuYZ7sM=</DigestValue>
      </Reference>
      <Reference URI="/ppt/slideLayouts/slideLayout19.xml?ContentType=application/vnd.openxmlformats-officedocument.presentationml.slideLayout+xml">
        <DigestMethod Algorithm="http://www.w3.org/2000/09/xmldsig#sha1"/>
        <DigestValue>ee6j5lvEAuxiq9oEypWDawypjTs=</DigestValue>
      </Reference>
      <Reference URI="/ppt/slideLayouts/slideLayout2.xml?ContentType=application/vnd.openxmlformats-officedocument.presentationml.slideLayout+xml">
        <DigestMethod Algorithm="http://www.w3.org/2000/09/xmldsig#sha1"/>
        <DigestValue>g/Z64ZrUaNbBzF9StqgK+UAgBVk=</DigestValue>
      </Reference>
      <Reference URI="/ppt/slideLayouts/slideLayout20.xml?ContentType=application/vnd.openxmlformats-officedocument.presentationml.slideLayout+xml">
        <DigestMethod Algorithm="http://www.w3.org/2000/09/xmldsig#sha1"/>
        <DigestValue>+/4SqEfSJTp6rEH1+CJnfwj790M=</DigestValue>
      </Reference>
      <Reference URI="/ppt/slideLayouts/slideLayout21.xml?ContentType=application/vnd.openxmlformats-officedocument.presentationml.slideLayout+xml">
        <DigestMethod Algorithm="http://www.w3.org/2000/09/xmldsig#sha1"/>
        <DigestValue>e5htUQTabS6Fa73pBXXdALBPcnY=</DigestValue>
      </Reference>
      <Reference URI="/ppt/slideLayouts/slideLayout22.xml?ContentType=application/vnd.openxmlformats-officedocument.presentationml.slideLayout+xml">
        <DigestMethod Algorithm="http://www.w3.org/2000/09/xmldsig#sha1"/>
        <DigestValue>ZnSrVJ/4oz4dvhKz0axeQbpVMPU=</DigestValue>
      </Reference>
      <Reference URI="/ppt/slideLayouts/slideLayout23.xml?ContentType=application/vnd.openxmlformats-officedocument.presentationml.slideLayout+xml">
        <DigestMethod Algorithm="http://www.w3.org/2000/09/xmldsig#sha1"/>
        <DigestValue>nxqCtxIMd88s1ZBFE/qd2hfqkTQ=</DigestValue>
      </Reference>
      <Reference URI="/ppt/slideLayouts/slideLayout3.xml?ContentType=application/vnd.openxmlformats-officedocument.presentationml.slideLayout+xml">
        <DigestMethod Algorithm="http://www.w3.org/2000/09/xmldsig#sha1"/>
        <DigestValue>5a3U07Rgc2aNsUjzKi1A4wzsbuc=</DigestValue>
      </Reference>
      <Reference URI="/ppt/slideLayouts/slideLayout4.xml?ContentType=application/vnd.openxmlformats-officedocument.presentationml.slideLayout+xml">
        <DigestMethod Algorithm="http://www.w3.org/2000/09/xmldsig#sha1"/>
        <DigestValue>LF6CMwbmxxyY3PBmsFi1icqsY8A=</DigestValue>
      </Reference>
      <Reference URI="/ppt/slideLayouts/slideLayout5.xml?ContentType=application/vnd.openxmlformats-officedocument.presentationml.slideLayout+xml">
        <DigestMethod Algorithm="http://www.w3.org/2000/09/xmldsig#sha1"/>
        <DigestValue>CmmB8IBJfPM7zG4Yif3VyLe9Z1k=</DigestValue>
      </Reference>
      <Reference URI="/ppt/slideLayouts/slideLayout6.xml?ContentType=application/vnd.openxmlformats-officedocument.presentationml.slideLayout+xml">
        <DigestMethod Algorithm="http://www.w3.org/2000/09/xmldsig#sha1"/>
        <DigestValue>U6b29f5966m4ixQZBSY4fCrNuSw=</DigestValue>
      </Reference>
      <Reference URI="/ppt/slideLayouts/slideLayout7.xml?ContentType=application/vnd.openxmlformats-officedocument.presentationml.slideLayout+xml">
        <DigestMethod Algorithm="http://www.w3.org/2000/09/xmldsig#sha1"/>
        <DigestValue>jg8nNZdyzT+g7BA/NHWNdvB/vx8=</DigestValue>
      </Reference>
      <Reference URI="/ppt/slideLayouts/slideLayout8.xml?ContentType=application/vnd.openxmlformats-officedocument.presentationml.slideLayout+xml">
        <DigestMethod Algorithm="http://www.w3.org/2000/09/xmldsig#sha1"/>
        <DigestValue>PpjceykdA0H93/LrpCO3EvMzuwg=</DigestValue>
      </Reference>
      <Reference URI="/ppt/slideLayouts/slideLayout9.xml?ContentType=application/vnd.openxmlformats-officedocument.presentationml.slideLayout+xml">
        <DigestMethod Algorithm="http://www.w3.org/2000/09/xmldsig#sha1"/>
        <DigestValue>ChlJzAIWjAzm2m3lWF0ZQ7QMQ/4=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6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/9d57/fE7PP8TPPS3DsUNDQyT58=</DigestValue>
      </Reference>
      <Reference URI="/ppt/slideMasters/_rels/slideMaster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0/09/xmldsig#sha1"/>
        <DigestValue>uO//t2UG57AtsaQp2eK47IV4iV4=</DigestValue>
      </Reference>
      <Reference URI="/ppt/slideMasters/slideMaster1.xml?ContentType=application/vnd.openxmlformats-officedocument.presentationml.slideMaster+xml">
        <DigestMethod Algorithm="http://www.w3.org/2000/09/xmldsig#sha1"/>
        <DigestValue>OC+Ur1gRU/HM44DUD/Llq+UXDN0=</DigestValue>
      </Reference>
      <Reference URI="/ppt/slideMasters/slideMaster2.xml?ContentType=application/vnd.openxmlformats-officedocument.presentationml.slideMaster+xml">
        <DigestMethod Algorithm="http://www.w3.org/2000/09/xmldsig#sha1"/>
        <DigestValue>5OmeGX91gkm8SK8zsHEG+doSxeQ=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z4/AwRG0ECACWjdUszzgXTRBo2o=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wNjcAwzwMRMryk/uSquqLiLDGPQ=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eoqGnRPYSKytUMGQPLLbhUUV0/s=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wNjcAwzwMRMryk/uSquqLiLDGPQ=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XISS83hWXSG9jyPe6ooYGzx44E0=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Y9JyRl/97nu5xpnjYNax/AtqfQQ=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/R3Bbp2Tcm6CykLAPHcjgxMJW2Y=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/R3Bbp2Tcm6CykLAPHcjgxMJW2Y=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/R3Bbp2Tcm6CykLAPHcjgxMJW2Y=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/R3Bbp2Tcm6CykLAPHcjgxMJW2Y=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/R3Bbp2Tcm6CykLAPHcjgxMJW2Y=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soPtCw8lnLs6MEKZe49bi+3VNM8=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Y9JyRl/97nu5xpnjYNax/AtqfQQ=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ypphuIHNwz/z/Xq3+OXddeIKM/s=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0/09/xmldsig#sha1"/>
        <DigestValue>rTsb73DQLu5coi1U0p1zDyRFeq0=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+PO0C5I/HUXEpQQVSAeKvy1H1r4=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VO577LNekrI7ut3iAYPWnG+euwY=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3ap5aSm2r2ZA+SR5whaeDHkdnc8=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5PoAOG+VFPJml1HJJLbga9MQxfQ=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Y9JyRl/97nu5xpnjYNax/AtqfQQ=</DigestValue>
      </Reference>
      <Reference URI="/ppt/slides/slide1.xml?ContentType=application/vnd.openxmlformats-officedocument.presentationml.slide+xml">
        <DigestMethod Algorithm="http://www.w3.org/2000/09/xmldsig#sha1"/>
        <DigestValue>UvRXXmlaR2pjur2t4Rj6pVH4RwA=</DigestValue>
      </Reference>
      <Reference URI="/ppt/slides/slide10.xml?ContentType=application/vnd.openxmlformats-officedocument.presentationml.slide+xml">
        <DigestMethod Algorithm="http://www.w3.org/2000/09/xmldsig#sha1"/>
        <DigestValue>GPxqxblDvSDVmENhMSNHI2be0UQ=</DigestValue>
      </Reference>
      <Reference URI="/ppt/slides/slide11.xml?ContentType=application/vnd.openxmlformats-officedocument.presentationml.slide+xml">
        <DigestMethod Algorithm="http://www.w3.org/2000/09/xmldsig#sha1"/>
        <DigestValue>r5MFMw0vWoGXhrZfbyUjPvIvWNY=</DigestValue>
      </Reference>
      <Reference URI="/ppt/slides/slide12.xml?ContentType=application/vnd.openxmlformats-officedocument.presentationml.slide+xml">
        <DigestMethod Algorithm="http://www.w3.org/2000/09/xmldsig#sha1"/>
        <DigestValue>c95hcvFhV8tq/K/7mhr+/Mqtx0c=</DigestValue>
      </Reference>
      <Reference URI="/ppt/slides/slide13.xml?ContentType=application/vnd.openxmlformats-officedocument.presentationml.slide+xml">
        <DigestMethod Algorithm="http://www.w3.org/2000/09/xmldsig#sha1"/>
        <DigestValue>RW88IC5cd+ky0PjDfYlRDpURkfk=</DigestValue>
      </Reference>
      <Reference URI="/ppt/slides/slide14.xml?ContentType=application/vnd.openxmlformats-officedocument.presentationml.slide+xml">
        <DigestMethod Algorithm="http://www.w3.org/2000/09/xmldsig#sha1"/>
        <DigestValue>3bRD8A3H8T3gae3lKDiGN7qsGDM=</DigestValue>
      </Reference>
      <Reference URI="/ppt/slides/slide15.xml?ContentType=application/vnd.openxmlformats-officedocument.presentationml.slide+xml">
        <DigestMethod Algorithm="http://www.w3.org/2000/09/xmldsig#sha1"/>
        <DigestValue>il93uoy2D0XqZuhei0I269+qJN0=</DigestValue>
      </Reference>
      <Reference URI="/ppt/slides/slide16.xml?ContentType=application/vnd.openxmlformats-officedocument.presentationml.slide+xml">
        <DigestMethod Algorithm="http://www.w3.org/2000/09/xmldsig#sha1"/>
        <DigestValue>NIwnYbXoX5EWN29f4m/eCfEBCVE=</DigestValue>
      </Reference>
      <Reference URI="/ppt/slides/slide17.xml?ContentType=application/vnd.openxmlformats-officedocument.presentationml.slide+xml">
        <DigestMethod Algorithm="http://www.w3.org/2000/09/xmldsig#sha1"/>
        <DigestValue>XZ2C1NH/7huK3R9mmP0oGByPlbM=</DigestValue>
      </Reference>
      <Reference URI="/ppt/slides/slide18.xml?ContentType=application/vnd.openxmlformats-officedocument.presentationml.slide+xml">
        <DigestMethod Algorithm="http://www.w3.org/2000/09/xmldsig#sha1"/>
        <DigestValue>h5jHJVwDKmYordYvgkItAxnYWCM=</DigestValue>
      </Reference>
      <Reference URI="/ppt/slides/slide19.xml?ContentType=application/vnd.openxmlformats-officedocument.presentationml.slide+xml">
        <DigestMethod Algorithm="http://www.w3.org/2000/09/xmldsig#sha1"/>
        <DigestValue>lWU1WgOuL6XY1/BJH6xm8brSRaY=</DigestValue>
      </Reference>
      <Reference URI="/ppt/slides/slide2.xml?ContentType=application/vnd.openxmlformats-officedocument.presentationml.slide+xml">
        <DigestMethod Algorithm="http://www.w3.org/2000/09/xmldsig#sha1"/>
        <DigestValue>qK3hNnxXevYprncEVJGYbBYn09E=</DigestValue>
      </Reference>
      <Reference URI="/ppt/slides/slide20.xml?ContentType=application/vnd.openxmlformats-officedocument.presentationml.slide+xml">
        <DigestMethod Algorithm="http://www.w3.org/2000/09/xmldsig#sha1"/>
        <DigestValue>F8/Z+18Ss3HfX1hU/Q3zWE/CgJs=</DigestValue>
      </Reference>
      <Reference URI="/ppt/slides/slide3.xml?ContentType=application/vnd.openxmlformats-officedocument.presentationml.slide+xml">
        <DigestMethod Algorithm="http://www.w3.org/2000/09/xmldsig#sha1"/>
        <DigestValue>F77pck7QRZziPCSWq3CGzBNI5Qg=</DigestValue>
      </Reference>
      <Reference URI="/ppt/slides/slide4.xml?ContentType=application/vnd.openxmlformats-officedocument.presentationml.slide+xml">
        <DigestMethod Algorithm="http://www.w3.org/2000/09/xmldsig#sha1"/>
        <DigestValue>NulAmZlbVnAvkZt46c35YVdNOmU=</DigestValue>
      </Reference>
      <Reference URI="/ppt/slides/slide5.xml?ContentType=application/vnd.openxmlformats-officedocument.presentationml.slide+xml">
        <DigestMethod Algorithm="http://www.w3.org/2000/09/xmldsig#sha1"/>
        <DigestValue>1Hc0uNPSwroboVDgv09SNwWKFjE=</DigestValue>
      </Reference>
      <Reference URI="/ppt/slides/slide6.xml?ContentType=application/vnd.openxmlformats-officedocument.presentationml.slide+xml">
        <DigestMethod Algorithm="http://www.w3.org/2000/09/xmldsig#sha1"/>
        <DigestValue>MVB965psQOPmEVztsaPXGs8hXb4=</DigestValue>
      </Reference>
      <Reference URI="/ppt/slides/slide7.xml?ContentType=application/vnd.openxmlformats-officedocument.presentationml.slide+xml">
        <DigestMethod Algorithm="http://www.w3.org/2000/09/xmldsig#sha1"/>
        <DigestValue>sPzIunMCIIcTV6i2XY0gG6XpiiE=</DigestValue>
      </Reference>
      <Reference URI="/ppt/slides/slide8.xml?ContentType=application/vnd.openxmlformats-officedocument.presentationml.slide+xml">
        <DigestMethod Algorithm="http://www.w3.org/2000/09/xmldsig#sha1"/>
        <DigestValue>AxSjmEP8A9I8iUSzuBVnLOMiJro=</DigestValue>
      </Reference>
      <Reference URI="/ppt/slides/slide9.xml?ContentType=application/vnd.openxmlformats-officedocument.presentationml.slide+xml">
        <DigestMethod Algorithm="http://www.w3.org/2000/09/xmldsig#sha1"/>
        <DigestValue>CacpLaPDeDZlyYFh6sD5M/EodhM=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theme/theme1.xml?ContentType=application/vnd.openxmlformats-officedocument.theme+xml">
        <DigestMethod Algorithm="http://www.w3.org/2000/09/xmldsig#sha1"/>
        <DigestValue>NUqTq9KTeZE3acAxXzHSou2Ui4A=</DigestValue>
      </Reference>
      <Reference URI="/ppt/theme/theme2.xml?ContentType=application/vnd.openxmlformats-officedocument.theme+xml">
        <DigestMethod Algorithm="http://www.w3.org/2000/09/xmldsig#sha1"/>
        <DigestValue>73wJz/YcPwrtITHDOnKuMAKBD8Y=</DigestValue>
      </Reference>
      <Reference URI="/ppt/theme/theme3.xml?ContentType=application/vnd.openxmlformats-officedocument.theme+xml">
        <DigestMethod Algorithm="http://www.w3.org/2000/09/xmldsig#sha1"/>
        <DigestValue>9at13n1t5AMreeit2zlgnVOy8bw=</DigestValue>
      </Reference>
      <Reference URI="/ppt/theme/theme4.xml?ContentType=application/vnd.openxmlformats-officedocument.theme+xml">
        <DigestMethod Algorithm="http://www.w3.org/2000/09/xmldsig#sha1"/>
        <DigestValue>9at13n1t5AMreeit2zlgnVOy8bw=</DigestValue>
      </Reference>
      <Reference URI="/ppt/theme/themeOverride1.xml?ContentType=application/vnd.openxmlformats-officedocument.themeOverride+xml">
        <DigestMethod Algorithm="http://www.w3.org/2000/09/xmldsig#sha1"/>
        <DigestValue>ZDsmBDJckN1wQ5inw1VQm0UWjaA=</DigestValue>
      </Reference>
      <Reference URI="/ppt/viewProps.xml?ContentType=application/vnd.openxmlformats-officedocument.presentationml.viewProps+xml">
        <DigestMethod Algorithm="http://www.w3.org/2000/09/xmldsig#sha1"/>
        <DigestValue>3SxTT3XRntfRg3wAlKvDY3FrjE4=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2020-03-06T12:51:36Z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16.0</OfficeVersion>
          <ApplicationVersion>16.0</ApplicationVersion>
          <Monitors>1</Monitors>
          <HorizontalResolution>1366</HorizontalResolution>
          <VerticalResolution>768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  <SignatureInfoV2 xmlns="http://schemas.microsoft.com/office/2006/digsig">
          <Address1/>
          <Address2/>
        </SignatureInfoV2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2020-03-06T12:51:36Z</xd:SigningTime>
          <xd:SigningCertificate>
            <xd:Cert>
              <xd:CertDigest>
                <DigestMethod Algorithm="http://www.w3.org/2000/09/xmldsig#sha1"/>
                <DigestValue>5DJZoXIv6ir8hqa9Izb7S/wOB+U=</DigestValue>
              </xd:CertDigest>
              <xd:IssuerSerial>
                <X509IssuerName>CN=pansir</X509IssuerName>
                <X509SerialNumber>98238636236805782474821721803103224092</X509SerialNumber>
              </xd:IssuerSerial>
            </xd:Cert>
          </xd:SigningCertificate>
          <xd:SignaturePolicyIdentifier>
            <xd:SignaturePolicyImplied/>
          </xd:SignaturePolicyIdentifier>
          <xd:SignatureProductionPlace>
            <xd:City/>
            <xd:StateOrProvince/>
            <xd:PostalCode/>
            <xd:CountryName/>
          </xd:SignatureProductionPlace>
        </xd:SignedSignatureProperties>
        <xd:SignedDataObjectProperties>
          <xd:CommitmentTypeIndication>
            <xd:CommitmentTypeId>
              <xd:Identifier>http://uri.etsi.org/01903/v1.2.2#ProofOfCreation</xd:Identifier>
              <xd:Description>创建此文档</xd:Description>
            </xd:CommitmentTypeId>
            <xd:AllSignedDataObjects/>
          </xd:CommitmentTypeIndication>
        </xd:SignedDataObject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14590</TotalTime>
  <Words>1158</Words>
  <Application>Microsoft Office PowerPoint</Application>
  <PresentationFormat>宽屏</PresentationFormat>
  <Paragraphs>331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等线</vt:lpstr>
      <vt:lpstr>方正姚体</vt:lpstr>
      <vt:lpstr>华文行楷</vt:lpstr>
      <vt:lpstr>楷体_GB2312</vt:lpstr>
      <vt:lpstr>宋体</vt:lpstr>
      <vt:lpstr>微软雅黑</vt:lpstr>
      <vt:lpstr>Arial</vt:lpstr>
      <vt:lpstr>Arial Black</vt:lpstr>
      <vt:lpstr>Garamond</vt:lpstr>
      <vt:lpstr>Tahoma</vt:lpstr>
      <vt:lpstr>Times New Roman</vt:lpstr>
      <vt:lpstr>Wingdings</vt:lpstr>
      <vt:lpstr>带有标题的</vt:lpstr>
      <vt:lpstr>1_带有标题的</vt:lpstr>
      <vt:lpstr>face</vt:lpstr>
      <vt:lpstr> 上一课的回顾</vt:lpstr>
      <vt:lpstr>数据库</vt:lpstr>
      <vt:lpstr>数据库管理系统</vt:lpstr>
      <vt:lpstr>数据库用户</vt:lpstr>
      <vt:lpstr>数据库系统</vt:lpstr>
      <vt:lpstr>数据模型</vt:lpstr>
      <vt:lpstr>数据模型的分类</vt:lpstr>
      <vt:lpstr>概念模型示例</vt:lpstr>
      <vt:lpstr>逻辑模型示例</vt:lpstr>
      <vt:lpstr>逻辑模型示例</vt:lpstr>
      <vt:lpstr>逻辑模型示例</vt:lpstr>
      <vt:lpstr>逻辑模型示例</vt:lpstr>
      <vt:lpstr>数据库系统的模式结构</vt:lpstr>
      <vt:lpstr>数据库系统的模式结构</vt:lpstr>
      <vt:lpstr>数据库系统的模式结构</vt:lpstr>
      <vt:lpstr>数据库系统的模式结构</vt:lpstr>
      <vt:lpstr>数据库系统的模式结构</vt:lpstr>
      <vt:lpstr>数据库系统的模式结构</vt:lpstr>
      <vt:lpstr>数据库系统的模式结构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潘 勇浩</cp:lastModifiedBy>
  <cp:revision>1639</cp:revision>
  <dcterms:created xsi:type="dcterms:W3CDTF">1601-01-01T00:00:00Z</dcterms:created>
  <dcterms:modified xsi:type="dcterms:W3CDTF">2020-03-06T12:50:59Z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