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</p:sldMasterIdLst>
  <p:notesMasterIdLst>
    <p:notesMasterId r:id="rId9"/>
  </p:notesMasterIdLst>
  <p:handoutMasterIdLst>
    <p:handoutMasterId r:id="rId10"/>
  </p:handoutMasterIdLst>
  <p:sldIdLst>
    <p:sldId id="637" r:id="rId3"/>
    <p:sldId id="622" r:id="rId4"/>
    <p:sldId id="638" r:id="rId5"/>
    <p:sldId id="639" r:id="rId6"/>
    <p:sldId id="640" r:id="rId7"/>
    <p:sldId id="641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FF"/>
    <a:srgbClr val="FF6600"/>
    <a:srgbClr val="00FF00"/>
    <a:srgbClr val="CCFF99"/>
    <a:srgbClr val="C4D7F4"/>
    <a:srgbClr val="FF0000"/>
    <a:srgbClr val="0000CC"/>
    <a:srgbClr val="CC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7292" autoAdjust="0"/>
  </p:normalViewPr>
  <p:slideViewPr>
    <p:cSldViewPr>
      <p:cViewPr varScale="1">
        <p:scale>
          <a:sx n="65" d="100"/>
          <a:sy n="65" d="100"/>
        </p:scale>
        <p:origin x="82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96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18"/>
    </p:cViewPr>
  </p:sorterViewPr>
  <p:notesViewPr>
    <p:cSldViewPr>
      <p:cViewPr>
        <p:scale>
          <a:sx n="66" d="100"/>
          <a:sy n="66" d="100"/>
        </p:scale>
        <p:origin x="-2550" y="7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51A9782-2FC3-43BA-9A36-0BE2A123DE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1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03FF0817-35DE-4620-8116-CD53722EC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42273"/>
            <a:ext cx="5724644" cy="6463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0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6285" y="989014"/>
            <a:ext cx="738664" cy="56323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989014"/>
            <a:ext cx="8026400" cy="5341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3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88439"/>
            <a:ext cx="4801314" cy="55399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2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59433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095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0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69139"/>
            <a:ext cx="4801314" cy="5539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0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1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4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81668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381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35360" y="0"/>
            <a:ext cx="6912768" cy="692696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81668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208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0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02451" y="989014"/>
            <a:ext cx="646331" cy="47089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989014"/>
            <a:ext cx="8026400" cy="5341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6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2972"/>
            <a:ext cx="5724644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3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1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0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309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108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>
      <p:transition spd="slow">
        <p:split orient="vert"/>
        <p:sndAc>
          <p:stSnd>
            <p:snd r:embed="rId1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276476"/>
            <a:ext cx="10972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417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68104" y="71920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 userDrawn="1"/>
        </p:nvSpPr>
        <p:spPr bwMode="auto">
          <a:xfrm>
            <a:off x="11473023" y="6535738"/>
            <a:ext cx="616689" cy="33007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algn="ctr">
              <a:defRPr/>
            </a:pPr>
            <a:r>
              <a:rPr lang="zh-CN" altLang="en-US" sz="1800"/>
              <a:t>第</a:t>
            </a:r>
            <a:fld id="{D47062A0-A533-473A-A128-DAF72A01CC3E}" type="slidenum">
              <a:rPr lang="zh-CN" altLang="en-US" sz="1800"/>
              <a:pPr algn="ctr">
                <a:defRPr/>
              </a:pPr>
              <a:t>‹#›</a:t>
            </a:fld>
            <a:r>
              <a:rPr lang="zh-CN" altLang="en-US" sz="1800"/>
              <a:t>页</a:t>
            </a:r>
            <a:endParaRPr lang="en-US" altLang="zh-CN" sz="1800"/>
          </a:p>
        </p:txBody>
      </p:sp>
      <p:sp>
        <p:nvSpPr>
          <p:cNvPr id="541706" name="Text Box 10"/>
          <p:cNvSpPr txBox="1">
            <a:spLocks noChangeArrowheads="1"/>
          </p:cNvSpPr>
          <p:nvPr userDrawn="1"/>
        </p:nvSpPr>
        <p:spPr bwMode="auto">
          <a:xfrm>
            <a:off x="10089164" y="180902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四川农业大学    潘勇浩 </a:t>
            </a:r>
            <a:r>
              <a:rPr lang="zh-CN" altLang="en-US" sz="18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2020</a:t>
            </a:r>
            <a:endParaRPr lang="zh-CN" altLang="en-US" sz="18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 rot="16200000">
            <a:off x="222576" y="244210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183148" y="445961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 userDrawn="1"/>
        </p:nvSpPr>
        <p:spPr>
          <a:xfrm rot="16200000">
            <a:off x="312557" y="334925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3" name="arrow.wav"/>
          </p:stSnd>
        </p:sndAc>
      </p:transition>
    </mc:Choice>
    <mc:Fallback>
      <p:transition spd="slow">
        <p:split orient="vert"/>
        <p:sndAc>
          <p:stSnd>
            <p:snd r:embed="rId1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rgbClr val="66FF33"/>
        </a:buClr>
        <a:buSzPct val="85000"/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276476"/>
            <a:ext cx="10972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17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986653"/>
            <a:ext cx="48013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 userDrawn="1"/>
        </p:nvSpPr>
        <p:spPr bwMode="auto">
          <a:xfrm>
            <a:off x="11550770" y="6535739"/>
            <a:ext cx="461197" cy="26851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algn="ctr">
              <a:defRPr/>
            </a:pPr>
            <a:r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t>第</a:t>
            </a:r>
            <a:fld id="{78266903-B61B-4C5B-94FC-7A9B41F88A36}" type="slidenum"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pPr algn="ctr">
                <a:defRPr/>
              </a:pPr>
              <a:t>‹#›</a:t>
            </a:fld>
            <a:r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t>页</a:t>
            </a:r>
            <a:endParaRPr lang="en-US" altLang="zh-CN" sz="12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 userDrawn="1"/>
        </p:nvSpPr>
        <p:spPr bwMode="auto">
          <a:xfrm>
            <a:off x="9514823" y="131763"/>
            <a:ext cx="1667123" cy="16414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60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四川农业大学    潘勇浩 制作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13" name="arrow.wav"/>
          </p:stSnd>
        </p:sndAc>
      </p:transition>
    </mc:Choice>
    <mc:Fallback>
      <p:transition spd="slow">
        <p:split orient="vert"/>
        <p:sndAc>
          <p:stSnd>
            <p:snd r:embed="rId1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rgbClr val="66FF33"/>
        </a:buClr>
        <a:buSzPct val="85000"/>
        <a:buFont typeface="Wingdings" pitchFamily="2" charset="2"/>
        <a:buBlip>
          <a:blip r:embed="rId15"/>
        </a:buBlip>
        <a:defRPr sz="32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50000"/>
        <a:buFont typeface="Wingdings" pitchFamily="2" charset="2"/>
        <a:buChar char="n"/>
        <a:defRPr sz="28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1" name="WordArt 21"/>
          <p:cNvSpPr>
            <a:spLocks noChangeArrowheads="1" noChangeShapeType="1" noTextEdit="1"/>
          </p:cNvSpPr>
          <p:nvPr/>
        </p:nvSpPr>
        <p:spPr bwMode="auto">
          <a:xfrm>
            <a:off x="4001780" y="1628800"/>
            <a:ext cx="3966428" cy="73112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>
              <a:defRPr/>
            </a:pPr>
            <a:r>
              <a:rPr lang="zh-CN" altLang="en-US" sz="2800" kern="10" dirty="0">
                <a:ln w="19050" cap="sq">
                  <a:solidFill>
                    <a:schemeClr val="hlink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chemeClr val="bg2">
                      <a:alpha val="80000"/>
                    </a:schemeClr>
                  </a:outerShdw>
                </a:effectLst>
                <a:latin typeface="隶书"/>
                <a:ea typeface="隶书"/>
              </a:rPr>
              <a:t>第 </a:t>
            </a:r>
            <a:r>
              <a:rPr lang="en-US" altLang="zh-CN" sz="2800" kern="10" dirty="0" smtClean="0">
                <a:ln w="19050" cap="sq">
                  <a:solidFill>
                    <a:schemeClr val="hlink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chemeClr val="bg2">
                      <a:alpha val="80000"/>
                    </a:schemeClr>
                  </a:outerShdw>
                </a:effectLst>
                <a:latin typeface="隶书"/>
                <a:ea typeface="隶书"/>
              </a:rPr>
              <a:t>2 </a:t>
            </a:r>
            <a:r>
              <a:rPr lang="zh-CN" altLang="en-US" sz="2800" kern="10" dirty="0">
                <a:ln w="19050" cap="sq">
                  <a:solidFill>
                    <a:schemeClr val="hlink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chemeClr val="bg2">
                      <a:alpha val="80000"/>
                    </a:schemeClr>
                  </a:outerShdw>
                </a:effectLst>
                <a:latin typeface="隶书"/>
                <a:ea typeface="隶书"/>
              </a:rPr>
              <a:t>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3429000"/>
            <a:ext cx="8280920" cy="1475884"/>
          </a:xfr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/>
            <a:r>
              <a:rPr lang="en-US" altLang="zh-CN" sz="2400" kern="10" baseline="-2500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Times New Roman"/>
                <a:ea typeface="隶书"/>
              </a:rPr>
              <a:t>E</a:t>
            </a:r>
            <a:r>
              <a:rPr lang="en-US" altLang="zh-CN" sz="2400" kern="10" baseline="-2500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Times New Roman"/>
                <a:ea typeface="等线" panose="02010600030101010101" pitchFamily="2" charset="-122"/>
                <a:cs typeface="Arial" panose="020B0604020202020204" pitchFamily="34" charset="0"/>
              </a:rPr>
              <a:t>-</a:t>
            </a:r>
            <a:r>
              <a:rPr lang="en-US" altLang="zh-CN" sz="2400" kern="10" baseline="-2500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Times New Roman"/>
                <a:ea typeface="隶书"/>
              </a:rPr>
              <a:t>R</a:t>
            </a:r>
            <a:r>
              <a:rPr lang="en-US" altLang="zh-CN" sz="2800" kern="10" spc="-300" baseline="-250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sz="2800" kern="10" spc="560" baseline="-25000" dirty="0" smtClean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隶书"/>
                <a:ea typeface="隶书"/>
              </a:rPr>
              <a:t>模型</a:t>
            </a:r>
            <a:endParaRPr lang="zh-CN" altLang="en-US" sz="2800" kern="10" spc="560" baseline="-25000" dirty="0">
              <a:ln w="19050" cap="sq">
                <a:solidFill>
                  <a:schemeClr val="hlink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chemeClr val="bg2">
                    <a:alpha val="79999"/>
                  </a:schemeClr>
                </a:outerShdw>
              </a:effectLst>
              <a:latin typeface="隶书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307249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altLang="zh-CN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E-R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模型示例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551384" y="2124967"/>
            <a:ext cx="10721776" cy="4327525"/>
            <a:chOff x="486792" y="2092738"/>
            <a:chExt cx="8255000" cy="4327525"/>
          </a:xfrm>
        </p:grpSpPr>
        <p:sp>
          <p:nvSpPr>
            <p:cNvPr id="153" name="Rectangle 8"/>
            <p:cNvSpPr>
              <a:spLocks noChangeArrowheads="1"/>
            </p:cNvSpPr>
            <p:nvPr/>
          </p:nvSpPr>
          <p:spPr bwMode="auto">
            <a:xfrm>
              <a:off x="2469580" y="4299363"/>
              <a:ext cx="685800" cy="3206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课程</a:t>
              </a:r>
            </a:p>
          </p:txBody>
        </p:sp>
        <p:sp>
          <p:nvSpPr>
            <p:cNvPr id="154" name="AutoShape 9"/>
            <p:cNvSpPr>
              <a:spLocks noChangeArrowheads="1"/>
            </p:cNvSpPr>
            <p:nvPr/>
          </p:nvSpPr>
          <p:spPr bwMode="auto">
            <a:xfrm>
              <a:off x="1512317" y="3664363"/>
              <a:ext cx="7620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课程号</a:t>
              </a:r>
            </a:p>
          </p:txBody>
        </p:sp>
        <p:sp>
          <p:nvSpPr>
            <p:cNvPr id="155" name="AutoShape 10"/>
            <p:cNvSpPr>
              <a:spLocks noChangeArrowheads="1"/>
            </p:cNvSpPr>
            <p:nvPr/>
          </p:nvSpPr>
          <p:spPr bwMode="auto">
            <a:xfrm>
              <a:off x="2426717" y="3664363"/>
              <a:ext cx="7620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课程名</a:t>
              </a:r>
            </a:p>
          </p:txBody>
        </p:sp>
        <p:sp>
          <p:nvSpPr>
            <p:cNvPr id="156" name="AutoShape 11"/>
            <p:cNvSpPr>
              <a:spLocks noChangeArrowheads="1"/>
            </p:cNvSpPr>
            <p:nvPr/>
          </p:nvSpPr>
          <p:spPr bwMode="auto">
            <a:xfrm>
              <a:off x="3341117" y="3664363"/>
              <a:ext cx="6858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学分</a:t>
              </a:r>
            </a:p>
          </p:txBody>
        </p:sp>
        <p:sp>
          <p:nvSpPr>
            <p:cNvPr id="157" name="Rectangle 12"/>
            <p:cNvSpPr>
              <a:spLocks noChangeArrowheads="1"/>
            </p:cNvSpPr>
            <p:nvPr/>
          </p:nvSpPr>
          <p:spPr bwMode="auto">
            <a:xfrm>
              <a:off x="920180" y="5126451"/>
              <a:ext cx="685800" cy="29845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教师</a:t>
              </a:r>
            </a:p>
          </p:txBody>
        </p:sp>
        <p:sp>
          <p:nvSpPr>
            <p:cNvPr id="158" name="AutoShape 13"/>
            <p:cNvSpPr>
              <a:spLocks noChangeArrowheads="1"/>
            </p:cNvSpPr>
            <p:nvPr/>
          </p:nvSpPr>
          <p:spPr bwMode="auto">
            <a:xfrm>
              <a:off x="486792" y="5709063"/>
              <a:ext cx="7620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教工号</a:t>
              </a:r>
            </a:p>
          </p:txBody>
        </p:sp>
        <p:sp>
          <p:nvSpPr>
            <p:cNvPr id="159" name="AutoShape 14"/>
            <p:cNvSpPr>
              <a:spLocks noChangeArrowheads="1"/>
            </p:cNvSpPr>
            <p:nvPr/>
          </p:nvSpPr>
          <p:spPr bwMode="auto">
            <a:xfrm>
              <a:off x="1063055" y="6140863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160" name="AutoShape 15"/>
            <p:cNvSpPr>
              <a:spLocks noChangeArrowheads="1"/>
            </p:cNvSpPr>
            <p:nvPr/>
          </p:nvSpPr>
          <p:spPr bwMode="auto">
            <a:xfrm>
              <a:off x="1494855" y="5780501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161" name="AutoShape 16"/>
            <p:cNvSpPr>
              <a:spLocks noChangeArrowheads="1"/>
            </p:cNvSpPr>
            <p:nvPr/>
          </p:nvSpPr>
          <p:spPr bwMode="auto">
            <a:xfrm>
              <a:off x="2287017" y="5780501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职称</a:t>
              </a:r>
            </a:p>
          </p:txBody>
        </p:sp>
        <p:sp>
          <p:nvSpPr>
            <p:cNvPr id="162" name="Rectangle 17"/>
            <p:cNvSpPr>
              <a:spLocks noChangeArrowheads="1"/>
            </p:cNvSpPr>
            <p:nvPr/>
          </p:nvSpPr>
          <p:spPr bwMode="auto">
            <a:xfrm>
              <a:off x="4303142" y="5089938"/>
              <a:ext cx="1066800" cy="3714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参考书</a:t>
              </a:r>
            </a:p>
          </p:txBody>
        </p:sp>
        <p:sp>
          <p:nvSpPr>
            <p:cNvPr id="163" name="AutoShape 18"/>
            <p:cNvSpPr>
              <a:spLocks noChangeArrowheads="1"/>
            </p:cNvSpPr>
            <p:nvPr/>
          </p:nvSpPr>
          <p:spPr bwMode="auto">
            <a:xfrm>
              <a:off x="3655442" y="6012276"/>
              <a:ext cx="609600" cy="2730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书号</a:t>
              </a:r>
            </a:p>
          </p:txBody>
        </p:sp>
        <p:sp>
          <p:nvSpPr>
            <p:cNvPr id="164" name="AutoShape 19"/>
            <p:cNvSpPr>
              <a:spLocks noChangeArrowheads="1"/>
            </p:cNvSpPr>
            <p:nvPr/>
          </p:nvSpPr>
          <p:spPr bwMode="auto">
            <a:xfrm>
              <a:off x="4341242" y="5991638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书名</a:t>
              </a:r>
            </a:p>
          </p:txBody>
        </p:sp>
        <p:sp>
          <p:nvSpPr>
            <p:cNvPr id="165" name="AutoShape 20"/>
            <p:cNvSpPr>
              <a:spLocks noChangeArrowheads="1"/>
            </p:cNvSpPr>
            <p:nvPr/>
          </p:nvSpPr>
          <p:spPr bwMode="auto">
            <a:xfrm>
              <a:off x="5104830" y="5991638"/>
              <a:ext cx="86995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出版社</a:t>
              </a:r>
            </a:p>
          </p:txBody>
        </p:sp>
        <p:sp>
          <p:nvSpPr>
            <p:cNvPr id="166" name="AutoShape 21"/>
            <p:cNvSpPr>
              <a:spLocks noChangeArrowheads="1"/>
            </p:cNvSpPr>
            <p:nvPr/>
          </p:nvSpPr>
          <p:spPr bwMode="auto">
            <a:xfrm>
              <a:off x="6055742" y="5991638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主编</a:t>
              </a: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6500242" y="4299363"/>
              <a:ext cx="762000" cy="3206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学生</a:t>
              </a:r>
            </a:p>
          </p:txBody>
        </p:sp>
        <p:sp>
          <p:nvSpPr>
            <p:cNvPr id="168" name="AutoShape 23"/>
            <p:cNvSpPr>
              <a:spLocks noChangeArrowheads="1"/>
            </p:cNvSpPr>
            <p:nvPr/>
          </p:nvSpPr>
          <p:spPr bwMode="auto">
            <a:xfrm>
              <a:off x="7986142" y="3815176"/>
              <a:ext cx="755650" cy="246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学号</a:t>
              </a:r>
            </a:p>
          </p:txBody>
        </p:sp>
        <p:sp>
          <p:nvSpPr>
            <p:cNvPr id="169" name="AutoShape 24"/>
            <p:cNvSpPr>
              <a:spLocks noChangeArrowheads="1"/>
            </p:cNvSpPr>
            <p:nvPr/>
          </p:nvSpPr>
          <p:spPr bwMode="auto">
            <a:xfrm>
              <a:off x="7986142" y="4134263"/>
              <a:ext cx="755650" cy="2524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170" name="AutoShape 25"/>
            <p:cNvSpPr>
              <a:spLocks noChangeArrowheads="1"/>
            </p:cNvSpPr>
            <p:nvPr/>
          </p:nvSpPr>
          <p:spPr bwMode="auto">
            <a:xfrm>
              <a:off x="7986142" y="4881976"/>
              <a:ext cx="755650" cy="2524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171" name="AutoShape 26"/>
            <p:cNvSpPr>
              <a:spLocks noChangeArrowheads="1"/>
            </p:cNvSpPr>
            <p:nvPr/>
          </p:nvSpPr>
          <p:spPr bwMode="auto">
            <a:xfrm>
              <a:off x="7986142" y="4480338"/>
              <a:ext cx="755650" cy="2524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年龄</a:t>
              </a:r>
            </a:p>
          </p:txBody>
        </p:sp>
        <p:sp>
          <p:nvSpPr>
            <p:cNvPr id="172" name="Rectangle 27"/>
            <p:cNvSpPr>
              <a:spLocks noChangeArrowheads="1"/>
            </p:cNvSpPr>
            <p:nvPr/>
          </p:nvSpPr>
          <p:spPr bwMode="auto">
            <a:xfrm>
              <a:off x="6500242" y="2649951"/>
              <a:ext cx="762000" cy="34448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班级</a:t>
              </a:r>
            </a:p>
          </p:txBody>
        </p:sp>
        <p:sp>
          <p:nvSpPr>
            <p:cNvPr id="173" name="AutoShape 28"/>
            <p:cNvSpPr>
              <a:spLocks noChangeArrowheads="1"/>
            </p:cNvSpPr>
            <p:nvPr/>
          </p:nvSpPr>
          <p:spPr bwMode="auto">
            <a:xfrm>
              <a:off x="6023992" y="2092738"/>
              <a:ext cx="755650" cy="3349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班号</a:t>
              </a:r>
            </a:p>
          </p:txBody>
        </p:sp>
        <p:sp>
          <p:nvSpPr>
            <p:cNvPr id="174" name="AutoShape 29"/>
            <p:cNvSpPr>
              <a:spLocks noChangeArrowheads="1"/>
            </p:cNvSpPr>
            <p:nvPr/>
          </p:nvSpPr>
          <p:spPr bwMode="auto">
            <a:xfrm>
              <a:off x="6938392" y="2092738"/>
              <a:ext cx="755650" cy="3349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班名</a:t>
              </a:r>
            </a:p>
          </p:txBody>
        </p:sp>
        <p:cxnSp>
          <p:nvCxnSpPr>
            <p:cNvPr id="175" name="AutoShape 30"/>
            <p:cNvCxnSpPr>
              <a:cxnSpLocks noChangeShapeType="1"/>
              <a:stCxn id="154" idx="2"/>
              <a:endCxn id="153" idx="0"/>
            </p:cNvCxnSpPr>
            <p:nvPr/>
          </p:nvCxnSpPr>
          <p:spPr bwMode="auto">
            <a:xfrm>
              <a:off x="1893317" y="3951701"/>
              <a:ext cx="919163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31"/>
            <p:cNvCxnSpPr>
              <a:cxnSpLocks noChangeShapeType="1"/>
              <a:stCxn id="155" idx="2"/>
              <a:endCxn id="153" idx="0"/>
            </p:cNvCxnSpPr>
            <p:nvPr/>
          </p:nvCxnSpPr>
          <p:spPr bwMode="auto">
            <a:xfrm>
              <a:off x="2807717" y="3951701"/>
              <a:ext cx="4763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AutoShape 32"/>
            <p:cNvCxnSpPr>
              <a:cxnSpLocks noChangeShapeType="1"/>
              <a:stCxn id="156" idx="2"/>
              <a:endCxn id="153" idx="0"/>
            </p:cNvCxnSpPr>
            <p:nvPr/>
          </p:nvCxnSpPr>
          <p:spPr bwMode="auto">
            <a:xfrm flipH="1">
              <a:off x="2812480" y="3951701"/>
              <a:ext cx="871537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AutoShape 33"/>
            <p:cNvCxnSpPr>
              <a:cxnSpLocks noChangeShapeType="1"/>
              <a:stCxn id="157" idx="2"/>
              <a:endCxn id="158" idx="0"/>
            </p:cNvCxnSpPr>
            <p:nvPr/>
          </p:nvCxnSpPr>
          <p:spPr bwMode="auto">
            <a:xfrm flipH="1">
              <a:off x="867792" y="5424901"/>
              <a:ext cx="395288" cy="284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AutoShape 34"/>
            <p:cNvCxnSpPr>
              <a:cxnSpLocks noChangeShapeType="1"/>
              <a:stCxn id="157" idx="2"/>
              <a:endCxn id="159" idx="0"/>
            </p:cNvCxnSpPr>
            <p:nvPr/>
          </p:nvCxnSpPr>
          <p:spPr bwMode="auto">
            <a:xfrm>
              <a:off x="1263080" y="5424901"/>
              <a:ext cx="142875" cy="7159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AutoShape 35"/>
            <p:cNvCxnSpPr>
              <a:cxnSpLocks noChangeShapeType="1"/>
              <a:stCxn id="157" idx="2"/>
              <a:endCxn id="160" idx="0"/>
            </p:cNvCxnSpPr>
            <p:nvPr/>
          </p:nvCxnSpPr>
          <p:spPr bwMode="auto">
            <a:xfrm>
              <a:off x="1263080" y="5424901"/>
              <a:ext cx="574675" cy="3556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AutoShape 36"/>
            <p:cNvCxnSpPr>
              <a:cxnSpLocks noChangeShapeType="1"/>
              <a:stCxn id="157" idx="2"/>
              <a:endCxn id="161" idx="0"/>
            </p:cNvCxnSpPr>
            <p:nvPr/>
          </p:nvCxnSpPr>
          <p:spPr bwMode="auto">
            <a:xfrm>
              <a:off x="1263080" y="5424901"/>
              <a:ext cx="1366837" cy="3556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AutoShape 37"/>
            <p:cNvCxnSpPr>
              <a:cxnSpLocks noChangeShapeType="1"/>
              <a:stCxn id="162" idx="2"/>
              <a:endCxn id="163" idx="0"/>
            </p:cNvCxnSpPr>
            <p:nvPr/>
          </p:nvCxnSpPr>
          <p:spPr bwMode="auto">
            <a:xfrm flipH="1">
              <a:off x="3960242" y="5461413"/>
              <a:ext cx="876300" cy="55086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AutoShape 38"/>
            <p:cNvCxnSpPr>
              <a:cxnSpLocks noChangeShapeType="1"/>
              <a:stCxn id="162" idx="2"/>
              <a:endCxn id="164" idx="0"/>
            </p:cNvCxnSpPr>
            <p:nvPr/>
          </p:nvCxnSpPr>
          <p:spPr bwMode="auto">
            <a:xfrm flipH="1">
              <a:off x="4684142" y="5461413"/>
              <a:ext cx="152400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AutoShape 39"/>
            <p:cNvCxnSpPr>
              <a:cxnSpLocks noChangeShapeType="1"/>
              <a:stCxn id="162" idx="2"/>
              <a:endCxn id="165" idx="0"/>
            </p:cNvCxnSpPr>
            <p:nvPr/>
          </p:nvCxnSpPr>
          <p:spPr bwMode="auto">
            <a:xfrm>
              <a:off x="4836542" y="5461413"/>
              <a:ext cx="703263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AutoShape 40"/>
            <p:cNvCxnSpPr>
              <a:cxnSpLocks noChangeShapeType="1"/>
              <a:stCxn id="162" idx="2"/>
              <a:endCxn id="166" idx="0"/>
            </p:cNvCxnSpPr>
            <p:nvPr/>
          </p:nvCxnSpPr>
          <p:spPr bwMode="auto">
            <a:xfrm>
              <a:off x="4836542" y="5461413"/>
              <a:ext cx="1562100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AutoShape 41"/>
            <p:cNvCxnSpPr>
              <a:cxnSpLocks noChangeShapeType="1"/>
              <a:stCxn id="167" idx="3"/>
              <a:endCxn id="168" idx="1"/>
            </p:cNvCxnSpPr>
            <p:nvPr/>
          </p:nvCxnSpPr>
          <p:spPr bwMode="auto">
            <a:xfrm flipV="1">
              <a:off x="7262242" y="3939001"/>
              <a:ext cx="723900" cy="5207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42"/>
            <p:cNvCxnSpPr>
              <a:cxnSpLocks noChangeShapeType="1"/>
              <a:stCxn id="167" idx="3"/>
              <a:endCxn id="169" idx="1"/>
            </p:cNvCxnSpPr>
            <p:nvPr/>
          </p:nvCxnSpPr>
          <p:spPr bwMode="auto">
            <a:xfrm flipV="1">
              <a:off x="7262242" y="4261263"/>
              <a:ext cx="723900" cy="1984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43"/>
            <p:cNvCxnSpPr>
              <a:cxnSpLocks noChangeShapeType="1"/>
              <a:stCxn id="167" idx="3"/>
              <a:endCxn id="171" idx="1"/>
            </p:cNvCxnSpPr>
            <p:nvPr/>
          </p:nvCxnSpPr>
          <p:spPr bwMode="auto">
            <a:xfrm>
              <a:off x="7262242" y="4459701"/>
              <a:ext cx="723900" cy="1476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44"/>
            <p:cNvCxnSpPr>
              <a:cxnSpLocks noChangeShapeType="1"/>
              <a:stCxn id="167" idx="3"/>
              <a:endCxn id="170" idx="1"/>
            </p:cNvCxnSpPr>
            <p:nvPr/>
          </p:nvCxnSpPr>
          <p:spPr bwMode="auto">
            <a:xfrm>
              <a:off x="7262242" y="4459701"/>
              <a:ext cx="723900" cy="549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45"/>
            <p:cNvCxnSpPr>
              <a:cxnSpLocks noChangeShapeType="1"/>
              <a:stCxn id="172" idx="0"/>
              <a:endCxn id="173" idx="2"/>
            </p:cNvCxnSpPr>
            <p:nvPr/>
          </p:nvCxnSpPr>
          <p:spPr bwMode="auto">
            <a:xfrm flipH="1" flipV="1">
              <a:off x="6401817" y="2427701"/>
              <a:ext cx="479425" cy="2222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46"/>
            <p:cNvCxnSpPr>
              <a:cxnSpLocks noChangeShapeType="1"/>
              <a:stCxn id="172" idx="0"/>
              <a:endCxn id="174" idx="2"/>
            </p:cNvCxnSpPr>
            <p:nvPr/>
          </p:nvCxnSpPr>
          <p:spPr bwMode="auto">
            <a:xfrm flipV="1">
              <a:off x="6881242" y="2427701"/>
              <a:ext cx="434975" cy="2222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AutoShape 47"/>
            <p:cNvSpPr>
              <a:spLocks noChangeArrowheads="1"/>
            </p:cNvSpPr>
            <p:nvPr/>
          </p:nvSpPr>
          <p:spPr bwMode="auto">
            <a:xfrm>
              <a:off x="4479355" y="4231101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选修</a:t>
              </a:r>
            </a:p>
          </p:txBody>
        </p:sp>
        <p:sp>
          <p:nvSpPr>
            <p:cNvPr id="193" name="AutoShape 48"/>
            <p:cNvSpPr>
              <a:spLocks noChangeArrowheads="1"/>
            </p:cNvSpPr>
            <p:nvPr/>
          </p:nvSpPr>
          <p:spPr bwMode="auto">
            <a:xfrm>
              <a:off x="4711130" y="3437351"/>
              <a:ext cx="75565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成绩</a:t>
              </a:r>
            </a:p>
          </p:txBody>
        </p:sp>
        <p:cxnSp>
          <p:nvCxnSpPr>
            <p:cNvPr id="194" name="AutoShape 49"/>
            <p:cNvCxnSpPr>
              <a:cxnSpLocks noChangeShapeType="1"/>
              <a:stCxn id="193" idx="2"/>
              <a:endCxn id="192" idx="0"/>
            </p:cNvCxnSpPr>
            <p:nvPr/>
          </p:nvCxnSpPr>
          <p:spPr bwMode="auto">
            <a:xfrm>
              <a:off x="5088955" y="3716751"/>
              <a:ext cx="0" cy="5143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AutoShape 50"/>
            <p:cNvCxnSpPr>
              <a:cxnSpLocks noChangeShapeType="1"/>
              <a:stCxn id="153" idx="3"/>
              <a:endCxn id="192" idx="1"/>
            </p:cNvCxnSpPr>
            <p:nvPr/>
          </p:nvCxnSpPr>
          <p:spPr bwMode="auto">
            <a:xfrm>
              <a:off x="3155380" y="4459701"/>
              <a:ext cx="1323975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51"/>
            <p:cNvCxnSpPr>
              <a:cxnSpLocks noChangeShapeType="1"/>
              <a:stCxn id="192" idx="3"/>
              <a:endCxn id="167" idx="1"/>
            </p:cNvCxnSpPr>
            <p:nvPr/>
          </p:nvCxnSpPr>
          <p:spPr bwMode="auto">
            <a:xfrm>
              <a:off x="5698555" y="4459701"/>
              <a:ext cx="80168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" name="AutoShape 52"/>
            <p:cNvSpPr>
              <a:spLocks noChangeArrowheads="1"/>
            </p:cNvSpPr>
            <p:nvPr/>
          </p:nvSpPr>
          <p:spPr bwMode="auto">
            <a:xfrm>
              <a:off x="6271642" y="3472276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组成</a:t>
              </a:r>
            </a:p>
          </p:txBody>
        </p:sp>
        <p:cxnSp>
          <p:nvCxnSpPr>
            <p:cNvPr id="198" name="AutoShape 53"/>
            <p:cNvCxnSpPr>
              <a:cxnSpLocks noChangeShapeType="1"/>
              <a:stCxn id="172" idx="2"/>
              <a:endCxn id="197" idx="0"/>
            </p:cNvCxnSpPr>
            <p:nvPr/>
          </p:nvCxnSpPr>
          <p:spPr bwMode="auto">
            <a:xfrm>
              <a:off x="6881242" y="2994438"/>
              <a:ext cx="0" cy="4778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AutoShape 54"/>
            <p:cNvCxnSpPr>
              <a:cxnSpLocks noChangeShapeType="1"/>
              <a:stCxn id="197" idx="2"/>
              <a:endCxn id="167" idx="0"/>
            </p:cNvCxnSpPr>
            <p:nvPr/>
          </p:nvCxnSpPr>
          <p:spPr bwMode="auto">
            <a:xfrm>
              <a:off x="6881242" y="3929476"/>
              <a:ext cx="0" cy="36988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AutoShape 57"/>
            <p:cNvSpPr>
              <a:spLocks noChangeArrowheads="1"/>
            </p:cNvSpPr>
            <p:nvPr/>
          </p:nvSpPr>
          <p:spPr bwMode="auto">
            <a:xfrm>
              <a:off x="2202880" y="5047076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讲授</a:t>
              </a:r>
            </a:p>
          </p:txBody>
        </p:sp>
        <p:cxnSp>
          <p:nvCxnSpPr>
            <p:cNvPr id="203" name="AutoShape 58"/>
            <p:cNvCxnSpPr>
              <a:cxnSpLocks noChangeShapeType="1"/>
              <a:stCxn id="153" idx="2"/>
              <a:endCxn id="202" idx="0"/>
            </p:cNvCxnSpPr>
            <p:nvPr/>
          </p:nvCxnSpPr>
          <p:spPr bwMode="auto">
            <a:xfrm rot="5400000">
              <a:off x="2598961" y="4833557"/>
              <a:ext cx="427038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AutoShape 59"/>
            <p:cNvCxnSpPr>
              <a:cxnSpLocks noChangeShapeType="1"/>
              <a:stCxn id="202" idx="1"/>
              <a:endCxn id="157" idx="3"/>
            </p:cNvCxnSpPr>
            <p:nvPr/>
          </p:nvCxnSpPr>
          <p:spPr bwMode="auto">
            <a:xfrm rot="10800000">
              <a:off x="1605980" y="5275676"/>
              <a:ext cx="59690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AutoShape 60"/>
            <p:cNvCxnSpPr>
              <a:cxnSpLocks noChangeShapeType="1"/>
              <a:stCxn id="202" idx="3"/>
              <a:endCxn id="162" idx="1"/>
            </p:cNvCxnSpPr>
            <p:nvPr/>
          </p:nvCxnSpPr>
          <p:spPr bwMode="auto">
            <a:xfrm>
              <a:off x="3422080" y="5275676"/>
              <a:ext cx="88106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Rectangle 61"/>
            <p:cNvSpPr>
              <a:spLocks noChangeArrowheads="1"/>
            </p:cNvSpPr>
            <p:nvPr/>
          </p:nvSpPr>
          <p:spPr bwMode="auto">
            <a:xfrm>
              <a:off x="3720530" y="4177126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207" name="Rectangle 62"/>
            <p:cNvSpPr>
              <a:spLocks noChangeArrowheads="1"/>
            </p:cNvSpPr>
            <p:nvPr/>
          </p:nvSpPr>
          <p:spPr bwMode="auto">
            <a:xfrm>
              <a:off x="5874767" y="4197763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8" name="Rectangle 64"/>
            <p:cNvSpPr>
              <a:spLocks noChangeArrowheads="1"/>
            </p:cNvSpPr>
            <p:nvPr/>
          </p:nvSpPr>
          <p:spPr bwMode="auto">
            <a:xfrm>
              <a:off x="6654230" y="3972338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9" name="Rectangle 65"/>
            <p:cNvSpPr>
              <a:spLocks noChangeArrowheads="1"/>
            </p:cNvSpPr>
            <p:nvPr/>
          </p:nvSpPr>
          <p:spPr bwMode="auto">
            <a:xfrm>
              <a:off x="6787580" y="3162713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10" name="Rectangle 68"/>
            <p:cNvSpPr>
              <a:spLocks noChangeArrowheads="1"/>
            </p:cNvSpPr>
            <p:nvPr/>
          </p:nvSpPr>
          <p:spPr bwMode="auto">
            <a:xfrm>
              <a:off x="2398142" y="4693063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211" name="Rectangle 69"/>
            <p:cNvSpPr>
              <a:spLocks noChangeArrowheads="1"/>
            </p:cNvSpPr>
            <p:nvPr/>
          </p:nvSpPr>
          <p:spPr bwMode="auto">
            <a:xfrm>
              <a:off x="1474217" y="4996276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12" name="Rectangle 70"/>
            <p:cNvSpPr>
              <a:spLocks noChangeArrowheads="1"/>
            </p:cNvSpPr>
            <p:nvPr/>
          </p:nvSpPr>
          <p:spPr bwMode="auto">
            <a:xfrm>
              <a:off x="3439542" y="4988338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p</a:t>
              </a:r>
            </a:p>
          </p:txBody>
        </p:sp>
      </p:grpSp>
      <p:grpSp>
        <p:nvGrpSpPr>
          <p:cNvPr id="213" name="Group 71"/>
          <p:cNvGrpSpPr>
            <a:grpSpLocks/>
          </p:cNvGrpSpPr>
          <p:nvPr/>
        </p:nvGrpSpPr>
        <p:grpSpPr bwMode="auto">
          <a:xfrm>
            <a:off x="647058" y="2077850"/>
            <a:ext cx="1800225" cy="936625"/>
            <a:chOff x="2154" y="1389"/>
            <a:chExt cx="1134" cy="590"/>
          </a:xfrm>
        </p:grpSpPr>
        <p:sp>
          <p:nvSpPr>
            <p:cNvPr id="214" name="Rectangle 72"/>
            <p:cNvSpPr>
              <a:spLocks noChangeArrowheads="1"/>
            </p:cNvSpPr>
            <p:nvPr/>
          </p:nvSpPr>
          <p:spPr bwMode="auto">
            <a:xfrm>
              <a:off x="2154" y="1389"/>
              <a:ext cx="1134" cy="59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" name="Rectangle 73"/>
            <p:cNvSpPr>
              <a:spLocks noChangeArrowheads="1"/>
            </p:cNvSpPr>
            <p:nvPr/>
          </p:nvSpPr>
          <p:spPr bwMode="auto">
            <a:xfrm>
              <a:off x="2226" y="1433"/>
              <a:ext cx="453" cy="15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16" name="Rectangle 74"/>
            <p:cNvSpPr>
              <a:spLocks noChangeArrowheads="1"/>
            </p:cNvSpPr>
            <p:nvPr/>
          </p:nvSpPr>
          <p:spPr bwMode="auto">
            <a:xfrm>
              <a:off x="2850" y="1394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实体</a:t>
              </a:r>
            </a:p>
          </p:txBody>
        </p:sp>
        <p:sp>
          <p:nvSpPr>
            <p:cNvPr id="217" name="AutoShape 75"/>
            <p:cNvSpPr>
              <a:spLocks noChangeArrowheads="1"/>
            </p:cNvSpPr>
            <p:nvPr/>
          </p:nvSpPr>
          <p:spPr bwMode="auto">
            <a:xfrm>
              <a:off x="2245" y="1797"/>
              <a:ext cx="453" cy="151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18" name="Rectangle 76"/>
            <p:cNvSpPr>
              <a:spLocks noChangeArrowheads="1"/>
            </p:cNvSpPr>
            <p:nvPr/>
          </p:nvSpPr>
          <p:spPr bwMode="auto">
            <a:xfrm>
              <a:off x="2862" y="1768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联系</a:t>
              </a:r>
            </a:p>
          </p:txBody>
        </p:sp>
        <p:sp>
          <p:nvSpPr>
            <p:cNvPr id="219" name="AutoShape 77"/>
            <p:cNvSpPr>
              <a:spLocks noChangeArrowheads="1"/>
            </p:cNvSpPr>
            <p:nvPr/>
          </p:nvSpPr>
          <p:spPr bwMode="auto">
            <a:xfrm>
              <a:off x="2226" y="1621"/>
              <a:ext cx="453" cy="1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20" name="Rectangle 78"/>
            <p:cNvSpPr>
              <a:spLocks noChangeArrowheads="1"/>
            </p:cNvSpPr>
            <p:nvPr/>
          </p:nvSpPr>
          <p:spPr bwMode="auto">
            <a:xfrm>
              <a:off x="2850" y="1581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属性</a:t>
              </a:r>
            </a:p>
          </p:txBody>
        </p:sp>
      </p:grpSp>
      <p:sp>
        <p:nvSpPr>
          <p:cNvPr id="221" name="Rectangle 79"/>
          <p:cNvSpPr txBox="1">
            <a:spLocks noChangeArrowheads="1"/>
          </p:cNvSpPr>
          <p:nvPr/>
        </p:nvSpPr>
        <p:spPr bwMode="auto">
          <a:xfrm>
            <a:off x="551384" y="769750"/>
            <a:ext cx="11305256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ct val="30000"/>
              </a:spcAft>
              <a:buNone/>
              <a:defRPr/>
            </a:pPr>
            <a:r>
              <a:rPr lang="zh-CN" altLang="en-US" kern="0" baseline="0" dirty="0" smtClean="0">
                <a:solidFill>
                  <a:schemeClr val="tx1"/>
                </a:solidFill>
              </a:rPr>
              <a:t>英文全称为</a:t>
            </a:r>
            <a:r>
              <a:rPr lang="en-US" altLang="zh-CN" kern="0" baseline="0" dirty="0" smtClean="0">
                <a:solidFill>
                  <a:schemeClr val="tx1"/>
                </a:solidFill>
              </a:rPr>
              <a:t>Entity Relationship Model</a:t>
            </a:r>
            <a:r>
              <a:rPr lang="zh-CN" altLang="en-US" kern="0" baseline="0" dirty="0" smtClean="0">
                <a:solidFill>
                  <a:schemeClr val="tx1"/>
                </a:solidFill>
              </a:rPr>
              <a:t>，用于建立概念性的数据模型。</a:t>
            </a:r>
          </a:p>
        </p:txBody>
      </p:sp>
    </p:spTree>
    <p:extLst>
      <p:ext uri="{BB962C8B-B14F-4D97-AF65-F5344CB8AC3E}">
        <p14:creationId xmlns:p14="http://schemas.microsoft.com/office/powerpoint/2010/main" val="102543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5124333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altLang="zh-CN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E-R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模型中的基本概念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73" name="Rectangle 5"/>
          <p:cNvSpPr txBox="1">
            <a:spLocks noChangeArrowheads="1"/>
          </p:cNvSpPr>
          <p:nvPr/>
        </p:nvSpPr>
        <p:spPr bwMode="auto">
          <a:xfrm>
            <a:off x="244621" y="865289"/>
            <a:ext cx="1125197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zh-CN" altLang="en-US" sz="2800" b="1" baseline="0" dirty="0" smtClean="0">
                <a:solidFill>
                  <a:srgbClr val="FFFF00"/>
                </a:solidFill>
              </a:rPr>
              <a:t>实体</a:t>
            </a:r>
            <a:r>
              <a:rPr lang="zh-CN" altLang="en-US" sz="2800" baseline="0" dirty="0" smtClean="0"/>
              <a:t>（</a:t>
            </a:r>
            <a:r>
              <a:rPr lang="en-US" altLang="zh-CN" sz="2800" baseline="0" dirty="0" smtClean="0"/>
              <a:t>Entity</a:t>
            </a:r>
            <a:r>
              <a:rPr lang="zh-CN" altLang="en-US" sz="2800" baseline="0" dirty="0" smtClean="0"/>
              <a:t>）：客观存在并可以相互区别的事物。可以是一个具体的物体或抽象的概念。</a:t>
            </a:r>
          </a:p>
          <a:p>
            <a:pPr eaLnBrk="1" hangingPunct="1">
              <a:spcBef>
                <a:spcPts val="12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baseline="0" dirty="0">
                <a:solidFill>
                  <a:srgbClr val="CCFF99"/>
                </a:solidFill>
              </a:rPr>
              <a:t>	如一名学生，一门课程，一次选课等。</a:t>
            </a:r>
            <a:endParaRPr lang="en-US" altLang="zh-CN" sz="2800" baseline="0" dirty="0">
              <a:solidFill>
                <a:srgbClr val="CCFF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4161" y="2708920"/>
            <a:ext cx="11428463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ct val="20000"/>
              </a:spcAft>
              <a:buClr>
                <a:srgbClr val="66FF33"/>
              </a:buClr>
              <a:buSzPct val="85000"/>
              <a:buFontTx/>
              <a:buBlip>
                <a:blip r:embed="rId3"/>
              </a:buBlip>
              <a:defRPr/>
            </a:pPr>
            <a:r>
              <a:rPr lang="zh-CN" altLang="en-US" sz="28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Attributes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：实体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的某一特性</a:t>
            </a:r>
            <a:r>
              <a:rPr lang="zh-CN" altLang="en-US" sz="28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aseline="0" dirty="0" smtClean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ct val="2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baseline="0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如</a:t>
            </a:r>
            <a:r>
              <a:rPr lang="zh-CN" altLang="en-US" sz="2800" baseline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学生实体有学号、姓名、年龄等属性，一门课程有课名、课程性质、任课教师等属性。</a:t>
            </a:r>
          </a:p>
        </p:txBody>
      </p:sp>
      <p:sp>
        <p:nvSpPr>
          <p:cNvPr id="75" name="矩形 74"/>
          <p:cNvSpPr/>
          <p:nvPr/>
        </p:nvSpPr>
        <p:spPr>
          <a:xfrm>
            <a:off x="302849" y="6002124"/>
            <a:ext cx="84296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ct val="20000"/>
              </a:spcAft>
              <a:buClr>
                <a:srgbClr val="66FF33"/>
              </a:buClr>
              <a:buSzPct val="85000"/>
              <a:buFontTx/>
              <a:buBlip>
                <a:blip r:embed="rId3"/>
              </a:buBlip>
              <a:defRPr/>
            </a:pPr>
            <a:r>
              <a:rPr lang="zh-CN" altLang="en-US" sz="2800" b="1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28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80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）：唯一标识实体的属性或属性集。</a:t>
            </a:r>
            <a:endParaRPr lang="zh-CN" altLang="en-US" sz="280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5"/>
          <p:cNvSpPr txBox="1">
            <a:spLocks noChangeArrowheads="1"/>
          </p:cNvSpPr>
          <p:nvPr/>
        </p:nvSpPr>
        <p:spPr bwMode="auto">
          <a:xfrm>
            <a:off x="244621" y="4653136"/>
            <a:ext cx="1125197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zh-CN" altLang="en-US" sz="2800" b="1" baseline="0" dirty="0" smtClean="0">
                <a:solidFill>
                  <a:srgbClr val="FFFF00"/>
                </a:solidFill>
              </a:rPr>
              <a:t>实体集</a:t>
            </a:r>
            <a:r>
              <a:rPr lang="zh-CN" altLang="en-US" sz="2800" baseline="0" dirty="0" smtClean="0"/>
              <a:t>：具有相同属性（注意不是属性值）的实体的集合。在不引起混淆时，往往简称为实体。</a:t>
            </a:r>
            <a:endParaRPr lang="en-US" altLang="zh-CN" sz="2800" baseline="0" dirty="0">
              <a:solidFill>
                <a:srgbClr val="CC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5124333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altLang="zh-CN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E-R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模型中的基本概念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9550" y="980034"/>
            <a:ext cx="11235456" cy="154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zh-CN" altLang="en-US" sz="2800" b="1" baseline="0" dirty="0" smtClean="0">
                <a:solidFill>
                  <a:srgbClr val="FFFF00"/>
                </a:solidFill>
              </a:rPr>
              <a:t>联系</a:t>
            </a:r>
            <a:r>
              <a:rPr lang="zh-CN" altLang="en-US" sz="2800" baseline="0" dirty="0" smtClean="0"/>
              <a:t>（</a:t>
            </a:r>
            <a:r>
              <a:rPr lang="en-US" altLang="zh-CN" sz="2800" baseline="0" dirty="0" smtClean="0"/>
              <a:t>Relationship</a:t>
            </a:r>
            <a:r>
              <a:rPr lang="zh-CN" altLang="en-US" sz="2800" baseline="0" dirty="0" smtClean="0"/>
              <a:t>）：实体</a:t>
            </a:r>
            <a:r>
              <a:rPr lang="zh-CN" altLang="en-US" sz="2800" baseline="0" dirty="0"/>
              <a:t>集</a:t>
            </a:r>
            <a:r>
              <a:rPr lang="zh-CN" altLang="en-US" sz="2800" baseline="0" dirty="0" smtClean="0"/>
              <a:t>之间和实体集内部各实体之间存在的关系。</a:t>
            </a:r>
          </a:p>
          <a:p>
            <a:pPr marL="0" indent="0"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800" baseline="0" dirty="0" smtClean="0"/>
              <a:t>   </a:t>
            </a:r>
            <a:r>
              <a:rPr lang="zh-CN" altLang="en-US" sz="2800" baseline="0" dirty="0" smtClean="0"/>
              <a:t>联系分为三种：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427784" y="4282827"/>
            <a:ext cx="1447800" cy="8382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89784" y="45114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18384" y="46638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656384" y="47400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351584" y="2996952"/>
            <a:ext cx="1447800" cy="8382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32634" y="30731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675434" y="343510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418384" y="33017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cxnSp>
        <p:nvCxnSpPr>
          <p:cNvPr id="16" name="AutoShape 12"/>
          <p:cNvCxnSpPr>
            <a:cxnSpLocks noChangeShapeType="1"/>
            <a:stCxn id="13" idx="2"/>
            <a:endCxn id="11" idx="0"/>
          </p:cNvCxnSpPr>
          <p:nvPr/>
        </p:nvCxnSpPr>
        <p:spPr bwMode="auto">
          <a:xfrm flipH="1">
            <a:off x="2732584" y="3225552"/>
            <a:ext cx="476250" cy="15144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3"/>
          <p:cNvCxnSpPr>
            <a:cxnSpLocks noChangeShapeType="1"/>
            <a:stCxn id="14" idx="2"/>
            <a:endCxn id="9" idx="0"/>
          </p:cNvCxnSpPr>
          <p:nvPr/>
        </p:nvCxnSpPr>
        <p:spPr bwMode="auto">
          <a:xfrm>
            <a:off x="2751634" y="3587502"/>
            <a:ext cx="514350" cy="923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4"/>
          <p:cNvCxnSpPr>
            <a:cxnSpLocks noChangeShapeType="1"/>
            <a:stCxn id="15" idx="2"/>
            <a:endCxn id="10" idx="0"/>
          </p:cNvCxnSpPr>
          <p:nvPr/>
        </p:nvCxnSpPr>
        <p:spPr bwMode="auto">
          <a:xfrm>
            <a:off x="3494584" y="3454152"/>
            <a:ext cx="0" cy="1209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815480" y="5525190"/>
            <a:ext cx="2693046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一对一联系</a:t>
            </a:r>
            <a:r>
              <a:rPr kumimoji="1" lang="en-US" altLang="zh-CN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(1:1)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266234" y="4263777"/>
            <a:ext cx="1447800" cy="8382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104434" y="43685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485434" y="46733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628184" y="47781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5190034" y="2968377"/>
            <a:ext cx="1447800" cy="8382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952034" y="32255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5628184" y="31398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256834" y="34541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418634" y="342557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cxnSp>
        <p:nvCxnSpPr>
          <p:cNvPr id="29" name="AutoShape 25"/>
          <p:cNvCxnSpPr>
            <a:cxnSpLocks noChangeShapeType="1"/>
            <a:stCxn id="26" idx="2"/>
            <a:endCxn id="23" idx="0"/>
          </p:cNvCxnSpPr>
          <p:nvPr/>
        </p:nvCxnSpPr>
        <p:spPr bwMode="auto">
          <a:xfrm>
            <a:off x="5704384" y="3292227"/>
            <a:ext cx="0" cy="148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6"/>
          <p:cNvCxnSpPr>
            <a:cxnSpLocks noChangeShapeType="1"/>
            <a:stCxn id="26" idx="2"/>
            <a:endCxn id="40" idx="0"/>
          </p:cNvCxnSpPr>
          <p:nvPr/>
        </p:nvCxnSpPr>
        <p:spPr bwMode="auto">
          <a:xfrm flipH="1">
            <a:off x="5418634" y="3292227"/>
            <a:ext cx="285750" cy="1266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7"/>
          <p:cNvCxnSpPr>
            <a:cxnSpLocks noChangeShapeType="1"/>
            <a:stCxn id="27" idx="2"/>
            <a:endCxn id="22" idx="0"/>
          </p:cNvCxnSpPr>
          <p:nvPr/>
        </p:nvCxnSpPr>
        <p:spPr bwMode="auto">
          <a:xfrm>
            <a:off x="6333034" y="3606552"/>
            <a:ext cx="228600" cy="1066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650755" y="5525190"/>
            <a:ext cx="2693046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一对多联系</a:t>
            </a:r>
            <a:r>
              <a:rPr kumimoji="1" lang="en-US" altLang="zh-CN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1:</a:t>
            </a:r>
            <a:r>
              <a:rPr kumimoji="1" lang="en-US" altLang="zh-CN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n)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19871" y="5958577"/>
            <a:ext cx="1795364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800" baseline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学校与校长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056434" y="48162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2904034" y="45114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827834" y="309220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875834" y="46733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99634" y="43685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256834" y="48257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5342434" y="45590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cxnSp>
        <p:nvCxnSpPr>
          <p:cNvPr id="41" name="AutoShape 37"/>
          <p:cNvCxnSpPr>
            <a:cxnSpLocks noChangeShapeType="1"/>
            <a:stCxn id="26" idx="2"/>
            <a:endCxn id="38" idx="0"/>
          </p:cNvCxnSpPr>
          <p:nvPr/>
        </p:nvCxnSpPr>
        <p:spPr bwMode="auto">
          <a:xfrm>
            <a:off x="5704384" y="3292227"/>
            <a:ext cx="171450" cy="10763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8"/>
          <p:cNvCxnSpPr>
            <a:cxnSpLocks noChangeShapeType="1"/>
            <a:stCxn id="27" idx="2"/>
            <a:endCxn id="39" idx="0"/>
          </p:cNvCxnSpPr>
          <p:nvPr/>
        </p:nvCxnSpPr>
        <p:spPr bwMode="auto">
          <a:xfrm>
            <a:off x="6333034" y="3606552"/>
            <a:ext cx="0" cy="1219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9"/>
          <p:cNvCxnSpPr>
            <a:cxnSpLocks noChangeShapeType="1"/>
            <a:stCxn id="25" idx="2"/>
            <a:endCxn id="21" idx="0"/>
          </p:cNvCxnSpPr>
          <p:nvPr/>
        </p:nvCxnSpPr>
        <p:spPr bwMode="auto">
          <a:xfrm>
            <a:off x="6028234" y="3377952"/>
            <a:ext cx="152400" cy="990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5129759" y="5958577"/>
            <a:ext cx="1795363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800" baseline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班级与学生</a:t>
            </a:r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8161834" y="4216152"/>
            <a:ext cx="1447800" cy="8382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9000034" y="43209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9381034" y="46257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8523784" y="47876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8085634" y="2920752"/>
            <a:ext cx="1447800" cy="8382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8847634" y="31779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8523784" y="309220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9152434" y="34065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8238034" y="3225552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cxnSp>
        <p:nvCxnSpPr>
          <p:cNvPr id="54" name="AutoShape 50"/>
          <p:cNvCxnSpPr>
            <a:cxnSpLocks noChangeShapeType="1"/>
            <a:stCxn id="51" idx="2"/>
            <a:endCxn id="48" idx="0"/>
          </p:cNvCxnSpPr>
          <p:nvPr/>
        </p:nvCxnSpPr>
        <p:spPr bwMode="auto">
          <a:xfrm>
            <a:off x="8599984" y="3244602"/>
            <a:ext cx="0" cy="15430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51"/>
          <p:cNvCxnSpPr>
            <a:cxnSpLocks noChangeShapeType="1"/>
            <a:stCxn id="51" idx="2"/>
            <a:endCxn id="61" idx="0"/>
          </p:cNvCxnSpPr>
          <p:nvPr/>
        </p:nvCxnSpPr>
        <p:spPr bwMode="auto">
          <a:xfrm flipH="1">
            <a:off x="8314234" y="3244602"/>
            <a:ext cx="285750" cy="1266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2"/>
          <p:cNvCxnSpPr>
            <a:cxnSpLocks noChangeShapeType="1"/>
            <a:stCxn id="52" idx="2"/>
            <a:endCxn id="47" idx="0"/>
          </p:cNvCxnSpPr>
          <p:nvPr/>
        </p:nvCxnSpPr>
        <p:spPr bwMode="auto">
          <a:xfrm>
            <a:off x="9228634" y="3558927"/>
            <a:ext cx="228600" cy="1066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541593" y="5525190"/>
            <a:ext cx="2693045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多对多联系</a:t>
            </a:r>
            <a:r>
              <a:rPr kumimoji="1" lang="en-US" altLang="zh-CN" sz="28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(m:n)</a:t>
            </a: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8771434" y="46257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8771434" y="43209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9152434" y="47781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8238034" y="4511427"/>
            <a:ext cx="152400" cy="152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Aft>
                <a:spcPct val="25000"/>
              </a:spcAft>
              <a:buSzPct val="80000"/>
              <a:buFont typeface="Wingdings" pitchFamily="2" charset="2"/>
              <a:buNone/>
              <a:defRPr/>
            </a:pPr>
            <a:endParaRPr kumimoji="1" lang="zh-CN" altLang="en-US" sz="320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cxnSp>
        <p:nvCxnSpPr>
          <p:cNvPr id="62" name="AutoShape 58"/>
          <p:cNvCxnSpPr>
            <a:cxnSpLocks noChangeShapeType="1"/>
            <a:stCxn id="51" idx="2"/>
            <a:endCxn id="59" idx="0"/>
          </p:cNvCxnSpPr>
          <p:nvPr/>
        </p:nvCxnSpPr>
        <p:spPr bwMode="auto">
          <a:xfrm>
            <a:off x="8599984" y="3244602"/>
            <a:ext cx="247650" cy="10763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59"/>
          <p:cNvCxnSpPr>
            <a:cxnSpLocks noChangeShapeType="1"/>
            <a:stCxn id="52" idx="2"/>
            <a:endCxn id="60" idx="0"/>
          </p:cNvCxnSpPr>
          <p:nvPr/>
        </p:nvCxnSpPr>
        <p:spPr bwMode="auto">
          <a:xfrm>
            <a:off x="9228634" y="3558927"/>
            <a:ext cx="0" cy="1219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60"/>
          <p:cNvCxnSpPr>
            <a:cxnSpLocks noChangeShapeType="1"/>
            <a:stCxn id="50" idx="2"/>
            <a:endCxn id="46" idx="0"/>
          </p:cNvCxnSpPr>
          <p:nvPr/>
        </p:nvCxnSpPr>
        <p:spPr bwMode="auto">
          <a:xfrm>
            <a:off x="8923834" y="3330327"/>
            <a:ext cx="152400" cy="990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8025359" y="5958577"/>
            <a:ext cx="1795363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800" baseline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课程与学生</a:t>
            </a:r>
          </a:p>
        </p:txBody>
      </p:sp>
      <p:cxnSp>
        <p:nvCxnSpPr>
          <p:cNvPr id="66" name="AutoShape 62"/>
          <p:cNvCxnSpPr>
            <a:cxnSpLocks noChangeShapeType="1"/>
            <a:stCxn id="48" idx="0"/>
            <a:endCxn id="53" idx="2"/>
          </p:cNvCxnSpPr>
          <p:nvPr/>
        </p:nvCxnSpPr>
        <p:spPr bwMode="auto">
          <a:xfrm flipH="1" flipV="1">
            <a:off x="8314234" y="3377952"/>
            <a:ext cx="285750" cy="14097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63"/>
          <p:cNvCxnSpPr>
            <a:cxnSpLocks noChangeShapeType="1"/>
            <a:stCxn id="48" idx="0"/>
            <a:endCxn id="50" idx="2"/>
          </p:cNvCxnSpPr>
          <p:nvPr/>
        </p:nvCxnSpPr>
        <p:spPr bwMode="auto">
          <a:xfrm flipV="1">
            <a:off x="8599984" y="3330327"/>
            <a:ext cx="323850" cy="14573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64"/>
          <p:cNvCxnSpPr>
            <a:cxnSpLocks noChangeShapeType="1"/>
            <a:stCxn id="59" idx="0"/>
            <a:endCxn id="52" idx="2"/>
          </p:cNvCxnSpPr>
          <p:nvPr/>
        </p:nvCxnSpPr>
        <p:spPr bwMode="auto">
          <a:xfrm flipV="1">
            <a:off x="8847634" y="3558927"/>
            <a:ext cx="381000" cy="762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65"/>
          <p:cNvCxnSpPr>
            <a:cxnSpLocks noChangeShapeType="1"/>
            <a:stCxn id="61" idx="0"/>
            <a:endCxn id="53" idx="2"/>
          </p:cNvCxnSpPr>
          <p:nvPr/>
        </p:nvCxnSpPr>
        <p:spPr bwMode="auto">
          <a:xfrm flipV="1">
            <a:off x="8314234" y="3377952"/>
            <a:ext cx="0" cy="11334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2064247" y="3084265"/>
            <a:ext cx="273646" cy="45318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r>
              <a:rPr kumimoji="1" lang="en-US" altLang="zh-CN" sz="20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2064247" y="4379665"/>
            <a:ext cx="273646" cy="45318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r>
              <a:rPr kumimoji="1" lang="en-US" altLang="zh-CN" sz="20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4943972" y="3084265"/>
            <a:ext cx="273646" cy="45318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r>
              <a:rPr kumimoji="1" lang="en-US" altLang="zh-CN" sz="20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943972" y="4379665"/>
            <a:ext cx="288074" cy="45318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r>
              <a:rPr kumimoji="1" lang="en-US" altLang="zh-CN" sz="20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7752259" y="3084265"/>
            <a:ext cx="358606" cy="45318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r>
              <a:rPr kumimoji="1" lang="en-US" altLang="zh-CN" sz="20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7752259" y="4379665"/>
            <a:ext cx="288074" cy="45318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r>
              <a:rPr kumimoji="1" lang="en-US" altLang="zh-CN" sz="20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2700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5124333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altLang="zh-CN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E-R</a:t>
            </a: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模型中的基本概念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49" name="Rectangle 19"/>
          <p:cNvSpPr txBox="1">
            <a:spLocks noChangeArrowheads="1"/>
          </p:cNvSpPr>
          <p:nvPr/>
        </p:nvSpPr>
        <p:spPr bwMode="auto">
          <a:xfrm>
            <a:off x="683647" y="1065363"/>
            <a:ext cx="7054793" cy="219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ct val="20000"/>
              </a:spcAft>
              <a:buClr>
                <a:srgbClr val="FFC000"/>
              </a:buClr>
              <a:buNone/>
              <a:defRPr/>
            </a:pPr>
            <a:r>
              <a:rPr lang="zh-CN" altLang="en-US" sz="2800" baseline="0" dirty="0" smtClean="0"/>
              <a:t>在仔细研究需求说明的基础上</a:t>
            </a:r>
            <a:endParaRPr lang="en-US" altLang="zh-CN" sz="2800" baseline="0" dirty="0" smtClean="0"/>
          </a:p>
          <a:p>
            <a:pPr marL="514350" indent="-514350" eaLnBrk="1" hangingPunct="1">
              <a:spcAft>
                <a:spcPct val="20000"/>
              </a:spcAft>
              <a:buClr>
                <a:srgbClr val="FFC000"/>
              </a:buClr>
              <a:buFont typeface="+mj-lt"/>
              <a:buAutoNum type="arabicPeriod"/>
              <a:defRPr/>
            </a:pPr>
            <a:r>
              <a:rPr lang="zh-CN" altLang="en-US" sz="2800" baseline="0" dirty="0" smtClean="0"/>
              <a:t>首先确定出实体和属性</a:t>
            </a:r>
            <a:endParaRPr lang="en-US" altLang="zh-CN" sz="2800" baseline="0" dirty="0" smtClean="0"/>
          </a:p>
          <a:p>
            <a:pPr marL="514350" indent="-514350" eaLnBrk="1" hangingPunct="1">
              <a:spcAft>
                <a:spcPct val="20000"/>
              </a:spcAft>
              <a:buClr>
                <a:srgbClr val="FFC000"/>
              </a:buClr>
              <a:buFont typeface="+mj-lt"/>
              <a:buAutoNum type="arabicPeriod"/>
              <a:defRPr/>
            </a:pPr>
            <a:r>
              <a:rPr lang="zh-CN" altLang="en-US" sz="2800" baseline="0" dirty="0" smtClean="0"/>
              <a:t>确定实体间和实体内部的联系及其类型</a:t>
            </a:r>
            <a:endParaRPr lang="en-US" altLang="zh-CN" sz="2800" baseline="0" dirty="0" smtClean="0"/>
          </a:p>
          <a:p>
            <a:pPr marL="514350" indent="-514350" eaLnBrk="1" hangingPunct="1">
              <a:spcAft>
                <a:spcPct val="20000"/>
              </a:spcAft>
              <a:buClr>
                <a:srgbClr val="FFC000"/>
              </a:buClr>
              <a:buFont typeface="+mj-lt"/>
              <a:buAutoNum type="arabicPeriod"/>
              <a:defRPr/>
            </a:pPr>
            <a:r>
              <a:rPr lang="zh-CN" altLang="en-US" sz="2800" baseline="0" dirty="0" smtClean="0"/>
              <a:t>确定联系产生的属性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551384" y="2124967"/>
            <a:ext cx="11162788" cy="4327525"/>
            <a:chOff x="486792" y="2092738"/>
            <a:chExt cx="8594548" cy="4327525"/>
          </a:xfrm>
        </p:grpSpPr>
        <p:sp>
          <p:nvSpPr>
            <p:cNvPr id="158" name="Rectangle 8"/>
            <p:cNvSpPr>
              <a:spLocks noChangeArrowheads="1"/>
            </p:cNvSpPr>
            <p:nvPr/>
          </p:nvSpPr>
          <p:spPr bwMode="auto">
            <a:xfrm>
              <a:off x="2469580" y="4299363"/>
              <a:ext cx="685800" cy="3206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课程</a:t>
              </a:r>
            </a:p>
          </p:txBody>
        </p:sp>
        <p:sp>
          <p:nvSpPr>
            <p:cNvPr id="159" name="AutoShape 9"/>
            <p:cNvSpPr>
              <a:spLocks noChangeArrowheads="1"/>
            </p:cNvSpPr>
            <p:nvPr/>
          </p:nvSpPr>
          <p:spPr bwMode="auto">
            <a:xfrm>
              <a:off x="1512317" y="3664363"/>
              <a:ext cx="7620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课程号</a:t>
              </a:r>
            </a:p>
          </p:txBody>
        </p:sp>
        <p:sp>
          <p:nvSpPr>
            <p:cNvPr id="160" name="AutoShape 10"/>
            <p:cNvSpPr>
              <a:spLocks noChangeArrowheads="1"/>
            </p:cNvSpPr>
            <p:nvPr/>
          </p:nvSpPr>
          <p:spPr bwMode="auto">
            <a:xfrm>
              <a:off x="2426717" y="3664363"/>
              <a:ext cx="7620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课程名</a:t>
              </a:r>
            </a:p>
          </p:txBody>
        </p:sp>
        <p:sp>
          <p:nvSpPr>
            <p:cNvPr id="161" name="AutoShape 11"/>
            <p:cNvSpPr>
              <a:spLocks noChangeArrowheads="1"/>
            </p:cNvSpPr>
            <p:nvPr/>
          </p:nvSpPr>
          <p:spPr bwMode="auto">
            <a:xfrm>
              <a:off x="3341117" y="3664363"/>
              <a:ext cx="6858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学分</a:t>
              </a:r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920180" y="5126451"/>
              <a:ext cx="685800" cy="29845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教师</a:t>
              </a:r>
            </a:p>
          </p:txBody>
        </p:sp>
        <p:sp>
          <p:nvSpPr>
            <p:cNvPr id="163" name="AutoShape 13"/>
            <p:cNvSpPr>
              <a:spLocks noChangeArrowheads="1"/>
            </p:cNvSpPr>
            <p:nvPr/>
          </p:nvSpPr>
          <p:spPr bwMode="auto">
            <a:xfrm>
              <a:off x="486792" y="5709063"/>
              <a:ext cx="7620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教工号</a:t>
              </a:r>
            </a:p>
          </p:txBody>
        </p:sp>
        <p:sp>
          <p:nvSpPr>
            <p:cNvPr id="164" name="AutoShape 14"/>
            <p:cNvSpPr>
              <a:spLocks noChangeArrowheads="1"/>
            </p:cNvSpPr>
            <p:nvPr/>
          </p:nvSpPr>
          <p:spPr bwMode="auto">
            <a:xfrm>
              <a:off x="1063055" y="6140863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165" name="AutoShape 15"/>
            <p:cNvSpPr>
              <a:spLocks noChangeArrowheads="1"/>
            </p:cNvSpPr>
            <p:nvPr/>
          </p:nvSpPr>
          <p:spPr bwMode="auto">
            <a:xfrm>
              <a:off x="1494855" y="5780501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166" name="AutoShape 16"/>
            <p:cNvSpPr>
              <a:spLocks noChangeArrowheads="1"/>
            </p:cNvSpPr>
            <p:nvPr/>
          </p:nvSpPr>
          <p:spPr bwMode="auto">
            <a:xfrm>
              <a:off x="2287017" y="5780501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职称</a:t>
              </a:r>
            </a:p>
          </p:txBody>
        </p:sp>
        <p:sp>
          <p:nvSpPr>
            <p:cNvPr id="167" name="Rectangle 17"/>
            <p:cNvSpPr>
              <a:spLocks noChangeArrowheads="1"/>
            </p:cNvSpPr>
            <p:nvPr/>
          </p:nvSpPr>
          <p:spPr bwMode="auto">
            <a:xfrm>
              <a:off x="4303142" y="5089938"/>
              <a:ext cx="1066800" cy="3714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参考书</a:t>
              </a:r>
            </a:p>
          </p:txBody>
        </p:sp>
        <p:sp>
          <p:nvSpPr>
            <p:cNvPr id="168" name="AutoShape 18"/>
            <p:cNvSpPr>
              <a:spLocks noChangeArrowheads="1"/>
            </p:cNvSpPr>
            <p:nvPr/>
          </p:nvSpPr>
          <p:spPr bwMode="auto">
            <a:xfrm>
              <a:off x="3655442" y="6012276"/>
              <a:ext cx="609600" cy="2730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书号</a:t>
              </a:r>
            </a:p>
          </p:txBody>
        </p:sp>
        <p:sp>
          <p:nvSpPr>
            <p:cNvPr id="169" name="AutoShape 19"/>
            <p:cNvSpPr>
              <a:spLocks noChangeArrowheads="1"/>
            </p:cNvSpPr>
            <p:nvPr/>
          </p:nvSpPr>
          <p:spPr bwMode="auto">
            <a:xfrm>
              <a:off x="4341242" y="5991638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书名</a:t>
              </a:r>
            </a:p>
          </p:txBody>
        </p:sp>
        <p:sp>
          <p:nvSpPr>
            <p:cNvPr id="170" name="AutoShape 20"/>
            <p:cNvSpPr>
              <a:spLocks noChangeArrowheads="1"/>
            </p:cNvSpPr>
            <p:nvPr/>
          </p:nvSpPr>
          <p:spPr bwMode="auto">
            <a:xfrm>
              <a:off x="5104830" y="5991638"/>
              <a:ext cx="86995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出版社</a:t>
              </a:r>
            </a:p>
          </p:txBody>
        </p:sp>
        <p:sp>
          <p:nvSpPr>
            <p:cNvPr id="171" name="AutoShape 21"/>
            <p:cNvSpPr>
              <a:spLocks noChangeArrowheads="1"/>
            </p:cNvSpPr>
            <p:nvPr/>
          </p:nvSpPr>
          <p:spPr bwMode="auto">
            <a:xfrm>
              <a:off x="6055742" y="5991638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主编</a:t>
              </a:r>
            </a:p>
          </p:txBody>
        </p:sp>
        <p:sp>
          <p:nvSpPr>
            <p:cNvPr id="172" name="Rectangle 22"/>
            <p:cNvSpPr>
              <a:spLocks noChangeArrowheads="1"/>
            </p:cNvSpPr>
            <p:nvPr/>
          </p:nvSpPr>
          <p:spPr bwMode="auto">
            <a:xfrm>
              <a:off x="6839789" y="4299363"/>
              <a:ext cx="762000" cy="3206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学生</a:t>
              </a:r>
            </a:p>
          </p:txBody>
        </p:sp>
        <p:sp>
          <p:nvSpPr>
            <p:cNvPr id="173" name="AutoShape 23"/>
            <p:cNvSpPr>
              <a:spLocks noChangeArrowheads="1"/>
            </p:cNvSpPr>
            <p:nvPr/>
          </p:nvSpPr>
          <p:spPr bwMode="auto">
            <a:xfrm>
              <a:off x="8325690" y="3815176"/>
              <a:ext cx="755650" cy="246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学号</a:t>
              </a:r>
            </a:p>
          </p:txBody>
        </p:sp>
        <p:sp>
          <p:nvSpPr>
            <p:cNvPr id="174" name="AutoShape 24"/>
            <p:cNvSpPr>
              <a:spLocks noChangeArrowheads="1"/>
            </p:cNvSpPr>
            <p:nvPr/>
          </p:nvSpPr>
          <p:spPr bwMode="auto">
            <a:xfrm>
              <a:off x="8325690" y="4134263"/>
              <a:ext cx="755650" cy="2524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175" name="AutoShape 25"/>
            <p:cNvSpPr>
              <a:spLocks noChangeArrowheads="1"/>
            </p:cNvSpPr>
            <p:nvPr/>
          </p:nvSpPr>
          <p:spPr bwMode="auto">
            <a:xfrm>
              <a:off x="8325690" y="4881976"/>
              <a:ext cx="755650" cy="2524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176" name="AutoShape 26"/>
            <p:cNvSpPr>
              <a:spLocks noChangeArrowheads="1"/>
            </p:cNvSpPr>
            <p:nvPr/>
          </p:nvSpPr>
          <p:spPr bwMode="auto">
            <a:xfrm>
              <a:off x="8325690" y="4480338"/>
              <a:ext cx="755650" cy="2524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年龄</a:t>
              </a: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6839789" y="2649951"/>
              <a:ext cx="762000" cy="34448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班级</a:t>
              </a:r>
            </a:p>
          </p:txBody>
        </p:sp>
        <p:sp>
          <p:nvSpPr>
            <p:cNvPr id="178" name="AutoShape 28"/>
            <p:cNvSpPr>
              <a:spLocks noChangeArrowheads="1"/>
            </p:cNvSpPr>
            <p:nvPr/>
          </p:nvSpPr>
          <p:spPr bwMode="auto">
            <a:xfrm>
              <a:off x="6363539" y="2092738"/>
              <a:ext cx="755650" cy="3349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班号</a:t>
              </a:r>
            </a:p>
          </p:txBody>
        </p:sp>
        <p:sp>
          <p:nvSpPr>
            <p:cNvPr id="179" name="AutoShape 29"/>
            <p:cNvSpPr>
              <a:spLocks noChangeArrowheads="1"/>
            </p:cNvSpPr>
            <p:nvPr/>
          </p:nvSpPr>
          <p:spPr bwMode="auto">
            <a:xfrm>
              <a:off x="7277940" y="2092738"/>
              <a:ext cx="755650" cy="3349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班名</a:t>
              </a:r>
            </a:p>
          </p:txBody>
        </p:sp>
        <p:cxnSp>
          <p:nvCxnSpPr>
            <p:cNvPr id="180" name="AutoShape 30"/>
            <p:cNvCxnSpPr>
              <a:cxnSpLocks noChangeShapeType="1"/>
              <a:stCxn id="159" idx="2"/>
              <a:endCxn id="158" idx="0"/>
            </p:cNvCxnSpPr>
            <p:nvPr/>
          </p:nvCxnSpPr>
          <p:spPr bwMode="auto">
            <a:xfrm>
              <a:off x="1893317" y="3951701"/>
              <a:ext cx="919163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AutoShape 31"/>
            <p:cNvCxnSpPr>
              <a:cxnSpLocks noChangeShapeType="1"/>
              <a:stCxn id="160" idx="2"/>
              <a:endCxn id="158" idx="0"/>
            </p:cNvCxnSpPr>
            <p:nvPr/>
          </p:nvCxnSpPr>
          <p:spPr bwMode="auto">
            <a:xfrm>
              <a:off x="2807717" y="3951701"/>
              <a:ext cx="4763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AutoShape 32"/>
            <p:cNvCxnSpPr>
              <a:cxnSpLocks noChangeShapeType="1"/>
              <a:stCxn id="161" idx="2"/>
              <a:endCxn id="158" idx="0"/>
            </p:cNvCxnSpPr>
            <p:nvPr/>
          </p:nvCxnSpPr>
          <p:spPr bwMode="auto">
            <a:xfrm flipH="1">
              <a:off x="2812480" y="3951701"/>
              <a:ext cx="871537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AutoShape 33"/>
            <p:cNvCxnSpPr>
              <a:cxnSpLocks noChangeShapeType="1"/>
              <a:stCxn id="162" idx="2"/>
              <a:endCxn id="163" idx="0"/>
            </p:cNvCxnSpPr>
            <p:nvPr/>
          </p:nvCxnSpPr>
          <p:spPr bwMode="auto">
            <a:xfrm flipH="1">
              <a:off x="867792" y="5424901"/>
              <a:ext cx="395288" cy="284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AutoShape 34"/>
            <p:cNvCxnSpPr>
              <a:cxnSpLocks noChangeShapeType="1"/>
              <a:stCxn id="162" idx="2"/>
              <a:endCxn id="164" idx="0"/>
            </p:cNvCxnSpPr>
            <p:nvPr/>
          </p:nvCxnSpPr>
          <p:spPr bwMode="auto">
            <a:xfrm>
              <a:off x="1263080" y="5424901"/>
              <a:ext cx="142875" cy="7159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AutoShape 35"/>
            <p:cNvCxnSpPr>
              <a:cxnSpLocks noChangeShapeType="1"/>
              <a:stCxn id="162" idx="2"/>
              <a:endCxn id="165" idx="0"/>
            </p:cNvCxnSpPr>
            <p:nvPr/>
          </p:nvCxnSpPr>
          <p:spPr bwMode="auto">
            <a:xfrm>
              <a:off x="1263080" y="5424901"/>
              <a:ext cx="574675" cy="3556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AutoShape 36"/>
            <p:cNvCxnSpPr>
              <a:cxnSpLocks noChangeShapeType="1"/>
              <a:stCxn id="162" idx="2"/>
              <a:endCxn id="166" idx="0"/>
            </p:cNvCxnSpPr>
            <p:nvPr/>
          </p:nvCxnSpPr>
          <p:spPr bwMode="auto">
            <a:xfrm>
              <a:off x="1263080" y="5424901"/>
              <a:ext cx="1366837" cy="3556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37"/>
            <p:cNvCxnSpPr>
              <a:cxnSpLocks noChangeShapeType="1"/>
              <a:stCxn id="167" idx="2"/>
              <a:endCxn id="168" idx="0"/>
            </p:cNvCxnSpPr>
            <p:nvPr/>
          </p:nvCxnSpPr>
          <p:spPr bwMode="auto">
            <a:xfrm flipH="1">
              <a:off x="3960242" y="5461413"/>
              <a:ext cx="876300" cy="55086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38"/>
            <p:cNvCxnSpPr>
              <a:cxnSpLocks noChangeShapeType="1"/>
              <a:stCxn id="167" idx="2"/>
              <a:endCxn id="169" idx="0"/>
            </p:cNvCxnSpPr>
            <p:nvPr/>
          </p:nvCxnSpPr>
          <p:spPr bwMode="auto">
            <a:xfrm flipH="1">
              <a:off x="4684142" y="5461413"/>
              <a:ext cx="152400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39"/>
            <p:cNvCxnSpPr>
              <a:cxnSpLocks noChangeShapeType="1"/>
              <a:stCxn id="167" idx="2"/>
              <a:endCxn id="170" idx="0"/>
            </p:cNvCxnSpPr>
            <p:nvPr/>
          </p:nvCxnSpPr>
          <p:spPr bwMode="auto">
            <a:xfrm>
              <a:off x="4836542" y="5461413"/>
              <a:ext cx="703263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40"/>
            <p:cNvCxnSpPr>
              <a:cxnSpLocks noChangeShapeType="1"/>
              <a:stCxn id="167" idx="2"/>
              <a:endCxn id="171" idx="0"/>
            </p:cNvCxnSpPr>
            <p:nvPr/>
          </p:nvCxnSpPr>
          <p:spPr bwMode="auto">
            <a:xfrm>
              <a:off x="4836542" y="5461413"/>
              <a:ext cx="1562100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41"/>
            <p:cNvCxnSpPr>
              <a:cxnSpLocks noChangeShapeType="1"/>
              <a:stCxn id="172" idx="3"/>
              <a:endCxn id="173" idx="1"/>
            </p:cNvCxnSpPr>
            <p:nvPr/>
          </p:nvCxnSpPr>
          <p:spPr bwMode="auto">
            <a:xfrm flipV="1">
              <a:off x="7601790" y="3939001"/>
              <a:ext cx="723900" cy="5207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AutoShape 42"/>
            <p:cNvCxnSpPr>
              <a:cxnSpLocks noChangeShapeType="1"/>
              <a:stCxn id="172" idx="3"/>
              <a:endCxn id="174" idx="1"/>
            </p:cNvCxnSpPr>
            <p:nvPr/>
          </p:nvCxnSpPr>
          <p:spPr bwMode="auto">
            <a:xfrm flipV="1">
              <a:off x="7601790" y="4261263"/>
              <a:ext cx="723900" cy="1984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43"/>
            <p:cNvCxnSpPr>
              <a:cxnSpLocks noChangeShapeType="1"/>
              <a:stCxn id="172" idx="3"/>
              <a:endCxn id="176" idx="1"/>
            </p:cNvCxnSpPr>
            <p:nvPr/>
          </p:nvCxnSpPr>
          <p:spPr bwMode="auto">
            <a:xfrm>
              <a:off x="7601790" y="4459701"/>
              <a:ext cx="723900" cy="1476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AutoShape 44"/>
            <p:cNvCxnSpPr>
              <a:cxnSpLocks noChangeShapeType="1"/>
              <a:stCxn id="172" idx="3"/>
              <a:endCxn id="175" idx="1"/>
            </p:cNvCxnSpPr>
            <p:nvPr/>
          </p:nvCxnSpPr>
          <p:spPr bwMode="auto">
            <a:xfrm>
              <a:off x="7601790" y="4459701"/>
              <a:ext cx="723900" cy="549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AutoShape 45"/>
            <p:cNvCxnSpPr>
              <a:cxnSpLocks noChangeShapeType="1"/>
              <a:stCxn id="177" idx="0"/>
              <a:endCxn id="178" idx="2"/>
            </p:cNvCxnSpPr>
            <p:nvPr/>
          </p:nvCxnSpPr>
          <p:spPr bwMode="auto">
            <a:xfrm flipH="1" flipV="1">
              <a:off x="6741365" y="2427701"/>
              <a:ext cx="479425" cy="2222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46"/>
            <p:cNvCxnSpPr>
              <a:cxnSpLocks noChangeShapeType="1"/>
              <a:stCxn id="177" idx="0"/>
              <a:endCxn id="179" idx="2"/>
            </p:cNvCxnSpPr>
            <p:nvPr/>
          </p:nvCxnSpPr>
          <p:spPr bwMode="auto">
            <a:xfrm flipV="1">
              <a:off x="7220790" y="2427701"/>
              <a:ext cx="434975" cy="2222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" name="AutoShape 47"/>
            <p:cNvSpPr>
              <a:spLocks noChangeArrowheads="1"/>
            </p:cNvSpPr>
            <p:nvPr/>
          </p:nvSpPr>
          <p:spPr bwMode="auto">
            <a:xfrm>
              <a:off x="4479355" y="4231101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选修</a:t>
              </a:r>
            </a:p>
          </p:txBody>
        </p:sp>
        <p:sp>
          <p:nvSpPr>
            <p:cNvPr id="198" name="AutoShape 48"/>
            <p:cNvSpPr>
              <a:spLocks noChangeArrowheads="1"/>
            </p:cNvSpPr>
            <p:nvPr/>
          </p:nvSpPr>
          <p:spPr bwMode="auto">
            <a:xfrm>
              <a:off x="4711130" y="3437351"/>
              <a:ext cx="75565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成绩</a:t>
              </a:r>
            </a:p>
          </p:txBody>
        </p:sp>
        <p:cxnSp>
          <p:nvCxnSpPr>
            <p:cNvPr id="199" name="AutoShape 49"/>
            <p:cNvCxnSpPr>
              <a:cxnSpLocks noChangeShapeType="1"/>
              <a:stCxn id="198" idx="2"/>
              <a:endCxn id="197" idx="0"/>
            </p:cNvCxnSpPr>
            <p:nvPr/>
          </p:nvCxnSpPr>
          <p:spPr bwMode="auto">
            <a:xfrm>
              <a:off x="5088955" y="3716751"/>
              <a:ext cx="0" cy="5143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AutoShape 50"/>
            <p:cNvCxnSpPr>
              <a:cxnSpLocks noChangeShapeType="1"/>
              <a:stCxn id="158" idx="3"/>
              <a:endCxn id="197" idx="1"/>
            </p:cNvCxnSpPr>
            <p:nvPr/>
          </p:nvCxnSpPr>
          <p:spPr bwMode="auto">
            <a:xfrm>
              <a:off x="3155380" y="4459701"/>
              <a:ext cx="1323975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AutoShape 51"/>
            <p:cNvCxnSpPr>
              <a:cxnSpLocks noChangeShapeType="1"/>
              <a:stCxn id="197" idx="3"/>
              <a:endCxn id="172" idx="1"/>
            </p:cNvCxnSpPr>
            <p:nvPr/>
          </p:nvCxnSpPr>
          <p:spPr bwMode="auto">
            <a:xfrm>
              <a:off x="5698555" y="4459701"/>
              <a:ext cx="1141233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AutoShape 52"/>
            <p:cNvSpPr>
              <a:spLocks noChangeArrowheads="1"/>
            </p:cNvSpPr>
            <p:nvPr/>
          </p:nvSpPr>
          <p:spPr bwMode="auto">
            <a:xfrm>
              <a:off x="6611190" y="3472276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组成</a:t>
              </a:r>
            </a:p>
          </p:txBody>
        </p:sp>
        <p:cxnSp>
          <p:nvCxnSpPr>
            <p:cNvPr id="203" name="AutoShape 53"/>
            <p:cNvCxnSpPr>
              <a:cxnSpLocks noChangeShapeType="1"/>
              <a:stCxn id="177" idx="2"/>
              <a:endCxn id="202" idx="0"/>
            </p:cNvCxnSpPr>
            <p:nvPr/>
          </p:nvCxnSpPr>
          <p:spPr bwMode="auto">
            <a:xfrm>
              <a:off x="7220790" y="2994438"/>
              <a:ext cx="0" cy="4778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AutoShape 54"/>
            <p:cNvCxnSpPr>
              <a:cxnSpLocks noChangeShapeType="1"/>
              <a:stCxn id="202" idx="2"/>
              <a:endCxn id="172" idx="0"/>
            </p:cNvCxnSpPr>
            <p:nvPr/>
          </p:nvCxnSpPr>
          <p:spPr bwMode="auto">
            <a:xfrm>
              <a:off x="7220790" y="3929476"/>
              <a:ext cx="0" cy="36988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" name="AutoShape 57"/>
            <p:cNvSpPr>
              <a:spLocks noChangeArrowheads="1"/>
            </p:cNvSpPr>
            <p:nvPr/>
          </p:nvSpPr>
          <p:spPr bwMode="auto">
            <a:xfrm>
              <a:off x="2202880" y="5047076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2400" baseline="0">
                  <a:latin typeface="Times New Roman" pitchFamily="18" charset="0"/>
                  <a:ea typeface="楷体_GB2312" pitchFamily="49" charset="-122"/>
                </a:rPr>
                <a:t>讲授</a:t>
              </a:r>
            </a:p>
          </p:txBody>
        </p:sp>
        <p:cxnSp>
          <p:nvCxnSpPr>
            <p:cNvPr id="206" name="AutoShape 58"/>
            <p:cNvCxnSpPr>
              <a:cxnSpLocks noChangeShapeType="1"/>
              <a:stCxn id="158" idx="2"/>
              <a:endCxn id="205" idx="0"/>
            </p:cNvCxnSpPr>
            <p:nvPr/>
          </p:nvCxnSpPr>
          <p:spPr bwMode="auto">
            <a:xfrm rot="5400000">
              <a:off x="2598961" y="4833557"/>
              <a:ext cx="427038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AutoShape 59"/>
            <p:cNvCxnSpPr>
              <a:cxnSpLocks noChangeShapeType="1"/>
              <a:stCxn id="205" idx="1"/>
              <a:endCxn id="162" idx="3"/>
            </p:cNvCxnSpPr>
            <p:nvPr/>
          </p:nvCxnSpPr>
          <p:spPr bwMode="auto">
            <a:xfrm rot="10800000">
              <a:off x="1605980" y="5275676"/>
              <a:ext cx="59690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AutoShape 60"/>
            <p:cNvCxnSpPr>
              <a:cxnSpLocks noChangeShapeType="1"/>
              <a:stCxn id="205" idx="3"/>
              <a:endCxn id="167" idx="1"/>
            </p:cNvCxnSpPr>
            <p:nvPr/>
          </p:nvCxnSpPr>
          <p:spPr bwMode="auto">
            <a:xfrm>
              <a:off x="3422080" y="5275676"/>
              <a:ext cx="88106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" name="Rectangle 61"/>
            <p:cNvSpPr>
              <a:spLocks noChangeArrowheads="1"/>
            </p:cNvSpPr>
            <p:nvPr/>
          </p:nvSpPr>
          <p:spPr bwMode="auto">
            <a:xfrm>
              <a:off x="3720530" y="4177126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210" name="Rectangle 62"/>
            <p:cNvSpPr>
              <a:spLocks noChangeArrowheads="1"/>
            </p:cNvSpPr>
            <p:nvPr/>
          </p:nvSpPr>
          <p:spPr bwMode="auto">
            <a:xfrm>
              <a:off x="5874767" y="4197763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11" name="Rectangle 64"/>
            <p:cNvSpPr>
              <a:spLocks noChangeArrowheads="1"/>
            </p:cNvSpPr>
            <p:nvPr/>
          </p:nvSpPr>
          <p:spPr bwMode="auto">
            <a:xfrm>
              <a:off x="6993777" y="3972338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12" name="Rectangle 65"/>
            <p:cNvSpPr>
              <a:spLocks noChangeArrowheads="1"/>
            </p:cNvSpPr>
            <p:nvPr/>
          </p:nvSpPr>
          <p:spPr bwMode="auto">
            <a:xfrm>
              <a:off x="7127128" y="3162713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13" name="Rectangle 68"/>
            <p:cNvSpPr>
              <a:spLocks noChangeArrowheads="1"/>
            </p:cNvSpPr>
            <p:nvPr/>
          </p:nvSpPr>
          <p:spPr bwMode="auto">
            <a:xfrm>
              <a:off x="2398142" y="4693063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1474217" y="4996276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3439542" y="4988338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2400" baseline="0">
                  <a:latin typeface="Times New Roman" pitchFamily="18" charset="0"/>
                  <a:ea typeface="楷体_GB2312" pitchFamily="49" charset="-122"/>
                </a:rPr>
                <a:t>p</a:t>
              </a:r>
            </a:p>
          </p:txBody>
        </p:sp>
      </p:grpSp>
      <p:grpSp>
        <p:nvGrpSpPr>
          <p:cNvPr id="216" name="Group 71"/>
          <p:cNvGrpSpPr>
            <a:grpSpLocks/>
          </p:cNvGrpSpPr>
          <p:nvPr/>
        </p:nvGrpSpPr>
        <p:grpSpPr bwMode="auto">
          <a:xfrm>
            <a:off x="10102167" y="639861"/>
            <a:ext cx="1800225" cy="936625"/>
            <a:chOff x="2154" y="1389"/>
            <a:chExt cx="1134" cy="590"/>
          </a:xfrm>
        </p:grpSpPr>
        <p:sp>
          <p:nvSpPr>
            <p:cNvPr id="217" name="Rectangle 72"/>
            <p:cNvSpPr>
              <a:spLocks noChangeArrowheads="1"/>
            </p:cNvSpPr>
            <p:nvPr/>
          </p:nvSpPr>
          <p:spPr bwMode="auto">
            <a:xfrm>
              <a:off x="2154" y="1389"/>
              <a:ext cx="1134" cy="59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8" name="Rectangle 73"/>
            <p:cNvSpPr>
              <a:spLocks noChangeArrowheads="1"/>
            </p:cNvSpPr>
            <p:nvPr/>
          </p:nvSpPr>
          <p:spPr bwMode="auto">
            <a:xfrm>
              <a:off x="2226" y="1433"/>
              <a:ext cx="453" cy="15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19" name="Rectangle 74"/>
            <p:cNvSpPr>
              <a:spLocks noChangeArrowheads="1"/>
            </p:cNvSpPr>
            <p:nvPr/>
          </p:nvSpPr>
          <p:spPr bwMode="auto">
            <a:xfrm>
              <a:off x="2850" y="1394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实体</a:t>
              </a:r>
            </a:p>
          </p:txBody>
        </p:sp>
        <p:sp>
          <p:nvSpPr>
            <p:cNvPr id="220" name="AutoShape 75"/>
            <p:cNvSpPr>
              <a:spLocks noChangeArrowheads="1"/>
            </p:cNvSpPr>
            <p:nvPr/>
          </p:nvSpPr>
          <p:spPr bwMode="auto">
            <a:xfrm>
              <a:off x="2245" y="1797"/>
              <a:ext cx="453" cy="151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21" name="Rectangle 76"/>
            <p:cNvSpPr>
              <a:spLocks noChangeArrowheads="1"/>
            </p:cNvSpPr>
            <p:nvPr/>
          </p:nvSpPr>
          <p:spPr bwMode="auto">
            <a:xfrm>
              <a:off x="2862" y="1768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联系</a:t>
              </a:r>
            </a:p>
          </p:txBody>
        </p:sp>
        <p:sp>
          <p:nvSpPr>
            <p:cNvPr id="222" name="AutoShape 77"/>
            <p:cNvSpPr>
              <a:spLocks noChangeArrowheads="1"/>
            </p:cNvSpPr>
            <p:nvPr/>
          </p:nvSpPr>
          <p:spPr bwMode="auto">
            <a:xfrm>
              <a:off x="2226" y="1621"/>
              <a:ext cx="453" cy="1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23" name="Rectangle 78"/>
            <p:cNvSpPr>
              <a:spLocks noChangeArrowheads="1"/>
            </p:cNvSpPr>
            <p:nvPr/>
          </p:nvSpPr>
          <p:spPr bwMode="auto">
            <a:xfrm>
              <a:off x="2850" y="1581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93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098411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altLang="zh-CN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E-R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模型绘制工具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1038560"/>
            <a:ext cx="3626883" cy="1571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7" name="组合 6"/>
          <p:cNvGrpSpPr/>
          <p:nvPr/>
        </p:nvGrpSpPr>
        <p:grpSpPr>
          <a:xfrm>
            <a:off x="8054652" y="3475713"/>
            <a:ext cx="3703256" cy="840938"/>
            <a:chOff x="7145272" y="3590370"/>
            <a:chExt cx="3466237" cy="630227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71" name="Rectangle 2"/>
            <p:cNvSpPr>
              <a:spLocks noChangeArrowheads="1"/>
            </p:cNvSpPr>
            <p:nvPr/>
          </p:nvSpPr>
          <p:spPr bwMode="auto">
            <a:xfrm>
              <a:off x="7145272" y="3590370"/>
              <a:ext cx="3466237" cy="576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600CC"/>
                </a:gs>
              </a:gsLst>
              <a:lin ang="2700000" scaled="1"/>
            </a:gradFill>
            <a:ln w="571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/>
              <a:endParaRPr lang="en-US" altLang="zh-CN" sz="1400">
                <a:solidFill>
                  <a:srgbClr val="FFFFFF"/>
                </a:solidFill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7992806" y="3644304"/>
              <a:ext cx="2551304" cy="57629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72000" tIns="72000" rIns="72000" bIns="720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baseline="0" dirty="0">
                  <a:ln w="12700">
                    <a:solidFill>
                      <a:schemeClr val="accent5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ea typeface="宋体" pitchFamily="2" charset="-122"/>
                </a:rPr>
                <a:t>Microsoft Visio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757" y="3630355"/>
              <a:ext cx="606717" cy="504846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97" y="1268760"/>
            <a:ext cx="7106075" cy="4413906"/>
          </a:xfrm>
          <a:prstGeom prst="rect">
            <a:avLst/>
          </a:prstGeom>
          <a:solidFill>
            <a:schemeClr val="tx1"/>
          </a:solidFill>
          <a:ln w="57150" cap="sq">
            <a:solidFill>
              <a:srgbClr val="92D050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5235129"/>
            <a:ext cx="3703256" cy="613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6437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带有标题的">
  <a:themeElements>
    <a:clrScheme name="带有标题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带有标题的">
      <a:majorFont>
        <a:latin typeface="方正姚体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带有标题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带有标题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带有标题的">
  <a:themeElements>
    <a:clrScheme name="带有标题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带有标题的">
      <a:majorFont>
        <a:latin typeface="方正姚体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带有标题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带有标题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14291</TotalTime>
  <Words>325</Words>
  <Application>Microsoft Office PowerPoint</Application>
  <PresentationFormat>宽屏</PresentationFormat>
  <Paragraphs>105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方正姚体</vt:lpstr>
      <vt:lpstr>楷体_GB2312</vt:lpstr>
      <vt:lpstr>隶书</vt:lpstr>
      <vt:lpstr>宋体</vt:lpstr>
      <vt:lpstr>微软雅黑</vt:lpstr>
      <vt:lpstr>Arial</vt:lpstr>
      <vt:lpstr>Garamond</vt:lpstr>
      <vt:lpstr>Times New Roman</vt:lpstr>
      <vt:lpstr>Wingdings</vt:lpstr>
      <vt:lpstr>带有标题的</vt:lpstr>
      <vt:lpstr>1_带有标题的</vt:lpstr>
      <vt:lpstr>E-R 模型</vt:lpstr>
      <vt:lpstr>E-R模型示例</vt:lpstr>
      <vt:lpstr>E-R模型中的基本概念</vt:lpstr>
      <vt:lpstr>E-R模型中的基本概念</vt:lpstr>
      <vt:lpstr>E-R模型中的基本概念</vt:lpstr>
      <vt:lpstr>E-R模型绘制工具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潘 勇浩</cp:lastModifiedBy>
  <cp:revision>1575</cp:revision>
  <dcterms:created xsi:type="dcterms:W3CDTF">1601-01-01T00:00:00Z</dcterms:created>
  <dcterms:modified xsi:type="dcterms:W3CDTF">2020-03-13T04:48:07Z</dcterms:modified>
</cp:coreProperties>
</file>