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</p:sldMasterIdLst>
  <p:notesMasterIdLst>
    <p:notesMasterId r:id="rId17"/>
  </p:notesMasterIdLst>
  <p:handoutMasterIdLst>
    <p:handoutMasterId r:id="rId18"/>
  </p:handoutMasterIdLst>
  <p:sldIdLst>
    <p:sldId id="637" r:id="rId3"/>
    <p:sldId id="622" r:id="rId4"/>
    <p:sldId id="638" r:id="rId5"/>
    <p:sldId id="639" r:id="rId6"/>
    <p:sldId id="640" r:id="rId7"/>
    <p:sldId id="641" r:id="rId8"/>
    <p:sldId id="642" r:id="rId9"/>
    <p:sldId id="644" r:id="rId10"/>
    <p:sldId id="645" r:id="rId11"/>
    <p:sldId id="646" r:id="rId12"/>
    <p:sldId id="647" r:id="rId13"/>
    <p:sldId id="648" r:id="rId14"/>
    <p:sldId id="649" r:id="rId15"/>
    <p:sldId id="650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FF"/>
    <a:srgbClr val="FF6600"/>
    <a:srgbClr val="00FF00"/>
    <a:srgbClr val="CCFF99"/>
    <a:srgbClr val="C4D7F4"/>
    <a:srgbClr val="FF0000"/>
    <a:srgbClr val="0000CC"/>
    <a:srgbClr val="CC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7292" autoAdjust="0"/>
  </p:normalViewPr>
  <p:slideViewPr>
    <p:cSldViewPr>
      <p:cViewPr varScale="1">
        <p:scale>
          <a:sx n="63" d="100"/>
          <a:sy n="63" d="100"/>
        </p:scale>
        <p:origin x="77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18"/>
    </p:cViewPr>
  </p:sorterViewPr>
  <p:notesViewPr>
    <p:cSldViewPr>
      <p:cViewPr>
        <p:scale>
          <a:sx n="66" d="100"/>
          <a:sy n="66" d="100"/>
        </p:scale>
        <p:origin x="-2550" y="7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51A9782-2FC3-43BA-9A36-0BE2A123DE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1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03FF0817-35DE-4620-8116-CD53722EC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42273"/>
            <a:ext cx="5724644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299885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1903280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6285" y="989014"/>
            <a:ext cx="738664" cy="56323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989014"/>
            <a:ext cx="8026400" cy="53419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2337462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88439"/>
            <a:ext cx="4801314" cy="5539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703181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9929177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59433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0957311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5605511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69139"/>
            <a:ext cx="4801314" cy="5539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4208064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1115760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48512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81668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3818363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35360" y="0"/>
            <a:ext cx="6912768" cy="692696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28298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81668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2087261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6607732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02451" y="989014"/>
            <a:ext cx="646331" cy="47089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989014"/>
            <a:ext cx="8026400" cy="53419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588001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69996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2276476"/>
            <a:ext cx="5384800" cy="405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471048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2972"/>
            <a:ext cx="5724644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30769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0319221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08116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3091522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1087053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276476"/>
            <a:ext cx="10972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417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68104" y="71920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 userDrawn="1"/>
        </p:nvSpPr>
        <p:spPr bwMode="auto">
          <a:xfrm>
            <a:off x="11473023" y="6535738"/>
            <a:ext cx="616689" cy="33007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algn="ctr">
              <a:defRPr/>
            </a:pPr>
            <a:r>
              <a:rPr lang="zh-CN" altLang="en-US" sz="1800"/>
              <a:t>第</a:t>
            </a:r>
            <a:fld id="{D47062A0-A533-473A-A128-DAF72A01CC3E}" type="slidenum">
              <a:rPr lang="zh-CN" altLang="en-US" sz="1800"/>
              <a:pPr algn="ctr">
                <a:defRPr/>
              </a:pPr>
              <a:t>‹#›</a:t>
            </a:fld>
            <a:r>
              <a:rPr lang="zh-CN" altLang="en-US" sz="1800"/>
              <a:t>页</a:t>
            </a:r>
            <a:endParaRPr lang="en-US" altLang="zh-CN" sz="1800"/>
          </a:p>
        </p:txBody>
      </p:sp>
      <p:sp>
        <p:nvSpPr>
          <p:cNvPr id="541706" name="Text Box 10"/>
          <p:cNvSpPr txBox="1">
            <a:spLocks noChangeArrowheads="1"/>
          </p:cNvSpPr>
          <p:nvPr userDrawn="1"/>
        </p:nvSpPr>
        <p:spPr bwMode="auto">
          <a:xfrm>
            <a:off x="10089164" y="180902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四川农业大学    潘勇浩    </a:t>
            </a:r>
            <a:r>
              <a:rPr lang="en-US" altLang="zh-CN" sz="18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2020</a:t>
            </a:r>
            <a:endParaRPr lang="zh-CN" altLang="en-US" sz="18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 rot="16200000">
            <a:off x="222576" y="244210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183148" y="445961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 userDrawn="1"/>
        </p:nvSpPr>
        <p:spPr>
          <a:xfrm rot="16200000">
            <a:off x="312557" y="334925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>
    <p:wipe/>
    <p:sndAc>
      <p:stSnd>
        <p:snd r:embed="rId13" name="arrow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rgbClr val="66FF33"/>
        </a:buClr>
        <a:buSzPct val="85000"/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276476"/>
            <a:ext cx="10972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17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986653"/>
            <a:ext cx="48013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41705" name="Text Box 9"/>
          <p:cNvSpPr txBox="1">
            <a:spLocks noChangeArrowheads="1"/>
          </p:cNvSpPr>
          <p:nvPr userDrawn="1"/>
        </p:nvSpPr>
        <p:spPr bwMode="auto">
          <a:xfrm>
            <a:off x="11550770" y="6535739"/>
            <a:ext cx="461197" cy="26851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algn="ctr">
              <a:defRPr/>
            </a:pPr>
            <a:r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t>第</a:t>
            </a:r>
            <a:fld id="{78266903-B61B-4C5B-94FC-7A9B41F88A36}" type="slidenum"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pPr algn="ctr">
                <a:defRPr/>
              </a:pPr>
              <a:t>‹#›</a:t>
            </a:fld>
            <a:r>
              <a:rPr lang="zh-CN" altLang="en-US" sz="1200">
                <a:solidFill>
                  <a:srgbClr val="FFFFFF"/>
                </a:solidFill>
                <a:ea typeface="楷体_GB2312" pitchFamily="49" charset="-122"/>
              </a:rPr>
              <a:t>页</a:t>
            </a:r>
            <a:endParaRPr lang="en-US" altLang="zh-CN" sz="12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 userDrawn="1"/>
        </p:nvSpPr>
        <p:spPr bwMode="auto">
          <a:xfrm>
            <a:off x="9514823" y="131763"/>
            <a:ext cx="1667123" cy="16414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60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四川农业大学    潘勇浩 制作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wipe/>
    <p:sndAc>
      <p:stSnd>
        <p:snd r:embed="rId13" name="arrow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9900"/>
          </a:solidFill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rgbClr val="66FF33"/>
        </a:buClr>
        <a:buSzPct val="85000"/>
        <a:buFont typeface="Wingdings" pitchFamily="2" charset="2"/>
        <a:buBlip>
          <a:blip r:embed="rId15"/>
        </a:buBlip>
        <a:defRPr sz="32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50000"/>
        <a:buFont typeface="Wingdings" pitchFamily="2" charset="2"/>
        <a:buChar char="n"/>
        <a:defRPr sz="28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SzPct val="45000"/>
        <a:buFont typeface="Wingdings" pitchFamily="2" charset="2"/>
        <a:buChar char="n"/>
        <a:defRPr sz="24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1500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1500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rgbClr val="CCFF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3429000"/>
            <a:ext cx="9721080" cy="1475884"/>
          </a:xfr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/>
            <a:r>
              <a:rPr lang="zh-CN" altLang="en-US" sz="2800" kern="10" spc="300" baseline="-250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隶书"/>
                <a:ea typeface="隶书"/>
              </a:rPr>
              <a:t>关系数据模型</a:t>
            </a:r>
            <a:endParaRPr lang="zh-CN" altLang="en-US" sz="2800" kern="10" spc="560" baseline="-25000" dirty="0">
              <a:ln w="19050" cap="sq">
                <a:solidFill>
                  <a:schemeClr val="hlink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chemeClr val="bg2">
                    <a:alpha val="79999"/>
                  </a:schemeClr>
                </a:outerShdw>
              </a:effectLst>
              <a:latin typeface="隶书"/>
              <a:ea typeface="隶书"/>
              <a:cs typeface="+mn-cs"/>
            </a:endParaRPr>
          </a:p>
        </p:txBody>
      </p:sp>
      <p:sp>
        <p:nvSpPr>
          <p:cNvPr id="7" name="WordArt 21"/>
          <p:cNvSpPr>
            <a:spLocks noChangeArrowheads="1" noChangeShapeType="1" noTextEdit="1"/>
          </p:cNvSpPr>
          <p:nvPr/>
        </p:nvSpPr>
        <p:spPr bwMode="auto">
          <a:xfrm>
            <a:off x="4730842" y="1700808"/>
            <a:ext cx="2802324" cy="8602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0" cap="none" spc="0" normalizeH="0" baseline="0" noProof="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</a:rPr>
              <a:t>第</a:t>
            </a:r>
            <a:r>
              <a:rPr kumimoji="0" lang="en-US" altLang="zh-CN" sz="2800" b="0" i="0" u="none" strike="noStrike" kern="10" cap="none" spc="0" normalizeH="0" baseline="0" noProof="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</a:rPr>
              <a:t>3</a:t>
            </a:r>
            <a:r>
              <a:rPr kumimoji="0" lang="zh-CN" altLang="en-US" sz="2800" b="0" i="0" u="none" strike="noStrike" kern="10" cap="none" spc="0" normalizeH="0" baseline="0" noProof="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76525539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graphicFrame>
        <p:nvGraphicFramePr>
          <p:cNvPr id="19" name="Group 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32024890"/>
              </p:ext>
            </p:extLst>
          </p:nvPr>
        </p:nvGraphicFramePr>
        <p:xfrm>
          <a:off x="1343472" y="4509120"/>
          <a:ext cx="8851824" cy="1934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8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姓名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性别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年龄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98001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张三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98002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李四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女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30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┆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┆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┆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┆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9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9343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王五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29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ectangle 35"/>
          <p:cNvSpPr txBox="1">
            <a:spLocks noChangeArrowheads="1"/>
          </p:cNvSpPr>
          <p:nvPr/>
        </p:nvSpPr>
        <p:spPr bwMode="auto">
          <a:xfrm>
            <a:off x="407368" y="908720"/>
            <a:ext cx="11306100" cy="223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800"/>
              </a:spcAft>
              <a:defRPr/>
            </a:pPr>
            <a:r>
              <a:rPr kumimoji="1" lang="zh-CN" altLang="en-US" sz="3000" b="1" kern="0" baseline="0" dirty="0">
                <a:solidFill>
                  <a:srgbClr val="FFC000"/>
                </a:solidFill>
              </a:rPr>
              <a:t>码</a:t>
            </a:r>
            <a:r>
              <a:rPr kumimoji="1" lang="zh-CN" altLang="en-US" sz="2800" baseline="0" dirty="0"/>
              <a:t>（</a:t>
            </a:r>
            <a:r>
              <a:rPr kumimoji="1" lang="en-US" altLang="zh-CN" sz="2800" i="1" baseline="0" dirty="0"/>
              <a:t>Key</a:t>
            </a:r>
            <a:r>
              <a:rPr kumimoji="1" lang="zh-CN" altLang="en-US" sz="2800" baseline="0" dirty="0"/>
              <a:t>，又称键）是用于标识元组的属性集</a:t>
            </a:r>
            <a:endParaRPr kumimoji="1" lang="en-US" altLang="zh-CN" sz="2800" baseline="0" dirty="0"/>
          </a:p>
          <a:p>
            <a:pPr eaLnBrk="1" hangingPunct="1">
              <a:spcAft>
                <a:spcPts val="1800"/>
              </a:spcAft>
              <a:defRPr/>
            </a:pPr>
            <a:r>
              <a:rPr kumimoji="1" lang="zh-CN" altLang="en-US" sz="2800" baseline="0" dirty="0"/>
              <a:t>能唯一 标识元组的属性集称为</a:t>
            </a:r>
            <a:r>
              <a:rPr kumimoji="1" lang="zh-CN" altLang="en-US" sz="2800" b="1" baseline="0" dirty="0">
                <a:solidFill>
                  <a:srgbClr val="FFC000"/>
                </a:solidFill>
              </a:rPr>
              <a:t>超码</a:t>
            </a:r>
            <a:r>
              <a:rPr kumimoji="1" lang="zh-CN" altLang="en-US" sz="2800" baseline="0" dirty="0"/>
              <a:t>（</a:t>
            </a:r>
            <a:r>
              <a:rPr kumimoji="1" lang="en-US" altLang="zh-CN" sz="2800" baseline="0" dirty="0"/>
              <a:t>Super Key</a:t>
            </a:r>
            <a:r>
              <a:rPr kumimoji="1" lang="zh-CN" altLang="en-US" sz="2800" baseline="0" dirty="0"/>
              <a:t>）</a:t>
            </a:r>
            <a:endParaRPr kumimoji="1" lang="en-US" altLang="zh-CN" sz="2800" baseline="0" dirty="0"/>
          </a:p>
          <a:p>
            <a:pPr eaLnBrk="1" hangingPunct="1">
              <a:spcAft>
                <a:spcPts val="1800"/>
              </a:spcAft>
              <a:defRPr/>
            </a:pPr>
            <a:r>
              <a:rPr kumimoji="1" lang="zh-CN" altLang="en-US" sz="2800" baseline="0" dirty="0"/>
              <a:t>能唯一标识关系中元组的最小属性集称为</a:t>
            </a:r>
            <a:r>
              <a:rPr kumimoji="1" lang="zh-CN" altLang="en-US" sz="2800" b="1" baseline="0" dirty="0">
                <a:solidFill>
                  <a:srgbClr val="FFC000"/>
                </a:solidFill>
              </a:rPr>
              <a:t>候选码</a:t>
            </a:r>
            <a:r>
              <a:rPr kumimoji="1" lang="en-US" altLang="zh-CN" sz="2800" baseline="0" dirty="0"/>
              <a:t>(</a:t>
            </a:r>
            <a:r>
              <a:rPr kumimoji="1" lang="en-US" altLang="zh-CN" sz="2800" i="1" baseline="0" dirty="0"/>
              <a:t>Candidate Key</a:t>
            </a:r>
            <a:r>
              <a:rPr kumimoji="1" lang="en-US" altLang="zh-CN" sz="2800" baseline="0" dirty="0"/>
              <a:t>)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kumimoji="1" lang="zh-CN" altLang="en-US" sz="2800" baseline="0" dirty="0"/>
              <a:t>若一个关系有多个候选码，则可以从中选择一个作为</a:t>
            </a:r>
            <a:r>
              <a:rPr kumimoji="1" lang="zh-CN" altLang="en-US" sz="2800" b="1" baseline="0" dirty="0">
                <a:solidFill>
                  <a:srgbClr val="FFC000"/>
                </a:solidFill>
              </a:rPr>
              <a:t>主码</a:t>
            </a:r>
            <a:r>
              <a:rPr kumimoji="1" lang="en-US" altLang="zh-CN" sz="2800" baseline="0" dirty="0"/>
              <a:t>(</a:t>
            </a:r>
            <a:r>
              <a:rPr kumimoji="1" lang="en-US" altLang="zh-CN" sz="2800" i="1" baseline="0" dirty="0"/>
              <a:t>Primary Key</a:t>
            </a:r>
            <a:r>
              <a:rPr kumimoji="1" lang="en-US" altLang="zh-CN" sz="2800" baseline="0" dirty="0"/>
              <a:t>)</a:t>
            </a:r>
            <a:r>
              <a:rPr kumimoji="1" lang="zh-CN" altLang="en-US" sz="2800" baseline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3111396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260" y="1052736"/>
            <a:ext cx="1130434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15000"/>
              </a:spcAft>
              <a:defRPr/>
            </a:pP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如果关系R的一个属性组F不是R的主</a:t>
            </a:r>
            <a:r>
              <a:rPr kumimoji="1" lang="zh-CN" altLang="en-US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，但F与另一关系S(R和S可以是同一关系)的主</a:t>
            </a:r>
            <a:r>
              <a:rPr kumimoji="1" lang="zh-CN" altLang="en-US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相对应，则称F为关系R的</a:t>
            </a:r>
            <a:r>
              <a:rPr kumimoji="1" lang="zh-CN" altLang="zh-CN" sz="3000" b="1" baseline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kumimoji="1" lang="zh-CN" altLang="en-US" sz="3000" b="1" baseline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3000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)。并称关系R为</a:t>
            </a:r>
            <a:r>
              <a:rPr kumimoji="1" lang="zh-CN" altLang="zh-CN" sz="3000" baseline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参照关系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3000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referencing relation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)，关系S称为</a:t>
            </a:r>
            <a:r>
              <a:rPr kumimoji="1" lang="zh-CN" altLang="zh-CN" sz="3000" baseline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被参照关系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3000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referenced relation</a:t>
            </a:r>
            <a:r>
              <a:rPr kumimoji="1" lang="zh-CN" altLang="zh-CN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30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zh-CN" sz="30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72970"/>
              </p:ext>
            </p:extLst>
          </p:nvPr>
        </p:nvGraphicFramePr>
        <p:xfrm>
          <a:off x="2280264" y="4288513"/>
          <a:ext cx="3048000" cy="13541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37927"/>
              </p:ext>
            </p:extLst>
          </p:nvPr>
        </p:nvGraphicFramePr>
        <p:xfrm>
          <a:off x="6683989" y="4288513"/>
          <a:ext cx="3048000" cy="13716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4691676" y="4204375"/>
            <a:ext cx="76200" cy="2746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endParaRPr lang="zh-CN" altLang="en-US" sz="1800" baseline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7064989" y="4204375"/>
            <a:ext cx="76200" cy="2746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endParaRPr lang="zh-CN" altLang="en-US" sz="1800" baseline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0" name="AutoShape 50"/>
          <p:cNvCxnSpPr>
            <a:cxnSpLocks noChangeShapeType="1"/>
            <a:stCxn id="8" idx="0"/>
            <a:endCxn id="9" idx="0"/>
          </p:cNvCxnSpPr>
          <p:nvPr/>
        </p:nvCxnSpPr>
        <p:spPr bwMode="auto">
          <a:xfrm rot="5400000" flipV="1">
            <a:off x="5915639" y="3018512"/>
            <a:ext cx="1588" cy="2373313"/>
          </a:xfrm>
          <a:prstGeom prst="bentConnector3">
            <a:avLst>
              <a:gd name="adj1" fmla="val -20600009"/>
            </a:avLst>
          </a:prstGeom>
          <a:noFill/>
          <a:ln w="28575">
            <a:solidFill>
              <a:srgbClr val="FFFFCC"/>
            </a:solidFill>
            <a:prstDash val="sysDot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6912589" y="6006188"/>
            <a:ext cx="566737" cy="3381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主码</a:t>
            </a:r>
          </a:p>
        </p:txBody>
      </p:sp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7145951" y="5758538"/>
            <a:ext cx="0" cy="233362"/>
          </a:xfrm>
          <a:prstGeom prst="line">
            <a:avLst/>
          </a:prstGeom>
          <a:noFill/>
          <a:ln w="28575" cap="sq">
            <a:solidFill>
              <a:srgbClr val="FFFFCC"/>
            </a:solidFill>
            <a:round/>
            <a:headEnd/>
            <a:tailEnd type="triangle" w="med" len="med"/>
          </a:ln>
          <a:effectLst>
            <a:outerShdw dist="12700" dir="5400000" algn="ctr" rotWithShape="0">
              <a:srgbClr val="000514"/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4490064" y="6006188"/>
            <a:ext cx="566737" cy="3381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外码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4723426" y="5758538"/>
            <a:ext cx="0" cy="233362"/>
          </a:xfrm>
          <a:prstGeom prst="line">
            <a:avLst/>
          </a:prstGeom>
          <a:noFill/>
          <a:ln w="28575" cap="sq">
            <a:solidFill>
              <a:srgbClr val="FFFFCC"/>
            </a:solidFill>
            <a:round/>
            <a:headEnd/>
            <a:tailEnd type="triangle" w="med" len="med"/>
          </a:ln>
          <a:effectLst>
            <a:outerShdw dist="12700" dir="5400000" algn="ctr" rotWithShape="0">
              <a:srgbClr val="000514"/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2273188" y="3831313"/>
            <a:ext cx="1134926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参照关系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603435" y="3831313"/>
            <a:ext cx="1418658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被参照关系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1783376" y="4288513"/>
            <a:ext cx="425450" cy="1219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0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学生选课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6218851" y="4288513"/>
            <a:ext cx="425450" cy="6096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0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3628118887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5275016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关系模型的完整性约束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 bwMode="auto">
          <a:xfrm>
            <a:off x="407368" y="908720"/>
            <a:ext cx="11449272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50000"/>
              </a:spcAft>
              <a:defRPr/>
            </a:pPr>
            <a:r>
              <a:rPr kumimoji="1" lang="zh-CN" altLang="zh-CN" baseline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</a:t>
            </a:r>
            <a:r>
              <a:rPr kumimoji="1" lang="zh-CN" altLang="en-US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zh-CN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ntegrity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：主码属性值不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kumimoji="1" lang="zh-CN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ct val="50000"/>
              </a:spcAft>
              <a:defRPr/>
            </a:pPr>
            <a:r>
              <a:rPr kumimoji="1" lang="zh-CN" altLang="zh-CN" baseline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Referential integrity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若F是关系R</a:t>
            </a:r>
            <a:r>
              <a:rPr kumimoji="1" lang="en-US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码，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则F的取值要么为空，要么取被参照关系S</a:t>
            </a:r>
            <a:r>
              <a:rPr kumimoji="1" lang="en-US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码值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kumimoji="1" lang="zh-CN" altLang="zh-CN" baseline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用户自定义完整性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User-Defined integrity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用户按实际需要对属性或元组定义的规则或条件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04203"/>
              </p:ext>
            </p:extLst>
          </p:nvPr>
        </p:nvGraphicFramePr>
        <p:xfrm>
          <a:off x="2207568" y="4581128"/>
          <a:ext cx="3048000" cy="13541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01020"/>
              </p:ext>
            </p:extLst>
          </p:nvPr>
        </p:nvGraphicFramePr>
        <p:xfrm>
          <a:off x="6611293" y="4581128"/>
          <a:ext cx="3048000" cy="13716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软件工程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K03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4618980" y="4496990"/>
            <a:ext cx="76200" cy="2746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endParaRPr lang="zh-CN" altLang="en-US" sz="1800" baseline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6992293" y="4496990"/>
            <a:ext cx="76200" cy="2746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endParaRPr lang="zh-CN" altLang="en-US" sz="1800" baseline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37" name="AutoShape 50"/>
          <p:cNvCxnSpPr>
            <a:cxnSpLocks noChangeShapeType="1"/>
            <a:stCxn id="35" idx="0"/>
            <a:endCxn id="36" idx="0"/>
          </p:cNvCxnSpPr>
          <p:nvPr/>
        </p:nvCxnSpPr>
        <p:spPr bwMode="auto">
          <a:xfrm rot="5400000" flipV="1">
            <a:off x="5842943" y="3311127"/>
            <a:ext cx="1588" cy="2373313"/>
          </a:xfrm>
          <a:prstGeom prst="bentConnector3">
            <a:avLst>
              <a:gd name="adj1" fmla="val -20600009"/>
            </a:avLst>
          </a:prstGeom>
          <a:noFill/>
          <a:ln w="28575">
            <a:solidFill>
              <a:srgbClr val="FFFFCC"/>
            </a:solidFill>
            <a:prstDash val="sysDot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6839893" y="6298803"/>
            <a:ext cx="566737" cy="3381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主码</a:t>
            </a:r>
          </a:p>
        </p:txBody>
      </p:sp>
      <p:sp>
        <p:nvSpPr>
          <p:cNvPr id="39" name="Line 52"/>
          <p:cNvSpPr>
            <a:spLocks noChangeShapeType="1"/>
          </p:cNvSpPr>
          <p:nvPr/>
        </p:nvSpPr>
        <p:spPr bwMode="auto">
          <a:xfrm flipV="1">
            <a:off x="7073255" y="6051153"/>
            <a:ext cx="0" cy="233362"/>
          </a:xfrm>
          <a:prstGeom prst="line">
            <a:avLst/>
          </a:prstGeom>
          <a:noFill/>
          <a:ln w="28575" cap="sq">
            <a:solidFill>
              <a:srgbClr val="FFFFCC"/>
            </a:solidFill>
            <a:round/>
            <a:headEnd/>
            <a:tailEnd type="triangle" w="med" len="med"/>
          </a:ln>
          <a:effectLst>
            <a:outerShdw dist="12700" dir="5400000" algn="ctr" rotWithShape="0">
              <a:srgbClr val="000514"/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53"/>
          <p:cNvSpPr>
            <a:spLocks noChangeArrowheads="1"/>
          </p:cNvSpPr>
          <p:nvPr/>
        </p:nvSpPr>
        <p:spPr bwMode="auto">
          <a:xfrm>
            <a:off x="4417368" y="6298803"/>
            <a:ext cx="566737" cy="3381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外码</a:t>
            </a:r>
          </a:p>
        </p:txBody>
      </p:sp>
      <p:sp>
        <p:nvSpPr>
          <p:cNvPr id="41" name="Line 54"/>
          <p:cNvSpPr>
            <a:spLocks noChangeShapeType="1"/>
          </p:cNvSpPr>
          <p:nvPr/>
        </p:nvSpPr>
        <p:spPr bwMode="auto">
          <a:xfrm flipV="1">
            <a:off x="4650730" y="6051153"/>
            <a:ext cx="0" cy="233362"/>
          </a:xfrm>
          <a:prstGeom prst="line">
            <a:avLst/>
          </a:prstGeom>
          <a:noFill/>
          <a:ln w="28575" cap="sq">
            <a:solidFill>
              <a:srgbClr val="FFFFCC"/>
            </a:solidFill>
            <a:round/>
            <a:headEnd/>
            <a:tailEnd type="triangle" w="med" len="med"/>
          </a:ln>
          <a:effectLst>
            <a:outerShdw dist="12700" dir="5400000" algn="ctr" rotWithShape="0">
              <a:srgbClr val="000514"/>
            </a:outerShdw>
          </a:effectLst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2200492" y="4123928"/>
            <a:ext cx="1134926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参照关系</a:t>
            </a: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7530739" y="4123928"/>
            <a:ext cx="1418658" cy="33855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200" b="1" baseline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被参照关系</a:t>
            </a:r>
          </a:p>
        </p:txBody>
      </p:sp>
      <p:sp>
        <p:nvSpPr>
          <p:cNvPr id="44" name="Rectangle 57"/>
          <p:cNvSpPr>
            <a:spLocks noChangeArrowheads="1"/>
          </p:cNvSpPr>
          <p:nvPr/>
        </p:nvSpPr>
        <p:spPr bwMode="auto">
          <a:xfrm>
            <a:off x="1710680" y="4581128"/>
            <a:ext cx="425450" cy="1219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0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学生选课</a:t>
            </a:r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>
            <a:off x="6146155" y="4581128"/>
            <a:ext cx="425450" cy="6096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0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1799158668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219725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关系操作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311150" y="981025"/>
            <a:ext cx="1125745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关系操作是指对关系实施的各种操作。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关系操作的对象和结果都是关系，实际是集合操作。</a:t>
            </a:r>
            <a:endParaRPr kumimoji="1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ct val="30000"/>
              </a:spcAft>
              <a:defRPr/>
            </a:pPr>
            <a:r>
              <a:rPr lang="zh-CN" altLang="en-US" sz="3000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关系操作主要分为关系查询和关系更新（包括增加、修改和删除）两类</a:t>
            </a:r>
            <a:r>
              <a:rPr kumimoji="1" lang="zh-CN" altLang="en-US" sz="3000" kern="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3000" kern="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关系操作是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一次一集合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的操作方式，而非关系数据模型是一次一记录的操作方式。</a:t>
            </a:r>
          </a:p>
        </p:txBody>
      </p: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683568" y="5013176"/>
            <a:ext cx="6967836" cy="1438275"/>
            <a:chOff x="459" y="2398"/>
            <a:chExt cx="3655" cy="906"/>
          </a:xfrm>
        </p:grpSpPr>
        <p:sp>
          <p:nvSpPr>
            <p:cNvPr id="20" name="Rectangle 140"/>
            <p:cNvSpPr>
              <a:spLocks noChangeArrowheads="1"/>
            </p:cNvSpPr>
            <p:nvPr/>
          </p:nvSpPr>
          <p:spPr bwMode="auto">
            <a:xfrm>
              <a:off x="1874" y="2398"/>
              <a:ext cx="830" cy="90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关系代数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关系演算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</a:p>
          </p:txBody>
        </p:sp>
        <p:sp>
          <p:nvSpPr>
            <p:cNvPr id="21" name="Rectangle 141"/>
            <p:cNvSpPr>
              <a:spLocks noChangeArrowheads="1"/>
            </p:cNvSpPr>
            <p:nvPr/>
          </p:nvSpPr>
          <p:spPr bwMode="auto">
            <a:xfrm>
              <a:off x="2908" y="2552"/>
              <a:ext cx="1206" cy="63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元组关系演算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域关系演算</a:t>
              </a:r>
            </a:p>
          </p:txBody>
        </p:sp>
        <p:sp>
          <p:nvSpPr>
            <p:cNvPr id="22" name="AutoShape 142"/>
            <p:cNvSpPr>
              <a:spLocks/>
            </p:cNvSpPr>
            <p:nvPr/>
          </p:nvSpPr>
          <p:spPr bwMode="auto">
            <a:xfrm>
              <a:off x="1738" y="2579"/>
              <a:ext cx="33" cy="71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43"/>
            <p:cNvSpPr>
              <a:spLocks/>
            </p:cNvSpPr>
            <p:nvPr/>
          </p:nvSpPr>
          <p:spPr bwMode="auto">
            <a:xfrm>
              <a:off x="2817" y="2713"/>
              <a:ext cx="46" cy="320"/>
            </a:xfrm>
            <a:prstGeom prst="leftBrace">
              <a:avLst>
                <a:gd name="adj1" fmla="val 57971"/>
                <a:gd name="adj2" fmla="val 50000"/>
              </a:avLst>
            </a:prstGeom>
            <a:noFill/>
            <a:ln w="28575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44"/>
            <p:cNvSpPr>
              <a:spLocks noChangeArrowheads="1"/>
            </p:cNvSpPr>
            <p:nvPr/>
          </p:nvSpPr>
          <p:spPr bwMode="auto">
            <a:xfrm>
              <a:off x="459" y="2758"/>
              <a:ext cx="1206" cy="36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关系数据语言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655287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2197250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关系操作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5125" y="853617"/>
            <a:ext cx="11617499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defRPr/>
            </a:pPr>
            <a:r>
              <a:rPr kumimoji="1" lang="zh-CN" altLang="zh-CN" baseline="0" dirty="0">
                <a:latin typeface="Arial" charset="0"/>
              </a:rPr>
              <a:t>关系代数是一种抽象的非过程化查询语言，是关系数据操纵语言的一种传统表达方式。运算对象和运算结果都是关系</a:t>
            </a:r>
            <a:r>
              <a:rPr kumimoji="1" lang="zh-CN" altLang="en-US" baseline="0" dirty="0">
                <a:latin typeface="Arial" charset="0"/>
              </a:rPr>
              <a:t>。</a:t>
            </a:r>
            <a:endParaRPr kumimoji="1" lang="zh-CN" altLang="zh-CN" baseline="0" dirty="0">
              <a:latin typeface="Arial" charset="0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88664"/>
              </p:ext>
            </p:extLst>
          </p:nvPr>
        </p:nvGraphicFramePr>
        <p:xfrm>
          <a:off x="886314" y="2763548"/>
          <a:ext cx="8162014" cy="1997212"/>
        </p:xfrm>
        <a:graphic>
          <a:graphicData uri="http://schemas.openxmlformats.org/drawingml/2006/table">
            <a:tbl>
              <a:tblPr/>
              <a:tblGrid>
                <a:gridCol w="3368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集合运算</a:t>
                      </a:r>
                    </a:p>
                  </a:txBody>
                  <a:tcPr marL="75600" marR="0" marT="36007" marB="3600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并(∪)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 ，交(∩)，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差(－)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广义笛卡尔积(×)</a:t>
                      </a:r>
                    </a:p>
                  </a:txBody>
                  <a:tcPr marL="75600" marR="0" marT="36007" marB="3600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2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专门的关系运算</a:t>
                      </a:r>
                    </a:p>
                  </a:txBody>
                  <a:tcPr marL="75600" marR="0" marT="36007" marB="3600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选择(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σ)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投影(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Π)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连接(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)，除(÷)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5600" marR="0" marT="36007" marB="3600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303013" y="2276872"/>
            <a:ext cx="2164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800" b="1" baseline="0" dirty="0">
                <a:solidFill>
                  <a:srgbClr val="99FF33"/>
                </a:solidFill>
                <a:effectLst/>
                <a:latin typeface="Times New Roman" pitchFamily="18" charset="0"/>
              </a:rPr>
              <a:t>关系代数运算</a:t>
            </a:r>
          </a:p>
        </p:txBody>
      </p:sp>
      <p:graphicFrame>
        <p:nvGraphicFramePr>
          <p:cNvPr id="13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19704"/>
              </p:ext>
            </p:extLst>
          </p:nvPr>
        </p:nvGraphicFramePr>
        <p:xfrm>
          <a:off x="827088" y="5467425"/>
          <a:ext cx="8221240" cy="946422"/>
        </p:xfrm>
        <a:graphic>
          <a:graphicData uri="http://schemas.openxmlformats.org/drawingml/2006/table">
            <a:tbl>
              <a:tblPr/>
              <a:tblGrid>
                <a:gridCol w="3005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5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比较运算</a:t>
                      </a:r>
                    </a:p>
                  </a:txBody>
                  <a:tcPr marL="7620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＞，＜，≥，≤，＝，≠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逻辑运算</a:t>
                      </a:r>
                    </a:p>
                  </a:txBody>
                  <a:tcPr marL="76200" marR="0" marT="0" marB="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与(∧)，或(∨)，非(┐)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1575765" y="4970919"/>
            <a:ext cx="43281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800" b="1" baseline="0" dirty="0">
                <a:solidFill>
                  <a:srgbClr val="99FF33"/>
                </a:solidFill>
                <a:effectLst/>
                <a:latin typeface="Times New Roman" pitchFamily="18" charset="0"/>
              </a:rPr>
              <a:t>辅助专门的关系运算的运算</a:t>
            </a:r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5232028" y="4377928"/>
            <a:ext cx="215900" cy="2032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66" y="174"/>
              </a:cxn>
              <a:cxn ang="0">
                <a:pos x="266" y="0"/>
              </a:cxn>
              <a:cxn ang="0">
                <a:pos x="0" y="168"/>
              </a:cxn>
              <a:cxn ang="0">
                <a:pos x="0" y="8"/>
              </a:cxn>
            </a:cxnLst>
            <a:rect l="0" t="0" r="r" b="b"/>
            <a:pathLst>
              <a:path w="266" h="174">
                <a:moveTo>
                  <a:pt x="0" y="8"/>
                </a:moveTo>
                <a:lnTo>
                  <a:pt x="266" y="174"/>
                </a:lnTo>
                <a:lnTo>
                  <a:pt x="266" y="0"/>
                </a:lnTo>
                <a:lnTo>
                  <a:pt x="0" y="168"/>
                </a:lnTo>
                <a:lnTo>
                  <a:pt x="0" y="8"/>
                </a:lnTo>
                <a:close/>
              </a:path>
            </a:pathLst>
          </a:custGeom>
          <a:noFill/>
          <a:ln w="19050" cap="sq" cmpd="sng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9552384" y="2758992"/>
            <a:ext cx="1800200" cy="1365365"/>
          </a:xfrm>
          <a:prstGeom prst="wedgeRectCallout">
            <a:avLst>
              <a:gd name="adj1" fmla="val -60623"/>
              <a:gd name="adj2" fmla="val -11888"/>
            </a:avLst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黄色字体为五种基本运算</a:t>
            </a:r>
          </a:p>
        </p:txBody>
      </p:sp>
    </p:spTree>
    <p:extLst>
      <p:ext uri="{BB962C8B-B14F-4D97-AF65-F5344CB8AC3E}">
        <p14:creationId xmlns:p14="http://schemas.microsoft.com/office/powerpoint/2010/main" val="3915238273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467544" y="1196305"/>
            <a:ext cx="1088504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域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Domain)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是一组具有相同数据类型的值的集合。</a:t>
            </a:r>
            <a:endParaRPr kumimoji="1" lang="en-US" altLang="zh-CN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25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域中所包含的值的个数称为域的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基数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467544" y="3861048"/>
            <a:ext cx="8497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25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>
                <a:tab pos="6003925" algn="l"/>
              </a:tabLst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D1 = { '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男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' ,'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女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' }	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基数为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25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>
                <a:tab pos="6003925" algn="l"/>
              </a:tabLst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D2 = { x | 0≤x≤150 }	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基数为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151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25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>
                <a:tab pos="6003925" algn="l"/>
              </a:tabLst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D3 = { 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r>
              <a:rPr kumimoji="1" lang="en-US" altLang="zh-CN" sz="3600" b="0" i="0" u="none" strike="noStrike" kern="0" cap="none" spc="0" normalizeH="0" baseline="-2500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,a</a:t>
            </a:r>
            <a:r>
              <a:rPr kumimoji="1" lang="en-US" altLang="zh-CN" sz="3600" b="0" i="0" u="none" strike="noStrike" kern="0" cap="none" spc="0" normalizeH="0" baseline="-2500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&gt;|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i,j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=1,2,3…… }	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基数为无穷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437834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362" y="1119936"/>
            <a:ext cx="1093723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20000"/>
              </a:spcBef>
              <a:spcAft>
                <a:spcPct val="25000"/>
              </a:spcAft>
              <a:buClr>
                <a:srgbClr val="66FF33"/>
              </a:buClr>
              <a:buSzPct val="85000"/>
              <a:buNone/>
              <a:tabLst/>
              <a:defRPr/>
            </a:pP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一组域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D1,D2,…,</a:t>
            </a:r>
            <a:r>
              <a:rPr kumimoji="1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Dn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（域可以有相同的）的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笛卡尔积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(Cartesian Product)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1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362" y="3496200"/>
            <a:ext cx="10937230" cy="11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其中每一个元素（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d1,d2,…,</a:t>
            </a:r>
            <a:r>
              <a:rPr kumimoji="1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dn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）称为一个</a:t>
            </a:r>
            <a:r>
              <a:rPr kumimoji="1" lang="en-US" altLang="zh-CN" kern="0" baseline="0" dirty="0"/>
              <a:t>n</a:t>
            </a:r>
            <a:r>
              <a:rPr kumimoji="1" lang="zh-CN" altLang="en-US" kern="0" baseline="0" dirty="0"/>
              <a:t>元组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(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n-tuple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)，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简称</a:t>
            </a:r>
            <a:r>
              <a:rPr kumimoji="1" lang="zh-CN" altLang="en-US" b="1" kern="0" baseline="0" dirty="0">
                <a:solidFill>
                  <a:srgbClr val="FFC000"/>
                </a:solidFill>
              </a:rPr>
              <a:t>元组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(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Tuple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)。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en-US" kern="0" baseline="0" noProof="0" dirty="0"/>
              <a:t>元组中一每一个</a:t>
            </a:r>
            <a:r>
              <a:rPr kumimoji="1" lang="en-US" altLang="zh-CN" kern="0" baseline="0" noProof="0" dirty="0"/>
              <a:t>di</a:t>
            </a:r>
            <a:r>
              <a:rPr kumimoji="1" lang="zh-CN" altLang="en-US" kern="0" baseline="0" noProof="0" dirty="0"/>
              <a:t>称为元组</a:t>
            </a:r>
            <a:r>
              <a:rPr kumimoji="1" lang="zh-CN" altLang="en-US" b="1" kern="0" baseline="0" dirty="0">
                <a:solidFill>
                  <a:srgbClr val="FFC000"/>
                </a:solidFill>
              </a:rPr>
              <a:t>分量</a:t>
            </a:r>
            <a:endParaRPr kumimoji="1" lang="en-US" altLang="zh-CN" b="1" kern="0" baseline="0" dirty="0">
              <a:solidFill>
                <a:srgbClr val="FFC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en-US" kern="0" baseline="0" noProof="0" dirty="0"/>
              <a:t>若</a:t>
            </a:r>
            <a:r>
              <a:rPr kumimoji="1" lang="en-US" altLang="zh-CN" kern="0" baseline="0" noProof="0" dirty="0"/>
              <a:t>Di</a:t>
            </a:r>
            <a:r>
              <a:rPr kumimoji="1" lang="zh-CN" altLang="en-US" kern="0" baseline="0" noProof="0" dirty="0"/>
              <a:t>的基数为</a:t>
            </a:r>
            <a:r>
              <a:rPr kumimoji="1" lang="en-US" altLang="zh-CN" kern="0" baseline="0" dirty="0"/>
              <a:t>mi</a:t>
            </a:r>
            <a:r>
              <a:rPr kumimoji="1" lang="zh-CN" altLang="en-US" kern="0" baseline="0" dirty="0"/>
              <a:t>，则</a:t>
            </a:r>
            <a:r>
              <a:rPr kumimoji="1" lang="zh-CN" altLang="en-US" kern="0" baseline="0" noProof="0" dirty="0"/>
              <a:t>结果的基数为：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362" y="2586936"/>
            <a:ext cx="11245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25000"/>
              </a:spcAft>
              <a:buClr>
                <a:srgbClr val="66FF33"/>
              </a:buClr>
              <a:buSzPct val="85000"/>
              <a:defRPr/>
            </a:pPr>
            <a:r>
              <a:rPr kumimoji="1" lang="en-US" altLang="zh-CN" sz="3200" kern="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/>
              </a:rPr>
              <a:t>D1×D2×…×</a:t>
            </a:r>
            <a:r>
              <a:rPr kumimoji="1" lang="en-US" altLang="zh-CN" sz="3200" kern="0" baseline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/>
              </a:rPr>
              <a:t>Dn</a:t>
            </a:r>
            <a:r>
              <a:rPr kumimoji="1" lang="en-US" altLang="zh-CN" sz="3200" kern="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/>
              </a:rPr>
              <a:t>={(d1,d2,…,</a:t>
            </a:r>
            <a:r>
              <a:rPr kumimoji="1" lang="en-US" altLang="zh-CN" sz="3200" kern="0" baseline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/>
              </a:rPr>
              <a:t>dn</a:t>
            </a:r>
            <a:r>
              <a:rPr kumimoji="1" lang="en-US" altLang="zh-CN" sz="3200" kern="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/>
              </a:rPr>
              <a:t>)|</a:t>
            </a:r>
            <a:r>
              <a:rPr kumimoji="1" lang="en-US" altLang="zh-CN" sz="3200" kern="0" baseline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/>
              </a:rPr>
              <a:t>di∈Di,i</a:t>
            </a:r>
            <a:r>
              <a:rPr kumimoji="1" lang="en-US" altLang="zh-CN" sz="3200" kern="0" baseline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/>
              </a:rPr>
              <a:t>=1,2,…,n}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90043"/>
              </p:ext>
            </p:extLst>
          </p:nvPr>
        </p:nvGraphicFramePr>
        <p:xfrm>
          <a:off x="7176120" y="5301208"/>
          <a:ext cx="1145992" cy="12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393480" imgH="431640" progId="Equation.DSMT4">
                  <p:embed/>
                </p:oleObj>
              </mc:Choice>
              <mc:Fallback>
                <p:oleObj name="Equation" r:id="rId5" imgW="393480" imgH="4316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6120" y="5301208"/>
                        <a:ext cx="1145992" cy="125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948409"/>
      </p:ext>
    </p:extLst>
  </p:cSld>
  <p:clrMapOvr>
    <a:masterClrMapping/>
  </p:clrMapOvr>
  <p:transition spd="slow">
    <p:wipe/>
    <p:sndAc>
      <p:stSnd>
        <p:snd r:embed="rId3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32953" y="4309193"/>
            <a:ext cx="6575518" cy="221599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zh-CN" altLang="en-US" sz="24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(张三,计算机,数据结构),  (张三,计算机,肉品加工),</a:t>
            </a:r>
          </a:p>
          <a:p>
            <a:pPr fontAlgn="auto">
              <a:spcBef>
                <a:spcPts val="0"/>
              </a:spcBef>
              <a:defRPr/>
            </a:pPr>
            <a:r>
              <a:rPr lang="zh-CN" altLang="en-US" sz="24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(张三,食品,数据结构),  (张三,食品,肉品加工),</a:t>
            </a:r>
          </a:p>
          <a:p>
            <a:pPr fontAlgn="auto">
              <a:spcBef>
                <a:spcPts val="0"/>
              </a:spcBef>
              <a:defRPr/>
            </a:pPr>
            <a:r>
              <a:rPr lang="zh-CN" altLang="en-US" sz="24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(李四,计算机,数据结构),  (李四,计算机,肉品加工),</a:t>
            </a:r>
          </a:p>
          <a:p>
            <a:pPr fontAlgn="auto">
              <a:spcBef>
                <a:spcPts val="0"/>
              </a:spcBef>
              <a:defRPr/>
            </a:pPr>
            <a:r>
              <a:rPr lang="zh-CN" altLang="en-US" sz="24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(李四,食品,数据结构),  (李四,食品,肉品加工),</a:t>
            </a:r>
          </a:p>
          <a:p>
            <a:pPr fontAlgn="auto">
              <a:spcBef>
                <a:spcPts val="0"/>
              </a:spcBef>
              <a:defRPr/>
            </a:pPr>
            <a:r>
              <a:rPr lang="zh-CN" altLang="en-US" sz="24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(王五,计算机,数据结构),  (王五,计算机,肉品加工),</a:t>
            </a:r>
          </a:p>
          <a:p>
            <a:pPr fontAlgn="auto">
              <a:spcBef>
                <a:spcPts val="0"/>
              </a:spcBef>
              <a:defRPr/>
            </a:pPr>
            <a:r>
              <a:rPr lang="zh-CN" altLang="en-US" sz="24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(王五,食品,数据结构),  (王五,食品,肉品加工)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324965" y="4370067"/>
            <a:ext cx="7216775" cy="2057401"/>
          </a:xfrm>
          <a:prstGeom prst="bracePair">
            <a:avLst>
              <a:gd name="adj" fmla="val 4245"/>
            </a:avLst>
          </a:prstGeom>
          <a:noFill/>
          <a:ln w="28575" cap="sq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aseline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351584" y="908720"/>
            <a:ext cx="68770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例如给定3个域：</a:t>
            </a:r>
          </a:p>
          <a:p>
            <a:pPr eaLnBrk="1" hangingPunct="1"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=学生集合={张三，李四，王五}</a:t>
            </a:r>
          </a:p>
          <a:p>
            <a:pPr eaLnBrk="1" hangingPunct="1"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=专业集合={计算机，食品}</a:t>
            </a:r>
          </a:p>
          <a:p>
            <a:pPr eaLnBrk="1" hangingPunct="1"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=课程集合={数据结构，肉品加工}</a:t>
            </a:r>
          </a:p>
          <a:p>
            <a:pPr eaLnBrk="1" hangingPunct="1">
              <a:spcBef>
                <a:spcPts val="3000"/>
              </a:spcBef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的笛卡尔积D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×D</a:t>
            </a:r>
            <a:r>
              <a:rPr kumimoji="1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zh-CN" sz="28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为:</a:t>
            </a:r>
          </a:p>
        </p:txBody>
      </p:sp>
    </p:spTree>
    <p:extLst>
      <p:ext uri="{BB962C8B-B14F-4D97-AF65-F5344CB8AC3E}">
        <p14:creationId xmlns:p14="http://schemas.microsoft.com/office/powerpoint/2010/main" val="2343376282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7408" y="4487303"/>
            <a:ext cx="532859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kumimoji="1" lang="zh-CN" altLang="en-US" sz="2800" baseline="0" dirty="0">
                <a:latin typeface="Arial" charset="0"/>
              </a:rPr>
              <a:t>上面</a:t>
            </a:r>
            <a:r>
              <a:rPr kumimoji="1" lang="en-US" altLang="zh-CN" sz="2800" baseline="0" dirty="0">
                <a:latin typeface="Arial" charset="0"/>
              </a:rPr>
              <a:t>3</a:t>
            </a:r>
            <a:r>
              <a:rPr kumimoji="1" lang="zh-CN" altLang="en-US" sz="2800" baseline="0" dirty="0">
                <a:latin typeface="Arial" charset="0"/>
              </a:rPr>
              <a:t>个域</a:t>
            </a:r>
            <a:r>
              <a:rPr kumimoji="1" lang="zh-CN" altLang="zh-CN" sz="2800" baseline="0" dirty="0">
                <a:latin typeface="Arial" charset="0"/>
              </a:rPr>
              <a:t>D1,D2,D3的笛卡尔积D1×D2×D3</a:t>
            </a:r>
            <a:r>
              <a:rPr kumimoji="1" lang="zh-CN" altLang="en-US" sz="2800" baseline="0" dirty="0">
                <a:latin typeface="Arial" charset="0"/>
              </a:rPr>
              <a:t>也可以表示</a:t>
            </a:r>
            <a:r>
              <a:rPr kumimoji="1" lang="zh-CN" altLang="zh-CN" sz="2800" baseline="0" dirty="0">
                <a:latin typeface="Arial" charset="0"/>
              </a:rPr>
              <a:t>为</a:t>
            </a:r>
            <a:r>
              <a:rPr kumimoji="1" lang="zh-CN" altLang="en-US" sz="2800" baseline="0" dirty="0">
                <a:latin typeface="Arial" charset="0"/>
              </a:rPr>
              <a:t>如右边所示的二维表：</a:t>
            </a:r>
            <a:endParaRPr kumimoji="1" lang="zh-CN" altLang="zh-CN" sz="2800" baseline="0" dirty="0">
              <a:latin typeface="Arial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88851"/>
              </p:ext>
            </p:extLst>
          </p:nvPr>
        </p:nvGraphicFramePr>
        <p:xfrm>
          <a:off x="7104112" y="907246"/>
          <a:ext cx="4175125" cy="4754880"/>
        </p:xfrm>
        <a:graphic>
          <a:graphicData uri="http://schemas.openxmlformats.org/drawingml/2006/table">
            <a:tbl>
              <a:tblPr/>
              <a:tblGrid>
                <a:gridCol w="139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学生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专业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课程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计算机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计算机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肉品加工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食品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食品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肉品加工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计算机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计算机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肉品加工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食品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食品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肉品加工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计算机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计算机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肉品加工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食品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食品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肉品加工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1739516" y="5953835"/>
            <a:ext cx="871296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每一行就是一个元组，每一列都来自同一域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812216" y="1607578"/>
            <a:ext cx="5283784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D1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学生集合</a:t>
            </a:r>
            <a:endParaRPr lang="zh-CN" altLang="en-US" sz="280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{张三，李四，王五}</a:t>
            </a:r>
          </a:p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D2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专业集合</a:t>
            </a:r>
            <a:endParaRPr lang="zh-CN" altLang="en-US" sz="280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{计算机，食品}</a:t>
            </a:r>
          </a:p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D3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课程集合</a:t>
            </a:r>
            <a:endParaRPr lang="zh-CN" altLang="en-US" sz="2800" baseline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zh-CN" altLang="en-US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zh-CN" sz="2800" baseline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{数据结构，肉品加工}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7408" y="907246"/>
            <a:ext cx="833311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20000"/>
              </a:spcBef>
              <a:spcAft>
                <a:spcPct val="25000"/>
              </a:spcAft>
              <a:buClr>
                <a:srgbClr val="66FF33"/>
              </a:buClr>
              <a:buSzPct val="85000"/>
              <a:buNone/>
              <a:tabLst/>
              <a:defRPr/>
            </a:pP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换种方式表示</a:t>
            </a:r>
          </a:p>
        </p:txBody>
      </p:sp>
    </p:spTree>
    <p:extLst>
      <p:ext uri="{BB962C8B-B14F-4D97-AF65-F5344CB8AC3E}">
        <p14:creationId xmlns:p14="http://schemas.microsoft.com/office/powerpoint/2010/main" val="828108239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8365" y="1000615"/>
            <a:ext cx="11752403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5000"/>
              </a:spcAft>
              <a:defRPr/>
            </a:pP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D1×D2×…×Dn的任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子集称为在域D1,D2,…,Dn上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kumimoji="1" lang="zh-CN" altLang="zh-CN" b="1" baseline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i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ct val="25000"/>
              </a:spcAft>
              <a:defRPr/>
            </a:pP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其中域的数目</a:t>
            </a:r>
            <a:r>
              <a:rPr kumimoji="1" lang="en-US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称为关系的</a:t>
            </a:r>
            <a:r>
              <a:rPr kumimoji="1" lang="zh-CN" altLang="zh-CN" b="1" baseline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egree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)。</a:t>
            </a:r>
          </a:p>
          <a:p>
            <a:pPr eaLnBrk="1" hangingPunct="1">
              <a:spcBef>
                <a:spcPct val="25000"/>
              </a:spcBef>
              <a:spcAft>
                <a:spcPct val="15000"/>
              </a:spcAft>
              <a:defRPr/>
            </a:pP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度为</a:t>
            </a:r>
            <a:r>
              <a:rPr kumimoji="1" lang="en-US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的关系称为</a:t>
            </a:r>
            <a:r>
              <a:rPr kumimoji="1" lang="en-US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元关系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5000"/>
              </a:spcBef>
              <a:spcAft>
                <a:spcPct val="15000"/>
              </a:spcAft>
              <a:defRPr/>
            </a:pP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可以看作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是一张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规则的，有意义的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二维表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522467" y="4437063"/>
            <a:ext cx="6095797" cy="1944265"/>
            <a:chOff x="1112" y="2886"/>
            <a:chExt cx="3038" cy="799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985" y="3486"/>
              <a:ext cx="1165" cy="1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数据结构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821" y="3486"/>
              <a:ext cx="1164" cy="1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12" y="3486"/>
              <a:ext cx="709" cy="1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王五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985" y="3286"/>
              <a:ext cx="1165" cy="1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数据结构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821" y="3286"/>
              <a:ext cx="1164" cy="1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112" y="3286"/>
              <a:ext cx="709" cy="1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李四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985" y="3086"/>
              <a:ext cx="1165" cy="2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肉品加工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21" y="3086"/>
              <a:ext cx="1164" cy="2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食品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112" y="3086"/>
              <a:ext cx="709" cy="2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张三</a:t>
              </a: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2985" y="2886"/>
              <a:ext cx="1165" cy="2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课程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821" y="2886"/>
              <a:ext cx="1164" cy="2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专业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112" y="2886"/>
              <a:ext cx="709" cy="2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</a:rPr>
                <a:t>学生</a:t>
              </a: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1112" y="2886"/>
              <a:ext cx="3038" cy="0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1112" y="3086"/>
              <a:ext cx="30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1112" y="3286"/>
              <a:ext cx="30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112" y="3486"/>
              <a:ext cx="30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1112" y="3685"/>
              <a:ext cx="3038" cy="0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1112" y="2886"/>
              <a:ext cx="0" cy="799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1821" y="2886"/>
              <a:ext cx="0" cy="79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2985" y="2886"/>
              <a:ext cx="0" cy="79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150" y="2886"/>
              <a:ext cx="0" cy="799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190910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53284" y="893688"/>
            <a:ext cx="11387332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ts val="1800"/>
              </a:spcAft>
              <a:defRPr/>
            </a:pP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关系应具备如下性质：</a:t>
            </a:r>
          </a:p>
          <a:p>
            <a:pPr marL="450850" lvl="1" indent="-271463" eaLnBrk="1" hangingPunct="1">
              <a:spcAft>
                <a:spcPts val="60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不允许出现两个以上完全相同的元组</a:t>
            </a:r>
          </a:p>
          <a:p>
            <a:pPr marL="450850" lvl="1" indent="-271463" eaLnBrk="1" hangingPunct="1">
              <a:spcAft>
                <a:spcPts val="60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元组次序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  <a:p>
            <a:pPr marL="450850" lvl="1" indent="-271463" eaLnBrk="1" hangingPunct="1">
              <a:spcAft>
                <a:spcPts val="60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理论上没有列序</a:t>
            </a:r>
            <a:endParaRPr kumimoji="1" lang="zh-CN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1" indent="-271463" eaLnBrk="1" hangingPunct="1">
              <a:spcAft>
                <a:spcPts val="60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来自于同一个域，是同一类型的数据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1" indent="-271463" eaLnBrk="1" hangingPunct="1">
              <a:spcAft>
                <a:spcPts val="60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不同的列可来自于同一个域，每一列称为一个</a:t>
            </a:r>
            <a:r>
              <a:rPr kumimoji="1" lang="zh-CN" altLang="zh-CN" b="1" baseline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1" indent="-271463" eaLnBrk="1" hangingPunct="1">
              <a:spcAft>
                <a:spcPts val="60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kumimoji="1" lang="zh-CN" altLang="zh-CN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是不可再分的数据项，即具有原子性</a:t>
            </a:r>
            <a:r>
              <a:rPr kumimoji="1"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zh-CN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593"/>
              </p:ext>
            </p:extLst>
          </p:nvPr>
        </p:nvGraphicFramePr>
        <p:xfrm>
          <a:off x="6312024" y="5005503"/>
          <a:ext cx="4032250" cy="1463040"/>
        </p:xfrm>
        <a:graphic>
          <a:graphicData uri="http://schemas.openxmlformats.org/drawingml/2006/table">
            <a:tbl>
              <a:tblPr/>
              <a:tblGrid>
                <a:gridCol w="113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语文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数学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政治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199456" y="5458893"/>
            <a:ext cx="412122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r>
              <a:rPr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{张三</a:t>
            </a:r>
            <a:r>
              <a:rPr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王五}</a:t>
            </a:r>
          </a:p>
          <a:p>
            <a:pPr marL="393700" indent="-393700">
              <a:buClr>
                <a:srgbClr val="66FF33"/>
              </a:buClr>
              <a:buSzPct val="85000"/>
              <a:defRPr/>
            </a:pP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r>
              <a:rPr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分数 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{x|0≤x≤10</a:t>
            </a:r>
            <a:r>
              <a:rPr lang="zh-CN" altLang="en-US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baseline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37" name="WordArt 8"/>
          <p:cNvSpPr>
            <a:spLocks noChangeArrowheads="1" noChangeShapeType="1" noTextEdit="1"/>
          </p:cNvSpPr>
          <p:nvPr/>
        </p:nvSpPr>
        <p:spPr bwMode="auto">
          <a:xfrm>
            <a:off x="7824192" y="1124744"/>
            <a:ext cx="3633817" cy="93677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6000" b="1" kern="1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6000" b="1" kern="1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71646178"/>
      </p:ext>
    </p:extLst>
  </p:cSld>
  <p:clrMapOvr>
    <a:masterClrMapping/>
  </p:clrMapOvr>
  <p:transition spd="slow">
    <p:wip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11533112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32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关系的结构描述称为</a:t>
            </a:r>
            <a:r>
              <a:rPr kumimoji="1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关系模式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zh-CN" sz="3000" b="0" i="1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Relation schema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)，它可以形式化地表示为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一个五元组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R（U，D，DOM，F 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	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其中R为关系名, U为组成该关系的属性的集合，D为属性组U中属性所来自的域</a:t>
            </a:r>
            <a:r>
              <a:rPr kumimoji="1" lang="zh-CN" altLang="en-US" sz="3000" kern="0" dirty="0">
                <a:latin typeface="微软雅黑" pitchFamily="34" charset="-122"/>
                <a:ea typeface="微软雅黑" pitchFamily="34" charset="-122"/>
              </a:rPr>
              <a:t>的集合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，DOM为属性向域的映象集合，F为属性间数据的依赖关系的集合。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关系模式通常可以简记为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	     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R（U ） 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者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R（A</a:t>
            </a:r>
            <a:r>
              <a:rPr kumimoji="1" lang="zh-CN" altLang="zh-CN" sz="3000" b="0" i="0" u="none" strike="noStrike" kern="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，A</a:t>
            </a:r>
            <a:r>
              <a:rPr kumimoji="1" lang="zh-CN" altLang="zh-CN" sz="3000" b="0" i="0" u="none" strike="noStrike" kern="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，…，A</a:t>
            </a:r>
            <a:r>
              <a:rPr kumimoji="1" lang="zh-CN" altLang="zh-CN" sz="3000" b="0" i="0" u="none" strike="noStrike" kern="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	其中A</a:t>
            </a:r>
            <a:r>
              <a:rPr kumimoji="1" lang="zh-CN" altLang="zh-CN" sz="3000" b="0" i="0" u="none" strike="noStrike" kern="0" cap="none" spc="0" normalizeH="0" baseline="-25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为属性名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zh-CN" sz="30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011082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408" y="0"/>
            <a:ext cx="4762055" cy="760959"/>
          </a:xfr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265113" algn="l"/>
              </a:tabLst>
            </a:pPr>
            <a:r>
              <a:rPr lang="zh-CN" altLang="en-US" b="1" u="sng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关系模型的基本概念</a:t>
            </a:r>
            <a:endParaRPr lang="zh-CN" altLang="en-US" sz="4000" b="1" u="sng" kern="12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1991544" y="5375424"/>
            <a:ext cx="647700" cy="380480"/>
          </a:xfrm>
          <a:custGeom>
            <a:avLst/>
            <a:gdLst/>
            <a:ahLst/>
            <a:cxnLst>
              <a:cxn ang="0">
                <a:pos x="408" y="363"/>
              </a:cxn>
              <a:cxn ang="0">
                <a:pos x="128" y="285"/>
              </a:cxn>
              <a:cxn ang="0">
                <a:pos x="0" y="0"/>
              </a:cxn>
            </a:cxnLst>
            <a:rect l="0" t="0" r="r" b="b"/>
            <a:pathLst>
              <a:path w="408" h="363">
                <a:moveTo>
                  <a:pt x="408" y="363"/>
                </a:moveTo>
                <a:lnTo>
                  <a:pt x="128" y="285"/>
                </a:lnTo>
                <a:lnTo>
                  <a:pt x="0" y="0"/>
                </a:ln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28398" dir="1593903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5071294" y="1125686"/>
            <a:ext cx="1601788" cy="380480"/>
          </a:xfrm>
          <a:custGeom>
            <a:avLst/>
            <a:gdLst/>
            <a:ahLst/>
            <a:cxnLst>
              <a:cxn ang="0">
                <a:pos x="1009" y="0"/>
              </a:cxn>
              <a:cxn ang="0">
                <a:pos x="804" y="2"/>
              </a:cxn>
              <a:cxn ang="0">
                <a:pos x="112" y="206"/>
              </a:cxn>
              <a:cxn ang="0">
                <a:pos x="0" y="346"/>
              </a:cxn>
            </a:cxnLst>
            <a:rect l="0" t="0" r="r" b="b"/>
            <a:pathLst>
              <a:path w="1009" h="346">
                <a:moveTo>
                  <a:pt x="1009" y="0"/>
                </a:moveTo>
                <a:lnTo>
                  <a:pt x="804" y="2"/>
                </a:lnTo>
                <a:lnTo>
                  <a:pt x="112" y="206"/>
                </a:lnTo>
                <a:lnTo>
                  <a:pt x="0" y="346"/>
                </a:ln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7961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13800"/>
              </p:ext>
            </p:extLst>
          </p:nvPr>
        </p:nvGraphicFramePr>
        <p:xfrm>
          <a:off x="1532451" y="1562799"/>
          <a:ext cx="4321175" cy="2926080"/>
        </p:xfrm>
        <a:graphic>
          <a:graphicData uri="http://schemas.openxmlformats.org/drawingml/2006/table">
            <a:tbl>
              <a:tblPr/>
              <a:tblGrid>
                <a:gridCol w="105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周艺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98007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922712" y="1574155"/>
            <a:ext cx="564007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</a:t>
            </a:r>
          </a:p>
        </p:txBody>
      </p:sp>
      <p:graphicFrame>
        <p:nvGraphicFramePr>
          <p:cNvPr id="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8275"/>
              </p:ext>
            </p:extLst>
          </p:nvPr>
        </p:nvGraphicFramePr>
        <p:xfrm>
          <a:off x="8811268" y="1585659"/>
          <a:ext cx="2901356" cy="2926080"/>
        </p:xfrm>
        <a:graphic>
          <a:graphicData uri="http://schemas.openxmlformats.org/drawingml/2006/table">
            <a:tbl>
              <a:tblPr/>
              <a:tblGrid>
                <a:gridCol w="81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9804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李科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9805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朱成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9807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黄沙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116"/>
          <p:cNvSpPr>
            <a:spLocks noChangeArrowheads="1"/>
          </p:cNvSpPr>
          <p:nvPr/>
        </p:nvSpPr>
        <p:spPr bwMode="auto">
          <a:xfrm>
            <a:off x="7948836" y="1585659"/>
            <a:ext cx="615553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Aft>
                <a:spcPct val="0"/>
              </a:spcAft>
              <a:buSzTx/>
              <a:buFontTx/>
              <a:buNone/>
              <a:defRPr/>
            </a:pPr>
            <a:r>
              <a:rPr lang="zh-CN" altLang="en-US" sz="2400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学生</a:t>
            </a:r>
          </a:p>
        </p:txBody>
      </p:sp>
      <p:sp>
        <p:nvSpPr>
          <p:cNvPr id="11" name="Rectangle 117"/>
          <p:cNvSpPr>
            <a:spLocks noChangeArrowheads="1"/>
          </p:cNvSpPr>
          <p:nvPr/>
        </p:nvSpPr>
        <p:spPr bwMode="auto">
          <a:xfrm>
            <a:off x="1486719" y="4914256"/>
            <a:ext cx="482600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ST(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学号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姓名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性别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年龄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系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)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</a:endParaRPr>
          </a:p>
        </p:txBody>
      </p:sp>
      <p:sp>
        <p:nvSpPr>
          <p:cNvPr id="12" name="Rectangle 118"/>
          <p:cNvSpPr>
            <a:spLocks noChangeArrowheads="1"/>
          </p:cNvSpPr>
          <p:nvPr/>
        </p:nvSpPr>
        <p:spPr bwMode="auto">
          <a:xfrm>
            <a:off x="6815957" y="5734199"/>
            <a:ext cx="3900313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学生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学号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姓名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系名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)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</a:endParaRPr>
          </a:p>
        </p:txBody>
      </p:sp>
      <p:sp>
        <p:nvSpPr>
          <p:cNvPr id="13" name="AutoShape 119"/>
          <p:cNvSpPr>
            <a:spLocks noChangeArrowheads="1"/>
          </p:cNvSpPr>
          <p:nvPr/>
        </p:nvSpPr>
        <p:spPr bwMode="auto">
          <a:xfrm>
            <a:off x="3148435" y="4561407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0099CC"/>
          </a:solidFill>
          <a:ln w="12700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20"/>
          <p:cNvSpPr>
            <a:spLocks noChangeArrowheads="1"/>
          </p:cNvSpPr>
          <p:nvPr/>
        </p:nvSpPr>
        <p:spPr bwMode="auto">
          <a:xfrm>
            <a:off x="9060274" y="4637233"/>
            <a:ext cx="264140" cy="1118671"/>
          </a:xfrm>
          <a:prstGeom prst="downArrow">
            <a:avLst>
              <a:gd name="adj1" fmla="val 50278"/>
              <a:gd name="adj2" fmla="val 59676"/>
            </a:avLst>
          </a:prstGeom>
          <a:solidFill>
            <a:srgbClr val="0099CC"/>
          </a:solidFill>
          <a:ln w="12700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21"/>
          <p:cNvSpPr txBox="1">
            <a:spLocks noChangeArrowheads="1"/>
          </p:cNvSpPr>
          <p:nvPr/>
        </p:nvSpPr>
        <p:spPr bwMode="auto">
          <a:xfrm>
            <a:off x="6671494" y="909786"/>
            <a:ext cx="1223963" cy="503590"/>
          </a:xfrm>
          <a:prstGeom prst="rect">
            <a:avLst/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关系</a:t>
            </a:r>
          </a:p>
        </p:txBody>
      </p:sp>
      <p:sp>
        <p:nvSpPr>
          <p:cNvPr id="16" name="Line 122"/>
          <p:cNvSpPr>
            <a:spLocks noChangeShapeType="1"/>
          </p:cNvSpPr>
          <p:nvPr/>
        </p:nvSpPr>
        <p:spPr bwMode="auto">
          <a:xfrm>
            <a:off x="7895457" y="1156148"/>
            <a:ext cx="1296887" cy="389188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ffectLst>
            <a:outerShdw dist="28398" dir="1593903" algn="ctr" rotWithShape="0">
              <a:srgbClr val="000514">
                <a:alpha val="50000"/>
              </a:srgb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123"/>
          <p:cNvSpPr txBox="1">
            <a:spLocks noChangeArrowheads="1"/>
          </p:cNvSpPr>
          <p:nvPr/>
        </p:nvSpPr>
        <p:spPr bwMode="auto">
          <a:xfrm>
            <a:off x="2639244" y="5734199"/>
            <a:ext cx="1943100" cy="503590"/>
          </a:xfrm>
          <a:prstGeom prst="rect">
            <a:avLst/>
          </a:prstGeom>
          <a:gradFill rotWithShape="1">
            <a:gsLst>
              <a:gs pos="0">
                <a:srgbClr val="B0A0F2"/>
              </a:gs>
              <a:gs pos="50000">
                <a:srgbClr val="B0A0F2">
                  <a:gamma/>
                  <a:tint val="24314"/>
                  <a:invGamma/>
                </a:srgbClr>
              </a:gs>
              <a:gs pos="100000">
                <a:srgbClr val="B0A0F2"/>
              </a:gs>
            </a:gsLst>
            <a:lin ang="18900000" scaled="1"/>
          </a:gradFill>
          <a:ln w="28575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关系模式</a:t>
            </a:r>
          </a:p>
        </p:txBody>
      </p:sp>
      <p:sp>
        <p:nvSpPr>
          <p:cNvPr id="18" name="Line 124"/>
          <p:cNvSpPr>
            <a:spLocks noChangeShapeType="1"/>
          </p:cNvSpPr>
          <p:nvPr/>
        </p:nvSpPr>
        <p:spPr bwMode="auto">
          <a:xfrm>
            <a:off x="4583932" y="5950099"/>
            <a:ext cx="223202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ffectLst>
            <a:outerShdw dist="28398" dir="1593903" algn="ctr" rotWithShape="0">
              <a:srgbClr val="000514">
                <a:alpha val="50000"/>
              </a:srgbClr>
            </a:outerShdw>
          </a:effectLst>
        </p:spPr>
        <p:txBody>
          <a:bodyPr lIns="36000" tIns="36000" rIns="36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94679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theme/theme1.xml><?xml version="1.0" encoding="utf-8"?>
<a:theme xmlns:a="http://schemas.openxmlformats.org/drawingml/2006/main" name="带有标题的">
  <a:themeElements>
    <a:clrScheme name="带有标题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带有标题的">
      <a:majorFont>
        <a:latin typeface="方正姚体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带有标题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带有标题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带有标题的">
  <a:themeElements>
    <a:clrScheme name="带有标题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带有标题的">
      <a:majorFont>
        <a:latin typeface="方正姚体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80000"/>
          <a:buFont typeface="Wingdings" pitchFamily="2" charset="2"/>
          <a:buNone/>
          <a:tabLst>
            <a:tab pos="1071563" algn="l"/>
          </a:tabLst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带有标题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带有标题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带有标题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1495</Words>
  <Application>Microsoft Office PowerPoint</Application>
  <PresentationFormat>宽屏</PresentationFormat>
  <Paragraphs>314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方正姚体</vt:lpstr>
      <vt:lpstr>隶书</vt:lpstr>
      <vt:lpstr>微软雅黑</vt:lpstr>
      <vt:lpstr>Arial</vt:lpstr>
      <vt:lpstr>Garamond</vt:lpstr>
      <vt:lpstr>Times New Roman</vt:lpstr>
      <vt:lpstr>Wingdings</vt:lpstr>
      <vt:lpstr>带有标题的</vt:lpstr>
      <vt:lpstr>1_带有标题的</vt:lpstr>
      <vt:lpstr>Equation</vt:lpstr>
      <vt:lpstr>关系数据模型</vt:lpstr>
      <vt:lpstr>关系模型的基本概念</vt:lpstr>
      <vt:lpstr>关系模型的基本概念</vt:lpstr>
      <vt:lpstr>关系模型的基本概念</vt:lpstr>
      <vt:lpstr>关系模型的基本概念</vt:lpstr>
      <vt:lpstr>关系模型的基本概念</vt:lpstr>
      <vt:lpstr>关系模型的基本概念</vt:lpstr>
      <vt:lpstr>关系模型的基本概念</vt:lpstr>
      <vt:lpstr>关系模型的基本概念</vt:lpstr>
      <vt:lpstr>关系模型的基本概念</vt:lpstr>
      <vt:lpstr>关系模型的基本概念</vt:lpstr>
      <vt:lpstr>关系模型的完整性约束</vt:lpstr>
      <vt:lpstr>关系操作</vt:lpstr>
      <vt:lpstr>关系操作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陈 峻熙</cp:lastModifiedBy>
  <cp:revision>1593</cp:revision>
  <dcterms:created xsi:type="dcterms:W3CDTF">1601-01-01T00:00:00Z</dcterms:created>
  <dcterms:modified xsi:type="dcterms:W3CDTF">2020-03-13T09:04:07Z</dcterms:modified>
</cp:coreProperties>
</file>