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digital-signature/origin" Target="_xmlsignatures/origin.sig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5"/>
  </p:notesMasterIdLst>
  <p:handoutMasterIdLst>
    <p:handoutMasterId r:id="rId26"/>
  </p:handoutMasterIdLst>
  <p:sldIdLst>
    <p:sldId id="637" r:id="rId2"/>
    <p:sldId id="649" r:id="rId3"/>
    <p:sldId id="650" r:id="rId4"/>
    <p:sldId id="651" r:id="rId5"/>
    <p:sldId id="652" r:id="rId6"/>
    <p:sldId id="653" r:id="rId7"/>
    <p:sldId id="654" r:id="rId8"/>
    <p:sldId id="659" r:id="rId9"/>
    <p:sldId id="660" r:id="rId10"/>
    <p:sldId id="655" r:id="rId11"/>
    <p:sldId id="656" r:id="rId12"/>
    <p:sldId id="657" r:id="rId13"/>
    <p:sldId id="662" r:id="rId14"/>
    <p:sldId id="661" r:id="rId15"/>
    <p:sldId id="663" r:id="rId16"/>
    <p:sldId id="666" r:id="rId17"/>
    <p:sldId id="665" r:id="rId18"/>
    <p:sldId id="664" r:id="rId19"/>
    <p:sldId id="667" r:id="rId20"/>
    <p:sldId id="668" r:id="rId21"/>
    <p:sldId id="669" r:id="rId22"/>
    <p:sldId id="670" r:id="rId23"/>
    <p:sldId id="671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99CC"/>
    <a:srgbClr val="FF6600"/>
    <a:srgbClr val="0000CC"/>
    <a:srgbClr val="C4D7F4"/>
    <a:srgbClr val="99FF33"/>
    <a:srgbClr val="00FF00"/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301" autoAdjust="0"/>
  </p:normalViewPr>
  <p:slideViewPr>
    <p:cSldViewPr>
      <p:cViewPr varScale="1">
        <p:scale>
          <a:sx n="69" d="100"/>
          <a:sy n="69" d="100"/>
        </p:scale>
        <p:origin x="70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9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18"/>
    </p:cViewPr>
  </p:sorterViewPr>
  <p:notesViewPr>
    <p:cSldViewPr>
      <p:cViewPr>
        <p:scale>
          <a:sx n="66" d="100"/>
          <a:sy n="66" d="100"/>
        </p:scale>
        <p:origin x="-2550" y="7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51A9782-2FC3-43BA-9A36-0BE2A123DE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15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03FF0817-35DE-4620-8116-CD53722ECF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7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42273"/>
            <a:ext cx="5724644" cy="6463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9885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03280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6285" y="989014"/>
            <a:ext cx="738664" cy="563231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989014"/>
            <a:ext cx="8026400" cy="5341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37462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35360" y="0"/>
            <a:ext cx="6912768" cy="692696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8298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40197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69996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1048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22972"/>
            <a:ext cx="5724644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30769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19221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08116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3091522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1087053"/>
      </p:ext>
    </p:extLst>
  </p:cSld>
  <p:clrMapOvr>
    <a:masterClrMapping/>
  </p:clrMapOvr>
  <p:transition spd="slow">
    <p:wipe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2276476"/>
            <a:ext cx="10972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417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68104" y="71920"/>
            <a:ext cx="6340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 userDrawn="1"/>
        </p:nvSpPr>
        <p:spPr bwMode="auto">
          <a:xfrm>
            <a:off x="11473023" y="6535738"/>
            <a:ext cx="616689" cy="33007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algn="ctr">
              <a:defRPr/>
            </a:pPr>
            <a:r>
              <a:rPr lang="zh-CN" altLang="en-US" sz="1800"/>
              <a:t>第</a:t>
            </a:r>
            <a:fld id="{D47062A0-A533-473A-A128-DAF72A01CC3E}" type="slidenum">
              <a:rPr lang="zh-CN" altLang="en-US" sz="1800"/>
              <a:pPr algn="ctr">
                <a:defRPr/>
              </a:pPr>
              <a:t>‹#›</a:t>
            </a:fld>
            <a:r>
              <a:rPr lang="zh-CN" altLang="en-US" sz="1800"/>
              <a:t>页</a:t>
            </a:r>
            <a:endParaRPr lang="en-US" altLang="zh-CN" sz="1800"/>
          </a:p>
        </p:txBody>
      </p:sp>
      <p:sp>
        <p:nvSpPr>
          <p:cNvPr id="541706" name="Text Box 10"/>
          <p:cNvSpPr txBox="1">
            <a:spLocks noChangeArrowheads="1"/>
          </p:cNvSpPr>
          <p:nvPr userDrawn="1"/>
        </p:nvSpPr>
        <p:spPr bwMode="auto">
          <a:xfrm>
            <a:off x="10089164" y="180902"/>
            <a:ext cx="2000548" cy="18466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四川农业大学    潘勇浩 </a:t>
            </a:r>
            <a:r>
              <a:rPr lang="zh-CN" altLang="en-US" sz="18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2020</a:t>
            </a:r>
            <a:endParaRPr lang="zh-CN" altLang="en-US" sz="1800" dirty="0">
              <a:solidFill>
                <a:srgbClr val="8BB1E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 rot="16200000">
            <a:off x="222576" y="244210"/>
            <a:ext cx="398347" cy="398346"/>
          </a:xfrm>
          <a:prstGeom prst="ellipse">
            <a:avLst/>
          </a:prstGeom>
          <a:noFill/>
          <a:ln>
            <a:solidFill>
              <a:srgbClr val="FCF87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183148" y="445961"/>
            <a:ext cx="495705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>
            <a:spLocks noChangeAspect="1"/>
          </p:cNvSpPr>
          <p:nvPr userDrawn="1"/>
        </p:nvSpPr>
        <p:spPr>
          <a:xfrm rot="16200000">
            <a:off x="312557" y="334925"/>
            <a:ext cx="221871" cy="221871"/>
          </a:xfrm>
          <a:prstGeom prst="ellipse">
            <a:avLst/>
          </a:prstGeom>
          <a:gradFill>
            <a:gsLst>
              <a:gs pos="68000">
                <a:srgbClr val="C69135"/>
              </a:gs>
              <a:gs pos="310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>
    <p:wipe/>
    <p:sndAc>
      <p:stSnd>
        <p:snd r:embed="rId13" name="arrow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rgbClr val="66FF33"/>
        </a:buClr>
        <a:buSzPct val="85000"/>
        <a:buFont typeface="Wingdings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1500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3429000"/>
            <a:ext cx="9721080" cy="1475884"/>
          </a:xfr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/>
            <a:r>
              <a:rPr lang="zh-CN" altLang="en-US" sz="2800" kern="10" spc="300" baseline="-25000" dirty="0" smtClean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隶书"/>
                <a:ea typeface="隶书"/>
              </a:rPr>
              <a:t>关系数据模型</a:t>
            </a:r>
            <a:endParaRPr lang="zh-CN" altLang="en-US" sz="2800" kern="10" spc="560" baseline="-25000" dirty="0">
              <a:ln w="19050" cap="sq">
                <a:solidFill>
                  <a:schemeClr val="hlink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0080D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chemeClr val="bg2">
                    <a:alpha val="79999"/>
                  </a:schemeClr>
                </a:outerShdw>
              </a:effectLst>
              <a:latin typeface="隶书"/>
              <a:ea typeface="隶书"/>
              <a:cs typeface="+mn-cs"/>
            </a:endParaRPr>
          </a:p>
        </p:txBody>
      </p:sp>
      <p:sp>
        <p:nvSpPr>
          <p:cNvPr id="7" name="WordArt 21"/>
          <p:cNvSpPr>
            <a:spLocks noChangeArrowheads="1" noChangeShapeType="1" noTextEdit="1"/>
          </p:cNvSpPr>
          <p:nvPr/>
        </p:nvSpPr>
        <p:spPr bwMode="auto">
          <a:xfrm>
            <a:off x="4730842" y="1700808"/>
            <a:ext cx="2802324" cy="8602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0" cap="none" spc="0" normalizeH="0" baseline="0" noProof="0" dirty="0" smtClean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</a:rPr>
              <a:t>第</a:t>
            </a:r>
            <a:r>
              <a:rPr kumimoji="0" lang="en-US" altLang="zh-CN" sz="2800" b="0" i="0" u="none" strike="noStrike" kern="10" cap="none" spc="0" normalizeH="0" baseline="0" noProof="0" dirty="0" smtClean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</a:rPr>
              <a:t>3</a:t>
            </a:r>
            <a:r>
              <a:rPr kumimoji="0" lang="zh-CN" altLang="en-US" sz="2800" b="0" i="0" u="none" strike="noStrike" kern="10" cap="none" spc="0" normalizeH="0" baseline="0" noProof="0" dirty="0" smtClean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</a:rPr>
              <a:t>章</a:t>
            </a:r>
            <a:endParaRPr kumimoji="0" lang="zh-CN" altLang="en-US" sz="2800" b="0" i="0" u="none" strike="noStrike" kern="10" cap="none" spc="0" normalizeH="0" baseline="0" noProof="0" dirty="0">
              <a:ln w="19050" cap="sq">
                <a:solidFill>
                  <a:srgbClr val="FFCC00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0080D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000514">
                    <a:alpha val="80000"/>
                  </a:srgbClr>
                </a:outerShdw>
              </a:effectLst>
              <a:uLnTx/>
              <a:uFillTx/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76525539"/>
      </p:ext>
    </p:extLst>
  </p:cSld>
  <p:clrMapOvr>
    <a:masterClrMapping/>
  </p:clrMapOvr>
  <p:transition spd="slow">
    <p:wip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553664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选择（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Selection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71937" y="883424"/>
            <a:ext cx="1152802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zh-CN" baseline="0" dirty="0" smtClean="0">
                <a:latin typeface="Arial" charset="0"/>
              </a:rPr>
              <a:t>从关系R中选出满足条件F的元组组成新关系，记作：</a:t>
            </a:r>
            <a:endParaRPr kumimoji="1" lang="en-US" altLang="zh-CN" baseline="0" dirty="0" smtClean="0">
              <a:latin typeface="Arial" charset="0"/>
            </a:endParaRPr>
          </a:p>
          <a:p>
            <a:pPr marL="0" indent="0" eaLnBrk="1" hangingPunct="1">
              <a:spcAft>
                <a:spcPts val="0"/>
              </a:spcAft>
              <a:buNone/>
              <a:defRPr/>
            </a:pPr>
            <a:r>
              <a:rPr kumimoji="1" lang="zh-CN" altLang="zh-CN" sz="2800" baseline="0" dirty="0" smtClean="0">
                <a:solidFill>
                  <a:prstClr val="black"/>
                </a:solidFill>
                <a:effectLst/>
                <a:latin typeface="Arial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aseline="0" dirty="0" smtClean="0">
                <a:solidFill>
                  <a:prstClr val="black"/>
                </a:solidFill>
                <a:effectLst/>
                <a:latin typeface="Arial" charset="0"/>
                <a:ea typeface="黑体" panose="02010609060101010101" pitchFamily="49" charset="-122"/>
              </a:rPr>
              <a:t>          </a:t>
            </a:r>
            <a:r>
              <a:rPr kumimoji="1" lang="zh-CN" altLang="zh-CN" baseline="0" dirty="0" smtClean="0">
                <a:solidFill>
                  <a:srgbClr val="FFFF00"/>
                </a:solidFill>
                <a:effectLst/>
                <a:latin typeface="Arial" charset="0"/>
                <a:ea typeface="黑体" panose="02010609060101010101" pitchFamily="49" charset="-122"/>
              </a:rPr>
              <a:t>σ</a:t>
            </a:r>
            <a:r>
              <a:rPr kumimoji="1" lang="zh-CN" altLang="zh-CN" dirty="0">
                <a:solidFill>
                  <a:srgbClr val="FFFF00"/>
                </a:solidFill>
                <a:effectLst/>
                <a:latin typeface="Arial" charset="0"/>
                <a:ea typeface="黑体" panose="02010609060101010101" pitchFamily="49" charset="-122"/>
              </a:rPr>
              <a:t>F</a:t>
            </a:r>
            <a:r>
              <a:rPr kumimoji="1" lang="zh-CN" altLang="zh-CN" baseline="0" dirty="0">
                <a:solidFill>
                  <a:srgbClr val="FFFF00"/>
                </a:solidFill>
                <a:effectLst/>
                <a:latin typeface="Arial" charset="0"/>
                <a:ea typeface="黑体" panose="02010609060101010101" pitchFamily="49" charset="-122"/>
              </a:rPr>
              <a:t>（R）= { t</a:t>
            </a:r>
            <a:r>
              <a:rPr kumimoji="1" lang="zh-CN" altLang="en-US" baseline="0" dirty="0">
                <a:solidFill>
                  <a:srgbClr val="FFFF00"/>
                </a:solidFill>
                <a:effectLst/>
                <a:latin typeface="Arial" charset="0"/>
                <a:ea typeface="黑体" panose="02010609060101010101" pitchFamily="49" charset="-122"/>
              </a:rPr>
              <a:t> </a:t>
            </a:r>
            <a:r>
              <a:rPr kumimoji="1" lang="zh-CN" altLang="zh-CN" baseline="0" dirty="0">
                <a:solidFill>
                  <a:srgbClr val="FFFF00"/>
                </a:solidFill>
                <a:effectLst/>
                <a:latin typeface="Arial" charset="0"/>
                <a:ea typeface="黑体" panose="02010609060101010101" pitchFamily="49" charset="-122"/>
              </a:rPr>
              <a:t>| t</a:t>
            </a:r>
            <a:r>
              <a:rPr kumimoji="1" lang="zh-CN" altLang="zh-CN" baseline="0" dirty="0">
                <a:solidFill>
                  <a:srgbClr val="FFFF00"/>
                </a:solidFill>
                <a:effectLst/>
                <a:latin typeface="Arial" charset="0"/>
                <a:ea typeface="宋体" pitchFamily="2" charset="-122"/>
              </a:rPr>
              <a:t>∈</a:t>
            </a:r>
            <a:r>
              <a:rPr kumimoji="1" lang="zh-CN" altLang="zh-CN" baseline="0" dirty="0">
                <a:solidFill>
                  <a:srgbClr val="FFFF00"/>
                </a:solidFill>
                <a:effectLst/>
                <a:latin typeface="Arial" charset="0"/>
                <a:ea typeface="黑体" panose="02010609060101010101" pitchFamily="49" charset="-122"/>
              </a:rPr>
              <a:t>R ∧ F(t)</a:t>
            </a:r>
            <a:r>
              <a:rPr kumimoji="1" lang="zh-CN" altLang="en-US" baseline="0" dirty="0">
                <a:solidFill>
                  <a:srgbClr val="FFFF00"/>
                </a:solidFill>
                <a:effectLst/>
                <a:latin typeface="Arial" charset="0"/>
                <a:ea typeface="黑体" panose="02010609060101010101" pitchFamily="49" charset="-122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effectLst/>
                <a:latin typeface="Arial" charset="0"/>
                <a:ea typeface="黑体" panose="02010609060101010101" pitchFamily="49" charset="-122"/>
              </a:rPr>
              <a:t>}</a:t>
            </a:r>
            <a:endParaRPr kumimoji="1" lang="en-US" altLang="zh-CN" baseline="0" dirty="0">
              <a:latin typeface="Arial" charset="0"/>
            </a:endParaRPr>
          </a:p>
          <a:p>
            <a:pPr marL="0" indent="0" eaLnBrk="1" hangingPunct="1">
              <a:spcAft>
                <a:spcPts val="0"/>
              </a:spcAft>
              <a:buNone/>
              <a:defRPr/>
            </a:pPr>
            <a:r>
              <a:rPr kumimoji="1" lang="zh-CN" altLang="zh-CN" baseline="0" dirty="0" smtClean="0">
                <a:latin typeface="Arial" charset="0"/>
              </a:rPr>
              <a:t>其中F为一个由属性名</a:t>
            </a:r>
            <a:r>
              <a:rPr kumimoji="1" lang="zh-CN" altLang="en-US" baseline="0" dirty="0" smtClean="0">
                <a:latin typeface="Arial" charset="0"/>
              </a:rPr>
              <a:t>(或属性序号</a:t>
            </a:r>
            <a:r>
              <a:rPr kumimoji="1" lang="en-US" altLang="zh-CN" baseline="0" dirty="0" smtClean="0">
                <a:latin typeface="Arial" charset="0"/>
              </a:rPr>
              <a:t>)</a:t>
            </a:r>
            <a:r>
              <a:rPr kumimoji="1" lang="zh-CN" altLang="zh-CN" baseline="0" dirty="0" smtClean="0">
                <a:latin typeface="Arial" charset="0"/>
              </a:rPr>
              <a:t>、常量、简单函数用比较运算符和逻辑运算符组成的逻辑表达式。</a:t>
            </a:r>
            <a:endParaRPr kumimoji="1" lang="zh-CN" altLang="en-US" baseline="0" dirty="0" smtClean="0">
              <a:latin typeface="Arial" charset="0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69615"/>
              </p:ext>
            </p:extLst>
          </p:nvPr>
        </p:nvGraphicFramePr>
        <p:xfrm>
          <a:off x="1516831" y="3227905"/>
          <a:ext cx="3638550" cy="3247304"/>
        </p:xfrm>
        <a:graphic>
          <a:graphicData uri="http://schemas.openxmlformats.org/drawingml/2006/table">
            <a:tbl>
              <a:tblPr/>
              <a:tblGrid>
                <a:gridCol w="107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周艺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804714" y="3227905"/>
            <a:ext cx="615553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学生</a:t>
            </a:r>
          </a:p>
        </p:txBody>
      </p:sp>
      <p:graphicFrame>
        <p:nvGraphicFramePr>
          <p:cNvPr id="1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00330"/>
              </p:ext>
            </p:extLst>
          </p:nvPr>
        </p:nvGraphicFramePr>
        <p:xfrm>
          <a:off x="7104856" y="5483385"/>
          <a:ext cx="3455640" cy="1135320"/>
        </p:xfrm>
        <a:graphic>
          <a:graphicData uri="http://schemas.openxmlformats.org/drawingml/2006/table">
            <a:tbl>
              <a:tblPr/>
              <a:tblGrid>
                <a:gridCol w="10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4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AutoShape 76"/>
          <p:cNvCxnSpPr>
            <a:cxnSpLocks noChangeShapeType="1"/>
          </p:cNvCxnSpPr>
          <p:nvPr/>
        </p:nvCxnSpPr>
        <p:spPr bwMode="auto">
          <a:xfrm>
            <a:off x="5699252" y="5129093"/>
            <a:ext cx="1015330" cy="399157"/>
          </a:xfrm>
          <a:prstGeom prst="bentConnector3">
            <a:avLst>
              <a:gd name="adj1" fmla="val 50000"/>
            </a:avLst>
          </a:prstGeom>
          <a:noFill/>
          <a:ln w="76200" cap="sq">
            <a:solidFill>
              <a:srgbClr val="CCFFCC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514"/>
            </a:outerShdw>
          </a:effectLst>
        </p:spPr>
      </p:cxnSp>
      <p:graphicFrame>
        <p:nvGraphicFramePr>
          <p:cNvPr id="1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35728"/>
              </p:ext>
            </p:extLst>
          </p:nvPr>
        </p:nvGraphicFramePr>
        <p:xfrm>
          <a:off x="8300523" y="3163195"/>
          <a:ext cx="3384376" cy="1268868"/>
        </p:xfrm>
        <a:graphic>
          <a:graphicData uri="http://schemas.openxmlformats.org/drawingml/2006/table">
            <a:tbl>
              <a:tblPr/>
              <a:tblGrid>
                <a:gridCol w="998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9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Line 100"/>
          <p:cNvSpPr>
            <a:spLocks noChangeShapeType="1"/>
          </p:cNvSpPr>
          <p:nvPr/>
        </p:nvSpPr>
        <p:spPr bwMode="auto">
          <a:xfrm>
            <a:off x="5807968" y="3882050"/>
            <a:ext cx="2057400" cy="0"/>
          </a:xfrm>
          <a:prstGeom prst="line">
            <a:avLst/>
          </a:prstGeom>
          <a:noFill/>
          <a:ln w="76200" cap="sq">
            <a:solidFill>
              <a:srgbClr val="CCFFCC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5862694" y="3179590"/>
            <a:ext cx="4343400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σ</a:t>
            </a:r>
            <a:r>
              <a:rPr kumimoji="0" lang="zh-CN" altLang="en-US" sz="2800" b="1" i="0" u="none" strike="noStrike" kern="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年龄&lt;20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学生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) </a:t>
            </a: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6435951" y="4783162"/>
            <a:ext cx="4343400" cy="49244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32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σ</a:t>
            </a:r>
            <a:r>
              <a:rPr lang="zh-CN" altLang="en-US" sz="28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性别</a:t>
            </a:r>
            <a:r>
              <a:rPr lang="zh-CN" altLang="en-US" sz="2800" b="1" kern="0" baseline="-300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=</a:t>
            </a:r>
            <a:r>
              <a:rPr lang="en-US" altLang="zh-CN" sz="2800" b="1" kern="0" baseline="-300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‘</a:t>
            </a:r>
            <a:r>
              <a:rPr lang="zh-CN" altLang="en-US" sz="2800" b="1" kern="0" baseline="-300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男</a:t>
            </a:r>
            <a:r>
              <a:rPr lang="en-US" altLang="zh-CN" sz="2800" b="1" kern="0" baseline="-300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’</a:t>
            </a:r>
            <a:r>
              <a:rPr lang="zh-CN" altLang="en-US" sz="2800" b="1" kern="0" baseline="-300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 </a:t>
            </a:r>
            <a:r>
              <a:rPr lang="zh-CN" altLang="en-US" sz="28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∧ 年龄&gt;</a:t>
            </a:r>
            <a:r>
              <a:rPr lang="zh-CN" altLang="en-US" sz="2800" b="1" kern="0" baseline="-300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20 </a:t>
            </a:r>
            <a:r>
              <a:rPr lang="zh-CN" altLang="en-US" sz="2300" b="1" kern="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</a:t>
            </a:r>
            <a:r>
              <a:rPr lang="zh-CN" altLang="en-US" sz="23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学生</a:t>
            </a:r>
            <a:r>
              <a:rPr lang="zh-CN" altLang="en-US" sz="23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4147255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83707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投影（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Projection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695400" y="895857"/>
            <a:ext cx="11377264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baseline="0" dirty="0" smtClean="0">
                <a:latin typeface="Times New Roman" pitchFamily="18" charset="0"/>
                <a:cs typeface="Arial" pitchFamily="34" charset="0"/>
              </a:rPr>
              <a:t>在关系</a:t>
            </a:r>
            <a:r>
              <a:rPr kumimoji="1" lang="en-US" altLang="zh-CN" baseline="0" dirty="0" smtClean="0">
                <a:latin typeface="Times New Roman" pitchFamily="18" charset="0"/>
                <a:cs typeface="Arial" pitchFamily="34" charset="0"/>
              </a:rPr>
              <a:t>R</a:t>
            </a:r>
            <a:r>
              <a:rPr kumimoji="1" lang="zh-CN" altLang="en-US" baseline="0" dirty="0" smtClean="0">
                <a:latin typeface="Times New Roman" pitchFamily="18" charset="0"/>
                <a:cs typeface="Arial" pitchFamily="34" charset="0"/>
              </a:rPr>
              <a:t>中按指定的列序选出若干属性列组成新的关系，记作：</a:t>
            </a:r>
            <a:endParaRPr kumimoji="1" lang="en-US" altLang="zh-CN" baseline="0" dirty="0" smtClean="0">
              <a:latin typeface="Times New Roman" pitchFamily="18" charset="0"/>
              <a:cs typeface="Arial" pitchFamily="34" charset="0"/>
            </a:endParaRPr>
          </a:p>
          <a:p>
            <a:pPr marL="0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en-US" altLang="zh-CN" baseline="0" dirty="0">
                <a:latin typeface="Times New Roman" pitchFamily="18" charset="0"/>
                <a:cs typeface="Arial" pitchFamily="34" charset="0"/>
              </a:rPr>
              <a:t> </a:t>
            </a:r>
            <a:r>
              <a:rPr kumimoji="1" lang="zh-CN" altLang="en-US" baseline="0" dirty="0" smtClean="0">
                <a:latin typeface="Times New Roman" pitchFamily="18" charset="0"/>
                <a:cs typeface="Arial" pitchFamily="34" charset="0"/>
              </a:rPr>
              <a:t>               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Times New Roman" pitchFamily="18" charset="0"/>
                <a:cs typeface="Arial" pitchFamily="34" charset="0"/>
              </a:rPr>
              <a:t>∏</a:t>
            </a:r>
            <a:r>
              <a:rPr kumimoji="1" lang="en-US" altLang="zh-CN" dirty="0" smtClean="0">
                <a:solidFill>
                  <a:srgbClr val="FFFF00"/>
                </a:solidFill>
                <a:latin typeface="Times New Roman" pitchFamily="18" charset="0"/>
                <a:cs typeface="Arial" pitchFamily="34" charset="0"/>
              </a:rPr>
              <a:t>A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Times New Roman" pitchFamily="18" charset="0"/>
                <a:cs typeface="Arial" pitchFamily="34" charset="0"/>
              </a:rPr>
              <a:t>（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Times New Roman" pitchFamily="18" charset="0"/>
                <a:cs typeface="Arial" pitchFamily="34" charset="0"/>
              </a:rPr>
              <a:t>）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Times New Roman" pitchFamily="18" charset="0"/>
                <a:cs typeface="Arial" pitchFamily="34" charset="0"/>
              </a:rPr>
              <a:t>= { t[A] | 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Times New Roman" pitchFamily="18" charset="0"/>
                <a:cs typeface="Arial" pitchFamily="34" charset="0"/>
              </a:rPr>
              <a:t>t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∈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Times New Roman" pitchFamily="18" charset="0"/>
                <a:cs typeface="Arial" pitchFamily="34" charset="0"/>
              </a:rPr>
              <a:t> }</a:t>
            </a:r>
            <a:endParaRPr kumimoji="1" lang="en-US" altLang="zh-CN" baseline="0" dirty="0">
              <a:latin typeface="Times New Roman" pitchFamily="18" charset="0"/>
              <a:cs typeface="Arial" pitchFamily="34" charset="0"/>
            </a:endParaRPr>
          </a:p>
          <a:p>
            <a:pPr marL="0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baseline="0" dirty="0" smtClean="0">
                <a:latin typeface="Times New Roman" pitchFamily="18" charset="0"/>
                <a:cs typeface="Arial" pitchFamily="34" charset="0"/>
              </a:rPr>
              <a:t>其中</a:t>
            </a:r>
            <a:r>
              <a:rPr kumimoji="1" lang="en-US" altLang="zh-CN" baseline="0" dirty="0" smtClean="0">
                <a:latin typeface="Times New Roman" pitchFamily="18" charset="0"/>
                <a:cs typeface="Arial" pitchFamily="34" charset="0"/>
              </a:rPr>
              <a:t>A</a:t>
            </a:r>
            <a:r>
              <a:rPr kumimoji="1" lang="zh-CN" altLang="en-US" baseline="0" dirty="0" smtClean="0">
                <a:latin typeface="Times New Roman" pitchFamily="18" charset="0"/>
                <a:cs typeface="Arial" pitchFamily="34" charset="0"/>
              </a:rPr>
              <a:t>为一个</a:t>
            </a:r>
            <a:r>
              <a:rPr kumimoji="1" lang="en-US" altLang="zh-CN" baseline="0" dirty="0" smtClean="0">
                <a:latin typeface="Times New Roman" pitchFamily="18" charset="0"/>
                <a:cs typeface="Arial" pitchFamily="34" charset="0"/>
              </a:rPr>
              <a:t>R</a:t>
            </a:r>
            <a:r>
              <a:rPr kumimoji="1" lang="zh-CN" altLang="en-US" baseline="0" dirty="0" smtClean="0">
                <a:latin typeface="Times New Roman" pitchFamily="18" charset="0"/>
                <a:cs typeface="Arial" pitchFamily="34" charset="0"/>
              </a:rPr>
              <a:t>的属性名</a:t>
            </a:r>
            <a:r>
              <a:rPr kumimoji="1" lang="en-US" altLang="zh-CN" baseline="0" dirty="0" smtClean="0">
                <a:latin typeface="Times New Roman" pitchFamily="18" charset="0"/>
                <a:cs typeface="Arial" pitchFamily="34" charset="0"/>
              </a:rPr>
              <a:t>(</a:t>
            </a:r>
            <a:r>
              <a:rPr kumimoji="1" lang="zh-CN" altLang="en-US" baseline="0" dirty="0" smtClean="0">
                <a:latin typeface="Times New Roman" pitchFamily="18" charset="0"/>
                <a:cs typeface="Arial" pitchFamily="34" charset="0"/>
              </a:rPr>
              <a:t>或属性序号</a:t>
            </a:r>
            <a:r>
              <a:rPr kumimoji="1" lang="en-US" altLang="zh-CN" baseline="0" dirty="0" smtClean="0">
                <a:latin typeface="Times New Roman" pitchFamily="18" charset="0"/>
                <a:cs typeface="Arial" pitchFamily="34" charset="0"/>
              </a:rPr>
              <a:t>)</a:t>
            </a:r>
            <a:r>
              <a:rPr kumimoji="1" lang="zh-CN" altLang="en-US" baseline="0" dirty="0" smtClean="0">
                <a:latin typeface="Times New Roman" pitchFamily="18" charset="0"/>
                <a:cs typeface="Arial" pitchFamily="34" charset="0"/>
              </a:rPr>
              <a:t>的序列。注意投影结果中必须消去重复的元组。</a:t>
            </a:r>
          </a:p>
        </p:txBody>
      </p:sp>
      <p:graphicFrame>
        <p:nvGraphicFramePr>
          <p:cNvPr id="3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59423"/>
              </p:ext>
            </p:extLst>
          </p:nvPr>
        </p:nvGraphicFramePr>
        <p:xfrm>
          <a:off x="984250" y="4215571"/>
          <a:ext cx="3671590" cy="1463040"/>
        </p:xfrm>
        <a:graphic>
          <a:graphicData uri="http://schemas.openxmlformats.org/drawingml/2006/table">
            <a:tbl>
              <a:tblPr/>
              <a:tblGrid>
                <a:gridCol w="108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303983" y="3717032"/>
            <a:ext cx="615553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学生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6018212" y="3258908"/>
            <a:ext cx="3200400" cy="49244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32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∏</a:t>
            </a:r>
            <a:r>
              <a:rPr lang="zh-CN" altLang="en-US" sz="28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年龄</a:t>
            </a:r>
            <a:r>
              <a:rPr lang="en-US" altLang="zh-CN" sz="28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,</a:t>
            </a:r>
            <a:r>
              <a:rPr lang="zh-CN" altLang="en-US" sz="28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姓名</a:t>
            </a:r>
            <a:r>
              <a:rPr lang="en-US" altLang="zh-CN" sz="24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</a:t>
            </a:r>
            <a:r>
              <a:rPr lang="zh-CN" altLang="en-US" sz="24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学生</a:t>
            </a:r>
            <a:r>
              <a:rPr lang="zh-CN" altLang="en-US" sz="24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33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10153"/>
              </p:ext>
            </p:extLst>
          </p:nvPr>
        </p:nvGraphicFramePr>
        <p:xfrm>
          <a:off x="8904312" y="3264391"/>
          <a:ext cx="2105868" cy="1463040"/>
        </p:xfrm>
        <a:graphic>
          <a:graphicData uri="http://schemas.openxmlformats.org/drawingml/2006/table">
            <a:tbl>
              <a:tblPr/>
              <a:tblGrid>
                <a:gridCol w="105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李华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07253"/>
              </p:ext>
            </p:extLst>
          </p:nvPr>
        </p:nvGraphicFramePr>
        <p:xfrm>
          <a:off x="9218612" y="5500072"/>
          <a:ext cx="1097756" cy="1097280"/>
        </p:xfrm>
        <a:graphic>
          <a:graphicData uri="http://schemas.openxmlformats.org/drawingml/2006/table">
            <a:tbl>
              <a:tblPr/>
              <a:tblGrid>
                <a:gridCol w="109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AutoShape 63"/>
          <p:cNvCxnSpPr>
            <a:cxnSpLocks noChangeShapeType="1"/>
          </p:cNvCxnSpPr>
          <p:nvPr/>
        </p:nvCxnSpPr>
        <p:spPr bwMode="auto">
          <a:xfrm>
            <a:off x="3431704" y="5855058"/>
            <a:ext cx="5215421" cy="416573"/>
          </a:xfrm>
          <a:prstGeom prst="bentConnector3">
            <a:avLst>
              <a:gd name="adj1" fmla="val 59"/>
            </a:avLst>
          </a:prstGeom>
          <a:noFill/>
          <a:ln w="76200" cap="sq">
            <a:solidFill>
              <a:srgbClr val="CCFFCC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514"/>
            </a:outerShdw>
          </a:effectLst>
        </p:spPr>
      </p:cxnSp>
      <p:sp>
        <p:nvSpPr>
          <p:cNvPr id="37" name="Rectangle 64"/>
          <p:cNvSpPr>
            <a:spLocks noChangeArrowheads="1"/>
          </p:cNvSpPr>
          <p:nvPr/>
        </p:nvSpPr>
        <p:spPr bwMode="auto">
          <a:xfrm>
            <a:off x="5861062" y="3896524"/>
            <a:ext cx="3200400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2800" b="1" kern="0" baseline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或者</a:t>
            </a:r>
            <a:r>
              <a:rPr lang="zh-CN" altLang="en-US" sz="4000" b="1" kern="0" baseline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 </a:t>
            </a:r>
            <a:r>
              <a:rPr lang="en-US" altLang="zh-CN" sz="32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∏</a:t>
            </a:r>
            <a:r>
              <a:rPr lang="en-US" altLang="zh-CN" sz="28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4,2</a:t>
            </a:r>
            <a:r>
              <a:rPr lang="en-US" altLang="zh-CN" sz="24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</a:t>
            </a:r>
            <a:r>
              <a:rPr lang="zh-CN" altLang="en-US" sz="24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学生</a:t>
            </a:r>
            <a:r>
              <a:rPr lang="zh-CN" altLang="en-US" sz="24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4927114" y="5674022"/>
            <a:ext cx="4464050" cy="92333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32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∏</a:t>
            </a:r>
            <a:r>
              <a:rPr lang="en-US" altLang="zh-CN" sz="36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3</a:t>
            </a:r>
            <a:r>
              <a:rPr lang="en-US" altLang="zh-CN" sz="23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</a:t>
            </a:r>
            <a:r>
              <a:rPr lang="zh-CN" altLang="en-US" sz="23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学生</a:t>
            </a:r>
            <a:r>
              <a:rPr lang="zh-CN" altLang="en-US" sz="23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) </a:t>
            </a:r>
            <a:r>
              <a:rPr lang="zh-CN" altLang="en-US" sz="2800" b="1" kern="0" baseline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或者 </a:t>
            </a:r>
            <a:r>
              <a:rPr lang="en-US" altLang="zh-CN" sz="32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∏</a:t>
            </a:r>
            <a:r>
              <a:rPr lang="zh-CN" altLang="en-US" sz="28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性别</a:t>
            </a:r>
            <a:r>
              <a:rPr lang="en-US" altLang="zh-CN" sz="23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</a:t>
            </a:r>
            <a:r>
              <a:rPr lang="zh-CN" altLang="en-US" sz="23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学生</a:t>
            </a:r>
            <a:r>
              <a:rPr lang="zh-CN" altLang="en-US" sz="2300" b="1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)</a:t>
            </a:r>
          </a:p>
          <a:p>
            <a:pPr fontAlgn="auto">
              <a:spcBef>
                <a:spcPts val="0"/>
              </a:spcBef>
              <a:defRPr/>
            </a:pPr>
            <a:endParaRPr lang="zh-CN" altLang="en-US" sz="2800" b="1" kern="0" baseline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Book"/>
              <a:ea typeface="黑体" panose="02010609060101010101" pitchFamily="49" charset="-122"/>
            </a:endParaRPr>
          </a:p>
        </p:txBody>
      </p:sp>
      <p:cxnSp>
        <p:nvCxnSpPr>
          <p:cNvPr id="39" name="AutoShape 63"/>
          <p:cNvCxnSpPr>
            <a:cxnSpLocks noChangeShapeType="1"/>
          </p:cNvCxnSpPr>
          <p:nvPr/>
        </p:nvCxnSpPr>
        <p:spPr bwMode="auto">
          <a:xfrm flipV="1">
            <a:off x="4806837" y="3910112"/>
            <a:ext cx="3840286" cy="738770"/>
          </a:xfrm>
          <a:prstGeom prst="bentConnector3">
            <a:avLst>
              <a:gd name="adj1" fmla="val 15366"/>
            </a:avLst>
          </a:prstGeom>
          <a:noFill/>
          <a:ln w="76200" cap="sq">
            <a:solidFill>
              <a:srgbClr val="CCFFCC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514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184885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58438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连接（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Join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668131" y="791890"/>
            <a:ext cx="1036067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30000"/>
              </a:spcAft>
              <a:buNone/>
              <a:defRPr/>
            </a:pPr>
            <a:r>
              <a:rPr kumimoji="1" lang="zh-CN" altLang="en-US" baseline="0" dirty="0" smtClean="0">
                <a:latin typeface="Arial" charset="0"/>
              </a:rPr>
              <a:t>从关系</a:t>
            </a:r>
            <a:r>
              <a:rPr kumimoji="1" lang="en-US" altLang="zh-CN" baseline="0" dirty="0" smtClean="0">
                <a:latin typeface="Arial" charset="0"/>
              </a:rPr>
              <a:t>R</a:t>
            </a:r>
            <a:r>
              <a:rPr kumimoji="1" lang="zh-CN" altLang="en-US" baseline="0" dirty="0" smtClean="0">
                <a:latin typeface="Arial" charset="0"/>
              </a:rPr>
              <a:t>和</a:t>
            </a:r>
            <a:r>
              <a:rPr kumimoji="1" lang="en-US" altLang="zh-CN" baseline="0" dirty="0" smtClean="0">
                <a:latin typeface="Arial" charset="0"/>
              </a:rPr>
              <a:t>S</a:t>
            </a:r>
            <a:r>
              <a:rPr kumimoji="1" lang="zh-CN" altLang="en-US" baseline="0" dirty="0" smtClean="0">
                <a:latin typeface="Arial" charset="0"/>
              </a:rPr>
              <a:t>的广义笛卡尔积中选取</a:t>
            </a:r>
            <a:r>
              <a:rPr kumimoji="1" lang="en-US" altLang="zh-CN" baseline="0" dirty="0" smtClean="0">
                <a:latin typeface="Arial" charset="0"/>
              </a:rPr>
              <a:t>R</a:t>
            </a:r>
            <a:r>
              <a:rPr kumimoji="1" lang="zh-CN" altLang="en-US" baseline="0" dirty="0" smtClean="0">
                <a:latin typeface="Arial" charset="0"/>
              </a:rPr>
              <a:t>与</a:t>
            </a:r>
            <a:r>
              <a:rPr kumimoji="1" lang="en-US" altLang="zh-CN" baseline="0" dirty="0" smtClean="0">
                <a:latin typeface="Arial" charset="0"/>
              </a:rPr>
              <a:t>S</a:t>
            </a:r>
            <a:r>
              <a:rPr kumimoji="1" lang="zh-CN" altLang="en-US" baseline="0" dirty="0" smtClean="0">
                <a:latin typeface="Arial" charset="0"/>
              </a:rPr>
              <a:t>的属性间满足一定条件的元组，可记作：</a:t>
            </a:r>
            <a:endParaRPr kumimoji="1" lang="en-US" altLang="zh-CN" baseline="0" dirty="0" smtClean="0">
              <a:latin typeface="Arial" charset="0"/>
            </a:endParaRPr>
          </a:p>
          <a:p>
            <a:pPr marL="0" indent="0" eaLnBrk="1" hangingPunct="1">
              <a:lnSpc>
                <a:spcPct val="120000"/>
              </a:lnSpc>
              <a:spcAft>
                <a:spcPct val="30000"/>
              </a:spcAft>
              <a:buNone/>
              <a:defRPr/>
            </a:pPr>
            <a:endParaRPr kumimoji="1" lang="zh-CN" altLang="en-US" baseline="0" dirty="0" smtClean="0">
              <a:latin typeface="Arial" charset="0"/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1485111" y="2088058"/>
            <a:ext cx="10402538" cy="923925"/>
            <a:chOff x="645" y="1552"/>
            <a:chExt cx="4455" cy="582"/>
          </a:xfrm>
        </p:grpSpPr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666" y="1825"/>
              <a:ext cx="622" cy="17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R.A θ S.B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645" y="1576"/>
              <a:ext cx="164" cy="27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 flipH="1">
              <a:off x="1185" y="1576"/>
              <a:ext cx="48" cy="27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S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1391" y="1552"/>
              <a:ext cx="3709" cy="58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altLang="zh-CN" sz="2800" b="1" kern="0" baseline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 </a:t>
              </a:r>
              <a:r>
                <a:rPr kumimoji="1" lang="en-US" altLang="zh-CN" sz="2800" baseline="0" dirty="0" smtClean="0">
                  <a:solidFill>
                    <a:srgbClr val="FFFF00"/>
                  </a:solidFill>
                  <a:latin typeface="Arial" charset="0"/>
                </a:rPr>
                <a:t>{ &lt;</a:t>
              </a:r>
              <a:r>
                <a:rPr kumimoji="1" lang="en-US" altLang="zh-CN" sz="2800" baseline="0" dirty="0" err="1">
                  <a:solidFill>
                    <a:srgbClr val="FFFF00"/>
                  </a:solidFill>
                  <a:latin typeface="Arial" charset="0"/>
                </a:rPr>
                <a:t>tr,ts</a:t>
              </a:r>
              <a:r>
                <a:rPr kumimoji="1" lang="en-US" altLang="zh-CN" sz="2800" baseline="0" dirty="0" smtClean="0">
                  <a:solidFill>
                    <a:srgbClr val="FFFF00"/>
                  </a:solidFill>
                  <a:latin typeface="Arial" charset="0"/>
                </a:rPr>
                <a:t>&gt; | </a:t>
              </a:r>
              <a:r>
                <a:rPr kumimoji="1" lang="en-US" altLang="zh-CN" sz="2800" baseline="0" dirty="0" err="1">
                  <a:solidFill>
                    <a:srgbClr val="FFFF00"/>
                  </a:solidFill>
                  <a:latin typeface="Arial" charset="0"/>
                </a:rPr>
                <a:t>tr∈R</a:t>
              </a:r>
              <a:r>
                <a:rPr kumimoji="1" lang="en-US" altLang="zh-CN" sz="2800" baseline="0" dirty="0">
                  <a:solidFill>
                    <a:srgbClr val="FFFF00"/>
                  </a:solidFill>
                  <a:latin typeface="Arial" charset="0"/>
                </a:rPr>
                <a:t> ∧ </a:t>
              </a:r>
              <a:r>
                <a:rPr kumimoji="1" lang="en-US" altLang="zh-CN" sz="2800" baseline="0" dirty="0" err="1">
                  <a:solidFill>
                    <a:srgbClr val="FFFF00"/>
                  </a:solidFill>
                  <a:latin typeface="Arial" charset="0"/>
                </a:rPr>
                <a:t>ts∈</a:t>
              </a:r>
              <a:r>
                <a:rPr kumimoji="1" lang="en-US" altLang="zh-CN" sz="2800" baseline="0" dirty="0" err="1" smtClean="0">
                  <a:solidFill>
                    <a:srgbClr val="FFFF00"/>
                  </a:solidFill>
                  <a:latin typeface="Arial" charset="0"/>
                </a:rPr>
                <a:t>S</a:t>
              </a:r>
              <a:r>
                <a:rPr kumimoji="1" lang="en-US" altLang="zh-CN" sz="2800" baseline="0" dirty="0" smtClean="0">
                  <a:solidFill>
                    <a:srgbClr val="FFFF00"/>
                  </a:solidFill>
                  <a:latin typeface="Arial" charset="0"/>
                </a:rPr>
                <a:t> ∧ </a:t>
              </a:r>
              <a:r>
                <a:rPr lang="en-US" altLang="zh-CN" sz="2800" b="1" kern="0" baseline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R.A θ S.B</a:t>
              </a:r>
              <a:r>
                <a:rPr kumimoji="1" lang="en-US" altLang="zh-CN" sz="2800" baseline="0" dirty="0" smtClean="0">
                  <a:solidFill>
                    <a:srgbClr val="FFFF00"/>
                  </a:solidFill>
                  <a:latin typeface="Arial" charset="0"/>
                </a:rPr>
                <a:t> </a:t>
              </a:r>
              <a:r>
                <a:rPr kumimoji="1" lang="en-US" altLang="zh-CN" sz="2800" baseline="0" dirty="0">
                  <a:solidFill>
                    <a:srgbClr val="FFFF00"/>
                  </a:solidFill>
                  <a:latin typeface="Arial" charset="0"/>
                </a:rPr>
                <a:t>}</a:t>
              </a:r>
            </a:p>
            <a:p>
              <a:pPr lvl="0" fontAlgn="auto">
                <a:spcBef>
                  <a:spcPts val="0"/>
                </a:spcBef>
                <a:defRPr/>
              </a:pPr>
              <a:r>
                <a:rPr lang="en-US" altLang="zh-CN" sz="2800" b="1" kern="0" baseline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 </a:t>
              </a:r>
              <a:r>
                <a:rPr kumimoji="0" lang="en-US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σ</a:t>
              </a:r>
              <a:r>
                <a:rPr kumimoji="0" lang="en-US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宋体" pitchFamily="2" charset="-122"/>
                </a:rPr>
                <a:t>R.A θ S.B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（</a:t>
              </a:r>
              <a:r>
                <a:rPr kumimoji="0" lang="en-US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R×S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912" y="1634"/>
              <a:ext cx="136" cy="12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39525"/>
              </p:ext>
            </p:extLst>
          </p:nvPr>
        </p:nvGraphicFramePr>
        <p:xfrm>
          <a:off x="912639" y="4918288"/>
          <a:ext cx="1960563" cy="146304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44151"/>
              </p:ext>
            </p:extLst>
          </p:nvPr>
        </p:nvGraphicFramePr>
        <p:xfrm>
          <a:off x="3071664" y="4918288"/>
          <a:ext cx="1201737" cy="1463040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51551"/>
              </p:ext>
            </p:extLst>
          </p:nvPr>
        </p:nvGraphicFramePr>
        <p:xfrm>
          <a:off x="5087888" y="4918288"/>
          <a:ext cx="2973388" cy="1463040"/>
        </p:xfrm>
        <a:graphic>
          <a:graphicData uri="http://schemas.openxmlformats.org/drawingml/2006/table">
            <a:tbl>
              <a:tblPr/>
              <a:tblGrid>
                <a:gridCol w="56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Rectangle 145"/>
          <p:cNvSpPr>
            <a:spLocks noChangeArrowheads="1"/>
          </p:cNvSpPr>
          <p:nvPr/>
        </p:nvSpPr>
        <p:spPr bwMode="auto">
          <a:xfrm>
            <a:off x="988839" y="4461088"/>
            <a:ext cx="205184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</a:p>
        </p:txBody>
      </p:sp>
      <p:sp>
        <p:nvSpPr>
          <p:cNvPr id="59" name="Rectangle 146"/>
          <p:cNvSpPr>
            <a:spLocks noChangeArrowheads="1"/>
          </p:cNvSpPr>
          <p:nvPr/>
        </p:nvSpPr>
        <p:spPr bwMode="auto">
          <a:xfrm>
            <a:off x="3326095" y="4458598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grpSp>
        <p:nvGrpSpPr>
          <p:cNvPr id="60" name="Group 147"/>
          <p:cNvGrpSpPr>
            <a:grpSpLocks/>
          </p:cNvGrpSpPr>
          <p:nvPr/>
        </p:nvGrpSpPr>
        <p:grpSpPr bwMode="auto">
          <a:xfrm>
            <a:off x="5549559" y="4209633"/>
            <a:ext cx="1101726" cy="630237"/>
            <a:chOff x="3655" y="887"/>
            <a:chExt cx="694" cy="397"/>
          </a:xfrm>
        </p:grpSpPr>
        <p:sp>
          <p:nvSpPr>
            <p:cNvPr id="61" name="Rectangle 148"/>
            <p:cNvSpPr>
              <a:spLocks noChangeArrowheads="1"/>
            </p:cNvSpPr>
            <p:nvPr/>
          </p:nvSpPr>
          <p:spPr bwMode="auto">
            <a:xfrm>
              <a:off x="3664" y="1090"/>
              <a:ext cx="685" cy="1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C &gt;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E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Rectangle 149"/>
            <p:cNvSpPr>
              <a:spLocks noChangeArrowheads="1"/>
            </p:cNvSpPr>
            <p:nvPr/>
          </p:nvSpPr>
          <p:spPr bwMode="auto">
            <a:xfrm>
              <a:off x="3655" y="887"/>
              <a:ext cx="129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Rectangle 150"/>
            <p:cNvSpPr>
              <a:spLocks noChangeArrowheads="1"/>
            </p:cNvSpPr>
            <p:nvPr/>
          </p:nvSpPr>
          <p:spPr bwMode="auto">
            <a:xfrm flipH="1">
              <a:off x="4179" y="887"/>
              <a:ext cx="48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S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Freeform 151"/>
            <p:cNvSpPr>
              <a:spLocks/>
            </p:cNvSpPr>
            <p:nvPr/>
          </p:nvSpPr>
          <p:spPr bwMode="auto">
            <a:xfrm>
              <a:off x="3909" y="946"/>
              <a:ext cx="136" cy="12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65521" y="3073970"/>
            <a:ext cx="1071505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ct val="30000"/>
              </a:spcAft>
              <a:buClr>
                <a:srgbClr val="66FF33"/>
              </a:buClr>
              <a:buSzPct val="85000"/>
            </a:pPr>
            <a:r>
              <a:rPr kumimoji="1" lang="zh-CN" altLang="en-US" sz="320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其中</a:t>
            </a:r>
            <a:r>
              <a:rPr kumimoji="1" lang="en-US" altLang="zh-CN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θ</a:t>
            </a:r>
            <a:r>
              <a:rPr kumimoji="1" lang="zh-CN" altLang="en-US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是比较运算符，</a:t>
            </a:r>
            <a:r>
              <a:rPr kumimoji="1" lang="en-US" altLang="zh-CN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A</a:t>
            </a:r>
            <a:r>
              <a:rPr kumimoji="1" lang="zh-CN" altLang="en-US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和</a:t>
            </a:r>
            <a:r>
              <a:rPr kumimoji="1" lang="en-US" altLang="zh-CN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B</a:t>
            </a:r>
            <a:r>
              <a:rPr kumimoji="1" lang="zh-CN" altLang="en-US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分别为</a:t>
            </a:r>
            <a:r>
              <a:rPr kumimoji="1" lang="en-US" altLang="zh-CN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R</a:t>
            </a:r>
            <a:r>
              <a:rPr kumimoji="1" lang="zh-CN" altLang="en-US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和</a:t>
            </a:r>
            <a:r>
              <a:rPr kumimoji="1" lang="en-US" altLang="zh-CN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S</a:t>
            </a:r>
            <a:r>
              <a:rPr kumimoji="1" lang="zh-CN" altLang="en-US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上度数相等且可比的属性集</a:t>
            </a:r>
            <a:r>
              <a:rPr kumimoji="1" lang="zh-CN" altLang="en-US" sz="320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</a:rPr>
              <a:t>。</a:t>
            </a:r>
            <a:endParaRPr kumimoji="1" lang="zh-CN" altLang="en-US" sz="3200" baseline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graphicFrame>
        <p:nvGraphicFramePr>
          <p:cNvPr id="2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30011"/>
              </p:ext>
            </p:extLst>
          </p:nvPr>
        </p:nvGraphicFramePr>
        <p:xfrm>
          <a:off x="8667228" y="4552528"/>
          <a:ext cx="2973388" cy="1828800"/>
        </p:xfrm>
        <a:graphic>
          <a:graphicData uri="http://schemas.openxmlformats.org/drawingml/2006/table">
            <a:tbl>
              <a:tblPr/>
              <a:tblGrid>
                <a:gridCol w="56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532092"/>
                  </a:ext>
                </a:extLst>
              </a:tr>
            </a:tbl>
          </a:graphicData>
        </a:graphic>
      </p:graphicFrame>
      <p:grpSp>
        <p:nvGrpSpPr>
          <p:cNvPr id="23" name="Group 147"/>
          <p:cNvGrpSpPr>
            <a:grpSpLocks/>
          </p:cNvGrpSpPr>
          <p:nvPr/>
        </p:nvGrpSpPr>
        <p:grpSpPr bwMode="auto">
          <a:xfrm>
            <a:off x="9171284" y="3936354"/>
            <a:ext cx="908051" cy="604838"/>
            <a:chOff x="3655" y="887"/>
            <a:chExt cx="572" cy="381"/>
          </a:xfrm>
        </p:grpSpPr>
        <p:sp>
          <p:nvSpPr>
            <p:cNvPr id="24" name="Rectangle 148"/>
            <p:cNvSpPr>
              <a:spLocks noChangeArrowheads="1"/>
            </p:cNvSpPr>
            <p:nvPr/>
          </p:nvSpPr>
          <p:spPr bwMode="auto">
            <a:xfrm>
              <a:off x="3714" y="1074"/>
              <a:ext cx="494" cy="1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C &lt; E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Rectangle 149"/>
            <p:cNvSpPr>
              <a:spLocks noChangeArrowheads="1"/>
            </p:cNvSpPr>
            <p:nvPr/>
          </p:nvSpPr>
          <p:spPr bwMode="auto">
            <a:xfrm>
              <a:off x="3655" y="887"/>
              <a:ext cx="129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Rectangle 150"/>
            <p:cNvSpPr>
              <a:spLocks noChangeArrowheads="1"/>
            </p:cNvSpPr>
            <p:nvPr/>
          </p:nvSpPr>
          <p:spPr bwMode="auto">
            <a:xfrm flipH="1">
              <a:off x="4179" y="887"/>
              <a:ext cx="48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S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Freeform 151"/>
            <p:cNvSpPr>
              <a:spLocks/>
            </p:cNvSpPr>
            <p:nvPr/>
          </p:nvSpPr>
          <p:spPr bwMode="auto">
            <a:xfrm>
              <a:off x="3909" y="946"/>
              <a:ext cx="136" cy="12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70342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58438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连接（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Join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07368" y="1124744"/>
            <a:ext cx="1116124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ct val="30000"/>
              </a:spcAft>
              <a:buClr>
                <a:srgbClr val="FF9900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sz="320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θ</a:t>
            </a:r>
            <a:r>
              <a:rPr lang="zh-CN" altLang="en-US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为“</a:t>
            </a:r>
            <a:r>
              <a:rPr lang="en-US" altLang="zh-CN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=”</a:t>
            </a:r>
            <a:r>
              <a:rPr lang="zh-CN" altLang="en-US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时称为</a:t>
            </a:r>
            <a:r>
              <a:rPr lang="zh-CN" altLang="en-US" sz="32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等值连接</a:t>
            </a:r>
            <a:r>
              <a:rPr lang="zh-CN" altLang="en-US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，其它称为非等值连接</a:t>
            </a:r>
            <a:r>
              <a:rPr lang="zh-CN" altLang="en-US" sz="320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。</a:t>
            </a:r>
            <a:endParaRPr lang="en-US" altLang="zh-CN" sz="3200" baseline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anose="02010609060101010101" pitchFamily="49" charset="-122"/>
            </a:endParaRPr>
          </a:p>
        </p:txBody>
      </p:sp>
      <p:sp>
        <p:nvSpPr>
          <p:cNvPr id="7" name="Rectangle 145"/>
          <p:cNvSpPr>
            <a:spLocks noChangeArrowheads="1"/>
          </p:cNvSpPr>
          <p:nvPr/>
        </p:nvSpPr>
        <p:spPr bwMode="auto">
          <a:xfrm>
            <a:off x="801363" y="2899792"/>
            <a:ext cx="205184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</a:p>
        </p:txBody>
      </p:sp>
      <p:sp>
        <p:nvSpPr>
          <p:cNvPr id="8" name="Rectangle 146"/>
          <p:cNvSpPr>
            <a:spLocks noChangeArrowheads="1"/>
          </p:cNvSpPr>
          <p:nvPr/>
        </p:nvSpPr>
        <p:spPr bwMode="auto">
          <a:xfrm>
            <a:off x="3472060" y="2868585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grpSp>
        <p:nvGrpSpPr>
          <p:cNvPr id="9" name="Group 147"/>
          <p:cNvGrpSpPr>
            <a:grpSpLocks/>
          </p:cNvGrpSpPr>
          <p:nvPr/>
        </p:nvGrpSpPr>
        <p:grpSpPr bwMode="auto">
          <a:xfrm>
            <a:off x="5993801" y="2630292"/>
            <a:ext cx="908051" cy="620713"/>
            <a:chOff x="3655" y="887"/>
            <a:chExt cx="572" cy="391"/>
          </a:xfrm>
        </p:grpSpPr>
        <p:sp>
          <p:nvSpPr>
            <p:cNvPr id="10" name="Rectangle 148"/>
            <p:cNvSpPr>
              <a:spLocks noChangeArrowheads="1"/>
            </p:cNvSpPr>
            <p:nvPr/>
          </p:nvSpPr>
          <p:spPr bwMode="auto">
            <a:xfrm>
              <a:off x="3784" y="1084"/>
              <a:ext cx="394" cy="1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kern="0" baseline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 = D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Rectangle 149"/>
            <p:cNvSpPr>
              <a:spLocks noChangeArrowheads="1"/>
            </p:cNvSpPr>
            <p:nvPr/>
          </p:nvSpPr>
          <p:spPr bwMode="auto">
            <a:xfrm>
              <a:off x="3655" y="887"/>
              <a:ext cx="129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Rectangle 150"/>
            <p:cNvSpPr>
              <a:spLocks noChangeArrowheads="1"/>
            </p:cNvSpPr>
            <p:nvPr/>
          </p:nvSpPr>
          <p:spPr bwMode="auto">
            <a:xfrm flipH="1">
              <a:off x="4179" y="887"/>
              <a:ext cx="48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S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Freeform 151"/>
            <p:cNvSpPr>
              <a:spLocks/>
            </p:cNvSpPr>
            <p:nvPr/>
          </p:nvSpPr>
          <p:spPr bwMode="auto">
            <a:xfrm>
              <a:off x="3909" y="946"/>
              <a:ext cx="136" cy="12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aphicFrame>
        <p:nvGraphicFramePr>
          <p:cNvPr id="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23363"/>
              </p:ext>
            </p:extLst>
          </p:nvPr>
        </p:nvGraphicFramePr>
        <p:xfrm>
          <a:off x="620649" y="3356992"/>
          <a:ext cx="1960563" cy="182880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09146"/>
              </p:ext>
            </p:extLst>
          </p:nvPr>
        </p:nvGraphicFramePr>
        <p:xfrm>
          <a:off x="3093406" y="3356992"/>
          <a:ext cx="1431619" cy="2194560"/>
        </p:xfrm>
        <a:graphic>
          <a:graphicData uri="http://schemas.openxmlformats.org/drawingml/2006/table">
            <a:tbl>
              <a:tblPr/>
              <a:tblGrid>
                <a:gridCol w="79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146"/>
          <p:cNvSpPr>
            <a:spLocks noChangeArrowheads="1"/>
          </p:cNvSpPr>
          <p:nvPr/>
        </p:nvSpPr>
        <p:spPr bwMode="auto">
          <a:xfrm>
            <a:off x="3621088" y="1519386"/>
            <a:ext cx="157094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graphicFrame>
        <p:nvGraphicFramePr>
          <p:cNvPr id="23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34534"/>
              </p:ext>
            </p:extLst>
          </p:nvPr>
        </p:nvGraphicFramePr>
        <p:xfrm>
          <a:off x="5546371" y="3338945"/>
          <a:ext cx="2766852" cy="1097280"/>
        </p:xfrm>
        <a:graphic>
          <a:graphicData uri="http://schemas.openxmlformats.org/drawingml/2006/table">
            <a:tbl>
              <a:tblPr/>
              <a:tblGrid>
                <a:gridCol w="5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R.B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S.B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Group 147"/>
          <p:cNvGrpSpPr>
            <a:grpSpLocks/>
          </p:cNvGrpSpPr>
          <p:nvPr/>
        </p:nvGrpSpPr>
        <p:grpSpPr bwMode="auto">
          <a:xfrm>
            <a:off x="9048834" y="2630292"/>
            <a:ext cx="1360489" cy="620713"/>
            <a:chOff x="3553" y="887"/>
            <a:chExt cx="857" cy="391"/>
          </a:xfrm>
        </p:grpSpPr>
        <p:sp>
          <p:nvSpPr>
            <p:cNvPr id="25" name="Rectangle 148"/>
            <p:cNvSpPr>
              <a:spLocks noChangeArrowheads="1"/>
            </p:cNvSpPr>
            <p:nvPr/>
          </p:nvSpPr>
          <p:spPr bwMode="auto">
            <a:xfrm>
              <a:off x="3553" y="1084"/>
              <a:ext cx="857" cy="1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kern="0" baseline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R.B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 = S.B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6" name="Rectangle 149"/>
            <p:cNvSpPr>
              <a:spLocks noChangeArrowheads="1"/>
            </p:cNvSpPr>
            <p:nvPr/>
          </p:nvSpPr>
          <p:spPr bwMode="auto">
            <a:xfrm>
              <a:off x="3655" y="887"/>
              <a:ext cx="129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Rectangle 150"/>
            <p:cNvSpPr>
              <a:spLocks noChangeArrowheads="1"/>
            </p:cNvSpPr>
            <p:nvPr/>
          </p:nvSpPr>
          <p:spPr bwMode="auto">
            <a:xfrm flipH="1">
              <a:off x="4179" y="887"/>
              <a:ext cx="48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S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Freeform 151"/>
            <p:cNvSpPr>
              <a:spLocks/>
            </p:cNvSpPr>
            <p:nvPr/>
          </p:nvSpPr>
          <p:spPr bwMode="auto">
            <a:xfrm>
              <a:off x="3909" y="946"/>
              <a:ext cx="136" cy="12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aphicFrame>
        <p:nvGraphicFramePr>
          <p:cNvPr id="29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48396"/>
              </p:ext>
            </p:extLst>
          </p:nvPr>
        </p:nvGraphicFramePr>
        <p:xfrm>
          <a:off x="8763329" y="3338945"/>
          <a:ext cx="2766852" cy="2034270"/>
        </p:xfrm>
        <a:graphic>
          <a:graphicData uri="http://schemas.openxmlformats.org/drawingml/2006/table">
            <a:tbl>
              <a:tblPr/>
              <a:tblGrid>
                <a:gridCol w="5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R.B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S.B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59580"/>
                  </a:ext>
                </a:extLst>
              </a:tr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57860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58438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连接（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Join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7368" y="836712"/>
            <a:ext cx="11161240" cy="1368152"/>
            <a:chOff x="407368" y="1124744"/>
            <a:chExt cx="11161240" cy="1368152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07368" y="1124744"/>
              <a:ext cx="11161240" cy="4270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auto">
                <a:lnSpc>
                  <a:spcPct val="120000"/>
                </a:lnSpc>
                <a:spcBef>
                  <a:spcPts val="0"/>
                </a:spcBef>
                <a:buClr>
                  <a:srgbClr val="FF9900"/>
                </a:buClr>
                <a:buSzPct val="50000"/>
                <a:buFont typeface="Wingdings" pitchFamily="2" charset="2"/>
                <a:buChar char="n"/>
                <a:defRPr/>
              </a:pPr>
              <a:r>
                <a:rPr lang="zh-CN" altLang="en-US" sz="3200" baseline="0" dirty="0" smtClean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使用关系</a:t>
              </a:r>
              <a:r>
                <a:rPr lang="en-US" altLang="zh-CN" sz="3200" baseline="0" dirty="0" smtClean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R</a:t>
              </a:r>
              <a:r>
                <a:rPr lang="zh-CN" altLang="en-US" sz="3200" baseline="0" dirty="0" smtClean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和关系</a:t>
              </a:r>
              <a:r>
                <a:rPr lang="en-US" altLang="zh-CN" sz="3200" baseline="0" dirty="0" smtClean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S</a:t>
              </a:r>
              <a:r>
                <a:rPr lang="zh-CN" altLang="en-US" sz="3200" baseline="0" dirty="0" smtClean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中相同</a:t>
              </a:r>
              <a:r>
                <a:rPr lang="zh-CN" altLang="en-US" sz="3200" baseline="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的属性</a:t>
              </a:r>
              <a:r>
                <a:rPr lang="zh-CN" altLang="en-US" sz="3200" baseline="0" dirty="0" smtClean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集的</a:t>
              </a:r>
              <a:r>
                <a:rPr lang="zh-CN" altLang="en-US" sz="3200" baseline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等值连接</a:t>
              </a:r>
              <a:r>
                <a:rPr lang="zh-CN" altLang="en-US" sz="3200" baseline="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称为</a:t>
              </a:r>
              <a:r>
                <a:rPr lang="zh-CN" altLang="en-US" sz="3200" baseline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自然连接</a:t>
              </a:r>
              <a:r>
                <a:rPr lang="en-US" altLang="zh-CN" sz="3200" baseline="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(</a:t>
              </a:r>
              <a:r>
                <a:rPr lang="en-US" altLang="zh-CN" sz="3200" i="1" baseline="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natural-join</a:t>
              </a:r>
              <a:r>
                <a:rPr lang="en-US" altLang="zh-CN" sz="3200" baseline="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)</a:t>
              </a:r>
              <a:r>
                <a:rPr lang="zh-CN" altLang="en-US" sz="3200" baseline="0" dirty="0" smtClean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，可记</a:t>
              </a:r>
              <a:r>
                <a:rPr lang="zh-CN" altLang="en-US" sz="3200" baseline="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为</a:t>
              </a:r>
              <a:r>
                <a:rPr lang="zh-CN" altLang="en-US" sz="3200" baseline="0" dirty="0" smtClean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：</a:t>
              </a:r>
              <a:endParaRPr lang="en-US" altLang="zh-CN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endParaRPr>
            </a:p>
            <a:p>
              <a:pPr marL="342900" indent="-342900" fontAlgn="auto">
                <a:lnSpc>
                  <a:spcPct val="120000"/>
                </a:lnSpc>
                <a:spcBef>
                  <a:spcPts val="600"/>
                </a:spcBef>
                <a:spcAft>
                  <a:spcPct val="30000"/>
                </a:spcAft>
                <a:buClr>
                  <a:srgbClr val="FF9900"/>
                </a:buClr>
                <a:buSzPct val="50000"/>
                <a:defRPr/>
              </a:pPr>
              <a:r>
                <a:rPr lang="zh-CN" altLang="en-US" sz="3200" baseline="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	</a:t>
              </a:r>
              <a:r>
                <a:rPr lang="zh-CN" altLang="en-US" sz="3200" baseline="0" dirty="0" smtClean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注意自然连接的结果中要消除重复的属性列。</a:t>
              </a:r>
              <a:endParaRPr lang="en-US" altLang="zh-CN" sz="32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endParaRPr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5663952" y="1734072"/>
              <a:ext cx="4856165" cy="758824"/>
              <a:chOff x="645" y="1521"/>
              <a:chExt cx="3059" cy="478"/>
            </a:xfrm>
          </p:grpSpPr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666" y="1825"/>
                <a:ext cx="622" cy="17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" name="Rectangle 14"/>
              <p:cNvSpPr>
                <a:spLocks noChangeArrowheads="1"/>
              </p:cNvSpPr>
              <p:nvPr/>
            </p:nvSpPr>
            <p:spPr bwMode="auto">
              <a:xfrm>
                <a:off x="645" y="1576"/>
                <a:ext cx="164" cy="27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R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 flipH="1">
                <a:off x="1185" y="1576"/>
                <a:ext cx="48" cy="27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S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449" y="1521"/>
                <a:ext cx="2255" cy="3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= </a:t>
                </a:r>
                <a:r>
                  <a:rPr kumimoji="0" lang="en-US" altLang="en-US" sz="3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σ </a:t>
                </a:r>
                <a:r>
                  <a:rPr kumimoji="0" lang="en-US" altLang="zh-CN" sz="32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Garamond" pitchFamily="18" charset="0"/>
                    <a:ea typeface="宋体" pitchFamily="2" charset="-122"/>
                  </a:rPr>
                  <a:t>R.A=S.A</a:t>
                </a:r>
                <a:r>
                  <a:rPr kumimoji="0" lang="en-US" altLang="zh-CN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（</a:t>
                </a:r>
                <a:r>
                  <a:rPr kumimoji="0" lang="en-US" alt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R×S </a:t>
                </a: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）</a:t>
                </a:r>
                <a:endPara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" name="Freeform 17"/>
              <p:cNvSpPr>
                <a:spLocks/>
              </p:cNvSpPr>
              <p:nvPr/>
            </p:nvSpPr>
            <p:spPr bwMode="auto">
              <a:xfrm>
                <a:off x="912" y="1634"/>
                <a:ext cx="136" cy="12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66" y="174"/>
                  </a:cxn>
                  <a:cxn ang="0">
                    <a:pos x="266" y="0"/>
                  </a:cxn>
                  <a:cxn ang="0">
                    <a:pos x="0" y="168"/>
                  </a:cxn>
                  <a:cxn ang="0">
                    <a:pos x="0" y="8"/>
                  </a:cxn>
                </a:cxnLst>
                <a:rect l="0" t="0" r="r" b="b"/>
                <a:pathLst>
                  <a:path w="266" h="174">
                    <a:moveTo>
                      <a:pt x="0" y="8"/>
                    </a:moveTo>
                    <a:lnTo>
                      <a:pt x="266" y="174"/>
                    </a:lnTo>
                    <a:lnTo>
                      <a:pt x="266" y="0"/>
                    </a:lnTo>
                    <a:lnTo>
                      <a:pt x="0" y="168"/>
                    </a:lnTo>
                    <a:lnTo>
                      <a:pt x="0" y="8"/>
                    </a:lnTo>
                    <a:close/>
                  </a:path>
                </a:pathLst>
              </a:custGeom>
              <a:noFill/>
              <a:ln w="19050" cap="sq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72000" tIns="72000" rIns="72000" bIns="720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9" name="Rectangle 145"/>
          <p:cNvSpPr>
            <a:spLocks noChangeArrowheads="1"/>
          </p:cNvSpPr>
          <p:nvPr/>
        </p:nvSpPr>
        <p:spPr bwMode="auto">
          <a:xfrm>
            <a:off x="948122" y="3297520"/>
            <a:ext cx="205184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</a:p>
        </p:txBody>
      </p:sp>
      <p:sp>
        <p:nvSpPr>
          <p:cNvPr id="50" name="Rectangle 146"/>
          <p:cNvSpPr>
            <a:spLocks noChangeArrowheads="1"/>
          </p:cNvSpPr>
          <p:nvPr/>
        </p:nvSpPr>
        <p:spPr bwMode="auto">
          <a:xfrm>
            <a:off x="3618819" y="3266313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grpSp>
        <p:nvGrpSpPr>
          <p:cNvPr id="51" name="Group 147"/>
          <p:cNvGrpSpPr>
            <a:grpSpLocks/>
          </p:cNvGrpSpPr>
          <p:nvPr/>
        </p:nvGrpSpPr>
        <p:grpSpPr bwMode="auto">
          <a:xfrm>
            <a:off x="6158483" y="3112576"/>
            <a:ext cx="908051" cy="369888"/>
            <a:chOff x="3655" y="887"/>
            <a:chExt cx="572" cy="233"/>
          </a:xfrm>
        </p:grpSpPr>
        <p:sp>
          <p:nvSpPr>
            <p:cNvPr id="53" name="Rectangle 149"/>
            <p:cNvSpPr>
              <a:spLocks noChangeArrowheads="1"/>
            </p:cNvSpPr>
            <p:nvPr/>
          </p:nvSpPr>
          <p:spPr bwMode="auto">
            <a:xfrm>
              <a:off x="3655" y="887"/>
              <a:ext cx="129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Rectangle 150"/>
            <p:cNvSpPr>
              <a:spLocks noChangeArrowheads="1"/>
            </p:cNvSpPr>
            <p:nvPr/>
          </p:nvSpPr>
          <p:spPr bwMode="auto">
            <a:xfrm flipH="1">
              <a:off x="4179" y="887"/>
              <a:ext cx="48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S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Freeform 151"/>
            <p:cNvSpPr>
              <a:spLocks/>
            </p:cNvSpPr>
            <p:nvPr/>
          </p:nvSpPr>
          <p:spPr bwMode="auto">
            <a:xfrm>
              <a:off x="3909" y="946"/>
              <a:ext cx="136" cy="12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aphicFrame>
        <p:nvGraphicFramePr>
          <p:cNvPr id="6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06330"/>
              </p:ext>
            </p:extLst>
          </p:nvPr>
        </p:nvGraphicFramePr>
        <p:xfrm>
          <a:off x="767408" y="3754720"/>
          <a:ext cx="1960563" cy="182880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87202"/>
              </p:ext>
            </p:extLst>
          </p:nvPr>
        </p:nvGraphicFramePr>
        <p:xfrm>
          <a:off x="3240165" y="3754720"/>
          <a:ext cx="1431619" cy="2194560"/>
        </p:xfrm>
        <a:graphic>
          <a:graphicData uri="http://schemas.openxmlformats.org/drawingml/2006/table">
            <a:tbl>
              <a:tblPr/>
              <a:tblGrid>
                <a:gridCol w="79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8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27939"/>
              </p:ext>
            </p:extLst>
          </p:nvPr>
        </p:nvGraphicFramePr>
        <p:xfrm>
          <a:off x="5693130" y="3736673"/>
          <a:ext cx="2292634" cy="1828800"/>
        </p:xfrm>
        <a:graphic>
          <a:graphicData uri="http://schemas.openxmlformats.org/drawingml/2006/table">
            <a:tbl>
              <a:tblPr/>
              <a:tblGrid>
                <a:gridCol w="5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96907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25118"/>
                  </a:ext>
                </a:extLst>
              </a:tr>
            </a:tbl>
          </a:graphicData>
        </a:graphic>
      </p:graphicFrame>
      <p:grpSp>
        <p:nvGrpSpPr>
          <p:cNvPr id="86" name="Group 147"/>
          <p:cNvGrpSpPr>
            <a:grpSpLocks/>
          </p:cNvGrpSpPr>
          <p:nvPr/>
        </p:nvGrpSpPr>
        <p:grpSpPr bwMode="auto">
          <a:xfrm>
            <a:off x="9087619" y="3046067"/>
            <a:ext cx="1360489" cy="620713"/>
            <a:chOff x="3553" y="887"/>
            <a:chExt cx="857" cy="391"/>
          </a:xfrm>
        </p:grpSpPr>
        <p:sp>
          <p:nvSpPr>
            <p:cNvPr id="87" name="Rectangle 148"/>
            <p:cNvSpPr>
              <a:spLocks noChangeArrowheads="1"/>
            </p:cNvSpPr>
            <p:nvPr/>
          </p:nvSpPr>
          <p:spPr bwMode="auto">
            <a:xfrm>
              <a:off x="3553" y="1084"/>
              <a:ext cx="857" cy="1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kern="0" baseline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R.B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 = S.B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8" name="Rectangle 149"/>
            <p:cNvSpPr>
              <a:spLocks noChangeArrowheads="1"/>
            </p:cNvSpPr>
            <p:nvPr/>
          </p:nvSpPr>
          <p:spPr bwMode="auto">
            <a:xfrm>
              <a:off x="3655" y="887"/>
              <a:ext cx="129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Rectangle 150"/>
            <p:cNvSpPr>
              <a:spLocks noChangeArrowheads="1"/>
            </p:cNvSpPr>
            <p:nvPr/>
          </p:nvSpPr>
          <p:spPr bwMode="auto">
            <a:xfrm flipH="1">
              <a:off x="4179" y="887"/>
              <a:ext cx="48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</a:rPr>
                <a:t>S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Freeform 151"/>
            <p:cNvSpPr>
              <a:spLocks/>
            </p:cNvSpPr>
            <p:nvPr/>
          </p:nvSpPr>
          <p:spPr bwMode="auto">
            <a:xfrm>
              <a:off x="3909" y="946"/>
              <a:ext cx="136" cy="12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aphicFrame>
        <p:nvGraphicFramePr>
          <p:cNvPr id="91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01234"/>
              </p:ext>
            </p:extLst>
          </p:nvPr>
        </p:nvGraphicFramePr>
        <p:xfrm>
          <a:off x="8802114" y="3754720"/>
          <a:ext cx="2766852" cy="2034270"/>
        </p:xfrm>
        <a:graphic>
          <a:graphicData uri="http://schemas.openxmlformats.org/drawingml/2006/table">
            <a:tbl>
              <a:tblPr/>
              <a:tblGrid>
                <a:gridCol w="5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R.B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S.B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59580"/>
                  </a:ext>
                </a:extLst>
              </a:tr>
              <a:tr h="40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9656"/>
                  </a:ext>
                </a:extLst>
              </a:tr>
            </a:tbl>
          </a:graphicData>
        </a:graphic>
      </p:graphicFrame>
      <p:sp>
        <p:nvSpPr>
          <p:cNvPr id="92" name="圆角矩形标注 91"/>
          <p:cNvSpPr/>
          <p:nvPr/>
        </p:nvSpPr>
        <p:spPr bwMode="auto">
          <a:xfrm>
            <a:off x="6191003" y="5949280"/>
            <a:ext cx="1716658" cy="593499"/>
          </a:xfrm>
          <a:prstGeom prst="wedgeRoundRectCallout">
            <a:avLst>
              <a:gd name="adj1" fmla="val -27291"/>
              <a:gd name="adj2" fmla="val -84825"/>
              <a:gd name="adj3" fmla="val 16667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wrap="square" lIns="36000" tIns="36000" rIns="36000" bIns="36000" anchor="ctr" anchorCtr="0">
            <a:noAutofit/>
          </a:bodyPr>
          <a:lstStyle/>
          <a:p>
            <a:pPr fontAlgn="auto">
              <a:spcBef>
                <a:spcPts val="0"/>
              </a:spcBef>
            </a:pPr>
            <a:r>
              <a:rPr lang="zh-CN" altLang="en-US" sz="2800" b="1" kern="0" baseline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自然连接</a:t>
            </a:r>
            <a:endParaRPr lang="zh-CN" altLang="en-US" sz="2800" b="1" kern="0" baseline="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63602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764987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除（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Division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"/>
              <p:cNvSpPr txBox="1">
                <a:spLocks noChangeArrowheads="1"/>
              </p:cNvSpPr>
              <p:nvPr/>
            </p:nvSpPr>
            <p:spPr bwMode="auto">
              <a:xfrm>
                <a:off x="407368" y="908720"/>
                <a:ext cx="11665296" cy="446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lr>
                    <a:srgbClr val="66FF33"/>
                  </a:buClr>
                  <a:buSzPct val="85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50000"/>
                  </a:spcAft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15000"/>
                  </a:spcAft>
                  <a:buClr>
                    <a:schemeClr val="tx2"/>
                  </a:buClr>
                  <a:buSzPct val="45000"/>
                  <a:buFont typeface="Wingdings" pitchFamily="2" charset="2"/>
                  <a:buChar char="n"/>
                  <a:defRPr sz="24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1500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sz="20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15000"/>
                  </a:spcAft>
                  <a:buClr>
                    <a:schemeClr val="hlink"/>
                  </a:buClr>
                  <a:buSzPct val="70000"/>
                  <a:buFont typeface="Wingdings" pitchFamily="2" charset="2"/>
                  <a:buChar char="n"/>
                  <a:defRPr sz="20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defRPr>
                </a:lvl5pPr>
                <a:lvl6pPr marL="2514600" indent="-228600" algn="l" rtl="0" fontAlgn="base">
                  <a:spcBef>
                    <a:spcPct val="0"/>
                  </a:spcBef>
                  <a:spcAft>
                    <a:spcPct val="15000"/>
                  </a:spcAft>
                  <a:buClr>
                    <a:schemeClr val="hlink"/>
                  </a:buClr>
                  <a:buSzPct val="70000"/>
                  <a:buFont typeface="Wingdings" pitchFamily="2" charset="2"/>
                  <a:buChar char="n"/>
                  <a:defRPr sz="20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0"/>
                  </a:spcBef>
                  <a:spcAft>
                    <a:spcPct val="15000"/>
                  </a:spcAft>
                  <a:buClr>
                    <a:schemeClr val="hlink"/>
                  </a:buClr>
                  <a:buSzPct val="70000"/>
                  <a:buFont typeface="Wingdings" pitchFamily="2" charset="2"/>
                  <a:buChar char="n"/>
                  <a:defRPr sz="20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0"/>
                  </a:spcBef>
                  <a:spcAft>
                    <a:spcPct val="15000"/>
                  </a:spcAft>
                  <a:buClr>
                    <a:schemeClr val="hlink"/>
                  </a:buClr>
                  <a:buSzPct val="70000"/>
                  <a:buFont typeface="Wingdings" pitchFamily="2" charset="2"/>
                  <a:buChar char="n"/>
                  <a:defRPr sz="20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0"/>
                  </a:spcBef>
                  <a:spcAft>
                    <a:spcPct val="15000"/>
                  </a:spcAft>
                  <a:buClr>
                    <a:schemeClr val="hlink"/>
                  </a:buClr>
                  <a:buSzPct val="70000"/>
                  <a:buFont typeface="Wingdings" pitchFamily="2" charset="2"/>
                  <a:buChar char="n"/>
                  <a:defRPr sz="20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Aft>
                    <a:spcPct val="25000"/>
                  </a:spcAft>
                  <a:defRPr/>
                </a:pP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设有</a:t>
                </a:r>
                <a:r>
                  <a:rPr kumimoji="1" lang="zh-CN" altLang="zh-CN" baseline="0" dirty="0" smtClean="0">
                    <a:latin typeface="Times New Roman" pitchFamily="18" charset="0"/>
                    <a:cs typeface="Times New Roman" pitchFamily="18" charset="0"/>
                  </a:rPr>
                  <a:t>关系R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baseline="0" dirty="0" smtClean="0">
                    <a:latin typeface="Times New Roman" pitchFamily="18" charset="0"/>
                    <a:cs typeface="Times New Roman" pitchFamily="18" charset="0"/>
                  </a:rPr>
                  <a:t>X,Y)</a:t>
                </a:r>
                <a:r>
                  <a:rPr kumimoji="1" lang="zh-CN" altLang="zh-CN" baseline="0" dirty="0" smtClean="0">
                    <a:latin typeface="Times New Roman" pitchFamily="18" charset="0"/>
                    <a:cs typeface="Times New Roman" pitchFamily="18" charset="0"/>
                  </a:rPr>
                  <a:t>和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关系</a:t>
                </a:r>
                <a:r>
                  <a:rPr kumimoji="1" lang="zh-CN" altLang="zh-CN" baseline="0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en-US" altLang="zh-CN" baseline="0" dirty="0" smtClean="0">
                    <a:latin typeface="Times New Roman" pitchFamily="18" charset="0"/>
                    <a:cs typeface="Times New Roman" pitchFamily="18" charset="0"/>
                  </a:rPr>
                  <a:t>(Y,Z)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，其中</a:t>
                </a:r>
                <a:r>
                  <a:rPr kumimoji="1" lang="en-US" altLang="zh-CN" baseline="0" dirty="0" smtClean="0">
                    <a:latin typeface="Times New Roman" pitchFamily="18" charset="0"/>
                    <a:cs typeface="Times New Roman" pitchFamily="18" charset="0"/>
                  </a:rPr>
                  <a:t>X,Y,Z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是属性组</a:t>
                </a:r>
                <a:r>
                  <a:rPr kumimoji="1" lang="zh-CN" altLang="zh-CN" baseline="0" dirty="0" smtClean="0">
                    <a:latin typeface="Times New Roman" pitchFamily="18" charset="0"/>
                    <a:cs typeface="Times New Roman" pitchFamily="18" charset="0"/>
                  </a:rPr>
                  <a:t>，那么R÷S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得到一个新关系</a:t>
                </a:r>
                <a:r>
                  <a:rPr kumimoji="1" lang="en-US" altLang="zh-CN" baseline="0" dirty="0" smtClean="0">
                    <a:latin typeface="Times New Roman" pitchFamily="18" charset="0"/>
                    <a:cs typeface="Times New Roman" pitchFamily="18" charset="0"/>
                  </a:rPr>
                  <a:t>P(X)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，且</a:t>
                </a:r>
                <a:r>
                  <a:rPr kumimoji="1" lang="en-US" altLang="zh-CN" baseline="0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kumimoji="1" lang="en-US" altLang="zh-CN" baseline="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中满足下列条件的元组在</a:t>
                </a:r>
                <a:r>
                  <a:rPr kumimoji="1" lang="en-US" altLang="zh-CN" baseline="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属性上的投影：元组在</a:t>
                </a:r>
                <a:r>
                  <a:rPr kumimoji="1" lang="en-US" altLang="zh-CN" baseline="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上分量值</a:t>
                </a:r>
                <a:r>
                  <a:rPr kumimoji="1" lang="en-US" altLang="zh-CN" baseline="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的像集</a:t>
                </a:r>
                <a:r>
                  <a:rPr kumimoji="1" lang="en-US" altLang="zh-CN" baseline="0" dirty="0" err="1">
                    <a:latin typeface="Times New Roman" pitchFamily="18" charset="0"/>
                    <a:cs typeface="Times New Roman" pitchFamily="18" charset="0"/>
                  </a:rPr>
                  <a:t>Yx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包含</a:t>
                </a:r>
                <a:r>
                  <a:rPr kumimoji="1" lang="en-US" altLang="zh-CN" baseline="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在</a:t>
                </a:r>
                <a:r>
                  <a:rPr kumimoji="1" lang="en-US" altLang="zh-CN" baseline="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上投影的集合。记作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kumimoji="1" lang="zh-CN" altLang="en-US" baseline="0" dirty="0">
                    <a:latin typeface="Arial" charset="0"/>
                  </a:rPr>
                  <a:t> </a:t>
                </a:r>
                <a:r>
                  <a:rPr kumimoji="1" lang="zh-CN" altLang="zh-CN" baseline="0" dirty="0" smtClean="0">
                    <a:solidFill>
                      <a:srgbClr val="FFFF00"/>
                    </a:solidFill>
                    <a:latin typeface="Arial" charset="0"/>
                  </a:rPr>
                  <a:t>R</a:t>
                </a:r>
                <a:r>
                  <a:rPr kumimoji="1" lang="en-US" altLang="zh-CN" baseline="0" dirty="0">
                    <a:solidFill>
                      <a:srgbClr val="FFFF00"/>
                    </a:solidFill>
                    <a:latin typeface="Arial" charset="0"/>
                    <a:ea typeface="宋体" pitchFamily="2" charset="-122"/>
                  </a:rPr>
                  <a:t>÷</a:t>
                </a:r>
                <a:r>
                  <a:rPr kumimoji="1" lang="zh-CN" altLang="zh-CN" baseline="0" dirty="0" smtClean="0">
                    <a:solidFill>
                      <a:srgbClr val="FFFF00"/>
                    </a:solidFill>
                    <a:latin typeface="Arial" charset="0"/>
                  </a:rPr>
                  <a:t>S</a:t>
                </a:r>
                <a:r>
                  <a:rPr kumimoji="1" lang="zh-CN" altLang="en-US" baseline="0" dirty="0" smtClean="0">
                    <a:solidFill>
                      <a:srgbClr val="FFFF00"/>
                    </a:solidFill>
                    <a:latin typeface="Arial" charset="0"/>
                  </a:rPr>
                  <a:t> </a:t>
                </a:r>
                <a:r>
                  <a:rPr kumimoji="1" lang="zh-CN" altLang="zh-CN" baseline="0" dirty="0">
                    <a:solidFill>
                      <a:srgbClr val="FFFF00"/>
                    </a:solidFill>
                    <a:latin typeface="Arial" charset="0"/>
                  </a:rPr>
                  <a:t>=</a:t>
                </a:r>
                <a:r>
                  <a:rPr kumimoji="1" lang="zh-CN" altLang="en-US" baseline="0" dirty="0">
                    <a:solidFill>
                      <a:srgbClr val="FFFF00"/>
                    </a:solidFill>
                    <a:latin typeface="Arial" charset="0"/>
                  </a:rPr>
                  <a:t> </a:t>
                </a:r>
                <a:r>
                  <a:rPr kumimoji="1" lang="en-US" altLang="zh-CN" baseline="0" dirty="0">
                    <a:solidFill>
                      <a:srgbClr val="FFFF00"/>
                    </a:solidFill>
                    <a:latin typeface="Arial" charset="0"/>
                  </a:rPr>
                  <a:t>{ </a:t>
                </a:r>
                <a:r>
                  <a:rPr kumimoji="1" lang="en-US" altLang="zh-CN" baseline="0" dirty="0" err="1" smtClean="0">
                    <a:solidFill>
                      <a:srgbClr val="FFFF00"/>
                    </a:solidFill>
                    <a:latin typeface="Arial" charset="0"/>
                  </a:rPr>
                  <a:t>tr</a:t>
                </a:r>
                <a:r>
                  <a:rPr kumimoji="1" lang="en-US" altLang="zh-CN" baseline="0" dirty="0" smtClean="0">
                    <a:solidFill>
                      <a:srgbClr val="FFFF00"/>
                    </a:solidFill>
                    <a:latin typeface="Arial" charset="0"/>
                  </a:rPr>
                  <a:t>[X] </a:t>
                </a:r>
                <a:r>
                  <a:rPr kumimoji="1" lang="en-US" altLang="zh-CN" baseline="0" dirty="0">
                    <a:solidFill>
                      <a:srgbClr val="FFFF00"/>
                    </a:solidFill>
                    <a:latin typeface="Arial" charset="0"/>
                  </a:rPr>
                  <a:t>| </a:t>
                </a:r>
                <a:r>
                  <a:rPr kumimoji="1" lang="en-US" altLang="zh-CN" baseline="0" dirty="0" err="1" smtClean="0">
                    <a:solidFill>
                      <a:srgbClr val="FFFF00"/>
                    </a:solidFill>
                    <a:latin typeface="Arial" charset="0"/>
                  </a:rPr>
                  <a:t>tr</a:t>
                </a:r>
                <a:r>
                  <a:rPr kumimoji="1" lang="en-US" altLang="zh-CN" baseline="0" dirty="0" err="1">
                    <a:solidFill>
                      <a:srgbClr val="FFFF00"/>
                    </a:solidFill>
                    <a:latin typeface="Arial" charset="0"/>
                    <a:ea typeface="宋体" pitchFamily="2" charset="-122"/>
                  </a:rPr>
                  <a:t>∈</a:t>
                </a:r>
                <a:r>
                  <a:rPr kumimoji="1" lang="en-US" altLang="zh-CN" baseline="0" dirty="0" err="1">
                    <a:solidFill>
                      <a:srgbClr val="FFFF00"/>
                    </a:solidFill>
                    <a:latin typeface="Arial" charset="0"/>
                  </a:rPr>
                  <a:t>R</a:t>
                </a:r>
                <a:r>
                  <a:rPr kumimoji="1" lang="en-US" altLang="zh-CN" baseline="0" dirty="0">
                    <a:solidFill>
                      <a:srgbClr val="FFFF00"/>
                    </a:solidFill>
                    <a:latin typeface="Arial" charset="0"/>
                  </a:rPr>
                  <a:t> ∧ </a:t>
                </a:r>
                <a:r>
                  <a:rPr kumimoji="1" lang="en-US" altLang="zh-CN" baseline="0" dirty="0" err="1" smtClean="0">
                    <a:solidFill>
                      <a:srgbClr val="FFFF00"/>
                    </a:solidFill>
                    <a:latin typeface="Arial" charset="0"/>
                  </a:rPr>
                  <a:t>Y</a:t>
                </a:r>
                <a:r>
                  <a:rPr kumimoji="1" lang="en-US" altLang="zh-CN" baseline="0" dirty="0" smtClean="0">
                    <a:solidFill>
                      <a:srgbClr val="FFFF00"/>
                    </a:solidFill>
                    <a:latin typeface="Arial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b="0" i="0" baseline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baseline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kumimoji="1" lang="en-US" altLang="zh-CN" baseline="0" dirty="0">
                    <a:solidFill>
                      <a:srgbClr val="FFFF00"/>
                    </a:solidFill>
                    <a:latin typeface="Arial" charset="0"/>
                    <a:ea typeface="宋体" pitchFamily="2" charset="-122"/>
                  </a:rPr>
                  <a:t> </a:t>
                </a:r>
                <a:r>
                  <a:rPr kumimoji="1" lang="zh-CN" altLang="en-US" baseline="0" dirty="0" smtClean="0">
                    <a:solidFill>
                      <a:srgbClr val="FFFF00"/>
                    </a:solidFill>
                    <a:latin typeface="Times New Roman" pitchFamily="18" charset="0"/>
                    <a:cs typeface="Arial" pitchFamily="34" charset="0"/>
                  </a:rPr>
                  <a:t>∏</a:t>
                </a:r>
                <a:r>
                  <a:rPr kumimoji="1" lang="en-US" altLang="zh-CN" dirty="0" smtClean="0">
                    <a:solidFill>
                      <a:srgbClr val="FFFF00"/>
                    </a:solidFill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1" lang="en-US" altLang="zh-CN" baseline="0" dirty="0" smtClean="0">
                    <a:solidFill>
                      <a:srgbClr val="FFFF00"/>
                    </a:solidFill>
                    <a:latin typeface="Times New Roman" pitchFamily="18" charset="0"/>
                    <a:cs typeface="Arial" pitchFamily="34" charset="0"/>
                  </a:rPr>
                  <a:t>(S) </a:t>
                </a:r>
                <a:r>
                  <a:rPr kumimoji="1" lang="en-US" altLang="zh-CN" baseline="0" dirty="0" smtClean="0">
                    <a:solidFill>
                      <a:srgbClr val="FFFF00"/>
                    </a:solidFill>
                    <a:latin typeface="Arial" charset="0"/>
                  </a:rPr>
                  <a:t>}</a:t>
                </a:r>
              </a:p>
              <a:p>
                <a:pPr eaLnBrk="1" hangingPunct="1">
                  <a:spcBef>
                    <a:spcPts val="2400"/>
                  </a:spcBef>
                  <a:spcAft>
                    <a:spcPct val="25000"/>
                  </a:spcAft>
                  <a:defRPr/>
                </a:pP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可用基本运算表示为：</a:t>
                </a:r>
                <a:r>
                  <a:rPr kumimoji="1" lang="zh-CN" altLang="zh-CN" baseline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baseline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zh-CN" altLang="zh-CN" baseline="0" dirty="0" smtClean="0">
                    <a:solidFill>
                      <a:schemeClr val="tx1"/>
                    </a:solidFill>
                    <a:latin typeface="Arial" charset="0"/>
                  </a:rPr>
                  <a:t>R</a:t>
                </a:r>
                <a:r>
                  <a:rPr kumimoji="1" lang="en-US" altLang="zh-CN" baseline="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÷</a:t>
                </a:r>
                <a:r>
                  <a:rPr kumimoji="1" lang="zh-CN" altLang="zh-CN" baseline="0" dirty="0" smtClean="0">
                    <a:solidFill>
                      <a:schemeClr val="tx1"/>
                    </a:solidFill>
                    <a:latin typeface="Arial" charset="0"/>
                  </a:rPr>
                  <a:t>S</a:t>
                </a:r>
                <a:r>
                  <a:rPr kumimoji="1" lang="en-US" altLang="zh-CN" baseline="0" dirty="0" smtClean="0">
                    <a:solidFill>
                      <a:schemeClr val="tx1"/>
                    </a:solidFill>
                    <a:latin typeface="Arial" charset="0"/>
                  </a:rPr>
                  <a:t> = </a:t>
                </a:r>
                <a:r>
                  <a:rPr kumimoji="1" lang="zh-CN" altLang="en-US" baseline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∏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zh-CN" altLang="zh-CN" baseline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(R</a:t>
                </a:r>
                <a:r>
                  <a:rPr kumimoji="1" lang="zh-CN" altLang="zh-CN" baseline="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zh-CN" altLang="en-US" baseline="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－∏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zh-CN" altLang="zh-CN" baseline="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zh-CN" altLang="zh-CN" baseline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(T×</a:t>
                </a:r>
                <a:r>
                  <a:rPr kumimoji="1" lang="zh-CN" altLang="en-US" baseline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∏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1" lang="zh-CN" altLang="zh-CN" baseline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zh-CN" altLang="en-US" baseline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baseline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zh-CN" altLang="zh-CN" baseline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zh-CN" altLang="en-US" baseline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)－</a:t>
                </a:r>
                <a:r>
                  <a:rPr kumimoji="1" lang="zh-CN" altLang="zh-CN" baseline="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R)</a:t>
                </a:r>
                <a:endParaRPr kumimoji="1" lang="zh-CN" altLang="zh-CN" baseline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spcAft>
                    <a:spcPct val="20000"/>
                  </a:spcAft>
                  <a:buNone/>
                  <a:defRPr/>
                </a:pP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即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⑴ </a:t>
                </a:r>
                <a:r>
                  <a:rPr kumimoji="1" lang="zh-CN" altLang="zh-CN" baseline="0" dirty="0">
                    <a:latin typeface="Times New Roman" pitchFamily="18" charset="0"/>
                    <a:cs typeface="Times New Roman" pitchFamily="18" charset="0"/>
                  </a:rPr>
                  <a:t>T＝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∏</a:t>
                </a:r>
                <a:r>
                  <a:rPr kumimoji="1"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zh-CN" altLang="zh-CN" baseline="0" dirty="0">
                    <a:latin typeface="Times New Roman" pitchFamily="18" charset="0"/>
                    <a:cs typeface="Times New Roman" pitchFamily="18" charset="0"/>
                  </a:rPr>
                  <a:t>(R) </a:t>
                </a:r>
                <a:endParaRPr kumimoji="1" lang="en-US" altLang="zh-CN" baseline="0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spcAft>
                    <a:spcPct val="20000"/>
                  </a:spcAft>
                  <a:buNone/>
                  <a:defRPr/>
                </a:pP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        ⑵ </a:t>
                </a:r>
                <a:r>
                  <a:rPr kumimoji="1" lang="zh-CN" altLang="zh-CN" baseline="0" dirty="0">
                    <a:latin typeface="Times New Roman" pitchFamily="18" charset="0"/>
                    <a:cs typeface="Times New Roman" pitchFamily="18" charset="0"/>
                  </a:rPr>
                  <a:t>W＝(T×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∏</a:t>
                </a:r>
                <a:r>
                  <a:rPr kumimoji="1"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1" lang="zh-CN" altLang="zh-CN" baseline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baseline="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zh-CN" altLang="zh-CN" baseline="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)－</a:t>
                </a:r>
                <a:r>
                  <a:rPr kumimoji="1" lang="zh-CN" altLang="zh-CN" baseline="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kumimoji="1" lang="zh-CN" altLang="en-US" baseline="0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spcAft>
                    <a:spcPct val="20000"/>
                  </a:spcAft>
                  <a:buNone/>
                  <a:defRPr/>
                </a:pP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        ⑶ </a:t>
                </a:r>
                <a:r>
                  <a:rPr kumimoji="1" lang="zh-CN" altLang="zh-CN" baseline="0" dirty="0">
                    <a:latin typeface="Times New Roman" pitchFamily="18" charset="0"/>
                    <a:cs typeface="Times New Roman" pitchFamily="18" charset="0"/>
                  </a:rPr>
                  <a:t>V＝ </a:t>
                </a: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∏</a:t>
                </a:r>
                <a:r>
                  <a:rPr kumimoji="1" lang="zh-CN" altLang="en-US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zh-CN" altLang="zh-CN" baseline="0" dirty="0">
                    <a:latin typeface="Times New Roman" pitchFamily="18" charset="0"/>
                    <a:cs typeface="Times New Roman" pitchFamily="18" charset="0"/>
                  </a:rPr>
                  <a:t>(W) </a:t>
                </a:r>
              </a:p>
              <a:p>
                <a:pPr eaLnBrk="1" hangingPunct="1">
                  <a:spcAft>
                    <a:spcPct val="20000"/>
                  </a:spcAft>
                  <a:buNone/>
                  <a:defRPr/>
                </a:pPr>
                <a:r>
                  <a:rPr kumimoji="1" lang="zh-CN" altLang="en-US" baseline="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1" lang="zh-CN" altLang="en-US" baseline="0" dirty="0" smtClean="0">
                    <a:latin typeface="Times New Roman" pitchFamily="18" charset="0"/>
                    <a:cs typeface="Times New Roman" pitchFamily="18" charset="0"/>
                  </a:rPr>
                  <a:t>        ⑷ </a:t>
                </a:r>
                <a:r>
                  <a:rPr kumimoji="1" lang="zh-CN" altLang="zh-CN" baseline="0" dirty="0">
                    <a:latin typeface="Times New Roman" pitchFamily="18" charset="0"/>
                    <a:cs typeface="Times New Roman" pitchFamily="18" charset="0"/>
                  </a:rPr>
                  <a:t>R÷S＝T-</a:t>
                </a:r>
                <a:r>
                  <a:rPr kumimoji="1" lang="zh-CN" altLang="zh-CN" baseline="0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kumimoji="1" lang="zh-CN" altLang="zh-CN" baseline="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368" y="908720"/>
                <a:ext cx="11665296" cy="4465637"/>
              </a:xfrm>
              <a:prstGeom prst="rect">
                <a:avLst/>
              </a:prstGeom>
              <a:blipFill>
                <a:blip r:embed="rId4"/>
                <a:stretch>
                  <a:fillRect t="-1774" r="-732" b="-2878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528048" y="4441999"/>
            <a:ext cx="4608512" cy="2155353"/>
            <a:chOff x="7032104" y="4522343"/>
            <a:chExt cx="4608512" cy="1794659"/>
          </a:xfrm>
        </p:grpSpPr>
        <p:sp>
          <p:nvSpPr>
            <p:cNvPr id="16" name="任意多边形 15"/>
            <p:cNvSpPr/>
            <p:nvPr/>
          </p:nvSpPr>
          <p:spPr>
            <a:xfrm>
              <a:off x="7032104" y="4522343"/>
              <a:ext cx="4608512" cy="432000"/>
            </a:xfrm>
            <a:custGeom>
              <a:avLst/>
              <a:gdLst>
                <a:gd name="connsiteX0" fmla="*/ 0 w 4608512"/>
                <a:gd name="connsiteY0" fmla="*/ 0 h 432000"/>
                <a:gd name="connsiteX1" fmla="*/ 4608512 w 4608512"/>
                <a:gd name="connsiteY1" fmla="*/ 0 h 432000"/>
                <a:gd name="connsiteX2" fmla="*/ 4608512 w 4608512"/>
                <a:gd name="connsiteY2" fmla="*/ 432000 h 432000"/>
                <a:gd name="connsiteX3" fmla="*/ 0 w 4608512"/>
                <a:gd name="connsiteY3" fmla="*/ 432000 h 432000"/>
                <a:gd name="connsiteX4" fmla="*/ 0 w 4608512"/>
                <a:gd name="connsiteY4" fmla="*/ 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8512" h="432000">
                  <a:moveTo>
                    <a:pt x="0" y="0"/>
                  </a:moveTo>
                  <a:lnTo>
                    <a:pt x="4608512" y="0"/>
                  </a:lnTo>
                  <a:lnTo>
                    <a:pt x="4608512" y="432000"/>
                  </a:lnTo>
                  <a:lnTo>
                    <a:pt x="0" y="432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800" b="1" kern="1200" baseline="0" dirty="0" smtClean="0"/>
                <a:t>提示</a:t>
              </a:r>
              <a:endParaRPr lang="zh-CN" sz="2800" kern="1200" dirty="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7032104" y="4954344"/>
              <a:ext cx="4608512" cy="1362658"/>
            </a:xfrm>
            <a:custGeom>
              <a:avLst/>
              <a:gdLst>
                <a:gd name="connsiteX0" fmla="*/ 0 w 4608512"/>
                <a:gd name="connsiteY0" fmla="*/ 0 h 947025"/>
                <a:gd name="connsiteX1" fmla="*/ 4608512 w 4608512"/>
                <a:gd name="connsiteY1" fmla="*/ 0 h 947025"/>
                <a:gd name="connsiteX2" fmla="*/ 4608512 w 4608512"/>
                <a:gd name="connsiteY2" fmla="*/ 947025 h 947025"/>
                <a:gd name="connsiteX3" fmla="*/ 0 w 4608512"/>
                <a:gd name="connsiteY3" fmla="*/ 947025 h 947025"/>
                <a:gd name="connsiteX4" fmla="*/ 0 w 4608512"/>
                <a:gd name="connsiteY4" fmla="*/ 0 h 94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8512" h="947025">
                  <a:moveTo>
                    <a:pt x="0" y="0"/>
                  </a:moveTo>
                  <a:lnTo>
                    <a:pt x="4608512" y="0"/>
                  </a:lnTo>
                  <a:lnTo>
                    <a:pt x="4608512" y="947025"/>
                  </a:lnTo>
                  <a:lnTo>
                    <a:pt x="0" y="94702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lvl="1" indent="-4572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2400" b="1" kern="1200" baseline="0" dirty="0" smtClean="0"/>
                <a:t>Y</a:t>
              </a:r>
              <a:r>
                <a:rPr lang="zh-CN" sz="2400" b="1" kern="1200" baseline="0" dirty="0" smtClean="0"/>
                <a:t>是公共属性集</a:t>
              </a:r>
              <a:endParaRPr lang="zh-CN" sz="2400" kern="1200" dirty="0"/>
            </a:p>
            <a:p>
              <a:pPr lvl="1" indent="-4572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CN" sz="2400" b="1" kern="1200" baseline="0" dirty="0" smtClean="0"/>
                <a:t>最终结构只有</a:t>
              </a:r>
              <a:r>
                <a:rPr lang="en-US" sz="2400" b="1" kern="1200" baseline="0" dirty="0" smtClean="0"/>
                <a:t>X</a:t>
              </a:r>
              <a:r>
                <a:rPr lang="zh-CN" sz="2400" b="1" kern="1200" baseline="0" dirty="0" smtClean="0"/>
                <a:t>属性集</a:t>
              </a:r>
              <a:endParaRPr lang="zh-CN" sz="2400" kern="1200" dirty="0"/>
            </a:p>
            <a:p>
              <a:pPr lvl="1" indent="-4572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CN" altLang="en-US" sz="2400" b="1" kern="1200" baseline="0" dirty="0" smtClean="0"/>
                <a:t>结果的</a:t>
              </a:r>
              <a:r>
                <a:rPr lang="zh-CN" altLang="en-US" sz="2400" b="1" baseline="0" dirty="0" smtClean="0"/>
                <a:t>元组是</a:t>
              </a:r>
              <a:r>
                <a:rPr lang="en-US" altLang="zh-CN" sz="2400" b="1" baseline="0" dirty="0" smtClean="0"/>
                <a:t>R</a:t>
              </a:r>
              <a:r>
                <a:rPr lang="zh-CN" altLang="en-US" sz="2400" b="1" baseline="0" dirty="0" smtClean="0"/>
                <a:t>中</a:t>
              </a:r>
              <a:r>
                <a:rPr lang="en-US" altLang="zh-CN" sz="2400" b="1" baseline="0" dirty="0" smtClean="0"/>
                <a:t>X</a:t>
              </a:r>
              <a:r>
                <a:rPr lang="zh-CN" altLang="en-US" sz="2400" b="1" baseline="0" dirty="0" smtClean="0"/>
                <a:t>值的子集，有包含全部的逻辑</a:t>
              </a:r>
              <a:endParaRPr lang="zh-CN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8039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764987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除（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Division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83633"/>
              </p:ext>
            </p:extLst>
          </p:nvPr>
        </p:nvGraphicFramePr>
        <p:xfrm>
          <a:off x="385067" y="1389526"/>
          <a:ext cx="1822501" cy="2133600"/>
        </p:xfrm>
        <a:graphic>
          <a:graphicData uri="http://schemas.openxmlformats.org/drawingml/2006/table">
            <a:tbl>
              <a:tblPr/>
              <a:tblGrid>
                <a:gridCol w="83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461267" y="933577"/>
            <a:ext cx="205184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40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56551"/>
              </p:ext>
            </p:extLst>
          </p:nvPr>
        </p:nvGraphicFramePr>
        <p:xfrm>
          <a:off x="385067" y="5041975"/>
          <a:ext cx="2725069" cy="1219200"/>
        </p:xfrm>
        <a:graphic>
          <a:graphicData uri="http://schemas.openxmlformats.org/drawingml/2006/table">
            <a:tbl>
              <a:tblPr/>
              <a:tblGrid>
                <a:gridCol w="939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475891" y="4526038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en-US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sz="240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72"/>
          <p:cNvSpPr>
            <a:spLocks noChangeArrowheads="1"/>
          </p:cNvSpPr>
          <p:nvPr/>
        </p:nvSpPr>
        <p:spPr bwMode="auto">
          <a:xfrm>
            <a:off x="5808382" y="2025439"/>
            <a:ext cx="2058192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⑴</a:t>
            </a: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T＝</a:t>
            </a:r>
            <a:r>
              <a:rPr lang="zh-CN" altLang="en-US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∏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endParaRPr lang="en-US" altLang="zh-CN" sz="28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73"/>
          <p:cNvSpPr>
            <a:spLocks noChangeArrowheads="1"/>
          </p:cNvSpPr>
          <p:nvPr/>
        </p:nvSpPr>
        <p:spPr bwMode="auto">
          <a:xfrm>
            <a:off x="8385217" y="2025439"/>
            <a:ext cx="3636252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⑵ W＝(T×</a:t>
            </a:r>
            <a:r>
              <a:rPr lang="zh-CN" altLang="en-US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∏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)－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5808382" y="4853286"/>
            <a:ext cx="2287421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⑶ V＝ ∏</a:t>
            </a:r>
            <a:r>
              <a:rPr lang="zh-CN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(W) </a:t>
            </a:r>
          </a:p>
        </p:txBody>
      </p:sp>
      <p:sp>
        <p:nvSpPr>
          <p:cNvPr id="30" name="Rectangle 75"/>
          <p:cNvSpPr>
            <a:spLocks noChangeArrowheads="1"/>
          </p:cNvSpPr>
          <p:nvPr/>
        </p:nvSpPr>
        <p:spPr bwMode="auto">
          <a:xfrm>
            <a:off x="8349818" y="4870300"/>
            <a:ext cx="2172774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buClr>
                <a:srgbClr val="66FF33"/>
              </a:buClr>
              <a:buSzPct val="85000"/>
              <a:defRPr/>
            </a:pPr>
            <a:r>
              <a:rPr lang="zh-CN" altLang="en-US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⑷ 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T-V</a:t>
            </a:r>
          </a:p>
        </p:txBody>
      </p:sp>
      <p:sp>
        <p:nvSpPr>
          <p:cNvPr id="31" name="Rectangle 76"/>
          <p:cNvSpPr>
            <a:spLocks noChangeArrowheads="1"/>
          </p:cNvSpPr>
          <p:nvPr/>
        </p:nvSpPr>
        <p:spPr bwMode="auto">
          <a:xfrm>
            <a:off x="5447928" y="894451"/>
            <a:ext cx="6830693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X={</a:t>
            </a:r>
            <a:r>
              <a:rPr lang="zh-CN" altLang="en-US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姓名</a:t>
            </a:r>
            <a:r>
              <a:rPr lang="en-US" altLang="zh-CN" sz="2800" baseline="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    </a:t>
            </a:r>
            <a:r>
              <a:rPr lang="zh-CN" altLang="en-US" sz="2800" baseline="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={</a:t>
            </a:r>
            <a:r>
              <a:rPr lang="zh-CN" altLang="en-US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课程号</a:t>
            </a:r>
            <a:r>
              <a:rPr lang="en-US" altLang="zh-CN" sz="2800" baseline="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   </a:t>
            </a:r>
            <a:r>
              <a:rPr lang="zh-CN" altLang="en-US" sz="2800" baseline="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</a:t>
            </a: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={</a:t>
            </a:r>
            <a:r>
              <a:rPr lang="zh-CN" altLang="en-US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课程名</a:t>
            </a: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</a:t>
            </a:r>
            <a:r>
              <a:rPr lang="zh-CN" altLang="en-US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学分</a:t>
            </a: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</a:t>
            </a:r>
            <a:r>
              <a:rPr lang="zh-CN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n-US" altLang="zh-CN" sz="2800" baseline="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54927"/>
              </p:ext>
            </p:extLst>
          </p:nvPr>
        </p:nvGraphicFramePr>
        <p:xfrm>
          <a:off x="6285482" y="2578288"/>
          <a:ext cx="863600" cy="12192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21472"/>
              </p:ext>
            </p:extLst>
          </p:nvPr>
        </p:nvGraphicFramePr>
        <p:xfrm>
          <a:off x="2848370" y="1325338"/>
          <a:ext cx="1855494" cy="3048000"/>
        </p:xfrm>
        <a:graphic>
          <a:graphicData uri="http://schemas.openxmlformats.org/drawingml/2006/table">
            <a:tbl>
              <a:tblPr/>
              <a:tblGrid>
                <a:gridCol w="84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92263"/>
              </p:ext>
            </p:extLst>
          </p:nvPr>
        </p:nvGraphicFramePr>
        <p:xfrm>
          <a:off x="9142335" y="2578288"/>
          <a:ext cx="1709751" cy="1219200"/>
        </p:xfrm>
        <a:graphic>
          <a:graphicData uri="http://schemas.openxmlformats.org/drawingml/2006/table">
            <a:tbl>
              <a:tblPr/>
              <a:tblGrid>
                <a:gridCol w="78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41784"/>
              </p:ext>
            </p:extLst>
          </p:nvPr>
        </p:nvGraphicFramePr>
        <p:xfrm>
          <a:off x="6250083" y="5392104"/>
          <a:ext cx="639763" cy="91440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70068"/>
              </p:ext>
            </p:extLst>
          </p:nvPr>
        </p:nvGraphicFramePr>
        <p:xfrm>
          <a:off x="9106936" y="5376593"/>
          <a:ext cx="639763" cy="60960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5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Rectangle 186"/>
          <p:cNvSpPr>
            <a:spLocks noChangeArrowheads="1"/>
          </p:cNvSpPr>
          <p:nvPr/>
        </p:nvSpPr>
        <p:spPr bwMode="auto">
          <a:xfrm>
            <a:off x="3482166" y="4555018"/>
            <a:ext cx="846770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40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∏</a:t>
            </a:r>
            <a:r>
              <a:rPr lang="en-US" altLang="zh-CN" sz="24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40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187"/>
          <p:cNvSpPr>
            <a:spLocks noChangeArrowheads="1"/>
          </p:cNvSpPr>
          <p:nvPr/>
        </p:nvSpPr>
        <p:spPr bwMode="auto">
          <a:xfrm>
            <a:off x="2848370" y="874490"/>
            <a:ext cx="1342099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zh-CN" altLang="zh-CN" sz="240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T×</a:t>
            </a:r>
            <a:r>
              <a:rPr lang="zh-CN" altLang="en-US" sz="240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∏</a:t>
            </a:r>
            <a:r>
              <a:rPr lang="en-US" altLang="zh-CN" sz="24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40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20515"/>
              </p:ext>
            </p:extLst>
          </p:nvPr>
        </p:nvGraphicFramePr>
        <p:xfrm>
          <a:off x="3489197" y="5068730"/>
          <a:ext cx="1174285" cy="1219200"/>
        </p:xfrm>
        <a:graphic>
          <a:graphicData uri="http://schemas.openxmlformats.org/drawingml/2006/table">
            <a:tbl>
              <a:tblPr/>
              <a:tblGrid>
                <a:gridCol w="117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矩形 41"/>
          <p:cNvSpPr/>
          <p:nvPr/>
        </p:nvSpPr>
        <p:spPr bwMode="auto">
          <a:xfrm>
            <a:off x="0" y="760959"/>
            <a:ext cx="12192000" cy="5777745"/>
          </a:xfrm>
          <a:prstGeom prst="rect">
            <a:avLst/>
          </a:prstGeom>
          <a:solidFill>
            <a:srgbClr val="000000">
              <a:alpha val="69020"/>
            </a:srgbClr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>
                <a:tab pos="1071563" algn="l"/>
              </a:tabLst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WordArt 8"/>
          <p:cNvSpPr>
            <a:spLocks noChangeArrowheads="1" noChangeShapeType="1" noTextEdit="1"/>
          </p:cNvSpPr>
          <p:nvPr/>
        </p:nvSpPr>
        <p:spPr bwMode="auto">
          <a:xfrm>
            <a:off x="2963874" y="2932904"/>
            <a:ext cx="8172685" cy="936774"/>
          </a:xfrm>
          <a:prstGeom prst="rect">
            <a:avLst/>
          </a:prstGeom>
          <a:ln w="38100"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6000" b="1" kern="10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这个结果</a:t>
            </a:r>
            <a:r>
              <a:rPr lang="zh-CN" altLang="en-US" sz="6000" b="1" kern="10" dirty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zh-CN" altLang="en-US" sz="6000" b="1" kern="10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明了什么？</a:t>
            </a:r>
            <a:endParaRPr lang="zh-CN" altLang="en-US" sz="6000" b="1" kern="10" dirty="0">
              <a:ln w="2857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8"/>
          <p:cNvSpPr>
            <a:spLocks noChangeArrowheads="1" noChangeShapeType="1" noTextEdit="1"/>
          </p:cNvSpPr>
          <p:nvPr/>
        </p:nvSpPr>
        <p:spPr bwMode="auto">
          <a:xfrm>
            <a:off x="2963874" y="2912301"/>
            <a:ext cx="8172685" cy="936774"/>
          </a:xfrm>
          <a:prstGeom prst="rect">
            <a:avLst/>
          </a:prstGeom>
          <a:ln w="38100"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6000" b="1" kern="10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这些姓名学了全部课程！</a:t>
            </a:r>
            <a:endParaRPr lang="zh-CN" altLang="en-US" sz="6000" b="1" kern="10" dirty="0">
              <a:ln w="2857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5015880" y="131379"/>
            <a:ext cx="4608512" cy="518824"/>
          </a:xfrm>
          <a:custGeom>
            <a:avLst/>
            <a:gdLst>
              <a:gd name="connsiteX0" fmla="*/ 0 w 4608512"/>
              <a:gd name="connsiteY0" fmla="*/ 0 h 432000"/>
              <a:gd name="connsiteX1" fmla="*/ 4608512 w 4608512"/>
              <a:gd name="connsiteY1" fmla="*/ 0 h 432000"/>
              <a:gd name="connsiteX2" fmla="*/ 4608512 w 4608512"/>
              <a:gd name="connsiteY2" fmla="*/ 432000 h 432000"/>
              <a:gd name="connsiteX3" fmla="*/ 0 w 4608512"/>
              <a:gd name="connsiteY3" fmla="*/ 432000 h 432000"/>
              <a:gd name="connsiteX4" fmla="*/ 0 w 4608512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512" h="432000">
                <a:moveTo>
                  <a:pt x="0" y="0"/>
                </a:moveTo>
                <a:lnTo>
                  <a:pt x="4608512" y="0"/>
                </a:lnTo>
                <a:lnTo>
                  <a:pt x="4608512" y="432000"/>
                </a:lnTo>
                <a:lnTo>
                  <a:pt x="0" y="4320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lvl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baseline="0" dirty="0" smtClean="0"/>
              <a:t>原理式的基本运算求解法</a:t>
            </a:r>
            <a:endParaRPr lang="zh-CN" sz="2800" kern="1200" dirty="0"/>
          </a:p>
        </p:txBody>
      </p:sp>
    </p:spTree>
    <p:extLst>
      <p:ext uri="{BB962C8B-B14F-4D97-AF65-F5344CB8AC3E}">
        <p14:creationId xmlns:p14="http://schemas.microsoft.com/office/powerpoint/2010/main" val="34423800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8" grpId="0"/>
      <p:bldP spid="39" grpId="0"/>
      <p:bldP spid="42" grpId="0" animBg="1"/>
      <p:bldP spid="42" grpId="1" animBg="1"/>
      <p:bldP spid="43" grpId="0"/>
      <p:bldP spid="43" grpId="1"/>
      <p:bldP spid="44" grpId="0"/>
      <p:bldP spid="4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764987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除（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Division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83633"/>
              </p:ext>
            </p:extLst>
          </p:nvPr>
        </p:nvGraphicFramePr>
        <p:xfrm>
          <a:off x="385067" y="1389526"/>
          <a:ext cx="1822501" cy="2133600"/>
        </p:xfrm>
        <a:graphic>
          <a:graphicData uri="http://schemas.openxmlformats.org/drawingml/2006/table">
            <a:tbl>
              <a:tblPr/>
              <a:tblGrid>
                <a:gridCol w="83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461267" y="933577"/>
            <a:ext cx="205184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40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56551"/>
              </p:ext>
            </p:extLst>
          </p:nvPr>
        </p:nvGraphicFramePr>
        <p:xfrm>
          <a:off x="385067" y="5041975"/>
          <a:ext cx="2725069" cy="1219200"/>
        </p:xfrm>
        <a:graphic>
          <a:graphicData uri="http://schemas.openxmlformats.org/drawingml/2006/table">
            <a:tbl>
              <a:tblPr/>
              <a:tblGrid>
                <a:gridCol w="939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475891" y="4526038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en-US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sz="240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5015880" y="131379"/>
            <a:ext cx="4608512" cy="518824"/>
          </a:xfrm>
          <a:custGeom>
            <a:avLst/>
            <a:gdLst>
              <a:gd name="connsiteX0" fmla="*/ 0 w 4608512"/>
              <a:gd name="connsiteY0" fmla="*/ 0 h 432000"/>
              <a:gd name="connsiteX1" fmla="*/ 4608512 w 4608512"/>
              <a:gd name="connsiteY1" fmla="*/ 0 h 432000"/>
              <a:gd name="connsiteX2" fmla="*/ 4608512 w 4608512"/>
              <a:gd name="connsiteY2" fmla="*/ 432000 h 432000"/>
              <a:gd name="connsiteX3" fmla="*/ 0 w 4608512"/>
              <a:gd name="connsiteY3" fmla="*/ 432000 h 432000"/>
              <a:gd name="connsiteX4" fmla="*/ 0 w 4608512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512" h="432000">
                <a:moveTo>
                  <a:pt x="0" y="0"/>
                </a:moveTo>
                <a:lnTo>
                  <a:pt x="4608512" y="0"/>
                </a:lnTo>
                <a:lnTo>
                  <a:pt x="4608512" y="432000"/>
                </a:lnTo>
                <a:lnTo>
                  <a:pt x="0" y="4320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lvl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baseline="0" dirty="0" smtClean="0"/>
              <a:t>一般求解法</a:t>
            </a:r>
            <a:endParaRPr lang="zh-CN" sz="2800" kern="1200" dirty="0"/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4995168" y="872022"/>
            <a:ext cx="6830693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X={</a:t>
            </a:r>
            <a:r>
              <a:rPr lang="zh-CN" altLang="en-US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姓名</a:t>
            </a:r>
            <a:r>
              <a:rPr lang="en-US" altLang="zh-CN" sz="2800" baseline="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    </a:t>
            </a:r>
            <a:r>
              <a:rPr lang="zh-CN" altLang="en-US" sz="2800" baseline="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={</a:t>
            </a:r>
            <a:r>
              <a:rPr lang="zh-CN" altLang="en-US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课程号</a:t>
            </a:r>
            <a:r>
              <a:rPr lang="en-US" altLang="zh-CN" sz="2800" baseline="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   </a:t>
            </a:r>
            <a:r>
              <a:rPr lang="zh-CN" altLang="en-US" sz="2800" baseline="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</a:t>
            </a: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={</a:t>
            </a:r>
            <a:r>
              <a:rPr lang="zh-CN" altLang="en-US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课程名</a:t>
            </a: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</a:t>
            </a:r>
            <a:r>
              <a:rPr lang="zh-CN" altLang="en-US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学分</a:t>
            </a:r>
            <a:r>
              <a:rPr lang="en-US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</a:t>
            </a:r>
            <a:r>
              <a:rPr lang="zh-CN" altLang="zh-CN" sz="2800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n-US" altLang="zh-CN" sz="2800" baseline="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3110136" y="1736946"/>
            <a:ext cx="3121812" cy="86177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⑴</a:t>
            </a: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∏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的全部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04154"/>
              </p:ext>
            </p:extLst>
          </p:nvPr>
        </p:nvGraphicFramePr>
        <p:xfrm>
          <a:off x="4588186" y="2278896"/>
          <a:ext cx="863600" cy="12192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7464152" y="1712662"/>
            <a:ext cx="3751027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⑵ 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求出各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值的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像集</a:t>
            </a:r>
            <a:r>
              <a:rPr lang="en-US" altLang="zh-CN" sz="2800" baseline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Yx</a:t>
            </a:r>
            <a:endParaRPr lang="en-US" altLang="zh-CN" sz="28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40868"/>
              </p:ext>
            </p:extLst>
          </p:nvPr>
        </p:nvGraphicFramePr>
        <p:xfrm>
          <a:off x="7911895" y="2684250"/>
          <a:ext cx="929423" cy="1219200"/>
        </p:xfrm>
        <a:graphic>
          <a:graphicData uri="http://schemas.openxmlformats.org/drawingml/2006/table">
            <a:tbl>
              <a:tblPr/>
              <a:tblGrid>
                <a:gridCol w="92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Rectangle 71"/>
          <p:cNvSpPr>
            <a:spLocks noChangeArrowheads="1"/>
          </p:cNvSpPr>
          <p:nvPr/>
        </p:nvSpPr>
        <p:spPr bwMode="auto">
          <a:xfrm>
            <a:off x="7962182" y="2208254"/>
            <a:ext cx="633187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en-US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张三</a:t>
            </a:r>
            <a:endParaRPr lang="en-US" altLang="zh-CN" sz="240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41935"/>
              </p:ext>
            </p:extLst>
          </p:nvPr>
        </p:nvGraphicFramePr>
        <p:xfrm>
          <a:off x="9091688" y="2635544"/>
          <a:ext cx="929423" cy="914400"/>
        </p:xfrm>
        <a:graphic>
          <a:graphicData uri="http://schemas.openxmlformats.org/drawingml/2006/table">
            <a:tbl>
              <a:tblPr/>
              <a:tblGrid>
                <a:gridCol w="92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Rectangle 71"/>
          <p:cNvSpPr>
            <a:spLocks noChangeArrowheads="1"/>
          </p:cNvSpPr>
          <p:nvPr/>
        </p:nvSpPr>
        <p:spPr bwMode="auto">
          <a:xfrm>
            <a:off x="9141975" y="2159548"/>
            <a:ext cx="633187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en-US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李四</a:t>
            </a:r>
            <a:endParaRPr lang="en-US" altLang="zh-CN" sz="240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5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64244"/>
              </p:ext>
            </p:extLst>
          </p:nvPr>
        </p:nvGraphicFramePr>
        <p:xfrm>
          <a:off x="10271481" y="2635544"/>
          <a:ext cx="929423" cy="609600"/>
        </p:xfrm>
        <a:graphic>
          <a:graphicData uri="http://schemas.openxmlformats.org/drawingml/2006/table">
            <a:tbl>
              <a:tblPr/>
              <a:tblGrid>
                <a:gridCol w="92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Rectangle 71"/>
          <p:cNvSpPr>
            <a:spLocks noChangeArrowheads="1"/>
          </p:cNvSpPr>
          <p:nvPr/>
        </p:nvSpPr>
        <p:spPr bwMode="auto">
          <a:xfrm>
            <a:off x="10321768" y="2159548"/>
            <a:ext cx="633187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en-US" altLang="zh-CN" sz="240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王五</a:t>
            </a:r>
            <a:endParaRPr lang="en-US" altLang="zh-CN" sz="240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72"/>
          <p:cNvSpPr>
            <a:spLocks noChangeArrowheads="1"/>
          </p:cNvSpPr>
          <p:nvPr/>
        </p:nvSpPr>
        <p:spPr bwMode="auto">
          <a:xfrm>
            <a:off x="3876018" y="4464483"/>
            <a:ext cx="3076747" cy="86177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⑶ 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∏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的全部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75304"/>
              </p:ext>
            </p:extLst>
          </p:nvPr>
        </p:nvGraphicFramePr>
        <p:xfrm>
          <a:off x="5582275" y="5099535"/>
          <a:ext cx="1012787" cy="1219200"/>
        </p:xfrm>
        <a:graphic>
          <a:graphicData uri="http://schemas.openxmlformats.org/drawingml/2006/table">
            <a:tbl>
              <a:tblPr/>
              <a:tblGrid>
                <a:gridCol w="101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Rectangle 75"/>
          <p:cNvSpPr>
            <a:spLocks noChangeArrowheads="1"/>
          </p:cNvSpPr>
          <p:nvPr/>
        </p:nvSpPr>
        <p:spPr bwMode="auto">
          <a:xfrm>
            <a:off x="7739679" y="4895370"/>
            <a:ext cx="3476043" cy="86177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44500" indent="-444500">
              <a:buClr>
                <a:srgbClr val="66FF33"/>
              </a:buClr>
              <a:buSzPct val="85000"/>
              <a:defRPr/>
            </a:pPr>
            <a:r>
              <a:rPr lang="zh-CN" altLang="en-US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⑷ 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收集</a:t>
            </a:r>
            <a:r>
              <a:rPr lang="en-US" altLang="zh-CN" sz="2800" baseline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Yx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包含</a:t>
            </a:r>
            <a:r>
              <a:rPr lang="zh-CN" altLang="en-US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∏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的所有</a:t>
            </a:r>
            <a:r>
              <a:rPr lang="en-US" altLang="zh-CN" sz="2800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8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08940"/>
              </p:ext>
            </p:extLst>
          </p:nvPr>
        </p:nvGraphicFramePr>
        <p:xfrm>
          <a:off x="10043935" y="5553676"/>
          <a:ext cx="639763" cy="60960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5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585588" y="1995629"/>
            <a:ext cx="6554469" cy="2885066"/>
            <a:chOff x="1585588" y="1995629"/>
            <a:chExt cx="6554469" cy="28850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050" y="1995629"/>
              <a:ext cx="2723007" cy="2511974"/>
            </a:xfrm>
            <a:prstGeom prst="rect">
              <a:avLst/>
            </a:prstGeom>
          </p:spPr>
        </p:pic>
        <p:sp>
          <p:nvSpPr>
            <p:cNvPr id="61" name="Rectangle 2"/>
            <p:cNvSpPr txBox="1">
              <a:spLocks noChangeArrowheads="1"/>
            </p:cNvSpPr>
            <p:nvPr/>
          </p:nvSpPr>
          <p:spPr bwMode="auto">
            <a:xfrm>
              <a:off x="1585588" y="2892589"/>
              <a:ext cx="3409580" cy="1988106"/>
            </a:xfrm>
            <a:prstGeom prst="irregularSeal1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9900"/>
                  </a:solidFill>
                  <a:latin typeface="方正姚体" pitchFamily="2" charset="-122"/>
                  <a:ea typeface="方正姚体" pitchFamily="2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9900"/>
                  </a:solidFill>
                  <a:latin typeface="方正姚体" pitchFamily="2" charset="-122"/>
                  <a:ea typeface="方正姚体" pitchFamily="2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9900"/>
                  </a:solidFill>
                  <a:latin typeface="方正姚体" pitchFamily="2" charset="-122"/>
                  <a:ea typeface="方正姚体" pitchFamily="2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9900"/>
                  </a:solidFill>
                  <a:latin typeface="方正姚体" pitchFamily="2" charset="-122"/>
                  <a:ea typeface="方正姚体" pitchFamily="2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9900"/>
                  </a:solidFill>
                  <a:latin typeface="方正姚体" pitchFamily="2" charset="-122"/>
                  <a:ea typeface="方正姚体" pitchFamily="2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9900"/>
                  </a:solidFill>
                  <a:latin typeface="方正姚体" pitchFamily="2" charset="-122"/>
                  <a:ea typeface="方正姚体" pitchFamily="2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9900"/>
                  </a:solidFill>
                  <a:latin typeface="方正姚体" pitchFamily="2" charset="-122"/>
                  <a:ea typeface="方正姚体" pitchFamily="2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9900"/>
                  </a:solidFill>
                  <a:latin typeface="方正姚体" pitchFamily="2" charset="-122"/>
                  <a:ea typeface="方正姚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kern="0" baseline="0" dirty="0" smtClean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  <a:effectLst/>
                </a:rPr>
                <a:t>帅呆了</a:t>
              </a:r>
              <a:endParaRPr lang="en-US" altLang="zh-CN" b="1" kern="0" baseline="0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20650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2" grpId="0"/>
      <p:bldP spid="54" grpId="0"/>
      <p:bldP spid="56" grpId="0"/>
      <p:bldP spid="57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关系代数实例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5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50590"/>
              </p:ext>
            </p:extLst>
          </p:nvPr>
        </p:nvGraphicFramePr>
        <p:xfrm>
          <a:off x="7032104" y="903657"/>
          <a:ext cx="4267200" cy="194786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528866" y="903657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22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ST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67408" y="1375651"/>
            <a:ext cx="7704137" cy="5539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36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查询所有男同学</a:t>
            </a:r>
            <a:r>
              <a:rPr lang="zh-CN" altLang="en-US" sz="24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67408" y="3235428"/>
            <a:ext cx="7704137" cy="5539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36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查询20岁以下的女</a:t>
            </a:r>
            <a:r>
              <a:rPr lang="zh-CN" altLang="en-US" sz="3600" kern="0" baseline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同学</a:t>
            </a:r>
            <a:r>
              <a:rPr lang="zh-CN" altLang="en-US" sz="2400" kern="0" baseline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：</a:t>
            </a:r>
            <a:endParaRPr lang="zh-CN" altLang="en-US" sz="2400" kern="0" baseline="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67408" y="4913416"/>
            <a:ext cx="7704137" cy="5539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3600" kern="0" baseline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查询</a:t>
            </a:r>
            <a:r>
              <a:rPr lang="zh-CN" altLang="en-US" sz="3600" kern="0" baseline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“</a:t>
            </a:r>
            <a:r>
              <a:rPr lang="en-US" altLang="zh-CN" sz="3600" kern="0" baseline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IS</a:t>
            </a:r>
            <a:r>
              <a:rPr lang="en-US" altLang="zh-CN" sz="3600" kern="0" baseline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”</a:t>
            </a:r>
            <a:r>
              <a:rPr lang="zh-CN" altLang="en-US" sz="3600" kern="0" baseline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系同学的姓名和性别：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54708" y="1951914"/>
            <a:ext cx="3082925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σ</a:t>
            </a:r>
            <a:r>
              <a:rPr lang="zh-CN" altLang="en-US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性别</a:t>
            </a:r>
            <a:r>
              <a:rPr lang="en-US" altLang="zh-CN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='</a:t>
            </a:r>
            <a:r>
              <a:rPr lang="zh-CN" altLang="en-US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男'</a:t>
            </a:r>
            <a:r>
              <a:rPr lang="zh-CN" altLang="en-US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ST)</a:t>
            </a:r>
            <a:endParaRPr lang="zh-CN" altLang="en-US" sz="4000" kern="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67408" y="3795816"/>
            <a:ext cx="7704137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σ</a:t>
            </a:r>
            <a:r>
              <a:rPr lang="zh-CN" altLang="en-US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性别</a:t>
            </a:r>
            <a:r>
              <a:rPr lang="en-US" altLang="zh-CN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='</a:t>
            </a:r>
            <a:r>
              <a:rPr lang="zh-CN" altLang="en-US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女</a:t>
            </a:r>
            <a:r>
              <a:rPr lang="en-US" altLang="zh-CN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'∧</a:t>
            </a:r>
            <a:r>
              <a:rPr lang="zh-CN" altLang="en-US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年龄</a:t>
            </a:r>
            <a:r>
              <a:rPr lang="en-US" altLang="zh-CN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&lt;20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(ST)</a:t>
            </a:r>
            <a:r>
              <a:rPr lang="en-US" altLang="zh-CN" sz="4000" kern="0" baseline="0" dirty="0">
                <a:solidFill>
                  <a:srgbClr val="A886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 </a:t>
            </a:r>
            <a:r>
              <a:rPr lang="en-US" altLang="zh-CN" sz="4000" kern="0" baseline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	</a:t>
            </a:r>
            <a:endParaRPr lang="zh-CN" altLang="en-US" sz="4000" kern="0" baseline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90740" y="5510920"/>
            <a:ext cx="7704137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∏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姓名</a:t>
            </a:r>
            <a:r>
              <a:rPr lang="en-US" altLang="zh-CN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,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性别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(σ</a:t>
            </a:r>
            <a:r>
              <a:rPr lang="zh-CN" altLang="en-US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系</a:t>
            </a:r>
            <a:r>
              <a:rPr lang="en-US" altLang="zh-CN" sz="40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='IS'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(ST))</a:t>
            </a:r>
            <a:endParaRPr lang="zh-CN" altLang="en-US" sz="4000" kern="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58" name="AutoShape 57"/>
          <p:cNvSpPr>
            <a:spLocks noChangeArrowheads="1"/>
          </p:cNvSpPr>
          <p:nvPr/>
        </p:nvSpPr>
        <p:spPr bwMode="auto">
          <a:xfrm>
            <a:off x="8121961" y="4014693"/>
            <a:ext cx="3187080" cy="1780279"/>
          </a:xfrm>
          <a:prstGeom prst="star24">
            <a:avLst>
              <a:gd name="adj" fmla="val 46644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 anchor="ctr" anchorCtr="1"/>
          <a:lstStyle/>
          <a:p>
            <a:pPr algn="ctr" fontAlgn="auto">
              <a:spcBef>
                <a:spcPts val="0"/>
              </a:spcBef>
              <a:defRPr/>
            </a:pPr>
            <a:r>
              <a:rPr lang="zh-CN" altLang="en-US" sz="3200" b="1" kern="0" baseline="0" dirty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简单</a:t>
            </a:r>
            <a:r>
              <a:rPr lang="zh-CN" altLang="en-US" sz="3200" b="1" kern="0" baseline="0" dirty="0" smtClean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的单表</a:t>
            </a:r>
            <a:r>
              <a:rPr lang="zh-CN" altLang="en-US" sz="3200" b="1" kern="0" baseline="0" dirty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41953209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关系代数实例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4" name="Rectangle 106"/>
          <p:cNvSpPr>
            <a:spLocks noChangeArrowheads="1"/>
          </p:cNvSpPr>
          <p:nvPr/>
        </p:nvSpPr>
        <p:spPr bwMode="auto">
          <a:xfrm>
            <a:off x="827088" y="5805485"/>
            <a:ext cx="7835478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(Π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学号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(σ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课号</a:t>
            </a:r>
            <a:r>
              <a:rPr lang="en-US" altLang="zh-CN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=‘2’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(SC))   </a:t>
            </a:r>
            <a:r>
              <a:rPr lang="en-US" altLang="zh-CN" sz="4000" kern="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(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Π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学号</a:t>
            </a:r>
            <a:r>
              <a:rPr lang="en-US" altLang="zh-CN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姓名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(ST))</a:t>
            </a:r>
            <a:endParaRPr lang="zh-CN" altLang="en-US" sz="4000" kern="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2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01772"/>
              </p:ext>
            </p:extLst>
          </p:nvPr>
        </p:nvGraphicFramePr>
        <p:xfrm>
          <a:off x="1291062" y="1120417"/>
          <a:ext cx="4105846" cy="1828800"/>
        </p:xfrm>
        <a:graphic>
          <a:graphicData uri="http://schemas.openxmlformats.org/drawingml/2006/table">
            <a:tbl>
              <a:tblPr/>
              <a:tblGrid>
                <a:gridCol w="93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Rectangle 50"/>
          <p:cNvSpPr>
            <a:spLocks noChangeArrowheads="1"/>
          </p:cNvSpPr>
          <p:nvPr/>
        </p:nvSpPr>
        <p:spPr bwMode="auto">
          <a:xfrm>
            <a:off x="787826" y="1193442"/>
            <a:ext cx="419987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28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ST</a:t>
            </a:r>
          </a:p>
        </p:txBody>
      </p:sp>
      <p:graphicFrame>
        <p:nvGraphicFramePr>
          <p:cNvPr id="2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8749"/>
              </p:ext>
            </p:extLst>
          </p:nvPr>
        </p:nvGraphicFramePr>
        <p:xfrm>
          <a:off x="8112224" y="820698"/>
          <a:ext cx="3244282" cy="2597785"/>
        </p:xfrm>
        <a:graphic>
          <a:graphicData uri="http://schemas.openxmlformats.org/drawingml/2006/table">
            <a:tbl>
              <a:tblPr/>
              <a:tblGrid>
                <a:gridCol w="1179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97"/>
          <p:cNvSpPr>
            <a:spLocks noChangeArrowheads="1"/>
          </p:cNvSpPr>
          <p:nvPr/>
        </p:nvSpPr>
        <p:spPr bwMode="auto">
          <a:xfrm>
            <a:off x="7464152" y="820698"/>
            <a:ext cx="439223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28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SC</a:t>
            </a:r>
          </a:p>
        </p:txBody>
      </p:sp>
      <p:sp>
        <p:nvSpPr>
          <p:cNvPr id="29" name="Rectangle 98"/>
          <p:cNvSpPr>
            <a:spLocks noChangeArrowheads="1"/>
          </p:cNvSpPr>
          <p:nvPr/>
        </p:nvSpPr>
        <p:spPr bwMode="auto">
          <a:xfrm>
            <a:off x="827088" y="3506788"/>
            <a:ext cx="7924800" cy="49244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查询课程号为</a:t>
            </a:r>
            <a:r>
              <a:rPr lang="en-US" altLang="zh-CN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"2"</a:t>
            </a: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的学生的学号和姓名：</a:t>
            </a:r>
          </a:p>
        </p:txBody>
      </p:sp>
      <p:sp>
        <p:nvSpPr>
          <p:cNvPr id="30" name="AutoShape 99"/>
          <p:cNvSpPr>
            <a:spLocks noChangeArrowheads="1"/>
          </p:cNvSpPr>
          <p:nvPr/>
        </p:nvSpPr>
        <p:spPr bwMode="auto">
          <a:xfrm>
            <a:off x="8486055" y="3883836"/>
            <a:ext cx="3163640" cy="1905755"/>
          </a:xfrm>
          <a:prstGeom prst="star24">
            <a:avLst>
              <a:gd name="adj" fmla="val 46644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 anchor="ctr" anchorCtr="1"/>
          <a:lstStyle/>
          <a:p>
            <a:pPr algn="ctr" fontAlgn="auto">
              <a:spcBef>
                <a:spcPts val="0"/>
              </a:spcBef>
              <a:defRPr/>
            </a:pPr>
            <a:r>
              <a:rPr lang="zh-CN" altLang="en-US" sz="3200" b="1" kern="0" baseline="0" dirty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三种方法</a:t>
            </a:r>
          </a:p>
          <a:p>
            <a:pPr algn="ctr" fontAlgn="auto">
              <a:spcBef>
                <a:spcPts val="0"/>
              </a:spcBef>
              <a:defRPr/>
            </a:pPr>
            <a:r>
              <a:rPr lang="zh-CN" altLang="en-US" sz="3200" b="1" kern="0" baseline="0" dirty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效率不同</a:t>
            </a:r>
          </a:p>
        </p:txBody>
      </p:sp>
      <p:sp>
        <p:nvSpPr>
          <p:cNvPr id="31" name="Rectangle 101"/>
          <p:cNvSpPr>
            <a:spLocks noChangeArrowheads="1"/>
          </p:cNvSpPr>
          <p:nvPr/>
        </p:nvSpPr>
        <p:spPr bwMode="auto">
          <a:xfrm>
            <a:off x="827088" y="5013323"/>
            <a:ext cx="6009658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Π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学号</a:t>
            </a:r>
            <a:r>
              <a:rPr lang="en-US" altLang="zh-CN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姓名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(σ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课号</a:t>
            </a:r>
            <a:r>
              <a:rPr lang="en-US" altLang="zh-CN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=‘2’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(SC</a:t>
            </a:r>
            <a:r>
              <a:rPr lang="zh-CN" altLang="en-US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）   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ST)</a:t>
            </a:r>
            <a:endParaRPr lang="zh-CN" altLang="en-US" sz="4000" kern="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2" name="Rectangle 102"/>
          <p:cNvSpPr>
            <a:spLocks noChangeArrowheads="1"/>
          </p:cNvSpPr>
          <p:nvPr/>
        </p:nvSpPr>
        <p:spPr bwMode="auto">
          <a:xfrm>
            <a:off x="827088" y="4221161"/>
            <a:ext cx="5924699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Π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学号</a:t>
            </a:r>
            <a:r>
              <a:rPr lang="en-US" altLang="zh-CN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姓名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(σ</a:t>
            </a:r>
            <a:r>
              <a:rPr lang="zh-CN" altLang="en-US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课号</a:t>
            </a:r>
            <a:r>
              <a:rPr lang="en-US" altLang="zh-CN" sz="4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=‘2’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(SC </a:t>
            </a:r>
            <a:r>
              <a:rPr lang="en-US" altLang="zh-CN" sz="4000" kern="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  </a:t>
            </a:r>
            <a:r>
              <a:rPr lang="en-US" altLang="zh-CN" sz="40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ST))</a:t>
            </a:r>
            <a:endParaRPr lang="zh-CN" altLang="en-US" sz="4000" kern="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3" name="Freeform 103"/>
          <p:cNvSpPr>
            <a:spLocks/>
          </p:cNvSpPr>
          <p:nvPr/>
        </p:nvSpPr>
        <p:spPr bwMode="auto">
          <a:xfrm>
            <a:off x="5303019" y="4456111"/>
            <a:ext cx="288925" cy="15398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66" y="174"/>
              </a:cxn>
              <a:cxn ang="0">
                <a:pos x="266" y="0"/>
              </a:cxn>
              <a:cxn ang="0">
                <a:pos x="0" y="168"/>
              </a:cxn>
              <a:cxn ang="0">
                <a:pos x="0" y="8"/>
              </a:cxn>
            </a:cxnLst>
            <a:rect l="0" t="0" r="r" b="b"/>
            <a:pathLst>
              <a:path w="266" h="174">
                <a:moveTo>
                  <a:pt x="0" y="8"/>
                </a:moveTo>
                <a:lnTo>
                  <a:pt x="266" y="174"/>
                </a:lnTo>
                <a:lnTo>
                  <a:pt x="266" y="0"/>
                </a:lnTo>
                <a:lnTo>
                  <a:pt x="0" y="168"/>
                </a:lnTo>
                <a:lnTo>
                  <a:pt x="0" y="8"/>
                </a:lnTo>
                <a:close/>
              </a:path>
            </a:pathLst>
          </a:custGeom>
          <a:noFill/>
          <a:ln w="19050" cap="sq" cmpd="sng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4" name="Freeform 104"/>
          <p:cNvSpPr>
            <a:spLocks/>
          </p:cNvSpPr>
          <p:nvPr/>
        </p:nvSpPr>
        <p:spPr bwMode="auto">
          <a:xfrm>
            <a:off x="5086995" y="6083325"/>
            <a:ext cx="288925" cy="15398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66" y="174"/>
              </a:cxn>
              <a:cxn ang="0">
                <a:pos x="266" y="0"/>
              </a:cxn>
              <a:cxn ang="0">
                <a:pos x="0" y="168"/>
              </a:cxn>
              <a:cxn ang="0">
                <a:pos x="0" y="8"/>
              </a:cxn>
            </a:cxnLst>
            <a:rect l="0" t="0" r="r" b="b"/>
            <a:pathLst>
              <a:path w="266" h="174">
                <a:moveTo>
                  <a:pt x="0" y="8"/>
                </a:moveTo>
                <a:lnTo>
                  <a:pt x="266" y="174"/>
                </a:lnTo>
                <a:lnTo>
                  <a:pt x="266" y="0"/>
                </a:lnTo>
                <a:lnTo>
                  <a:pt x="0" y="168"/>
                </a:lnTo>
                <a:lnTo>
                  <a:pt x="0" y="8"/>
                </a:lnTo>
                <a:close/>
              </a:path>
            </a:pathLst>
          </a:custGeom>
          <a:noFill/>
          <a:ln w="19050" cap="sq" cmpd="sng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5" name="Freeform 105"/>
          <p:cNvSpPr>
            <a:spLocks/>
          </p:cNvSpPr>
          <p:nvPr/>
        </p:nvSpPr>
        <p:spPr bwMode="auto">
          <a:xfrm>
            <a:off x="5519043" y="5229223"/>
            <a:ext cx="288925" cy="15398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66" y="174"/>
              </a:cxn>
              <a:cxn ang="0">
                <a:pos x="266" y="0"/>
              </a:cxn>
              <a:cxn ang="0">
                <a:pos x="0" y="168"/>
              </a:cxn>
              <a:cxn ang="0">
                <a:pos x="0" y="8"/>
              </a:cxn>
            </a:cxnLst>
            <a:rect l="0" t="0" r="r" b="b"/>
            <a:pathLst>
              <a:path w="266" h="174">
                <a:moveTo>
                  <a:pt x="0" y="8"/>
                </a:moveTo>
                <a:lnTo>
                  <a:pt x="266" y="174"/>
                </a:lnTo>
                <a:lnTo>
                  <a:pt x="266" y="0"/>
                </a:lnTo>
                <a:lnTo>
                  <a:pt x="0" y="168"/>
                </a:lnTo>
                <a:lnTo>
                  <a:pt x="0" y="8"/>
                </a:lnTo>
                <a:close/>
              </a:path>
            </a:pathLst>
          </a:custGeom>
          <a:noFill/>
          <a:ln w="19050" cap="sq" cmpd="sng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3611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2197250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关系操作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311150" y="981025"/>
            <a:ext cx="1125745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关系操作是指对关系实施的各种操作。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关系操作的对象和结果都是关系，实际是集合操作。</a:t>
            </a:r>
            <a:endParaRPr kumimoji="1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操作是</a:t>
            </a:r>
            <a:r>
              <a:rPr kumimoji="1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一次一集合</a:t>
            </a:r>
            <a:r>
              <a:rPr kumimoji="1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的操作方式，而非关系数据模型是一次一记录的操作方式</a:t>
            </a:r>
            <a:r>
              <a:rPr kumimoji="1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3000" kern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ts val="1800"/>
              </a:spcAft>
              <a:defRPr/>
            </a:pPr>
            <a:r>
              <a:rPr lang="zh-CN" altLang="en-US" sz="3000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关系操作主要分为关系查询和关系更新（包括增加、修改和删除）两类</a:t>
            </a:r>
            <a:r>
              <a:rPr kumimoji="1" lang="zh-CN" altLang="en-US" sz="3000" kern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3000" kern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683568" y="5013176"/>
            <a:ext cx="6967836" cy="1438275"/>
            <a:chOff x="459" y="2398"/>
            <a:chExt cx="3655" cy="906"/>
          </a:xfrm>
        </p:grpSpPr>
        <p:sp>
          <p:nvSpPr>
            <p:cNvPr id="20" name="Rectangle 140"/>
            <p:cNvSpPr>
              <a:spLocks noChangeArrowheads="1"/>
            </p:cNvSpPr>
            <p:nvPr/>
          </p:nvSpPr>
          <p:spPr bwMode="auto">
            <a:xfrm>
              <a:off x="1874" y="2398"/>
              <a:ext cx="830" cy="90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关系代数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关系演算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</a:p>
          </p:txBody>
        </p:sp>
        <p:sp>
          <p:nvSpPr>
            <p:cNvPr id="21" name="Rectangle 141"/>
            <p:cNvSpPr>
              <a:spLocks noChangeArrowheads="1"/>
            </p:cNvSpPr>
            <p:nvPr/>
          </p:nvSpPr>
          <p:spPr bwMode="auto">
            <a:xfrm>
              <a:off x="2908" y="2552"/>
              <a:ext cx="1206" cy="63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元组关系演算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域关系演算</a:t>
              </a:r>
            </a:p>
          </p:txBody>
        </p:sp>
        <p:sp>
          <p:nvSpPr>
            <p:cNvPr id="22" name="AutoShape 142"/>
            <p:cNvSpPr>
              <a:spLocks/>
            </p:cNvSpPr>
            <p:nvPr/>
          </p:nvSpPr>
          <p:spPr bwMode="auto">
            <a:xfrm>
              <a:off x="1738" y="2579"/>
              <a:ext cx="33" cy="71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 cap="sq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wrap="none"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43"/>
            <p:cNvSpPr>
              <a:spLocks/>
            </p:cNvSpPr>
            <p:nvPr/>
          </p:nvSpPr>
          <p:spPr bwMode="auto">
            <a:xfrm>
              <a:off x="2817" y="2713"/>
              <a:ext cx="46" cy="320"/>
            </a:xfrm>
            <a:prstGeom prst="leftBrace">
              <a:avLst>
                <a:gd name="adj1" fmla="val 57971"/>
                <a:gd name="adj2" fmla="val 50000"/>
              </a:avLst>
            </a:prstGeom>
            <a:noFill/>
            <a:ln w="28575" cap="sq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wrap="none"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44"/>
            <p:cNvSpPr>
              <a:spLocks noChangeArrowheads="1"/>
            </p:cNvSpPr>
            <p:nvPr/>
          </p:nvSpPr>
          <p:spPr bwMode="auto">
            <a:xfrm>
              <a:off x="459" y="2758"/>
              <a:ext cx="1206" cy="36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关系数据语言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65528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关系代数实例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3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33088"/>
              </p:ext>
            </p:extLst>
          </p:nvPr>
        </p:nvGraphicFramePr>
        <p:xfrm>
          <a:off x="827088" y="1052736"/>
          <a:ext cx="4235609" cy="1828800"/>
        </p:xfrm>
        <a:graphic>
          <a:graphicData uri="http://schemas.openxmlformats.org/drawingml/2006/table">
            <a:tbl>
              <a:tblPr/>
              <a:tblGrid>
                <a:gridCol w="96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323850" y="1125761"/>
            <a:ext cx="359073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ST</a:t>
            </a: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827088" y="3578225"/>
            <a:ext cx="6583111" cy="49244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查询不学</a:t>
            </a: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“</a:t>
            </a: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1</a:t>
            </a: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”</a:t>
            </a: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号课的同学的姓名：</a:t>
            </a:r>
          </a:p>
        </p:txBody>
      </p:sp>
      <p:graphicFrame>
        <p:nvGraphicFramePr>
          <p:cNvPr id="4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22451"/>
              </p:ext>
            </p:extLst>
          </p:nvPr>
        </p:nvGraphicFramePr>
        <p:xfrm>
          <a:off x="7608168" y="1089926"/>
          <a:ext cx="3036912" cy="2194560"/>
        </p:xfrm>
        <a:graphic>
          <a:graphicData uri="http://schemas.openxmlformats.org/drawingml/2006/table">
            <a:tbl>
              <a:tblPr/>
              <a:tblGrid>
                <a:gridCol w="1104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Rectangle 90"/>
          <p:cNvSpPr>
            <a:spLocks noChangeArrowheads="1"/>
          </p:cNvSpPr>
          <p:nvPr/>
        </p:nvSpPr>
        <p:spPr bwMode="auto">
          <a:xfrm>
            <a:off x="7033493" y="1089926"/>
            <a:ext cx="376706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2400" baseline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SC</a:t>
            </a:r>
          </a:p>
        </p:txBody>
      </p:sp>
      <p:sp>
        <p:nvSpPr>
          <p:cNvPr id="44" name="Rectangle 91"/>
          <p:cNvSpPr>
            <a:spLocks noChangeArrowheads="1"/>
          </p:cNvSpPr>
          <p:nvPr/>
        </p:nvSpPr>
        <p:spPr bwMode="auto">
          <a:xfrm>
            <a:off x="827088" y="4154488"/>
            <a:ext cx="6625232" cy="5539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Π</a:t>
            </a:r>
            <a:r>
              <a:rPr lang="zh-CN" altLang="en-US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姓名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(ST) - Π</a:t>
            </a:r>
            <a:r>
              <a:rPr lang="zh-CN" altLang="en-US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姓名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(σ</a:t>
            </a:r>
            <a:r>
              <a:rPr lang="zh-CN" altLang="en-US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课号</a:t>
            </a:r>
            <a:r>
              <a:rPr lang="en-US" altLang="zh-CN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=‘1’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(SC </a:t>
            </a:r>
            <a:r>
              <a:rPr lang="en-US" altLang="zh-CN" sz="3600" kern="0" baseline="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 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ST))</a:t>
            </a:r>
            <a:endParaRPr lang="zh-CN" altLang="en-US" sz="3600" kern="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5" name="Freeform 92"/>
          <p:cNvSpPr>
            <a:spLocks/>
          </p:cNvSpPr>
          <p:nvPr/>
        </p:nvSpPr>
        <p:spPr bwMode="auto">
          <a:xfrm>
            <a:off x="6258164" y="4382171"/>
            <a:ext cx="288925" cy="15398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66" y="174"/>
              </a:cxn>
              <a:cxn ang="0">
                <a:pos x="266" y="0"/>
              </a:cxn>
              <a:cxn ang="0">
                <a:pos x="0" y="168"/>
              </a:cxn>
              <a:cxn ang="0">
                <a:pos x="0" y="8"/>
              </a:cxn>
            </a:cxnLst>
            <a:rect l="0" t="0" r="r" b="b"/>
            <a:pathLst>
              <a:path w="266" h="174">
                <a:moveTo>
                  <a:pt x="0" y="8"/>
                </a:moveTo>
                <a:lnTo>
                  <a:pt x="266" y="174"/>
                </a:lnTo>
                <a:lnTo>
                  <a:pt x="266" y="0"/>
                </a:lnTo>
                <a:lnTo>
                  <a:pt x="0" y="168"/>
                </a:lnTo>
                <a:lnTo>
                  <a:pt x="0" y="8"/>
                </a:lnTo>
                <a:close/>
              </a:path>
            </a:pathLst>
          </a:custGeom>
          <a:noFill/>
          <a:ln w="19050" cap="sq" cmpd="sng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827088" y="5022850"/>
            <a:ext cx="5761037" cy="49244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想一想下面这个方法正确吗？</a:t>
            </a:r>
          </a:p>
        </p:txBody>
      </p:sp>
      <p:grpSp>
        <p:nvGrpSpPr>
          <p:cNvPr id="47" name="Group 94"/>
          <p:cNvGrpSpPr>
            <a:grpSpLocks/>
          </p:cNvGrpSpPr>
          <p:nvPr/>
        </p:nvGrpSpPr>
        <p:grpSpPr bwMode="auto">
          <a:xfrm>
            <a:off x="827088" y="5602279"/>
            <a:ext cx="4521201" cy="554036"/>
            <a:chOff x="521" y="3612"/>
            <a:chExt cx="2848" cy="349"/>
          </a:xfrm>
        </p:grpSpPr>
        <p:sp>
          <p:nvSpPr>
            <p:cNvPr id="48" name="Rectangle 95"/>
            <p:cNvSpPr>
              <a:spLocks noChangeArrowheads="1"/>
            </p:cNvSpPr>
            <p:nvPr/>
          </p:nvSpPr>
          <p:spPr bwMode="auto">
            <a:xfrm>
              <a:off x="521" y="3612"/>
              <a:ext cx="2848" cy="34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altLang="zh-CN" sz="3600" kern="0" baseline="0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Π</a:t>
              </a:r>
              <a:r>
                <a:rPr lang="zh-CN" altLang="en-US" sz="3600" kern="0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姓名</a:t>
              </a:r>
              <a:r>
                <a:rPr lang="en-US" altLang="zh-CN" sz="3600" kern="0" baseline="0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(σ</a:t>
              </a:r>
              <a:r>
                <a:rPr lang="zh-CN" altLang="en-US" sz="3600" kern="0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课号</a:t>
              </a:r>
              <a:r>
                <a:rPr lang="zh-CN" altLang="en-US" sz="3600" kern="0" dirty="0" smtClean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≠</a:t>
              </a:r>
              <a:r>
                <a:rPr lang="en-US" altLang="zh-CN" sz="3600" kern="0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‘1</a:t>
              </a:r>
              <a:r>
                <a:rPr lang="en-US" altLang="zh-CN" sz="3600" kern="0" dirty="0" smtClean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’</a:t>
              </a:r>
              <a:r>
                <a:rPr lang="en-US" altLang="zh-CN" sz="3600" kern="0" baseline="0" dirty="0" smtClean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(</a:t>
              </a:r>
              <a:r>
                <a:rPr lang="en-US" altLang="zh-CN" sz="3600" kern="0" baseline="0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SC   </a:t>
              </a:r>
              <a:r>
                <a:rPr lang="en-US" altLang="zh-CN" sz="3600" kern="0" baseline="0" dirty="0" smtClean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 ST</a:t>
              </a:r>
              <a:r>
                <a:rPr lang="en-US" altLang="zh-CN" sz="3600" kern="0" baseline="0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))</a:t>
              </a:r>
              <a:endParaRPr lang="zh-CN" altLang="en-US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49" name="Freeform 96"/>
            <p:cNvSpPr>
              <a:spLocks/>
            </p:cNvSpPr>
            <p:nvPr/>
          </p:nvSpPr>
          <p:spPr bwMode="auto">
            <a:xfrm>
              <a:off x="2571" y="3743"/>
              <a:ext cx="182" cy="9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baseline="0">
                <a:solidFill>
                  <a:sysClr val="windowText" lastClr="00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50" name="AutoShape 97"/>
          <p:cNvSpPr>
            <a:spLocks noChangeArrowheads="1"/>
          </p:cNvSpPr>
          <p:nvPr/>
        </p:nvSpPr>
        <p:spPr bwMode="auto">
          <a:xfrm>
            <a:off x="6258164" y="5068471"/>
            <a:ext cx="5391674" cy="12180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 anchorCtr="1"/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3200" b="1" kern="0" baseline="0" dirty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错，实际查询的是有课（不包含</a:t>
            </a:r>
            <a:r>
              <a:rPr lang="en-US" altLang="zh-CN" sz="3200" b="1" kern="0" baseline="0" dirty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1</a:t>
            </a:r>
            <a:r>
              <a:rPr lang="zh-CN" altLang="en-US" sz="3200" b="1" kern="0" baseline="0" dirty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号课）学生的姓名。</a:t>
            </a:r>
          </a:p>
        </p:txBody>
      </p:sp>
    </p:spTree>
    <p:extLst>
      <p:ext uri="{BB962C8B-B14F-4D97-AF65-F5344CB8AC3E}">
        <p14:creationId xmlns:p14="http://schemas.microsoft.com/office/powerpoint/2010/main" val="217438708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关系代数实例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55650" y="4292947"/>
            <a:ext cx="6348462" cy="212365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查询选修了全部课程的学生学号：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Π</a:t>
            </a:r>
            <a:r>
              <a:rPr lang="zh-CN" altLang="en-US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学号</a:t>
            </a:r>
            <a:r>
              <a:rPr lang="en-US" altLang="zh-CN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,</a:t>
            </a:r>
            <a:r>
              <a:rPr lang="zh-CN" altLang="en-US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课号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(SC) 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 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Π</a:t>
            </a:r>
            <a:r>
              <a:rPr lang="zh-CN" altLang="en-US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课号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(C)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Π</a:t>
            </a:r>
            <a:r>
              <a:rPr lang="zh-CN" altLang="en-US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学号</a:t>
            </a:r>
            <a:r>
              <a:rPr lang="en-US" altLang="zh-CN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,</a:t>
            </a:r>
            <a:r>
              <a:rPr lang="zh-CN" altLang="en-US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课号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(SC) 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 </a:t>
            </a:r>
            <a:r>
              <a:rPr lang="en-US" altLang="zh-CN" sz="36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C</a:t>
            </a:r>
          </a:p>
        </p:txBody>
      </p:sp>
      <p:graphicFrame>
        <p:nvGraphicFramePr>
          <p:cNvPr id="2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5104"/>
              </p:ext>
            </p:extLst>
          </p:nvPr>
        </p:nvGraphicFramePr>
        <p:xfrm>
          <a:off x="4279640" y="1078984"/>
          <a:ext cx="2824472" cy="2926080"/>
        </p:xfrm>
        <a:graphic>
          <a:graphicData uri="http://schemas.openxmlformats.org/drawingml/2006/table">
            <a:tbl>
              <a:tblPr/>
              <a:tblGrid>
                <a:gridCol w="97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信息系统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操作系统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数据处理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PASCAL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3990715" y="1077397"/>
            <a:ext cx="205184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C</a:t>
            </a:r>
          </a:p>
        </p:txBody>
      </p:sp>
      <p:graphicFrame>
        <p:nvGraphicFramePr>
          <p:cNvPr id="2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45583"/>
              </p:ext>
            </p:extLst>
          </p:nvPr>
        </p:nvGraphicFramePr>
        <p:xfrm>
          <a:off x="781050" y="1077397"/>
          <a:ext cx="2722661" cy="2670810"/>
        </p:xfrm>
        <a:graphic>
          <a:graphicData uri="http://schemas.openxmlformats.org/drawingml/2006/table">
            <a:tbl>
              <a:tblPr/>
              <a:tblGrid>
                <a:gridCol w="1041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Rectangle 85"/>
          <p:cNvSpPr>
            <a:spLocks noChangeArrowheads="1"/>
          </p:cNvSpPr>
          <p:nvPr/>
        </p:nvSpPr>
        <p:spPr bwMode="auto">
          <a:xfrm>
            <a:off x="342900" y="1093272"/>
            <a:ext cx="376706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SC</a:t>
            </a:r>
          </a:p>
        </p:txBody>
      </p:sp>
      <p:sp>
        <p:nvSpPr>
          <p:cNvPr id="27" name="AutoShape 86"/>
          <p:cNvSpPr>
            <a:spLocks noChangeArrowheads="1"/>
          </p:cNvSpPr>
          <p:nvPr/>
        </p:nvSpPr>
        <p:spPr bwMode="auto">
          <a:xfrm>
            <a:off x="8504213" y="1268760"/>
            <a:ext cx="2779713" cy="2136775"/>
          </a:xfrm>
          <a:prstGeom prst="roundRect">
            <a:avLst>
              <a:gd name="adj" fmla="val 6426"/>
            </a:avLst>
          </a:prstGeom>
          <a:gradFill rotWithShape="1">
            <a:gsLst>
              <a:gs pos="0">
                <a:srgbClr val="003399"/>
              </a:gs>
              <a:gs pos="100000">
                <a:srgbClr val="0033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cap="sq">
            <a:solidFill>
              <a:srgbClr val="FFFF00"/>
            </a:solidFill>
            <a:round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0" rIns="0" bIns="0">
            <a:spAutoFit/>
          </a:bodyPr>
          <a:lstStyle/>
          <a:p>
            <a:pPr fontAlgn="auto">
              <a:spcBef>
                <a:spcPct val="75000"/>
              </a:spcBef>
              <a:defRPr/>
            </a:pPr>
            <a:r>
              <a:rPr lang="zh-CN" altLang="en-US" sz="2800" kern="0" baseline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提示</a:t>
            </a:r>
            <a:r>
              <a:rPr lang="zh-CN" altLang="en-US" sz="2800" kern="0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：</a:t>
            </a:r>
          </a:p>
          <a:p>
            <a:pPr fontAlgn="auto">
              <a:spcBef>
                <a:spcPct val="75000"/>
              </a:spcBef>
              <a:defRPr/>
            </a:pPr>
            <a:r>
              <a:rPr lang="zh-CN" altLang="en-US" sz="2800" kern="0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表达</a:t>
            </a:r>
            <a:r>
              <a:rPr lang="zh-CN" altLang="en-US" sz="2800" kern="0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“</a:t>
            </a:r>
            <a:r>
              <a:rPr lang="zh-CN" altLang="en-US" sz="2800" kern="0" baseline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包含另一张的全部</a:t>
            </a:r>
            <a:r>
              <a:rPr lang="zh-CN" altLang="en-US" sz="2800" kern="0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”</a:t>
            </a:r>
            <a:r>
              <a:rPr lang="zh-CN" altLang="en-US" sz="2800" kern="0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逻辑可以用</a:t>
            </a:r>
            <a:r>
              <a:rPr lang="zh-CN" altLang="en-US" sz="2800" b="1" kern="0" baseline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除</a:t>
            </a:r>
            <a:r>
              <a:rPr lang="zh-CN" altLang="en-US" sz="2800" kern="0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运算。</a:t>
            </a:r>
          </a:p>
        </p:txBody>
      </p:sp>
      <p:sp>
        <p:nvSpPr>
          <p:cNvPr id="28" name="AutoShape 87"/>
          <p:cNvSpPr>
            <a:spLocks noChangeArrowheads="1"/>
          </p:cNvSpPr>
          <p:nvPr/>
        </p:nvSpPr>
        <p:spPr bwMode="auto">
          <a:xfrm>
            <a:off x="8112224" y="4365104"/>
            <a:ext cx="3171702" cy="1584003"/>
          </a:xfrm>
          <a:prstGeom prst="star24">
            <a:avLst>
              <a:gd name="adj" fmla="val 46644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 anchor="ctr" anchorCtr="1"/>
          <a:lstStyle/>
          <a:p>
            <a:pPr algn="ctr" fontAlgn="auto">
              <a:spcBef>
                <a:spcPts val="0"/>
              </a:spcBef>
              <a:defRPr/>
            </a:pPr>
            <a:r>
              <a:rPr lang="zh-CN" altLang="en-US" sz="3200" b="1" kern="0" baseline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两种方法</a:t>
            </a:r>
          </a:p>
          <a:p>
            <a:pPr algn="ctr" fontAlgn="auto">
              <a:spcBef>
                <a:spcPts val="0"/>
              </a:spcBef>
              <a:defRPr/>
            </a:pPr>
            <a:r>
              <a:rPr lang="zh-CN" altLang="en-US" sz="3200" b="1" kern="0" baseline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效率不同</a:t>
            </a:r>
          </a:p>
        </p:txBody>
      </p:sp>
    </p:spTree>
    <p:extLst>
      <p:ext uri="{BB962C8B-B14F-4D97-AF65-F5344CB8AC3E}">
        <p14:creationId xmlns:p14="http://schemas.microsoft.com/office/powerpoint/2010/main" val="298424864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关系代数实例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28483"/>
              </p:ext>
            </p:extLst>
          </p:nvPr>
        </p:nvGraphicFramePr>
        <p:xfrm>
          <a:off x="1259260" y="1268760"/>
          <a:ext cx="4103688" cy="1947862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Rectangle 50"/>
          <p:cNvSpPr>
            <a:spLocks noChangeArrowheads="1"/>
          </p:cNvSpPr>
          <p:nvPr/>
        </p:nvSpPr>
        <p:spPr bwMode="auto">
          <a:xfrm>
            <a:off x="611560" y="1341785"/>
            <a:ext cx="359073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ST</a:t>
            </a:r>
          </a:p>
        </p:txBody>
      </p:sp>
      <p:sp>
        <p:nvSpPr>
          <p:cNvPr id="20" name="Rectangle 51"/>
          <p:cNvSpPr>
            <a:spLocks noChangeArrowheads="1"/>
          </p:cNvSpPr>
          <p:nvPr/>
        </p:nvSpPr>
        <p:spPr bwMode="auto">
          <a:xfrm>
            <a:off x="611560" y="3724423"/>
            <a:ext cx="7632700" cy="8540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为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“</a:t>
            </a:r>
            <a:r>
              <a:rPr lang="en-US" altLang="zh-CN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MA</a:t>
            </a:r>
            <a:r>
              <a:rPr lang="en-US" altLang="zh-CN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”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系增加一名叫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“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赵六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”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的男同学，</a:t>
            </a:r>
            <a:r>
              <a:rPr lang="en-US" altLang="zh-CN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20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岁，学号为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“</a:t>
            </a:r>
            <a:r>
              <a:rPr lang="en-US" altLang="zh-CN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99078</a:t>
            </a:r>
            <a:r>
              <a:rPr lang="en-US" altLang="zh-CN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”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 ：</a:t>
            </a:r>
          </a:p>
        </p:txBody>
      </p:sp>
      <p:sp>
        <p:nvSpPr>
          <p:cNvPr id="21" name="Rectangle 52"/>
          <p:cNvSpPr>
            <a:spLocks noChangeArrowheads="1"/>
          </p:cNvSpPr>
          <p:nvPr/>
        </p:nvSpPr>
        <p:spPr bwMode="auto">
          <a:xfrm>
            <a:off x="659185" y="5342086"/>
            <a:ext cx="7704137" cy="4270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删除所有的男同学：</a:t>
            </a: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682997" y="4649936"/>
            <a:ext cx="7704138" cy="49244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ST ∪ {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‘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99078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’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,</a:t>
            </a:r>
            <a:r>
              <a:rPr lang="zh-CN" altLang="en-US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‘</a:t>
            </a:r>
            <a:r>
              <a:rPr lang="zh-CN" altLang="en-US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赵六</a:t>
            </a:r>
            <a:r>
              <a:rPr lang="zh-CN" altLang="en-US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’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,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‘</a:t>
            </a:r>
            <a:r>
              <a:rPr lang="zh-CN" altLang="en-US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男</a:t>
            </a:r>
            <a:r>
              <a:rPr lang="zh-CN" altLang="en-US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’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,20,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‘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MA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’</a:t>
            </a:r>
            <a:r>
              <a:rPr lang="en-US" altLang="zh-CN" sz="3200" kern="0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}</a:t>
            </a:r>
            <a:endParaRPr lang="zh-CN" altLang="en-US" sz="3200" kern="0" baseline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0" name="AutoShape 54"/>
          <p:cNvSpPr>
            <a:spLocks noChangeArrowheads="1"/>
          </p:cNvSpPr>
          <p:nvPr/>
        </p:nvSpPr>
        <p:spPr bwMode="auto">
          <a:xfrm>
            <a:off x="7464152" y="1268760"/>
            <a:ext cx="2953568" cy="1584176"/>
          </a:xfrm>
          <a:prstGeom prst="star24">
            <a:avLst>
              <a:gd name="adj" fmla="val 46644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 anchor="ctr" anchorCtr="1"/>
          <a:lstStyle/>
          <a:p>
            <a:pPr algn="ctr" fontAlgn="auto">
              <a:spcBef>
                <a:spcPts val="0"/>
              </a:spcBef>
              <a:defRPr/>
            </a:pPr>
            <a:r>
              <a:rPr lang="zh-CN" altLang="en-US" sz="3200" b="1" kern="0" baseline="0" dirty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简单</a:t>
            </a:r>
            <a:r>
              <a:rPr lang="zh-CN" altLang="en-US" sz="3200" b="1" kern="0" baseline="0" dirty="0" smtClean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的更新</a:t>
            </a:r>
            <a:r>
              <a:rPr lang="zh-CN" altLang="en-US" sz="3200" b="1" kern="0" baseline="0" dirty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操作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709985" y="5759598"/>
            <a:ext cx="7704137" cy="49244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ST </a:t>
            </a:r>
            <a:r>
              <a:rPr lang="zh-CN" altLang="en-US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－ </a:t>
            </a:r>
            <a:r>
              <a:rPr lang="en-US" altLang="zh-CN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σ</a:t>
            </a:r>
            <a:r>
              <a:rPr lang="zh-CN" altLang="en-US" sz="32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性别</a:t>
            </a:r>
            <a:r>
              <a:rPr lang="en-US" altLang="zh-CN" sz="32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='</a:t>
            </a:r>
            <a:r>
              <a:rPr lang="zh-CN" altLang="en-US" sz="32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男'</a:t>
            </a:r>
            <a:r>
              <a:rPr lang="zh-CN" altLang="en-US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</a:t>
            </a:r>
            <a:r>
              <a:rPr lang="en-US" altLang="zh-CN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ST)</a:t>
            </a:r>
            <a:endParaRPr lang="zh-CN" altLang="en-US" sz="3200" kern="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2" name="AutoShape 56"/>
          <p:cNvSpPr>
            <a:spLocks noChangeArrowheads="1"/>
          </p:cNvSpPr>
          <p:nvPr/>
        </p:nvSpPr>
        <p:spPr bwMode="auto">
          <a:xfrm>
            <a:off x="4554910" y="5657998"/>
            <a:ext cx="4998044" cy="511493"/>
          </a:xfrm>
          <a:prstGeom prst="roundRect">
            <a:avLst>
              <a:gd name="adj" fmla="val 6532"/>
            </a:avLst>
          </a:prstGeom>
          <a:gradFill rotWithShape="1">
            <a:gsLst>
              <a:gs pos="0">
                <a:srgbClr val="003399"/>
              </a:gs>
              <a:gs pos="100000">
                <a:srgbClr val="0033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cap="sq" algn="ctr">
            <a:solidFill>
              <a:srgbClr val="FFFF00"/>
            </a:solidFill>
            <a:round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ct val="75000"/>
              </a:spcBef>
              <a:defRPr/>
            </a:pPr>
            <a:r>
              <a:rPr lang="zh-CN" altLang="en-US" sz="3200" kern="0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如何实现修改操作</a:t>
            </a:r>
            <a:r>
              <a:rPr lang="en-US" altLang="zh-CN" sz="3200" kern="0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488653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关系代数实例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28483"/>
              </p:ext>
            </p:extLst>
          </p:nvPr>
        </p:nvGraphicFramePr>
        <p:xfrm>
          <a:off x="1259260" y="1268760"/>
          <a:ext cx="4103688" cy="1947862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Rectangle 50"/>
          <p:cNvSpPr>
            <a:spLocks noChangeArrowheads="1"/>
          </p:cNvSpPr>
          <p:nvPr/>
        </p:nvSpPr>
        <p:spPr bwMode="auto">
          <a:xfrm>
            <a:off x="611560" y="1341785"/>
            <a:ext cx="359073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ST</a:t>
            </a:r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827088" y="3717032"/>
            <a:ext cx="7632700" cy="4270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查询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‘</a:t>
            </a:r>
            <a:r>
              <a:rPr lang="en-US" altLang="zh-CN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IS</a:t>
            </a:r>
            <a:r>
              <a:rPr lang="en-US" altLang="zh-CN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anose="02010609060101010101" pitchFamily="49" charset="-122"/>
              </a:rPr>
              <a:t>’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系的学生的学号和姓名：</a:t>
            </a:r>
          </a:p>
        </p:txBody>
      </p:sp>
      <p:sp>
        <p:nvSpPr>
          <p:cNvPr id="34" name="Rectangle 52"/>
          <p:cNvSpPr>
            <a:spLocks noChangeArrowheads="1"/>
          </p:cNvSpPr>
          <p:nvPr/>
        </p:nvSpPr>
        <p:spPr bwMode="auto">
          <a:xfrm>
            <a:off x="827088" y="5157192"/>
            <a:ext cx="9949432" cy="124649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如果写</a:t>
            </a:r>
            <a:r>
              <a:rPr lang="zh-CN" altLang="en-US" sz="32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成 </a:t>
            </a:r>
            <a:r>
              <a:rPr lang="en-US" altLang="zh-CN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σ</a:t>
            </a:r>
            <a:r>
              <a:rPr lang="zh-CN" altLang="en-US" sz="32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系</a:t>
            </a:r>
            <a:r>
              <a:rPr lang="en-US" altLang="zh-CN" sz="32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='IS'</a:t>
            </a:r>
            <a:r>
              <a:rPr lang="en-US" altLang="zh-CN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(∏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学号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,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姓名</a:t>
            </a:r>
            <a:r>
              <a:rPr lang="en-US" altLang="zh-CN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(ST)) 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则是错误的，因为投影的结果里不存在</a:t>
            </a:r>
            <a:r>
              <a:rPr lang="en-US" altLang="zh-CN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'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系</a:t>
            </a:r>
            <a:r>
              <a:rPr lang="en-US" altLang="zh-CN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'</a:t>
            </a:r>
            <a:r>
              <a:rPr lang="zh-CN" altLang="en-US" sz="2800" kern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这个属性。</a:t>
            </a:r>
          </a:p>
        </p:txBody>
      </p:sp>
      <p:sp>
        <p:nvSpPr>
          <p:cNvPr id="35" name="AutoShape 53"/>
          <p:cNvSpPr>
            <a:spLocks noChangeArrowheads="1"/>
          </p:cNvSpPr>
          <p:nvPr/>
        </p:nvSpPr>
        <p:spPr bwMode="auto">
          <a:xfrm>
            <a:off x="7392144" y="1268760"/>
            <a:ext cx="3815259" cy="1827098"/>
          </a:xfrm>
          <a:prstGeom prst="star24">
            <a:avLst>
              <a:gd name="adj" fmla="val 46644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 anchor="ctr" anchorCtr="1"/>
          <a:lstStyle/>
          <a:p>
            <a:pPr algn="ctr" fontAlgn="auto">
              <a:spcBef>
                <a:spcPts val="0"/>
              </a:spcBef>
              <a:defRPr/>
            </a:pPr>
            <a:r>
              <a:rPr lang="zh-CN" altLang="en-US" sz="3200" b="1" kern="0" baseline="0">
                <a:solidFill>
                  <a:srgbClr val="3333CC"/>
                </a:solidFill>
                <a:latin typeface="Franklin Gothic Book"/>
                <a:ea typeface="黑体" panose="02010609060101010101" pitchFamily="49" charset="-122"/>
              </a:rPr>
              <a:t>带有一点过程化的味道</a:t>
            </a:r>
          </a:p>
        </p:txBody>
      </p:sp>
      <p:sp>
        <p:nvSpPr>
          <p:cNvPr id="36" name="Rectangle 54"/>
          <p:cNvSpPr>
            <a:spLocks noChangeArrowheads="1"/>
          </p:cNvSpPr>
          <p:nvPr/>
        </p:nvSpPr>
        <p:spPr bwMode="auto">
          <a:xfrm>
            <a:off x="827088" y="4231382"/>
            <a:ext cx="3385542" cy="49244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altLang="zh-CN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∏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学号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,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姓名</a:t>
            </a:r>
            <a:r>
              <a:rPr lang="en-US" altLang="zh-CN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(σ</a:t>
            </a:r>
            <a:r>
              <a:rPr lang="zh-CN" altLang="en-US" sz="32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系</a:t>
            </a:r>
            <a:r>
              <a:rPr lang="en-US" altLang="zh-CN" sz="3200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='IS'</a:t>
            </a:r>
            <a:r>
              <a:rPr lang="en-US" altLang="zh-CN" sz="3200" kern="0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/>
                <a:ea typeface="黑体" panose="02010609060101010101" pitchFamily="49" charset="-122"/>
              </a:rPr>
              <a:t>(ST))</a:t>
            </a:r>
            <a:endParaRPr lang="zh-CN" altLang="en-US" sz="3200" kern="0" baseline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Boo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37844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2197250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关系操作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5125" y="853617"/>
            <a:ext cx="11617499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defRPr/>
            </a:pPr>
            <a:r>
              <a:rPr kumimoji="1" lang="zh-CN" altLang="zh-CN" baseline="0" dirty="0" smtClean="0">
                <a:latin typeface="Arial" charset="0"/>
              </a:rPr>
              <a:t>关系代数是一种抽象的非过程化查询语言，是关系数据操纵语言的一种传统表达方式。运算对象和运算结果都是关系</a:t>
            </a:r>
            <a:r>
              <a:rPr kumimoji="1" lang="zh-CN" altLang="en-US" baseline="0" dirty="0" smtClean="0">
                <a:latin typeface="Arial" charset="0"/>
              </a:rPr>
              <a:t>。</a:t>
            </a:r>
            <a:endParaRPr kumimoji="1" lang="zh-CN" altLang="zh-CN" baseline="0" dirty="0" smtClean="0">
              <a:latin typeface="Arial" charset="0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88664"/>
              </p:ext>
            </p:extLst>
          </p:nvPr>
        </p:nvGraphicFramePr>
        <p:xfrm>
          <a:off x="886314" y="2763548"/>
          <a:ext cx="8162014" cy="1997212"/>
        </p:xfrm>
        <a:graphic>
          <a:graphicData uri="http://schemas.openxmlformats.org/drawingml/2006/table">
            <a:tbl>
              <a:tblPr/>
              <a:tblGrid>
                <a:gridCol w="3368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0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集合运算</a:t>
                      </a:r>
                    </a:p>
                  </a:txBody>
                  <a:tcPr marL="75600" marR="0" marT="36007" marB="3600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并(∪)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 ，交(∩)，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差(－)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广义笛卡尔积(×)</a:t>
                      </a:r>
                    </a:p>
                  </a:txBody>
                  <a:tcPr marL="75600" marR="0" marT="36007" marB="3600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2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专门的关系运算</a:t>
                      </a:r>
                    </a:p>
                  </a:txBody>
                  <a:tcPr marL="75600" marR="0" marT="36007" marB="3600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选择(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σ)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投影(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Π)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连接(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)，除(÷)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5600" marR="0" marT="36007" marB="3600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303013" y="2276872"/>
            <a:ext cx="2164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800" b="1" baseline="0" dirty="0">
                <a:solidFill>
                  <a:srgbClr val="99FF33"/>
                </a:solidFill>
                <a:effectLst/>
                <a:latin typeface="Times New Roman" pitchFamily="18" charset="0"/>
              </a:rPr>
              <a:t>关系代数运算</a:t>
            </a:r>
          </a:p>
        </p:txBody>
      </p:sp>
      <p:graphicFrame>
        <p:nvGraphicFramePr>
          <p:cNvPr id="13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19704"/>
              </p:ext>
            </p:extLst>
          </p:nvPr>
        </p:nvGraphicFramePr>
        <p:xfrm>
          <a:off x="827088" y="5467425"/>
          <a:ext cx="8221240" cy="946422"/>
        </p:xfrm>
        <a:graphic>
          <a:graphicData uri="http://schemas.openxmlformats.org/drawingml/2006/table">
            <a:tbl>
              <a:tblPr/>
              <a:tblGrid>
                <a:gridCol w="3005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5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比较运算</a:t>
                      </a:r>
                    </a:p>
                  </a:txBody>
                  <a:tcPr marL="7620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＞，＜，≥，≤，＝，≠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逻辑运算</a:t>
                      </a:r>
                    </a:p>
                  </a:txBody>
                  <a:tcPr marL="7620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与(∧)，或(∨)，非(┐)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1575765" y="4970919"/>
            <a:ext cx="43281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800" b="1" baseline="0" dirty="0">
                <a:solidFill>
                  <a:srgbClr val="99FF33"/>
                </a:solidFill>
                <a:effectLst/>
                <a:latin typeface="Times New Roman" pitchFamily="18" charset="0"/>
              </a:rPr>
              <a:t>辅助专门的关系运算的运算</a:t>
            </a:r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5232028" y="4377928"/>
            <a:ext cx="215900" cy="2032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66" y="174"/>
              </a:cxn>
              <a:cxn ang="0">
                <a:pos x="266" y="0"/>
              </a:cxn>
              <a:cxn ang="0">
                <a:pos x="0" y="168"/>
              </a:cxn>
              <a:cxn ang="0">
                <a:pos x="0" y="8"/>
              </a:cxn>
            </a:cxnLst>
            <a:rect l="0" t="0" r="r" b="b"/>
            <a:pathLst>
              <a:path w="266" h="174">
                <a:moveTo>
                  <a:pt x="0" y="8"/>
                </a:moveTo>
                <a:lnTo>
                  <a:pt x="266" y="174"/>
                </a:lnTo>
                <a:lnTo>
                  <a:pt x="266" y="0"/>
                </a:lnTo>
                <a:lnTo>
                  <a:pt x="0" y="168"/>
                </a:lnTo>
                <a:lnTo>
                  <a:pt x="0" y="8"/>
                </a:lnTo>
                <a:close/>
              </a:path>
            </a:pathLst>
          </a:custGeom>
          <a:noFill/>
          <a:ln w="19050" cap="sq" cmpd="sng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8773424" y="3042282"/>
            <a:ext cx="2952328" cy="2359524"/>
          </a:xfrm>
          <a:prstGeom prst="cloudCallout">
            <a:avLst>
              <a:gd name="adj1" fmla="val -71515"/>
              <a:gd name="adj2" fmla="val -16181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黄色字体为五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种基本运算</a:t>
            </a:r>
          </a:p>
        </p:txBody>
      </p:sp>
    </p:spTree>
    <p:extLst>
      <p:ext uri="{BB962C8B-B14F-4D97-AF65-F5344CB8AC3E}">
        <p14:creationId xmlns:p14="http://schemas.microsoft.com/office/powerpoint/2010/main" val="39152382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234393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并（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Union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63352" y="887959"/>
            <a:ext cx="11449272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kumimoji="1" lang="zh-CN" altLang="en-US" baseline="0" dirty="0" smtClean="0">
                <a:latin typeface="Arial" charset="0"/>
              </a:rPr>
              <a:t>	</a:t>
            </a:r>
            <a:r>
              <a:rPr kumimoji="1" lang="zh-CN" altLang="zh-CN" baseline="0" dirty="0" smtClean="0">
                <a:latin typeface="Arial" charset="0"/>
              </a:rPr>
              <a:t>设关系R和关系S</a:t>
            </a:r>
            <a:r>
              <a:rPr kumimoji="1" lang="zh-CN" altLang="en-US" baseline="0" dirty="0" smtClean="0">
                <a:latin typeface="Arial" charset="0"/>
              </a:rPr>
              <a:t>是</a:t>
            </a:r>
            <a:r>
              <a:rPr kumimoji="1" lang="zh-CN" altLang="en-US" baseline="0" dirty="0" smtClean="0">
                <a:solidFill>
                  <a:srgbClr val="00FFFF"/>
                </a:solidFill>
                <a:latin typeface="Arial" charset="0"/>
              </a:rPr>
              <a:t>相容</a:t>
            </a:r>
            <a:r>
              <a:rPr kumimoji="1" lang="zh-CN" altLang="en-US" baseline="0" dirty="0" smtClean="0">
                <a:latin typeface="Arial" charset="0"/>
              </a:rPr>
              <a:t>的，</a:t>
            </a:r>
            <a:r>
              <a:rPr kumimoji="1" lang="zh-CN" altLang="zh-CN" baseline="0" dirty="0" smtClean="0">
                <a:latin typeface="Arial" charset="0"/>
              </a:rPr>
              <a:t>则关系R和关系S的并由属于R或属于S的元组组成</a:t>
            </a:r>
            <a:r>
              <a:rPr kumimoji="1" lang="zh-CN" altLang="en-US" baseline="0" dirty="0" smtClean="0">
                <a:latin typeface="Arial" charset="0"/>
              </a:rPr>
              <a:t>，</a:t>
            </a:r>
            <a:r>
              <a:rPr kumimoji="1" lang="zh-CN" altLang="zh-CN" baseline="0" dirty="0" smtClean="0">
                <a:latin typeface="Arial" charset="0"/>
              </a:rPr>
              <a:t>记为: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kumimoji="1" lang="zh-CN" altLang="zh-CN" baseline="0" dirty="0" smtClean="0">
                <a:latin typeface="Arial" charset="0"/>
              </a:rPr>
              <a:t>		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	 R∪S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=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{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t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|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t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∈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R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∨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t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∈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S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}</a:t>
            </a:r>
          </a:p>
        </p:txBody>
      </p:sp>
      <p:graphicFrame>
        <p:nvGraphicFramePr>
          <p:cNvPr id="3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1464"/>
              </p:ext>
            </p:extLst>
          </p:nvPr>
        </p:nvGraphicFramePr>
        <p:xfrm>
          <a:off x="9162305" y="3145384"/>
          <a:ext cx="1905000" cy="264412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9295272" y="2738988"/>
            <a:ext cx="735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>
                <a:solidFill>
                  <a:prstClr val="white"/>
                </a:solidFill>
                <a:latin typeface="Arial" charset="0"/>
                <a:ea typeface="黑体" panose="02010609060101010101" pitchFamily="49" charset="-122"/>
              </a:rPr>
              <a:t>R∪S</a:t>
            </a:r>
            <a:endParaRPr lang="zh-CN" altLang="en-US" sz="2400" baseline="0">
              <a:solidFill>
                <a:prstClr val="white"/>
              </a:solidFill>
              <a:latin typeface="Arial" charset="0"/>
              <a:ea typeface="黑体" panose="02010609060101010101" pitchFamily="49" charset="-122"/>
            </a:endParaRPr>
          </a:p>
        </p:txBody>
      </p:sp>
      <p:sp>
        <p:nvSpPr>
          <p:cNvPr id="37" name="Oval 65" descr="浅色上对角线"/>
          <p:cNvSpPr>
            <a:spLocks noChangeArrowheads="1"/>
          </p:cNvSpPr>
          <p:nvPr/>
        </p:nvSpPr>
        <p:spPr bwMode="auto">
          <a:xfrm>
            <a:off x="769368" y="4074955"/>
            <a:ext cx="1624013" cy="1600200"/>
          </a:xfrm>
          <a:prstGeom prst="ellipse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1270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8" name="Oval 66" descr="浅色上对角线"/>
          <p:cNvSpPr>
            <a:spLocks noChangeArrowheads="1"/>
          </p:cNvSpPr>
          <p:nvPr/>
        </p:nvSpPr>
        <p:spPr bwMode="auto">
          <a:xfrm>
            <a:off x="1986981" y="4122580"/>
            <a:ext cx="1624012" cy="1600200"/>
          </a:xfrm>
          <a:prstGeom prst="ellipse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1270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9" name="Oval 67" descr="浅色上对角线"/>
          <p:cNvSpPr>
            <a:spLocks noChangeArrowheads="1"/>
          </p:cNvSpPr>
          <p:nvPr/>
        </p:nvSpPr>
        <p:spPr bwMode="auto">
          <a:xfrm>
            <a:off x="769368" y="4074955"/>
            <a:ext cx="1624013" cy="1600200"/>
          </a:xfrm>
          <a:prstGeom prst="ellips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1188468" y="4321018"/>
            <a:ext cx="201613" cy="3349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defRPr/>
            </a:pPr>
            <a:r>
              <a:rPr lang="en-US" altLang="zh-CN" sz="2200" b="1" kern="0" baseline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2841056" y="4303555"/>
            <a:ext cx="155575" cy="3349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defRPr/>
            </a:pPr>
            <a:r>
              <a:rPr lang="en-US" altLang="zh-CN" sz="2200" b="1" kern="0" baseline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1744093" y="5802155"/>
            <a:ext cx="728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>
                <a:solidFill>
                  <a:srgbClr val="99FF33"/>
                </a:solidFill>
                <a:latin typeface="Arial" charset="0"/>
                <a:ea typeface="黑体" panose="02010609060101010101" pitchFamily="49" charset="-122"/>
              </a:rPr>
              <a:t>R∪S</a:t>
            </a:r>
            <a:endParaRPr lang="zh-CN" altLang="en-US" sz="2400" baseline="0">
              <a:solidFill>
                <a:srgbClr val="99FF33"/>
              </a:solidFill>
              <a:latin typeface="Arial" charset="0"/>
              <a:ea typeface="黑体" panose="02010609060101010101" pitchFamily="49" charset="-122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52252"/>
              </p:ext>
            </p:extLst>
          </p:nvPr>
        </p:nvGraphicFramePr>
        <p:xfrm>
          <a:off x="5091900" y="4849917"/>
          <a:ext cx="1905000" cy="14630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80895"/>
              </p:ext>
            </p:extLst>
          </p:nvPr>
        </p:nvGraphicFramePr>
        <p:xfrm>
          <a:off x="5091900" y="3089236"/>
          <a:ext cx="1905000" cy="14630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4800704" y="3052168"/>
            <a:ext cx="205185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50" name="Rectangle 63"/>
          <p:cNvSpPr>
            <a:spLocks noChangeArrowheads="1"/>
          </p:cNvSpPr>
          <p:nvPr/>
        </p:nvSpPr>
        <p:spPr bwMode="auto">
          <a:xfrm>
            <a:off x="4850564" y="4868967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3431704" y="1953171"/>
            <a:ext cx="5256584" cy="1250535"/>
          </a:xfrm>
          <a:prstGeom prst="wedgeRoundRectCallout">
            <a:avLst>
              <a:gd name="adj1" fmla="val -26862"/>
              <a:gd name="adj2" fmla="val -91510"/>
              <a:gd name="adj3" fmla="val 16667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wrap="square" lIns="72000" tIns="72000" rIns="72000" bIns="72000">
            <a:noAutofit/>
          </a:bodyPr>
          <a:lstStyle/>
          <a:p>
            <a:pPr lvl="0" algn="just" fontAlgn="auto">
              <a:spcBef>
                <a:spcPts val="0"/>
              </a:spcBef>
              <a:defRPr/>
            </a:pPr>
            <a:r>
              <a:rPr lang="zh-CN" altLang="en-US" sz="3200" b="1" kern="0" baseline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两个关系具有</a:t>
            </a:r>
            <a:r>
              <a:rPr lang="zh-CN" altLang="en-US" sz="3200" b="1" kern="0" baseline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相同的度，且对应的属性取自同一个域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49801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5040560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差（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Difference </a:t>
            </a: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60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10124"/>
              </p:ext>
            </p:extLst>
          </p:nvPr>
        </p:nvGraphicFramePr>
        <p:xfrm>
          <a:off x="9120336" y="4254901"/>
          <a:ext cx="1905000" cy="131260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Rectangle 55"/>
          <p:cNvSpPr>
            <a:spLocks noChangeArrowheads="1"/>
          </p:cNvSpPr>
          <p:nvPr/>
        </p:nvSpPr>
        <p:spPr bwMode="auto">
          <a:xfrm>
            <a:off x="9253303" y="3848503"/>
            <a:ext cx="735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>
                <a:solidFill>
                  <a:prstClr val="white"/>
                </a:solidFill>
                <a:latin typeface="Arial" charset="0"/>
                <a:ea typeface="黑体" panose="02010609060101010101" pitchFamily="49" charset="-122"/>
              </a:rPr>
              <a:t>R－S</a:t>
            </a:r>
            <a:endParaRPr lang="zh-CN" altLang="en-US" sz="2400" baseline="0">
              <a:solidFill>
                <a:prstClr val="white"/>
              </a:solidFill>
              <a:latin typeface="Arial" charset="0"/>
              <a:ea typeface="黑体" panose="02010609060101010101" pitchFamily="49" charset="-122"/>
            </a:endParaRPr>
          </a:p>
        </p:txBody>
      </p:sp>
      <p:sp>
        <p:nvSpPr>
          <p:cNvPr id="64" name="Oval 56" descr="浅色上对角线"/>
          <p:cNvSpPr>
            <a:spLocks noChangeArrowheads="1"/>
          </p:cNvSpPr>
          <p:nvPr/>
        </p:nvSpPr>
        <p:spPr bwMode="auto">
          <a:xfrm>
            <a:off x="919669" y="3967310"/>
            <a:ext cx="1624013" cy="1600200"/>
          </a:xfrm>
          <a:prstGeom prst="ellipse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1270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65" name="Oval 57"/>
          <p:cNvSpPr>
            <a:spLocks noChangeArrowheads="1"/>
          </p:cNvSpPr>
          <p:nvPr/>
        </p:nvSpPr>
        <p:spPr bwMode="auto">
          <a:xfrm>
            <a:off x="2038857" y="3967310"/>
            <a:ext cx="1624012" cy="1600200"/>
          </a:xfrm>
          <a:prstGeom prst="ellipse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422907" y="4213373"/>
            <a:ext cx="185737" cy="3349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200" baseline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67" name="Rectangle 59"/>
          <p:cNvSpPr>
            <a:spLocks noChangeArrowheads="1"/>
          </p:cNvSpPr>
          <p:nvPr/>
        </p:nvSpPr>
        <p:spPr bwMode="auto">
          <a:xfrm>
            <a:off x="3067557" y="4195910"/>
            <a:ext cx="155575" cy="3349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200" baseline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1970594" y="5694510"/>
            <a:ext cx="728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>
                <a:solidFill>
                  <a:srgbClr val="99FF33"/>
                </a:solidFill>
                <a:latin typeface="Arial" charset="0"/>
                <a:ea typeface="黑体" panose="02010609060101010101" pitchFamily="49" charset="-122"/>
              </a:rPr>
              <a:t>R－S</a:t>
            </a:r>
            <a:endParaRPr lang="zh-CN" altLang="en-US" sz="2400" baseline="0">
              <a:solidFill>
                <a:srgbClr val="99FF33"/>
              </a:solidFill>
              <a:latin typeface="Arial" charset="0"/>
              <a:ea typeface="黑体" panose="02010609060101010101" pitchFamily="49" charset="-122"/>
            </a:endParaRPr>
          </a:p>
        </p:txBody>
      </p:sp>
      <p:sp>
        <p:nvSpPr>
          <p:cNvPr id="69" name="Oval 61" descr="浅色上对角线"/>
          <p:cNvSpPr>
            <a:spLocks noChangeArrowheads="1"/>
          </p:cNvSpPr>
          <p:nvPr/>
        </p:nvSpPr>
        <p:spPr bwMode="auto">
          <a:xfrm>
            <a:off x="919669" y="3967310"/>
            <a:ext cx="1624013" cy="1600200"/>
          </a:xfrm>
          <a:prstGeom prst="ellips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7368" y="964754"/>
            <a:ext cx="11305256" cy="1727200"/>
            <a:chOff x="407368" y="964754"/>
            <a:chExt cx="11305256" cy="1727200"/>
          </a:xfrm>
        </p:grpSpPr>
        <p:sp>
          <p:nvSpPr>
            <p:cNvPr id="57" name="Rectangle 4"/>
            <p:cNvSpPr txBox="1">
              <a:spLocks noChangeArrowheads="1"/>
            </p:cNvSpPr>
            <p:nvPr/>
          </p:nvSpPr>
          <p:spPr bwMode="auto">
            <a:xfrm>
              <a:off x="407368" y="964754"/>
              <a:ext cx="11305256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 typeface="Wingdings" pitchFamily="2" charset="2"/>
                <a:buBlip>
                  <a:blip r:embed="rId3"/>
                </a:buBlip>
                <a:defRPr sz="32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8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tx2"/>
                </a:buClr>
                <a:buSzPct val="45000"/>
                <a:buFont typeface="Wingdings" pitchFamily="2" charset="2"/>
                <a:buChar char="n"/>
                <a:defRPr sz="24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algn="l" rtl="0" fontAlgn="base">
                <a:spcBef>
                  <a:spcPct val="0"/>
                </a:spcBef>
                <a:spcAft>
                  <a:spcPct val="1500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0"/>
                </a:spcBef>
                <a:spcAft>
                  <a:spcPct val="1500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0"/>
                </a:spcBef>
                <a:spcAft>
                  <a:spcPct val="1500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0"/>
                </a:spcBef>
                <a:spcAft>
                  <a:spcPct val="1500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9pPr>
            </a:lstStyle>
            <a:p>
              <a:pPr eaLnBrk="1" hangingPunct="1">
                <a:spcAft>
                  <a:spcPct val="30000"/>
                </a:spcAft>
                <a:buFont typeface="Wingdings" pitchFamily="2" charset="2"/>
                <a:buNone/>
                <a:defRPr/>
              </a:pPr>
              <a:r>
                <a:rPr kumimoji="1" lang="zh-CN" altLang="en-US" baseline="0" dirty="0" smtClean="0">
                  <a:latin typeface="Arial" charset="0"/>
                </a:rPr>
                <a:t>	</a:t>
              </a:r>
              <a:r>
                <a:rPr kumimoji="1" lang="zh-CN" altLang="zh-CN" baseline="0" dirty="0" smtClean="0">
                  <a:latin typeface="Arial" charset="0"/>
                </a:rPr>
                <a:t>设关系R和关系S</a:t>
              </a:r>
              <a:r>
                <a:rPr kumimoji="1" lang="zh-CN" altLang="en-US" baseline="0" dirty="0" smtClean="0">
                  <a:latin typeface="Arial" charset="0"/>
                </a:rPr>
                <a:t>是</a:t>
              </a:r>
              <a:r>
                <a:rPr kumimoji="1" lang="zh-CN" altLang="en-US" baseline="0" dirty="0">
                  <a:solidFill>
                    <a:srgbClr val="00FFFF"/>
                  </a:solidFill>
                  <a:latin typeface="Arial" charset="0"/>
                </a:rPr>
                <a:t>相容</a:t>
              </a:r>
              <a:r>
                <a:rPr kumimoji="1" lang="zh-CN" altLang="en-US" baseline="0" dirty="0" smtClean="0">
                  <a:latin typeface="Arial" charset="0"/>
                </a:rPr>
                <a:t>的，</a:t>
              </a:r>
              <a:r>
                <a:rPr kumimoji="1" lang="zh-CN" altLang="zh-CN" baseline="0" dirty="0" smtClean="0">
                  <a:latin typeface="Arial" charset="0"/>
                </a:rPr>
                <a:t>则关系R和关系S的差由属于R但不属于S的元组组成, 记为:</a:t>
              </a:r>
            </a:p>
            <a:p>
              <a:pPr eaLnBrk="1" hangingPunct="1">
                <a:spcAft>
                  <a:spcPct val="30000"/>
                </a:spcAft>
                <a:buFont typeface="Wingdings" pitchFamily="2" charset="2"/>
                <a:buNone/>
                <a:defRPr/>
              </a:pPr>
              <a:r>
                <a:rPr kumimoji="1" lang="zh-CN" altLang="zh-CN" baseline="0" dirty="0" smtClean="0">
                  <a:latin typeface="Arial" charset="0"/>
                </a:rPr>
                <a:t>		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	 R－S</a:t>
              </a:r>
              <a:r>
                <a:rPr kumimoji="1" lang="zh-CN" altLang="en-US" baseline="0" dirty="0" smtClean="0">
                  <a:solidFill>
                    <a:srgbClr val="FFFF00"/>
                  </a:solidFill>
                  <a:latin typeface="Arial" charset="0"/>
                </a:rPr>
                <a:t> 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=</a:t>
              </a:r>
              <a:r>
                <a:rPr kumimoji="1" lang="zh-CN" altLang="en-US" baseline="0" dirty="0" smtClean="0">
                  <a:solidFill>
                    <a:srgbClr val="FFFF00"/>
                  </a:solidFill>
                  <a:latin typeface="Arial" charset="0"/>
                </a:rPr>
                <a:t> 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{</a:t>
              </a:r>
              <a:r>
                <a:rPr kumimoji="1" lang="zh-CN" altLang="en-US" baseline="0" dirty="0" smtClean="0">
                  <a:solidFill>
                    <a:srgbClr val="FFFF00"/>
                  </a:solidFill>
                  <a:latin typeface="Arial" charset="0"/>
                </a:rPr>
                <a:t> 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t</a:t>
              </a:r>
              <a:r>
                <a:rPr kumimoji="1" lang="zh-CN" altLang="en-US" baseline="0" dirty="0" smtClean="0">
                  <a:solidFill>
                    <a:srgbClr val="FFFF00"/>
                  </a:solidFill>
                  <a:latin typeface="Arial" charset="0"/>
                </a:rPr>
                <a:t> 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|</a:t>
              </a:r>
              <a:r>
                <a:rPr kumimoji="1" lang="zh-CN" altLang="en-US" baseline="0" dirty="0" smtClean="0">
                  <a:solidFill>
                    <a:srgbClr val="FFFF00"/>
                  </a:solidFill>
                  <a:latin typeface="Arial" charset="0"/>
                </a:rPr>
                <a:t> 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t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∈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R</a:t>
              </a:r>
              <a:r>
                <a:rPr kumimoji="1" lang="zh-CN" altLang="en-US" baseline="0" dirty="0" smtClean="0">
                  <a:solidFill>
                    <a:srgbClr val="FFFF00"/>
                  </a:solidFill>
                  <a:latin typeface="Arial" charset="0"/>
                </a:rPr>
                <a:t> 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∧</a:t>
              </a:r>
              <a:r>
                <a:rPr kumimoji="1" lang="zh-CN" altLang="en-US" baseline="0" dirty="0" smtClean="0">
                  <a:solidFill>
                    <a:srgbClr val="FFFF00"/>
                  </a:solidFill>
                  <a:latin typeface="Arial" charset="0"/>
                </a:rPr>
                <a:t> 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t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∈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S</a:t>
              </a:r>
              <a:r>
                <a:rPr kumimoji="1" lang="zh-CN" altLang="en-US" baseline="0" dirty="0" smtClean="0">
                  <a:solidFill>
                    <a:srgbClr val="FFFF00"/>
                  </a:solidFill>
                  <a:latin typeface="Arial" charset="0"/>
                </a:rPr>
                <a:t> </a:t>
              </a:r>
              <a:r>
                <a:rPr kumimoji="1" lang="zh-CN" altLang="zh-CN" baseline="0" dirty="0" smtClean="0">
                  <a:solidFill>
                    <a:srgbClr val="FFFF00"/>
                  </a:solidFill>
                  <a:latin typeface="Arial" charset="0"/>
                </a:rPr>
                <a:t>}</a:t>
              </a:r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 flipH="1">
              <a:off x="6198451" y="2232574"/>
              <a:ext cx="71438" cy="287338"/>
            </a:xfrm>
            <a:prstGeom prst="line">
              <a:avLst/>
            </a:prstGeom>
            <a:noFill/>
            <a:ln w="19050" cap="sq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72000" tIns="72000" rIns="72000" bIns="72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52252"/>
              </p:ext>
            </p:extLst>
          </p:nvPr>
        </p:nvGraphicFramePr>
        <p:xfrm>
          <a:off x="5091900" y="4849917"/>
          <a:ext cx="1905000" cy="14630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80895"/>
              </p:ext>
            </p:extLst>
          </p:nvPr>
        </p:nvGraphicFramePr>
        <p:xfrm>
          <a:off x="5091900" y="3089236"/>
          <a:ext cx="1905000" cy="14630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" name="Rectangle 62"/>
          <p:cNvSpPr>
            <a:spLocks noChangeArrowheads="1"/>
          </p:cNvSpPr>
          <p:nvPr/>
        </p:nvSpPr>
        <p:spPr bwMode="auto">
          <a:xfrm>
            <a:off x="4800704" y="3052168"/>
            <a:ext cx="205185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78" name="Rectangle 63"/>
          <p:cNvSpPr>
            <a:spLocks noChangeArrowheads="1"/>
          </p:cNvSpPr>
          <p:nvPr/>
        </p:nvSpPr>
        <p:spPr bwMode="auto">
          <a:xfrm>
            <a:off x="4850564" y="4868967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3898332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5040560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交（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Intersection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57" name="Rectangle 4"/>
          <p:cNvSpPr txBox="1">
            <a:spLocks noChangeArrowheads="1"/>
          </p:cNvSpPr>
          <p:nvPr/>
        </p:nvSpPr>
        <p:spPr bwMode="auto">
          <a:xfrm>
            <a:off x="407368" y="964754"/>
            <a:ext cx="11305256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buNone/>
              <a:defRPr/>
            </a:pPr>
            <a:r>
              <a:rPr kumimoji="1" lang="zh-CN" altLang="en-US" baseline="0" dirty="0" smtClean="0">
                <a:latin typeface="Arial" charset="0"/>
              </a:rPr>
              <a:t>	</a:t>
            </a:r>
            <a:r>
              <a:rPr kumimoji="1" lang="zh-CN" altLang="zh-CN" baseline="0" dirty="0" smtClean="0">
                <a:latin typeface="Arial" charset="0"/>
              </a:rPr>
              <a:t>设关系R和关系S</a:t>
            </a:r>
            <a:r>
              <a:rPr kumimoji="1" lang="zh-CN" altLang="en-US" baseline="0" dirty="0" smtClean="0">
                <a:latin typeface="Arial" charset="0"/>
              </a:rPr>
              <a:t>是</a:t>
            </a:r>
            <a:r>
              <a:rPr kumimoji="1" lang="zh-CN" altLang="en-US" baseline="0" dirty="0">
                <a:solidFill>
                  <a:srgbClr val="00FFFF"/>
                </a:solidFill>
                <a:latin typeface="Arial" charset="0"/>
              </a:rPr>
              <a:t>相容</a:t>
            </a:r>
            <a:r>
              <a:rPr kumimoji="1" lang="zh-CN" altLang="en-US" baseline="0" dirty="0" smtClean="0">
                <a:latin typeface="Arial" charset="0"/>
              </a:rPr>
              <a:t>的，</a:t>
            </a:r>
            <a:r>
              <a:rPr kumimoji="1" lang="zh-CN" altLang="zh-CN" baseline="0" dirty="0" smtClean="0">
                <a:latin typeface="Arial" charset="0"/>
              </a:rPr>
              <a:t>则关系R和关系S的</a:t>
            </a:r>
            <a:r>
              <a:rPr kumimoji="1" lang="zh-CN" altLang="en-US" baseline="0" dirty="0">
                <a:latin typeface="Arial" charset="0"/>
              </a:rPr>
              <a:t>交由既属于</a:t>
            </a:r>
            <a:r>
              <a:rPr kumimoji="1" lang="en-US" altLang="zh-CN" baseline="0" dirty="0">
                <a:latin typeface="Arial" charset="0"/>
              </a:rPr>
              <a:t>R</a:t>
            </a:r>
            <a:r>
              <a:rPr kumimoji="1" lang="zh-CN" altLang="en-US" baseline="0" dirty="0">
                <a:latin typeface="Arial" charset="0"/>
              </a:rPr>
              <a:t>又属于</a:t>
            </a:r>
            <a:r>
              <a:rPr kumimoji="1" lang="en-US" altLang="zh-CN" baseline="0" dirty="0">
                <a:latin typeface="Arial" charset="0"/>
              </a:rPr>
              <a:t>S</a:t>
            </a:r>
            <a:r>
              <a:rPr kumimoji="1" lang="zh-CN" altLang="en-US" baseline="0" dirty="0">
                <a:latin typeface="Arial" charset="0"/>
              </a:rPr>
              <a:t>的元组组成</a:t>
            </a:r>
            <a:r>
              <a:rPr kumimoji="1" lang="zh-CN" altLang="zh-CN" baseline="0" dirty="0" smtClean="0">
                <a:latin typeface="Arial" charset="0"/>
              </a:rPr>
              <a:t>, 记为:</a:t>
            </a:r>
          </a:p>
          <a:p>
            <a:pPr eaLnBrk="1" hangingPunct="1">
              <a:spcAft>
                <a:spcPct val="30000"/>
              </a:spcAft>
              <a:buNone/>
              <a:defRPr/>
            </a:pPr>
            <a:r>
              <a:rPr kumimoji="1" lang="zh-CN" altLang="zh-CN" baseline="0" dirty="0" smtClean="0">
                <a:latin typeface="Arial" charset="0"/>
              </a:rPr>
              <a:t>		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	 </a:t>
            </a:r>
            <a:r>
              <a:rPr kumimoji="1" lang="en-US" altLang="zh-CN" baseline="0" dirty="0">
                <a:solidFill>
                  <a:srgbClr val="FFFF00"/>
                </a:solidFill>
                <a:latin typeface="Arial" charset="0"/>
              </a:rPr>
              <a:t>R∩S = { t | </a:t>
            </a:r>
            <a:r>
              <a:rPr kumimoji="1" lang="en-US" altLang="zh-CN" baseline="0" dirty="0" err="1">
                <a:solidFill>
                  <a:srgbClr val="FFFF00"/>
                </a:solidFill>
                <a:latin typeface="Arial" charset="0"/>
              </a:rPr>
              <a:t>t∈R</a:t>
            </a:r>
            <a:r>
              <a:rPr kumimoji="1" lang="en-US" altLang="zh-CN" baseline="0" dirty="0">
                <a:solidFill>
                  <a:srgbClr val="FFFF00"/>
                </a:solidFill>
                <a:latin typeface="Arial" charset="0"/>
              </a:rPr>
              <a:t> ∧ </a:t>
            </a:r>
            <a:r>
              <a:rPr kumimoji="1" lang="en-US" altLang="zh-CN" baseline="0" dirty="0" err="1">
                <a:solidFill>
                  <a:srgbClr val="FFFF00"/>
                </a:solidFill>
                <a:latin typeface="Arial" charset="0"/>
              </a:rPr>
              <a:t>t∈S</a:t>
            </a:r>
            <a:r>
              <a:rPr kumimoji="1" lang="en-US" altLang="zh-CN" baseline="0" dirty="0">
                <a:solidFill>
                  <a:srgbClr val="FFFF00"/>
                </a:solidFill>
                <a:latin typeface="Arial" charset="0"/>
              </a:rPr>
              <a:t> }</a:t>
            </a:r>
            <a:endParaRPr kumimoji="1" lang="en-US" altLang="zh-CN" baseline="0" dirty="0" smtClean="0">
              <a:solidFill>
                <a:srgbClr val="FFFF00"/>
              </a:solidFill>
              <a:latin typeface="Arial" charset="0"/>
            </a:endParaRPr>
          </a:p>
        </p:txBody>
      </p:sp>
      <p:graphicFrame>
        <p:nvGraphicFramePr>
          <p:cNvPr id="90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64644"/>
              </p:ext>
            </p:extLst>
          </p:nvPr>
        </p:nvGraphicFramePr>
        <p:xfrm>
          <a:off x="9016096" y="4093918"/>
          <a:ext cx="1905000" cy="85883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9192344" y="3687518"/>
            <a:ext cx="649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latin typeface="Arial" charset="0"/>
                <a:ea typeface="黑体" panose="02010609060101010101" pitchFamily="49" charset="-122"/>
              </a:rPr>
              <a:t>R∩S</a:t>
            </a:r>
            <a:endParaRPr lang="zh-CN" altLang="en-US" sz="2400" baseline="0" dirty="0">
              <a:solidFill>
                <a:prstClr val="white"/>
              </a:solidFill>
              <a:latin typeface="Arial" charset="0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2543" y="3952752"/>
            <a:ext cx="2538413" cy="2193925"/>
            <a:chOff x="685800" y="4093245"/>
            <a:chExt cx="2538413" cy="2193925"/>
          </a:xfrm>
        </p:grpSpPr>
        <p:sp>
          <p:nvSpPr>
            <p:cNvPr id="94" name="Oval 53"/>
            <p:cNvSpPr>
              <a:spLocks noChangeArrowheads="1"/>
            </p:cNvSpPr>
            <p:nvPr/>
          </p:nvSpPr>
          <p:spPr bwMode="auto">
            <a:xfrm>
              <a:off x="685800" y="4093245"/>
              <a:ext cx="1624013" cy="1600200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95" name="Oval 54"/>
            <p:cNvSpPr>
              <a:spLocks noChangeArrowheads="1"/>
            </p:cNvSpPr>
            <p:nvPr/>
          </p:nvSpPr>
          <p:spPr bwMode="auto">
            <a:xfrm>
              <a:off x="1600200" y="4093245"/>
              <a:ext cx="1624013" cy="1600200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96" name="Rectangle 55"/>
            <p:cNvSpPr>
              <a:spLocks noChangeArrowheads="1"/>
            </p:cNvSpPr>
            <p:nvPr/>
          </p:nvSpPr>
          <p:spPr bwMode="auto">
            <a:xfrm>
              <a:off x="990600" y="4398045"/>
              <a:ext cx="185738" cy="33496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</a:pPr>
              <a:r>
                <a:rPr lang="en-US" altLang="zh-CN" sz="2200" baseline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97" name="Rectangle 56"/>
            <p:cNvSpPr>
              <a:spLocks noChangeArrowheads="1"/>
            </p:cNvSpPr>
            <p:nvPr/>
          </p:nvSpPr>
          <p:spPr bwMode="auto">
            <a:xfrm>
              <a:off x="2667000" y="4398045"/>
              <a:ext cx="155575" cy="33496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</a:pPr>
              <a:r>
                <a:rPr lang="en-US" altLang="zh-CN" sz="2200" baseline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anose="02010609060101010101" pitchFamily="49" charset="-122"/>
                </a:rPr>
                <a:t>S</a:t>
              </a:r>
            </a:p>
          </p:txBody>
        </p:sp>
        <p:sp>
          <p:nvSpPr>
            <p:cNvPr id="98" name="Rectangle 57"/>
            <p:cNvSpPr>
              <a:spLocks noChangeArrowheads="1"/>
            </p:cNvSpPr>
            <p:nvPr/>
          </p:nvSpPr>
          <p:spPr bwMode="auto">
            <a:xfrm>
              <a:off x="1600200" y="5922045"/>
              <a:ext cx="7286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</a:pPr>
              <a:r>
                <a:rPr lang="en-US" altLang="zh-CN" sz="2400" baseline="0">
                  <a:solidFill>
                    <a:srgbClr val="99FF33"/>
                  </a:solidFill>
                  <a:latin typeface="Arial" charset="0"/>
                  <a:ea typeface="黑体" panose="02010609060101010101" pitchFamily="49" charset="-122"/>
                </a:rPr>
                <a:t>R∩S</a:t>
              </a:r>
              <a:endParaRPr lang="zh-CN" altLang="en-US" sz="2400" baseline="0">
                <a:solidFill>
                  <a:srgbClr val="99FF33"/>
                </a:solidFill>
                <a:latin typeface="Arial" charset="0"/>
                <a:ea typeface="黑体" panose="02010609060101010101" pitchFamily="49" charset="-122"/>
              </a:endParaRPr>
            </a:p>
          </p:txBody>
        </p:sp>
        <p:sp>
          <p:nvSpPr>
            <p:cNvPr id="99" name="Oval 58" descr="浅色上对角线"/>
            <p:cNvSpPr>
              <a:spLocks noChangeArrowheads="1"/>
            </p:cNvSpPr>
            <p:nvPr/>
          </p:nvSpPr>
          <p:spPr bwMode="auto">
            <a:xfrm>
              <a:off x="685800" y="4093245"/>
              <a:ext cx="1624013" cy="16002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0" name="Line 59"/>
            <p:cNvSpPr>
              <a:spLocks noChangeShapeType="1"/>
            </p:cNvSpPr>
            <p:nvPr/>
          </p:nvSpPr>
          <p:spPr bwMode="auto">
            <a:xfrm flipH="1">
              <a:off x="1757363" y="4259933"/>
              <a:ext cx="228600" cy="1524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1" name="Line 60"/>
            <p:cNvSpPr>
              <a:spLocks noChangeShapeType="1"/>
            </p:cNvSpPr>
            <p:nvPr/>
          </p:nvSpPr>
          <p:spPr bwMode="auto">
            <a:xfrm flipH="1">
              <a:off x="1676400" y="4312320"/>
              <a:ext cx="371475" cy="238125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2" name="Line 61"/>
            <p:cNvSpPr>
              <a:spLocks noChangeShapeType="1"/>
            </p:cNvSpPr>
            <p:nvPr/>
          </p:nvSpPr>
          <p:spPr bwMode="auto">
            <a:xfrm flipH="1">
              <a:off x="1638300" y="4378995"/>
              <a:ext cx="457200" cy="290513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3" name="Line 62"/>
            <p:cNvSpPr>
              <a:spLocks noChangeShapeType="1"/>
            </p:cNvSpPr>
            <p:nvPr/>
          </p:nvSpPr>
          <p:spPr bwMode="auto">
            <a:xfrm flipH="1">
              <a:off x="1614488" y="4431383"/>
              <a:ext cx="528637" cy="3190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4" name="Line 63"/>
            <p:cNvSpPr>
              <a:spLocks noChangeShapeType="1"/>
            </p:cNvSpPr>
            <p:nvPr/>
          </p:nvSpPr>
          <p:spPr bwMode="auto">
            <a:xfrm flipH="1">
              <a:off x="1604963" y="4483770"/>
              <a:ext cx="581025" cy="3571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5" name="Line 64"/>
            <p:cNvSpPr>
              <a:spLocks noChangeShapeType="1"/>
            </p:cNvSpPr>
            <p:nvPr/>
          </p:nvSpPr>
          <p:spPr bwMode="auto">
            <a:xfrm flipH="1">
              <a:off x="1604963" y="4536158"/>
              <a:ext cx="623887" cy="371475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6" name="Line 65"/>
            <p:cNvSpPr>
              <a:spLocks noChangeShapeType="1"/>
            </p:cNvSpPr>
            <p:nvPr/>
          </p:nvSpPr>
          <p:spPr bwMode="auto">
            <a:xfrm flipH="1">
              <a:off x="1609725" y="4598070"/>
              <a:ext cx="638175" cy="385763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7" name="Line 66"/>
            <p:cNvSpPr>
              <a:spLocks noChangeShapeType="1"/>
            </p:cNvSpPr>
            <p:nvPr/>
          </p:nvSpPr>
          <p:spPr bwMode="auto">
            <a:xfrm flipH="1">
              <a:off x="1624013" y="4655220"/>
              <a:ext cx="652462" cy="390525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8" name="Line 67"/>
            <p:cNvSpPr>
              <a:spLocks noChangeShapeType="1"/>
            </p:cNvSpPr>
            <p:nvPr/>
          </p:nvSpPr>
          <p:spPr bwMode="auto">
            <a:xfrm flipH="1">
              <a:off x="1647825" y="4721895"/>
              <a:ext cx="642938" cy="390525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09" name="Line 68"/>
            <p:cNvSpPr>
              <a:spLocks noChangeShapeType="1"/>
            </p:cNvSpPr>
            <p:nvPr/>
          </p:nvSpPr>
          <p:spPr bwMode="auto">
            <a:xfrm flipH="1">
              <a:off x="1662113" y="4788570"/>
              <a:ext cx="638175" cy="390525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10" name="Line 69"/>
            <p:cNvSpPr>
              <a:spLocks noChangeShapeType="1"/>
            </p:cNvSpPr>
            <p:nvPr/>
          </p:nvSpPr>
          <p:spPr bwMode="auto">
            <a:xfrm flipH="1">
              <a:off x="1676400" y="4864770"/>
              <a:ext cx="633413" cy="385763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11" name="Line 70"/>
            <p:cNvSpPr>
              <a:spLocks noChangeShapeType="1"/>
            </p:cNvSpPr>
            <p:nvPr/>
          </p:nvSpPr>
          <p:spPr bwMode="auto">
            <a:xfrm flipH="1">
              <a:off x="1714500" y="4931445"/>
              <a:ext cx="600075" cy="371475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12" name="Line 71"/>
            <p:cNvSpPr>
              <a:spLocks noChangeShapeType="1"/>
            </p:cNvSpPr>
            <p:nvPr/>
          </p:nvSpPr>
          <p:spPr bwMode="auto">
            <a:xfrm flipH="1">
              <a:off x="1743075" y="5021933"/>
              <a:ext cx="552450" cy="333375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13" name="Line 72"/>
            <p:cNvSpPr>
              <a:spLocks noChangeShapeType="1"/>
            </p:cNvSpPr>
            <p:nvPr/>
          </p:nvSpPr>
          <p:spPr bwMode="auto">
            <a:xfrm flipH="1">
              <a:off x="1795463" y="5102895"/>
              <a:ext cx="481012" cy="30003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14" name="Line 73"/>
            <p:cNvSpPr>
              <a:spLocks noChangeShapeType="1"/>
            </p:cNvSpPr>
            <p:nvPr/>
          </p:nvSpPr>
          <p:spPr bwMode="auto">
            <a:xfrm flipH="1">
              <a:off x="1843088" y="5221958"/>
              <a:ext cx="381000" cy="2286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15" name="Line 74"/>
            <p:cNvSpPr>
              <a:spLocks noChangeShapeType="1"/>
            </p:cNvSpPr>
            <p:nvPr/>
          </p:nvSpPr>
          <p:spPr bwMode="auto">
            <a:xfrm flipH="1">
              <a:off x="1876425" y="5336258"/>
              <a:ext cx="300038" cy="17145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50960"/>
              </p:ext>
            </p:extLst>
          </p:nvPr>
        </p:nvGraphicFramePr>
        <p:xfrm>
          <a:off x="5091900" y="4849917"/>
          <a:ext cx="1905000" cy="14630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5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86854"/>
              </p:ext>
            </p:extLst>
          </p:nvPr>
        </p:nvGraphicFramePr>
        <p:xfrm>
          <a:off x="5091900" y="3089236"/>
          <a:ext cx="1905000" cy="14630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4800704" y="3052168"/>
            <a:ext cx="205185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27" name="Rectangle 63"/>
          <p:cNvSpPr>
            <a:spLocks noChangeArrowheads="1"/>
          </p:cNvSpPr>
          <p:nvPr/>
        </p:nvSpPr>
        <p:spPr bwMode="auto">
          <a:xfrm>
            <a:off x="4850564" y="4868967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5" name="矩形 4"/>
          <p:cNvSpPr/>
          <p:nvPr/>
        </p:nvSpPr>
        <p:spPr>
          <a:xfrm>
            <a:off x="6969864" y="2095867"/>
            <a:ext cx="2816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ct val="30000"/>
              </a:spcAft>
              <a:defRPr/>
            </a:pPr>
            <a:r>
              <a:rPr kumimoji="1" lang="en-US" altLang="zh-CN" sz="3200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charset="0"/>
              </a:rPr>
              <a:t>=  R – (R</a:t>
            </a:r>
            <a:r>
              <a:rPr kumimoji="1" lang="en-US" altLang="zh-CN" sz="3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charset="0"/>
              </a:rPr>
              <a:t> – </a:t>
            </a:r>
            <a:r>
              <a:rPr kumimoji="1" lang="en-US" altLang="zh-CN" sz="3200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charset="0"/>
              </a:rPr>
              <a:t>S) </a:t>
            </a:r>
            <a:endParaRPr kumimoji="1" lang="en-US" altLang="zh-CN" sz="3200" baseline="0" dirty="0">
              <a:solidFill>
                <a:schemeClr val="accent6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2922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11426508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广义</a:t>
            </a: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笛卡尔积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Extended Cartesian Product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40" name="Rectangle 4"/>
          <p:cNvSpPr txBox="1">
            <a:spLocks noChangeArrowheads="1"/>
          </p:cNvSpPr>
          <p:nvPr/>
        </p:nvSpPr>
        <p:spPr bwMode="auto">
          <a:xfrm>
            <a:off x="407368" y="858612"/>
            <a:ext cx="11521280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30000"/>
              </a:spcAft>
              <a:buNone/>
              <a:defRPr/>
            </a:pPr>
            <a:r>
              <a:rPr kumimoji="1" lang="zh-CN" altLang="en-US" baseline="0" dirty="0" smtClean="0">
                <a:latin typeface="Arial" charset="0"/>
              </a:rPr>
              <a:t>	</a:t>
            </a:r>
            <a:r>
              <a:rPr kumimoji="1" lang="zh-CN" altLang="zh-CN" baseline="0" dirty="0" smtClean="0">
                <a:latin typeface="Arial" charset="0"/>
              </a:rPr>
              <a:t>设</a:t>
            </a:r>
            <a:r>
              <a:rPr kumimoji="1" lang="zh-CN" altLang="en-US" baseline="0" dirty="0" smtClean="0">
                <a:latin typeface="Arial" charset="0"/>
              </a:rPr>
              <a:t>m元</a:t>
            </a:r>
            <a:r>
              <a:rPr kumimoji="1" lang="zh-CN" altLang="zh-CN" baseline="0" dirty="0" smtClean="0">
                <a:latin typeface="Arial" charset="0"/>
              </a:rPr>
              <a:t>关系R有a个元组，</a:t>
            </a:r>
            <a:r>
              <a:rPr kumimoji="1" lang="zh-CN" altLang="en-US" baseline="0" dirty="0" smtClean="0">
                <a:latin typeface="Arial" charset="0"/>
              </a:rPr>
              <a:t>n元</a:t>
            </a:r>
            <a:r>
              <a:rPr kumimoji="1" lang="zh-CN" altLang="zh-CN" baseline="0" dirty="0" smtClean="0">
                <a:latin typeface="Arial" charset="0"/>
              </a:rPr>
              <a:t>关系S有b个元组，则R和S的广义笛卡尔积是一个有a×b个元组的</a:t>
            </a:r>
            <a:r>
              <a:rPr kumimoji="1" lang="zh-CN" altLang="en-US" baseline="0" dirty="0" smtClean="0">
                <a:latin typeface="Arial" charset="0"/>
              </a:rPr>
              <a:t>m</a:t>
            </a:r>
            <a:r>
              <a:rPr kumimoji="1" lang="en-US" altLang="zh-CN" baseline="0" dirty="0" smtClean="0">
                <a:latin typeface="Arial" charset="0"/>
              </a:rPr>
              <a:t>+n</a:t>
            </a:r>
            <a:r>
              <a:rPr kumimoji="1" lang="zh-CN" altLang="en-US" baseline="0" dirty="0" smtClean="0">
                <a:latin typeface="Arial" charset="0"/>
              </a:rPr>
              <a:t>元关系</a:t>
            </a:r>
            <a:r>
              <a:rPr kumimoji="1" lang="zh-CN" altLang="zh-CN" baseline="0" dirty="0" smtClean="0">
                <a:latin typeface="Arial" charset="0"/>
              </a:rPr>
              <a:t>，其中每一个元组的前</a:t>
            </a:r>
            <a:r>
              <a:rPr kumimoji="1" lang="zh-CN" altLang="en-US" baseline="0" dirty="0" smtClean="0">
                <a:latin typeface="Arial" charset="0"/>
              </a:rPr>
              <a:t>m个分量</a:t>
            </a:r>
            <a:r>
              <a:rPr kumimoji="1" lang="zh-CN" altLang="zh-CN" baseline="0" dirty="0" smtClean="0">
                <a:latin typeface="Arial" charset="0"/>
              </a:rPr>
              <a:t>是关系R的一个元组，后</a:t>
            </a:r>
            <a:r>
              <a:rPr kumimoji="1" lang="zh-CN" altLang="en-US" baseline="0" dirty="0" smtClean="0">
                <a:latin typeface="Arial" charset="0"/>
              </a:rPr>
              <a:t>n个分量</a:t>
            </a:r>
            <a:r>
              <a:rPr kumimoji="1" lang="zh-CN" altLang="zh-CN" baseline="0" dirty="0" smtClean="0">
                <a:latin typeface="Arial" charset="0"/>
              </a:rPr>
              <a:t>是关系S的一个元组。记作：</a:t>
            </a:r>
            <a:r>
              <a:rPr kumimoji="1" lang="zh-CN" altLang="en-US" baseline="0" dirty="0" smtClean="0">
                <a:latin typeface="Arial" charset="0"/>
              </a:rPr>
              <a:t> 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R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×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S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=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{ &lt;</a:t>
            </a:r>
            <a:r>
              <a:rPr kumimoji="1" lang="en-US" altLang="zh-CN" baseline="0" dirty="0" err="1">
                <a:solidFill>
                  <a:srgbClr val="FFFF00"/>
                </a:solidFill>
                <a:latin typeface="Arial" charset="0"/>
              </a:rPr>
              <a:t>tr,ts</a:t>
            </a:r>
            <a:r>
              <a:rPr kumimoji="1" lang="en-US" altLang="zh-CN" baseline="0" dirty="0">
                <a:solidFill>
                  <a:srgbClr val="FFFF00"/>
                </a:solidFill>
                <a:latin typeface="Arial" charset="0"/>
              </a:rPr>
              <a:t>&gt; 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| 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</a:rPr>
              <a:t>tr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∈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</a:rPr>
              <a:t>R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 ∧ 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</a:rPr>
              <a:t>ts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∈S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 }</a:t>
            </a: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4312"/>
              </p:ext>
            </p:extLst>
          </p:nvPr>
        </p:nvGraphicFramePr>
        <p:xfrm>
          <a:off x="3494237" y="4508318"/>
          <a:ext cx="1905000" cy="109728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学历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补助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高中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47981"/>
              </p:ext>
            </p:extLst>
          </p:nvPr>
        </p:nvGraphicFramePr>
        <p:xfrm>
          <a:off x="757932" y="4509120"/>
          <a:ext cx="2313731" cy="1463040"/>
        </p:xfrm>
        <a:graphic>
          <a:graphicData uri="http://schemas.openxmlformats.org/drawingml/2006/table">
            <a:tbl>
              <a:tblPr/>
              <a:tblGrid>
                <a:gridCol w="82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04149"/>
              </p:ext>
            </p:extLst>
          </p:nvPr>
        </p:nvGraphicFramePr>
        <p:xfrm>
          <a:off x="6168008" y="3817242"/>
          <a:ext cx="5616624" cy="2560320"/>
        </p:xfrm>
        <a:graphic>
          <a:graphicData uri="http://schemas.openxmlformats.org/drawingml/2006/table">
            <a:tbl>
              <a:tblPr/>
              <a:tblGrid>
                <a:gridCol w="117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R.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R.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R.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S.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S.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补助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高中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高中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高中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Rectangle 91"/>
          <p:cNvSpPr>
            <a:spLocks noChangeArrowheads="1"/>
          </p:cNvSpPr>
          <p:nvPr/>
        </p:nvSpPr>
        <p:spPr bwMode="auto">
          <a:xfrm>
            <a:off x="1722140" y="4077947"/>
            <a:ext cx="205185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45" name="Rectangle 92"/>
          <p:cNvSpPr>
            <a:spLocks noChangeArrowheads="1"/>
          </p:cNvSpPr>
          <p:nvPr/>
        </p:nvSpPr>
        <p:spPr bwMode="auto">
          <a:xfrm>
            <a:off x="4293818" y="4102458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8932465" y="3330722"/>
            <a:ext cx="735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latin typeface="Arial" charset="0"/>
                <a:ea typeface="黑体" panose="02010609060101010101" pitchFamily="49" charset="-122"/>
              </a:rPr>
              <a:t>R×S</a:t>
            </a:r>
            <a:endParaRPr lang="zh-CN" altLang="en-US" sz="2400" baseline="0" dirty="0">
              <a:solidFill>
                <a:prstClr val="white"/>
              </a:solidFill>
              <a:latin typeface="Arial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67171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94035"/>
              </p:ext>
            </p:extLst>
          </p:nvPr>
        </p:nvGraphicFramePr>
        <p:xfrm>
          <a:off x="6168008" y="3817242"/>
          <a:ext cx="5616624" cy="2560320"/>
        </p:xfrm>
        <a:graphic>
          <a:graphicData uri="http://schemas.openxmlformats.org/drawingml/2006/table">
            <a:tbl>
              <a:tblPr/>
              <a:tblGrid>
                <a:gridCol w="117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补助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高中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高中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高中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11426508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广义</a:t>
            </a: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笛卡尔积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Extended Cartesian Product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3494237" y="4508318"/>
          <a:ext cx="1905000" cy="109728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学历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补助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高中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Group 19"/>
          <p:cNvGraphicFramePr>
            <a:graphicFrameLocks noGrp="1"/>
          </p:cNvGraphicFramePr>
          <p:nvPr>
            <p:extLst/>
          </p:nvPr>
        </p:nvGraphicFramePr>
        <p:xfrm>
          <a:off x="757932" y="4509120"/>
          <a:ext cx="2313731" cy="1463040"/>
        </p:xfrm>
        <a:graphic>
          <a:graphicData uri="http://schemas.openxmlformats.org/drawingml/2006/table">
            <a:tbl>
              <a:tblPr/>
              <a:tblGrid>
                <a:gridCol w="82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Rectangle 91"/>
          <p:cNvSpPr>
            <a:spLocks noChangeArrowheads="1"/>
          </p:cNvSpPr>
          <p:nvPr/>
        </p:nvSpPr>
        <p:spPr bwMode="auto">
          <a:xfrm>
            <a:off x="1722140" y="4077947"/>
            <a:ext cx="205185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45" name="Rectangle 92"/>
          <p:cNvSpPr>
            <a:spLocks noChangeArrowheads="1"/>
          </p:cNvSpPr>
          <p:nvPr/>
        </p:nvSpPr>
        <p:spPr bwMode="auto">
          <a:xfrm>
            <a:off x="4293818" y="4102458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8932465" y="3330722"/>
            <a:ext cx="735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latin typeface="Arial" charset="0"/>
                <a:ea typeface="黑体" panose="02010609060101010101" pitchFamily="49" charset="-122"/>
              </a:rPr>
              <a:t>R×S</a:t>
            </a:r>
            <a:endParaRPr lang="zh-CN" altLang="en-US" sz="2400" baseline="0" dirty="0">
              <a:solidFill>
                <a:prstClr val="white"/>
              </a:solidFill>
              <a:latin typeface="Arial" charset="0"/>
              <a:ea typeface="黑体" panose="02010609060101010101" pitchFamily="49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7135522" y="4669614"/>
            <a:ext cx="4329663" cy="1440821"/>
          </a:xfrm>
          <a:prstGeom prst="wedgeRoundRectCallout">
            <a:avLst>
              <a:gd name="adj1" fmla="val -27291"/>
              <a:gd name="adj2" fmla="val -84825"/>
              <a:gd name="adj3" fmla="val 16667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wrap="square" lIns="36000" tIns="36000" rIns="36000" bIns="36000" anchor="ctr" anchorCtr="0">
            <a:noAutofit/>
          </a:bodyPr>
          <a:lstStyle/>
          <a:p>
            <a:pPr fontAlgn="auto">
              <a:spcBef>
                <a:spcPts val="0"/>
              </a:spcBef>
            </a:pPr>
            <a:r>
              <a:rPr lang="zh-CN" altLang="en-US" sz="2800" b="1" kern="0" baseline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无二义性的情况</a:t>
            </a:r>
            <a:r>
              <a:rPr lang="zh-CN" altLang="en-US" sz="2800" b="1" kern="0" baseline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下属性名前可以</a:t>
            </a:r>
            <a:r>
              <a:rPr lang="zh-CN" altLang="en-US" sz="2800" b="1" kern="0" baseline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省略关系名前缀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07368" y="858612"/>
            <a:ext cx="11521280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30000"/>
              </a:spcAft>
              <a:buNone/>
              <a:defRPr/>
            </a:pPr>
            <a:r>
              <a:rPr kumimoji="1" lang="zh-CN" altLang="en-US" baseline="0" dirty="0" smtClean="0">
                <a:latin typeface="Arial" charset="0"/>
              </a:rPr>
              <a:t>	</a:t>
            </a:r>
            <a:r>
              <a:rPr kumimoji="1" lang="zh-CN" altLang="zh-CN" baseline="0" dirty="0" smtClean="0">
                <a:latin typeface="Arial" charset="0"/>
              </a:rPr>
              <a:t>设</a:t>
            </a:r>
            <a:r>
              <a:rPr kumimoji="1" lang="zh-CN" altLang="en-US" baseline="0" dirty="0" smtClean="0">
                <a:latin typeface="Arial" charset="0"/>
              </a:rPr>
              <a:t>m元</a:t>
            </a:r>
            <a:r>
              <a:rPr kumimoji="1" lang="zh-CN" altLang="zh-CN" baseline="0" dirty="0" smtClean="0">
                <a:latin typeface="Arial" charset="0"/>
              </a:rPr>
              <a:t>关系R有a个元组，</a:t>
            </a:r>
            <a:r>
              <a:rPr kumimoji="1" lang="zh-CN" altLang="en-US" baseline="0" dirty="0" smtClean="0">
                <a:latin typeface="Arial" charset="0"/>
              </a:rPr>
              <a:t>n元</a:t>
            </a:r>
            <a:r>
              <a:rPr kumimoji="1" lang="zh-CN" altLang="zh-CN" baseline="0" dirty="0" smtClean="0">
                <a:latin typeface="Arial" charset="0"/>
              </a:rPr>
              <a:t>关系S有b个元组，则R和S的广义笛卡尔积是一个有a×b个元组的</a:t>
            </a:r>
            <a:r>
              <a:rPr kumimoji="1" lang="zh-CN" altLang="en-US" baseline="0" dirty="0" smtClean="0">
                <a:latin typeface="Arial" charset="0"/>
              </a:rPr>
              <a:t>m</a:t>
            </a:r>
            <a:r>
              <a:rPr kumimoji="1" lang="en-US" altLang="zh-CN" baseline="0" dirty="0" smtClean="0">
                <a:latin typeface="Arial" charset="0"/>
              </a:rPr>
              <a:t>+n</a:t>
            </a:r>
            <a:r>
              <a:rPr kumimoji="1" lang="zh-CN" altLang="en-US" baseline="0" dirty="0" smtClean="0">
                <a:latin typeface="Arial" charset="0"/>
              </a:rPr>
              <a:t>元关系</a:t>
            </a:r>
            <a:r>
              <a:rPr kumimoji="1" lang="zh-CN" altLang="zh-CN" baseline="0" dirty="0" smtClean="0">
                <a:latin typeface="Arial" charset="0"/>
              </a:rPr>
              <a:t>，其中每一个元组的前</a:t>
            </a:r>
            <a:r>
              <a:rPr kumimoji="1" lang="zh-CN" altLang="en-US" baseline="0" dirty="0" smtClean="0">
                <a:latin typeface="Arial" charset="0"/>
              </a:rPr>
              <a:t>m个分量</a:t>
            </a:r>
            <a:r>
              <a:rPr kumimoji="1" lang="zh-CN" altLang="zh-CN" baseline="0" dirty="0" smtClean="0">
                <a:latin typeface="Arial" charset="0"/>
              </a:rPr>
              <a:t>是关系R的一个元组，后</a:t>
            </a:r>
            <a:r>
              <a:rPr kumimoji="1" lang="zh-CN" altLang="en-US" baseline="0" dirty="0" smtClean="0">
                <a:latin typeface="Arial" charset="0"/>
              </a:rPr>
              <a:t>n个分量</a:t>
            </a:r>
            <a:r>
              <a:rPr kumimoji="1" lang="zh-CN" altLang="zh-CN" baseline="0" dirty="0" smtClean="0">
                <a:latin typeface="Arial" charset="0"/>
              </a:rPr>
              <a:t>是关系S的一个元组。记作：</a:t>
            </a:r>
            <a:r>
              <a:rPr kumimoji="1" lang="zh-CN" altLang="en-US" baseline="0" dirty="0" smtClean="0">
                <a:latin typeface="Arial" charset="0"/>
              </a:rPr>
              <a:t> 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R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×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S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=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{ &lt;</a:t>
            </a:r>
            <a:r>
              <a:rPr kumimoji="1" lang="en-US" altLang="zh-CN" baseline="0" dirty="0" err="1">
                <a:solidFill>
                  <a:srgbClr val="FFFF00"/>
                </a:solidFill>
                <a:latin typeface="Arial" charset="0"/>
              </a:rPr>
              <a:t>tr,ts</a:t>
            </a:r>
            <a:r>
              <a:rPr kumimoji="1" lang="en-US" altLang="zh-CN" baseline="0" dirty="0">
                <a:solidFill>
                  <a:srgbClr val="FFFF00"/>
                </a:solidFill>
                <a:latin typeface="Arial" charset="0"/>
              </a:rPr>
              <a:t>&gt; 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| 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</a:rPr>
              <a:t>tr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∈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</a:rPr>
              <a:t>R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 ∧ 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</a:rPr>
              <a:t>ts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∈S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3534654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74393"/>
              </p:ext>
            </p:extLst>
          </p:nvPr>
        </p:nvGraphicFramePr>
        <p:xfrm>
          <a:off x="6168008" y="3817242"/>
          <a:ext cx="5616624" cy="2560320"/>
        </p:xfrm>
        <a:graphic>
          <a:graphicData uri="http://schemas.openxmlformats.org/drawingml/2006/table">
            <a:tbl>
              <a:tblPr/>
              <a:tblGrid>
                <a:gridCol w="117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R.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S.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权值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11426508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广义</a:t>
            </a: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笛卡尔积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（</a:t>
            </a:r>
            <a:r>
              <a:rPr lang="en-US" altLang="zh-CN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Extended Cartesian Product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）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36632"/>
              </p:ext>
            </p:extLst>
          </p:nvPr>
        </p:nvGraphicFramePr>
        <p:xfrm>
          <a:off x="3494237" y="4508318"/>
          <a:ext cx="1905000" cy="109728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权值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52526"/>
              </p:ext>
            </p:extLst>
          </p:nvPr>
        </p:nvGraphicFramePr>
        <p:xfrm>
          <a:off x="757932" y="4509120"/>
          <a:ext cx="2313731" cy="1463040"/>
        </p:xfrm>
        <a:graphic>
          <a:graphicData uri="http://schemas.openxmlformats.org/drawingml/2006/table">
            <a:tbl>
              <a:tblPr/>
              <a:tblGrid>
                <a:gridCol w="82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Rectangle 91"/>
          <p:cNvSpPr>
            <a:spLocks noChangeArrowheads="1"/>
          </p:cNvSpPr>
          <p:nvPr/>
        </p:nvSpPr>
        <p:spPr bwMode="auto">
          <a:xfrm>
            <a:off x="1722140" y="4077947"/>
            <a:ext cx="205185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45" name="Rectangle 92"/>
          <p:cNvSpPr>
            <a:spLocks noChangeArrowheads="1"/>
          </p:cNvSpPr>
          <p:nvPr/>
        </p:nvSpPr>
        <p:spPr bwMode="auto">
          <a:xfrm>
            <a:off x="4293818" y="4102458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8932465" y="3330722"/>
            <a:ext cx="735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en-US" altLang="zh-CN" sz="2400" baseline="0" dirty="0">
                <a:solidFill>
                  <a:prstClr val="white"/>
                </a:solidFill>
                <a:latin typeface="Arial" charset="0"/>
                <a:ea typeface="黑体" panose="02010609060101010101" pitchFamily="49" charset="-122"/>
              </a:rPr>
              <a:t>R×S</a:t>
            </a:r>
            <a:endParaRPr lang="zh-CN" altLang="en-US" sz="2400" baseline="0" dirty="0">
              <a:solidFill>
                <a:prstClr val="white"/>
              </a:solidFill>
              <a:latin typeface="Arial" charset="0"/>
              <a:ea typeface="黑体" panose="02010609060101010101" pitchFamily="49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07368" y="858612"/>
            <a:ext cx="11521280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30000"/>
              </a:spcAft>
              <a:buNone/>
              <a:defRPr/>
            </a:pPr>
            <a:r>
              <a:rPr kumimoji="1" lang="zh-CN" altLang="en-US" baseline="0" dirty="0" smtClean="0">
                <a:latin typeface="Arial" charset="0"/>
              </a:rPr>
              <a:t>	</a:t>
            </a:r>
            <a:r>
              <a:rPr kumimoji="1" lang="zh-CN" altLang="zh-CN" baseline="0" dirty="0" smtClean="0">
                <a:latin typeface="Arial" charset="0"/>
              </a:rPr>
              <a:t>设</a:t>
            </a:r>
            <a:r>
              <a:rPr kumimoji="1" lang="zh-CN" altLang="en-US" baseline="0" dirty="0" smtClean="0">
                <a:latin typeface="Arial" charset="0"/>
              </a:rPr>
              <a:t>m元</a:t>
            </a:r>
            <a:r>
              <a:rPr kumimoji="1" lang="zh-CN" altLang="zh-CN" baseline="0" dirty="0" smtClean="0">
                <a:latin typeface="Arial" charset="0"/>
              </a:rPr>
              <a:t>关系R有a个元组，</a:t>
            </a:r>
            <a:r>
              <a:rPr kumimoji="1" lang="zh-CN" altLang="en-US" baseline="0" dirty="0" smtClean="0">
                <a:latin typeface="Arial" charset="0"/>
              </a:rPr>
              <a:t>n元</a:t>
            </a:r>
            <a:r>
              <a:rPr kumimoji="1" lang="zh-CN" altLang="zh-CN" baseline="0" dirty="0" smtClean="0">
                <a:latin typeface="Arial" charset="0"/>
              </a:rPr>
              <a:t>关系S有b个元组，则R和S的广义笛卡尔积是一个有a×b个元组的</a:t>
            </a:r>
            <a:r>
              <a:rPr kumimoji="1" lang="zh-CN" altLang="en-US" baseline="0" dirty="0" smtClean="0">
                <a:latin typeface="Arial" charset="0"/>
              </a:rPr>
              <a:t>m</a:t>
            </a:r>
            <a:r>
              <a:rPr kumimoji="1" lang="en-US" altLang="zh-CN" baseline="0" dirty="0" smtClean="0">
                <a:latin typeface="Arial" charset="0"/>
              </a:rPr>
              <a:t>+n</a:t>
            </a:r>
            <a:r>
              <a:rPr kumimoji="1" lang="zh-CN" altLang="en-US" baseline="0" dirty="0" smtClean="0">
                <a:latin typeface="Arial" charset="0"/>
              </a:rPr>
              <a:t>元关系</a:t>
            </a:r>
            <a:r>
              <a:rPr kumimoji="1" lang="zh-CN" altLang="zh-CN" baseline="0" dirty="0" smtClean="0">
                <a:latin typeface="Arial" charset="0"/>
              </a:rPr>
              <a:t>，其中每一个元组的前</a:t>
            </a:r>
            <a:r>
              <a:rPr kumimoji="1" lang="zh-CN" altLang="en-US" baseline="0" dirty="0" smtClean="0">
                <a:latin typeface="Arial" charset="0"/>
              </a:rPr>
              <a:t>m个分量</a:t>
            </a:r>
            <a:r>
              <a:rPr kumimoji="1" lang="zh-CN" altLang="zh-CN" baseline="0" dirty="0" smtClean="0">
                <a:latin typeface="Arial" charset="0"/>
              </a:rPr>
              <a:t>是关系R的一个元组，后</a:t>
            </a:r>
            <a:r>
              <a:rPr kumimoji="1" lang="zh-CN" altLang="en-US" baseline="0" dirty="0" smtClean="0">
                <a:latin typeface="Arial" charset="0"/>
              </a:rPr>
              <a:t>n个分量</a:t>
            </a:r>
            <a:r>
              <a:rPr kumimoji="1" lang="zh-CN" altLang="zh-CN" baseline="0" dirty="0" smtClean="0">
                <a:latin typeface="Arial" charset="0"/>
              </a:rPr>
              <a:t>是关系S的一个元组。记作：</a:t>
            </a:r>
            <a:r>
              <a:rPr kumimoji="1" lang="zh-CN" altLang="en-US" baseline="0" dirty="0" smtClean="0">
                <a:latin typeface="Arial" charset="0"/>
              </a:rPr>
              <a:t> 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R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×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S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zh-CN" altLang="zh-CN" baseline="0" dirty="0" smtClean="0">
                <a:solidFill>
                  <a:srgbClr val="FFFF00"/>
                </a:solidFill>
                <a:latin typeface="Arial" charset="0"/>
              </a:rPr>
              <a:t>=</a:t>
            </a:r>
            <a:r>
              <a:rPr kumimoji="1" lang="zh-CN" altLang="en-US" baseline="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{ &lt;</a:t>
            </a:r>
            <a:r>
              <a:rPr kumimoji="1" lang="en-US" altLang="zh-CN" baseline="0" dirty="0" err="1">
                <a:solidFill>
                  <a:srgbClr val="FFFF00"/>
                </a:solidFill>
                <a:latin typeface="Arial" charset="0"/>
              </a:rPr>
              <a:t>tr,ts</a:t>
            </a:r>
            <a:r>
              <a:rPr kumimoji="1" lang="en-US" altLang="zh-CN" baseline="0" dirty="0">
                <a:solidFill>
                  <a:srgbClr val="FFFF00"/>
                </a:solidFill>
                <a:latin typeface="Arial" charset="0"/>
              </a:rPr>
              <a:t>&gt; 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| 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</a:rPr>
              <a:t>tr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∈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</a:rPr>
              <a:t>R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 ∧ 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</a:rPr>
              <a:t>ts</a:t>
            </a:r>
            <a:r>
              <a:rPr kumimoji="1" lang="en-US" altLang="zh-CN" baseline="0" dirty="0" err="1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∈S</a:t>
            </a:r>
            <a:r>
              <a:rPr kumimoji="1" lang="en-US" altLang="zh-CN" baseline="0" dirty="0" smtClean="0">
                <a:solidFill>
                  <a:srgbClr val="FFFF00"/>
                </a:solidFill>
                <a:latin typeface="Arial" charset="0"/>
              </a:rPr>
              <a:t> }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6960096" y="5023462"/>
            <a:ext cx="4268249" cy="1086973"/>
          </a:xfrm>
          <a:prstGeom prst="wedgeRoundRectCallout">
            <a:avLst>
              <a:gd name="adj1" fmla="val -27291"/>
              <a:gd name="adj2" fmla="val -84825"/>
              <a:gd name="adj3" fmla="val 16667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wrap="square" lIns="36000" tIns="36000" rIns="36000" bIns="36000" anchor="ctr" anchorCtr="0">
            <a:noAutofit/>
          </a:bodyPr>
          <a:lstStyle/>
          <a:p>
            <a:pPr fontAlgn="auto">
              <a:spcBef>
                <a:spcPts val="0"/>
              </a:spcBef>
            </a:pPr>
            <a:r>
              <a:rPr lang="zh-CN" altLang="en-US" sz="2800" b="1" kern="0" baseline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可以混用两种格式，只要保证无二义性即可</a:t>
            </a:r>
            <a:endParaRPr lang="zh-CN" altLang="en-US" sz="2800" b="1" kern="0" baseline="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15640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带有标题的">
  <a:themeElements>
    <a:clrScheme name="带有标题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带有标题的">
      <a:majorFont>
        <a:latin typeface="方正姚体"/>
        <a:ea typeface="方正姚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带有标题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带有标题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Bd/xNmZTkyhsUj7LOmlpy6m1GkA=</DigestValue>
    </Reference>
    <Reference Type="http://www.w3.org/2000/09/xmldsig#Object" URI="#idOfficeObject">
      <DigestMethod Algorithm="http://www.w3.org/2000/09/xmldsig#sha1"/>
      <DigestValue>R0ttXn6kC15kJlfn+f00isOyOGM=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xUbwTlXTn0mZtPtDEO1jdzvba18=</DigestValue>
    </Reference>
  </SignedInfo>
  <SignatureValue>HuI9NjkrrOrpjXMg8cuy/Dpu6OOrXQVeA7aX0UmzZ0GWh8jOjmSYJ7Q0ZstcMqLWARItOiI2n67y
bmko271Ej0I4mtUHi3lEf7q+QMpVJvL4QAysH0sZxMS0jgOb2adWgeMeqSWUQtMWYcaWLzwj8zx/
XhgP/tsj4OFQpA920LUgAMD5G5AGwttgdxuDM8tTOgPeHfhZ83/Zg8uVWMVwnQnzwX3FdMlx717n
7nSSKFUvk05YchtyX6x3KsaQbJI1Wm73nkZou2kXfXk/rcldaBZeluxK/WVmSzGawjR5gx503pGt
fDakr080B/jQtdpBUeESPPbIMrqgo+ZRiFThQw==</SignatureValue>
  <KeyInfo>
    <X509Data>
      <X509Certificate>MIIDBjCCAe6gAwIBAgIQSegSuCavEZNCP6t2cxFBHDANBgkqhkiG9w0BAQUFADARMQ8wDQYDVQQDEwZwYW5zaXIwIBcNMTgwMjAzMTc0MTQ4WhgPMjExODAxMTAxNzQxNDhaMBExDzANBgNVBAMTBnBhbnNpcjCCASIwDQYJKoZIhvcNAQEBBQADggEPADCCAQoCggEBAJ3k1oHBo5dRqqOlF61fHXKNV3A/F1rw8GFo+69k7f32dBv+ZKeel1c3JOURqqKTOe5WVSi21ETpCcXJFPXBVN4/Hz8H2FnBHN7E7jcurtGRfWz065RECvIGWZIqMJRzO9RHaa6CV2VpZ8WuMtuUCZ/GNvHhPaYFtGoFOF8DGxHlEUmCh+G8xgyDTzwCTVmsRJAz5fw9zRRlYcW18Y4pctktag7IBleMGpfqpYOAeIgd9e99T2CoEdF868UNlP8LwCMt8a0qny7OyktupuMM4Pm60iZSWrKKv0EJZYDbwse9U84Z+ocG6CD/BvlJzTVAfuklnc9OHXgMZShR6QoYus0CAwEAAaNYMFYwFQYDVR0lBA4wDAYKKwYBBAGCNwoDBDAyBgNVHREEKzApoCcGCisGAQQBgjcUAgOgGQwXcGFuc2lyQERFU0tUT1AtVTkzTzk2UAAwCQYDVR0TBAIwADANBgkqhkiG9w0BAQUFAAOCAQEAlpPDhjYbQJhQHGV8A+BWelr99Dy0KNzUEq3pqkVhwe7mRYFPbrxvwng3lNAeX+5ifB0nCNKn5j0PnOP3IWlSF/ri0hLxMp4PBMCDAG0Mp/BkCphKyUeJBcdWv1k1Ll/vCmEXIKI3si/r2LGaS/VPeSZHFwU8awvWhGYpYNkg4KCgqrkShkncKCP2qZDt4dr+QvYzujgrzV/EzV3hG6xALFp7tpOapbHWKYQhrlJVJBSNrK24+VYFWtTMW8vFktg3hGSRPvwSuNR/Ba+nVRyWJY0d39NQW+2oXasj5jvhqmDewC674JTYxINUJ9CFrlw2tpZSgHUT/UaIl5lMXS0Mww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</Transform>
          <Transform Algorithm="http://www.w3.org/TR/2001/REC-xml-c14n-20010315"/>
        </Transforms>
        <DigestMethod Algorithm="http://www.w3.org/2000/09/xmldsig#sha1"/>
        <DigestValue>kZJ05xtV+e0MdLLkmfnfmjyHdvE=</DigestValue>
      </Reference>
      <Reference URI="/ppt/_rels/viewProps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</Transform>
          <Transform Algorithm="http://www.w3.org/TR/2001/REC-xml-c14n-20010315"/>
        </Transforms>
        <DigestMethod Algorithm="http://www.w3.org/2000/09/xmldsig#sha1"/>
        <DigestValue>l6nqoSorOvXdOtUT3GheXF6Zy5o=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OdhT0K1k8Q08a7bRarF9Zp2L0MQ=</DigestValue>
      </Reference>
      <Reference URI="/ppt/handoutMasters/handoutMaster1.xml?ContentType=application/vnd.openxmlformats-officedocument.presentationml.handoutMaster+xml">
        <DigestMethod Algorithm="http://www.w3.org/2000/09/xmldsig#sha1"/>
        <DigestValue>tPaI7FA01gYi3zDEuag+QNiEb6s=</DigestValue>
      </Reference>
      <Reference URI="/ppt/media/audio1.wav?ContentType=audio/x-wav">
        <DigestMethod Algorithm="http://www.w3.org/2000/09/xmldsig#sha1"/>
        <DigestValue>01ymtg51svv0yE9UFotE3u37z/0=</DigestValue>
      </Reference>
      <Reference URI="/ppt/media/image1.jpeg?ContentType=image/jpeg">
        <DigestMethod Algorithm="http://www.w3.org/2000/09/xmldsig#sha1"/>
        <DigestValue>gPu2X5d8xEX+LjnBE7wthWEn4sQ=</DigestValue>
      </Reference>
      <Reference URI="/ppt/media/image2.png?ContentType=image/png">
        <DigestMethod Algorithm="http://www.w3.org/2000/09/xmldsig#sha1"/>
        <DigestValue>495i/F3+/AiUSKGGs2J+M3fx/cs=</DigestValue>
      </Reference>
      <Reference URI="/ppt/media/image3.png?ContentType=image/png">
        <DigestMethod Algorithm="http://www.w3.org/2000/09/xmldsig#sha1"/>
        <DigestValue>6Ft6ALetSHrV0IdCKYIh6KVKKnU=</DigestValue>
      </Reference>
      <Reference URI="/ppt/media/image4.png?ContentType=image/png">
        <DigestMethod Algorithm="http://www.w3.org/2000/09/xmldsig#sha1"/>
        <DigestValue>G5U3+EH+oCHcNmyR33Dzs4yNws4=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UK+aZXLskzfb720BpdJb+pH62O8=</DigestValue>
      </Reference>
      <Reference URI="/ppt/notesMasters/notesMaster1.xml?ContentType=application/vnd.openxmlformats-officedocument.presentationml.notesMaster+xml">
        <DigestMethod Algorithm="http://www.w3.org/2000/09/xmldsig#sha1"/>
        <DigestValue>ZImXwlT9Pt8xknno83MpudiK7RY=</DigestValue>
      </Reference>
      <Reference URI="/ppt/presentation.xml?ContentType=application/vnd.openxmlformats-officedocument.presentationml.presentation.main+xml">
        <DigestMethod Algorithm="http://www.w3.org/2000/09/xmldsig#sha1"/>
        <DigestValue>QPIv3Lt5QJT3yZ597+Jz5nsVWdE=</DigestValue>
      </Reference>
      <Reference URI="/ppt/presProps.xml?ContentType=application/vnd.openxmlformats-officedocument.presentationml.presProps+xml">
        <DigestMethod Algorithm="http://www.w3.org/2000/09/xmldsig#sha1"/>
        <DigestValue>419alk2Vvxh1WaquGlQnlWlyrLQ=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slideLayout1.xml?ContentType=application/vnd.openxmlformats-officedocument.presentationml.slideLayout+xml">
        <DigestMethod Algorithm="http://www.w3.org/2000/09/xmldsig#sha1"/>
        <DigestValue>0i5IFaRrVhW8fAvXbK0oQEUbvq8=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t/B9qrHnANW3lg3Nkd75d+RH68A=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3ubGnJb3clXGAdt4SvWxKFkJNIU=</DigestValue>
      </Reference>
      <Reference URI="/ppt/slideLayouts/slideLayout2.xml?ContentType=application/vnd.openxmlformats-officedocument.presentationml.slideLayout+xml">
        <DigestMethod Algorithm="http://www.w3.org/2000/09/xmldsig#sha1"/>
        <DigestValue>rzkhNjnzJ3REmvt1hnx2brhaFLI=</DigestValue>
      </Reference>
      <Reference URI="/ppt/slideLayouts/slideLayout3.xml?ContentType=application/vnd.openxmlformats-officedocument.presentationml.slideLayout+xml">
        <DigestMethod Algorithm="http://www.w3.org/2000/09/xmldsig#sha1"/>
        <DigestValue>GssJwut2tPXL1eWtUXdm2zJbTdo=</DigestValue>
      </Reference>
      <Reference URI="/ppt/slideLayouts/slideLayout4.xml?ContentType=application/vnd.openxmlformats-officedocument.presentationml.slideLayout+xml">
        <DigestMethod Algorithm="http://www.w3.org/2000/09/xmldsig#sha1"/>
        <DigestValue>pVIye29WHAWOcpZHCS0L1rpTNVw=</DigestValue>
      </Reference>
      <Reference URI="/ppt/slideLayouts/slideLayout5.xml?ContentType=application/vnd.openxmlformats-officedocument.presentationml.slideLayout+xml">
        <DigestMethod Algorithm="http://www.w3.org/2000/09/xmldsig#sha1"/>
        <DigestValue>u2jMSl7Rv/toqhYj4rOlbc5P+4Y=</DigestValue>
      </Reference>
      <Reference URI="/ppt/slideLayouts/slideLayout6.xml?ContentType=application/vnd.openxmlformats-officedocument.presentationml.slideLayout+xml">
        <DigestMethod Algorithm="http://www.w3.org/2000/09/xmldsig#sha1"/>
        <DigestValue>IUWeJ0IAKIgjHv0AMh2JT6A75DM=</DigestValue>
      </Reference>
      <Reference URI="/ppt/slideLayouts/slideLayout7.xml?ContentType=application/vnd.openxmlformats-officedocument.presentationml.slideLayout+xml">
        <DigestMethod Algorithm="http://www.w3.org/2000/09/xmldsig#sha1"/>
        <DigestValue>54ETdvBFYnnh7SMDmrHQRp6u9dw=</DigestValue>
      </Reference>
      <Reference URI="/ppt/slideLayouts/slideLayout8.xml?ContentType=application/vnd.openxmlformats-officedocument.presentationml.slideLayout+xml">
        <DigestMethod Algorithm="http://www.w3.org/2000/09/xmldsig#sha1"/>
        <DigestValue>J1oB4RIBXrgM/ziTfWK0vkiX9Ns=</DigestValue>
      </Reference>
      <Reference URI="/ppt/slideLayouts/slideLayout9.xml?ContentType=application/vnd.openxmlformats-officedocument.presentationml.slideLayout+xml">
        <DigestMethod Algorithm="http://www.w3.org/2000/09/xmldsig#sha1"/>
        <DigestValue>PkckPe2FQ74i8JIXa6p4lZ/m+jo=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mSLEdPtUAy/WmLfm3Z1l4iUatNM=</DigestValue>
      </Reference>
      <Reference URI="/ppt/slideMasters/slideMaster1.xml?ContentType=application/vnd.openxmlformats-officedocument.presentationml.slideMaster+xml">
        <DigestMethod Algorithm="http://www.w3.org/2000/09/xmldsig#sha1"/>
        <DigestValue>P7hDxdPqH/bFZumZXk/wDH+L360=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Dw0hIKGXSFD3OJHZcAyOvPXDsts=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VTaZLq+ZfKLIhjvYKLCPg6Fegdk=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slide1.xml?ContentType=application/vnd.openxmlformats-officedocument.presentationml.slide+xml">
        <DigestMethod Algorithm="http://www.w3.org/2000/09/xmldsig#sha1"/>
        <DigestValue>+fdDtI8G2vUa7VoQD2RITFik78c=</DigestValue>
      </Reference>
      <Reference URI="/ppt/slides/slide10.xml?ContentType=application/vnd.openxmlformats-officedocument.presentationml.slide+xml">
        <DigestMethod Algorithm="http://www.w3.org/2000/09/xmldsig#sha1"/>
        <DigestValue>M9bn3c3kZequ4BHoNqizhMAQQrw=</DigestValue>
      </Reference>
      <Reference URI="/ppt/slides/slide11.xml?ContentType=application/vnd.openxmlformats-officedocument.presentationml.slide+xml">
        <DigestMethod Algorithm="http://www.w3.org/2000/09/xmldsig#sha1"/>
        <DigestValue>9dM7sgqpG7FJa0f5tDa+dsNArKE=</DigestValue>
      </Reference>
      <Reference URI="/ppt/slides/slide12.xml?ContentType=application/vnd.openxmlformats-officedocument.presentationml.slide+xml">
        <DigestMethod Algorithm="http://www.w3.org/2000/09/xmldsig#sha1"/>
        <DigestValue>uKXAPNGsRvmV6C2yMjUFHFIjxMU=</DigestValue>
      </Reference>
      <Reference URI="/ppt/slides/slide13.xml?ContentType=application/vnd.openxmlformats-officedocument.presentationml.slide+xml">
        <DigestMethod Algorithm="http://www.w3.org/2000/09/xmldsig#sha1"/>
        <DigestValue>E9LEWKfhGd4YtW6hi2XejeBPIh8=</DigestValue>
      </Reference>
      <Reference URI="/ppt/slides/slide14.xml?ContentType=application/vnd.openxmlformats-officedocument.presentationml.slide+xml">
        <DigestMethod Algorithm="http://www.w3.org/2000/09/xmldsig#sha1"/>
        <DigestValue>08ZcJtnUn3I8H6RWUviMZnVodPo=</DigestValue>
      </Reference>
      <Reference URI="/ppt/slides/slide15.xml?ContentType=application/vnd.openxmlformats-officedocument.presentationml.slide+xml">
        <DigestMethod Algorithm="http://www.w3.org/2000/09/xmldsig#sha1"/>
        <DigestValue>BI0Ev03CQ/2Ppumm4RwNK2j9+T8=</DigestValue>
      </Reference>
      <Reference URI="/ppt/slides/slide16.xml?ContentType=application/vnd.openxmlformats-officedocument.presentationml.slide+xml">
        <DigestMethod Algorithm="http://www.w3.org/2000/09/xmldsig#sha1"/>
        <DigestValue>1EFwIGSTCYxWw7yEeO5Trg9NsNs=</DigestValue>
      </Reference>
      <Reference URI="/ppt/slides/slide17.xml?ContentType=application/vnd.openxmlformats-officedocument.presentationml.slide+xml">
        <DigestMethod Algorithm="http://www.w3.org/2000/09/xmldsig#sha1"/>
        <DigestValue>OcehUCbpgsUyzAosl9tXqjQFCUs=</DigestValue>
      </Reference>
      <Reference URI="/ppt/slides/slide18.xml?ContentType=application/vnd.openxmlformats-officedocument.presentationml.slide+xml">
        <DigestMethod Algorithm="http://www.w3.org/2000/09/xmldsig#sha1"/>
        <DigestValue>QFmurZ5uysnbHpuhRpnqAcx5eD0=</DigestValue>
      </Reference>
      <Reference URI="/ppt/slides/slide19.xml?ContentType=application/vnd.openxmlformats-officedocument.presentationml.slide+xml">
        <DigestMethod Algorithm="http://www.w3.org/2000/09/xmldsig#sha1"/>
        <DigestValue>8zleV/k0e8jNtrwnLnURAiylmTY=</DigestValue>
      </Reference>
      <Reference URI="/ppt/slides/slide2.xml?ContentType=application/vnd.openxmlformats-officedocument.presentationml.slide+xml">
        <DigestMethod Algorithm="http://www.w3.org/2000/09/xmldsig#sha1"/>
        <DigestValue>TG6Y2z03+y4OKDlRBBwjxceuN/Q=</DigestValue>
      </Reference>
      <Reference URI="/ppt/slides/slide20.xml?ContentType=application/vnd.openxmlformats-officedocument.presentationml.slide+xml">
        <DigestMethod Algorithm="http://www.w3.org/2000/09/xmldsig#sha1"/>
        <DigestValue>H06OtUd7HHthZAx+x2bYyooSLjE=</DigestValue>
      </Reference>
      <Reference URI="/ppt/slides/slide21.xml?ContentType=application/vnd.openxmlformats-officedocument.presentationml.slide+xml">
        <DigestMethod Algorithm="http://www.w3.org/2000/09/xmldsig#sha1"/>
        <DigestValue>Jog9t/4CKBEiFBKHUYQrTOpPihQ=</DigestValue>
      </Reference>
      <Reference URI="/ppt/slides/slide22.xml?ContentType=application/vnd.openxmlformats-officedocument.presentationml.slide+xml">
        <DigestMethod Algorithm="http://www.w3.org/2000/09/xmldsig#sha1"/>
        <DigestValue>x5bdhunrft6R+WpV1TBJlBwQjA0=</DigestValue>
      </Reference>
      <Reference URI="/ppt/slides/slide23.xml?ContentType=application/vnd.openxmlformats-officedocument.presentationml.slide+xml">
        <DigestMethod Algorithm="http://www.w3.org/2000/09/xmldsig#sha1"/>
        <DigestValue>4okrjXDqN0+ExzUbM+p7Gq++A38=</DigestValue>
      </Reference>
      <Reference URI="/ppt/slides/slide3.xml?ContentType=application/vnd.openxmlformats-officedocument.presentationml.slide+xml">
        <DigestMethod Algorithm="http://www.w3.org/2000/09/xmldsig#sha1"/>
        <DigestValue>/CH+7DUJKPOpxBjCT4ZI2ANYCPI=</DigestValue>
      </Reference>
      <Reference URI="/ppt/slides/slide4.xml?ContentType=application/vnd.openxmlformats-officedocument.presentationml.slide+xml">
        <DigestMethod Algorithm="http://www.w3.org/2000/09/xmldsig#sha1"/>
        <DigestValue>yQERhQL9JkSvC/ehrzG+WCYs6jA=</DigestValue>
      </Reference>
      <Reference URI="/ppt/slides/slide5.xml?ContentType=application/vnd.openxmlformats-officedocument.presentationml.slide+xml">
        <DigestMethod Algorithm="http://www.w3.org/2000/09/xmldsig#sha1"/>
        <DigestValue>vmTCupACbXTIqOayvPZ2ihuMQwc=</DigestValue>
      </Reference>
      <Reference URI="/ppt/slides/slide6.xml?ContentType=application/vnd.openxmlformats-officedocument.presentationml.slide+xml">
        <DigestMethod Algorithm="http://www.w3.org/2000/09/xmldsig#sha1"/>
        <DigestValue>2ucKBSOGqQksboDQD4/2lrYQUGY=</DigestValue>
      </Reference>
      <Reference URI="/ppt/slides/slide7.xml?ContentType=application/vnd.openxmlformats-officedocument.presentationml.slide+xml">
        <DigestMethod Algorithm="http://www.w3.org/2000/09/xmldsig#sha1"/>
        <DigestValue>KRAKmGJKNUC6QfOmMBot+JtZ+qM=</DigestValue>
      </Reference>
      <Reference URI="/ppt/slides/slide8.xml?ContentType=application/vnd.openxmlformats-officedocument.presentationml.slide+xml">
        <DigestMethod Algorithm="http://www.w3.org/2000/09/xmldsig#sha1"/>
        <DigestValue>k9B75Qf1palgv9Akwj4oP3FILRI=</DigestValue>
      </Reference>
      <Reference URI="/ppt/slides/slide9.xml?ContentType=application/vnd.openxmlformats-officedocument.presentationml.slide+xml">
        <DigestMethod Algorithm="http://www.w3.org/2000/09/xmldsig#sha1"/>
        <DigestValue>lnfKzQrhmBolbulLY4eQ8futJWY=</DigestValue>
      </Reference>
      <Reference URI="/ppt/tableStyles.xml?ContentType=application/vnd.openxmlformats-officedocument.presentationml.tableStyles+xml">
        <DigestMethod Algorithm="http://www.w3.org/2000/09/xmldsig#sha1"/>
        <DigestValue>cgBwpeZXU0Bf04GoXGJtxmssv6Q=</DigestValue>
      </Reference>
      <Reference URI="/ppt/theme/theme1.xml?ContentType=application/vnd.openxmlformats-officedocument.theme+xml">
        <DigestMethod Algorithm="http://www.w3.org/2000/09/xmldsig#sha1"/>
        <DigestValue>NUqTq9KTeZE3acAxXzHSou2Ui4A=</DigestValue>
      </Reference>
      <Reference URI="/ppt/theme/theme2.xml?ContentType=application/vnd.openxmlformats-officedocument.theme+xml">
        <DigestMethod Algorithm="http://www.w3.org/2000/09/xmldsig#sha1"/>
        <DigestValue>9at13n1t5AMreeit2zlgnVOy8bw=</DigestValue>
      </Reference>
      <Reference URI="/ppt/theme/theme3.xml?ContentType=application/vnd.openxmlformats-officedocument.theme+xml">
        <DigestMethod Algorithm="http://www.w3.org/2000/09/xmldsig#sha1"/>
        <DigestValue>9at13n1t5AMreeit2zlgnVOy8bw=</DigestValue>
      </Reference>
      <Reference URI="/ppt/viewProps.xml?ContentType=application/vnd.openxmlformats-officedocument.presentationml.viewProps+xml">
        <DigestMethod Algorithm="http://www.w3.org/2000/09/xmldsig#sha1"/>
        <DigestValue>WAgVv72kyQET3zPGlzvm+T+ytdM=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2020-03-20T08:05:42Z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</OfficeVersion>
          <ApplicationVersion>16.0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2020-03-20T08:05:42Z</xd:SigningTime>
          <xd:SigningCertificate>
            <xd:Cert>
              <xd:CertDigest>
                <DigestMethod Algorithm="http://www.w3.org/2000/09/xmldsig#sha1"/>
                <DigestValue>5DJZoXIv6ir8hqa9Izb7S/wOB+U=</DigestValue>
              </xd:CertDigest>
              <xd:IssuerSerial>
                <X509IssuerName>CN=pansir</X509IssuerName>
                <X509SerialNumber>98238636236805782474821721803103224092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14984</TotalTime>
  <Words>2394</Words>
  <Application>Microsoft Office PowerPoint</Application>
  <PresentationFormat>宽屏</PresentationFormat>
  <Paragraphs>1046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 Unicode MS</vt:lpstr>
      <vt:lpstr>方正姚体</vt:lpstr>
      <vt:lpstr>黑体</vt:lpstr>
      <vt:lpstr>楷体_GB2312</vt:lpstr>
      <vt:lpstr>隶书</vt:lpstr>
      <vt:lpstr>宋体</vt:lpstr>
      <vt:lpstr>微软雅黑</vt:lpstr>
      <vt:lpstr>Arial</vt:lpstr>
      <vt:lpstr>Cambria Math</vt:lpstr>
      <vt:lpstr>Franklin Gothic Book</vt:lpstr>
      <vt:lpstr>Garamond</vt:lpstr>
      <vt:lpstr>Symbol</vt:lpstr>
      <vt:lpstr>Times New Roman</vt:lpstr>
      <vt:lpstr>Wingdings</vt:lpstr>
      <vt:lpstr>带有标题的</vt:lpstr>
      <vt:lpstr>关系数据模型</vt:lpstr>
      <vt:lpstr>关系操作</vt:lpstr>
      <vt:lpstr>关系操作</vt:lpstr>
      <vt:lpstr>并（Union）</vt:lpstr>
      <vt:lpstr>差（Difference ）</vt:lpstr>
      <vt:lpstr>交（Intersection）</vt:lpstr>
      <vt:lpstr>广义笛卡尔积（Extended Cartesian Product）</vt:lpstr>
      <vt:lpstr>广义笛卡尔积（Extended Cartesian Product）</vt:lpstr>
      <vt:lpstr>广义笛卡尔积（Extended Cartesian Product）</vt:lpstr>
      <vt:lpstr>选择（Selection）</vt:lpstr>
      <vt:lpstr>投影（Projection）</vt:lpstr>
      <vt:lpstr>连接（Join）</vt:lpstr>
      <vt:lpstr>连接（Join）</vt:lpstr>
      <vt:lpstr>连接（Join）</vt:lpstr>
      <vt:lpstr>除（Division）</vt:lpstr>
      <vt:lpstr>除（Division）</vt:lpstr>
      <vt:lpstr>除（Division）</vt:lpstr>
      <vt:lpstr>关系代数实例</vt:lpstr>
      <vt:lpstr>关系代数实例</vt:lpstr>
      <vt:lpstr>关系代数实例</vt:lpstr>
      <vt:lpstr>关系代数实例</vt:lpstr>
      <vt:lpstr>关系代数实例</vt:lpstr>
      <vt:lpstr>关系代数实例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潘 勇浩</cp:lastModifiedBy>
  <cp:revision>1691</cp:revision>
  <dcterms:created xsi:type="dcterms:W3CDTF">1601-01-01T00:00:00Z</dcterms:created>
  <dcterms:modified xsi:type="dcterms:W3CDTF">2020-03-20T04:46:04Z</dcterms:modified>
</cp:coreProperties>
</file>