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sigs" ContentType="application/vnd.openxmlformats-package.digital-signature-origin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_xmlsignatures/sig1.xml" ContentType="application/vnd.openxmlformats-package.digital-signature-xmlsignatur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package/2006/relationships/digital-signature/origin" Target="_xmlsignatures/origin.sigs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94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E8A5106-687A-450D-BB27-DB4A53806402}">
          <p14:sldIdLst>
            <p14:sldId id="256"/>
          </p14:sldIdLst>
        </p14:section>
        <p14:section name="无标题节" id="{5D17D565-BF3E-4E1C-8E50-BC818473CB61}">
          <p14:sldIdLst>
            <p14:sldId id="257"/>
            <p14:sldId id="258"/>
            <p14:sldId id="259"/>
            <p14:sldId id="260"/>
            <p14:sldId id="261"/>
            <p14:sldId id="294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86372" autoAdjust="0"/>
  </p:normalViewPr>
  <p:slideViewPr>
    <p:cSldViewPr>
      <p:cViewPr varScale="1">
        <p:scale>
          <a:sx n="69" d="100"/>
          <a:sy n="69" d="100"/>
        </p:scale>
        <p:origin x="67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15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-298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BBECC-95BD-44F0-9A5B-3A77644942D4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304DF-C1BA-40AE-A248-EE1FD47657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0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94217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155770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791346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36031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692531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613974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138244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8713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391146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57631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FA18-E9C0-46B0-908F-810C4DF19BD8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36D-AD7D-4FC6-A0F9-DD2B0358BE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601604"/>
      </p:ext>
    </p:extLst>
  </p:cSld>
  <p:clrMapOvr>
    <a:masterClrMapping/>
  </p:clrMapOvr>
  <p:transition spd="slow">
    <p:wipe dir="r"/>
    <p:sndAc>
      <p:stSnd>
        <p:snd r:embed="rId1" name="arrow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10903" y="89440"/>
            <a:ext cx="63401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spcAft>
                <a:spcPct val="0"/>
              </a:spcAft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fld id="{DE23FA18-E9C0-46B0-908F-810C4DF19BD8}" type="datetimeFigureOut">
              <a:rPr lang="zh-CN" altLang="en-US" smtClean="0"/>
              <a:pPr/>
              <a:t>2020/3/27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fld id="{0DAC636D-AD7D-4FC6-A0F9-DD2B0358BE8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Text Box 10"/>
          <p:cNvSpPr txBox="1">
            <a:spLocks noChangeArrowheads="1"/>
          </p:cNvSpPr>
          <p:nvPr userDrawn="1"/>
        </p:nvSpPr>
        <p:spPr bwMode="auto">
          <a:xfrm>
            <a:off x="10089164" y="180902"/>
            <a:ext cx="2000548" cy="18466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aseline="-25000" dirty="0">
                <a:solidFill>
                  <a:srgbClr val="8BB1E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四川农业大学    潘勇浩 </a:t>
            </a:r>
            <a:r>
              <a:rPr lang="zh-CN" altLang="en-US" baseline="-25000" dirty="0" smtClean="0">
                <a:solidFill>
                  <a:srgbClr val="8BB1E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baseline="-25000" dirty="0" smtClean="0">
                <a:solidFill>
                  <a:srgbClr val="8BB1E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2020</a:t>
            </a:r>
            <a:endParaRPr lang="zh-CN" altLang="en-US" baseline="-25000" dirty="0">
              <a:solidFill>
                <a:srgbClr val="8BB1E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椭圆 9"/>
          <p:cNvSpPr/>
          <p:nvPr userDrawn="1"/>
        </p:nvSpPr>
        <p:spPr>
          <a:xfrm rot="16200000">
            <a:off x="222576" y="244210"/>
            <a:ext cx="398347" cy="398346"/>
          </a:xfrm>
          <a:prstGeom prst="ellipse">
            <a:avLst/>
          </a:prstGeom>
          <a:noFill/>
          <a:ln>
            <a:solidFill>
              <a:srgbClr val="FCF873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DF97"/>
              </a:solidFill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-183148" y="445961"/>
            <a:ext cx="495705" cy="0"/>
          </a:xfrm>
          <a:prstGeom prst="line">
            <a:avLst/>
          </a:prstGeom>
          <a:ln>
            <a:solidFill>
              <a:srgbClr val="FCF873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>
            <a:spLocks noChangeAspect="1"/>
          </p:cNvSpPr>
          <p:nvPr userDrawn="1"/>
        </p:nvSpPr>
        <p:spPr>
          <a:xfrm rot="16200000">
            <a:off x="312557" y="334925"/>
            <a:ext cx="221871" cy="221871"/>
          </a:xfrm>
          <a:prstGeom prst="ellipse">
            <a:avLst/>
          </a:prstGeom>
          <a:gradFill>
            <a:gsLst>
              <a:gs pos="68000">
                <a:srgbClr val="C69135"/>
              </a:gs>
              <a:gs pos="310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1DF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6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  <p:sndAc>
      <p:stSnd>
        <p:snd r:embed="rId13" name="arrow.wav"/>
      </p:stSnd>
    </p:sndAc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zh-CN" altLang="en-US" sz="4000" b="1" kern="1200" baseline="0" dirty="0">
          <a:solidFill>
            <a:srgbClr val="FF9900"/>
          </a:solidFill>
          <a:effectLst/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bg1"/>
          </a:solidFill>
          <a:latin typeface="Arial" pitchFamily="34" charset="0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bg1"/>
          </a:solidFill>
          <a:latin typeface="Arial" pitchFamily="34" charset="0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bg1"/>
          </a:solidFill>
          <a:latin typeface="Arial" pitchFamily="34" charset="0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bg1"/>
          </a:solidFill>
          <a:latin typeface="Arial" pitchFamily="34" charset="0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bg1"/>
          </a:solidFill>
          <a:latin typeface="Arial" pitchFamily="34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ordArt 21"/>
          <p:cNvSpPr>
            <a:spLocks noChangeArrowheads="1" noChangeShapeType="1" noTextEdit="1"/>
          </p:cNvSpPr>
          <p:nvPr/>
        </p:nvSpPr>
        <p:spPr bwMode="auto">
          <a:xfrm>
            <a:off x="4439816" y="1700808"/>
            <a:ext cx="2802324" cy="86028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dist">
              <a:defRPr/>
            </a:pPr>
            <a:r>
              <a:rPr lang="zh-CN" altLang="en-US" sz="2800" kern="10" dirty="0">
                <a:ln w="19050" cap="sq">
                  <a:solidFill>
                    <a:srgbClr val="FFCC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0080D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000514">
                      <a:alpha val="80000"/>
                    </a:srgbClr>
                  </a:outerShdw>
                </a:effectLst>
                <a:latin typeface="隶书"/>
                <a:ea typeface="隶书"/>
              </a:rPr>
              <a:t>第</a:t>
            </a:r>
            <a:r>
              <a:rPr lang="en-US" altLang="zh-CN" sz="2800" kern="10" dirty="0">
                <a:ln w="19050" cap="sq">
                  <a:solidFill>
                    <a:srgbClr val="FFCC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0080D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000514">
                      <a:alpha val="80000"/>
                    </a:srgbClr>
                  </a:outerShdw>
                </a:effectLst>
                <a:latin typeface="隶书"/>
                <a:ea typeface="隶书"/>
              </a:rPr>
              <a:t>4</a:t>
            </a:r>
            <a:r>
              <a:rPr lang="zh-CN" altLang="en-US" sz="2800" kern="10" dirty="0">
                <a:ln w="19050" cap="sq">
                  <a:solidFill>
                    <a:srgbClr val="FFCC00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0080D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000514">
                      <a:alpha val="80000"/>
                    </a:srgbClr>
                  </a:outerShdw>
                </a:effectLst>
                <a:latin typeface="隶书"/>
                <a:ea typeface="隶书"/>
              </a:rPr>
              <a:t>章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 bwMode="auto">
          <a:xfrm>
            <a:off x="1847528" y="3356992"/>
            <a:ext cx="841332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514"/>
            </a:outerShdw>
          </a:effectLst>
        </p:spPr>
        <p:txBody>
          <a:bodyPr vert="horz" wrap="none" lIns="91440" tIns="45720" rIns="91440" bIns="45720" numCol="1" fromWordArt="1" anchor="ctr" anchorCtr="0" compatLnSpc="1">
            <a:prstTxWarp prst="textPlain">
              <a:avLst>
                <a:gd name="adj" fmla="val 48575"/>
              </a:avLst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9pPr>
          </a:lstStyle>
          <a:p>
            <a:pPr algn="dist">
              <a:defRPr/>
            </a:pPr>
            <a:r>
              <a:rPr lang="en-US" altLang="zh-CN" sz="2800" kern="10" spc="300" dirty="0">
                <a:ln w="19050" cap="sq">
                  <a:solidFill>
                    <a:srgbClr val="FFCC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0080D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000514">
                      <a:alpha val="79999"/>
                    </a:srgbClr>
                  </a:outerShdw>
                </a:effectLst>
                <a:latin typeface="Arial Black" pitchFamily="34" charset="0"/>
                <a:ea typeface="隶书"/>
              </a:rPr>
              <a:t>Structured Query Language</a:t>
            </a:r>
            <a:endParaRPr lang="zh-CN" altLang="en-US" sz="2800" kern="10" spc="300" baseline="-25000" dirty="0">
              <a:ln w="19050" cap="sq">
                <a:solidFill>
                  <a:srgbClr val="FFCC00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0080D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000514">
                    <a:alpha val="79999"/>
                  </a:srgbClr>
                </a:outerShdw>
              </a:effectLst>
              <a:latin typeface="Arial Black" pitchFamily="34" charset="0"/>
              <a:ea typeface="隶书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4439816" y="4686455"/>
            <a:ext cx="322875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514"/>
            </a:outerShdw>
          </a:effectLst>
        </p:spPr>
        <p:txBody>
          <a:bodyPr vert="horz" wrap="none" lIns="91440" tIns="45720" rIns="91440" bIns="45720" numCol="1" fromWordArt="1" anchor="ctr" anchorCtr="0" compatLnSpc="1">
            <a:prstTxWarp prst="textPlain">
              <a:avLst>
                <a:gd name="adj" fmla="val 48575"/>
              </a:avLst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990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rgbClr val="FF9900"/>
                </a:solidFill>
                <a:latin typeface="方正姚体" pitchFamily="2" charset="-122"/>
                <a:ea typeface="方正姚体" pitchFamily="2" charset="-122"/>
              </a:defRPr>
            </a:lvl9pPr>
          </a:lstStyle>
          <a:p>
            <a:pPr algn="dist">
              <a:defRPr/>
            </a:pPr>
            <a:r>
              <a:rPr lang="en-US" altLang="zh-CN" sz="2800" b="1" kern="10" spc="300" dirty="0">
                <a:ln w="19050" cap="sq">
                  <a:solidFill>
                    <a:srgbClr val="FFCC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0080D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000514">
                      <a:alpha val="79999"/>
                    </a:srgbClr>
                  </a:outerShdw>
                </a:effectLst>
                <a:latin typeface="Times New Roman" pitchFamily="18" charset="0"/>
                <a:ea typeface="隶书"/>
                <a:cs typeface="Times New Roman" pitchFamily="18" charset="0"/>
              </a:rPr>
              <a:t>SQL</a:t>
            </a:r>
            <a:endParaRPr lang="zh-CN" altLang="en-US" sz="2800" b="1" kern="10" spc="300" baseline="-25000" dirty="0">
              <a:ln w="19050" cap="sq">
                <a:solidFill>
                  <a:srgbClr val="FFCC00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0080D"/>
                  </a:gs>
                  <a:gs pos="100000">
                    <a:srgbClr val="FF00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000514">
                    <a:alpha val="79999"/>
                  </a:srgbClr>
                </a:outerShdw>
              </a:effectLst>
              <a:latin typeface="Times New Roman" pitchFamily="18" charset="0"/>
              <a:ea typeface="隶书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854362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27709"/>
            <a:ext cx="2224502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en-US" altLang="zh-CN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SQL</a:t>
            </a: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简介</a:t>
            </a:r>
            <a:endParaRPr lang="zh-CN" altLang="en-US" sz="4000" b="1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479376" y="908720"/>
            <a:ext cx="10873208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spcAft>
                <a:spcPts val="1200"/>
              </a:spcAft>
              <a:defRPr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Structured Query Language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）译为</a:t>
            </a:r>
            <a:r>
              <a:rPr lang="zh-CN" altLang="en-US" sz="3200" b="1" dirty="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结构化查询语言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，是标准的关系数据操作语言。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1974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年由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Boyce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Chamberlain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提出。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1975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～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1979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IBM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System R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上实现。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1986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ANSI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公布了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86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标准，次年被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ISO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通过。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1989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ISO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推出了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89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标准。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1992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年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ISO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推出了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92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标准，也称为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SQL2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99/SQL3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，增加了对面向对象模型的支持。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Aft>
                <a:spcPts val="1200"/>
              </a:spcAft>
              <a:defRPr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2006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，与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XML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关联应用</a:t>
            </a:r>
          </a:p>
        </p:txBody>
      </p:sp>
    </p:spTree>
    <p:extLst>
      <p:ext uri="{BB962C8B-B14F-4D97-AF65-F5344CB8AC3E}">
        <p14:creationId xmlns:p14="http://schemas.microsoft.com/office/powerpoint/2010/main" val="3793064827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39092" y="38870"/>
            <a:ext cx="2737462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zh-CN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SQL</a:t>
            </a: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的特点</a:t>
            </a:r>
            <a:endParaRPr lang="zh-CN" altLang="en-US" sz="4000" b="1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479376" y="922300"/>
            <a:ext cx="11017224" cy="1642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50000"/>
              </a:spcAft>
              <a:defRPr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集</a:t>
            </a:r>
            <a:r>
              <a:rPr lang="zh-CN" altLang="en-US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数据定义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数据查询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数据操纵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Manipulation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en-US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数据控制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功能于一体，语言简捷自然，易学易用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83432" y="2708920"/>
            <a:ext cx="2399812" cy="2808312"/>
            <a:chOff x="911424" y="3284984"/>
            <a:chExt cx="2399812" cy="2808312"/>
          </a:xfrm>
        </p:grpSpPr>
        <p:grpSp>
          <p:nvGrpSpPr>
            <p:cNvPr id="24" name="组合 23"/>
            <p:cNvGrpSpPr/>
            <p:nvPr/>
          </p:nvGrpSpPr>
          <p:grpSpPr>
            <a:xfrm>
              <a:off x="911424" y="3284984"/>
              <a:ext cx="2399812" cy="777600"/>
              <a:chOff x="5192" y="42274"/>
              <a:chExt cx="1990273" cy="7776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矩形 27"/>
              <p:cNvSpPr/>
              <p:nvPr/>
            </p:nvSpPr>
            <p:spPr>
              <a:xfrm>
                <a:off x="5192" y="42274"/>
                <a:ext cx="1990273" cy="777600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文本框 28"/>
              <p:cNvSpPr txBox="1"/>
              <p:nvPr/>
            </p:nvSpPr>
            <p:spPr>
              <a:xfrm>
                <a:off x="5192" y="42274"/>
                <a:ext cx="1990273" cy="777600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9136" tIns="113792" rIns="199136" bIns="113792" numCol="1" spcCol="1270" anchor="ctr" anchorCtr="0">
                <a:noAutofit/>
              </a:bodyPr>
              <a:lstStyle/>
              <a:p>
                <a:pPr lvl="0" algn="ctr" defTabSz="12446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kumimoji="1" lang="zh-CN" altLang="en-US" sz="3200" i="0" kern="1200" baseline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数据定义</a:t>
                </a:r>
                <a:endParaRPr lang="zh-CN" altLang="en-US" sz="32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911424" y="4062584"/>
              <a:ext cx="2399812" cy="2030712"/>
              <a:chOff x="5192" y="819874"/>
              <a:chExt cx="1990273" cy="252222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矩形 25"/>
              <p:cNvSpPr/>
              <p:nvPr/>
            </p:nvSpPr>
            <p:spPr>
              <a:xfrm>
                <a:off x="5192" y="819874"/>
                <a:ext cx="1990273" cy="2522226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" name="文本框 26"/>
              <p:cNvSpPr txBox="1"/>
              <p:nvPr/>
            </p:nvSpPr>
            <p:spPr>
              <a:xfrm>
                <a:off x="5192" y="819874"/>
                <a:ext cx="1990273" cy="2522226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4018" tIns="144018" rIns="192024" bIns="216027" numCol="1" spcCol="1270" anchor="t" anchorCtr="0">
                <a:noAutofit/>
              </a:bodyPr>
              <a:lstStyle/>
              <a:p>
                <a:pPr marL="228600" lvl="1" indent="-228600" algn="l" defTabSz="1200150">
                  <a:lnSpc>
                    <a:spcPct val="125000"/>
                  </a:lnSpc>
                  <a:spcBef>
                    <a:spcPct val="0"/>
                  </a:spcBef>
                  <a:spcAft>
                    <a:spcPts val="600"/>
                  </a:spcAft>
                  <a:buChar char="••"/>
                </a:pPr>
                <a:r>
                  <a:rPr lang="en-US" altLang="zh-CN" sz="2800" kern="1200" dirty="0" smtClean="0">
                    <a:latin typeface="Arial Black" panose="020B0A04020102020204" pitchFamily="34" charset="0"/>
                  </a:rPr>
                  <a:t>CREATE</a:t>
                </a:r>
              </a:p>
              <a:p>
                <a:pPr marL="228600" lvl="1" indent="-228600" algn="l" defTabSz="1200150">
                  <a:lnSpc>
                    <a:spcPct val="125000"/>
                  </a:lnSpc>
                  <a:spcBef>
                    <a:spcPct val="0"/>
                  </a:spcBef>
                  <a:spcAft>
                    <a:spcPts val="600"/>
                  </a:spcAft>
                  <a:buChar char="••"/>
                </a:pPr>
                <a:r>
                  <a:rPr lang="en-US" altLang="zh-CN" sz="2800" kern="1200" dirty="0" smtClean="0">
                    <a:latin typeface="Arial Black" panose="020B0A04020102020204" pitchFamily="34" charset="0"/>
                  </a:rPr>
                  <a:t>ALTER</a:t>
                </a:r>
              </a:p>
              <a:p>
                <a:pPr marL="228600" lvl="1" indent="-228600" algn="l" defTabSz="1200150">
                  <a:lnSpc>
                    <a:spcPct val="125000"/>
                  </a:lnSpc>
                  <a:spcBef>
                    <a:spcPct val="0"/>
                  </a:spcBef>
                  <a:spcAft>
                    <a:spcPts val="600"/>
                  </a:spcAft>
                  <a:buChar char="••"/>
                </a:pPr>
                <a:r>
                  <a:rPr lang="en-US" altLang="zh-CN" sz="2800" dirty="0">
                    <a:latin typeface="Arial Black" panose="020B0A04020102020204" pitchFamily="34" charset="0"/>
                  </a:rPr>
                  <a:t>DROP</a:t>
                </a:r>
                <a:endParaRPr lang="zh-CN" altLang="en-US" sz="2800" kern="1200" dirty="0"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3551717" y="2708920"/>
            <a:ext cx="2399812" cy="2808312"/>
            <a:chOff x="911424" y="3284984"/>
            <a:chExt cx="2399812" cy="2808312"/>
          </a:xfrm>
        </p:grpSpPr>
        <p:grpSp>
          <p:nvGrpSpPr>
            <p:cNvPr id="77" name="组合 76"/>
            <p:cNvGrpSpPr/>
            <p:nvPr/>
          </p:nvGrpSpPr>
          <p:grpSpPr>
            <a:xfrm>
              <a:off x="911424" y="3284984"/>
              <a:ext cx="2399812" cy="777600"/>
              <a:chOff x="5192" y="42274"/>
              <a:chExt cx="1990273" cy="7776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1" name="矩形 80"/>
              <p:cNvSpPr/>
              <p:nvPr/>
            </p:nvSpPr>
            <p:spPr>
              <a:xfrm>
                <a:off x="5192" y="42274"/>
                <a:ext cx="1990273" cy="777600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2" name="文本框 81"/>
              <p:cNvSpPr txBox="1"/>
              <p:nvPr/>
            </p:nvSpPr>
            <p:spPr>
              <a:xfrm>
                <a:off x="5192" y="42274"/>
                <a:ext cx="1990273" cy="777600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9136" tIns="113792" rIns="199136" bIns="113792" numCol="1" spcCol="1270" anchor="ctr" anchorCtr="0">
                <a:noAutofit/>
              </a:bodyPr>
              <a:lstStyle/>
              <a:p>
                <a:pPr lvl="0" algn="ctr" defTabSz="12446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kumimoji="1" lang="zh-CN" altLang="en-US" sz="3200" i="0" kern="1200" baseline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r>
                  <a:rPr kumimoji="1"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查询</a:t>
                </a:r>
                <a:endParaRPr lang="zh-CN" altLang="en-US" sz="32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911424" y="4062584"/>
              <a:ext cx="2399812" cy="2030712"/>
              <a:chOff x="5192" y="819874"/>
              <a:chExt cx="1990273" cy="252222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9" name="矩形 78"/>
              <p:cNvSpPr/>
              <p:nvPr/>
            </p:nvSpPr>
            <p:spPr>
              <a:xfrm>
                <a:off x="5192" y="819874"/>
                <a:ext cx="1990273" cy="2522226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0" name="文本框 79"/>
              <p:cNvSpPr txBox="1"/>
              <p:nvPr/>
            </p:nvSpPr>
            <p:spPr>
              <a:xfrm>
                <a:off x="5192" y="819874"/>
                <a:ext cx="1990273" cy="2522226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4018" tIns="144018" rIns="192024" bIns="216027" numCol="1" spcCol="1270" anchor="t" anchorCtr="0">
                <a:noAutofit/>
              </a:bodyPr>
              <a:lstStyle/>
              <a:p>
                <a:pPr marL="228600" lvl="1" indent="-228600" algn="l" defTabSz="1200150">
                  <a:lnSpc>
                    <a:spcPct val="125000"/>
                  </a:lnSpc>
                  <a:spcBef>
                    <a:spcPct val="0"/>
                  </a:spcBef>
                  <a:spcAft>
                    <a:spcPts val="600"/>
                  </a:spcAft>
                  <a:buChar char="••"/>
                </a:pPr>
                <a:r>
                  <a:rPr lang="en-US" altLang="zh-CN" sz="2800" kern="1200" dirty="0" smtClean="0">
                    <a:latin typeface="Arial Black" panose="020B0A04020102020204" pitchFamily="34" charset="0"/>
                  </a:rPr>
                  <a:t>SELECT</a:t>
                </a:r>
                <a:endParaRPr lang="zh-CN" altLang="en-US" sz="2800" kern="1200" dirty="0"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6120002" y="2708920"/>
            <a:ext cx="2399812" cy="2808312"/>
            <a:chOff x="911424" y="3284984"/>
            <a:chExt cx="2399812" cy="2808312"/>
          </a:xfrm>
        </p:grpSpPr>
        <p:grpSp>
          <p:nvGrpSpPr>
            <p:cNvPr id="84" name="组合 83"/>
            <p:cNvGrpSpPr/>
            <p:nvPr/>
          </p:nvGrpSpPr>
          <p:grpSpPr>
            <a:xfrm>
              <a:off x="911424" y="3284984"/>
              <a:ext cx="2399812" cy="777600"/>
              <a:chOff x="5192" y="42274"/>
              <a:chExt cx="1990273" cy="7776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8" name="矩形 87"/>
              <p:cNvSpPr/>
              <p:nvPr/>
            </p:nvSpPr>
            <p:spPr>
              <a:xfrm>
                <a:off x="5192" y="42274"/>
                <a:ext cx="1990273" cy="777600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9" name="文本框 88"/>
              <p:cNvSpPr txBox="1"/>
              <p:nvPr/>
            </p:nvSpPr>
            <p:spPr>
              <a:xfrm>
                <a:off x="5192" y="42274"/>
                <a:ext cx="1990273" cy="7776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9136" tIns="113792" rIns="199136" bIns="113792" numCol="1" spcCol="1270" anchor="ctr" anchorCtr="0">
                <a:noAutofit/>
              </a:bodyPr>
              <a:lstStyle/>
              <a:p>
                <a:pPr lvl="0" algn="ctr" defTabSz="12446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kumimoji="1" lang="zh-CN" altLang="en-US" sz="3200" i="0" kern="1200" baseline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数据操纵</a:t>
                </a:r>
                <a:endParaRPr lang="zh-CN" altLang="en-US" sz="32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911424" y="4062584"/>
              <a:ext cx="2399812" cy="2030712"/>
              <a:chOff x="5192" y="819874"/>
              <a:chExt cx="1990273" cy="252222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6" name="矩形 85"/>
              <p:cNvSpPr/>
              <p:nvPr/>
            </p:nvSpPr>
            <p:spPr>
              <a:xfrm>
                <a:off x="5192" y="819874"/>
                <a:ext cx="1990273" cy="2522226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7" name="文本框 86"/>
              <p:cNvSpPr txBox="1"/>
              <p:nvPr/>
            </p:nvSpPr>
            <p:spPr>
              <a:xfrm>
                <a:off x="5192" y="819874"/>
                <a:ext cx="1990273" cy="2522226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4018" tIns="144018" rIns="192024" bIns="216027" numCol="1" spcCol="1270" anchor="t" anchorCtr="0">
                <a:noAutofit/>
              </a:bodyPr>
              <a:lstStyle/>
              <a:p>
                <a:pPr marL="228600" lvl="1" indent="-228600" algn="l" defTabSz="1200150">
                  <a:lnSpc>
                    <a:spcPct val="125000"/>
                  </a:lnSpc>
                  <a:spcBef>
                    <a:spcPct val="0"/>
                  </a:spcBef>
                  <a:spcAft>
                    <a:spcPts val="600"/>
                  </a:spcAft>
                  <a:buChar char="••"/>
                </a:pPr>
                <a:r>
                  <a:rPr lang="en-US" altLang="zh-CN" sz="2800" kern="1200" dirty="0" smtClean="0">
                    <a:latin typeface="Arial Black" panose="020B0A04020102020204" pitchFamily="34" charset="0"/>
                  </a:rPr>
                  <a:t>INSERT</a:t>
                </a:r>
              </a:p>
              <a:p>
                <a:pPr marL="228600" lvl="1" indent="-228600" algn="l" defTabSz="1200150">
                  <a:lnSpc>
                    <a:spcPct val="125000"/>
                  </a:lnSpc>
                  <a:spcBef>
                    <a:spcPct val="0"/>
                  </a:spcBef>
                  <a:spcAft>
                    <a:spcPts val="600"/>
                  </a:spcAft>
                  <a:buChar char="••"/>
                </a:pPr>
                <a:r>
                  <a:rPr lang="en-US" altLang="zh-CN" sz="2800" dirty="0" smtClean="0">
                    <a:latin typeface="Arial Black" panose="020B0A04020102020204" pitchFamily="34" charset="0"/>
                  </a:rPr>
                  <a:t>UPDATE</a:t>
                </a:r>
              </a:p>
              <a:p>
                <a:pPr marL="228600" lvl="1" indent="-228600" algn="l" defTabSz="1200150">
                  <a:lnSpc>
                    <a:spcPct val="125000"/>
                  </a:lnSpc>
                  <a:spcBef>
                    <a:spcPct val="0"/>
                  </a:spcBef>
                  <a:spcAft>
                    <a:spcPts val="600"/>
                  </a:spcAft>
                  <a:buChar char="••"/>
                </a:pPr>
                <a:r>
                  <a:rPr lang="en-US" altLang="zh-CN" sz="2800" kern="1200" dirty="0">
                    <a:latin typeface="Arial Black" panose="020B0A04020102020204" pitchFamily="34" charset="0"/>
                  </a:rPr>
                  <a:t>DELETE</a:t>
                </a:r>
                <a:endParaRPr lang="zh-CN" altLang="en-US" sz="2800" kern="1200" dirty="0"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90" name="组合 89"/>
          <p:cNvGrpSpPr/>
          <p:nvPr/>
        </p:nvGrpSpPr>
        <p:grpSpPr>
          <a:xfrm>
            <a:off x="8688288" y="2708920"/>
            <a:ext cx="2399812" cy="2808312"/>
            <a:chOff x="911424" y="3284984"/>
            <a:chExt cx="2399812" cy="2808312"/>
          </a:xfrm>
        </p:grpSpPr>
        <p:grpSp>
          <p:nvGrpSpPr>
            <p:cNvPr id="91" name="组合 90"/>
            <p:cNvGrpSpPr/>
            <p:nvPr/>
          </p:nvGrpSpPr>
          <p:grpSpPr>
            <a:xfrm>
              <a:off x="911424" y="3284984"/>
              <a:ext cx="2399812" cy="777600"/>
              <a:chOff x="5192" y="42274"/>
              <a:chExt cx="1990273" cy="7776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5" name="矩形 94"/>
              <p:cNvSpPr/>
              <p:nvPr/>
            </p:nvSpPr>
            <p:spPr>
              <a:xfrm>
                <a:off x="5192" y="42274"/>
                <a:ext cx="1990273" cy="777600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6" name="文本框 95"/>
              <p:cNvSpPr txBox="1"/>
              <p:nvPr/>
            </p:nvSpPr>
            <p:spPr>
              <a:xfrm>
                <a:off x="5192" y="42274"/>
                <a:ext cx="1990273" cy="7776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9136" tIns="113792" rIns="199136" bIns="113792" numCol="1" spcCol="1270" anchor="ctr" anchorCtr="0">
                <a:noAutofit/>
              </a:bodyPr>
              <a:lstStyle/>
              <a:p>
                <a:pPr lvl="0" algn="ctr" defTabSz="124460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kumimoji="1" lang="zh-CN" altLang="en-US" sz="3200" i="0" kern="1200" baseline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数据控制 </a:t>
                </a:r>
                <a:endParaRPr lang="zh-CN" altLang="en-US" sz="3200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911424" y="4062584"/>
              <a:ext cx="2399812" cy="2030712"/>
              <a:chOff x="5192" y="819874"/>
              <a:chExt cx="1990273" cy="252222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3" name="矩形 92"/>
              <p:cNvSpPr/>
              <p:nvPr/>
            </p:nvSpPr>
            <p:spPr>
              <a:xfrm>
                <a:off x="5192" y="819874"/>
                <a:ext cx="1990273" cy="2522226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4" name="文本框 93"/>
              <p:cNvSpPr txBox="1"/>
              <p:nvPr/>
            </p:nvSpPr>
            <p:spPr>
              <a:xfrm>
                <a:off x="5192" y="819874"/>
                <a:ext cx="1990273" cy="2522226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4018" tIns="144018" rIns="192024" bIns="216027" numCol="1" spcCol="1270" anchor="t" anchorCtr="0">
                <a:noAutofit/>
              </a:bodyPr>
              <a:lstStyle/>
              <a:p>
                <a:pPr marL="228600" lvl="1" indent="-228600" algn="l" defTabSz="1200150">
                  <a:lnSpc>
                    <a:spcPct val="125000"/>
                  </a:lnSpc>
                  <a:spcBef>
                    <a:spcPct val="0"/>
                  </a:spcBef>
                  <a:spcAft>
                    <a:spcPts val="600"/>
                  </a:spcAft>
                  <a:buChar char="••"/>
                </a:pPr>
                <a:r>
                  <a:rPr lang="en-US" altLang="zh-CN" sz="2800" kern="1200" dirty="0" smtClean="0">
                    <a:latin typeface="Arial Black" panose="020B0A04020102020204" pitchFamily="34" charset="0"/>
                  </a:rPr>
                  <a:t>GRANT</a:t>
                </a:r>
              </a:p>
              <a:p>
                <a:pPr marL="228600" lvl="1" indent="-228600" algn="l" defTabSz="1200150">
                  <a:lnSpc>
                    <a:spcPct val="125000"/>
                  </a:lnSpc>
                  <a:spcBef>
                    <a:spcPct val="0"/>
                  </a:spcBef>
                  <a:spcAft>
                    <a:spcPts val="600"/>
                  </a:spcAft>
                  <a:buChar char="••"/>
                </a:pPr>
                <a:r>
                  <a:rPr lang="en-US" altLang="zh-CN" sz="2800" dirty="0">
                    <a:latin typeface="Arial Black" panose="020B0A04020102020204" pitchFamily="34" charset="0"/>
                  </a:rPr>
                  <a:t>REVOKE</a:t>
                </a:r>
                <a:endParaRPr lang="zh-CN" altLang="en-US" sz="2800" kern="1200" dirty="0"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97" name="Rectangle 3"/>
          <p:cNvSpPr txBox="1">
            <a:spLocks noChangeArrowheads="1"/>
          </p:cNvSpPr>
          <p:nvPr/>
        </p:nvSpPr>
        <p:spPr bwMode="auto">
          <a:xfrm>
            <a:off x="479376" y="5805264"/>
            <a:ext cx="11017224" cy="1265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50000"/>
              </a:spcAft>
              <a:defRPr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既是</a:t>
            </a:r>
            <a:r>
              <a:rPr lang="zh-CN" altLang="en-US" sz="3200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自主式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语言，又是</a:t>
            </a:r>
            <a:r>
              <a:rPr lang="zh-CN" altLang="en-US" sz="3200" b="1" dirty="0">
                <a:solidFill>
                  <a:srgbClr val="FF9900"/>
                </a:solidFill>
                <a:latin typeface="Times New Roman" pitchFamily="18" charset="0"/>
                <a:cs typeface="Times New Roman" pitchFamily="18" charset="0"/>
              </a:rPr>
              <a:t>嵌入式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语言。</a:t>
            </a:r>
          </a:p>
        </p:txBody>
      </p:sp>
    </p:spTree>
    <p:extLst>
      <p:ext uri="{BB962C8B-B14F-4D97-AF65-F5344CB8AC3E}">
        <p14:creationId xmlns:p14="http://schemas.microsoft.com/office/powerpoint/2010/main" val="110936092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47915" y="43761"/>
            <a:ext cx="4276345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数据定义（</a:t>
            </a:r>
            <a:r>
              <a:rPr lang="en-US" altLang="zh-CN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DDL</a:t>
            </a: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endParaRPr lang="zh-CN" altLang="en-US" sz="4000" b="1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23" name="Rectangle 9"/>
          <p:cNvSpPr txBox="1">
            <a:spLocks noChangeArrowheads="1"/>
          </p:cNvSpPr>
          <p:nvPr/>
        </p:nvSpPr>
        <p:spPr bwMode="auto">
          <a:xfrm>
            <a:off x="479376" y="997336"/>
            <a:ext cx="79303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355600" indent="-355600" eaLnBrk="1" hangingPunct="1">
              <a:defRPr/>
            </a:pPr>
            <a:r>
              <a:rPr lang="zh-CN" altLang="en-US" sz="3200" kern="0" dirty="0"/>
              <a:t>定义数据库结构、表结构、视图、索引等</a:t>
            </a:r>
          </a:p>
        </p:txBody>
      </p:sp>
      <p:sp>
        <p:nvSpPr>
          <p:cNvPr id="7" name="矩形 6"/>
          <p:cNvSpPr/>
          <p:nvPr/>
        </p:nvSpPr>
        <p:spPr>
          <a:xfrm>
            <a:off x="1755699" y="357301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zh-CN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7614" y="5478366"/>
            <a:ext cx="2230354" cy="733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120015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CREATE</a:t>
            </a:r>
          </a:p>
        </p:txBody>
      </p:sp>
      <p:sp>
        <p:nvSpPr>
          <p:cNvPr id="30" name="矩形 29"/>
          <p:cNvSpPr/>
          <p:nvPr/>
        </p:nvSpPr>
        <p:spPr>
          <a:xfrm>
            <a:off x="5248455" y="357301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不如意？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917275" y="5478366"/>
            <a:ext cx="1853969" cy="733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120015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ALTER</a:t>
            </a:r>
            <a:endParaRPr lang="en-US" altLang="zh-CN" sz="36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904312" y="357301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无用？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539702" y="5529854"/>
            <a:ext cx="1613070" cy="733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defTabSz="1200150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DROP</a:t>
            </a:r>
            <a:endParaRPr lang="en-US" altLang="zh-CN" sz="3600" dirty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028" name="Picture 4" descr="face sad 3128PX PNG 图标下载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260" y="195180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ce devilish 2128PX PNG 图标下载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2" y="195180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下箭头 8"/>
          <p:cNvSpPr/>
          <p:nvPr/>
        </p:nvSpPr>
        <p:spPr>
          <a:xfrm>
            <a:off x="1940763" y="4477776"/>
            <a:ext cx="504056" cy="93692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5554877" y="4477776"/>
            <a:ext cx="504056" cy="93692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>
            <a:off x="9094209" y="4477776"/>
            <a:ext cx="504056" cy="93692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2" descr="face crying 2128PX PNG 图标下载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088" y="1961524"/>
            <a:ext cx="1439999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159789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54148"/>
            <a:ext cx="4762056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数据库的定义与删除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35968" y="1628799"/>
            <a:ext cx="8748464" cy="655851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altLang="zh-CN" sz="3200" b="1" kern="0" dirty="0">
                <a:solidFill>
                  <a:srgbClr val="FFFF00"/>
                </a:solidFill>
                <a:latin typeface="Arial" charset="0"/>
              </a:rPr>
              <a:t>CREATE  DATABASE</a:t>
            </a:r>
            <a:r>
              <a:rPr lang="en-US" altLang="zh-CN" sz="3200" kern="0" dirty="0">
                <a:latin typeface="Arial" charset="0"/>
              </a:rPr>
              <a:t>  </a:t>
            </a:r>
            <a:r>
              <a:rPr lang="en-US" altLang="zh-CN" sz="3200" kern="0" dirty="0">
                <a:solidFill>
                  <a:srgbClr val="FFCC00"/>
                </a:solidFill>
                <a:latin typeface="Arial" charset="0"/>
              </a:rPr>
              <a:t>&lt;</a:t>
            </a:r>
            <a:r>
              <a:rPr lang="zh-CN" altLang="en-US" sz="3200" i="1" kern="0" dirty="0">
                <a:solidFill>
                  <a:srgbClr val="FFCC00"/>
                </a:solidFill>
                <a:latin typeface="Arial" charset="0"/>
              </a:rPr>
              <a:t>数据库名</a:t>
            </a:r>
            <a:r>
              <a:rPr lang="en-US" altLang="zh-CN" sz="3200" kern="0" dirty="0" smtClean="0">
                <a:solidFill>
                  <a:srgbClr val="FFCC00"/>
                </a:solidFill>
                <a:latin typeface="Arial" charset="0"/>
              </a:rPr>
              <a:t>&gt;</a:t>
            </a:r>
            <a:r>
              <a:rPr lang="zh-CN" altLang="en-US" sz="3200" kern="0" dirty="0" smtClean="0">
                <a:solidFill>
                  <a:srgbClr val="FFCC00"/>
                </a:solidFill>
                <a:latin typeface="Arial" charset="0"/>
              </a:rPr>
              <a:t>；</a:t>
            </a:r>
            <a:r>
              <a:rPr lang="en-US" altLang="zh-CN" sz="3200" kern="0" dirty="0" smtClean="0">
                <a:solidFill>
                  <a:srgbClr val="FFCC00"/>
                </a:solidFill>
                <a:latin typeface="Arial" charset="0"/>
              </a:rPr>
              <a:t> </a:t>
            </a:r>
            <a:endParaRPr lang="zh-CN" altLang="en-US" sz="3200" kern="0" dirty="0">
              <a:solidFill>
                <a:schemeClr val="tx2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767408" y="997218"/>
            <a:ext cx="27158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514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¯"/>
              <a:defRPr/>
            </a:pPr>
            <a:r>
              <a:rPr lang="zh-CN" altLang="en-US" kern="0" dirty="0">
                <a:effectLst/>
              </a:rPr>
              <a:t> 定义数据库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235968" y="2395685"/>
            <a:ext cx="8207375" cy="1222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15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例如命令：</a:t>
            </a:r>
            <a:r>
              <a:rPr lang="en-US" altLang="zh-CN" sz="2800" b="1" kern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Create  Database  </a:t>
            </a:r>
            <a:r>
              <a:rPr lang="en-US" altLang="zh-CN" sz="2800" b="1" kern="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tickets</a:t>
            </a:r>
            <a:r>
              <a:rPr lang="zh-CN" altLang="en-US" sz="2800" b="1" kern="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；</a:t>
            </a:r>
            <a:r>
              <a:rPr lang="en-US" altLang="zh-CN" sz="2800" b="1" kern="0" dirty="0" smtClean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en-US" altLang="zh-CN" sz="2800" b="1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spcAft>
                <a:spcPct val="15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可建立一个名为“</a:t>
            </a:r>
            <a:r>
              <a:rPr lang="en-US" altLang="zh-CN" sz="28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tickets</a:t>
            </a:r>
            <a:r>
              <a:rPr lang="zh-CN" altLang="en-US" sz="28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”的数据库</a:t>
            </a:r>
            <a:endParaRPr lang="en-US" altLang="zh-CN" sz="2800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235968" y="4725143"/>
            <a:ext cx="8748464" cy="685736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altLang="zh-CN" sz="3200" b="1" kern="0" dirty="0">
                <a:solidFill>
                  <a:srgbClr val="FFFF00"/>
                </a:solidFill>
                <a:latin typeface="Arial" charset="0"/>
              </a:rPr>
              <a:t>DROP  DATABASE</a:t>
            </a:r>
            <a:r>
              <a:rPr lang="en-US" altLang="zh-CN" sz="3200" kern="0" dirty="0">
                <a:latin typeface="Arial" charset="0"/>
              </a:rPr>
              <a:t>  </a:t>
            </a:r>
            <a:r>
              <a:rPr lang="en-US" altLang="zh-CN" sz="3200" kern="0" dirty="0">
                <a:solidFill>
                  <a:srgbClr val="FFCC00"/>
                </a:solidFill>
                <a:latin typeface="Arial" charset="0"/>
              </a:rPr>
              <a:t>&lt;</a:t>
            </a:r>
            <a:r>
              <a:rPr lang="zh-CN" altLang="en-US" sz="3200" i="1" kern="0" dirty="0">
                <a:solidFill>
                  <a:srgbClr val="FFCC00"/>
                </a:solidFill>
                <a:latin typeface="Arial" charset="0"/>
              </a:rPr>
              <a:t>数据库名</a:t>
            </a:r>
            <a:r>
              <a:rPr lang="en-US" altLang="zh-CN" sz="3200" kern="0" dirty="0" smtClean="0">
                <a:solidFill>
                  <a:srgbClr val="FFCC00"/>
                </a:solidFill>
                <a:latin typeface="Arial" charset="0"/>
              </a:rPr>
              <a:t>&gt;</a:t>
            </a:r>
            <a:r>
              <a:rPr lang="zh-CN" altLang="en-US" sz="3200" kern="0" dirty="0" smtClean="0">
                <a:solidFill>
                  <a:srgbClr val="FFCC00"/>
                </a:solidFill>
                <a:latin typeface="Arial" charset="0"/>
              </a:rPr>
              <a:t>；</a:t>
            </a:r>
            <a:endParaRPr lang="zh-CN" altLang="en-US" sz="3200" kern="0" dirty="0">
              <a:solidFill>
                <a:schemeClr val="tx2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767408" y="4077072"/>
            <a:ext cx="27158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000514"/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方正姚体" pitchFamily="2" charset="-122"/>
                <a:ea typeface="方正姚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¯"/>
              <a:defRPr/>
            </a:pPr>
            <a:r>
              <a:rPr lang="zh-CN" altLang="en-US" kern="0" dirty="0">
                <a:effectLst/>
              </a:rPr>
              <a:t> 删除数据库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235967" y="5518596"/>
            <a:ext cx="8207375" cy="502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15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例如：</a:t>
            </a:r>
            <a:r>
              <a:rPr lang="en-US" altLang="zh-CN" sz="2800" b="1" kern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Drop  Database  </a:t>
            </a:r>
            <a:r>
              <a:rPr lang="en-US" altLang="zh-CN" sz="2800" b="1" kern="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tickets</a:t>
            </a:r>
            <a:r>
              <a:rPr lang="zh-CN" altLang="en-US" sz="2800" b="1" kern="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；</a:t>
            </a:r>
            <a:endParaRPr lang="en-US" altLang="zh-CN" sz="2800" b="1" kern="0" dirty="0" smtClean="0">
              <a:solidFill>
                <a:srgbClr val="92D05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spcAft>
                <a:spcPct val="15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 smtClean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将名</a:t>
            </a:r>
            <a:r>
              <a:rPr lang="zh-CN" altLang="en-US" sz="28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为“</a:t>
            </a:r>
            <a:r>
              <a:rPr lang="en-US" altLang="zh-CN" sz="28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tickets</a:t>
            </a:r>
            <a:r>
              <a:rPr lang="zh-CN" altLang="en-US" sz="28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”的</a:t>
            </a:r>
            <a:r>
              <a:rPr lang="zh-CN" altLang="en-US" sz="2800" kern="0" dirty="0" smtClean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数据库删除</a:t>
            </a:r>
            <a:endParaRPr lang="en-US" altLang="zh-CN" sz="2800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40237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0"/>
            <a:ext cx="2710211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定义基本表</a:t>
            </a:r>
            <a:endParaRPr lang="zh-CN" altLang="en-US" sz="4000" b="1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751709" y="836712"/>
            <a:ext cx="10605325" cy="3384376"/>
          </a:xfrm>
          <a:prstGeom prst="roundRect">
            <a:avLst>
              <a:gd name="adj" fmla="val 10888"/>
            </a:avLst>
          </a:prstGeom>
          <a:solidFill>
            <a:schemeClr val="bg2">
              <a:lumMod val="1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altLang="zh-CN" b="1" kern="0" dirty="0">
                <a:solidFill>
                  <a:srgbClr val="FFFF00"/>
                </a:solidFill>
                <a:latin typeface="Arial" charset="0"/>
              </a:rPr>
              <a:t>CREATE  TABLE</a:t>
            </a:r>
            <a:r>
              <a:rPr lang="en-US" altLang="zh-CN" kern="0" dirty="0">
                <a:latin typeface="Arial" charset="0"/>
              </a:rPr>
              <a:t>  </a:t>
            </a:r>
            <a:r>
              <a:rPr lang="en-US" altLang="zh-CN" kern="0" dirty="0">
                <a:solidFill>
                  <a:srgbClr val="FFCC00"/>
                </a:solidFill>
                <a:latin typeface="Arial" charset="0"/>
              </a:rPr>
              <a:t>&lt;</a:t>
            </a:r>
            <a:r>
              <a:rPr lang="zh-CN" altLang="en-US" i="1" kern="0" dirty="0">
                <a:solidFill>
                  <a:srgbClr val="FFCC00"/>
                </a:solidFill>
                <a:latin typeface="Arial" charset="0"/>
              </a:rPr>
              <a:t>表名</a:t>
            </a:r>
            <a:r>
              <a:rPr lang="en-US" altLang="zh-CN" kern="0" dirty="0">
                <a:solidFill>
                  <a:srgbClr val="FFCC00"/>
                </a:solidFill>
                <a:latin typeface="Arial" charset="0"/>
              </a:rPr>
              <a:t>&gt;</a:t>
            </a:r>
            <a:r>
              <a:rPr lang="en-US" altLang="zh-CN" kern="0" dirty="0">
                <a:latin typeface="Arial" charset="0"/>
              </a:rPr>
              <a:t>  </a:t>
            </a:r>
            <a:r>
              <a:rPr lang="en-US" altLang="zh-CN" b="1" kern="0" dirty="0">
                <a:solidFill>
                  <a:srgbClr val="FFFF66"/>
                </a:solidFill>
                <a:latin typeface="Arial" charset="0"/>
              </a:rPr>
              <a:t>(</a:t>
            </a:r>
          </a:p>
          <a:p>
            <a:pPr marL="900113" lvl="2" indent="-342900" eaLnBrk="1" hangingPunct="1">
              <a:lnSpc>
                <a:spcPct val="120000"/>
              </a:lnSpc>
              <a:spcAft>
                <a:spcPct val="0"/>
              </a:spcAft>
              <a:buClr>
                <a:srgbClr val="66FF33"/>
              </a:buClr>
              <a:buSzPct val="85000"/>
              <a:buNone/>
              <a:defRPr/>
            </a:pPr>
            <a:r>
              <a:rPr lang="en-US" altLang="zh-CN" sz="2800" i="1" kern="0" dirty="0">
                <a:latin typeface="Arial" charset="0"/>
              </a:rPr>
              <a:t>	</a:t>
            </a:r>
            <a:r>
              <a:rPr lang="en-US" altLang="zh-CN" sz="2800" i="1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</a:rPr>
              <a:t>&lt;</a:t>
            </a:r>
            <a:r>
              <a:rPr lang="zh-CN" altLang="en-US" sz="2800" i="1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</a:rPr>
              <a:t>列名</a:t>
            </a:r>
            <a:r>
              <a:rPr lang="en-US" altLang="zh-CN" sz="2800" i="1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</a:rPr>
              <a:t>1&gt;  &lt;</a:t>
            </a:r>
            <a:r>
              <a:rPr lang="zh-CN" altLang="en-US" sz="2800" i="1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</a:rPr>
              <a:t>数据类型</a:t>
            </a:r>
            <a:r>
              <a:rPr lang="en-US" altLang="zh-CN" sz="2800" i="1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</a:rPr>
              <a:t>&gt;  [</a:t>
            </a:r>
            <a:r>
              <a:rPr lang="zh-CN" altLang="en-US" sz="2800" i="1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</a:rPr>
              <a:t>列级完整性约束</a:t>
            </a:r>
            <a:r>
              <a:rPr lang="en-US" altLang="zh-CN" sz="2800" i="1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</a:rPr>
              <a:t>]</a:t>
            </a:r>
          </a:p>
          <a:p>
            <a:pPr marL="900113" lvl="2" indent="-342900" eaLnBrk="1" hangingPunct="1">
              <a:lnSpc>
                <a:spcPct val="120000"/>
              </a:lnSpc>
              <a:spcAft>
                <a:spcPct val="0"/>
              </a:spcAft>
              <a:buClr>
                <a:srgbClr val="66FF33"/>
              </a:buClr>
              <a:buSzPct val="85000"/>
              <a:buNone/>
              <a:defRPr/>
            </a:pPr>
            <a:r>
              <a:rPr lang="en-US" altLang="zh-CN" sz="2800" i="1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</a:rPr>
              <a:t>	[</a:t>
            </a:r>
            <a:r>
              <a:rPr lang="zh-CN" altLang="en-US" sz="2800" i="1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</a:rPr>
              <a:t>，</a:t>
            </a:r>
            <a:r>
              <a:rPr lang="en-US" altLang="zh-CN" sz="2800" i="1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</a:rPr>
              <a:t>&lt;</a:t>
            </a:r>
            <a:r>
              <a:rPr lang="zh-CN" altLang="en-US" sz="2800" i="1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</a:rPr>
              <a:t>列名</a:t>
            </a:r>
            <a:r>
              <a:rPr lang="en-US" altLang="zh-CN" sz="2800" i="1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</a:rPr>
              <a:t>2&gt;  &lt;</a:t>
            </a:r>
            <a:r>
              <a:rPr lang="zh-CN" altLang="en-US" sz="2800" i="1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</a:rPr>
              <a:t>数据类型</a:t>
            </a:r>
            <a:r>
              <a:rPr lang="en-US" altLang="zh-CN" sz="2800" i="1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</a:rPr>
              <a:t>&gt;  [</a:t>
            </a:r>
            <a:r>
              <a:rPr lang="zh-CN" altLang="en-US" sz="2800" i="1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</a:rPr>
              <a:t>列级完整性约束</a:t>
            </a:r>
            <a:r>
              <a:rPr lang="en-US" altLang="zh-CN" sz="2800" i="1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</a:rPr>
              <a:t>]</a:t>
            </a:r>
          </a:p>
          <a:p>
            <a:pPr marL="900113" lvl="2" indent="-342900" eaLnBrk="1" hangingPunct="1">
              <a:lnSpc>
                <a:spcPct val="120000"/>
              </a:lnSpc>
              <a:spcAft>
                <a:spcPct val="0"/>
              </a:spcAft>
              <a:buClr>
                <a:srgbClr val="66FF33"/>
              </a:buClr>
              <a:buSzPct val="85000"/>
              <a:buNone/>
              <a:defRPr/>
            </a:pPr>
            <a:r>
              <a:rPr lang="en-US" altLang="zh-CN" sz="2800" i="1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</a:rPr>
              <a:t>		 </a:t>
            </a:r>
            <a:r>
              <a:rPr lang="en-US" altLang="zh-CN" sz="2800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</a:rPr>
              <a:t>┆</a:t>
            </a:r>
          </a:p>
          <a:p>
            <a:pPr marL="900113" lvl="2" indent="-342900" eaLnBrk="1" hangingPunct="1">
              <a:lnSpc>
                <a:spcPct val="120000"/>
              </a:lnSpc>
              <a:spcAft>
                <a:spcPct val="0"/>
              </a:spcAft>
              <a:buClr>
                <a:srgbClr val="66FF33"/>
              </a:buClr>
              <a:buSzPct val="85000"/>
              <a:buNone/>
              <a:defRPr/>
            </a:pPr>
            <a:r>
              <a:rPr lang="en-US" altLang="zh-CN" sz="2800" i="1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</a:rPr>
              <a:t>	[</a:t>
            </a:r>
            <a:r>
              <a:rPr lang="zh-CN" altLang="en-US" sz="2800" i="1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</a:rPr>
              <a:t>，</a:t>
            </a:r>
            <a:r>
              <a:rPr lang="en-US" altLang="zh-CN" sz="2800" i="1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</a:rPr>
              <a:t>&lt;</a:t>
            </a:r>
            <a:r>
              <a:rPr lang="zh-CN" altLang="en-US" sz="2800" i="1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</a:rPr>
              <a:t>列名</a:t>
            </a:r>
            <a:r>
              <a:rPr lang="en-US" altLang="zh-CN" sz="2800" i="1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</a:rPr>
              <a:t>n&gt;  &lt;</a:t>
            </a:r>
            <a:r>
              <a:rPr lang="zh-CN" altLang="en-US" sz="2800" i="1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</a:rPr>
              <a:t>数据类型</a:t>
            </a:r>
            <a:r>
              <a:rPr lang="en-US" altLang="zh-CN" sz="2800" i="1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</a:rPr>
              <a:t>&gt;  [</a:t>
            </a:r>
            <a:r>
              <a:rPr lang="zh-CN" altLang="en-US" sz="2800" i="1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</a:rPr>
              <a:t>列级完整性约束</a:t>
            </a:r>
            <a:r>
              <a:rPr lang="en-US" altLang="zh-CN" sz="2800" i="1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</a:rPr>
              <a:t>]]</a:t>
            </a:r>
          </a:p>
          <a:p>
            <a:pPr marL="900113" lvl="2" indent="-342900" eaLnBrk="1" hangingPunct="1">
              <a:lnSpc>
                <a:spcPct val="120000"/>
              </a:lnSpc>
              <a:spcAft>
                <a:spcPct val="0"/>
              </a:spcAft>
              <a:buClr>
                <a:srgbClr val="66FF33"/>
              </a:buClr>
              <a:buSzPct val="85000"/>
              <a:buNone/>
              <a:defRPr/>
            </a:pPr>
            <a:r>
              <a:rPr lang="en-US" altLang="zh-CN" sz="2800" i="1" kern="0" dirty="0">
                <a:latin typeface="Arial" charset="0"/>
              </a:rPr>
              <a:t>	</a:t>
            </a:r>
            <a:r>
              <a:rPr lang="en-US" altLang="zh-CN" sz="2800" i="1" kern="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charset="0"/>
              </a:rPr>
              <a:t>[</a:t>
            </a:r>
            <a:r>
              <a:rPr lang="zh-CN" altLang="en-US" sz="2800" i="1" kern="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charset="0"/>
              </a:rPr>
              <a:t>，表级完整性约束</a:t>
            </a:r>
            <a:r>
              <a:rPr lang="en-US" altLang="zh-CN" sz="2800" i="1" kern="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charset="0"/>
              </a:rPr>
              <a:t>1[,…]]  </a:t>
            </a:r>
            <a:r>
              <a:rPr lang="en-US" altLang="zh-CN" sz="2800" b="1" kern="0" dirty="0" smtClean="0">
                <a:solidFill>
                  <a:srgbClr val="FFFF66"/>
                </a:solidFill>
                <a:latin typeface="Arial" charset="0"/>
              </a:rPr>
              <a:t>) ;</a:t>
            </a:r>
            <a:endParaRPr lang="zh-CN" altLang="en-US" sz="2800" kern="0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5785925" y="4437112"/>
            <a:ext cx="4824858" cy="197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Aft>
                <a:spcPct val="0"/>
              </a:spcAft>
              <a:buClr>
                <a:srgbClr val="66FF33"/>
              </a:buClr>
              <a:buSzPct val="85000"/>
              <a:defRPr/>
            </a:pPr>
            <a:r>
              <a:rPr lang="en-US" altLang="en-US" sz="2800" b="1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CREATE TABLE </a:t>
            </a:r>
            <a:r>
              <a:rPr lang="en-US" altLang="en-US" sz="2800" b="1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Teacher</a:t>
            </a:r>
            <a:r>
              <a:rPr lang="en-US" altLang="zh-CN" sz="2800" b="1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800" b="1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(</a:t>
            </a:r>
            <a:endParaRPr lang="en-US" altLang="zh-CN" sz="2800" b="1" kern="0" dirty="0"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ct val="0"/>
              </a:spcAft>
              <a:buClr>
                <a:srgbClr val="66FF33"/>
              </a:buClr>
              <a:buSzPct val="85000"/>
              <a:defRPr/>
            </a:pPr>
            <a:r>
              <a:rPr lang="en-US" altLang="zh-CN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sz="2800" kern="0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工号</a:t>
            </a:r>
            <a:r>
              <a:rPr lang="en-US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800" kern="0" dirty="0">
                <a:solidFill>
                  <a:srgbClr val="CC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CHAR</a:t>
            </a:r>
            <a:r>
              <a:rPr lang="en-US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(4),</a:t>
            </a:r>
          </a:p>
          <a:p>
            <a:pPr marL="342900" indent="-342900">
              <a:spcAft>
                <a:spcPct val="0"/>
              </a:spcAft>
              <a:buClr>
                <a:srgbClr val="66FF33"/>
              </a:buClr>
              <a:buSzPct val="85000"/>
              <a:defRPr/>
            </a:pPr>
            <a:r>
              <a:rPr lang="en-US" altLang="zh-CN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sz="2800" kern="0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姓名</a:t>
            </a:r>
            <a:r>
              <a:rPr lang="en-US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800" kern="0" dirty="0">
                <a:solidFill>
                  <a:srgbClr val="CC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CHAR</a:t>
            </a:r>
            <a:r>
              <a:rPr lang="en-US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(20),</a:t>
            </a:r>
          </a:p>
          <a:p>
            <a:pPr marL="342900" indent="-342900">
              <a:spcAft>
                <a:spcPct val="0"/>
              </a:spcAft>
              <a:buClr>
                <a:srgbClr val="66FF33"/>
              </a:buClr>
              <a:buSzPct val="85000"/>
              <a:defRPr/>
            </a:pPr>
            <a:r>
              <a:rPr lang="en-US" altLang="zh-CN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sz="2800" kern="0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年龄</a:t>
            </a:r>
            <a:r>
              <a:rPr lang="en-US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INT</a:t>
            </a:r>
            <a:r>
              <a:rPr lang="en-US" altLang="zh-CN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,</a:t>
            </a:r>
          </a:p>
          <a:p>
            <a:pPr marL="342900" indent="-342900">
              <a:spcAft>
                <a:spcPct val="0"/>
              </a:spcAft>
              <a:buClr>
                <a:srgbClr val="66FF33"/>
              </a:buClr>
              <a:buSzPct val="85000"/>
              <a:defRPr/>
            </a:pPr>
            <a:r>
              <a:rPr lang="en-US" altLang="zh-CN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sz="2800" kern="0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性别</a:t>
            </a:r>
            <a:r>
              <a:rPr lang="en-US" altLang="en-US" sz="28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CHAR(2) </a:t>
            </a:r>
            <a:r>
              <a:rPr lang="en-US" altLang="en-US" sz="2800" b="1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) </a:t>
            </a:r>
            <a:r>
              <a:rPr lang="en-US" altLang="en-US" sz="2800" b="1" kern="0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800" b="1" kern="0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；</a:t>
            </a:r>
            <a:endParaRPr lang="en-US" altLang="en-US" sz="2800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4332622" y="5317728"/>
            <a:ext cx="971290" cy="497900"/>
          </a:xfrm>
          <a:prstGeom prst="rightArrow">
            <a:avLst>
              <a:gd name="adj1" fmla="val 50000"/>
              <a:gd name="adj2" fmla="val 59955"/>
            </a:avLst>
          </a:prstGeom>
          <a:solidFill>
            <a:srgbClr val="0099CC"/>
          </a:solidFill>
          <a:ln w="38100" cap="sq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wrap="none" lIns="72000" tIns="72000" rIns="72000" bIns="72000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810526" y="5023466"/>
            <a:ext cx="305322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3200" kern="0" dirty="0">
                <a:solidFill>
                  <a:srgbClr val="92D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创建一个没有任何约束的表</a:t>
            </a:r>
          </a:p>
        </p:txBody>
      </p:sp>
    </p:spTree>
    <p:extLst>
      <p:ext uri="{BB962C8B-B14F-4D97-AF65-F5344CB8AC3E}">
        <p14:creationId xmlns:p14="http://schemas.microsoft.com/office/powerpoint/2010/main" val="1259949158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475" y="0"/>
            <a:ext cx="2710211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定义基本表</a:t>
            </a:r>
            <a:endParaRPr lang="zh-CN" altLang="en-US" sz="4000" b="1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639616" y="3628865"/>
            <a:ext cx="6625282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5000"/>
              </a:lnSpc>
              <a:spcAft>
                <a:spcPct val="0"/>
              </a:spcAft>
              <a:buClr>
                <a:srgbClr val="66FF33"/>
              </a:buClr>
              <a:buSzPct val="85000"/>
              <a:defRPr/>
            </a:pPr>
            <a:r>
              <a:rPr lang="en-US" altLang="en-US" sz="3000" b="1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CREATE TABLE </a:t>
            </a:r>
            <a:r>
              <a:rPr lang="en-US" altLang="en-US" sz="3000" b="1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Teacher</a:t>
            </a:r>
            <a:r>
              <a:rPr lang="en-US" altLang="zh-CN" sz="3000" b="1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3000" b="1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(</a:t>
            </a:r>
            <a:endParaRPr lang="en-US" altLang="zh-CN" sz="3000" b="1" kern="0" dirty="0"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05000"/>
              </a:lnSpc>
              <a:spcAft>
                <a:spcPct val="0"/>
              </a:spcAft>
              <a:buClr>
                <a:srgbClr val="66FF33"/>
              </a:buClr>
              <a:buSzPct val="85000"/>
              <a:defRPr/>
            </a:pPr>
            <a:r>
              <a:rPr lang="en-US" altLang="zh-CN" sz="30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  </a:t>
            </a:r>
            <a:r>
              <a:rPr lang="en-US" altLang="en-US" sz="3000" kern="0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工号</a:t>
            </a:r>
            <a:r>
              <a:rPr lang="en-US" altLang="en-US" sz="30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3000" kern="0" dirty="0">
                <a:solidFill>
                  <a:srgbClr val="CC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CHAR</a:t>
            </a:r>
            <a:r>
              <a:rPr lang="en-US" altLang="en-US" sz="30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(4) </a:t>
            </a:r>
            <a:r>
              <a:rPr lang="en-US" altLang="en-US" sz="3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PRIMARY KEY</a:t>
            </a:r>
            <a:r>
              <a:rPr lang="en-US" altLang="en-US" sz="30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,</a:t>
            </a:r>
          </a:p>
          <a:p>
            <a:pPr marL="342900" indent="-342900">
              <a:lnSpc>
                <a:spcPct val="105000"/>
              </a:lnSpc>
              <a:spcAft>
                <a:spcPct val="0"/>
              </a:spcAft>
              <a:buClr>
                <a:srgbClr val="66FF33"/>
              </a:buClr>
              <a:buSzPct val="85000"/>
              <a:defRPr/>
            </a:pPr>
            <a:r>
              <a:rPr lang="en-US" altLang="zh-CN" sz="30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  </a:t>
            </a:r>
            <a:r>
              <a:rPr lang="en-US" altLang="en-US" sz="3000" kern="0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姓名</a:t>
            </a:r>
            <a:r>
              <a:rPr lang="en-US" altLang="en-US" sz="30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3000" kern="0" dirty="0">
                <a:solidFill>
                  <a:srgbClr val="CC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CHAR</a:t>
            </a:r>
            <a:r>
              <a:rPr lang="en-US" altLang="en-US" sz="30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(20) </a:t>
            </a:r>
            <a:r>
              <a:rPr lang="en-US" altLang="en-US" sz="3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NOT NULL</a:t>
            </a:r>
            <a:r>
              <a:rPr lang="en-US" altLang="en-US" sz="30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,</a:t>
            </a:r>
          </a:p>
          <a:p>
            <a:pPr marL="342900" indent="-342900">
              <a:lnSpc>
                <a:spcPct val="105000"/>
              </a:lnSpc>
              <a:spcAft>
                <a:spcPct val="0"/>
              </a:spcAft>
              <a:buClr>
                <a:srgbClr val="66FF33"/>
              </a:buClr>
              <a:buSzPct val="85000"/>
              <a:defRPr/>
            </a:pPr>
            <a:r>
              <a:rPr lang="en-US" altLang="zh-CN" sz="30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  </a:t>
            </a:r>
            <a:r>
              <a:rPr lang="en-US" altLang="en-US" sz="3000" kern="0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年龄</a:t>
            </a:r>
            <a:r>
              <a:rPr lang="en-US" altLang="en-US" sz="30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30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30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,</a:t>
            </a:r>
          </a:p>
          <a:p>
            <a:pPr marL="342900" indent="-342900">
              <a:lnSpc>
                <a:spcPct val="105000"/>
              </a:lnSpc>
              <a:spcAft>
                <a:spcPct val="0"/>
              </a:spcAft>
              <a:buClr>
                <a:srgbClr val="66FF33"/>
              </a:buClr>
              <a:buSzPct val="85000"/>
              <a:defRPr/>
            </a:pPr>
            <a:r>
              <a:rPr lang="en-US" altLang="zh-CN" sz="30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  </a:t>
            </a:r>
            <a:r>
              <a:rPr lang="en-US" altLang="en-US" sz="3000" kern="0" dirty="0" err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性别</a:t>
            </a:r>
            <a:r>
              <a:rPr lang="en-US" altLang="en-US" sz="30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3000" kern="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CHAR</a:t>
            </a:r>
            <a:r>
              <a:rPr lang="en-US" altLang="en-US" sz="30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(2) </a:t>
            </a:r>
            <a:r>
              <a:rPr lang="en-US" altLang="en-US" sz="3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DEFAULT '男'</a:t>
            </a:r>
            <a:r>
              <a:rPr lang="en-US" altLang="en-US" sz="30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,</a:t>
            </a:r>
          </a:p>
          <a:p>
            <a:pPr marL="342900" indent="-342900">
              <a:lnSpc>
                <a:spcPct val="105000"/>
              </a:lnSpc>
              <a:spcAft>
                <a:spcPct val="0"/>
              </a:spcAft>
              <a:buClr>
                <a:srgbClr val="66FF33"/>
              </a:buClr>
              <a:buSzPct val="85000"/>
              <a:defRPr/>
            </a:pPr>
            <a:r>
              <a:rPr lang="en-US" altLang="zh-CN" sz="30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3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UNIQUE</a:t>
            </a:r>
            <a:r>
              <a:rPr lang="en-US" altLang="en-US" sz="3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(</a:t>
            </a:r>
            <a:r>
              <a:rPr lang="en-US" altLang="en-US" sz="3000" kern="0" dirty="0" err="1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姓名</a:t>
            </a:r>
            <a:r>
              <a:rPr lang="en-US" altLang="en-US" sz="3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3000" kern="0" dirty="0">
                <a:solidFill>
                  <a:srgbClr val="99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3000" b="1" kern="0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30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；</a:t>
            </a:r>
            <a:endParaRPr lang="en-US" altLang="en-US" sz="3000" kern="0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3392" y="1099122"/>
            <a:ext cx="1108923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Aft>
                <a:spcPct val="0"/>
              </a:spcAft>
              <a:buClr>
                <a:srgbClr val="66FF33"/>
              </a:buClr>
              <a:buSzPct val="85000"/>
            </a:pPr>
            <a:r>
              <a:rPr lang="zh-CN" altLang="en-US" sz="3200" kern="0" dirty="0">
                <a:solidFill>
                  <a:schemeClr val="bg1"/>
                </a:solidFill>
              </a:rPr>
              <a:t>创建一个约束丰富的表</a:t>
            </a:r>
            <a:r>
              <a:rPr lang="en-US" altLang="zh-CN" sz="3200" kern="0" dirty="0">
                <a:solidFill>
                  <a:schemeClr val="bg1"/>
                </a:solidFill>
              </a:rPr>
              <a:t>:</a:t>
            </a:r>
            <a:r>
              <a:rPr lang="zh-CN" altLang="en-US" sz="3200" kern="0" dirty="0">
                <a:solidFill>
                  <a:schemeClr val="bg1"/>
                </a:solidFill>
              </a:rPr>
              <a:t>工号为主键，姓名不能为空，性别的默认值为</a:t>
            </a:r>
            <a:r>
              <a:rPr lang="en-US" altLang="zh-CN" sz="3200" kern="0" dirty="0">
                <a:solidFill>
                  <a:schemeClr val="bg1"/>
                </a:solidFill>
              </a:rPr>
              <a:t>‘</a:t>
            </a:r>
            <a:r>
              <a:rPr lang="zh-CN" altLang="en-US" sz="3200" kern="0" dirty="0">
                <a:solidFill>
                  <a:schemeClr val="bg1"/>
                </a:solidFill>
              </a:rPr>
              <a:t>男’，且姓名必须是唯一的。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015880" y="2564904"/>
            <a:ext cx="700524" cy="761786"/>
          </a:xfrm>
          <a:prstGeom prst="downArrow">
            <a:avLst>
              <a:gd name="adj1" fmla="val 50000"/>
              <a:gd name="adj2" fmla="val 49976"/>
            </a:avLst>
          </a:prstGeom>
          <a:solidFill>
            <a:srgbClr val="0099CC"/>
          </a:solidFill>
          <a:ln w="38100" cap="sq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wrap="none" lIns="72000" tIns="72000" rIns="72000" bIns="72000" anchor="ctr"/>
          <a:lstStyle/>
          <a:p>
            <a:endParaRPr lang="zh-CN" alt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757532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41564"/>
            <a:ext cx="2710211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修改基本表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95400" y="973489"/>
            <a:ext cx="10657184" cy="3175591"/>
          </a:xfrm>
          <a:prstGeom prst="roundRect">
            <a:avLst>
              <a:gd name="adj" fmla="val 6650"/>
            </a:avLst>
          </a:prstGeom>
          <a:solidFill>
            <a:schemeClr val="bg2">
              <a:lumMod val="1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0"/>
              </a:spcAft>
              <a:buNone/>
              <a:defRPr/>
            </a:pPr>
            <a:r>
              <a:rPr lang="en-US" altLang="en-US" b="1" kern="0" dirty="0">
                <a:solidFill>
                  <a:srgbClr val="FFFF00"/>
                </a:solidFill>
                <a:latin typeface="Arial" charset="0"/>
              </a:rPr>
              <a:t>ALTER  TABLE  </a:t>
            </a:r>
            <a:r>
              <a:rPr lang="en-US" altLang="en-US" i="1" kern="0" dirty="0">
                <a:latin typeface="Arial" charset="0"/>
              </a:rPr>
              <a:t>&lt;</a:t>
            </a:r>
            <a:r>
              <a:rPr lang="en-US" altLang="en-US" i="1" kern="0" dirty="0" err="1">
                <a:latin typeface="Arial" charset="0"/>
              </a:rPr>
              <a:t>表名</a:t>
            </a:r>
            <a:r>
              <a:rPr lang="en-US" altLang="en-US" i="1" kern="0" dirty="0">
                <a:latin typeface="Arial" charset="0"/>
              </a:rPr>
              <a:t>&gt;</a:t>
            </a:r>
          </a:p>
          <a:p>
            <a:pPr eaLnBrk="1" hangingPunct="1">
              <a:spcAft>
                <a:spcPct val="0"/>
              </a:spcAft>
              <a:buNone/>
              <a:defRPr/>
            </a:pPr>
            <a:r>
              <a:rPr lang="en-US" altLang="en-US" i="1" kern="0" dirty="0">
                <a:latin typeface="Arial" charset="0"/>
              </a:rPr>
              <a:t>	[ </a:t>
            </a:r>
            <a:r>
              <a:rPr lang="en-US" altLang="en-US" kern="0" dirty="0">
                <a:solidFill>
                  <a:srgbClr val="FFFFCC"/>
                </a:solidFill>
                <a:latin typeface="Arial" charset="0"/>
              </a:rPr>
              <a:t>ADD</a:t>
            </a:r>
            <a:r>
              <a:rPr lang="en-US" altLang="en-US" kern="0" dirty="0">
                <a:latin typeface="Arial" charset="0"/>
              </a:rPr>
              <a:t> </a:t>
            </a:r>
            <a:r>
              <a:rPr lang="en-US" altLang="en-US" i="1" kern="0" dirty="0">
                <a:latin typeface="Arial" charset="0"/>
              </a:rPr>
              <a:t>&lt;</a:t>
            </a:r>
            <a:r>
              <a:rPr lang="en-US" altLang="en-US" i="1" kern="0" dirty="0" err="1">
                <a:latin typeface="Arial" charset="0"/>
              </a:rPr>
              <a:t>新列名</a:t>
            </a:r>
            <a:r>
              <a:rPr lang="en-US" altLang="en-US" i="1" kern="0" dirty="0">
                <a:latin typeface="Arial" charset="0"/>
              </a:rPr>
              <a:t>&gt; &lt;</a:t>
            </a:r>
            <a:r>
              <a:rPr lang="en-US" altLang="en-US" i="1" kern="0" dirty="0" err="1">
                <a:latin typeface="Arial" charset="0"/>
              </a:rPr>
              <a:t>数据类型</a:t>
            </a:r>
            <a:r>
              <a:rPr lang="en-US" altLang="en-US" i="1" kern="0" dirty="0">
                <a:latin typeface="Arial" charset="0"/>
              </a:rPr>
              <a:t>&gt; [</a:t>
            </a:r>
            <a:r>
              <a:rPr lang="en-US" altLang="zh-CN" i="1" kern="0" dirty="0">
                <a:latin typeface="Arial" charset="0"/>
              </a:rPr>
              <a:t>列</a:t>
            </a:r>
            <a:r>
              <a:rPr lang="zh-CN" altLang="en-US" i="1" kern="0" dirty="0">
                <a:latin typeface="Arial" charset="0"/>
              </a:rPr>
              <a:t>级</a:t>
            </a:r>
            <a:r>
              <a:rPr lang="en-US" altLang="en-US" i="1" kern="0" dirty="0" err="1">
                <a:latin typeface="Arial" charset="0"/>
              </a:rPr>
              <a:t>完整性约束</a:t>
            </a:r>
            <a:r>
              <a:rPr lang="en-US" altLang="en-US" i="1" kern="0" dirty="0">
                <a:latin typeface="Arial" charset="0"/>
              </a:rPr>
              <a:t>]]</a:t>
            </a:r>
          </a:p>
          <a:p>
            <a:pPr eaLnBrk="1" hangingPunct="1">
              <a:spcAft>
                <a:spcPct val="0"/>
              </a:spcAft>
              <a:buNone/>
              <a:defRPr/>
            </a:pPr>
            <a:r>
              <a:rPr lang="en-US" altLang="en-US" i="1" kern="0" dirty="0">
                <a:latin typeface="Arial" charset="0"/>
              </a:rPr>
              <a:t>	[</a:t>
            </a:r>
            <a:r>
              <a:rPr lang="en-US" altLang="zh-CN" i="1" kern="0" dirty="0">
                <a:latin typeface="Arial" charset="0"/>
              </a:rPr>
              <a:t> </a:t>
            </a:r>
            <a:r>
              <a:rPr lang="en-US" altLang="en-US" kern="0" dirty="0">
                <a:solidFill>
                  <a:srgbClr val="FFFFCC"/>
                </a:solidFill>
                <a:latin typeface="Arial" charset="0"/>
              </a:rPr>
              <a:t>ADD</a:t>
            </a:r>
            <a:r>
              <a:rPr lang="en-US" altLang="zh-CN" kern="0" dirty="0">
                <a:solidFill>
                  <a:srgbClr val="99FF66"/>
                </a:solidFill>
                <a:latin typeface="Arial" charset="0"/>
              </a:rPr>
              <a:t> </a:t>
            </a:r>
            <a:r>
              <a:rPr lang="en-US" altLang="en-US" i="1" kern="0" dirty="0">
                <a:latin typeface="Arial" charset="0"/>
              </a:rPr>
              <a:t>&lt;</a:t>
            </a:r>
            <a:r>
              <a:rPr lang="en-US" altLang="zh-CN" i="1" kern="0" dirty="0">
                <a:latin typeface="Arial" charset="0"/>
              </a:rPr>
              <a:t>行</a:t>
            </a:r>
            <a:r>
              <a:rPr lang="zh-CN" altLang="en-US" i="1" kern="0" dirty="0">
                <a:latin typeface="Arial" charset="0"/>
              </a:rPr>
              <a:t>级</a:t>
            </a:r>
            <a:r>
              <a:rPr lang="en-US" altLang="en-US" i="1" kern="0" dirty="0" err="1">
                <a:latin typeface="Arial" charset="0"/>
              </a:rPr>
              <a:t>完整性约束</a:t>
            </a:r>
            <a:r>
              <a:rPr lang="en-US" altLang="en-US" i="1" kern="0" dirty="0">
                <a:latin typeface="Arial" charset="0"/>
              </a:rPr>
              <a:t>&gt; </a:t>
            </a:r>
          </a:p>
          <a:p>
            <a:pPr eaLnBrk="1" hangingPunct="1">
              <a:spcAft>
                <a:spcPct val="0"/>
              </a:spcAft>
              <a:buNone/>
              <a:defRPr/>
            </a:pPr>
            <a:r>
              <a:rPr lang="en-US" altLang="en-US" i="1" kern="0" dirty="0">
                <a:latin typeface="Arial" charset="0"/>
              </a:rPr>
              <a:t>	[ </a:t>
            </a:r>
            <a:r>
              <a:rPr lang="en-US" altLang="en-US" kern="0" dirty="0">
                <a:solidFill>
                  <a:srgbClr val="FFFFCC"/>
                </a:solidFill>
                <a:latin typeface="Arial" charset="0"/>
              </a:rPr>
              <a:t>DROP [COLUMN]</a:t>
            </a:r>
            <a:r>
              <a:rPr lang="en-US" altLang="en-US" i="1" kern="0" dirty="0">
                <a:latin typeface="Arial" charset="0"/>
              </a:rPr>
              <a:t> &lt;</a:t>
            </a:r>
            <a:r>
              <a:rPr lang="en-US" altLang="en-US" i="1" kern="0" dirty="0" err="1">
                <a:latin typeface="Arial" charset="0"/>
              </a:rPr>
              <a:t>列名</a:t>
            </a:r>
            <a:r>
              <a:rPr lang="en-US" altLang="en-US" i="1" kern="0" dirty="0">
                <a:latin typeface="Arial" charset="0"/>
              </a:rPr>
              <a:t>&gt;]</a:t>
            </a:r>
          </a:p>
          <a:p>
            <a:pPr eaLnBrk="1" hangingPunct="1">
              <a:spcAft>
                <a:spcPct val="0"/>
              </a:spcAft>
              <a:buNone/>
              <a:defRPr/>
            </a:pPr>
            <a:r>
              <a:rPr lang="en-US" altLang="en-US" i="1" kern="0" dirty="0">
                <a:latin typeface="Arial" charset="0"/>
              </a:rPr>
              <a:t>	[ </a:t>
            </a:r>
            <a:r>
              <a:rPr lang="en-US" altLang="en-US" kern="0" dirty="0">
                <a:solidFill>
                  <a:srgbClr val="FFFFCC"/>
                </a:solidFill>
                <a:latin typeface="Arial" charset="0"/>
              </a:rPr>
              <a:t>DROP</a:t>
            </a:r>
            <a:r>
              <a:rPr lang="en-US" altLang="en-US" i="1" kern="0" dirty="0">
                <a:solidFill>
                  <a:srgbClr val="FFFFCC"/>
                </a:solidFill>
                <a:latin typeface="Arial" charset="0"/>
              </a:rPr>
              <a:t> </a:t>
            </a:r>
            <a:r>
              <a:rPr lang="en-US" altLang="en-US" i="1" kern="0" dirty="0">
                <a:latin typeface="Arial" charset="0"/>
              </a:rPr>
              <a:t>&lt;</a:t>
            </a:r>
            <a:r>
              <a:rPr lang="en-US" altLang="en-US" i="1" kern="0" dirty="0" err="1">
                <a:latin typeface="Arial" charset="0"/>
              </a:rPr>
              <a:t>完整性约束</a:t>
            </a:r>
            <a:r>
              <a:rPr lang="en-US" altLang="zh-CN" i="1" kern="0" dirty="0" err="1">
                <a:latin typeface="Arial" charset="0"/>
              </a:rPr>
              <a:t>名</a:t>
            </a:r>
            <a:r>
              <a:rPr lang="en-US" altLang="en-US" i="1" kern="0" dirty="0">
                <a:latin typeface="Arial" charset="0"/>
              </a:rPr>
              <a:t>&gt;]</a:t>
            </a:r>
          </a:p>
          <a:p>
            <a:pPr eaLnBrk="1" hangingPunct="1">
              <a:spcAft>
                <a:spcPct val="0"/>
              </a:spcAft>
              <a:buNone/>
              <a:defRPr/>
            </a:pPr>
            <a:r>
              <a:rPr lang="en-US" altLang="en-US" i="1" kern="0" dirty="0">
                <a:latin typeface="Arial" charset="0"/>
              </a:rPr>
              <a:t>	[ </a:t>
            </a:r>
            <a:r>
              <a:rPr lang="en-US" altLang="zh-CN" kern="0" dirty="0">
                <a:solidFill>
                  <a:srgbClr val="FFFFCC"/>
                </a:solidFill>
                <a:latin typeface="Arial" charset="0"/>
              </a:rPr>
              <a:t>MODIFY</a:t>
            </a:r>
            <a:r>
              <a:rPr lang="en-US" altLang="en-US" kern="0" dirty="0">
                <a:solidFill>
                  <a:srgbClr val="FFFFCC"/>
                </a:solidFill>
                <a:latin typeface="Arial" charset="0"/>
              </a:rPr>
              <a:t> COLUMN</a:t>
            </a:r>
            <a:r>
              <a:rPr lang="en-US" altLang="en-US" i="1" kern="0" dirty="0">
                <a:latin typeface="Arial" charset="0"/>
              </a:rPr>
              <a:t> &lt;</a:t>
            </a:r>
            <a:r>
              <a:rPr lang="en-US" altLang="en-US" i="1" kern="0" dirty="0" err="1">
                <a:latin typeface="Arial" charset="0"/>
              </a:rPr>
              <a:t>列名</a:t>
            </a:r>
            <a:r>
              <a:rPr lang="en-US" altLang="en-US" i="1" kern="0" dirty="0">
                <a:latin typeface="Arial" charset="0"/>
              </a:rPr>
              <a:t>&gt; &lt;</a:t>
            </a:r>
            <a:r>
              <a:rPr lang="zh-CN" altLang="en-US" i="1" kern="0" dirty="0">
                <a:latin typeface="Arial" charset="0"/>
              </a:rPr>
              <a:t>列定义</a:t>
            </a:r>
            <a:r>
              <a:rPr lang="en-US" altLang="en-US" i="1" kern="0" dirty="0">
                <a:latin typeface="Arial" charset="0"/>
              </a:rPr>
              <a:t>&gt;] </a:t>
            </a:r>
          </a:p>
          <a:p>
            <a:pPr lvl="0" eaLnBrk="1" hangingPunct="1">
              <a:spcAft>
                <a:spcPct val="0"/>
              </a:spcAft>
              <a:buNone/>
              <a:defRPr/>
            </a:pPr>
            <a:r>
              <a:rPr lang="en-US" altLang="zh-CN" kern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</a:rPr>
              <a:t>     </a:t>
            </a:r>
            <a:r>
              <a:rPr lang="en-US" altLang="zh-CN" kern="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</a:rPr>
              <a:t>┆ ;</a:t>
            </a:r>
            <a:endParaRPr kumimoji="1" lang="en-US" altLang="en-US" kern="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9416" y="4467432"/>
            <a:ext cx="8459787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15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800" kern="0" dirty="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Teacher</a:t>
            </a:r>
            <a:r>
              <a:rPr lang="zh-CN" altLang="en-US" sz="2800" kern="0" dirty="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表增加一个工龄属性列，取值为整型：</a:t>
            </a:r>
          </a:p>
          <a:p>
            <a:pPr>
              <a:lnSpc>
                <a:spcPct val="80000"/>
              </a:lnSpc>
              <a:spcAft>
                <a:spcPct val="40000"/>
              </a:spcAft>
              <a:buClr>
                <a:srgbClr val="66FF33"/>
              </a:buClr>
              <a:buSzPct val="85000"/>
              <a:defRPr/>
            </a:pPr>
            <a:r>
              <a:rPr lang="en-US" altLang="zh-CN" sz="2400" b="1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ALTER TABLE</a:t>
            </a:r>
            <a:r>
              <a:rPr lang="en-US" altLang="zh-CN" sz="24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Teacher </a:t>
            </a:r>
            <a:r>
              <a:rPr lang="en-US" altLang="zh-CN" sz="2400" kern="0" dirty="0">
                <a:solidFill>
                  <a:srgbClr val="CC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4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工龄 </a:t>
            </a:r>
            <a:r>
              <a:rPr lang="en-US" altLang="zh-CN" sz="2400" kern="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INT ;</a:t>
            </a:r>
            <a:endParaRPr lang="zh-CN" altLang="en-US" sz="2400" kern="0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  <a:spcAft>
                <a:spcPct val="15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2800" kern="0" dirty="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删除</a:t>
            </a:r>
            <a:r>
              <a:rPr lang="en-US" altLang="zh-CN" sz="2800" kern="0" dirty="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Teacher</a:t>
            </a:r>
            <a:r>
              <a:rPr lang="zh-CN" altLang="en-US" sz="2800" kern="0" dirty="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表的职称列：</a:t>
            </a:r>
          </a:p>
          <a:p>
            <a:pPr>
              <a:spcAft>
                <a:spcPct val="15000"/>
              </a:spcAft>
              <a:buClr>
                <a:srgbClr val="66FF33"/>
              </a:buClr>
              <a:buSzPct val="85000"/>
              <a:defRPr/>
            </a:pPr>
            <a:r>
              <a:rPr lang="en-US" altLang="zh-CN" sz="2400" b="1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400" b="1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LTER TABLE</a:t>
            </a:r>
            <a:r>
              <a:rPr lang="en-US" altLang="en-US" sz="24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Teacher </a:t>
            </a:r>
            <a:r>
              <a:rPr lang="en-US" altLang="en-US" sz="2400" kern="0" dirty="0">
                <a:solidFill>
                  <a:srgbClr val="CC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DROP  </a:t>
            </a:r>
            <a:r>
              <a:rPr lang="en-US" altLang="zh-CN" sz="2400" kern="0" dirty="0">
                <a:solidFill>
                  <a:srgbClr val="CC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COLUMN</a:t>
            </a:r>
            <a:r>
              <a:rPr lang="en-US" altLang="zh-CN" sz="24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kern="0" dirty="0" err="1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职称</a:t>
            </a:r>
            <a:r>
              <a:rPr lang="en-US" altLang="en-US" sz="2400" kern="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;</a:t>
            </a:r>
            <a:endParaRPr lang="en-US" altLang="zh-CN" sz="2400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288788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82462" y="30413"/>
            <a:ext cx="2710211" cy="76095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zh-CN" altLang="en-US" sz="4000" b="1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删除基本表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82462" y="892251"/>
            <a:ext cx="10210082" cy="642142"/>
          </a:xfrm>
          <a:prstGeom prst="roundRect">
            <a:avLst>
              <a:gd name="adj" fmla="val 12227"/>
            </a:avLst>
          </a:prstGeom>
          <a:solidFill>
            <a:schemeClr val="bg2">
              <a:lumMod val="1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lr>
                <a:srgbClr val="66FF33"/>
              </a:buClr>
              <a:buSzPct val="85000"/>
              <a:buFont typeface="Wingdings" pitchFamily="2" charset="2"/>
              <a:buBlip>
                <a:blip r:embed="rId3"/>
              </a:buBlip>
              <a:defRPr sz="28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45000"/>
              <a:buFont typeface="Wingdings" pitchFamily="2" charset="2"/>
              <a:buChar char="n"/>
              <a:defRPr sz="24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微软雅黑" pitchFamily="34" charset="-122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1500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spcAft>
                <a:spcPct val="0"/>
              </a:spcAft>
              <a:buNone/>
              <a:defRPr/>
            </a:pPr>
            <a:r>
              <a:rPr lang="en-US" altLang="zh-CN" sz="3200" b="1" kern="0" dirty="0">
                <a:solidFill>
                  <a:srgbClr val="FFFF00"/>
                </a:solidFill>
                <a:latin typeface="Arial" charset="0"/>
              </a:rPr>
              <a:t>DROP</a:t>
            </a:r>
            <a:r>
              <a:rPr lang="en-US" altLang="en-US" sz="3200" b="1" kern="0" dirty="0">
                <a:solidFill>
                  <a:srgbClr val="FFFF00"/>
                </a:solidFill>
                <a:latin typeface="Arial" charset="0"/>
              </a:rPr>
              <a:t>  TABLE   </a:t>
            </a:r>
            <a:r>
              <a:rPr lang="en-US" altLang="en-US" sz="3200" i="1" kern="0" dirty="0">
                <a:latin typeface="Arial" charset="0"/>
              </a:rPr>
              <a:t>&lt;</a:t>
            </a:r>
            <a:r>
              <a:rPr lang="en-US" altLang="en-US" sz="3200" i="1" kern="0" dirty="0" err="1">
                <a:latin typeface="Arial" charset="0"/>
              </a:rPr>
              <a:t>表名</a:t>
            </a:r>
            <a:r>
              <a:rPr lang="en-US" altLang="en-US" sz="3200" i="1" kern="0" dirty="0">
                <a:latin typeface="Arial" charset="0"/>
              </a:rPr>
              <a:t>&gt;</a:t>
            </a:r>
            <a:r>
              <a:rPr lang="en-US" altLang="zh-CN" sz="3200" i="1" kern="0" dirty="0">
                <a:latin typeface="Arial" charset="0"/>
              </a:rPr>
              <a:t> </a:t>
            </a:r>
            <a:endParaRPr kumimoji="1" lang="en-US" altLang="en-US" sz="3200" kern="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75682" y="1628800"/>
            <a:ext cx="8207375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ct val="15000"/>
              </a:spcAft>
              <a:buClr>
                <a:srgbClr val="66FF33"/>
              </a:buClr>
              <a:buSzPct val="85000"/>
              <a:defRPr/>
            </a:pPr>
            <a:r>
              <a:rPr lang="zh-CN" altLang="en-US" sz="3200" kern="0" dirty="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例如删除名称为</a:t>
            </a:r>
            <a:r>
              <a:rPr lang="zh-CN" altLang="en-US" sz="3200" kern="0" dirty="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en-US" altLang="zh-CN" sz="3200" kern="0" dirty="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Teacher</a:t>
            </a:r>
            <a:r>
              <a:rPr lang="en-US" altLang="zh-CN" sz="3200" kern="0" dirty="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3200" kern="0" dirty="0">
                <a:solidFill>
                  <a:srgbClr val="66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的表：</a:t>
            </a:r>
          </a:p>
          <a:p>
            <a:pPr>
              <a:spcAft>
                <a:spcPct val="15000"/>
              </a:spcAft>
              <a:buClr>
                <a:srgbClr val="66FF33"/>
              </a:buClr>
              <a:buSzPct val="85000"/>
              <a:defRPr/>
            </a:pPr>
            <a:r>
              <a:rPr lang="en-US" altLang="en-US" sz="3200" b="1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DROP  TABLE </a:t>
            </a:r>
            <a:r>
              <a:rPr lang="en-US" altLang="en-US" sz="3200" kern="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Teacher</a:t>
            </a:r>
            <a:endParaRPr lang="en-US" altLang="en-US" sz="3200" kern="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923748" y="4253808"/>
            <a:ext cx="10212811" cy="48736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Aft>
                <a:spcPts val="1200"/>
              </a:spcAft>
              <a:defRPr/>
            </a:pPr>
            <a:r>
              <a:rPr lang="zh-CN" altLang="en-US" sz="32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基本表被删除后，该基本表的结构定义、表中数据、表的完整性约束以及表的索引，即一切与该基本表相关的元素都被会一并删除。</a:t>
            </a:r>
            <a:endParaRPr lang="en-US" altLang="zh-CN" sz="3200" dirty="0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Aft>
                <a:spcPts val="1200"/>
              </a:spcAft>
              <a:defRPr/>
            </a:pPr>
            <a:r>
              <a:rPr lang="zh-CN" altLang="en-US" sz="3200" dirty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宋体" pitchFamily="2" charset="-122"/>
              </a:rPr>
              <a:t>当然，某些约束也会阻止表被删除</a:t>
            </a:r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959066" y="3216825"/>
            <a:ext cx="1410293" cy="692468"/>
          </a:xfrm>
          <a:prstGeom prst="ellipse">
            <a:avLst/>
          </a:prstGeom>
          <a:solidFill>
            <a:srgbClr val="FF0000"/>
          </a:solidFill>
          <a:ln w="28575" cap="sq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rgbClr val="000514"/>
            </a:outerShdw>
          </a:effectLst>
        </p:spPr>
        <p:txBody>
          <a:bodyPr wrap="square" lIns="0" tIns="0" rIns="0" bIns="0">
            <a:spAutoFit/>
          </a:bodyPr>
          <a:lstStyle/>
          <a:p>
            <a:pPr algn="ctr">
              <a:spcAft>
                <a:spcPct val="0"/>
              </a:spcAft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onotype Corsiva" pitchFamily="66" charset="0"/>
              </a:rPr>
              <a:t>警告</a:t>
            </a:r>
          </a:p>
        </p:txBody>
      </p:sp>
    </p:spTree>
    <p:extLst>
      <p:ext uri="{BB962C8B-B14F-4D97-AF65-F5344CB8AC3E}">
        <p14:creationId xmlns:p14="http://schemas.microsoft.com/office/powerpoint/2010/main" val="3940362711"/>
      </p:ext>
    </p:extLst>
  </p:cSld>
  <p:clrMapOvr>
    <a:masterClrMapping/>
  </p:clrMapOvr>
  <p:transition spd="slow">
    <p:wipe dir="r"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_xmlsignatures/_rels/origin.sigs.rels><?xml version="1.0" encoding="UTF-8" standalone="yes"?>
<Relationships xmlns="http://schemas.openxmlformats.org/package/2006/relationships"><Relationship Id="rId1" Type="http://schemas.openxmlformats.org/package/2006/relationships/digital-signature/signature" Target="sig1.xml"/></Relationships>
</file>

<file path=_xmlsignatures/sig1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0/09/xmldsig#rsa-sha1"/>
    <Reference Type="http://www.w3.org/2000/09/xmldsig#Object" URI="#idPackageObject">
      <DigestMethod Algorithm="http://www.w3.org/2000/09/xmldsig#sha1"/>
      <DigestValue>rbEPn6PlGJTCJwbNVjJWe0VUhEA=</DigestValue>
    </Reference>
    <Reference Type="http://www.w3.org/2000/09/xmldsig#Object" URI="#idOfficeObject">
      <DigestMethod Algorithm="http://www.w3.org/2000/09/xmldsig#sha1"/>
      <DigestValue>R0ttXn6kC15kJlfn+f00isOyOGM=</DigestValue>
    </Reference>
    <Reference Type="http://uri.etsi.org/01903#SignedProperties" URI="#idSignedProperties">
      <Transforms>
        <Transform Algorithm="http://www.w3.org/TR/2001/REC-xml-c14n-20010315"/>
      </Transforms>
      <DigestMethod Algorithm="http://www.w3.org/2000/09/xmldsig#sha1"/>
      <DigestValue>cJOFRrVFq/A5iCD0Ehzg9ERsXac=</DigestValue>
    </Reference>
  </SignedInfo>
  <SignatureValue>H5W5PjYn9CMkxXxKJH8Pasl4DO/bJu3I0gepdMViO/8sSX9hnESWB1GB9g/F4TozB6hgurTyST0h
1w91MtPOpqkZoYxhnr+J17/KCzTph+CwQYFU7Er7zA5bMF0TZdcjlSICR5idJ+yUscCk87wgjUdY
NLBtOexZeRNEit43jpEQ/cx3Lrk1BoLUhjLbHqIX0E1qfcRwHL++hr7pVY5l35XCNSKYYvMWoC3/
BMSWN89SXWo+h6hwgQ0AuTzCyRKhXHgxAYarY+SuADPCProjsFarHNXviVsO4h7Ar2eh1PbFyA5T
Gqv65p4WaaVpUZyZTix+M2/4YThSbO1Vh2q7cg==</SignatureValue>
  <KeyInfo>
    <X509Data>
      <X509Certificate>MIIDBjCCAe6gAwIBAgIQSegSuCavEZNCP6t2cxFBHDANBgkqhkiG9w0BAQUFADARMQ8wDQYDVQQDEwZwYW5zaXIwIBcNMTgwMjAzMTc0MTQ4WhgPMjExODAxMTAxNzQxNDhaMBExDzANBgNVBAMTBnBhbnNpcjCCASIwDQYJKoZIhvcNAQEBBQADggEPADCCAQoCggEBAJ3k1oHBo5dRqqOlF61fHXKNV3A/F1rw8GFo+69k7f32dBv+ZKeel1c3JOURqqKTOe5WVSi21ETpCcXJFPXBVN4/Hz8H2FnBHN7E7jcurtGRfWz065RECvIGWZIqMJRzO9RHaa6CV2VpZ8WuMtuUCZ/GNvHhPaYFtGoFOF8DGxHlEUmCh+G8xgyDTzwCTVmsRJAz5fw9zRRlYcW18Y4pctktag7IBleMGpfqpYOAeIgd9e99T2CoEdF868UNlP8LwCMt8a0qny7OyktupuMM4Pm60iZSWrKKv0EJZYDbwse9U84Z+ocG6CD/BvlJzTVAfuklnc9OHXgMZShR6QoYus0CAwEAAaNYMFYwFQYDVR0lBA4wDAYKKwYBBAGCNwoDBDAyBgNVHREEKzApoCcGCisGAQQBgjcUAgOgGQwXcGFuc2lyQERFU0tUT1AtVTkzTzk2UAAwCQYDVR0TBAIwADANBgkqhkiG9w0BAQUFAAOCAQEAlpPDhjYbQJhQHGV8A+BWelr99Dy0KNzUEq3pqkVhwe7mRYFPbrxvwng3lNAeX+5ifB0nCNKn5j0PnOP3IWlSF/ri0hLxMp4PBMCDAG0Mp/BkCphKyUeJBcdWv1k1Ll/vCmEXIKI3si/r2LGaS/VPeSZHFwU8awvWhGYpYNkg4KCgqrkShkncKCP2qZDt4dr+QvYzujgrzV/EzV3hG6xALFp7tpOapbHWKYQhrlJVJBSNrK24+VYFWtTMW8vFktg3hGSRPvwSuNR/Ba+nVRyWJY0d39NQW+2oXasj5jvhqmDewC674JTYxINUJ9CFrlw2tpZSgHUT/UaIl5lMXS0Mww==</X509Certificate>
    </X509Data>
  </KeyInfo>
  <Object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zU3xVjYU7a1ax8o9OQBgdxm5bvU=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</Transform>
          <Transform Algorithm="http://www.w3.org/TR/2001/REC-xml-c14n-20010315"/>
        </Transforms>
        <DigestMethod Algorithm="http://www.w3.org/2000/09/xmldsig#sha1"/>
        <DigestValue>i7iYHb+qlc3guS6pzN6LUe04wVk=</DigestValue>
      </Reference>
      <Reference URI="/ppt/media/audio1.wav?ContentType=audio/x-wav">
        <DigestMethod Algorithm="http://www.w3.org/2000/09/xmldsig#sha1"/>
        <DigestValue>01ymtg51svv0yE9UFotE3u37z/0=</DigestValue>
      </Reference>
      <Reference URI="/ppt/media/image1.jpg?ContentType=image/jpeg">
        <DigestMethod Algorithm="http://www.w3.org/2000/09/xmldsig#sha1"/>
        <DigestValue>sccB3L+iGMShPUDqheVZxYH/NrY=</DigestValue>
      </Reference>
      <Reference URI="/ppt/media/image2.png?ContentType=image/png">
        <DigestMethod Algorithm="http://www.w3.org/2000/09/xmldsig#sha1"/>
        <DigestValue>495i/F3+/AiUSKGGs2J+M3fx/cs=</DigestValue>
      </Reference>
      <Reference URI="/ppt/media/image3.png?ContentType=image/png">
        <DigestMethod Algorithm="http://www.w3.org/2000/09/xmldsig#sha1"/>
        <DigestValue>5POa7Fjgz/08xKDQeZXIImeM1AU=</DigestValue>
      </Reference>
      <Reference URI="/ppt/media/image4.png?ContentType=image/png">
        <DigestMethod Algorithm="http://www.w3.org/2000/09/xmldsig#sha1"/>
        <DigestValue>L+6ANiUySJCqpJcMmFdPYYQGsVU=</DigestValue>
      </Reference>
      <Reference URI="/ppt/media/image5.png?ContentType=image/png">
        <DigestMethod Algorithm="http://www.w3.org/2000/09/xmldsig#sha1"/>
        <DigestValue>lIWyuw04lCoW/4rKuYW6Oc80xXQ=</DigestValue>
      </Reference>
      <Reference URI="/ppt/notesMasters/_rels/notes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UK+aZXLskzfb720BpdJb+pH62O8=</DigestValue>
      </Reference>
      <Reference URI="/ppt/notesMasters/notesMaster1.xml?ContentType=application/vnd.openxmlformats-officedocument.presentationml.notesMaster+xml">
        <DigestMethod Algorithm="http://www.w3.org/2000/09/xmldsig#sha1"/>
        <DigestValue>IQhMzCJ+WgiobxwT47+4ahBcQTA=</DigestValue>
      </Reference>
      <Reference URI="/ppt/presentation.xml?ContentType=application/vnd.openxmlformats-officedocument.presentationml.presentation.main+xml">
        <DigestMethod Algorithm="http://www.w3.org/2000/09/xmldsig#sha1"/>
        <DigestValue>TvOzmtYWkKshhUWvrs10tWh4Ga0=</DigestValue>
      </Reference>
      <Reference URI="/ppt/presProps.xml?ContentType=application/vnd.openxmlformats-officedocument.presentationml.presProps+xml">
        <DigestMethod Algorithm="http://www.w3.org/2000/09/xmldsig#sha1"/>
        <DigestValue>+Ke5pJ6qynl54f0J/Lq97myQmk4=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07bfCy0+Svl2sINJhJtdlXnnLlE=</DigestValue>
      </Reference>
      <Reference URI="/ppt/slideLayouts/slideLayout1.xml?ContentType=application/vnd.openxmlformats-officedocument.presentationml.slideLayout+xml">
        <DigestMethod Algorithm="http://www.w3.org/2000/09/xmldsig#sha1"/>
        <DigestValue>EUiBUY0ZGb/uiIlRZ66eOg/gvlo=</DigestValue>
      </Reference>
      <Reference URI="/ppt/slideLayouts/slideLayout10.xml?ContentType=application/vnd.openxmlformats-officedocument.presentationml.slideLayout+xml">
        <DigestMethod Algorithm="http://www.w3.org/2000/09/xmldsig#sha1"/>
        <DigestValue>cs2/XBWiN/BjA04XCY9ufMCnZNU=</DigestValue>
      </Reference>
      <Reference URI="/ppt/slideLayouts/slideLayout11.xml?ContentType=application/vnd.openxmlformats-officedocument.presentationml.slideLayout+xml">
        <DigestMethod Algorithm="http://www.w3.org/2000/09/xmldsig#sha1"/>
        <DigestValue>gcrBZopUMmzZXXXrAw7IhWy1WRU=</DigestValue>
      </Reference>
      <Reference URI="/ppt/slideLayouts/slideLayout2.xml?ContentType=application/vnd.openxmlformats-officedocument.presentationml.slideLayout+xml">
        <DigestMethod Algorithm="http://www.w3.org/2000/09/xmldsig#sha1"/>
        <DigestValue>5JHAQIO+iFFdDbrJsoVXTbdiLOk=</DigestValue>
      </Reference>
      <Reference URI="/ppt/slideLayouts/slideLayout3.xml?ContentType=application/vnd.openxmlformats-officedocument.presentationml.slideLayout+xml">
        <DigestMethod Algorithm="http://www.w3.org/2000/09/xmldsig#sha1"/>
        <DigestValue>kASKjjmKrOZ5MBnxwOqAmHbEh98=</DigestValue>
      </Reference>
      <Reference URI="/ppt/slideLayouts/slideLayout4.xml?ContentType=application/vnd.openxmlformats-officedocument.presentationml.slideLayout+xml">
        <DigestMethod Algorithm="http://www.w3.org/2000/09/xmldsig#sha1"/>
        <DigestValue>V8TxA1ZZXHVK7yFGaTd6kPiaLvI=</DigestValue>
      </Reference>
      <Reference URI="/ppt/slideLayouts/slideLayout5.xml?ContentType=application/vnd.openxmlformats-officedocument.presentationml.slideLayout+xml">
        <DigestMethod Algorithm="http://www.w3.org/2000/09/xmldsig#sha1"/>
        <DigestValue>Heca3kxOyp/euqH/HNHTTh6Gm8c=</DigestValue>
      </Reference>
      <Reference URI="/ppt/slideLayouts/slideLayout6.xml?ContentType=application/vnd.openxmlformats-officedocument.presentationml.slideLayout+xml">
        <DigestMethod Algorithm="http://www.w3.org/2000/09/xmldsig#sha1"/>
        <DigestValue>yhD4J1fbS1inkHmL0LUgWmNuMk0=</DigestValue>
      </Reference>
      <Reference URI="/ppt/slideLayouts/slideLayout7.xml?ContentType=application/vnd.openxmlformats-officedocument.presentationml.slideLayout+xml">
        <DigestMethod Algorithm="http://www.w3.org/2000/09/xmldsig#sha1"/>
        <DigestValue>OMik/nMi2pmFY/J3IAUgxjjo6mc=</DigestValue>
      </Reference>
      <Reference URI="/ppt/slideLayouts/slideLayout8.xml?ContentType=application/vnd.openxmlformats-officedocument.presentationml.slideLayout+xml">
        <DigestMethod Algorithm="http://www.w3.org/2000/09/xmldsig#sha1"/>
        <DigestValue>lPRoXp3qXnKi/nm8SknTK142SNI=</DigestValue>
      </Reference>
      <Reference URI="/ppt/slideLayouts/slideLayout9.xml?ContentType=application/vnd.openxmlformats-officedocument.presentationml.slideLayout+xml">
        <DigestMethod Algorithm="http://www.w3.org/2000/09/xmldsig#sha1"/>
        <DigestValue>Zy0piswdrflI7/8i9zaVzZG2jX4=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</Transform>
          <Transform Algorithm="http://www.w3.org/TR/2001/REC-xml-c14n-20010315"/>
        </Transforms>
        <DigestMethod Algorithm="http://www.w3.org/2000/09/xmldsig#sha1"/>
        <DigestValue>1xtdrECJAYb/5OdwLyJOHsRHosY=</DigestValue>
      </Reference>
      <Reference URI="/ppt/slideMasters/slideMaster1.xml?ContentType=application/vnd.openxmlformats-officedocument.presentationml.slideMaster+xml">
        <DigestMethod Algorithm="http://www.w3.org/2000/09/xmldsig#sha1"/>
        <DigestValue>uca5UOGuPAJrcse4doEjDzC8wCI=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sl9wOtpngeCys2NM3GYgaS/kyoQ=</DigestValue>
      </Reference>
      <Reference URI="/ppt/slides/_rels/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3cc2UT6Xj7mHWEhj7IU8mgaRGaE=</DigestValue>
      </Reference>
      <Reference URI="/ppt/slides/_rels/slide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bISDG35nTzKf1rFqAKx1MffRCHs=</DigestValue>
      </Reference>
      <Reference URI="/ppt/slides/_rels/slide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_rels/slide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0/09/xmldsig#sha1"/>
        <DigestValue>AsjzSnRZhmFdr/tbyZSyege+1Vg=</DigestValue>
      </Reference>
      <Reference URI="/ppt/slides/slide1.xml?ContentType=application/vnd.openxmlformats-officedocument.presentationml.slide+xml">
        <DigestMethod Algorithm="http://www.w3.org/2000/09/xmldsig#sha1"/>
        <DigestValue>LJrhy8xGkbnWeG/U4/YiOYdBAis=</DigestValue>
      </Reference>
      <Reference URI="/ppt/slides/slide2.xml?ContentType=application/vnd.openxmlformats-officedocument.presentationml.slide+xml">
        <DigestMethod Algorithm="http://www.w3.org/2000/09/xmldsig#sha1"/>
        <DigestValue>brwiYxI0Qoup1s3uXeMMOy5zIt0=</DigestValue>
      </Reference>
      <Reference URI="/ppt/slides/slide3.xml?ContentType=application/vnd.openxmlformats-officedocument.presentationml.slide+xml">
        <DigestMethod Algorithm="http://www.w3.org/2000/09/xmldsig#sha1"/>
        <DigestValue>XDGVTdgqJu4w32wR/k7NhncOcEE=</DigestValue>
      </Reference>
      <Reference URI="/ppt/slides/slide4.xml?ContentType=application/vnd.openxmlformats-officedocument.presentationml.slide+xml">
        <DigestMethod Algorithm="http://www.w3.org/2000/09/xmldsig#sha1"/>
        <DigestValue>hchwyafOP3TItNZL53emNEgDTmE=</DigestValue>
      </Reference>
      <Reference URI="/ppt/slides/slide5.xml?ContentType=application/vnd.openxmlformats-officedocument.presentationml.slide+xml">
        <DigestMethod Algorithm="http://www.w3.org/2000/09/xmldsig#sha1"/>
        <DigestValue>sMRTcmYW+cqoOVOqIuunY6l6WtQ=</DigestValue>
      </Reference>
      <Reference URI="/ppt/slides/slide6.xml?ContentType=application/vnd.openxmlformats-officedocument.presentationml.slide+xml">
        <DigestMethod Algorithm="http://www.w3.org/2000/09/xmldsig#sha1"/>
        <DigestValue>N0sEkmhXPSXTAN1pqKRNAsmH80U=</DigestValue>
      </Reference>
      <Reference URI="/ppt/slides/slide7.xml?ContentType=application/vnd.openxmlformats-officedocument.presentationml.slide+xml">
        <DigestMethod Algorithm="http://www.w3.org/2000/09/xmldsig#sha1"/>
        <DigestValue>8ddiWlSYDTfJdRFFVuFyS9Nw1Vw=</DigestValue>
      </Reference>
      <Reference URI="/ppt/slides/slide8.xml?ContentType=application/vnd.openxmlformats-officedocument.presentationml.slide+xml">
        <DigestMethod Algorithm="http://www.w3.org/2000/09/xmldsig#sha1"/>
        <DigestValue>sEjlExQKw/bJUCts3psf43s1QQ0=</DigestValue>
      </Reference>
      <Reference URI="/ppt/slides/slide9.xml?ContentType=application/vnd.openxmlformats-officedocument.presentationml.slide+xml">
        <DigestMethod Algorithm="http://www.w3.org/2000/09/xmldsig#sha1"/>
        <DigestValue>+KLmxi80fMw9V+CrK6Sh/4qcw58=</DigestValue>
      </Reference>
      <Reference URI="/ppt/tableStyles.xml?ContentType=application/vnd.openxmlformats-officedocument.presentationml.tableStyles+xml">
        <DigestMethod Algorithm="http://www.w3.org/2000/09/xmldsig#sha1"/>
        <DigestValue>Sb/RPtAhmbAEvwoBmllvEndY2SY=</DigestValue>
      </Reference>
      <Reference URI="/ppt/theme/theme1.xml?ContentType=application/vnd.openxmlformats-officedocument.theme+xml">
        <DigestMethod Algorithm="http://www.w3.org/2000/09/xmldsig#sha1"/>
        <DigestValue>9doMMv9HESSC5vlmosBJxn1bd/Q=</DigestValue>
      </Reference>
      <Reference URI="/ppt/theme/theme2.xml?ContentType=application/vnd.openxmlformats-officedocument.theme+xml">
        <DigestMethod Algorithm="http://www.w3.org/2000/09/xmldsig#sha1"/>
        <DigestValue>Kt1T/dAZtJZqTJIWEvac9Ngr3Y0=</DigestValue>
      </Reference>
      <Reference URI="/ppt/viewProps.xml?ContentType=application/vnd.openxmlformats-officedocument.presentationml.viewProps+xml">
        <DigestMethod Algorithm="http://www.w3.org/2000/09/xmldsig#sha1"/>
        <DigestValue>FB2fxKCOCr53AD75OSdQl0wiT7M=</DigestValue>
      </Reference>
    </Manifest>
    <SignatureProperties>
      <SignatureProperty Id="idSignatureTime" Target="#idPackageSignature">
        <mdssi:SignatureTime xmlns:mdssi="http://schemas.openxmlformats.org/package/2006/digital-signature">
          <mdssi:Format>YYYY-MM-DDThh:mm:ssTZD</mdssi:Format>
          <mdssi:Value>2020-03-27T08:09:44Z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/>
          <WindowsVersion>10.0</WindowsVersion>
          <OfficeVersion>16.0</OfficeVersion>
          <ApplicationVersion>16.0</ApplicationVersion>
          <Monitors>1</Monitors>
          <HorizontalResolution>1366</HorizontalResolution>
          <VerticalResolution>768</VerticalResolution>
          <ColorDepth>32</ColorDepth>
          <SignatureProviderId>{00000000-0000-0000-0000-000000000000}</SignatureProviderId>
          <SignatureProviderUrl/>
          <SignatureProviderDetails>9</SignatureProviderDetails>
          <SignatureType>1</SignatureType>
        </SignatureInfoV1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2020-03-27T08:09:44Z</xd:SigningTime>
          <xd:SigningCertificate>
            <xd:Cert>
              <xd:CertDigest>
                <DigestMethod Algorithm="http://www.w3.org/2000/09/xmldsig#sha1"/>
                <DigestValue>5DJZoXIv6ir8hqa9Izb7S/wOB+U=</DigestValue>
              </xd:CertDigest>
              <xd:IssuerSerial>
                <X509IssuerName>CN=pansir</X509IssuerName>
                <X509SerialNumber>98238636236805782474821721803103224092</X509SerialNumber>
              </xd:IssuerSerial>
            </xd:Cert>
          </xd:SigningCertificate>
          <xd:SignaturePolicyIdentifier>
            <xd:SignaturePolicyImplied/>
          </xd:SignaturePolicyIdentifier>
        </xd:SignedSignatureProperties>
      </xd:SignedProperties>
    </xd:QualifyingProperties>
  </Object>
</Signatur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2389</TotalTime>
  <Words>481</Words>
  <Application>Microsoft Office PowerPoint</Application>
  <PresentationFormat>宽屏</PresentationFormat>
  <Paragraphs>85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黑体</vt:lpstr>
      <vt:lpstr>隶书</vt:lpstr>
      <vt:lpstr>宋体</vt:lpstr>
      <vt:lpstr>微软雅黑</vt:lpstr>
      <vt:lpstr>Arial</vt:lpstr>
      <vt:lpstr>Arial Black</vt:lpstr>
      <vt:lpstr>Calibri</vt:lpstr>
      <vt:lpstr>Franklin Gothic Book</vt:lpstr>
      <vt:lpstr>Monotype Corsiva</vt:lpstr>
      <vt:lpstr>Times New Roman</vt:lpstr>
      <vt:lpstr>Wingdings</vt:lpstr>
      <vt:lpstr>Office 主题​​</vt:lpstr>
      <vt:lpstr>PowerPoint 演示文稿</vt:lpstr>
      <vt:lpstr>SQL简介</vt:lpstr>
      <vt:lpstr>SQL的特点</vt:lpstr>
      <vt:lpstr>数据定义（DDL）</vt:lpstr>
      <vt:lpstr>数据库的定义与删除</vt:lpstr>
      <vt:lpstr>定义基本表</vt:lpstr>
      <vt:lpstr>定义基本表</vt:lpstr>
      <vt:lpstr>修改基本表</vt:lpstr>
      <vt:lpstr>删除基本表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pansir</dc:creator>
  <cp:lastModifiedBy>潘 勇浩</cp:lastModifiedBy>
  <cp:revision>332</cp:revision>
  <dcterms:created xsi:type="dcterms:W3CDTF">2016-09-04T04:12:03Z</dcterms:created>
  <dcterms:modified xsi:type="dcterms:W3CDTF">2020-03-27T08:09:42Z</dcterms:modified>
</cp:coreProperties>
</file>