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sigs" ContentType="application/vnd.openxmlformats-package.digital-signature-origin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49" r:id="rId3"/>
    <p:sldId id="266" r:id="rId4"/>
    <p:sldId id="350" r:id="rId5"/>
    <p:sldId id="351" r:id="rId6"/>
    <p:sldId id="353" r:id="rId7"/>
    <p:sldId id="352" r:id="rId8"/>
    <p:sldId id="268" r:id="rId9"/>
    <p:sldId id="271" r:id="rId10"/>
    <p:sldId id="269" r:id="rId11"/>
    <p:sldId id="270" r:id="rId12"/>
    <p:sldId id="355" r:id="rId13"/>
    <p:sldId id="356" r:id="rId14"/>
    <p:sldId id="272" r:id="rId15"/>
    <p:sldId id="273" r:id="rId16"/>
    <p:sldId id="274" r:id="rId17"/>
    <p:sldId id="275" r:id="rId18"/>
    <p:sldId id="276" r:id="rId19"/>
    <p:sldId id="296" r:id="rId20"/>
    <p:sldId id="297" r:id="rId21"/>
    <p:sldId id="298" r:id="rId22"/>
    <p:sldId id="277" r:id="rId23"/>
    <p:sldId id="299" r:id="rId24"/>
    <p:sldId id="278" r:id="rId25"/>
    <p:sldId id="283" r:id="rId26"/>
    <p:sldId id="357" r:id="rId27"/>
    <p:sldId id="36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8A5106-687A-450D-BB27-DB4A53806402}">
          <p14:sldIdLst>
            <p14:sldId id="256"/>
          </p14:sldIdLst>
        </p14:section>
        <p14:section name="无标题节" id="{5D17D565-BF3E-4E1C-8E50-BC818473CB61}">
          <p14:sldIdLst>
            <p14:sldId id="349"/>
            <p14:sldId id="266"/>
            <p14:sldId id="350"/>
            <p14:sldId id="351"/>
            <p14:sldId id="353"/>
            <p14:sldId id="352"/>
            <p14:sldId id="268"/>
            <p14:sldId id="271"/>
            <p14:sldId id="269"/>
            <p14:sldId id="270"/>
            <p14:sldId id="355"/>
            <p14:sldId id="356"/>
            <p14:sldId id="272"/>
            <p14:sldId id="273"/>
            <p14:sldId id="274"/>
            <p14:sldId id="275"/>
            <p14:sldId id="276"/>
            <p14:sldId id="296"/>
            <p14:sldId id="297"/>
            <p14:sldId id="298"/>
            <p14:sldId id="277"/>
            <p14:sldId id="299"/>
            <p14:sldId id="278"/>
            <p14:sldId id="283"/>
            <p14:sldId id="357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FFFFFF"/>
    <a:srgbClr val="66FF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372" autoAdjust="0"/>
  </p:normalViewPr>
  <p:slideViewPr>
    <p:cSldViewPr>
      <p:cViewPr varScale="1">
        <p:scale>
          <a:sx n="69" d="100"/>
          <a:sy n="69" d="100"/>
        </p:scale>
        <p:origin x="6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98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52C9F-282F-4D39-A961-E95FC76E5254}" type="doc">
      <dgm:prSet loTypeId="urn:microsoft.com/office/officeart/2005/8/layout/radial4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1069768D-5229-4350-89A8-82B1DF424B0E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EDFE0E-C4D1-4C1D-B8B7-0CCF54A1B40C}" type="parTrans" cxnId="{3F734CCE-033E-4CC0-81F0-494D86E6BBBF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49412B-CD17-4A11-AB29-5B4ABD7607ED}" type="sibTrans" cxnId="{3F734CCE-033E-4CC0-81F0-494D86E6BBBF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317D65-863F-415B-8014-C658724C194F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现有数据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B5CB54-7FA8-4FDE-953E-79FB21D0AD67}" type="parTrans" cxnId="{6648400E-DC82-49D1-B9E7-1C3212F65D5B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B3C10-48F9-40DF-92CD-14A6B635714E}" type="sibTrans" cxnId="{6648400E-DC82-49D1-B9E7-1C3212F65D5B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F5A0F-71E1-47A6-B8A7-95C908135D5A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运算符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CDEE02-1131-47FF-9CCA-FDC8F5DFB067}" type="parTrans" cxnId="{9FAA4E02-95AA-47E4-8BFF-63FDE1CE6B87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F6FF76-3B7B-4A4A-80F9-619A7D0E336F}" type="sibTrans" cxnId="{9FAA4E02-95AA-47E4-8BFF-63FDE1CE6B87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94E1CD-9235-4193-89FA-87D224DE4D1B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80D4A0-F184-4693-9CDF-8EB804CDF5E5}" type="parTrans" cxnId="{A59287E2-C249-43F4-88CB-6941855427AA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DD308-4BEB-45A7-B020-108E22535200}" type="sibTrans" cxnId="{A59287E2-C249-43F4-88CB-6941855427AA}">
      <dgm:prSet/>
      <dgm:spPr/>
      <dgm:t>
        <a:bodyPr/>
        <a:lstStyle/>
        <a:p>
          <a:endParaRPr lang="zh-CN" altLang="en-US" sz="3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8773B2-67E7-4573-9DDC-39ECD6454DF7}" type="pres">
      <dgm:prSet presAssocID="{23152C9F-282F-4D39-A961-E95FC76E52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85E4AE-8589-4165-B751-42C95008A138}" type="pres">
      <dgm:prSet presAssocID="{1069768D-5229-4350-89A8-82B1DF424B0E}" presName="centerShape" presStyleLbl="node0" presStyleIdx="0" presStyleCnt="1" custScaleX="144760" custScaleY="69238" custLinFactNeighborX="640" custLinFactNeighborY="1892"/>
      <dgm:spPr/>
      <dgm:t>
        <a:bodyPr/>
        <a:lstStyle/>
        <a:p>
          <a:endParaRPr lang="zh-CN" altLang="en-US"/>
        </a:p>
      </dgm:t>
    </dgm:pt>
    <dgm:pt modelId="{7ECD54F1-B5A3-47F2-8798-098FDAEEF73F}" type="pres">
      <dgm:prSet presAssocID="{6FB5CB54-7FA8-4FDE-953E-79FB21D0AD67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8D7B674B-BD1D-4897-815B-86C32A48BCFD}" type="pres">
      <dgm:prSet presAssocID="{61317D65-863F-415B-8014-C658724C194F}" presName="node" presStyleLbl="node1" presStyleIdx="0" presStyleCnt="3" custScaleX="161129" custScaleY="63357" custRadScaleRad="139686" custRadScaleInc="-12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B64C4C-6103-4380-AE59-B0E88403D15F}" type="pres">
      <dgm:prSet presAssocID="{87CDEE02-1131-47FF-9CCA-FDC8F5DFB067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844D8639-2FAD-400B-870C-7AF16290D2CB}" type="pres">
      <dgm:prSet presAssocID="{7A5F5A0F-71E1-47A6-B8A7-95C908135D5A}" presName="node" presStyleLbl="node1" presStyleIdx="1" presStyleCnt="3" custScaleY="54558" custRadScaleRad="91311" custRadScaleInc="-8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ADA97-68AC-493B-954B-E991DC5B027B}" type="pres">
      <dgm:prSet presAssocID="{EE80D4A0-F184-4693-9CDF-8EB804CDF5E5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6DA91540-0CB0-4C8A-98D2-11D2797FFDEE}" type="pres">
      <dgm:prSet presAssocID="{6694E1CD-9235-4193-89FA-87D224DE4D1B}" presName="node" presStyleLbl="node1" presStyleIdx="2" presStyleCnt="3" custScaleY="54756" custRadScaleRad="119492" custRadScaleInc="60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A7B303-77F4-4ECB-88D3-8CD2231DD809}" type="presOf" srcId="{1069768D-5229-4350-89A8-82B1DF424B0E}" destId="{D985E4AE-8589-4165-B751-42C95008A138}" srcOrd="0" destOrd="0" presId="urn:microsoft.com/office/officeart/2005/8/layout/radial4"/>
    <dgm:cxn modelId="{6648400E-DC82-49D1-B9E7-1C3212F65D5B}" srcId="{1069768D-5229-4350-89A8-82B1DF424B0E}" destId="{61317D65-863F-415B-8014-C658724C194F}" srcOrd="0" destOrd="0" parTransId="{6FB5CB54-7FA8-4FDE-953E-79FB21D0AD67}" sibTransId="{252B3C10-48F9-40DF-92CD-14A6B635714E}"/>
    <dgm:cxn modelId="{32F1422F-7A80-4F85-A426-D27AEE92765E}" type="presOf" srcId="{6FB5CB54-7FA8-4FDE-953E-79FB21D0AD67}" destId="{7ECD54F1-B5A3-47F2-8798-098FDAEEF73F}" srcOrd="0" destOrd="0" presId="urn:microsoft.com/office/officeart/2005/8/layout/radial4"/>
    <dgm:cxn modelId="{3F734CCE-033E-4CC0-81F0-494D86E6BBBF}" srcId="{23152C9F-282F-4D39-A961-E95FC76E5254}" destId="{1069768D-5229-4350-89A8-82B1DF424B0E}" srcOrd="0" destOrd="0" parTransId="{2CEDFE0E-C4D1-4C1D-B8B7-0CCF54A1B40C}" sibTransId="{4A49412B-CD17-4A11-AB29-5B4ABD7607ED}"/>
    <dgm:cxn modelId="{59632084-16CF-429F-8F68-29C0FAFC6AB8}" type="presOf" srcId="{87CDEE02-1131-47FF-9CCA-FDC8F5DFB067}" destId="{3DB64C4C-6103-4380-AE59-B0E88403D15F}" srcOrd="0" destOrd="0" presId="urn:microsoft.com/office/officeart/2005/8/layout/radial4"/>
    <dgm:cxn modelId="{F44299A4-9B56-4845-85CA-041CD7B95E9A}" type="presOf" srcId="{EE80D4A0-F184-4693-9CDF-8EB804CDF5E5}" destId="{110ADA97-68AC-493B-954B-E991DC5B027B}" srcOrd="0" destOrd="0" presId="urn:microsoft.com/office/officeart/2005/8/layout/radial4"/>
    <dgm:cxn modelId="{9FAA4E02-95AA-47E4-8BFF-63FDE1CE6B87}" srcId="{1069768D-5229-4350-89A8-82B1DF424B0E}" destId="{7A5F5A0F-71E1-47A6-B8A7-95C908135D5A}" srcOrd="1" destOrd="0" parTransId="{87CDEE02-1131-47FF-9CCA-FDC8F5DFB067}" sibTransId="{A3F6FF76-3B7B-4A4A-80F9-619A7D0E336F}"/>
    <dgm:cxn modelId="{D007DB2C-3298-4D52-8111-C8608D49CAED}" type="presOf" srcId="{61317D65-863F-415B-8014-C658724C194F}" destId="{8D7B674B-BD1D-4897-815B-86C32A48BCFD}" srcOrd="0" destOrd="0" presId="urn:microsoft.com/office/officeart/2005/8/layout/radial4"/>
    <dgm:cxn modelId="{A59287E2-C249-43F4-88CB-6941855427AA}" srcId="{1069768D-5229-4350-89A8-82B1DF424B0E}" destId="{6694E1CD-9235-4193-89FA-87D224DE4D1B}" srcOrd="2" destOrd="0" parTransId="{EE80D4A0-F184-4693-9CDF-8EB804CDF5E5}" sibTransId="{61BDD308-4BEB-45A7-B020-108E22535200}"/>
    <dgm:cxn modelId="{F542DAEA-19A8-4C39-AD1A-F9DBD63CCED6}" type="presOf" srcId="{7A5F5A0F-71E1-47A6-B8A7-95C908135D5A}" destId="{844D8639-2FAD-400B-870C-7AF16290D2CB}" srcOrd="0" destOrd="0" presId="urn:microsoft.com/office/officeart/2005/8/layout/radial4"/>
    <dgm:cxn modelId="{F1F54E9B-AE1B-4B92-870A-70201F05BAF3}" type="presOf" srcId="{23152C9F-282F-4D39-A961-E95FC76E5254}" destId="{8C8773B2-67E7-4573-9DDC-39ECD6454DF7}" srcOrd="0" destOrd="0" presId="urn:microsoft.com/office/officeart/2005/8/layout/radial4"/>
    <dgm:cxn modelId="{3119BABD-9E1F-4F2B-808A-ECB1C74439CB}" type="presOf" srcId="{6694E1CD-9235-4193-89FA-87D224DE4D1B}" destId="{6DA91540-0CB0-4C8A-98D2-11D2797FFDEE}" srcOrd="0" destOrd="0" presId="urn:microsoft.com/office/officeart/2005/8/layout/radial4"/>
    <dgm:cxn modelId="{B28E6B0D-D25C-4D7B-A7B6-939562368305}" type="presParOf" srcId="{8C8773B2-67E7-4573-9DDC-39ECD6454DF7}" destId="{D985E4AE-8589-4165-B751-42C95008A138}" srcOrd="0" destOrd="0" presId="urn:microsoft.com/office/officeart/2005/8/layout/radial4"/>
    <dgm:cxn modelId="{AFCDEE8F-7061-40D4-A017-914D954FD449}" type="presParOf" srcId="{8C8773B2-67E7-4573-9DDC-39ECD6454DF7}" destId="{7ECD54F1-B5A3-47F2-8798-098FDAEEF73F}" srcOrd="1" destOrd="0" presId="urn:microsoft.com/office/officeart/2005/8/layout/radial4"/>
    <dgm:cxn modelId="{400BE92E-BD9D-466C-8FD3-680506CD587A}" type="presParOf" srcId="{8C8773B2-67E7-4573-9DDC-39ECD6454DF7}" destId="{8D7B674B-BD1D-4897-815B-86C32A48BCFD}" srcOrd="2" destOrd="0" presId="urn:microsoft.com/office/officeart/2005/8/layout/radial4"/>
    <dgm:cxn modelId="{DCFB0EB6-E0E3-483B-81B6-BAD9BB2E737E}" type="presParOf" srcId="{8C8773B2-67E7-4573-9DDC-39ECD6454DF7}" destId="{3DB64C4C-6103-4380-AE59-B0E88403D15F}" srcOrd="3" destOrd="0" presId="urn:microsoft.com/office/officeart/2005/8/layout/radial4"/>
    <dgm:cxn modelId="{4A972ECC-1D79-49B4-8E3D-A3434D03795F}" type="presParOf" srcId="{8C8773B2-67E7-4573-9DDC-39ECD6454DF7}" destId="{844D8639-2FAD-400B-870C-7AF16290D2CB}" srcOrd="4" destOrd="0" presId="urn:microsoft.com/office/officeart/2005/8/layout/radial4"/>
    <dgm:cxn modelId="{EDB55F5D-2D7F-4802-ACA6-A552ADDB04E4}" type="presParOf" srcId="{8C8773B2-67E7-4573-9DDC-39ECD6454DF7}" destId="{110ADA97-68AC-493B-954B-E991DC5B027B}" srcOrd="5" destOrd="0" presId="urn:microsoft.com/office/officeart/2005/8/layout/radial4"/>
    <dgm:cxn modelId="{492E5843-207A-4B41-B333-C1962F850B53}" type="presParOf" srcId="{8C8773B2-67E7-4573-9DDC-39ECD6454DF7}" destId="{6DA91540-0CB0-4C8A-98D2-11D2797FFDE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5E4AE-8589-4165-B751-42C95008A138}">
      <dsp:nvSpPr>
        <dsp:cNvPr id="0" name=""/>
        <dsp:cNvSpPr/>
      </dsp:nvSpPr>
      <dsp:spPr>
        <a:xfrm>
          <a:off x="3109622" y="2568033"/>
          <a:ext cx="2684265" cy="1283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表达式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2724" y="2756052"/>
        <a:ext cx="1898061" cy="907833"/>
      </dsp:txXfrm>
    </dsp:sp>
    <dsp:sp modelId="{7ECD54F1-B5A3-47F2-8798-098FDAEEF73F}">
      <dsp:nvSpPr>
        <dsp:cNvPr id="0" name=""/>
        <dsp:cNvSpPr/>
      </dsp:nvSpPr>
      <dsp:spPr>
        <a:xfrm rot="12513949">
          <a:off x="1278610" y="1846930"/>
          <a:ext cx="2309866" cy="5284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7B674B-BD1D-4897-815B-86C32A48BCFD}">
      <dsp:nvSpPr>
        <dsp:cNvPr id="0" name=""/>
        <dsp:cNvSpPr/>
      </dsp:nvSpPr>
      <dsp:spPr>
        <a:xfrm>
          <a:off x="0" y="1112482"/>
          <a:ext cx="2838404" cy="8928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现有数据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51" y="1138633"/>
        <a:ext cx="2786102" cy="840561"/>
      </dsp:txXfrm>
    </dsp:sp>
    <dsp:sp modelId="{3DB64C4C-6103-4380-AE59-B0E88403D15F}">
      <dsp:nvSpPr>
        <dsp:cNvPr id="0" name=""/>
        <dsp:cNvSpPr/>
      </dsp:nvSpPr>
      <dsp:spPr>
        <a:xfrm rot="15853754">
          <a:off x="3510091" y="1428871"/>
          <a:ext cx="1576736" cy="5284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4D8639-2FAD-400B-870C-7AF16290D2CB}">
      <dsp:nvSpPr>
        <dsp:cNvPr id="0" name=""/>
        <dsp:cNvSpPr/>
      </dsp:nvSpPr>
      <dsp:spPr>
        <a:xfrm>
          <a:off x="3338404" y="524302"/>
          <a:ext cx="1761572" cy="7688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运算符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0923" y="546821"/>
        <a:ext cx="1716534" cy="723824"/>
      </dsp:txXfrm>
    </dsp:sp>
    <dsp:sp modelId="{110ADA97-68AC-493B-954B-E991DC5B027B}">
      <dsp:nvSpPr>
        <dsp:cNvPr id="0" name=""/>
        <dsp:cNvSpPr/>
      </dsp:nvSpPr>
      <dsp:spPr>
        <a:xfrm rot="19605000">
          <a:off x="5180657" y="1854415"/>
          <a:ext cx="1871268" cy="52847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A91540-0CB0-4C8A-98D2-11D2797FFDEE}">
      <dsp:nvSpPr>
        <dsp:cNvPr id="0" name=""/>
        <dsp:cNvSpPr/>
      </dsp:nvSpPr>
      <dsp:spPr>
        <a:xfrm>
          <a:off x="6017963" y="1219822"/>
          <a:ext cx="1761572" cy="771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函数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0564" y="1242423"/>
        <a:ext cx="1716370" cy="726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BECC-95BD-44F0-9A5B-3A77644942D4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04DF-C1BA-40AE-A248-EE1FD4765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0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4217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5770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13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60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25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397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824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713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76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160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0903" y="8944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DE23FA18-E9C0-46B0-908F-810C4DF19BD8}" type="datetimeFigureOut">
              <a:rPr lang="zh-CN" altLang="en-US" smtClean="0"/>
              <a:pPr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0DAC636D-AD7D-4FC6-A0F9-DD2B0358BE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四川农业大学    潘勇浩 </a:t>
            </a:r>
            <a:r>
              <a:rPr lang="zh-CN" altLang="en-US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endParaRPr lang="zh-CN" altLang="en-US" baseline="-250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6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  <p:sndAc>
      <p:stSnd>
        <p:snd r:embed="rId13" name="arrow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baseline="0" dirty="0">
          <a:solidFill>
            <a:srgbClr val="FF990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4.png"/><Relationship Id="rId7" Type="http://schemas.openxmlformats.org/officeDocument/2006/relationships/diagramLayout" Target="../diagrams/layou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21"/>
          <p:cNvSpPr>
            <a:spLocks noChangeArrowheads="1" noChangeShapeType="1" noTextEdit="1"/>
          </p:cNvSpPr>
          <p:nvPr/>
        </p:nvSpPr>
        <p:spPr bwMode="auto">
          <a:xfrm>
            <a:off x="4439816" y="1700808"/>
            <a:ext cx="2802324" cy="8602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>
              <a:defRPr/>
            </a:pPr>
            <a:r>
              <a:rPr lang="zh-CN" altLang="en-US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4</a:t>
            </a:r>
            <a:r>
              <a:rPr lang="zh-CN" altLang="en-US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章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847528" y="3356992"/>
            <a:ext cx="841332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48575"/>
              </a:avLst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dist">
              <a:defRPr/>
            </a:pPr>
            <a:r>
              <a:rPr lang="en-US" altLang="zh-CN" sz="2800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Arial Black" pitchFamily="34" charset="0"/>
                <a:ea typeface="隶书"/>
              </a:rPr>
              <a:t>Structured Query Language</a:t>
            </a:r>
            <a:endParaRPr lang="zh-CN" altLang="en-US" sz="2800" kern="10" spc="300" baseline="-25000" dirty="0">
              <a:ln w="19050" cap="sq">
                <a:solidFill>
                  <a:srgbClr val="FFCC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000514">
                    <a:alpha val="79999"/>
                  </a:srgbClr>
                </a:outerShdw>
              </a:effectLst>
              <a:latin typeface="Arial Black" pitchFamily="34" charset="0"/>
              <a:ea typeface="隶书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439816" y="4686455"/>
            <a:ext cx="32287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48575"/>
              </a:avLst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dist">
              <a:defRPr/>
            </a:pPr>
            <a:r>
              <a:rPr lang="en-US" altLang="zh-CN" sz="2800" b="1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SQL</a:t>
            </a:r>
            <a:endParaRPr lang="zh-CN" altLang="en-US" sz="2800" b="1" kern="10" spc="300" baseline="-25000" dirty="0">
              <a:ln w="19050" cap="sq">
                <a:solidFill>
                  <a:srgbClr val="FFCC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000514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5436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3781092"/>
            <a:ext cx="5867499" cy="2468527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844824"/>
            <a:ext cx="5867499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3154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469835" y="895731"/>
            <a:ext cx="53816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5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可以给结果中的列另取列名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7302021" y="1763201"/>
            <a:ext cx="1151607" cy="1007666"/>
          </a:xfrm>
          <a:prstGeom prst="wedgeRoundRectCallout">
            <a:avLst>
              <a:gd name="adj1" fmla="val -84686"/>
              <a:gd name="adj2" fmla="val 581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42420" y="4352056"/>
            <a:ext cx="1224136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3754589" y="4368294"/>
            <a:ext cx="1150937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3860899" y="5288161"/>
            <a:ext cx="3422082" cy="700916"/>
          </a:xfrm>
          <a:prstGeom prst="wedgeRoundRectCallout">
            <a:avLst>
              <a:gd name="adj1" fmla="val -42712"/>
              <a:gd name="adj2" fmla="val -16217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常用两种表达方式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09333" y="1842258"/>
            <a:ext cx="1296144" cy="2208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47493" y="5364770"/>
            <a:ext cx="1296144" cy="2208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8744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0" y="3409198"/>
            <a:ext cx="6520688" cy="297624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5480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479376" y="826439"/>
            <a:ext cx="37401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列可为任意表达式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2131270" y="4219525"/>
            <a:ext cx="496855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847529" y="4581129"/>
            <a:ext cx="1807762" cy="564458"/>
          </a:xfrm>
          <a:prstGeom prst="wedgeRoundRectCallout">
            <a:avLst>
              <a:gd name="adj1" fmla="val 17830"/>
              <a:gd name="adj2" fmla="val 7181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4658797" y="4481494"/>
            <a:ext cx="5757683" cy="1611802"/>
          </a:xfrm>
          <a:prstGeom prst="wedgeRoundRectCallout">
            <a:avLst>
              <a:gd name="adj1" fmla="val -26575"/>
              <a:gd name="adj2" fmla="val -6027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curdate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得出当前日期</a:t>
            </a:r>
          </a:p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timestampdiff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求两个时间之间的时间差（年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/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秒等）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95" y="1646858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7283751" y="1646858"/>
            <a:ext cx="1151607" cy="1007666"/>
          </a:xfrm>
          <a:prstGeom prst="wedgeRoundRectCallout">
            <a:avLst>
              <a:gd name="adj1" fmla="val -84686"/>
              <a:gd name="adj2" fmla="val 581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10" name="Rectangle 85"/>
          <p:cNvSpPr>
            <a:spLocks noChangeArrowheads="1"/>
          </p:cNvSpPr>
          <p:nvPr/>
        </p:nvSpPr>
        <p:spPr bwMode="auto">
          <a:xfrm>
            <a:off x="9228348" y="1646858"/>
            <a:ext cx="2376264" cy="1598947"/>
          </a:xfrm>
          <a:prstGeom prst="rect">
            <a:avLst/>
          </a:prstGeom>
          <a:solidFill>
            <a:srgbClr val="0000CC"/>
          </a:solidFill>
          <a:ln w="28575" cap="sq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用表达式构造更多的信息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4111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0" y="3409198"/>
            <a:ext cx="6520688" cy="297624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5480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479376" y="826439"/>
            <a:ext cx="37401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列可为任意表达式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2131270" y="4219525"/>
            <a:ext cx="496855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847529" y="4581129"/>
            <a:ext cx="1807762" cy="564458"/>
          </a:xfrm>
          <a:prstGeom prst="wedgeRoundRectCallout">
            <a:avLst>
              <a:gd name="adj1" fmla="val 17830"/>
              <a:gd name="adj2" fmla="val 7181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4658797" y="4481494"/>
            <a:ext cx="5757683" cy="1611802"/>
          </a:xfrm>
          <a:prstGeom prst="wedgeRoundRectCallout">
            <a:avLst>
              <a:gd name="adj1" fmla="val -26575"/>
              <a:gd name="adj2" fmla="val -6027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curdate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得出当前日期</a:t>
            </a:r>
          </a:p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timestampdiff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求两个时间之间的时间差（年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/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秒等）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95" y="1646858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7283751" y="1646858"/>
            <a:ext cx="1151607" cy="1007666"/>
          </a:xfrm>
          <a:prstGeom prst="wedgeRoundRectCallout">
            <a:avLst>
              <a:gd name="adj1" fmla="val -84686"/>
              <a:gd name="adj2" fmla="val 581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10" name="Rectangle 85"/>
          <p:cNvSpPr>
            <a:spLocks noChangeArrowheads="1"/>
          </p:cNvSpPr>
          <p:nvPr/>
        </p:nvSpPr>
        <p:spPr bwMode="auto">
          <a:xfrm>
            <a:off x="9228348" y="1646858"/>
            <a:ext cx="2376264" cy="1598947"/>
          </a:xfrm>
          <a:prstGeom prst="rect">
            <a:avLst/>
          </a:prstGeom>
          <a:solidFill>
            <a:srgbClr val="0000CC"/>
          </a:solidFill>
          <a:ln w="28575" cap="sq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用表达式构造更多的信息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411214"/>
            <a:ext cx="12192000" cy="5446786"/>
          </a:xfrm>
          <a:prstGeom prst="rect">
            <a:avLst/>
          </a:prstGeom>
          <a:solidFill>
            <a:srgbClr val="000066">
              <a:alpha val="8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329606" y="1268760"/>
            <a:ext cx="8302898" cy="4981596"/>
            <a:chOff x="1538475" y="1453232"/>
            <a:chExt cx="6601924" cy="4981596"/>
          </a:xfrm>
        </p:grpSpPr>
        <p:graphicFrame>
          <p:nvGraphicFramePr>
            <p:cNvPr id="15" name="图示 14"/>
            <p:cNvGraphicFramePr/>
            <p:nvPr>
              <p:extLst>
                <p:ext uri="{D42A27DB-BD31-4B8C-83A1-F6EECF244321}">
                  <p14:modId xmlns:p14="http://schemas.microsoft.com/office/powerpoint/2010/main" val="167715784"/>
                </p:ext>
              </p:extLst>
            </p:nvPr>
          </p:nvGraphicFramePr>
          <p:xfrm>
            <a:off x="1538475" y="1453232"/>
            <a:ext cx="6601924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1986292" y="5649090"/>
              <a:ext cx="5898075" cy="785738"/>
            </a:xfrm>
            <a:prstGeom prst="rect">
              <a:avLst/>
            </a:prstGeom>
            <a:solidFill>
              <a:srgbClr val="0000CC"/>
            </a:solidFill>
            <a:ln w="28575" cap="sq">
              <a:noFill/>
              <a:miter lim="800000"/>
              <a:headEnd/>
              <a:tailEnd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这是计算机语言和编程的基本功！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50968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0" y="3409198"/>
            <a:ext cx="6520688" cy="297624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5480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479376" y="826439"/>
            <a:ext cx="37401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列可为任意表达式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2131270" y="4219525"/>
            <a:ext cx="496855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1847529" y="4581129"/>
            <a:ext cx="1807762" cy="564458"/>
          </a:xfrm>
          <a:prstGeom prst="wedgeRoundRectCallout">
            <a:avLst>
              <a:gd name="adj1" fmla="val 17830"/>
              <a:gd name="adj2" fmla="val 7181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</a:t>
            </a:r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4658797" y="4481494"/>
            <a:ext cx="5757683" cy="1611802"/>
          </a:xfrm>
          <a:prstGeom prst="wedgeRoundRectCallout">
            <a:avLst>
              <a:gd name="adj1" fmla="val -26575"/>
              <a:gd name="adj2" fmla="val -6027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curdate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得出当前日期</a:t>
            </a:r>
          </a:p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timestampdiff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 )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求两个时间之间的时间差（年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/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秒等）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95" y="1646858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7283751" y="1646858"/>
            <a:ext cx="1151607" cy="1007666"/>
          </a:xfrm>
          <a:prstGeom prst="wedgeRoundRectCallout">
            <a:avLst>
              <a:gd name="adj1" fmla="val -84686"/>
              <a:gd name="adj2" fmla="val 581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10" name="Rectangle 85"/>
          <p:cNvSpPr>
            <a:spLocks noChangeArrowheads="1"/>
          </p:cNvSpPr>
          <p:nvPr/>
        </p:nvSpPr>
        <p:spPr bwMode="auto">
          <a:xfrm>
            <a:off x="9228348" y="1646858"/>
            <a:ext cx="2376264" cy="1598947"/>
          </a:xfrm>
          <a:prstGeom prst="rect">
            <a:avLst/>
          </a:prstGeom>
          <a:solidFill>
            <a:srgbClr val="0000CC"/>
          </a:solidFill>
          <a:ln w="28575" cap="sq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用表达式构造更多的信息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411214"/>
            <a:ext cx="12192000" cy="5446786"/>
          </a:xfrm>
          <a:prstGeom prst="rect">
            <a:avLst/>
          </a:prstGeom>
          <a:solidFill>
            <a:srgbClr val="000066">
              <a:alpha val="8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99" y="3545527"/>
            <a:ext cx="2090936" cy="209093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088537" y="2729244"/>
            <a:ext cx="1494582" cy="1235887"/>
            <a:chOff x="1787904" y="2629547"/>
            <a:chExt cx="2583944" cy="1235887"/>
          </a:xfrm>
        </p:grpSpPr>
        <p:sp>
          <p:nvSpPr>
            <p:cNvPr id="19" name="椭圆 18"/>
            <p:cNvSpPr/>
            <p:nvPr/>
          </p:nvSpPr>
          <p:spPr>
            <a:xfrm>
              <a:off x="1787904" y="2629547"/>
              <a:ext cx="2583944" cy="1235887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椭圆 4"/>
            <p:cNvSpPr txBox="1"/>
            <p:nvPr/>
          </p:nvSpPr>
          <p:spPr>
            <a:xfrm>
              <a:off x="2166314" y="2810538"/>
              <a:ext cx="1827124" cy="8739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+mj-ea"/>
                  <a:ea typeface="+mj-ea"/>
                </a:rPr>
                <a:t>多看</a:t>
              </a:r>
              <a:endParaRPr lang="zh-CN" altLang="en-US" sz="3200" kern="1200" dirty="0"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07816" y="2040305"/>
            <a:ext cx="1494582" cy="1235887"/>
            <a:chOff x="1787904" y="2629547"/>
            <a:chExt cx="2583944" cy="1235887"/>
          </a:xfrm>
        </p:grpSpPr>
        <p:sp>
          <p:nvSpPr>
            <p:cNvPr id="22" name="椭圆 21"/>
            <p:cNvSpPr/>
            <p:nvPr/>
          </p:nvSpPr>
          <p:spPr>
            <a:xfrm>
              <a:off x="1787904" y="2629547"/>
              <a:ext cx="2583944" cy="1235887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椭圆 4"/>
            <p:cNvSpPr txBox="1"/>
            <p:nvPr/>
          </p:nvSpPr>
          <p:spPr>
            <a:xfrm>
              <a:off x="2166314" y="2810538"/>
              <a:ext cx="1827124" cy="8739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+mj-ea"/>
                  <a:ea typeface="+mj-ea"/>
                </a:rPr>
                <a:t>多练</a:t>
              </a:r>
              <a:endParaRPr lang="zh-CN" altLang="en-US" sz="3200" kern="1200" dirty="0">
                <a:latin typeface="+mj-ea"/>
                <a:ea typeface="+mj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471" y="2858718"/>
            <a:ext cx="1494582" cy="1235887"/>
            <a:chOff x="1787904" y="2629547"/>
            <a:chExt cx="2583944" cy="1235887"/>
          </a:xfrm>
        </p:grpSpPr>
        <p:sp>
          <p:nvSpPr>
            <p:cNvPr id="25" name="椭圆 24"/>
            <p:cNvSpPr/>
            <p:nvPr/>
          </p:nvSpPr>
          <p:spPr>
            <a:xfrm>
              <a:off x="1787904" y="2629547"/>
              <a:ext cx="2583944" cy="1235887"/>
            </a:xfrm>
            <a:prstGeom prst="ellips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4"/>
            <p:cNvSpPr txBox="1"/>
            <p:nvPr/>
          </p:nvSpPr>
          <p:spPr>
            <a:xfrm>
              <a:off x="2166314" y="2810538"/>
              <a:ext cx="1827124" cy="8739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 smtClean="0">
                  <a:latin typeface="+mj-ea"/>
                  <a:ea typeface="+mj-ea"/>
                </a:rPr>
                <a:t>多想</a:t>
              </a:r>
              <a:endParaRPr lang="zh-CN" altLang="en-US" sz="3200" kern="1200" dirty="0">
                <a:latin typeface="+mj-ea"/>
                <a:ea typeface="+mj-ea"/>
              </a:endParaRPr>
            </a:p>
          </p:txBody>
        </p:sp>
      </p:grpSp>
      <p:cxnSp>
        <p:nvCxnSpPr>
          <p:cNvPr id="27" name="直接连接符 26"/>
          <p:cNvCxnSpPr>
            <a:stCxn id="19" idx="5"/>
          </p:cNvCxnSpPr>
          <p:nvPr/>
        </p:nvCxnSpPr>
        <p:spPr>
          <a:xfrm>
            <a:off x="4364243" y="3784140"/>
            <a:ext cx="1019099" cy="889407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93010" y="3253270"/>
            <a:ext cx="0" cy="464135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479548" y="3766430"/>
            <a:ext cx="966800" cy="8929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85"/>
          <p:cNvSpPr>
            <a:spLocks noChangeArrowheads="1"/>
          </p:cNvSpPr>
          <p:nvPr/>
        </p:nvSpPr>
        <p:spPr bwMode="auto">
          <a:xfrm>
            <a:off x="2131270" y="5524611"/>
            <a:ext cx="7857452" cy="785738"/>
          </a:xfrm>
          <a:prstGeom prst="rect">
            <a:avLst/>
          </a:prstGeom>
          <a:solidFill>
            <a:srgbClr val="0000CC"/>
          </a:solidFill>
          <a:ln w="28575" cap="sq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ea"/>
                <a:ea typeface="+mj-ea"/>
              </a:rPr>
              <a:t>如何提高自己的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ea"/>
                <a:ea typeface="+mj-ea"/>
              </a:rPr>
              <a:t>SELECT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ea"/>
                <a:ea typeface="+mj-ea"/>
              </a:rPr>
              <a:t>表达能力？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684243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91" y="2483320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33" y="67685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64" name="Rectangle 10"/>
          <p:cNvSpPr txBox="1">
            <a:spLocks noChangeArrowheads="1"/>
          </p:cNvSpPr>
          <p:nvPr/>
        </p:nvSpPr>
        <p:spPr bwMode="auto">
          <a:xfrm>
            <a:off x="487316" y="554550"/>
            <a:ext cx="10721252" cy="21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选择满足条件的行</a:t>
            </a:r>
            <a:r>
              <a:rPr kumimoji="1" lang="en-US" altLang="zh-CN" sz="3200" kern="0" dirty="0">
                <a:solidFill>
                  <a:srgbClr val="FFFFFF"/>
                </a:solidFill>
                <a:latin typeface="楷体_GB2312" pitchFamily="49" charset="-122"/>
              </a:rPr>
              <a:t>,</a:t>
            </a: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条件一般是</a:t>
            </a:r>
            <a:r>
              <a:rPr kumimoji="1" lang="en-US" altLang="zh-CN" sz="3200" kern="0" dirty="0">
                <a:solidFill>
                  <a:srgbClr val="FFFFFF"/>
                </a:solidFill>
                <a:latin typeface="楷体_GB2312" pitchFamily="49" charset="-122"/>
              </a:rPr>
              <a:t>: 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[NOT]θ</a:t>
            </a:r>
            <a:r>
              <a:rPr kumimoji="1" lang="zh-CN" altLang="en-US" sz="3200" kern="0" dirty="0" smtClean="0">
                <a:solidFill>
                  <a:srgbClr val="FFFF66"/>
                </a:solidFill>
                <a:latin typeface="楷体_GB2312" pitchFamily="49" charset="-122"/>
              </a:rPr>
              <a:t>表达式</a:t>
            </a:r>
            <a:endParaRPr kumimoji="1" lang="en-US" altLang="zh-CN" sz="3200" kern="0" dirty="0" smtClean="0">
              <a:solidFill>
                <a:srgbClr val="FFFFFF"/>
              </a:solidFill>
              <a:latin typeface="楷体_GB2312" pitchFamily="49" charset="-122"/>
            </a:endParaRPr>
          </a:p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65" name="Rectangle 51"/>
          <p:cNvSpPr>
            <a:spLocks noChangeArrowheads="1"/>
          </p:cNvSpPr>
          <p:nvPr/>
        </p:nvSpPr>
        <p:spPr bwMode="auto">
          <a:xfrm>
            <a:off x="9912424" y="887119"/>
            <a:ext cx="1872208" cy="1223962"/>
          </a:xfrm>
          <a:prstGeom prst="snip2Same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noAutofit/>
          </a:bodyPr>
          <a:lstStyle/>
          <a:p>
            <a:pPr lvl="0">
              <a:spcAft>
                <a:spcPct val="0"/>
              </a:spcAft>
              <a:defRPr/>
            </a:pPr>
            <a:r>
              <a:rPr lang="el-GR" altLang="zh-CN" sz="54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σ</a:t>
            </a:r>
            <a:r>
              <a:rPr lang="en-US" altLang="zh-CN" sz="54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4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zh-CN" altLang="en-US" sz="6000" b="1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" name="AutoShape 15"/>
          <p:cNvSpPr>
            <a:spLocks noChangeArrowheads="1"/>
          </p:cNvSpPr>
          <p:nvPr/>
        </p:nvSpPr>
        <p:spPr bwMode="auto">
          <a:xfrm>
            <a:off x="940691" y="4205357"/>
            <a:ext cx="1108676" cy="950185"/>
          </a:xfrm>
          <a:prstGeom prst="wedgeRoundRectCallout">
            <a:avLst>
              <a:gd name="adj1" fmla="val -6180"/>
              <a:gd name="adj2" fmla="val -8003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792627" y="1526306"/>
            <a:ext cx="8280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 fontAlgn="base">
              <a:spcBef>
                <a:spcPct val="0"/>
              </a:spcBef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微软雅黑" pitchFamily="34" charset="-122"/>
              </a:rPr>
              <a:t>其中</a:t>
            </a:r>
            <a:r>
              <a:rPr kumimoji="1" lang="en-US" altLang="zh-CN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微软雅黑" pitchFamily="34" charset="-122"/>
              </a:rPr>
              <a:t>θ</a:t>
            </a:r>
            <a:r>
              <a:rPr kumimoji="1" lang="zh-CN" altLang="en-US" sz="32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微软雅黑" pitchFamily="34" charset="-122"/>
              </a:rPr>
              <a:t>可以是：</a:t>
            </a:r>
            <a:r>
              <a:rPr kumimoji="1" lang="en-US" altLang="zh-CN" sz="3200" b="1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微软雅黑" pitchFamily="34" charset="-122"/>
              </a:rPr>
              <a:t>=,&gt;,&lt;,&gt;=,&lt;=,!=,!&gt;,!&lt;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340" y="3432809"/>
            <a:ext cx="6088228" cy="292377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C000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5595227" y="4653136"/>
            <a:ext cx="205825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AutoShape 17"/>
          <p:cNvSpPr>
            <a:spLocks noChangeArrowheads="1"/>
          </p:cNvSpPr>
          <p:nvPr/>
        </p:nvSpPr>
        <p:spPr bwMode="auto">
          <a:xfrm>
            <a:off x="2852471" y="5155542"/>
            <a:ext cx="2051125" cy="710532"/>
          </a:xfrm>
          <a:prstGeom prst="wedgeRoundRectCallout">
            <a:avLst>
              <a:gd name="adj1" fmla="val 61517"/>
              <a:gd name="adj2" fmla="val -551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</a:t>
            </a:r>
          </a:p>
        </p:txBody>
      </p:sp>
    </p:spTree>
    <p:extLst>
      <p:ext uri="{BB962C8B-B14F-4D97-AF65-F5344CB8AC3E}">
        <p14:creationId xmlns:p14="http://schemas.microsoft.com/office/powerpoint/2010/main" val="185992726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74" y="2348880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630" y="57063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479376" y="455786"/>
            <a:ext cx="8496300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lnSpc>
                <a:spcPct val="200000"/>
              </a:lnSpc>
              <a:spcAft>
                <a:spcPct val="1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选择条件为限定范围，格式为：</a:t>
            </a:r>
          </a:p>
          <a:p>
            <a:pPr marL="269875" indent="-269875" algn="just" eaLnBrk="1" hangingPunct="1">
              <a:spcAft>
                <a:spcPct val="1000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	[NOT] BETWEEN &lt;</a:t>
            </a:r>
            <a:r>
              <a:rPr kumimoji="1" lang="zh-CN" altLang="en-US" sz="3200" i="1" kern="0" dirty="0">
                <a:solidFill>
                  <a:srgbClr val="FFFF66"/>
                </a:solidFill>
                <a:latin typeface="楷体_GB2312" pitchFamily="49" charset="-122"/>
              </a:rPr>
              <a:t>下限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&gt; AND &lt;</a:t>
            </a:r>
            <a:r>
              <a:rPr kumimoji="1" lang="zh-CN" altLang="en-US" sz="3200" i="1" kern="0" dirty="0">
                <a:solidFill>
                  <a:srgbClr val="FFFF66"/>
                </a:solidFill>
                <a:latin typeface="楷体_GB2312" pitchFamily="49" charset="-122"/>
              </a:rPr>
              <a:t>上限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&gt;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8760296" y="2204864"/>
            <a:ext cx="1125330" cy="1068877"/>
          </a:xfrm>
          <a:prstGeom prst="wedgeRoundRectCallout">
            <a:avLst>
              <a:gd name="adj1" fmla="val -211242"/>
              <a:gd name="adj2" fmla="val 2383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pic>
        <p:nvPicPr>
          <p:cNvPr id="27" name="Picture 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7215" b="10011"/>
          <a:stretch/>
        </p:blipFill>
        <p:spPr bwMode="auto">
          <a:xfrm>
            <a:off x="969474" y="4133374"/>
            <a:ext cx="5724406" cy="2263183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7404910" y="4138093"/>
            <a:ext cx="4175495" cy="2276226"/>
          </a:xfrm>
          <a:prstGeom prst="wedgeRoundRectCallout">
            <a:avLst>
              <a:gd name="adj1" fmla="val -107833"/>
              <a:gd name="adj2" fmla="val -1436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36000" rIns="36000" anchor="ctr"/>
          <a:lstStyle/>
          <a:p>
            <a:pPr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其实条件就是：</a:t>
            </a:r>
          </a:p>
          <a:p>
            <a:pPr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1200≤</a:t>
            </a:r>
            <a:r>
              <a:rPr lang="zh-CN" altLang="en-US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工资≤</a:t>
            </a: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2000</a:t>
            </a:r>
          </a:p>
          <a:p>
            <a:pPr>
              <a:spcBef>
                <a:spcPct val="40000"/>
              </a:spcBef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否定时只需写成：</a:t>
            </a:r>
          </a:p>
          <a:p>
            <a:pPr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zh-CN" altLang="en-US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 </a:t>
            </a: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Not Between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113417" y="4997469"/>
            <a:ext cx="352742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898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276872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1764" y="70697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479376" y="865406"/>
            <a:ext cx="84963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1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集合检查，格式为： 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[NOT] IN (</a:t>
            </a:r>
            <a:r>
              <a:rPr kumimoji="1" lang="zh-CN" altLang="en-US" sz="3200" b="1" i="1" kern="0" dirty="0">
                <a:solidFill>
                  <a:srgbClr val="FFFF66"/>
                </a:solidFill>
                <a:latin typeface="楷体_GB2312" pitchFamily="49" charset="-122"/>
              </a:rPr>
              <a:t>值列表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) </a:t>
            </a:r>
          </a:p>
          <a:p>
            <a:pPr marL="269875" indent="-269875" algn="just" eaLnBrk="1" hangingPunct="1">
              <a:spcAft>
                <a:spcPct val="10000"/>
              </a:spcAft>
              <a:buClr>
                <a:srgbClr val="FFFFFF"/>
              </a:buClr>
              <a:buNone/>
              <a:defRPr/>
            </a:pP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	</a:t>
            </a: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其中各个值之间用逗号分隔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8688288" y="2455036"/>
            <a:ext cx="1152128" cy="863600"/>
          </a:xfrm>
          <a:prstGeom prst="wedgeRoundRectCallout">
            <a:avLst>
              <a:gd name="adj1" fmla="val -201336"/>
              <a:gd name="adj2" fmla="val -289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pic>
        <p:nvPicPr>
          <p:cNvPr id="31" name="Picture 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6" t="6544" b="16201"/>
          <a:stretch/>
        </p:blipFill>
        <p:spPr bwMode="auto">
          <a:xfrm>
            <a:off x="911424" y="4133373"/>
            <a:ext cx="5724406" cy="217667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5160170" y="4549497"/>
            <a:ext cx="6047977" cy="1133176"/>
          </a:xfrm>
          <a:prstGeom prst="wedgeRoundRectCallout">
            <a:avLst>
              <a:gd name="adj1" fmla="val -62726"/>
              <a:gd name="adj2" fmla="val 35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lIns="36000" rIns="36000" anchor="ctr"/>
          <a:lstStyle/>
          <a:p>
            <a:pPr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其实条件就是：</a:t>
            </a:r>
          </a:p>
          <a:p>
            <a:pPr>
              <a:spcAft>
                <a:spcPct val="0"/>
              </a:spcAft>
              <a:buClr>
                <a:srgbClr val="66FF33"/>
              </a:buClr>
              <a:buSzPct val="85000"/>
              <a:tabLst>
                <a:tab pos="901700" algn="l"/>
              </a:tabLst>
              <a:defRPr/>
            </a:pPr>
            <a:r>
              <a:rPr lang="zh-CN" altLang="en-US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</a:t>
            </a: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=800  or </a:t>
            </a:r>
            <a:r>
              <a:rPr lang="zh-CN" altLang="en-US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</a:t>
            </a: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=1200 or </a:t>
            </a:r>
            <a:r>
              <a:rPr lang="zh-CN" altLang="en-US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</a:t>
            </a:r>
            <a:r>
              <a:rPr lang="en-US" altLang="zh-CN" sz="2800" ker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=1500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055366" y="5116085"/>
            <a:ext cx="3024336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598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33" y="67685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auto">
          <a:xfrm>
            <a:off x="407368" y="956320"/>
            <a:ext cx="943304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None/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None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914400" indent="0" algn="ctr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None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371600" indent="0" algn="ctr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1828800" indent="0" algn="ctr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286000" indent="0" algn="ctr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8775" indent="-358775" algn="just" eaLnBrk="1" hangingPunct="1">
              <a:spcAft>
                <a:spcPct val="25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字符串匹配，用于匹配字符、日期，格式为：</a:t>
            </a:r>
            <a:endParaRPr kumimoji="1" lang="en-US" altLang="zh-CN" sz="3200" b="1" kern="0" dirty="0">
              <a:solidFill>
                <a:srgbClr val="FFFF66"/>
              </a:solidFill>
              <a:latin typeface="楷体_GB2312" pitchFamily="49" charset="-122"/>
            </a:endParaRPr>
          </a:p>
          <a:p>
            <a:pPr marL="358775" indent="-358775" algn="just" eaLnBrk="1" hangingPunct="1">
              <a:spcAft>
                <a:spcPct val="25000"/>
              </a:spcAft>
              <a:buClr>
                <a:srgbClr val="FFFFFF"/>
              </a:buClr>
              <a:defRPr/>
            </a:pPr>
            <a:r>
              <a:rPr kumimoji="1" lang="en-US" altLang="zh-CN" sz="3200" kern="0" dirty="0">
                <a:solidFill>
                  <a:srgbClr val="99FF33"/>
                </a:solidFill>
                <a:latin typeface="楷体_GB2312" pitchFamily="49" charset="-122"/>
              </a:rPr>
              <a:t>	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[NOT] LIKE &lt;</a:t>
            </a:r>
            <a:r>
              <a:rPr kumimoji="1" lang="zh-CN" altLang="en-US" sz="3200" b="1" i="1" kern="0" dirty="0">
                <a:solidFill>
                  <a:srgbClr val="FFFF66"/>
                </a:solidFill>
                <a:latin typeface="楷体_GB2312" pitchFamily="49" charset="-122"/>
              </a:rPr>
              <a:t>串模式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&gt; [ESCAPE '</a:t>
            </a:r>
            <a:r>
              <a:rPr kumimoji="1" lang="zh-CN" altLang="en-US" sz="3200" b="1" i="1" kern="0" dirty="0">
                <a:solidFill>
                  <a:srgbClr val="FFFF66"/>
                </a:solidFill>
                <a:latin typeface="楷体_GB2312" pitchFamily="49" charset="-122"/>
              </a:rPr>
              <a:t>转义符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'] </a:t>
            </a:r>
          </a:p>
          <a:p>
            <a:pPr marL="358775" indent="-358775" algn="just" eaLnBrk="1" hangingPunct="1">
              <a:spcBef>
                <a:spcPts val="2400"/>
              </a:spcBef>
              <a:spcAft>
                <a:spcPts val="1800"/>
              </a:spcAft>
              <a:buClr>
                <a:srgbClr val="FFFFFF"/>
              </a:buClr>
              <a:defRPr/>
            </a:pPr>
            <a:r>
              <a:rPr kumimoji="1" lang="zh-CN" altLang="en-US" sz="3200" kern="0" dirty="0">
                <a:latin typeface="楷体_GB2312" pitchFamily="49" charset="-122"/>
              </a:rPr>
              <a:t>	串模式中可出现以下</a:t>
            </a:r>
            <a:r>
              <a:rPr kumimoji="1" lang="zh-CN" altLang="en-US" sz="32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楷体_GB2312" pitchFamily="49" charset="-122"/>
              </a:rPr>
              <a:t>通配符</a:t>
            </a:r>
            <a:r>
              <a:rPr kumimoji="1" lang="zh-CN" altLang="en-US" sz="3200" kern="0" dirty="0">
                <a:latin typeface="楷体_GB2312" pitchFamily="49" charset="-122"/>
              </a:rPr>
              <a:t>：</a:t>
            </a:r>
          </a:p>
          <a:p>
            <a:pPr marL="358775" indent="-358775" algn="l" eaLnBrk="1" hangingPunct="1">
              <a:spcAft>
                <a:spcPct val="25000"/>
              </a:spcAft>
              <a:buClr>
                <a:srgbClr val="FFFFFF"/>
              </a:buClr>
              <a:defRPr/>
            </a:pPr>
            <a:r>
              <a:rPr kumimoji="1" lang="en-US" altLang="zh-CN" sz="3200" kern="0" dirty="0">
                <a:latin typeface="楷体_GB2312" pitchFamily="49" charset="-122"/>
              </a:rPr>
              <a:t>	</a:t>
            </a:r>
            <a:r>
              <a:rPr kumimoji="1" lang="en-US" altLang="zh-CN" sz="3200" kern="0" dirty="0">
                <a:cs typeface="Arial" pitchFamily="34" charset="0"/>
              </a:rPr>
              <a:t>“</a:t>
            </a:r>
            <a:r>
              <a:rPr kumimoji="1" lang="en-US" altLang="zh-CN" sz="3200" b="1" kern="0" dirty="0">
                <a:solidFill>
                  <a:srgbClr val="FFFF00"/>
                </a:solidFill>
                <a:latin typeface="Arial" charset="0"/>
              </a:rPr>
              <a:t>%</a:t>
            </a:r>
            <a:r>
              <a:rPr kumimoji="1" lang="en-US" altLang="zh-CN" sz="3200" kern="0" dirty="0">
                <a:latin typeface="Arial" charset="0"/>
              </a:rPr>
              <a:t>”</a:t>
            </a:r>
            <a:r>
              <a:rPr kumimoji="1" lang="zh-CN" altLang="en-US" sz="3200" kern="0" dirty="0">
                <a:latin typeface="Arial" charset="0"/>
              </a:rPr>
              <a:t>匹配任意多个任意字符</a:t>
            </a:r>
            <a:r>
              <a:rPr kumimoji="1" lang="en-US" altLang="zh-CN" sz="3200" kern="0" dirty="0">
                <a:latin typeface="Arial" charset="0"/>
              </a:rPr>
              <a:t>(</a:t>
            </a:r>
            <a:r>
              <a:rPr kumimoji="1" lang="zh-CN" altLang="en-US" sz="3200" kern="0" dirty="0">
                <a:latin typeface="Arial" charset="0"/>
              </a:rPr>
              <a:t>包括空字符</a:t>
            </a:r>
            <a:r>
              <a:rPr kumimoji="1" lang="en-US" altLang="zh-CN" sz="3200" kern="0" dirty="0">
                <a:latin typeface="Arial" charset="0"/>
              </a:rPr>
              <a:t>)</a:t>
            </a:r>
            <a:r>
              <a:rPr kumimoji="1" lang="zh-CN" altLang="en-US" sz="3200" kern="0" dirty="0">
                <a:latin typeface="Arial" charset="0"/>
              </a:rPr>
              <a:t>；</a:t>
            </a:r>
          </a:p>
          <a:p>
            <a:pPr marL="358775" indent="-358775" algn="l" eaLnBrk="1" hangingPunct="1">
              <a:spcAft>
                <a:spcPct val="25000"/>
              </a:spcAft>
              <a:buClr>
                <a:srgbClr val="FFFFFF"/>
              </a:buClr>
              <a:defRPr/>
            </a:pPr>
            <a:r>
              <a:rPr kumimoji="1" lang="en-US" altLang="zh-CN" sz="3200" kern="0" dirty="0">
                <a:latin typeface="Arial" charset="0"/>
              </a:rPr>
              <a:t>	“</a:t>
            </a:r>
            <a:r>
              <a:rPr kumimoji="1" lang="en-US" altLang="zh-CN" sz="3200" b="1" kern="0" dirty="0">
                <a:solidFill>
                  <a:srgbClr val="FFFF00"/>
                </a:solidFill>
                <a:latin typeface="Arial" charset="0"/>
              </a:rPr>
              <a:t>_</a:t>
            </a:r>
            <a:r>
              <a:rPr kumimoji="1" lang="en-US" altLang="zh-CN" sz="3200" kern="0" dirty="0">
                <a:latin typeface="Arial" charset="0"/>
              </a:rPr>
              <a:t>”</a:t>
            </a:r>
            <a:r>
              <a:rPr kumimoji="1" lang="zh-CN" altLang="en-US" sz="3200" kern="0" dirty="0">
                <a:latin typeface="Arial" charset="0"/>
              </a:rPr>
              <a:t>匹配一个任意字符（不能是空字符）；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767333" y="4941168"/>
            <a:ext cx="1078617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Aft>
                <a:spcPct val="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例如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To%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代表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Tool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Toy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等以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开头的任意字符串；又如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B_T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可代表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BIT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BaT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等头为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尾为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的只有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个字符的任意串，但不能代表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</a:t>
            </a:r>
            <a:r>
              <a:rPr lang="en-US" altLang="zh-CN" sz="3200" kern="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BoaT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</a:t>
            </a:r>
            <a:r>
              <a:rPr lang="en-US" altLang="zh-CN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'BT'</a:t>
            </a:r>
            <a:r>
              <a:rPr lang="zh-CN" altLang="en-US" sz="32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80155898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32" y="1772816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33" y="69273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551384" y="830232"/>
            <a:ext cx="29193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3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字符匹配示例</a:t>
            </a:r>
            <a:endParaRPr kumimoji="1" lang="en-US" altLang="zh-CN" sz="3200" b="1" kern="0" dirty="0">
              <a:solidFill>
                <a:srgbClr val="FFFF66"/>
              </a:solidFill>
              <a:latin typeface="楷体_GB2312" pitchFamily="49" charset="-122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7433" r="762" b="14491"/>
          <a:stretch/>
        </p:blipFill>
        <p:spPr bwMode="auto">
          <a:xfrm>
            <a:off x="984031" y="3640963"/>
            <a:ext cx="6955692" cy="261267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8544272" y="1916832"/>
            <a:ext cx="1152296" cy="991783"/>
          </a:xfrm>
          <a:prstGeom prst="wedgeRoundRectCallout">
            <a:avLst>
              <a:gd name="adj1" fmla="val -185689"/>
              <a:gd name="adj2" fmla="val 6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6888088" y="4754936"/>
            <a:ext cx="3570850" cy="1152525"/>
          </a:xfrm>
          <a:prstGeom prst="wedgeRoundRectCallout">
            <a:avLst>
              <a:gd name="adj1" fmla="val -122427"/>
              <a:gd name="adj2" fmla="val -5591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姓刘不就是以“刘”字开头的姓名吗</a:t>
            </a:r>
            <a:endParaRPr lang="en-US" altLang="zh-CN" sz="2800" kern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1127974" y="4754936"/>
            <a:ext cx="2736304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598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33" y="67685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6144" r="1179" b="11010"/>
          <a:stretch/>
        </p:blipFill>
        <p:spPr bwMode="auto">
          <a:xfrm>
            <a:off x="984032" y="3737800"/>
            <a:ext cx="6294254" cy="2519958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511824" y="5903040"/>
            <a:ext cx="2663825" cy="630719"/>
          </a:xfrm>
          <a:prstGeom prst="wedgeRoundRectCallout">
            <a:avLst>
              <a:gd name="adj1" fmla="val -32614"/>
              <a:gd name="adj2" fmla="val -76980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查询出只有</a:t>
            </a:r>
            <a:r>
              <a:rPr lang="en-US" altLang="zh-CN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人</a:t>
            </a: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8256240" y="5398984"/>
            <a:ext cx="3528392" cy="1008112"/>
          </a:xfrm>
          <a:prstGeom prst="wedgeRoundRectCallout">
            <a:avLst>
              <a:gd name="adj1" fmla="val -22572"/>
              <a:gd name="adj2" fmla="val -73897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名字最后一字为“明”的实际</a:t>
            </a:r>
            <a:r>
              <a:rPr lang="zh-CN" altLang="en-US" sz="28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sz="28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8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个人</a:t>
            </a:r>
            <a:endParaRPr lang="zh-CN" altLang="en-US" sz="28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46822" y="3618773"/>
            <a:ext cx="949746" cy="1296838"/>
            <a:chOff x="7582694" y="3716338"/>
            <a:chExt cx="693738" cy="935037"/>
          </a:xfrm>
        </p:grpSpPr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694" y="3716338"/>
              <a:ext cx="693738" cy="935037"/>
            </a:xfrm>
            <a:prstGeom prst="rect">
              <a:avLst/>
            </a:prstGeom>
            <a:noFill/>
            <a:ln w="38100" cap="sq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1" t="16079" r="7340" b="15839"/>
            <a:stretch/>
          </p:blipFill>
          <p:spPr bwMode="auto">
            <a:xfrm>
              <a:off x="7605861" y="3762374"/>
              <a:ext cx="430783" cy="19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2" y="1772816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8544272" y="1916832"/>
            <a:ext cx="1152296" cy="991783"/>
          </a:xfrm>
          <a:prstGeom prst="wedgeRoundRectCallout">
            <a:avLst>
              <a:gd name="adj1" fmla="val -185689"/>
              <a:gd name="adj2" fmla="val 6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551384" y="830232"/>
            <a:ext cx="29193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7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3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字符匹配示例</a:t>
            </a:r>
            <a:endParaRPr kumimoji="1" lang="en-US" altLang="zh-CN" sz="3200" b="1" kern="0" dirty="0">
              <a:solidFill>
                <a:srgbClr val="FFFF66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1295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0"/>
            <a:ext cx="4329244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查询（</a:t>
            </a:r>
            <a:r>
              <a:rPr lang="en-US" altLang="zh-CN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DQL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83432" y="1422020"/>
            <a:ext cx="1828461" cy="2266403"/>
            <a:chOff x="1043608" y="2996952"/>
            <a:chExt cx="1700241" cy="2160240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1043608" y="2996952"/>
              <a:ext cx="1700241" cy="2160240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19050" cap="sq">
              <a:solidFill>
                <a:srgbClr val="CCFFCC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4149080"/>
              <a:ext cx="363171" cy="28803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871" y="4280845"/>
              <a:ext cx="363171" cy="288032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2236" y="4653136"/>
              <a:ext cx="363171" cy="28803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7901" y="4120825"/>
              <a:ext cx="363171" cy="28803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3042" y="4653136"/>
              <a:ext cx="363171" cy="288032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086118" y="3563887"/>
              <a:ext cx="1610139" cy="4400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FFCC"/>
                  </a:solidFill>
                </a:rPr>
                <a:t>教务数据库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16" y="1110782"/>
            <a:ext cx="5957074" cy="3254322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983433" y="4893107"/>
            <a:ext cx="9808858" cy="1488221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36000" tIns="36000" rIns="72000" bIns="72000" anchor="ctr" anchorCtr="0">
            <a:noAutofit/>
          </a:bodyPr>
          <a:lstStyle/>
          <a:p>
            <a:pPr marL="612000" indent="-57150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从数据库读取数据</a:t>
            </a:r>
            <a:endParaRPr lang="en-US" altLang="zh-CN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indent="-571500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最终就是执行一条数据查询命令     </a:t>
            </a:r>
            <a:r>
              <a:rPr lang="en-US" altLang="zh-CN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212844" y="2866747"/>
            <a:ext cx="1208726" cy="5306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" name="右箭头 24"/>
          <p:cNvSpPr/>
          <p:nvPr/>
        </p:nvSpPr>
        <p:spPr>
          <a:xfrm flipH="1">
            <a:off x="3185134" y="2135201"/>
            <a:ext cx="1208726" cy="5022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矩形 25"/>
          <p:cNvSpPr/>
          <p:nvPr/>
        </p:nvSpPr>
        <p:spPr>
          <a:xfrm>
            <a:off x="3233561" y="1617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查询请求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81611" y="341014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返回结果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371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33" y="67685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6339" r="1180" b="10450"/>
          <a:stretch/>
        </p:blipFill>
        <p:spPr bwMode="auto">
          <a:xfrm>
            <a:off x="984032" y="3679709"/>
            <a:ext cx="6486218" cy="2573933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663983" y="4238508"/>
            <a:ext cx="2016193" cy="702659"/>
          </a:xfrm>
          <a:prstGeom prst="wedgeRoundRectCallout">
            <a:avLst>
              <a:gd name="adj1" fmla="val -37537"/>
              <a:gd name="adj2" fmla="val 10843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32" y="1700808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51384" y="830232"/>
            <a:ext cx="29193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5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3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字符匹配示例</a:t>
            </a:r>
            <a:endParaRPr kumimoji="1" lang="en-US" altLang="zh-CN" sz="3200" b="1" kern="0" dirty="0">
              <a:solidFill>
                <a:srgbClr val="FFFF66"/>
              </a:solidFill>
              <a:latin typeface="楷体_GB2312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8544272" y="1916832"/>
            <a:ext cx="1152296" cy="991783"/>
          </a:xfrm>
          <a:prstGeom prst="wedgeRoundRectCallout">
            <a:avLst>
              <a:gd name="adj1" fmla="val -185689"/>
              <a:gd name="adj2" fmla="val 6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35311295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66" y="2636912"/>
            <a:ext cx="5832648" cy="284018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1188" y="81540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51384" y="811810"/>
            <a:ext cx="8496300" cy="159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3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字符匹配中转义符的用法</a:t>
            </a:r>
            <a:endParaRPr kumimoji="1" lang="en-US" altLang="zh-CN" sz="3200" b="1" kern="0" dirty="0">
              <a:solidFill>
                <a:srgbClr val="FFFF66"/>
              </a:solidFill>
              <a:latin typeface="楷体_GB2312" pitchFamily="49" charset="-122"/>
            </a:endParaRPr>
          </a:p>
          <a:p>
            <a:pPr marL="269875" indent="-269875" algn="just" eaLnBrk="1" hangingPunct="1">
              <a:buClr>
                <a:srgbClr val="FFFFFF"/>
              </a:buClr>
              <a:buNone/>
              <a:defRPr/>
            </a:pPr>
            <a:r>
              <a:rPr kumimoji="1" lang="en-US" altLang="zh-CN" kern="0" dirty="0">
                <a:solidFill>
                  <a:srgbClr val="99FF33"/>
                </a:solidFill>
                <a:latin typeface="楷体_GB2312" pitchFamily="49" charset="-122"/>
              </a:rPr>
              <a:t>	</a:t>
            </a:r>
            <a:r>
              <a:rPr kumimoji="1" lang="zh-CN" altLang="en-US" kern="0" dirty="0">
                <a:latin typeface="楷体_GB2312" pitchFamily="49" charset="-122"/>
              </a:rPr>
              <a:t>如果查询的串中要包含</a:t>
            </a:r>
            <a:r>
              <a:rPr kumimoji="1" lang="zh-CN" altLang="en-US" kern="0" dirty="0"/>
              <a:t>“</a:t>
            </a:r>
            <a:r>
              <a:rPr kumimoji="1" lang="en-US" altLang="zh-CN" kern="0" dirty="0">
                <a:latin typeface="楷体_GB2312" pitchFamily="49" charset="-122"/>
              </a:rPr>
              <a:t>%</a:t>
            </a:r>
            <a:r>
              <a:rPr kumimoji="1" lang="en-US" altLang="zh-CN" kern="0" dirty="0"/>
              <a:t>”</a:t>
            </a:r>
            <a:r>
              <a:rPr kumimoji="1" lang="zh-CN" altLang="en-US" kern="0" dirty="0">
                <a:latin typeface="楷体_GB2312" pitchFamily="49" charset="-122"/>
              </a:rPr>
              <a:t>等通配符，则必须用转义符告诉</a:t>
            </a:r>
            <a:r>
              <a:rPr kumimoji="1" lang="en-US" altLang="zh-CN" kern="0" dirty="0">
                <a:latin typeface="楷体_GB2312" pitchFamily="49" charset="-122"/>
              </a:rPr>
              <a:t>SQL</a:t>
            </a:r>
            <a:r>
              <a:rPr kumimoji="1" lang="zh-CN" altLang="en-US" kern="0" dirty="0">
                <a:latin typeface="楷体_GB2312" pitchFamily="49" charset="-122"/>
              </a:rPr>
              <a:t>解释器将通配符转义为实实在在的字符</a:t>
            </a:r>
            <a:endParaRPr kumimoji="1" lang="en-US" altLang="zh-CN" kern="0" dirty="0">
              <a:latin typeface="楷体_GB2312" pitchFamily="49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971555" y="3855582"/>
            <a:ext cx="3384376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663952" y="4293096"/>
            <a:ext cx="4022846" cy="1025671"/>
          </a:xfrm>
          <a:prstGeom prst="wedgeRoundRectCallout">
            <a:avLst>
              <a:gd name="adj1" fmla="val -44232"/>
              <a:gd name="adj2" fmla="val -8787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>
              <a:spcAft>
                <a:spcPct val="2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这里的下划线是要匹配的实际字符所以要转义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802531" y="5662314"/>
            <a:ext cx="8605837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65000"/>
              </a:spcBef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转义符可以为除通配符以外的任意字符</a:t>
            </a:r>
          </a:p>
          <a:p>
            <a:pPr marL="342900" indent="-342900" algn="just">
              <a:spcAft>
                <a:spcPct val="10000"/>
              </a:spcAft>
              <a:buClr>
                <a:srgbClr val="FFFFFF"/>
              </a:buClr>
              <a:buSzPct val="85000"/>
              <a:defRPr/>
            </a:pPr>
            <a:r>
              <a:rPr lang="zh-CN" altLang="en-US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如上例条件亦可为</a:t>
            </a:r>
            <a:r>
              <a:rPr lang="en-US" altLang="zh-CN" sz="2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姓名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LIKE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</a:t>
            </a:r>
            <a:r>
              <a:rPr lang="en-US" altLang="zh-CN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_%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ESCAPE 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‘</a:t>
            </a:r>
            <a:r>
              <a:rPr lang="en-US" altLang="zh-CN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  <a:r>
              <a:rPr lang="en-US" altLang="zh-CN" sz="28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’</a:t>
            </a:r>
            <a:endParaRPr lang="zh-CN" altLang="en-US" sz="2800" kern="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1295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95118" y="100796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551384" y="861755"/>
            <a:ext cx="8496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spcAft>
                <a:spcPct val="10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空值检查，格式为： 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IS [NOT] NULL</a:t>
            </a:r>
          </a:p>
        </p:txBody>
      </p:sp>
      <p:pic>
        <p:nvPicPr>
          <p:cNvPr id="35" name="Picture 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t="8297" r="325" b="13150"/>
          <a:stretch/>
        </p:blipFill>
        <p:spPr bwMode="auto">
          <a:xfrm>
            <a:off x="955990" y="3769540"/>
            <a:ext cx="7687089" cy="253651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8866089" y="5311363"/>
            <a:ext cx="2371922" cy="1009650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</a:pPr>
            <a:r>
              <a:rPr lang="zh-CN" altLang="en-US" sz="28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注意空值和空白的区别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866089" y="3784498"/>
            <a:ext cx="2371922" cy="1254279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对允许为空的列才有意义！</a:t>
            </a:r>
            <a:endParaRPr lang="en-US" altLang="zh-CN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43" y="1750128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9047684" y="1941874"/>
            <a:ext cx="1004366" cy="1078212"/>
          </a:xfrm>
          <a:prstGeom prst="wedgeRoundRectCallout">
            <a:avLst>
              <a:gd name="adj1" fmla="val -255528"/>
              <a:gd name="adj2" fmla="val 804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280155898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95043" y="103463"/>
            <a:ext cx="30789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51384" y="864422"/>
            <a:ext cx="8424862" cy="123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Aft>
                <a:spcPct val="2500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复合条件</a:t>
            </a:r>
          </a:p>
          <a:p>
            <a:pPr marL="269875" indent="-269875" eaLnBrk="1" hangingPunct="1">
              <a:spcBef>
                <a:spcPct val="15000"/>
              </a:spcBef>
              <a:spcAft>
                <a:spcPct val="25000"/>
              </a:spcAft>
              <a:buClr>
                <a:srgbClr val="FFFFFF"/>
              </a:buClr>
              <a:buNone/>
              <a:defRPr/>
            </a:pPr>
            <a:r>
              <a:rPr kumimoji="1" lang="zh-CN" altLang="en-US" sz="3200" kern="0" dirty="0">
                <a:solidFill>
                  <a:srgbClr val="99FF33"/>
                </a:solidFill>
                <a:latin typeface="楷体_GB2312" pitchFamily="49" charset="-122"/>
              </a:rPr>
              <a:t>	</a:t>
            </a:r>
            <a:r>
              <a:rPr kumimoji="1" lang="zh-CN" altLang="en-US" sz="3200" kern="0" dirty="0">
                <a:latin typeface="楷体_GB2312" pitchFamily="49" charset="-122"/>
              </a:rPr>
              <a:t>用</a:t>
            </a:r>
            <a:r>
              <a:rPr kumimoji="1" lang="en-US" altLang="zh-CN" sz="3200" b="1" kern="0" dirty="0">
                <a:solidFill>
                  <a:srgbClr val="FFFF66"/>
                </a:solidFill>
                <a:latin typeface="楷体_GB2312" pitchFamily="49" charset="-122"/>
              </a:rPr>
              <a:t>AND,OR</a:t>
            </a:r>
            <a:r>
              <a:rPr kumimoji="1" lang="zh-CN" altLang="en-US" sz="3200" kern="0" dirty="0">
                <a:latin typeface="楷体_GB2312" pitchFamily="49" charset="-122"/>
              </a:rPr>
              <a:t>联接多个条件组成逻辑表达式</a:t>
            </a:r>
            <a:endParaRPr kumimoji="1" lang="en-US" altLang="zh-CN" sz="3200" kern="0" dirty="0">
              <a:latin typeface="楷体_GB2312" pitchFamily="49" charset="-122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5" t="6983" r="806" b="9513"/>
          <a:stretch/>
        </p:blipFill>
        <p:spPr bwMode="auto">
          <a:xfrm>
            <a:off x="816034" y="2636912"/>
            <a:ext cx="7524817" cy="302433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130091" y="4895082"/>
            <a:ext cx="3846155" cy="1532334"/>
          </a:xfrm>
          <a:prstGeom prst="wedgeRoundRectCallout">
            <a:avLst>
              <a:gd name="adj1" fmla="val -55422"/>
              <a:gd name="adj2" fmla="val -11362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square" anchor="ctr">
            <a:spAutoFit/>
          </a:bodyPr>
          <a:lstStyle/>
          <a:p>
            <a:pPr algn="dist">
              <a:spcAft>
                <a:spcPct val="2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即性别为男且职称为讲师，或者性别为女且职称为助教的教师</a:t>
            </a:r>
          </a:p>
        </p:txBody>
      </p:sp>
    </p:spTree>
    <p:extLst>
      <p:ext uri="{BB962C8B-B14F-4D97-AF65-F5344CB8AC3E}">
        <p14:creationId xmlns:p14="http://schemas.microsoft.com/office/powerpoint/2010/main" val="95530655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97" y="3705451"/>
            <a:ext cx="6397604" cy="2675876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0458"/>
            <a:ext cx="3534154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DISTINCT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短语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95400" y="841877"/>
            <a:ext cx="112774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80000"/>
              </a:spcBef>
              <a:spcAft>
                <a:spcPct val="0"/>
              </a:spcAft>
              <a:buClr>
                <a:srgbClr val="FFFFFF"/>
              </a:buClr>
              <a:buNone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用</a:t>
            </a:r>
            <a:r>
              <a:rPr kumimoji="1" lang="en-US" altLang="zh-CN" sz="3200" b="1" kern="0" dirty="0">
                <a:solidFill>
                  <a:srgbClr val="66FFFF"/>
                </a:solidFill>
                <a:latin typeface="楷体_GB2312" pitchFamily="49" charset="-122"/>
              </a:rPr>
              <a:t>DISTINCT</a:t>
            </a: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可消除查询结果中</a:t>
            </a:r>
            <a:r>
              <a:rPr kumimoji="1" lang="zh-CN" altLang="en-US" sz="3200" kern="0" dirty="0">
                <a:solidFill>
                  <a:srgbClr val="FFCC00"/>
                </a:solidFill>
                <a:latin typeface="楷体_GB2312" pitchFamily="49" charset="-122"/>
              </a:rPr>
              <a:t>重复的</a:t>
            </a:r>
            <a:r>
              <a:rPr kumimoji="1" lang="zh-CN" altLang="en-US" sz="3200" kern="0" dirty="0" smtClean="0">
                <a:solidFill>
                  <a:srgbClr val="FFCC00"/>
                </a:solidFill>
                <a:latin typeface="楷体_GB2312" pitchFamily="49" charset="-122"/>
              </a:rPr>
              <a:t>行</a:t>
            </a: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，即让结果无重复行。</a:t>
            </a:r>
            <a:endParaRPr kumimoji="1" lang="zh-CN" altLang="en-US" sz="3200" kern="0" dirty="0">
              <a:solidFill>
                <a:srgbClr val="FFCC00"/>
              </a:solidFill>
              <a:latin typeface="楷体_GB2312" pitchFamily="49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161594" y="4293095"/>
            <a:ext cx="188221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2759275" y="5229200"/>
            <a:ext cx="2569068" cy="1008112"/>
          </a:xfrm>
          <a:prstGeom prst="wedgeRoundRectCallout">
            <a:avLst>
              <a:gd name="adj1" fmla="val -57282"/>
              <a:gd name="adj2" fmla="val -1913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只有这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种不同的职称取值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97" y="1756486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8616280" y="1777981"/>
            <a:ext cx="1080815" cy="1238829"/>
          </a:xfrm>
          <a:prstGeom prst="wedgeRoundRectCallout">
            <a:avLst>
              <a:gd name="adj1" fmla="val -199345"/>
              <a:gd name="adj2" fmla="val -663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2993459873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2806254"/>
            <a:ext cx="7029154" cy="354568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12444" y="44624"/>
            <a:ext cx="2215204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短语</a:t>
            </a: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712444" y="859335"/>
            <a:ext cx="6708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0" indent="0" eaLnBrk="1" hangingPunct="1">
              <a:buNone/>
            </a:pPr>
            <a:r>
              <a:rPr kumimoji="1" lang="zh-CN" altLang="en-US" sz="3200" kern="0" dirty="0">
                <a:solidFill>
                  <a:srgbClr val="FFFFFF"/>
                </a:solidFill>
                <a:latin typeface="微软雅黑" pitchFamily="34" charset="-122"/>
              </a:rPr>
              <a:t>用 </a:t>
            </a:r>
            <a:r>
              <a:rPr kumimoji="1" lang="en-US" altLang="zh-CN" sz="3200" kern="0" dirty="0">
                <a:solidFill>
                  <a:srgbClr val="FFFF00"/>
                </a:solidFill>
                <a:latin typeface="微软雅黑" pitchFamily="34" charset="-122"/>
              </a:rPr>
              <a:t>TOP n [percent]</a:t>
            </a:r>
            <a:r>
              <a:rPr kumimoji="1" lang="zh-CN" altLang="en-US" sz="3200" kern="0" dirty="0">
                <a:solidFill>
                  <a:srgbClr val="FFFFFF"/>
                </a:solidFill>
                <a:latin typeface="微软雅黑" pitchFamily="34" charset="-122"/>
              </a:rPr>
              <a:t> 查询前 </a:t>
            </a:r>
            <a:r>
              <a:rPr kumimoji="1" lang="en-US" altLang="zh-CN" sz="3200" kern="0" dirty="0">
                <a:solidFill>
                  <a:srgbClr val="FFFFFF"/>
                </a:solidFill>
                <a:latin typeface="微软雅黑" pitchFamily="34" charset="-122"/>
              </a:rPr>
              <a:t>n[%] </a:t>
            </a:r>
            <a:r>
              <a:rPr kumimoji="1" lang="zh-CN" altLang="en-US" sz="3200" kern="0" dirty="0">
                <a:solidFill>
                  <a:srgbClr val="FFFFFF"/>
                </a:solidFill>
                <a:latin typeface="微软雅黑" pitchFamily="34" charset="-122"/>
              </a:rPr>
              <a:t>行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7104112" y="3429000"/>
            <a:ext cx="2375743" cy="647576"/>
          </a:xfrm>
          <a:prstGeom prst="wedgeRoundRectCallout">
            <a:avLst>
              <a:gd name="adj1" fmla="val -78794"/>
              <a:gd name="adj2" fmla="val 438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只要前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行</a:t>
            </a:r>
          </a:p>
        </p:txBody>
      </p:sp>
      <p:sp>
        <p:nvSpPr>
          <p:cNvPr id="11" name="Rectangle 85"/>
          <p:cNvSpPr>
            <a:spLocks noChangeArrowheads="1"/>
          </p:cNvSpPr>
          <p:nvPr/>
        </p:nvSpPr>
        <p:spPr bwMode="auto">
          <a:xfrm>
            <a:off x="1474599" y="1752009"/>
            <a:ext cx="5184577" cy="647452"/>
          </a:xfrm>
          <a:prstGeom prst="rect">
            <a:avLst/>
          </a:prstGeom>
          <a:solidFill>
            <a:srgbClr val="0000CC"/>
          </a:solidFill>
          <a:ln w="28575" cap="sq">
            <a:solidFill>
              <a:srgbClr val="FFFFCC"/>
            </a:solidFill>
            <a:miter lim="800000"/>
            <a:headEnd/>
            <a:tailEnd/>
          </a:ln>
          <a:effectLst>
            <a:outerShdw dist="107763" dir="2700000" algn="ctr" rotWithShape="0">
              <a:srgbClr val="000514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spcAft>
                <a:spcPct val="0"/>
              </a:spcAft>
              <a:defRPr/>
            </a:pPr>
            <a:r>
              <a:rPr lang="en-US" altLang="zh-CN" sz="32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Mysql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用 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Limit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子句实现 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474599" y="3933056"/>
            <a:ext cx="130903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9799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684365"/>
            <a:ext cx="5724406" cy="2638205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52"/>
            <a:ext cx="401986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 BY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7823399" y="872383"/>
            <a:ext cx="449834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15000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kumimoji="1" lang="en-US" altLang="zh-CN" sz="3200" b="1" dirty="0">
                <a:solidFill>
                  <a:srgbClr val="FFFF66"/>
                </a:solidFill>
                <a:latin typeface="楷体_GB2312" pitchFamily="49" charset="-122"/>
              </a:rPr>
              <a:t>ASC</a:t>
            </a:r>
            <a:r>
              <a:rPr kumimoji="1" lang="zh-CN" altLang="en-US" sz="3200" dirty="0">
                <a:latin typeface="楷体_GB2312" pitchFamily="49" charset="-122"/>
              </a:rPr>
              <a:t>（缺省）表示升序  </a:t>
            </a:r>
            <a:endParaRPr kumimoji="1" lang="en-US" altLang="zh-CN" sz="3200" dirty="0" smtClean="0">
              <a:latin typeface="楷体_GB2312" pitchFamily="49" charset="-122"/>
            </a:endParaRPr>
          </a:p>
          <a:p>
            <a:pPr marL="0" indent="0" eaLnBrk="1" hangingPunct="1">
              <a:spcBef>
                <a:spcPct val="15000"/>
              </a:spcBef>
              <a:spcAft>
                <a:spcPct val="25000"/>
              </a:spcAft>
              <a:buClr>
                <a:schemeClr val="tx1"/>
              </a:buClr>
              <a:buNone/>
              <a:defRPr/>
            </a:pPr>
            <a:r>
              <a:rPr kumimoji="1" lang="en-US" altLang="zh-CN" sz="3200" b="1" dirty="0" smtClean="0">
                <a:solidFill>
                  <a:srgbClr val="FFFF66"/>
                </a:solidFill>
                <a:latin typeface="楷体_GB2312" pitchFamily="49" charset="-122"/>
              </a:rPr>
              <a:t>DESC</a:t>
            </a:r>
            <a:r>
              <a:rPr kumimoji="1" lang="zh-CN" altLang="en-US" sz="3200" dirty="0">
                <a:latin typeface="楷体_GB2312" pitchFamily="49" charset="-122"/>
              </a:rPr>
              <a:t>表示降序。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6600230" y="5365164"/>
            <a:ext cx="1727200" cy="936625"/>
          </a:xfrm>
          <a:prstGeom prst="wedgeRoundRectCallout">
            <a:avLst>
              <a:gd name="adj1" fmla="val -100510"/>
              <a:gd name="adj2" fmla="val -291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工资从小到大排列</a:t>
            </a:r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5304037" y="4161983"/>
            <a:ext cx="3529012" cy="936625"/>
          </a:xfrm>
          <a:prstGeom prst="wedgeRoundRectCallout">
            <a:avLst>
              <a:gd name="adj1" fmla="val -57153"/>
              <a:gd name="adj2" fmla="val -2593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Order by </a:t>
            </a:r>
            <a:r>
              <a:rPr lang="zh-CN" altLang="en-US" sz="28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工资</a:t>
            </a:r>
            <a:r>
              <a:rPr lang="en-US" altLang="zh-CN" sz="2800" kern="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DESC</a:t>
            </a: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就可实现降序排列</a:t>
            </a: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6492876" y="5573926"/>
            <a:ext cx="539229" cy="1034693"/>
          </a:xfrm>
          <a:prstGeom prst="roundRect">
            <a:avLst>
              <a:gd name="adj" fmla="val 2940"/>
            </a:avLst>
          </a:prstGeom>
          <a:solidFill>
            <a:srgbClr val="008000">
              <a:alpha val="20000"/>
            </a:srgbClr>
          </a:solidFill>
          <a:ln w="9525" cap="sq">
            <a:solidFill>
              <a:srgbClr val="0000CC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>
              <a:buSzTx/>
              <a:buFontTx/>
              <a:buNone/>
            </a:pPr>
            <a:endParaRPr lang="zh-CN" altLang="en-US" sz="2400">
              <a:solidFill>
                <a:srgbClr val="CCFFCC"/>
              </a:solidFill>
              <a:latin typeface="Times New Roman" pitchFamily="18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07368" y="913686"/>
            <a:ext cx="54553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lvl="0" eaLnBrk="1" hangingPunct="1"/>
            <a:r>
              <a:rPr kumimoji="1" lang="zh-CN" altLang="en-US" sz="3200" kern="0" dirty="0">
                <a:solidFill>
                  <a:srgbClr val="FFFFFF"/>
                </a:solidFill>
                <a:latin typeface="微软雅黑" pitchFamily="34" charset="-122"/>
              </a:rPr>
              <a:t>控制结果中元组的排序方式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1914225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844568" y="2627774"/>
            <a:ext cx="1008062" cy="863600"/>
          </a:xfrm>
          <a:prstGeom prst="wedgeRoundRectCallout">
            <a:avLst>
              <a:gd name="adj1" fmla="val -133996"/>
              <a:gd name="adj2" fmla="val -4299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343473" y="4437112"/>
            <a:ext cx="1296144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00354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852"/>
            <a:ext cx="401986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 BY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407368" y="913686"/>
            <a:ext cx="29931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lvl="0" eaLnBrk="1" hangingPunct="1"/>
            <a:r>
              <a:rPr kumimoji="1" lang="zh-CN" altLang="en-US" sz="3200" kern="0" dirty="0">
                <a:solidFill>
                  <a:srgbClr val="FFFFFF"/>
                </a:solidFill>
                <a:latin typeface="微软雅黑" pitchFamily="34" charset="-122"/>
              </a:rPr>
              <a:t>支持多级排序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3" y="1752786"/>
            <a:ext cx="5865041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8040216" y="1320986"/>
            <a:ext cx="1008062" cy="863600"/>
          </a:xfrm>
          <a:prstGeom prst="wedgeRoundRectCallout">
            <a:avLst>
              <a:gd name="adj1" fmla="val -150489"/>
              <a:gd name="adj2" fmla="val 42028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3645024"/>
            <a:ext cx="5865041" cy="286495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272410" y="3899349"/>
            <a:ext cx="3712022" cy="2409972"/>
          </a:xfrm>
          <a:prstGeom prst="wedgeRoundRectCallout">
            <a:avLst>
              <a:gd name="adj1" fmla="val -99894"/>
              <a:gd name="adj2" fmla="val -31735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每个排序字段都有独立的排序方式</a:t>
            </a:r>
          </a:p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不要误解成按工资和生日的降序排列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1106883" y="5661249"/>
            <a:ext cx="4896544" cy="648072"/>
          </a:xfrm>
          <a:prstGeom prst="roundRect">
            <a:avLst>
              <a:gd name="adj" fmla="val 2940"/>
            </a:avLst>
          </a:prstGeom>
          <a:solidFill>
            <a:srgbClr val="FF0000">
              <a:alpha val="20000"/>
            </a:srgbClr>
          </a:solidFill>
          <a:ln w="9525" cap="sq">
            <a:solidFill>
              <a:srgbClr val="0000CC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>
              <a:buSzTx/>
              <a:buFontTx/>
              <a:buNone/>
            </a:pPr>
            <a:endParaRPr lang="zh-CN" altLang="en-US" sz="2400">
              <a:solidFill>
                <a:srgbClr val="CCFFCC"/>
              </a:solidFill>
              <a:latin typeface="Times New Roman" pitchFamily="18" charset="0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343472" y="4437112"/>
            <a:ext cx="2736304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7542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0"/>
            <a:ext cx="4329244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查询（</a:t>
            </a:r>
            <a:r>
              <a:rPr lang="en-US" altLang="zh-CN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DQL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837067" y="927954"/>
            <a:ext cx="8803534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600"/>
              </a:spcAft>
              <a:buNone/>
              <a:defRPr/>
            </a:pP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SELECT</a:t>
            </a:r>
            <a:r>
              <a:rPr kumimoji="1" lang="en-US" altLang="zh-CN" kern="0" dirty="0"/>
              <a:t>  &lt;</a:t>
            </a:r>
            <a:r>
              <a:rPr kumimoji="1" lang="zh-CN" altLang="en-US" i="1" kern="0" dirty="0"/>
              <a:t>目标列表达式列表</a:t>
            </a:r>
            <a:r>
              <a:rPr kumimoji="1" lang="en-US" altLang="zh-CN" kern="0" dirty="0"/>
              <a:t>&gt;</a:t>
            </a:r>
          </a:p>
          <a:p>
            <a:pPr eaLnBrk="1" hangingPunct="1">
              <a:spcAft>
                <a:spcPts val="600"/>
              </a:spcAft>
              <a:buNone/>
              <a:defRPr/>
            </a:pPr>
            <a:r>
              <a:rPr kumimoji="1" lang="en-US" altLang="zh-CN" kern="0" dirty="0">
                <a:solidFill>
                  <a:srgbClr val="FFFFFF"/>
                </a:solidFill>
              </a:rPr>
              <a:t>	</a:t>
            </a: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FROM  </a:t>
            </a:r>
            <a:r>
              <a:rPr kumimoji="1" lang="en-US" altLang="zh-CN" kern="0" dirty="0"/>
              <a:t>&lt;</a:t>
            </a:r>
            <a:r>
              <a:rPr kumimoji="1" lang="zh-CN" altLang="en-US" i="1" kern="0" dirty="0"/>
              <a:t>表名或视图名列表</a:t>
            </a:r>
            <a:r>
              <a:rPr kumimoji="1" lang="en-US" altLang="zh-CN" kern="0" dirty="0"/>
              <a:t>&gt;</a:t>
            </a:r>
          </a:p>
          <a:p>
            <a:pPr eaLnBrk="1" hangingPunct="1">
              <a:spcAft>
                <a:spcPts val="600"/>
              </a:spcAft>
              <a:buNone/>
              <a:defRPr/>
            </a:pPr>
            <a:r>
              <a:rPr kumimoji="1" lang="zh-CN" altLang="en-US" kern="0" dirty="0" smtClean="0"/>
              <a:t>[</a:t>
            </a: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WHERE</a:t>
            </a:r>
            <a:r>
              <a:rPr kumimoji="1" lang="en-US" altLang="zh-CN" kern="0" dirty="0">
                <a:solidFill>
                  <a:srgbClr val="FFFFFF"/>
                </a:solidFill>
              </a:rPr>
              <a:t>  </a:t>
            </a:r>
            <a:r>
              <a:rPr kumimoji="1" lang="en-US" altLang="zh-CN" kern="0" dirty="0"/>
              <a:t>&lt;</a:t>
            </a:r>
            <a:r>
              <a:rPr kumimoji="1" lang="zh-CN" altLang="en-US" i="1" kern="0" dirty="0"/>
              <a:t>条件表达式</a:t>
            </a:r>
            <a:r>
              <a:rPr kumimoji="1" lang="en-US" altLang="zh-CN" kern="0" dirty="0"/>
              <a:t>&gt;]</a:t>
            </a:r>
          </a:p>
          <a:p>
            <a:pPr eaLnBrk="1" hangingPunct="1">
              <a:spcAft>
                <a:spcPts val="600"/>
              </a:spcAft>
              <a:buNone/>
              <a:defRPr/>
            </a:pPr>
            <a:r>
              <a:rPr kumimoji="1" lang="zh-CN" altLang="en-US" kern="0" dirty="0" smtClean="0"/>
              <a:t>[</a:t>
            </a: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GROUP BY</a:t>
            </a:r>
            <a:r>
              <a:rPr kumimoji="1" lang="en-US" altLang="zh-CN" kern="0" dirty="0">
                <a:solidFill>
                  <a:srgbClr val="FFFFFF"/>
                </a:solidFill>
              </a:rPr>
              <a:t> </a:t>
            </a:r>
            <a:r>
              <a:rPr kumimoji="1" lang="en-US" altLang="zh-CN" kern="0" dirty="0"/>
              <a:t>&lt;</a:t>
            </a:r>
            <a:r>
              <a:rPr kumimoji="1" lang="zh-CN" altLang="en-US" i="1" kern="0" dirty="0"/>
              <a:t>列名</a:t>
            </a:r>
            <a:r>
              <a:rPr kumimoji="1" lang="en-US" altLang="zh-CN" i="1" kern="0" dirty="0"/>
              <a:t>1[,…]</a:t>
            </a:r>
            <a:r>
              <a:rPr kumimoji="1" lang="en-US" altLang="zh-CN" kern="0" dirty="0"/>
              <a:t>&gt; [</a:t>
            </a: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HAVING </a:t>
            </a:r>
            <a:r>
              <a:rPr kumimoji="1" lang="en-US" altLang="zh-CN" kern="0" dirty="0"/>
              <a:t>&lt;</a:t>
            </a:r>
            <a:r>
              <a:rPr kumimoji="1" lang="zh-CN" altLang="en-US" i="1" kern="0" dirty="0"/>
              <a:t>条件表达式</a:t>
            </a:r>
            <a:r>
              <a:rPr kumimoji="1" lang="en-US" altLang="zh-CN" kern="0" dirty="0"/>
              <a:t>&gt;]]</a:t>
            </a:r>
          </a:p>
          <a:p>
            <a:pPr eaLnBrk="1" hangingPunct="1">
              <a:spcAft>
                <a:spcPts val="600"/>
              </a:spcAft>
              <a:buNone/>
              <a:defRPr/>
            </a:pPr>
            <a:r>
              <a:rPr kumimoji="1" lang="zh-CN" altLang="en-US" kern="0" dirty="0" smtClean="0"/>
              <a:t>[</a:t>
            </a: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ORDER BY </a:t>
            </a:r>
            <a:r>
              <a:rPr kumimoji="1" lang="en-US" altLang="zh-CN" kern="0" dirty="0"/>
              <a:t>&lt;</a:t>
            </a:r>
            <a:r>
              <a:rPr kumimoji="1" lang="zh-CN" altLang="en-US" i="1" kern="0" dirty="0"/>
              <a:t>列名2</a:t>
            </a:r>
            <a:r>
              <a:rPr kumimoji="1" lang="en-US" altLang="zh-CN" kern="0" dirty="0"/>
              <a:t>&gt; [ASC/DESC][,…]] 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7667985" y="890641"/>
            <a:ext cx="2956590" cy="723825"/>
          </a:xfrm>
          <a:prstGeom prst="wedgeRoundRectCallout">
            <a:avLst>
              <a:gd name="adj1" fmla="val -41048"/>
              <a:gd name="adj2" fmla="val 74288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ctr">
              <a:spcAft>
                <a:spcPct val="40000"/>
              </a:spcAft>
              <a:buClr>
                <a:srgbClr val="66FF33"/>
              </a:buClr>
              <a:buSzPct val="85000"/>
            </a:pPr>
            <a:r>
              <a:rPr lang="zh-CN" altLang="en-US" sz="32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一般格式：</a:t>
            </a:r>
            <a:endParaRPr lang="en-US" altLang="zh-CN" sz="32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1621" y="3650222"/>
            <a:ext cx="4221065" cy="1797947"/>
          </a:xfrm>
          <a:prstGeom prst="irregularSeal2">
            <a:avLst/>
          </a:prstGeom>
          <a:solidFill>
            <a:srgbClr val="FFFFFF"/>
          </a:solidFill>
          <a:ln w="25400" cap="flat" cmpd="sng" algn="ctr">
            <a:solidFill>
              <a:srgbClr val="0099CC"/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2700">
                  <a:solidFill>
                    <a:srgbClr val="A886E0"/>
                  </a:solidFill>
                  <a:prstDash val="solid"/>
                </a:ln>
                <a:solidFill>
                  <a:srgbClr val="00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r>
              <a:rPr lang="zh-CN" altLang="en-US" dirty="0"/>
              <a:t>去哪儿查？</a:t>
            </a:r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24504" y="5031889"/>
            <a:ext cx="3570050" cy="1497647"/>
          </a:xfrm>
          <a:custGeom>
            <a:avLst/>
            <a:gdLst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4942 w 21600"/>
              <a:gd name="connsiteY11" fmla="*/ 17370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6800 w 21600"/>
              <a:gd name="connsiteY11" fmla="*/ 19842 h 21600"/>
              <a:gd name="connsiteX12" fmla="*/ 12180 w 21600"/>
              <a:gd name="connsiteY12" fmla="*/ 1593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6380 w 21600"/>
              <a:gd name="connsiteY8" fmla="*/ 12310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6800 w 21600"/>
              <a:gd name="connsiteY11" fmla="*/ 19842 h 21600"/>
              <a:gd name="connsiteX12" fmla="*/ 12799 w 21600"/>
              <a:gd name="connsiteY12" fmla="*/ 1766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18270 w 21600"/>
              <a:gd name="connsiteY7" fmla="*/ 11290 h 21600"/>
              <a:gd name="connsiteX8" fmla="*/ 17495 w 21600"/>
              <a:gd name="connsiteY8" fmla="*/ 12928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6800 w 21600"/>
              <a:gd name="connsiteY11" fmla="*/ 19842 h 21600"/>
              <a:gd name="connsiteX12" fmla="*/ 12799 w 21600"/>
              <a:gd name="connsiteY12" fmla="*/ 1766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6985 w 21600"/>
              <a:gd name="connsiteY6" fmla="*/ 9402 h 21600"/>
              <a:gd name="connsiteX7" fmla="*/ 20128 w 21600"/>
              <a:gd name="connsiteY7" fmla="*/ 10672 h 21600"/>
              <a:gd name="connsiteX8" fmla="*/ 17495 w 21600"/>
              <a:gd name="connsiteY8" fmla="*/ 12928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6800 w 21600"/>
              <a:gd name="connsiteY11" fmla="*/ 19842 h 21600"/>
              <a:gd name="connsiteX12" fmla="*/ 12799 w 21600"/>
              <a:gd name="connsiteY12" fmla="*/ 1766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  <a:gd name="connsiteX0" fmla="*/ 11462 w 21600"/>
              <a:gd name="connsiteY0" fmla="*/ 4342 h 21600"/>
              <a:gd name="connsiteX1" fmla="*/ 14790 w 21600"/>
              <a:gd name="connsiteY1" fmla="*/ 0 h 21600"/>
              <a:gd name="connsiteX2" fmla="*/ 14525 w 21600"/>
              <a:gd name="connsiteY2" fmla="*/ 5777 h 21600"/>
              <a:gd name="connsiteX3" fmla="*/ 18007 w 21600"/>
              <a:gd name="connsiteY3" fmla="*/ 3172 h 21600"/>
              <a:gd name="connsiteX4" fmla="*/ 16380 w 21600"/>
              <a:gd name="connsiteY4" fmla="*/ 6532 h 21600"/>
              <a:gd name="connsiteX5" fmla="*/ 21600 w 21600"/>
              <a:gd name="connsiteY5" fmla="*/ 6645 h 21600"/>
              <a:gd name="connsiteX6" fmla="*/ 18471 w 21600"/>
              <a:gd name="connsiteY6" fmla="*/ 8784 h 21600"/>
              <a:gd name="connsiteX7" fmla="*/ 20128 w 21600"/>
              <a:gd name="connsiteY7" fmla="*/ 10672 h 21600"/>
              <a:gd name="connsiteX8" fmla="*/ 17495 w 21600"/>
              <a:gd name="connsiteY8" fmla="*/ 12928 h 21600"/>
              <a:gd name="connsiteX9" fmla="*/ 18877 w 21600"/>
              <a:gd name="connsiteY9" fmla="*/ 15632 h 21600"/>
              <a:gd name="connsiteX10" fmla="*/ 14640 w 21600"/>
              <a:gd name="connsiteY10" fmla="*/ 14350 h 21600"/>
              <a:gd name="connsiteX11" fmla="*/ 16800 w 21600"/>
              <a:gd name="connsiteY11" fmla="*/ 19842 h 21600"/>
              <a:gd name="connsiteX12" fmla="*/ 12799 w 21600"/>
              <a:gd name="connsiteY12" fmla="*/ 17665 h 21600"/>
              <a:gd name="connsiteX13" fmla="*/ 11612 w 21600"/>
              <a:gd name="connsiteY13" fmla="*/ 18842 h 21600"/>
              <a:gd name="connsiteX14" fmla="*/ 9872 w 21600"/>
              <a:gd name="connsiteY14" fmla="*/ 17370 h 21600"/>
              <a:gd name="connsiteX15" fmla="*/ 8700 w 21600"/>
              <a:gd name="connsiteY15" fmla="*/ 19712 h 21600"/>
              <a:gd name="connsiteX16" fmla="*/ 7527 w 21600"/>
              <a:gd name="connsiteY16" fmla="*/ 18125 h 21600"/>
              <a:gd name="connsiteX17" fmla="*/ 4917 w 21600"/>
              <a:gd name="connsiteY17" fmla="*/ 21600 h 21600"/>
              <a:gd name="connsiteX18" fmla="*/ 4805 w 21600"/>
              <a:gd name="connsiteY18" fmla="*/ 18240 h 21600"/>
              <a:gd name="connsiteX19" fmla="*/ 1285 w 21600"/>
              <a:gd name="connsiteY19" fmla="*/ 17825 h 21600"/>
              <a:gd name="connsiteX20" fmla="*/ 3330 w 21600"/>
              <a:gd name="connsiteY20" fmla="*/ 15370 h 21600"/>
              <a:gd name="connsiteX21" fmla="*/ 0 w 21600"/>
              <a:gd name="connsiteY21" fmla="*/ 12877 h 21600"/>
              <a:gd name="connsiteX22" fmla="*/ 3935 w 21600"/>
              <a:gd name="connsiteY22" fmla="*/ 11592 h 21600"/>
              <a:gd name="connsiteX23" fmla="*/ 1172 w 21600"/>
              <a:gd name="connsiteY23" fmla="*/ 8270 h 21600"/>
              <a:gd name="connsiteX24" fmla="*/ 5372 w 21600"/>
              <a:gd name="connsiteY24" fmla="*/ 7817 h 21600"/>
              <a:gd name="connsiteX25" fmla="*/ 4502 w 21600"/>
              <a:gd name="connsiteY25" fmla="*/ 3625 h 21600"/>
              <a:gd name="connsiteX26" fmla="*/ 8550 w 21600"/>
              <a:gd name="connsiteY26" fmla="*/ 6382 h 21600"/>
              <a:gd name="connsiteX27" fmla="*/ 9722 w 21600"/>
              <a:gd name="connsiteY27" fmla="*/ 1887 h 21600"/>
              <a:gd name="connsiteX28" fmla="*/ 11462 w 21600"/>
              <a:gd name="connsiteY28" fmla="*/ 4342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600" h="21600">
                <a:moveTo>
                  <a:pt x="11462" y="4342"/>
                </a:moveTo>
                <a:lnTo>
                  <a:pt x="14790" y="0"/>
                </a:lnTo>
                <a:cubicBezTo>
                  <a:pt x="14702" y="1926"/>
                  <a:pt x="14613" y="3851"/>
                  <a:pt x="14525" y="5777"/>
                </a:cubicBezTo>
                <a:lnTo>
                  <a:pt x="18007" y="3172"/>
                </a:lnTo>
                <a:lnTo>
                  <a:pt x="16380" y="6532"/>
                </a:lnTo>
                <a:lnTo>
                  <a:pt x="21600" y="6645"/>
                </a:lnTo>
                <a:lnTo>
                  <a:pt x="18471" y="8784"/>
                </a:lnTo>
                <a:lnTo>
                  <a:pt x="20128" y="10672"/>
                </a:lnTo>
                <a:lnTo>
                  <a:pt x="17495" y="12928"/>
                </a:lnTo>
                <a:lnTo>
                  <a:pt x="18877" y="15632"/>
                </a:lnTo>
                <a:lnTo>
                  <a:pt x="14640" y="14350"/>
                </a:lnTo>
                <a:cubicBezTo>
                  <a:pt x="14741" y="15357"/>
                  <a:pt x="16699" y="18835"/>
                  <a:pt x="16800" y="19842"/>
                </a:cubicBezTo>
                <a:lnTo>
                  <a:pt x="12799" y="17665"/>
                </a:lnTo>
                <a:lnTo>
                  <a:pt x="11612" y="18842"/>
                </a:lnTo>
                <a:lnTo>
                  <a:pt x="9872" y="17370"/>
                </a:lnTo>
                <a:lnTo>
                  <a:pt x="8700" y="19712"/>
                </a:lnTo>
                <a:lnTo>
                  <a:pt x="7527" y="18125"/>
                </a:lnTo>
                <a:lnTo>
                  <a:pt x="4917" y="21600"/>
                </a:lnTo>
                <a:cubicBezTo>
                  <a:pt x="4880" y="20480"/>
                  <a:pt x="4842" y="19360"/>
                  <a:pt x="4805" y="18240"/>
                </a:cubicBezTo>
                <a:lnTo>
                  <a:pt x="1285" y="17825"/>
                </a:lnTo>
                <a:lnTo>
                  <a:pt x="3330" y="15370"/>
                </a:lnTo>
                <a:lnTo>
                  <a:pt x="0" y="12877"/>
                </a:lnTo>
                <a:lnTo>
                  <a:pt x="3935" y="11592"/>
                </a:lnTo>
                <a:lnTo>
                  <a:pt x="1172" y="8270"/>
                </a:lnTo>
                <a:lnTo>
                  <a:pt x="5372" y="7817"/>
                </a:lnTo>
                <a:lnTo>
                  <a:pt x="4502" y="3625"/>
                </a:lnTo>
                <a:lnTo>
                  <a:pt x="8550" y="6382"/>
                </a:lnTo>
                <a:lnTo>
                  <a:pt x="9722" y="1887"/>
                </a:lnTo>
                <a:lnTo>
                  <a:pt x="11462" y="4342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solidFill>
              <a:srgbClr val="0099CC"/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 w="12700">
                  <a:solidFill>
                    <a:srgbClr val="A886E0"/>
                  </a:solidFill>
                  <a:prstDash val="solid"/>
                </a:ln>
                <a:solidFill>
                  <a:srgbClr val="00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列结构？</a:t>
            </a:r>
            <a:endParaRPr kumimoji="0" lang="en-US" altLang="zh-CN" sz="3200" b="1" i="0" u="none" strike="noStrike" kern="0" cap="none" spc="0" normalizeH="0" baseline="0" noProof="0" dirty="0" smtClean="0">
              <a:ln w="12700">
                <a:solidFill>
                  <a:srgbClr val="A886E0"/>
                </a:solidFill>
                <a:prstDash val="solid"/>
              </a:ln>
              <a:solidFill>
                <a:srgbClr val="00339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16374" y="3650222"/>
            <a:ext cx="2556360" cy="1642348"/>
          </a:xfrm>
          <a:prstGeom prst="irregularSeal1">
            <a:avLst/>
          </a:prstGeom>
          <a:solidFill>
            <a:srgbClr val="FFFFFF"/>
          </a:solidFill>
          <a:ln w="25400" cap="flat" cmpd="sng" algn="ctr">
            <a:solidFill>
              <a:srgbClr val="0099CC"/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noProof="0" dirty="0" smtClean="0">
                <a:ln w="12700">
                  <a:solidFill>
                    <a:srgbClr val="A886E0"/>
                  </a:solidFill>
                  <a:prstDash val="solid"/>
                </a:ln>
                <a:solidFill>
                  <a:srgbClr val="003399"/>
                </a:solidFill>
                <a:effectLst/>
              </a:rPr>
              <a:t>选行？</a:t>
            </a:r>
            <a:endParaRPr kumimoji="0" lang="en-US" altLang="zh-CN" sz="3200" b="1" i="0" u="none" strike="noStrike" kern="0" cap="none" spc="0" normalizeH="0" baseline="0" noProof="0" dirty="0" smtClean="0">
              <a:ln w="12700">
                <a:solidFill>
                  <a:srgbClr val="A886E0"/>
                </a:solidFill>
                <a:prstDash val="solid"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376855" y="2830757"/>
            <a:ext cx="2536489" cy="3025378"/>
          </a:xfrm>
          <a:prstGeom prst="irregularSeal1">
            <a:avLst/>
          </a:prstGeom>
          <a:solidFill>
            <a:srgbClr val="FFFFFF"/>
          </a:solidFill>
          <a:ln w="25400" cap="flat" cmpd="sng" algn="ctr">
            <a:solidFill>
              <a:srgbClr val="0099CC"/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3200" b="1" i="0" u="none" strike="noStrike" kern="0" cap="none" spc="0" normalizeH="0" baseline="0">
                <a:ln w="12700">
                  <a:solidFill>
                    <a:srgbClr val="A886E0"/>
                  </a:solidFill>
                  <a:prstDash val="solid"/>
                </a:ln>
                <a:solidFill>
                  <a:srgbClr val="00339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l"/>
            <a:r>
              <a:rPr lang="zh-CN" altLang="en-US" dirty="0"/>
              <a:t>结果</a:t>
            </a:r>
            <a:endParaRPr lang="en-US" altLang="zh-CN" dirty="0"/>
          </a:p>
          <a:p>
            <a:pPr algn="l"/>
            <a:r>
              <a:rPr lang="zh-CN" altLang="en-US" dirty="0"/>
              <a:t>排序？</a:t>
            </a:r>
            <a:endParaRPr lang="en-US" altLang="zh-CN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048154" y="3650222"/>
            <a:ext cx="2328701" cy="3025378"/>
          </a:xfrm>
          <a:prstGeom prst="irregularSeal1">
            <a:avLst/>
          </a:prstGeom>
          <a:solidFill>
            <a:srgbClr val="FFFFFF"/>
          </a:solidFill>
          <a:ln w="25400" cap="flat" cmpd="sng" algn="ctr">
            <a:solidFill>
              <a:srgbClr val="0099CC"/>
            </a:solidFill>
            <a:prstDash val="solid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ln w="12700">
                  <a:solidFill>
                    <a:srgbClr val="A886E0"/>
                  </a:solidFill>
                  <a:prstDash val="solid"/>
                </a:ln>
                <a:solidFill>
                  <a:srgbClr val="003399"/>
                </a:solidFill>
                <a:effectLst/>
              </a:rPr>
              <a:t>统计查询</a:t>
            </a:r>
            <a:endParaRPr kumimoji="0" lang="en-US" altLang="zh-CN" sz="3200" b="1" i="0" u="none" strike="noStrike" kern="0" cap="none" spc="0" normalizeH="0" baseline="0" noProof="0" dirty="0" smtClean="0">
              <a:ln w="12700">
                <a:solidFill>
                  <a:srgbClr val="A886E0"/>
                </a:solidFill>
                <a:prstDash val="solid"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2285405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88107"/>
            <a:ext cx="8057143" cy="456190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13"/>
            <a:ext cx="275734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10"/>
          <p:cNvSpPr txBox="1">
            <a:spLocks noChangeArrowheads="1"/>
          </p:cNvSpPr>
          <p:nvPr/>
        </p:nvSpPr>
        <p:spPr bwMode="auto">
          <a:xfrm>
            <a:off x="551384" y="522225"/>
            <a:ext cx="98956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指定查询数据的来源，即从哪张（些）表里提取数据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07768" y="3272283"/>
            <a:ext cx="3921923" cy="2552735"/>
            <a:chOff x="3851920" y="3151787"/>
            <a:chExt cx="3921923" cy="255273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014847"/>
              <a:ext cx="1689675" cy="1689675"/>
            </a:xfrm>
            <a:prstGeom prst="rect">
              <a:avLst/>
            </a:prstGeom>
          </p:spPr>
        </p:pic>
        <p:sp>
          <p:nvSpPr>
            <p:cNvPr id="13" name="椭圆形标注 12"/>
            <p:cNvSpPr/>
            <p:nvPr/>
          </p:nvSpPr>
          <p:spPr>
            <a:xfrm>
              <a:off x="3851920" y="3151787"/>
              <a:ext cx="2497859" cy="1142504"/>
            </a:xfrm>
            <a:prstGeom prst="wedgeEllipseCallout">
              <a:avLst>
                <a:gd name="adj1" fmla="val 50611"/>
                <a:gd name="adj2" fmla="val 5585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我想看看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学生的数据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48405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13"/>
            <a:ext cx="275734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10"/>
          <p:cNvSpPr txBox="1">
            <a:spLocks noChangeArrowheads="1"/>
          </p:cNvSpPr>
          <p:nvPr/>
        </p:nvSpPr>
        <p:spPr bwMode="auto">
          <a:xfrm>
            <a:off x="551384" y="522225"/>
            <a:ext cx="98956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指定查询数据的来源，即从哪张（些）表里提取数据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669722"/>
            <a:ext cx="7971428" cy="4533333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023799" y="2322279"/>
            <a:ext cx="2436633" cy="575568"/>
          </a:xfrm>
          <a:prstGeom prst="wedgeRoundRectCallout">
            <a:avLst>
              <a:gd name="adj1" fmla="val -32059"/>
              <a:gd name="adj2" fmla="val 10948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查询命令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5159703" y="5733752"/>
            <a:ext cx="1728192" cy="575568"/>
          </a:xfrm>
          <a:prstGeom prst="wedgeRoundRectCallout">
            <a:avLst>
              <a:gd name="adj1" fmla="val -30227"/>
              <a:gd name="adj2" fmla="val -745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查询结果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75520" y="4644910"/>
            <a:ext cx="57606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799856" y="3685946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51384" y="2869160"/>
            <a:ext cx="2316752" cy="575568"/>
          </a:xfrm>
          <a:prstGeom prst="wedgeRoundRectCallout">
            <a:avLst>
              <a:gd name="adj1" fmla="val 17114"/>
              <a:gd name="adj2" fmla="val 20164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从这里读取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4504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88107"/>
            <a:ext cx="8057143" cy="456190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13"/>
            <a:ext cx="275734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10"/>
          <p:cNvSpPr txBox="1">
            <a:spLocks noChangeArrowheads="1"/>
          </p:cNvSpPr>
          <p:nvPr/>
        </p:nvSpPr>
        <p:spPr bwMode="auto">
          <a:xfrm>
            <a:off x="551384" y="522225"/>
            <a:ext cx="98956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指定查询数据的来源，即从哪张（些）表里提取数据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4007768" y="3272283"/>
            <a:ext cx="2497859" cy="1142504"/>
          </a:xfrm>
          <a:prstGeom prst="wedgeEllipseCallout">
            <a:avLst>
              <a:gd name="adj1" fmla="val 50611"/>
              <a:gd name="adj2" fmla="val 55857"/>
            </a:avLst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我想看看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27" y="3861048"/>
            <a:ext cx="2090936" cy="2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5960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36" y="1669722"/>
            <a:ext cx="7961905" cy="4561905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13"/>
            <a:ext cx="2757340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zh-CN" altLang="en-US" sz="4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Rectangle 10"/>
          <p:cNvSpPr txBox="1">
            <a:spLocks noChangeArrowheads="1"/>
          </p:cNvSpPr>
          <p:nvPr/>
        </p:nvSpPr>
        <p:spPr bwMode="auto">
          <a:xfrm>
            <a:off x="551384" y="522225"/>
            <a:ext cx="98956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 smtClean="0">
                <a:solidFill>
                  <a:srgbClr val="FFFFFF"/>
                </a:solidFill>
                <a:latin typeface="楷体_GB2312" pitchFamily="49" charset="-122"/>
              </a:rPr>
              <a:t>指定查询数据的来源，即从哪张（些）表里提取数据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023799" y="2322279"/>
            <a:ext cx="2436633" cy="575568"/>
          </a:xfrm>
          <a:prstGeom prst="wedgeRoundRectCallout">
            <a:avLst>
              <a:gd name="adj1" fmla="val -32059"/>
              <a:gd name="adj2" fmla="val 10948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查询命令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5159703" y="5733752"/>
            <a:ext cx="1728192" cy="575568"/>
          </a:xfrm>
          <a:prstGeom prst="wedgeRoundRectCallout">
            <a:avLst>
              <a:gd name="adj1" fmla="val -30227"/>
              <a:gd name="adj2" fmla="val -74522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查询结果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56146" y="4314304"/>
            <a:ext cx="576064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799856" y="3685946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51384" y="2869160"/>
            <a:ext cx="2316752" cy="575568"/>
          </a:xfrm>
          <a:prstGeom prst="wedgeRoundRectCallout">
            <a:avLst>
              <a:gd name="adj1" fmla="val 17114"/>
              <a:gd name="adj2" fmla="val 201646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</a:rPr>
              <a:t>从这里读取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3858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8" y="3884527"/>
            <a:ext cx="5987438" cy="2252960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88" y="1874422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13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715451" y="2348880"/>
            <a:ext cx="1833548" cy="698043"/>
          </a:xfrm>
          <a:prstGeom prst="wedgeRoundRectCallout">
            <a:avLst>
              <a:gd name="adj1" fmla="val -85121"/>
              <a:gd name="adj2" fmla="val 4701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090723" y="5345399"/>
            <a:ext cx="2493671" cy="1225550"/>
          </a:xfrm>
          <a:prstGeom prst="wedgeRoundRectCallout">
            <a:avLst>
              <a:gd name="adj1" fmla="val -93082"/>
              <a:gd name="adj2" fmla="val -25519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查询结果只有指定的这几列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2043235" y="4409295"/>
            <a:ext cx="1782762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Rectangle 10"/>
          <p:cNvSpPr txBox="1">
            <a:spLocks noChangeArrowheads="1"/>
          </p:cNvSpPr>
          <p:nvPr/>
        </p:nvSpPr>
        <p:spPr bwMode="auto">
          <a:xfrm>
            <a:off x="551384" y="522225"/>
            <a:ext cx="66127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5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algn="just" eaLnBrk="1" hangingPunct="1">
              <a:lnSpc>
                <a:spcPct val="200000"/>
              </a:lnSpc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指定查询结果的列，或者说表结构</a:t>
            </a:r>
            <a:endParaRPr kumimoji="1" lang="en-US" altLang="zh-CN" sz="3200" kern="0" dirty="0">
              <a:solidFill>
                <a:srgbClr val="FFFFFF"/>
              </a:solidFill>
              <a:latin typeface="楷体_GB2312" pitchFamily="49" charset="-122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8879025" y="4293096"/>
            <a:ext cx="1872208" cy="1223962"/>
          </a:xfrm>
          <a:prstGeom prst="snip2Same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noAutofit/>
          </a:bodyPr>
          <a:lstStyle/>
          <a:p>
            <a:pPr>
              <a:spcAft>
                <a:spcPct val="0"/>
              </a:spcAft>
              <a:defRPr/>
            </a:pPr>
            <a:r>
              <a:rPr lang="en-US" altLang="zh-CN" sz="44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∏</a:t>
            </a:r>
            <a:r>
              <a:rPr lang="en-US" altLang="zh-CN" sz="5400" b="1" kern="0" baseline="-3000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sz="48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4800" b="1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zh-CN" altLang="en-US" sz="6000" b="1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20089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676906"/>
            <a:ext cx="6241394" cy="2734584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16656" y="36450"/>
            <a:ext cx="319111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子句</a:t>
            </a: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515850" y="797409"/>
            <a:ext cx="64075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4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269875" indent="-269875" eaLnBrk="1" hangingPunct="1">
              <a:spcBef>
                <a:spcPct val="60000"/>
              </a:spcBef>
              <a:spcAft>
                <a:spcPct val="0"/>
              </a:spcAft>
              <a:buClr>
                <a:srgbClr val="FFFFFF"/>
              </a:buClr>
              <a:buFont typeface="Wingdings" pitchFamily="2" charset="2"/>
              <a:buChar char="§"/>
              <a:defRPr/>
            </a:pP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可以用</a:t>
            </a:r>
            <a:r>
              <a:rPr kumimoji="1" lang="zh-CN" altLang="en-US" sz="3200" kern="0" dirty="0">
                <a:solidFill>
                  <a:srgbClr val="FFFFFF"/>
                </a:solidFill>
              </a:rPr>
              <a:t>“</a:t>
            </a: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*</a:t>
            </a:r>
            <a:r>
              <a:rPr kumimoji="1" lang="zh-CN" altLang="en-US" sz="3200" kern="0" dirty="0">
                <a:solidFill>
                  <a:srgbClr val="FFFFFF"/>
                </a:solidFill>
              </a:rPr>
              <a:t>”</a:t>
            </a:r>
            <a:r>
              <a:rPr kumimoji="1" lang="zh-CN" altLang="en-US" sz="3200" kern="0" dirty="0">
                <a:solidFill>
                  <a:srgbClr val="FFFFFF"/>
                </a:solidFill>
                <a:latin typeface="楷体_GB2312" pitchFamily="49" charset="-122"/>
              </a:rPr>
              <a:t>选择所有列，更简单</a:t>
            </a:r>
            <a:endParaRPr kumimoji="1" lang="en-US" altLang="zh-CN" sz="3200" kern="0" dirty="0">
              <a:solidFill>
                <a:srgbClr val="99FF66"/>
              </a:solidFill>
              <a:latin typeface="楷体_GB2312" pitchFamily="49" charset="-122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8548062" y="5229200"/>
            <a:ext cx="1868417" cy="1182290"/>
          </a:xfrm>
          <a:prstGeom prst="wedgeRoundRectCallout">
            <a:avLst>
              <a:gd name="adj1" fmla="val -115021"/>
              <a:gd name="adj2" fmla="val 2288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查询结果有所有列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2242419" y="4252110"/>
            <a:ext cx="2159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1772816"/>
            <a:ext cx="5724406" cy="1471182"/>
          </a:xfrm>
          <a:prstGeom prst="rect">
            <a:avLst/>
          </a:prstGeom>
          <a:ln w="38100" cap="sq">
            <a:solidFill>
              <a:srgbClr val="FFFF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8800140" y="2132856"/>
            <a:ext cx="1112284" cy="1251238"/>
          </a:xfrm>
          <a:prstGeom prst="wedgeRoundRectCallout">
            <a:avLst>
              <a:gd name="adj1" fmla="val -196571"/>
              <a:gd name="adj2" fmla="val 5813"/>
              <a:gd name="adj3" fmla="val 16667"/>
            </a:avLst>
          </a:prstGeom>
          <a:gradFill rotWithShape="1">
            <a:gsLst>
              <a:gs pos="0">
                <a:srgbClr val="003399">
                  <a:gamma/>
                  <a:shade val="36471"/>
                  <a:invGamma/>
                </a:srgbClr>
              </a:gs>
              <a:gs pos="50000">
                <a:srgbClr val="003399"/>
              </a:gs>
              <a:gs pos="100000">
                <a:srgbClr val="003399">
                  <a:gamma/>
                  <a:shade val="36471"/>
                  <a:invGamma/>
                </a:srgbClr>
              </a:gs>
            </a:gsLst>
            <a:lin ang="2700000" scaled="1"/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anchor="ctr"/>
          <a:lstStyle/>
          <a:p>
            <a:pPr algn="dist"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原始数据</a:t>
            </a:r>
          </a:p>
        </p:txBody>
      </p:sp>
    </p:spTree>
    <p:extLst>
      <p:ext uri="{BB962C8B-B14F-4D97-AF65-F5344CB8AC3E}">
        <p14:creationId xmlns:p14="http://schemas.microsoft.com/office/powerpoint/2010/main" val="2538583126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tVr6L/qUpPLeCZUDsrxrqtRds04=</DigestValue>
    </Reference>
    <Reference Type="http://www.w3.org/2000/09/xmldsig#Object" URI="#idOfficeObject">
      <DigestMethod Algorithm="http://www.w3.org/2000/09/xmldsig#sha1"/>
      <DigestValue>R0ttXn6kC15kJlfn+f00isOyOGM=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kpfsexdvw5bU2wKGz7/dqLqJdv4=</DigestValue>
    </Reference>
  </SignedInfo>
  <SignatureValue>MnSoK7XdlSEobRZ3uKKZurX5BglxMoPMwQMnwhoyfRenMGDrb7tGaWhMlBhGozjqVRZLJ5D+X65v
FTfwe2/Yze7PtuAKMwBykaupPIWZKUSafvJIPX7amPqIxRE8ZJpZkXqKRP3v5a/LrABEK/OZgBfJ
r+wduZgEN8hCF25BpMESLZDwNcUhmBe49wMbL2bBsK7WSbaXc687MuurUBm2C2ga2V4ImHl561Ej
h5dpGOSpMxluOC6hG1319ZejVxcxZTw3ssNImC9JJ7SieF1BLLPheBDiUqQoNSSSKhMOe7+xchHG
p7zZXN/AxLjgLHEF7xnwWyfVFXrPrY/d1TrCwQ==</SignatureValue>
  <KeyInfo>
    <X509Data>
      <X509Certificate>MIIDBjCCAe6gAwIBAgIQSegSuCavEZNCP6t2cxFBHDANBgkqhkiG9w0BAQUFADARMQ8wDQYDVQQDEwZwYW5zaXIwIBcNMTgwMjAzMTc0MTQ4WhgPMjExODAxMTAxNzQxNDhaMBExDzANBgNVBAMTBnBhbnNpcjCCASIwDQYJKoZIhvcNAQEBBQADggEPADCCAQoCggEBAJ3k1oHBo5dRqqOlF61fHXKNV3A/F1rw8GFo+69k7f32dBv+ZKeel1c3JOURqqKTOe5WVSi21ETpCcXJFPXBVN4/Hz8H2FnBHN7E7jcurtGRfWz065RECvIGWZIqMJRzO9RHaa6CV2VpZ8WuMtuUCZ/GNvHhPaYFtGoFOF8DGxHlEUmCh+G8xgyDTzwCTVmsRJAz5fw9zRRlYcW18Y4pctktag7IBleMGpfqpYOAeIgd9e99T2CoEdF868UNlP8LwCMt8a0qny7OyktupuMM4Pm60iZSWrKKv0EJZYDbwse9U84Z+ocG6CD/BvlJzTVAfuklnc9OHXgMZShR6QoYus0CAwEAAaNYMFYwFQYDVR0lBA4wDAYKKwYBBAGCNwoDBDAyBgNVHREEKzApoCcGCisGAQQBgjcUAgOgGQwXcGFuc2lyQERFU0tUT1AtVTkzTzk2UAAwCQYDVR0TBAIwADANBgkqhkiG9w0BAQUFAAOCAQEAlpPDhjYbQJhQHGV8A+BWelr99Dy0KNzUEq3pqkVhwe7mRYFPbrxvwng3lNAeX+5ifB0nCNKn5j0PnOP3IWlSF/ri0hLxMp4PBMCDAG0Mp/BkCphKyUeJBcdWv1k1Ll/vCmEXIKI3si/r2LGaS/VPeSZHFwU8awvWhGYpYNkg4KCgqrkShkncKCP2qZDt4dr+QvYzujgrzV/EzV3hG6xALFp7tpOapbHWKYQhrlJVJBSNrK24+VYFWtTMW8vFktg3hGSRPvwSuNR/Ba+nVRyWJY0d39NQW+2oXasj5jvhqmDewC674JTYxINUJ9CFrlw2tpZSgHUT/UaIl5lMXS0Mw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33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29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32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31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30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u7Ae64/Uq7Nn8Od6kLHj9x+kAqg=</DigestValue>
      </Reference>
      <Reference URI="/ppt/diagrams/colors1.xml?ContentType=application/vnd.openxmlformats-officedocument.drawingml.diagramColors+xml">
        <DigestMethod Algorithm="http://www.w3.org/2000/09/xmldsig#sha1"/>
        <DigestValue>C6mx4y4VALqlUatwyDL/eOpegy4=</DigestValue>
      </Reference>
      <Reference URI="/ppt/diagrams/data1.xml?ContentType=application/vnd.openxmlformats-officedocument.drawingml.diagramData+xml">
        <DigestMethod Algorithm="http://www.w3.org/2000/09/xmldsig#sha1"/>
        <DigestValue>5K+t0NolrmHUnH7atoWwN07kOAY=</DigestValue>
      </Reference>
      <Reference URI="/ppt/diagrams/drawing1.xml?ContentType=application/vnd.ms-office.drawingml.diagramDrawing+xml">
        <DigestMethod Algorithm="http://www.w3.org/2000/09/xmldsig#sha1"/>
        <DigestValue>10CB9dSw/C8u0FFlqnL+xyS8h6U=</DigestValue>
      </Reference>
      <Reference URI="/ppt/diagrams/layout1.xml?ContentType=application/vnd.openxmlformats-officedocument.drawingml.diagramLayout+xml">
        <DigestMethod Algorithm="http://www.w3.org/2000/09/xmldsig#sha1"/>
        <DigestValue>XlGMLJV2mV7XRD1f9kiel+T11/c=</DigestValue>
      </Reference>
      <Reference URI="/ppt/diagrams/quickStyle1.xml?ContentType=application/vnd.openxmlformats-officedocument.drawingml.diagramStyle+xml">
        <DigestMethod Algorithm="http://www.w3.org/2000/09/xmldsig#sha1"/>
        <DigestValue>qsP1LvOEz5JhpNpgxDjscxscIEY=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g?ContentType=image/jpeg">
        <DigestMethod Algorithm="http://www.w3.org/2000/09/xmldsig#sha1"/>
        <DigestValue>sccB3L+iGMShPUDqheVZxYH/NrY=</DigestValue>
      </Reference>
      <Reference URI="/ppt/media/image10.png?ContentType=image/png">
        <DigestMethod Algorithm="http://www.w3.org/2000/09/xmldsig#sha1"/>
        <DigestValue>ORj0wymdn3Ie58kPjMMam9CTwY4=</DigestValue>
      </Reference>
      <Reference URI="/ppt/media/image11.png?ContentType=image/png">
        <DigestMethod Algorithm="http://www.w3.org/2000/09/xmldsig#sha1"/>
        <DigestValue>FwyyBhY1PQSsM8wWRIUwEjH/Y4Q=</DigestValue>
      </Reference>
      <Reference URI="/ppt/media/image12.png?ContentType=image/png">
        <DigestMethod Algorithm="http://www.w3.org/2000/09/xmldsig#sha1"/>
        <DigestValue>7KTge7ZT4CS/e3sR9QNSI62Zvic=</DigestValue>
      </Reference>
      <Reference URI="/ppt/media/image13.png?ContentType=image/png">
        <DigestMethod Algorithm="http://www.w3.org/2000/09/xmldsig#sha1"/>
        <DigestValue>s2vIrw8op3sbtmRvdFb2yRvjETU=</DigestValue>
      </Reference>
      <Reference URI="/ppt/media/image14.png?ContentType=image/png">
        <DigestMethod Algorithm="http://www.w3.org/2000/09/xmldsig#sha1"/>
        <DigestValue>MX/xpA0cVxrT+7T6DACmTFw5DC4=</DigestValue>
      </Reference>
      <Reference URI="/ppt/media/image15.png?ContentType=image/png">
        <DigestMethod Algorithm="http://www.w3.org/2000/09/xmldsig#sha1"/>
        <DigestValue>NLqR4/C/RY163ce++y55oWYvu7k=</DigestValue>
      </Reference>
      <Reference URI="/ppt/media/image16.png?ContentType=image/png">
        <DigestMethod Algorithm="http://www.w3.org/2000/09/xmldsig#sha1"/>
        <DigestValue>ZRP9Lvps+Hh5Q9hisdNoOX2HKuU=</DigestValue>
      </Reference>
      <Reference URI="/ppt/media/image17.png?ContentType=image/png">
        <DigestMethod Algorithm="http://www.w3.org/2000/09/xmldsig#sha1"/>
        <DigestValue>T6Re4bFEJussaUO8e30tP6O1Fow=</DigestValue>
      </Reference>
      <Reference URI="/ppt/media/image18.png?ContentType=image/png">
        <DigestMethod Algorithm="http://www.w3.org/2000/09/xmldsig#sha1"/>
        <DigestValue>1K3s890qkBM+cpksyvtAoraNHOs=</DigestValue>
      </Reference>
      <Reference URI="/ppt/media/image19.png?ContentType=image/png">
        <DigestMethod Algorithm="http://www.w3.org/2000/09/xmldsig#sha1"/>
        <DigestValue>cjs9eyNwGS2YAqExFr7e/HEJ0Zg=</DigestValue>
      </Reference>
      <Reference URI="/ppt/media/image2.png?ContentType=image/png">
        <DigestMethod Algorithm="http://www.w3.org/2000/09/xmldsig#sha1"/>
        <DigestValue>+N5caxq8gOoJJQkrGbGMEunPExo=</DigestValue>
      </Reference>
      <Reference URI="/ppt/media/image20.png?ContentType=image/png">
        <DigestMethod Algorithm="http://www.w3.org/2000/09/xmldsig#sha1"/>
        <DigestValue>UEXQUPyQutJvGxfrkGRLxYTKr6E=</DigestValue>
      </Reference>
      <Reference URI="/ppt/media/image21.png?ContentType=image/png">
        <DigestMethod Algorithm="http://www.w3.org/2000/09/xmldsig#sha1"/>
        <DigestValue>sfXmLqA+vfcewhZ24NzY69vmCJg=</DigestValue>
      </Reference>
      <Reference URI="/ppt/media/image22.png?ContentType=image/png">
        <DigestMethod Algorithm="http://www.w3.org/2000/09/xmldsig#sha1"/>
        <DigestValue>kxBecanprxF8abuK11hMz/RBFw8=</DigestValue>
      </Reference>
      <Reference URI="/ppt/media/image23.png?ContentType=image/png">
        <DigestMethod Algorithm="http://www.w3.org/2000/09/xmldsig#sha1"/>
        <DigestValue>WHCIX+3sNibYHTq5lakni6xZcuM=</DigestValue>
      </Reference>
      <Reference URI="/ppt/media/image24.png?ContentType=image/png">
        <DigestMethod Algorithm="http://www.w3.org/2000/09/xmldsig#sha1"/>
        <DigestValue>aGFm6e0jbZ6MpVPjBBn1Ltb0l20=</DigestValue>
      </Reference>
      <Reference URI="/ppt/media/image25.png?ContentType=image/png">
        <DigestMethod Algorithm="http://www.w3.org/2000/09/xmldsig#sha1"/>
        <DigestValue>vkh9/n1xmFfBCm3UxfTbXfgwI2Y=</DigestValue>
      </Reference>
      <Reference URI="/ppt/media/image26.png?ContentType=image/png">
        <DigestMethod Algorithm="http://www.w3.org/2000/09/xmldsig#sha1"/>
        <DigestValue>mTcZTYi65DqTniORPDenM4rXNug=</DigestValue>
      </Reference>
      <Reference URI="/ppt/media/image27.png?ContentType=image/png">
        <DigestMethod Algorithm="http://www.w3.org/2000/09/xmldsig#sha1"/>
        <DigestValue>oRRFcw//KA5jRtFdNjyXzu2eMFg=</DigestValue>
      </Reference>
      <Reference URI="/ppt/media/image28.png?ContentType=image/png">
        <DigestMethod Algorithm="http://www.w3.org/2000/09/xmldsig#sha1"/>
        <DigestValue>6WL+d6mZKfYG40b8ykVmbUqMmmc=</DigestValue>
      </Reference>
      <Reference URI="/ppt/media/image29.png?ContentType=image/png">
        <DigestMethod Algorithm="http://www.w3.org/2000/09/xmldsig#sha1"/>
        <DigestValue>WWOQGQOIM7jT09DO6YgzWFH+WDw=</DigestValue>
      </Reference>
      <Reference URI="/ppt/media/image3.png?ContentType=image/png">
        <DigestMethod Algorithm="http://www.w3.org/2000/09/xmldsig#sha1"/>
        <DigestValue>rgG37ZsCJ1qDgTBH6bbmpq7mwR4=</DigestValue>
      </Reference>
      <Reference URI="/ppt/media/image4.png?ContentType=image/png">
        <DigestMethod Algorithm="http://www.w3.org/2000/09/xmldsig#sha1"/>
        <DigestValue>495i/F3+/AiUSKGGs2J+M3fx/cs=</DigestValue>
      </Reference>
      <Reference URI="/ppt/media/image5.png?ContentType=image/png">
        <DigestMethod Algorithm="http://www.w3.org/2000/09/xmldsig#sha1"/>
        <DigestValue>CSqmsjUV0yjkDxKBE/yZwMhFeI0=</DigestValue>
      </Reference>
      <Reference URI="/ppt/media/image6.png?ContentType=image/png">
        <DigestMethod Algorithm="http://www.w3.org/2000/09/xmldsig#sha1"/>
        <DigestValue>lAL5f+gQIpL/cWotELFSyDUzAbg=</DigestValue>
      </Reference>
      <Reference URI="/ppt/media/image7.png?ContentType=image/png">
        <DigestMethod Algorithm="http://www.w3.org/2000/09/xmldsig#sha1"/>
        <DigestValue>JLYv88uhcCpCCJ9Km47zCCO545A=</DigestValue>
      </Reference>
      <Reference URI="/ppt/media/image8.png?ContentType=image/png">
        <DigestMethod Algorithm="http://www.w3.org/2000/09/xmldsig#sha1"/>
        <DigestValue>NlsZ9wiSvH3j2CncVvE7rRI7FrY=</DigestValue>
      </Reference>
      <Reference URI="/ppt/media/image9.png?ContentType=image/png">
        <DigestMethod Algorithm="http://www.w3.org/2000/09/xmldsig#sha1"/>
        <DigestValue>3oKwXWtNvFVInSKaV0EF1W6uUR4=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QokUtFEjVQfYkeOwSg3k/tsiFYs=</DigestValue>
      </Reference>
      <Reference URI="/ppt/presentation.xml?ContentType=application/vnd.openxmlformats-officedocument.presentationml.presentation.main+xml">
        <DigestMethod Algorithm="http://www.w3.org/2000/09/xmldsig#sha1"/>
        <DigestValue>kXbtzDFU2BMtXYf5BM8xUtyZIYc=</DigestValue>
      </Reference>
      <Reference URI="/ppt/presProps.xml?ContentType=application/vnd.openxmlformats-officedocument.presentationml.presProps+xml">
        <DigestMethod Algorithm="http://www.w3.org/2000/09/xmldsig#sha1"/>
        <DigestValue>VqNBwGLbzTx2yFO8vhCVJHI/wFc=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BI8eePT1XD9093297DqHvIa6jls=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21eD7qhNm3bgNpeaVrLVgq2Tt1Y=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khmgIujyRxHEfRjKYVyBKwQdw4A=</DigestValue>
      </Reference>
      <Reference URI="/ppt/slideLayouts/slideLayout2.xml?ContentType=application/vnd.openxmlformats-officedocument.presentationml.slideLayout+xml">
        <DigestMethod Algorithm="http://www.w3.org/2000/09/xmldsig#sha1"/>
        <DigestValue>WlMLCvv+eecZa4XAne2cp40feOY=</DigestValue>
      </Reference>
      <Reference URI="/ppt/slideLayouts/slideLayout3.xml?ContentType=application/vnd.openxmlformats-officedocument.presentationml.slideLayout+xml">
        <DigestMethod Algorithm="http://www.w3.org/2000/09/xmldsig#sha1"/>
        <DigestValue>xKhgw4hPZQwkoqaod4jpvklNfxQ=</DigestValue>
      </Reference>
      <Reference URI="/ppt/slideLayouts/slideLayout4.xml?ContentType=application/vnd.openxmlformats-officedocument.presentationml.slideLayout+xml">
        <DigestMethod Algorithm="http://www.w3.org/2000/09/xmldsig#sha1"/>
        <DigestValue>Xtk66mhGMpInwcAMaeXh0BMKfNU=</DigestValue>
      </Reference>
      <Reference URI="/ppt/slideLayouts/slideLayout5.xml?ContentType=application/vnd.openxmlformats-officedocument.presentationml.slideLayout+xml">
        <DigestMethod Algorithm="http://www.w3.org/2000/09/xmldsig#sha1"/>
        <DigestValue>Emi0Aib46bvAulxx4XxzKmEQNQc=</DigestValue>
      </Reference>
      <Reference URI="/ppt/slideLayouts/slideLayout6.xml?ContentType=application/vnd.openxmlformats-officedocument.presentationml.slideLayout+xml">
        <DigestMethod Algorithm="http://www.w3.org/2000/09/xmldsig#sha1"/>
        <DigestValue>RZDTbNIOoeKr1myq/MVtq1Q6wB4=</DigestValue>
      </Reference>
      <Reference URI="/ppt/slideLayouts/slideLayout7.xml?ContentType=application/vnd.openxmlformats-officedocument.presentationml.slideLayout+xml">
        <DigestMethod Algorithm="http://www.w3.org/2000/09/xmldsig#sha1"/>
        <DigestValue>udva8c/oEq8SPJIy3iKSypGukMY=</DigestValue>
      </Reference>
      <Reference URI="/ppt/slideLayouts/slideLayout8.xml?ContentType=application/vnd.openxmlformats-officedocument.presentationml.slideLayout+xml">
        <DigestMethod Algorithm="http://www.w3.org/2000/09/xmldsig#sha1"/>
        <DigestValue>smeyt2W7c351OHiOUJGiI5GDV4Q=</DigestValue>
      </Reference>
      <Reference URI="/ppt/slideLayouts/slideLayout9.xml?ContentType=application/vnd.openxmlformats-officedocument.presentationml.slideLayout+xml">
        <DigestMethod Algorithm="http://www.w3.org/2000/09/xmldsig#sha1"/>
        <DigestValue>Dulod8sCvlGOOMioCeUR0//EPSE=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1xtdrECJAYb/5OdwLyJOHsRHosY=</DigestValue>
      </Reference>
      <Reference URI="/ppt/slideMasters/slideMaster1.xml?ContentType=application/vnd.openxmlformats-officedocument.presentationml.slideMaster+xml">
        <DigestMethod Algorithm="http://www.w3.org/2000/09/xmldsig#sha1"/>
        <DigestValue>NLJU2X3HGpH6SA8k2CVfv2PtSGI=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sl9wOtpngeCys2NM3GYgaS/kyoQ=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ngs0SsbDdlfbORgqhsfLK9XN5/g=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n4lBFegyvIGDzHr0+2KuKh1Csmo=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B2f9Rw/goWbFu4VkOagPIZwJER0=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9PQgKEvb0PYdycMF/lo5msC6ufY=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HyJIm9ErZqDY6F/x8rEmYvjrFEY=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qwBUAb9v4Ak5VrnhAVkIVQpie8s=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YU+U0XGg5KTqE5D4uvb2AN8ql4A=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KB2Wy5hewv9RIf/sNXxJKSyb0gc=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048PlCwq1ywdB5qDAyObtBTsm5E=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Dw0hIKGXSFD3OJHZcAyOvPXDsts=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Pl+3Z3sihuI8/0n8ygT2OvQ08+o=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jGWPg5IIRgEFCqqItJdkhjw5ZA0=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6Rzw+M3xDyBYxXxHrZ67QrBeS5E=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j6qhk8Rm0jbvd9ALf6mfpgrVliM=</DigestValue>
      </Reference>
      <Reference URI="/ppt/slides/_rels/slide2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82vTwIQSJ6qUe7OR62QQm1LqlN8=</DigestValue>
      </Reference>
      <Reference URI="/ppt/slides/_rels/slide2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mlFjWHwSKWatGmQorgS12H68alE=</DigestValue>
      </Reference>
      <Reference URI="/ppt/slides/_rels/slide2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NobOVfSdCRbc/CfghSlUhCn/xwU=</DigestValue>
      </Reference>
      <Reference URI="/ppt/slides/_rels/slide2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3c4slDFvfe7hOui+z4LhPlMHQaQ=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VTaZLq+ZfKLIhjvYKLCPg6Fegdk=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VpG3ly2Rg8ZUAscVqiTst6U5GII=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ZwUXeyN9iGKQxFS2qvzYGmLB/pk=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jry1oE/NasEGrPLteqcqHm1nH8c=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0/09/xmldsig#sha1"/>
        <DigestValue>m/3a/jcKCcxx7JfLaa/c9CWB+2A=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sHvWUeHjThyrHuZ05vP+BA719MY=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0/09/xmldsig#sha1"/>
        <DigestValue>c9LTTM2F92ZCkWVOxuNlLBgnPj0=</DigestValue>
      </Reference>
      <Reference URI="/ppt/slides/slide1.xml?ContentType=application/vnd.openxmlformats-officedocument.presentationml.slide+xml">
        <DigestMethod Algorithm="http://www.w3.org/2000/09/xmldsig#sha1"/>
        <DigestValue>LJrhy8xGkbnWeG/U4/YiOYdBAis=</DigestValue>
      </Reference>
      <Reference URI="/ppt/slides/slide10.xml?ContentType=application/vnd.openxmlformats-officedocument.presentationml.slide+xml">
        <DigestMethod Algorithm="http://www.w3.org/2000/09/xmldsig#sha1"/>
        <DigestValue>a8Hd/Yj2+jPYQrarvK+UgmcWgvo=</DigestValue>
      </Reference>
      <Reference URI="/ppt/slides/slide11.xml?ContentType=application/vnd.openxmlformats-officedocument.presentationml.slide+xml">
        <DigestMethod Algorithm="http://www.w3.org/2000/09/xmldsig#sha1"/>
        <DigestValue>z+xyO8mv2rIvu2LyOcybt/HneYM=</DigestValue>
      </Reference>
      <Reference URI="/ppt/slides/slide12.xml?ContentType=application/vnd.openxmlformats-officedocument.presentationml.slide+xml">
        <DigestMethod Algorithm="http://www.w3.org/2000/09/xmldsig#sha1"/>
        <DigestValue>1lgCW85Xj/HsJ1l9JHz8L6+zcjo=</DigestValue>
      </Reference>
      <Reference URI="/ppt/slides/slide13.xml?ContentType=application/vnd.openxmlformats-officedocument.presentationml.slide+xml">
        <DigestMethod Algorithm="http://www.w3.org/2000/09/xmldsig#sha1"/>
        <DigestValue>IMZsWBEh8m2p4bCA2OXJXH1twtI=</DigestValue>
      </Reference>
      <Reference URI="/ppt/slides/slide14.xml?ContentType=application/vnd.openxmlformats-officedocument.presentationml.slide+xml">
        <DigestMethod Algorithm="http://www.w3.org/2000/09/xmldsig#sha1"/>
        <DigestValue>TFVXdOUHvZHh7hNBbOdQhVRcZBc=</DigestValue>
      </Reference>
      <Reference URI="/ppt/slides/slide15.xml?ContentType=application/vnd.openxmlformats-officedocument.presentationml.slide+xml">
        <DigestMethod Algorithm="http://www.w3.org/2000/09/xmldsig#sha1"/>
        <DigestValue>Q9Y6FDcRpr2oxeptNP2O+QHz2M8=</DigestValue>
      </Reference>
      <Reference URI="/ppt/slides/slide16.xml?ContentType=application/vnd.openxmlformats-officedocument.presentationml.slide+xml">
        <DigestMethod Algorithm="http://www.w3.org/2000/09/xmldsig#sha1"/>
        <DigestValue>Z3o6YX6+GffOZigUMezTLJidnTE=</DigestValue>
      </Reference>
      <Reference URI="/ppt/slides/slide17.xml?ContentType=application/vnd.openxmlformats-officedocument.presentationml.slide+xml">
        <DigestMethod Algorithm="http://www.w3.org/2000/09/xmldsig#sha1"/>
        <DigestValue>+8zO9zG7wO+deGmybHLYgdvdjIY=</DigestValue>
      </Reference>
      <Reference URI="/ppt/slides/slide18.xml?ContentType=application/vnd.openxmlformats-officedocument.presentationml.slide+xml">
        <DigestMethod Algorithm="http://www.w3.org/2000/09/xmldsig#sha1"/>
        <DigestValue>a3zzD+DgdQxaCegjcGyu7kqoHtI=</DigestValue>
      </Reference>
      <Reference URI="/ppt/slides/slide19.xml?ContentType=application/vnd.openxmlformats-officedocument.presentationml.slide+xml">
        <DigestMethod Algorithm="http://www.w3.org/2000/09/xmldsig#sha1"/>
        <DigestValue>mWlbphIpL319hWhp/GfD4L5e6qQ=</DigestValue>
      </Reference>
      <Reference URI="/ppt/slides/slide2.xml?ContentType=application/vnd.openxmlformats-officedocument.presentationml.slide+xml">
        <DigestMethod Algorithm="http://www.w3.org/2000/09/xmldsig#sha1"/>
        <DigestValue>BT/I0zQJ0S04g/EHqjaqZGJCYWs=</DigestValue>
      </Reference>
      <Reference URI="/ppt/slides/slide20.xml?ContentType=application/vnd.openxmlformats-officedocument.presentationml.slide+xml">
        <DigestMethod Algorithm="http://www.w3.org/2000/09/xmldsig#sha1"/>
        <DigestValue>W1Fm4Rff/epV/t+C6v4eDLYU4eA=</DigestValue>
      </Reference>
      <Reference URI="/ppt/slides/slide21.xml?ContentType=application/vnd.openxmlformats-officedocument.presentationml.slide+xml">
        <DigestMethod Algorithm="http://www.w3.org/2000/09/xmldsig#sha1"/>
        <DigestValue>csvUiSQxlx7vx+lqwjOiR6Zn8ys=</DigestValue>
      </Reference>
      <Reference URI="/ppt/slides/slide22.xml?ContentType=application/vnd.openxmlformats-officedocument.presentationml.slide+xml">
        <DigestMethod Algorithm="http://www.w3.org/2000/09/xmldsig#sha1"/>
        <DigestValue>tbFpMSirU2AOcv13qbM/BiGw9h8=</DigestValue>
      </Reference>
      <Reference URI="/ppt/slides/slide23.xml?ContentType=application/vnd.openxmlformats-officedocument.presentationml.slide+xml">
        <DigestMethod Algorithm="http://www.w3.org/2000/09/xmldsig#sha1"/>
        <DigestValue>JcLQv77ZAMjNxQlcD2XpKPZJOc8=</DigestValue>
      </Reference>
      <Reference URI="/ppt/slides/slide24.xml?ContentType=application/vnd.openxmlformats-officedocument.presentationml.slide+xml">
        <DigestMethod Algorithm="http://www.w3.org/2000/09/xmldsig#sha1"/>
        <DigestValue>Tom6zf1EgQIVYlNR8oYj2jzUa9g=</DigestValue>
      </Reference>
      <Reference URI="/ppt/slides/slide25.xml?ContentType=application/vnd.openxmlformats-officedocument.presentationml.slide+xml">
        <DigestMethod Algorithm="http://www.w3.org/2000/09/xmldsig#sha1"/>
        <DigestValue>sNLvAY6RuuLzBawKPH2ekqzetME=</DigestValue>
      </Reference>
      <Reference URI="/ppt/slides/slide26.xml?ContentType=application/vnd.openxmlformats-officedocument.presentationml.slide+xml">
        <DigestMethod Algorithm="http://www.w3.org/2000/09/xmldsig#sha1"/>
        <DigestValue>ReHwW/eyYhNA10Y2j1waCODY2zE=</DigestValue>
      </Reference>
      <Reference URI="/ppt/slides/slide27.xml?ContentType=application/vnd.openxmlformats-officedocument.presentationml.slide+xml">
        <DigestMethod Algorithm="http://www.w3.org/2000/09/xmldsig#sha1"/>
        <DigestValue>DAEEmuAbUD7p67H6EIDgRdQe5rs=</DigestValue>
      </Reference>
      <Reference URI="/ppt/slides/slide3.xml?ContentType=application/vnd.openxmlformats-officedocument.presentationml.slide+xml">
        <DigestMethod Algorithm="http://www.w3.org/2000/09/xmldsig#sha1"/>
        <DigestValue>htPy7Nx8vufnAej7oT78vnDgr40=</DigestValue>
      </Reference>
      <Reference URI="/ppt/slides/slide4.xml?ContentType=application/vnd.openxmlformats-officedocument.presentationml.slide+xml">
        <DigestMethod Algorithm="http://www.w3.org/2000/09/xmldsig#sha1"/>
        <DigestValue>bcu2oGDwZlHd/msRlab3ehqnZko=</DigestValue>
      </Reference>
      <Reference URI="/ppt/slides/slide5.xml?ContentType=application/vnd.openxmlformats-officedocument.presentationml.slide+xml">
        <DigestMethod Algorithm="http://www.w3.org/2000/09/xmldsig#sha1"/>
        <DigestValue>xGpDyYXYUgRmN5z97Zkrd1KQ8Bw=</DigestValue>
      </Reference>
      <Reference URI="/ppt/slides/slide6.xml?ContentType=application/vnd.openxmlformats-officedocument.presentationml.slide+xml">
        <DigestMethod Algorithm="http://www.w3.org/2000/09/xmldsig#sha1"/>
        <DigestValue>984BPOLgMnYKpoe23YRbu3jmRBc=</DigestValue>
      </Reference>
      <Reference URI="/ppt/slides/slide7.xml?ContentType=application/vnd.openxmlformats-officedocument.presentationml.slide+xml">
        <DigestMethod Algorithm="http://www.w3.org/2000/09/xmldsig#sha1"/>
        <DigestValue>Z4Ij1QwKi6jeToaTaH8uxf51CgA=</DigestValue>
      </Reference>
      <Reference URI="/ppt/slides/slide8.xml?ContentType=application/vnd.openxmlformats-officedocument.presentationml.slide+xml">
        <DigestMethod Algorithm="http://www.w3.org/2000/09/xmldsig#sha1"/>
        <DigestValue>8Rf9em9AsLaNWd98Xzv9I3FR+Ig=</DigestValue>
      </Reference>
      <Reference URI="/ppt/slides/slide9.xml?ContentType=application/vnd.openxmlformats-officedocument.presentationml.slide+xml">
        <DigestMethod Algorithm="http://www.w3.org/2000/09/xmldsig#sha1"/>
        <DigestValue>ediSuuqCjlOwHej9mtvamHBrNgg=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9doMMv9HESSC5vlmosBJxn1bd/Q=</DigestValue>
      </Reference>
      <Reference URI="/ppt/theme/theme2.xml?ContentType=application/vnd.openxmlformats-officedocument.theme+xml">
        <DigestMethod Algorithm="http://www.w3.org/2000/09/xmldsig#sha1"/>
        <DigestValue>Kt1T/dAZtJZqTJIWEvac9Ngr3Y0=</DigestValue>
      </Reference>
      <Reference URI="/ppt/viewProps.xml?ContentType=application/vnd.openxmlformats-officedocument.presentationml.viewProps+xml">
        <DigestMethod Algorithm="http://www.w3.org/2000/09/xmldsig#sha1"/>
        <DigestValue>NKwmzvqyaVSv7A7EKWJK7Vy3t6A=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2020-04-03T08:03:45Z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</OfficeVersion>
          <ApplicationVersion>16.0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2020-04-03T08:03:45Z</xd:SigningTime>
          <xd:SigningCertificate>
            <xd:Cert>
              <xd:CertDigest>
                <DigestMethod Algorithm="http://www.w3.org/2000/09/xmldsig#sha1"/>
                <DigestValue>5DJZoXIv6ir8hqa9Izb7S/wOB+U=</DigestValue>
              </xd:CertDigest>
              <xd:IssuerSerial>
                <X509IssuerName>CN=pansir</X509IssuerName>
                <X509SerialNumber>98238636236805782474821721803103224092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</TotalTime>
  <Words>781</Words>
  <Application>Microsoft Office PowerPoint</Application>
  <PresentationFormat>宽屏</PresentationFormat>
  <Paragraphs>158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Franklin Gothic Book</vt:lpstr>
      <vt:lpstr>Times New Roman</vt:lpstr>
      <vt:lpstr>Wingdings</vt:lpstr>
      <vt:lpstr>Office 主题​​</vt:lpstr>
      <vt:lpstr>PowerPoint 演示文稿</vt:lpstr>
      <vt:lpstr>数据查询（DQL）</vt:lpstr>
      <vt:lpstr>数据查询（DQL）</vt:lpstr>
      <vt:lpstr>FROM子句</vt:lpstr>
      <vt:lpstr>FROM子句</vt:lpstr>
      <vt:lpstr>FROM子句</vt:lpstr>
      <vt:lpstr>FROM子句</vt:lpstr>
      <vt:lpstr>SELECT子句</vt:lpstr>
      <vt:lpstr>SELECT子句</vt:lpstr>
      <vt:lpstr>SELECT子句</vt:lpstr>
      <vt:lpstr>SELECT子句</vt:lpstr>
      <vt:lpstr>SELECT子句</vt:lpstr>
      <vt:lpstr>SELECT子句</vt:lpstr>
      <vt:lpstr>WHERE子句</vt:lpstr>
      <vt:lpstr>WHERE子句</vt:lpstr>
      <vt:lpstr>WHERE子句</vt:lpstr>
      <vt:lpstr>WHERE子句</vt:lpstr>
      <vt:lpstr>WHERE子句</vt:lpstr>
      <vt:lpstr>WHERE子句</vt:lpstr>
      <vt:lpstr>WHERE子句</vt:lpstr>
      <vt:lpstr>WHERE子句</vt:lpstr>
      <vt:lpstr>WHERE子句</vt:lpstr>
      <vt:lpstr>WHERE子句</vt:lpstr>
      <vt:lpstr>DISTINCT短语</vt:lpstr>
      <vt:lpstr>TOP短语</vt:lpstr>
      <vt:lpstr>ORDER  BY子句</vt:lpstr>
      <vt:lpstr>ORDER  BY子句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pansir</dc:creator>
  <cp:lastModifiedBy>潘 勇浩</cp:lastModifiedBy>
  <cp:revision>361</cp:revision>
  <dcterms:created xsi:type="dcterms:W3CDTF">2016-09-04T04:12:03Z</dcterms:created>
  <dcterms:modified xsi:type="dcterms:W3CDTF">2020-04-03T08:03:42Z</dcterms:modified>
</cp:coreProperties>
</file>