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sigs" ContentType="application/vnd.openxmlformats-package.digital-signature-origin"/>
  <Default Extension="jpg" ContentType="image/jpeg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_xmlsignatures/sig1.xml" ContentType="application/vnd.openxmlformats-package.digital-signature-xmlsignatur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package/2006/relationships/digital-signature/origin" Target="_xmlsignatures/origin.sigs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59" r:id="rId3"/>
    <p:sldId id="367" r:id="rId4"/>
    <p:sldId id="368" r:id="rId5"/>
    <p:sldId id="369" r:id="rId6"/>
    <p:sldId id="363" r:id="rId7"/>
    <p:sldId id="370" r:id="rId8"/>
    <p:sldId id="371" r:id="rId9"/>
    <p:sldId id="372" r:id="rId10"/>
    <p:sldId id="382" r:id="rId11"/>
    <p:sldId id="383" r:id="rId12"/>
    <p:sldId id="384" r:id="rId13"/>
    <p:sldId id="376" r:id="rId14"/>
    <p:sldId id="377" r:id="rId15"/>
    <p:sldId id="385" r:id="rId16"/>
    <p:sldId id="386" r:id="rId17"/>
    <p:sldId id="387" r:id="rId18"/>
    <p:sldId id="381" r:id="rId19"/>
    <p:sldId id="388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6" r:id="rId28"/>
    <p:sldId id="413" r:id="rId29"/>
    <p:sldId id="417" r:id="rId30"/>
    <p:sldId id="415" r:id="rId31"/>
    <p:sldId id="399" r:id="rId32"/>
    <p:sldId id="418" r:id="rId33"/>
    <p:sldId id="419" r:id="rId34"/>
    <p:sldId id="402" r:id="rId35"/>
    <p:sldId id="420" r:id="rId36"/>
    <p:sldId id="404" r:id="rId37"/>
    <p:sldId id="421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E8A5106-687A-450D-BB27-DB4A53806402}">
          <p14:sldIdLst>
            <p14:sldId id="256"/>
          </p14:sldIdLst>
        </p14:section>
        <p14:section name="无标题节" id="{5D17D565-BF3E-4E1C-8E50-BC818473CB61}">
          <p14:sldIdLst>
            <p14:sldId id="359"/>
            <p14:sldId id="367"/>
            <p14:sldId id="368"/>
            <p14:sldId id="369"/>
            <p14:sldId id="363"/>
            <p14:sldId id="370"/>
            <p14:sldId id="371"/>
            <p14:sldId id="372"/>
            <p14:sldId id="382"/>
            <p14:sldId id="383"/>
            <p14:sldId id="384"/>
            <p14:sldId id="376"/>
            <p14:sldId id="377"/>
            <p14:sldId id="385"/>
            <p14:sldId id="386"/>
            <p14:sldId id="387"/>
            <p14:sldId id="381"/>
            <p14:sldId id="388"/>
            <p14:sldId id="406"/>
            <p14:sldId id="407"/>
            <p14:sldId id="408"/>
            <p14:sldId id="409"/>
            <p14:sldId id="410"/>
            <p14:sldId id="411"/>
            <p14:sldId id="412"/>
            <p14:sldId id="416"/>
            <p14:sldId id="413"/>
            <p14:sldId id="417"/>
            <p14:sldId id="415"/>
            <p14:sldId id="399"/>
            <p14:sldId id="418"/>
            <p14:sldId id="419"/>
            <p14:sldId id="402"/>
            <p14:sldId id="420"/>
            <p14:sldId id="404"/>
            <p14:sldId id="4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00"/>
    <a:srgbClr val="FFFFFF"/>
    <a:srgbClr val="66FF33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86372" autoAdjust="0"/>
  </p:normalViewPr>
  <p:slideViewPr>
    <p:cSldViewPr>
      <p:cViewPr varScale="1">
        <p:scale>
          <a:sx n="69" d="100"/>
          <a:sy n="69" d="100"/>
        </p:scale>
        <p:origin x="67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15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-298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BBECC-95BD-44F0-9A5B-3A77644942D4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304DF-C1BA-40AE-A248-EE1FD4765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0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94217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55770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91346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36031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692531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13974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138244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8713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391146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57631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601604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0903" y="89440"/>
            <a:ext cx="63401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spcAft>
                <a:spcPct val="0"/>
              </a:spcAft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fld id="{DE23FA18-E9C0-46B0-908F-810C4DF19BD8}" type="datetimeFigureOut">
              <a:rPr lang="zh-CN" altLang="en-US" smtClean="0"/>
              <a:pPr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fld id="{0DAC636D-AD7D-4FC6-A0F9-DD2B0358BE8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Text Box 10"/>
          <p:cNvSpPr txBox="1">
            <a:spLocks noChangeArrowheads="1"/>
          </p:cNvSpPr>
          <p:nvPr userDrawn="1"/>
        </p:nvSpPr>
        <p:spPr bwMode="auto">
          <a:xfrm>
            <a:off x="10089164" y="180902"/>
            <a:ext cx="2000548" cy="18466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aseline="-25000" dirty="0">
                <a:solidFill>
                  <a:srgbClr val="8BB1E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四川农业大学    潘勇浩 </a:t>
            </a:r>
            <a:r>
              <a:rPr lang="zh-CN" altLang="en-US" baseline="-25000" dirty="0" smtClean="0">
                <a:solidFill>
                  <a:srgbClr val="8BB1E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baseline="-25000" dirty="0" smtClean="0">
                <a:solidFill>
                  <a:srgbClr val="8BB1E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2020</a:t>
            </a:r>
            <a:endParaRPr lang="zh-CN" altLang="en-US" baseline="-25000" dirty="0">
              <a:solidFill>
                <a:srgbClr val="8BB1E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椭圆 9"/>
          <p:cNvSpPr/>
          <p:nvPr userDrawn="1"/>
        </p:nvSpPr>
        <p:spPr>
          <a:xfrm rot="16200000">
            <a:off x="222576" y="244210"/>
            <a:ext cx="398347" cy="398346"/>
          </a:xfrm>
          <a:prstGeom prst="ellipse">
            <a:avLst/>
          </a:prstGeom>
          <a:noFill/>
          <a:ln>
            <a:solidFill>
              <a:srgbClr val="FCF873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DF97"/>
              </a:solidFill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-183148" y="445961"/>
            <a:ext cx="495705" cy="0"/>
          </a:xfrm>
          <a:prstGeom prst="line">
            <a:avLst/>
          </a:prstGeom>
          <a:ln>
            <a:solidFill>
              <a:srgbClr val="FCF873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>
            <a:spLocks noChangeAspect="1"/>
          </p:cNvSpPr>
          <p:nvPr userDrawn="1"/>
        </p:nvSpPr>
        <p:spPr>
          <a:xfrm rot="16200000">
            <a:off x="312557" y="334925"/>
            <a:ext cx="221871" cy="221871"/>
          </a:xfrm>
          <a:prstGeom prst="ellipse">
            <a:avLst/>
          </a:prstGeom>
          <a:gradFill>
            <a:gsLst>
              <a:gs pos="68000">
                <a:srgbClr val="C69135"/>
              </a:gs>
              <a:gs pos="310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DF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6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  <p:sndAc>
      <p:stSnd>
        <p:snd r:embed="rId13" name="arrow.wav"/>
      </p:stSnd>
    </p:sndAc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zh-CN" altLang="en-US" sz="4000" b="1" kern="1200" baseline="0" dirty="0">
          <a:solidFill>
            <a:srgbClr val="FF9900"/>
          </a:solidFill>
          <a:effectLst/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bg1"/>
          </a:solidFill>
          <a:latin typeface="Arial" pitchFamily="34" charset="0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bg1"/>
          </a:solidFill>
          <a:latin typeface="Arial" pitchFamily="34" charset="0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bg1"/>
          </a:solidFill>
          <a:latin typeface="Arial" pitchFamily="34" charset="0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bg1"/>
          </a:solidFill>
          <a:latin typeface="Arial" pitchFamily="34" charset="0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bg1"/>
          </a:solidFill>
          <a:latin typeface="Arial" pitchFamily="34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4717590" y="1412776"/>
            <a:ext cx="2458530" cy="85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514"/>
            </a:outerShdw>
          </a:effectLst>
        </p:spPr>
        <p:txBody>
          <a:bodyPr vert="horz" wrap="none" lIns="91440" tIns="45720" rIns="91440" bIns="45720" numCol="1" fromWordArt="1" anchor="ctr" anchorCtr="0" compatLnSpc="1">
            <a:prstTxWarp prst="textPlain">
              <a:avLst>
                <a:gd name="adj" fmla="val 50000"/>
              </a:avLst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0" cap="none" spc="0" normalizeH="0" baseline="-25000" noProof="0" dirty="0" smtClean="0">
                <a:ln w="9525">
                  <a:solidFill>
                    <a:srgbClr val="003399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rgbClr val="003399">
                      <a:lumMod val="5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</a:t>
            </a:r>
            <a:r>
              <a:rPr lang="zh-CN" altLang="en-US" sz="6000" b="1" kern="10" baseline="-25000" noProof="0" dirty="0">
                <a:ln w="9525">
                  <a:solidFill>
                    <a:srgbClr val="003399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rgbClr val="003399">
                      <a:lumMod val="50000"/>
                    </a:srgbClr>
                  </a:outerShdw>
                </a:effectLst>
              </a:rPr>
              <a:t>三</a:t>
            </a:r>
            <a:r>
              <a:rPr kumimoji="0" lang="zh-CN" altLang="en-US" sz="6000" b="1" i="0" u="none" strike="noStrike" kern="10" cap="none" spc="0" normalizeH="0" baseline="-25000" noProof="0" dirty="0" smtClean="0">
                <a:ln w="9525">
                  <a:solidFill>
                    <a:srgbClr val="003399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rgbClr val="003399">
                      <a:lumMod val="5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节</a:t>
            </a:r>
            <a:endParaRPr kumimoji="0" lang="zh-CN" altLang="en-US" sz="6000" b="1" i="0" u="none" strike="noStrike" kern="10" cap="none" spc="0" normalizeH="0" baseline="-25000" noProof="0" dirty="0">
              <a:ln w="9525">
                <a:solidFill>
                  <a:srgbClr val="003399"/>
                </a:solidFill>
                <a:prstDash val="solid"/>
              </a:ln>
              <a:solidFill>
                <a:srgbClr val="FFFFFF"/>
              </a:solidFill>
              <a:effectLst>
                <a:outerShdw blurRad="12700" dist="38100" dir="2700000" algn="tl" rotWithShape="0">
                  <a:srgbClr val="003399">
                    <a:lumMod val="5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983432" y="3356992"/>
            <a:ext cx="10225136" cy="125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fromWordArt="1" anchor="ctr" anchorCtr="0" compatLnSpc="1">
            <a:prstTxWarp prst="textPlain">
              <a:avLst>
                <a:gd name="adj" fmla="val 50000"/>
              </a:avLst>
            </a:prstTxWarp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000" b="1" kern="1200" baseline="0" dirty="0">
                <a:solidFill>
                  <a:srgbClr val="FF99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6000" kern="10" baseline="-25000" dirty="0" smtClean="0">
                <a:ln w="9525">
                  <a:solidFill>
                    <a:srgbClr val="003399"/>
                  </a:solidFill>
                  <a:prstDash val="solid"/>
                </a:ln>
                <a:solidFill>
                  <a:srgbClr val="FFFFFF"/>
                </a:solidFill>
                <a:cs typeface="+mn-cs"/>
              </a:rPr>
              <a:t>SQL</a:t>
            </a:r>
            <a:r>
              <a:rPr lang="zh-CN" altLang="en-US" sz="6000" kern="10" baseline="-25000" dirty="0" smtClean="0">
                <a:ln w="9525">
                  <a:solidFill>
                    <a:srgbClr val="003399"/>
                  </a:solidFill>
                  <a:prstDash val="solid"/>
                </a:ln>
                <a:solidFill>
                  <a:srgbClr val="FFFFFF"/>
                </a:solidFill>
                <a:cs typeface="+mn-cs"/>
              </a:rPr>
              <a:t>高级数据查询命令</a:t>
            </a:r>
            <a:endParaRPr lang="zh-CN" altLang="en-US" sz="6000" kern="10" baseline="-25000" dirty="0">
              <a:ln w="9525">
                <a:solidFill>
                  <a:srgbClr val="003399"/>
                </a:solidFill>
                <a:prstDash val="solid"/>
              </a:ln>
              <a:solidFill>
                <a:srgbClr val="FFFFFF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854362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31688" y="0"/>
            <a:ext cx="2197250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连接查询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697561" y="2195007"/>
            <a:ext cx="462121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 ST.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姓名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C.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课名</a:t>
            </a:r>
          </a:p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FROM </a:t>
            </a:r>
            <a:r>
              <a:rPr lang="en-US" altLang="zh-CN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ST,C</a:t>
            </a:r>
          </a:p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WHERE </a:t>
            </a:r>
            <a:r>
              <a:rPr lang="en-US" altLang="zh-CN" sz="32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ST.</a:t>
            </a:r>
            <a:r>
              <a:rPr lang="zh-CN" altLang="en-US" sz="32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课号 </a:t>
            </a:r>
            <a:r>
              <a:rPr lang="en-US" altLang="zh-CN" sz="32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C.</a:t>
            </a:r>
            <a:r>
              <a:rPr lang="zh-CN" altLang="en-US" sz="32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课号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aphicFrame>
        <p:nvGraphicFramePr>
          <p:cNvPr id="3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471321"/>
              </p:ext>
            </p:extLst>
          </p:nvPr>
        </p:nvGraphicFramePr>
        <p:xfrm>
          <a:off x="839416" y="4942931"/>
          <a:ext cx="2520279" cy="1366388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5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5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5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软件工程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5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235843"/>
              </p:ext>
            </p:extLst>
          </p:nvPr>
        </p:nvGraphicFramePr>
        <p:xfrm>
          <a:off x="8822237" y="785237"/>
          <a:ext cx="2325462" cy="1219200"/>
        </p:xfrm>
        <a:graphic>
          <a:graphicData uri="http://schemas.openxmlformats.org/drawingml/2006/table">
            <a:tbl>
              <a:tblPr/>
              <a:tblGrid>
                <a:gridCol w="79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Rectangle 57"/>
          <p:cNvSpPr>
            <a:spLocks noChangeArrowheads="1"/>
          </p:cNvSpPr>
          <p:nvPr/>
        </p:nvSpPr>
        <p:spPr bwMode="auto">
          <a:xfrm>
            <a:off x="8398243" y="785237"/>
            <a:ext cx="330219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ST</a:t>
            </a:r>
          </a:p>
        </p:txBody>
      </p:sp>
      <p:graphicFrame>
        <p:nvGraphicFramePr>
          <p:cNvPr id="35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625290"/>
              </p:ext>
            </p:extLst>
          </p:nvPr>
        </p:nvGraphicFramePr>
        <p:xfrm>
          <a:off x="8654429" y="2416473"/>
          <a:ext cx="2497137" cy="1189038"/>
        </p:xfrm>
        <a:graphic>
          <a:graphicData uri="http://schemas.openxmlformats.org/drawingml/2006/table">
            <a:tbl>
              <a:tblPr/>
              <a:tblGrid>
                <a:gridCol w="861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课号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软件工程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5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数据库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Rectangle 86"/>
          <p:cNvSpPr>
            <a:spLocks noChangeArrowheads="1"/>
          </p:cNvSpPr>
          <p:nvPr/>
        </p:nvSpPr>
        <p:spPr bwMode="auto">
          <a:xfrm>
            <a:off x="8417985" y="2416473"/>
            <a:ext cx="187552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</a:pPr>
            <a:r>
              <a:rPr lang="en-US" altLang="zh-CN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</a:p>
        </p:txBody>
      </p:sp>
      <p:sp>
        <p:nvSpPr>
          <p:cNvPr id="37" name="AutoShape 149"/>
          <p:cNvSpPr>
            <a:spLocks noChangeArrowheads="1"/>
          </p:cNvSpPr>
          <p:nvPr/>
        </p:nvSpPr>
        <p:spPr bwMode="auto">
          <a:xfrm rot="5400000">
            <a:off x="1757090" y="4130927"/>
            <a:ext cx="466725" cy="360362"/>
          </a:xfrm>
          <a:prstGeom prst="rightArrow">
            <a:avLst>
              <a:gd name="adj1" fmla="val 50000"/>
              <a:gd name="adj2" fmla="val 32379"/>
            </a:avLst>
          </a:prstGeom>
          <a:solidFill>
            <a:srgbClr val="0099CC"/>
          </a:solidFill>
          <a:ln w="28575" cap="sq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wrap="none" lIns="72000" tIns="72000" rIns="72000" bIns="72000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8" name="Rectangle 150"/>
          <p:cNvSpPr>
            <a:spLocks noChangeArrowheads="1"/>
          </p:cNvSpPr>
          <p:nvPr/>
        </p:nvSpPr>
        <p:spPr bwMode="auto">
          <a:xfrm>
            <a:off x="7556176" y="3885877"/>
            <a:ext cx="2305118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ST</a:t>
            </a:r>
            <a:r>
              <a:rPr lang="zh-CN" alt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与Ｃ的交叉连接</a:t>
            </a:r>
          </a:p>
        </p:txBody>
      </p:sp>
      <p:sp>
        <p:nvSpPr>
          <p:cNvPr id="39" name="AutoShape 153"/>
          <p:cNvSpPr>
            <a:spLocks noChangeArrowheads="1"/>
          </p:cNvSpPr>
          <p:nvPr/>
        </p:nvSpPr>
        <p:spPr bwMode="auto">
          <a:xfrm>
            <a:off x="4771898" y="4657820"/>
            <a:ext cx="1591217" cy="1435476"/>
          </a:xfrm>
          <a:prstGeom prst="wedgeRoundRectCallout">
            <a:avLst>
              <a:gd name="adj1" fmla="val 71403"/>
              <a:gd name="adj2" fmla="val -27824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课号相等才有意义吧</a:t>
            </a:r>
          </a:p>
        </p:txBody>
      </p:sp>
      <p:graphicFrame>
        <p:nvGraphicFramePr>
          <p:cNvPr id="40" name="Group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0866"/>
              </p:ext>
            </p:extLst>
          </p:nvPr>
        </p:nvGraphicFramePr>
        <p:xfrm>
          <a:off x="6723479" y="4370481"/>
          <a:ext cx="4573586" cy="2133600"/>
        </p:xfrm>
        <a:graphic>
          <a:graphicData uri="http://schemas.openxmlformats.org/drawingml/2006/table">
            <a:tbl>
              <a:tblPr/>
              <a:tblGrid>
                <a:gridCol w="88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3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ST.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C.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软件工程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软件工程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软件工程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" name="AutoShape 281"/>
          <p:cNvSpPr>
            <a:spLocks noChangeArrowheads="1"/>
          </p:cNvSpPr>
          <p:nvPr/>
        </p:nvSpPr>
        <p:spPr bwMode="auto">
          <a:xfrm>
            <a:off x="6706016" y="4662581"/>
            <a:ext cx="3935413" cy="241300"/>
          </a:xfrm>
          <a:prstGeom prst="roundRect">
            <a:avLst>
              <a:gd name="adj" fmla="val 2940"/>
            </a:avLst>
          </a:prstGeom>
          <a:solidFill>
            <a:srgbClr val="008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72000" rIns="72000" bIns="72000" anchor="ctr"/>
          <a:lstStyle/>
          <a:p>
            <a:pPr>
              <a:buSzTx/>
              <a:buFontTx/>
              <a:buNone/>
            </a:pPr>
            <a:endParaRPr lang="zh-CN" altLang="en-US" sz="2400">
              <a:solidFill>
                <a:srgbClr val="CCFFCC"/>
              </a:solidFill>
              <a:latin typeface="Times New Roman" pitchFamily="18" charset="0"/>
            </a:endParaRPr>
          </a:p>
        </p:txBody>
      </p:sp>
      <p:sp>
        <p:nvSpPr>
          <p:cNvPr id="42" name="AutoShape 282"/>
          <p:cNvSpPr>
            <a:spLocks noChangeArrowheads="1"/>
          </p:cNvSpPr>
          <p:nvPr/>
        </p:nvSpPr>
        <p:spPr bwMode="auto">
          <a:xfrm>
            <a:off x="6680616" y="5480145"/>
            <a:ext cx="3935413" cy="503237"/>
          </a:xfrm>
          <a:prstGeom prst="roundRect">
            <a:avLst>
              <a:gd name="adj" fmla="val 2940"/>
            </a:avLst>
          </a:prstGeom>
          <a:solidFill>
            <a:srgbClr val="008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72000" rIns="72000" bIns="72000" anchor="ctr"/>
          <a:lstStyle/>
          <a:p>
            <a:pPr>
              <a:buSzTx/>
              <a:buFontTx/>
              <a:buNone/>
            </a:pPr>
            <a:endParaRPr lang="zh-CN" altLang="en-US" sz="2400">
              <a:solidFill>
                <a:srgbClr val="CCFFCC"/>
              </a:solidFill>
              <a:latin typeface="Times New Roman" pitchFamily="18" charset="0"/>
            </a:endParaRPr>
          </a:p>
        </p:txBody>
      </p:sp>
      <p:sp>
        <p:nvSpPr>
          <p:cNvPr id="43" name="Rectangle 4"/>
          <p:cNvSpPr txBox="1">
            <a:spLocks noChangeArrowheads="1"/>
          </p:cNvSpPr>
          <p:nvPr/>
        </p:nvSpPr>
        <p:spPr bwMode="auto">
          <a:xfrm>
            <a:off x="488823" y="979765"/>
            <a:ext cx="42830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algn="just" eaLnBrk="1" hangingPunct="1">
              <a:spcAft>
                <a:spcPct val="50000"/>
              </a:spcAft>
              <a:buClr>
                <a:srgbClr val="FFC000"/>
              </a:buClr>
              <a:buFont typeface="Wingdings" pitchFamily="2" charset="2"/>
              <a:buChar char="§"/>
              <a:tabLst>
                <a:tab pos="715963" algn="l"/>
              </a:tabLst>
              <a:defRPr/>
            </a:pPr>
            <a:r>
              <a:rPr kumimoji="1" lang="zh-CN" altLang="en-US" sz="3200" dirty="0">
                <a:latin typeface="楷体_GB2312" pitchFamily="49" charset="-122"/>
              </a:rPr>
              <a:t>真正有意义的连接</a:t>
            </a:r>
            <a:endParaRPr kumimoji="1" lang="zh-CN" altLang="en-US" sz="3200" dirty="0">
              <a:solidFill>
                <a:srgbClr val="99FF33"/>
              </a:solidFill>
              <a:latin typeface="楷体_GB2312" pitchFamily="49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051788" y="878606"/>
            <a:ext cx="1686485" cy="864096"/>
            <a:chOff x="4685715" y="908720"/>
            <a:chExt cx="1686485" cy="864096"/>
          </a:xfrm>
        </p:grpSpPr>
        <p:sp>
          <p:nvSpPr>
            <p:cNvPr id="45" name="Rectangle 51"/>
            <p:cNvSpPr>
              <a:spLocks noChangeArrowheads="1"/>
            </p:cNvSpPr>
            <p:nvPr/>
          </p:nvSpPr>
          <p:spPr bwMode="auto">
            <a:xfrm>
              <a:off x="4685715" y="908720"/>
              <a:ext cx="1686485" cy="864096"/>
            </a:xfrm>
            <a:prstGeom prst="snip2Same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lIns="72000" tIns="72000" rIns="72000" bIns="72000" anchor="ctr" anchorCtr="1">
              <a:noAutofit/>
            </a:bodyPr>
            <a:lstStyle/>
            <a:p>
              <a:pPr lvl="0">
                <a:spcAft>
                  <a:spcPct val="0"/>
                </a:spcAft>
                <a:defRPr/>
              </a:pPr>
              <a:endParaRPr lang="zh-CN" altLang="en-US" sz="4800" b="1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4929440" y="1361025"/>
              <a:ext cx="1312098" cy="30777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Aft>
                  <a:spcPct val="0"/>
                </a:spcAft>
                <a:defRPr/>
              </a:pPr>
              <a:r>
                <a:rPr lang="en-US" altLang="zh-CN" sz="2000" b="1" kern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宋体" pitchFamily="2" charset="-122"/>
                </a:rPr>
                <a:t>R.A θ S.B</a:t>
              </a:r>
              <a:endParaRPr lang="zh-CN" altLang="en-US" sz="2000" b="1" kern="0" dirty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4968400" y="908720"/>
              <a:ext cx="251672" cy="49244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ct val="0"/>
                </a:spcAft>
                <a:defRPr/>
              </a:pPr>
              <a:r>
                <a:rPr lang="en-US" altLang="zh-CN" sz="3200" b="1" kern="0" dirty="0"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endParaRPr lang="zh-CN" altLang="en-US" sz="3200" b="1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8" name="Rectangle 9"/>
            <p:cNvSpPr>
              <a:spLocks noChangeArrowheads="1"/>
            </p:cNvSpPr>
            <p:nvPr/>
          </p:nvSpPr>
          <p:spPr bwMode="auto">
            <a:xfrm flipH="1">
              <a:off x="5982913" y="920768"/>
              <a:ext cx="101255" cy="49244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lvl="0">
                <a:spcAft>
                  <a:spcPct val="0"/>
                </a:spcAft>
                <a:defRPr/>
              </a:pPr>
              <a:r>
                <a:rPr lang="en-US" altLang="zh-CN" sz="3200" b="1" kern="0" dirty="0"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endParaRPr lang="zh-CN" altLang="en-US" sz="3200" b="1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5448372" y="1057813"/>
              <a:ext cx="286890" cy="203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66" y="174"/>
                </a:cxn>
                <a:cxn ang="0">
                  <a:pos x="266" y="0"/>
                </a:cxn>
                <a:cxn ang="0">
                  <a:pos x="0" y="168"/>
                </a:cxn>
                <a:cxn ang="0">
                  <a:pos x="0" y="8"/>
                </a:cxn>
              </a:cxnLst>
              <a:rect l="0" t="0" r="r" b="b"/>
              <a:pathLst>
                <a:path w="266" h="174">
                  <a:moveTo>
                    <a:pt x="0" y="8"/>
                  </a:moveTo>
                  <a:lnTo>
                    <a:pt x="266" y="174"/>
                  </a:lnTo>
                  <a:lnTo>
                    <a:pt x="266" y="0"/>
                  </a:lnTo>
                  <a:lnTo>
                    <a:pt x="0" y="16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28575" cap="sq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2000" tIns="72000" rIns="72000" bIns="72000"/>
            <a:lstStyle/>
            <a:p>
              <a:pPr>
                <a:defRPr/>
              </a:pPr>
              <a:endParaRPr lang="zh-CN" altLang="en-US" sz="2400" kern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029630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31688" y="0"/>
            <a:ext cx="2197250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连接查询</a:t>
            </a:r>
          </a:p>
        </p:txBody>
      </p:sp>
      <p:sp>
        <p:nvSpPr>
          <p:cNvPr id="3" name="Rectangle 158"/>
          <p:cNvSpPr txBox="1">
            <a:spLocks noChangeArrowheads="1"/>
          </p:cNvSpPr>
          <p:nvPr/>
        </p:nvSpPr>
        <p:spPr bwMode="auto">
          <a:xfrm>
            <a:off x="479376" y="804000"/>
            <a:ext cx="11017224" cy="577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algn="just" eaLnBrk="1" hangingPunct="1">
              <a:spcAft>
                <a:spcPct val="25000"/>
              </a:spcAft>
              <a:buClr>
                <a:srgbClr val="FFFFFF"/>
              </a:buClr>
              <a:buFont typeface="Wingdings" pitchFamily="2" charset="2"/>
              <a:buChar char="§"/>
              <a:defRPr/>
            </a:pPr>
            <a:r>
              <a:rPr kumimoji="1" lang="en-US" altLang="zh-CN" sz="3000" kern="0" dirty="0">
                <a:latin typeface="楷体_GB2312" pitchFamily="49" charset="-122"/>
              </a:rPr>
              <a:t>T-SQL</a:t>
            </a:r>
            <a:r>
              <a:rPr kumimoji="1" lang="zh-CN" altLang="en-US" sz="3000" kern="0" dirty="0">
                <a:latin typeface="楷体_GB2312" pitchFamily="49" charset="-122"/>
              </a:rPr>
              <a:t>多表连接查询的一般格式</a:t>
            </a:r>
            <a:r>
              <a:rPr kumimoji="1" lang="en-US" altLang="zh-CN" sz="3000" kern="0" dirty="0">
                <a:latin typeface="楷体_GB2312" pitchFamily="49" charset="-122"/>
              </a:rPr>
              <a:t>:</a:t>
            </a:r>
          </a:p>
          <a:p>
            <a:pPr marL="269875" indent="-269875" algn="just" eaLnBrk="1" hangingPunct="1">
              <a:spcAft>
                <a:spcPct val="0"/>
              </a:spcAft>
              <a:buClr>
                <a:srgbClr val="FFFFFF"/>
              </a:buClr>
              <a:buNone/>
              <a:defRPr/>
            </a:pPr>
            <a:r>
              <a:rPr kumimoji="1" lang="en-US" altLang="zh-CN" sz="3000" kern="0" dirty="0">
                <a:solidFill>
                  <a:srgbClr val="99FF33"/>
                </a:solidFill>
                <a:latin typeface="楷体_GB2312" pitchFamily="49" charset="-122"/>
              </a:rPr>
              <a:t>	SELECT &lt;</a:t>
            </a:r>
            <a:r>
              <a:rPr kumimoji="1" lang="zh-CN" altLang="en-US" sz="3000" kern="0" dirty="0">
                <a:solidFill>
                  <a:srgbClr val="99FF33"/>
                </a:solidFill>
                <a:latin typeface="楷体_GB2312" pitchFamily="49" charset="-122"/>
              </a:rPr>
              <a:t>目标列表达式列表</a:t>
            </a:r>
            <a:r>
              <a:rPr kumimoji="1" lang="en-US" altLang="zh-CN" sz="3000" kern="0" dirty="0">
                <a:solidFill>
                  <a:srgbClr val="99FF33"/>
                </a:solidFill>
                <a:latin typeface="楷体_GB2312" pitchFamily="49" charset="-122"/>
              </a:rPr>
              <a:t>&gt;</a:t>
            </a:r>
          </a:p>
          <a:p>
            <a:pPr marL="269875" indent="-269875" algn="just" eaLnBrk="1" hangingPunct="1">
              <a:spcAft>
                <a:spcPct val="0"/>
              </a:spcAft>
              <a:buClr>
                <a:srgbClr val="FFFFFF"/>
              </a:buClr>
              <a:buNone/>
              <a:defRPr/>
            </a:pPr>
            <a:r>
              <a:rPr kumimoji="1" lang="en-US" altLang="zh-CN" sz="3000" kern="0" dirty="0">
                <a:solidFill>
                  <a:srgbClr val="99FF33"/>
                </a:solidFill>
                <a:latin typeface="楷体_GB2312" pitchFamily="49" charset="-122"/>
              </a:rPr>
              <a:t>	  FROM </a:t>
            </a:r>
            <a:r>
              <a:rPr kumimoji="1" lang="zh-CN" altLang="en-US" sz="3000" kern="0" dirty="0">
                <a:solidFill>
                  <a:srgbClr val="FFFF00"/>
                </a:solidFill>
                <a:latin typeface="楷体_GB2312" pitchFamily="49" charset="-122"/>
              </a:rPr>
              <a:t>表</a:t>
            </a:r>
            <a:r>
              <a:rPr kumimoji="1" lang="en-US" altLang="zh-CN" sz="3000" kern="0" dirty="0">
                <a:solidFill>
                  <a:srgbClr val="FFFF00"/>
                </a:solidFill>
                <a:latin typeface="楷体_GB2312" pitchFamily="49" charset="-122"/>
              </a:rPr>
              <a:t>1,</a:t>
            </a:r>
            <a:r>
              <a:rPr kumimoji="1" lang="zh-CN" altLang="en-US" sz="3000" kern="0" dirty="0">
                <a:solidFill>
                  <a:srgbClr val="FFFF00"/>
                </a:solidFill>
                <a:latin typeface="楷体_GB2312" pitchFamily="49" charset="-122"/>
              </a:rPr>
              <a:t>表</a:t>
            </a:r>
            <a:r>
              <a:rPr kumimoji="1" lang="en-US" altLang="zh-CN" sz="3000" kern="0" dirty="0">
                <a:solidFill>
                  <a:srgbClr val="FFFF00"/>
                </a:solidFill>
                <a:latin typeface="楷体_GB2312" pitchFamily="49" charset="-122"/>
              </a:rPr>
              <a:t>2,</a:t>
            </a:r>
            <a:r>
              <a:rPr kumimoji="1" lang="en-US" altLang="zh-CN" sz="3000" kern="0" dirty="0">
                <a:solidFill>
                  <a:srgbClr val="FFFF00"/>
                </a:solidFill>
                <a:latin typeface="Arial"/>
              </a:rPr>
              <a:t>···</a:t>
            </a:r>
            <a:endParaRPr kumimoji="1" lang="zh-CN" altLang="en-US" sz="3000" kern="0" dirty="0">
              <a:solidFill>
                <a:srgbClr val="FFFF00"/>
              </a:solidFill>
              <a:latin typeface="楷体_GB2312" pitchFamily="49" charset="-122"/>
            </a:endParaRPr>
          </a:p>
          <a:p>
            <a:pPr marL="269875" indent="-269875" algn="just" eaLnBrk="1" hangingPunct="1">
              <a:spcAft>
                <a:spcPct val="0"/>
              </a:spcAft>
              <a:buClr>
                <a:srgbClr val="FFFFFF"/>
              </a:buClr>
              <a:buNone/>
              <a:defRPr/>
            </a:pPr>
            <a:r>
              <a:rPr kumimoji="1" lang="en-US" altLang="zh-CN" sz="3000" kern="0" dirty="0">
                <a:solidFill>
                  <a:srgbClr val="99FF33"/>
                </a:solidFill>
                <a:latin typeface="楷体_GB2312" pitchFamily="49" charset="-122"/>
              </a:rPr>
              <a:t>	 WHERE </a:t>
            </a:r>
            <a:r>
              <a:rPr kumimoji="1" lang="zh-CN" altLang="en-US" sz="3000" kern="0" dirty="0">
                <a:solidFill>
                  <a:srgbClr val="FFFF00"/>
                </a:solidFill>
                <a:latin typeface="楷体_GB2312" pitchFamily="49" charset="-122"/>
              </a:rPr>
              <a:t>连接条件</a:t>
            </a:r>
          </a:p>
          <a:p>
            <a:pPr marL="269875" indent="-269875" algn="just" eaLnBrk="1" hangingPunct="1">
              <a:spcBef>
                <a:spcPts val="5400"/>
              </a:spcBef>
              <a:spcAft>
                <a:spcPct val="25000"/>
              </a:spcAft>
              <a:buClr>
                <a:srgbClr val="FFFFFF"/>
              </a:buClr>
              <a:buFont typeface="Wingdings" pitchFamily="2" charset="2"/>
              <a:buChar char="§"/>
              <a:defRPr/>
            </a:pPr>
            <a:r>
              <a:rPr kumimoji="1" lang="en-US" altLang="zh-CN" sz="3000" kern="0" dirty="0">
                <a:latin typeface="楷体_GB2312" pitchFamily="49" charset="-122"/>
              </a:rPr>
              <a:t>ANSI</a:t>
            </a:r>
            <a:r>
              <a:rPr kumimoji="1" lang="zh-CN" altLang="en-US" sz="3000" kern="0" dirty="0">
                <a:latin typeface="楷体_GB2312" pitchFamily="49" charset="-122"/>
              </a:rPr>
              <a:t>多表连接查询的一般格式</a:t>
            </a:r>
            <a:r>
              <a:rPr kumimoji="1" lang="en-US" altLang="zh-CN" sz="3000" kern="0" dirty="0">
                <a:latin typeface="楷体_GB2312" pitchFamily="49" charset="-122"/>
              </a:rPr>
              <a:t>:</a:t>
            </a:r>
            <a:endParaRPr kumimoji="1" lang="zh-CN" altLang="en-US" sz="3000" kern="0" dirty="0">
              <a:solidFill>
                <a:srgbClr val="FFFF00"/>
              </a:solidFill>
              <a:latin typeface="楷体_GB2312" pitchFamily="49" charset="-122"/>
            </a:endParaRPr>
          </a:p>
          <a:p>
            <a:pPr marL="269875" indent="-269875" algn="just" eaLnBrk="1" hangingPunct="1">
              <a:spcAft>
                <a:spcPct val="0"/>
              </a:spcAft>
              <a:buClr>
                <a:srgbClr val="FFFFFF"/>
              </a:buClr>
              <a:buNone/>
              <a:defRPr/>
            </a:pPr>
            <a:r>
              <a:rPr kumimoji="1" lang="en-US" altLang="zh-CN" sz="3000" kern="0" dirty="0">
                <a:solidFill>
                  <a:srgbClr val="99FF33"/>
                </a:solidFill>
                <a:latin typeface="楷体_GB2312" pitchFamily="49" charset="-122"/>
              </a:rPr>
              <a:t>	SELECT &lt;</a:t>
            </a:r>
            <a:r>
              <a:rPr kumimoji="1" lang="zh-CN" altLang="en-US" sz="3000" kern="0" dirty="0">
                <a:solidFill>
                  <a:srgbClr val="99FF33"/>
                </a:solidFill>
                <a:latin typeface="楷体_GB2312" pitchFamily="49" charset="-122"/>
              </a:rPr>
              <a:t>目标列表达式列表</a:t>
            </a:r>
            <a:r>
              <a:rPr kumimoji="1" lang="en-US" altLang="zh-CN" sz="3000" kern="0" dirty="0">
                <a:solidFill>
                  <a:srgbClr val="99FF33"/>
                </a:solidFill>
                <a:latin typeface="楷体_GB2312" pitchFamily="49" charset="-122"/>
              </a:rPr>
              <a:t>&gt;</a:t>
            </a:r>
          </a:p>
          <a:p>
            <a:pPr marL="269875" indent="-269875" algn="just" eaLnBrk="1" hangingPunct="1">
              <a:spcAft>
                <a:spcPct val="0"/>
              </a:spcAft>
              <a:buClr>
                <a:srgbClr val="FFFFFF"/>
              </a:buClr>
              <a:buNone/>
              <a:defRPr/>
            </a:pPr>
            <a:r>
              <a:rPr kumimoji="1" lang="en-US" altLang="zh-CN" sz="3000" kern="0" dirty="0">
                <a:solidFill>
                  <a:srgbClr val="99FF33"/>
                </a:solidFill>
                <a:latin typeface="楷体_GB2312" pitchFamily="49" charset="-122"/>
              </a:rPr>
              <a:t>	  FROM </a:t>
            </a:r>
            <a:r>
              <a:rPr kumimoji="1" lang="zh-CN" altLang="en-US" sz="3000" kern="0" dirty="0">
                <a:solidFill>
                  <a:srgbClr val="00FFFF"/>
                </a:solidFill>
                <a:latin typeface="楷体_GB2312" pitchFamily="49" charset="-122"/>
              </a:rPr>
              <a:t>表</a:t>
            </a:r>
            <a:r>
              <a:rPr kumimoji="1" lang="en-US" altLang="zh-CN" sz="3000" kern="0" dirty="0">
                <a:solidFill>
                  <a:srgbClr val="00FFFF"/>
                </a:solidFill>
                <a:latin typeface="楷体_GB2312" pitchFamily="49" charset="-122"/>
              </a:rPr>
              <a:t>1</a:t>
            </a:r>
            <a:r>
              <a:rPr kumimoji="1" lang="en-US" altLang="zh-CN" sz="3000" kern="0" dirty="0">
                <a:solidFill>
                  <a:srgbClr val="FFFF00"/>
                </a:solidFill>
                <a:latin typeface="楷体_GB2312" pitchFamily="49" charset="-122"/>
              </a:rPr>
              <a:t> </a:t>
            </a:r>
            <a:r>
              <a:rPr kumimoji="1" lang="zh-CN" altLang="en-US" sz="3000" kern="0" dirty="0">
                <a:solidFill>
                  <a:srgbClr val="66FF66"/>
                </a:solidFill>
                <a:latin typeface="楷体_GB2312" pitchFamily="49" charset="-122"/>
              </a:rPr>
              <a:t>连接方式</a:t>
            </a:r>
            <a:r>
              <a:rPr kumimoji="1" lang="zh-CN" altLang="en-US" sz="3000" kern="0" dirty="0">
                <a:solidFill>
                  <a:srgbClr val="FFFF00"/>
                </a:solidFill>
                <a:latin typeface="楷体_GB2312" pitchFamily="49" charset="-122"/>
              </a:rPr>
              <a:t> </a:t>
            </a:r>
            <a:r>
              <a:rPr kumimoji="1" lang="en-US" altLang="zh-CN" sz="3000" kern="0" dirty="0">
                <a:solidFill>
                  <a:srgbClr val="FFFF00"/>
                </a:solidFill>
                <a:latin typeface="楷体_GB2312" pitchFamily="49" charset="-122"/>
              </a:rPr>
              <a:t>JOIN </a:t>
            </a:r>
            <a:r>
              <a:rPr kumimoji="1" lang="zh-CN" altLang="en-US" sz="3000" kern="0" dirty="0">
                <a:solidFill>
                  <a:srgbClr val="00FFFF"/>
                </a:solidFill>
                <a:latin typeface="楷体_GB2312" pitchFamily="49" charset="-122"/>
              </a:rPr>
              <a:t>表</a:t>
            </a:r>
            <a:r>
              <a:rPr kumimoji="1" lang="en-US" altLang="zh-CN" sz="3000" kern="0" dirty="0">
                <a:solidFill>
                  <a:srgbClr val="00FFFF"/>
                </a:solidFill>
                <a:latin typeface="楷体_GB2312" pitchFamily="49" charset="-122"/>
              </a:rPr>
              <a:t>2</a:t>
            </a:r>
            <a:r>
              <a:rPr kumimoji="1" lang="en-US" altLang="zh-CN" sz="3000" kern="0" dirty="0">
                <a:solidFill>
                  <a:srgbClr val="FFFF00"/>
                </a:solidFill>
                <a:latin typeface="楷体_GB2312" pitchFamily="49" charset="-122"/>
              </a:rPr>
              <a:t> ON </a:t>
            </a:r>
            <a:r>
              <a:rPr kumimoji="1" lang="zh-CN" altLang="en-US" sz="3000" kern="0" dirty="0">
                <a:solidFill>
                  <a:srgbClr val="00FFFF"/>
                </a:solidFill>
                <a:latin typeface="楷体_GB2312" pitchFamily="49" charset="-122"/>
              </a:rPr>
              <a:t>连接条件</a:t>
            </a:r>
          </a:p>
          <a:p>
            <a:pPr marL="269875" indent="-269875" algn="just" eaLnBrk="1" hangingPunct="1">
              <a:spcBef>
                <a:spcPct val="30000"/>
              </a:spcBef>
              <a:spcAft>
                <a:spcPct val="0"/>
              </a:spcAft>
              <a:buClr>
                <a:srgbClr val="FFFFFF"/>
              </a:buClr>
              <a:buNone/>
              <a:defRPr/>
            </a:pPr>
            <a:r>
              <a:rPr kumimoji="1" lang="zh-CN" altLang="en-US" sz="3000" kern="0" dirty="0">
                <a:solidFill>
                  <a:srgbClr val="00FFFF"/>
                </a:solidFill>
                <a:latin typeface="楷体_GB2312" pitchFamily="49" charset="-122"/>
              </a:rPr>
              <a:t>	</a:t>
            </a:r>
            <a:r>
              <a:rPr kumimoji="1" lang="zh-CN" altLang="en-US" sz="3000" kern="0" dirty="0">
                <a:latin typeface="楷体_GB2312" pitchFamily="49" charset="-122"/>
              </a:rPr>
              <a:t>其中连接方式可以为内连接</a:t>
            </a:r>
            <a:r>
              <a:rPr kumimoji="1" lang="en-US" altLang="zh-CN" sz="3000" kern="0" dirty="0">
                <a:latin typeface="楷体_GB2312" pitchFamily="49" charset="-122"/>
              </a:rPr>
              <a:t>(</a:t>
            </a:r>
            <a:r>
              <a:rPr kumimoji="1" lang="en-US" altLang="zh-CN" sz="3000" kern="0" dirty="0">
                <a:solidFill>
                  <a:srgbClr val="66FF66"/>
                </a:solidFill>
                <a:latin typeface="楷体_GB2312" pitchFamily="49" charset="-122"/>
              </a:rPr>
              <a:t>INNER</a:t>
            </a:r>
            <a:r>
              <a:rPr kumimoji="1" lang="en-US" altLang="zh-CN" sz="3000" kern="0" dirty="0">
                <a:latin typeface="楷体_GB2312" pitchFamily="49" charset="-122"/>
              </a:rPr>
              <a:t>)</a:t>
            </a:r>
            <a:r>
              <a:rPr kumimoji="1" lang="zh-CN" altLang="en-US" sz="3000" kern="0" dirty="0">
                <a:latin typeface="楷体_GB2312" pitchFamily="49" charset="-122"/>
              </a:rPr>
              <a:t>、左外连接</a:t>
            </a:r>
            <a:r>
              <a:rPr kumimoji="1" lang="en-US" altLang="zh-CN" sz="3000" kern="0" dirty="0">
                <a:latin typeface="楷体_GB2312" pitchFamily="49" charset="-122"/>
              </a:rPr>
              <a:t>(</a:t>
            </a:r>
            <a:r>
              <a:rPr kumimoji="1" lang="en-US" altLang="zh-CN" sz="3000" kern="0" dirty="0">
                <a:solidFill>
                  <a:srgbClr val="66FF66"/>
                </a:solidFill>
                <a:latin typeface="楷体_GB2312" pitchFamily="49" charset="-122"/>
              </a:rPr>
              <a:t>LEFT OUTER</a:t>
            </a:r>
            <a:r>
              <a:rPr kumimoji="1" lang="en-US" altLang="zh-CN" sz="3000" kern="0" dirty="0">
                <a:latin typeface="楷体_GB2312" pitchFamily="49" charset="-122"/>
              </a:rPr>
              <a:t>)</a:t>
            </a:r>
            <a:r>
              <a:rPr kumimoji="1" lang="zh-CN" altLang="en-US" sz="3000" kern="0" dirty="0">
                <a:latin typeface="楷体_GB2312" pitchFamily="49" charset="-122"/>
              </a:rPr>
              <a:t>、右外连接</a:t>
            </a:r>
            <a:r>
              <a:rPr kumimoji="1" lang="en-US" altLang="zh-CN" sz="3000" kern="0" dirty="0">
                <a:latin typeface="楷体_GB2312" pitchFamily="49" charset="-122"/>
              </a:rPr>
              <a:t>(</a:t>
            </a:r>
            <a:r>
              <a:rPr kumimoji="1" lang="en-US" altLang="zh-CN" sz="3000" kern="0" dirty="0">
                <a:solidFill>
                  <a:srgbClr val="66FF66"/>
                </a:solidFill>
                <a:latin typeface="楷体_GB2312" pitchFamily="49" charset="-122"/>
              </a:rPr>
              <a:t>RIGHT OUTER</a:t>
            </a:r>
            <a:r>
              <a:rPr kumimoji="1" lang="en-US" altLang="zh-CN" sz="3000" kern="0" dirty="0">
                <a:latin typeface="楷体_GB2312" pitchFamily="49" charset="-122"/>
              </a:rPr>
              <a:t>)</a:t>
            </a:r>
            <a:r>
              <a:rPr kumimoji="1" lang="zh-CN" altLang="en-US" sz="3000" kern="0" dirty="0">
                <a:latin typeface="楷体_GB2312" pitchFamily="49" charset="-122"/>
              </a:rPr>
              <a:t>、全外连接</a:t>
            </a:r>
            <a:r>
              <a:rPr kumimoji="1" lang="en-US" altLang="zh-CN" sz="3000" kern="0" dirty="0">
                <a:latin typeface="楷体_GB2312" pitchFamily="49" charset="-122"/>
              </a:rPr>
              <a:t>(</a:t>
            </a:r>
            <a:r>
              <a:rPr kumimoji="1" lang="en-US" altLang="zh-CN" sz="3000" kern="0" dirty="0">
                <a:solidFill>
                  <a:srgbClr val="66FF66"/>
                </a:solidFill>
                <a:latin typeface="楷体_GB2312" pitchFamily="49" charset="-122"/>
              </a:rPr>
              <a:t>FULL OUTER</a:t>
            </a:r>
            <a:r>
              <a:rPr kumimoji="1" lang="en-US" altLang="zh-CN" sz="3000" kern="0" dirty="0">
                <a:latin typeface="楷体_GB2312" pitchFamily="49" charset="-122"/>
              </a:rPr>
              <a:t>)</a:t>
            </a:r>
            <a:r>
              <a:rPr kumimoji="1" lang="zh-CN" altLang="en-US" sz="3000" kern="0" dirty="0">
                <a:latin typeface="楷体_GB2312" pitchFamily="49" charset="-122"/>
              </a:rPr>
              <a:t>和交叉连接</a:t>
            </a:r>
            <a:r>
              <a:rPr kumimoji="1" lang="en-US" altLang="zh-CN" sz="3000" kern="0" dirty="0">
                <a:latin typeface="楷体_GB2312" pitchFamily="49" charset="-122"/>
              </a:rPr>
              <a:t>(</a:t>
            </a:r>
            <a:r>
              <a:rPr kumimoji="1" lang="en-US" altLang="zh-CN" sz="3000" kern="0" dirty="0">
                <a:solidFill>
                  <a:srgbClr val="66FF66"/>
                </a:solidFill>
                <a:latin typeface="楷体_GB2312" pitchFamily="49" charset="-122"/>
              </a:rPr>
              <a:t>CROSS</a:t>
            </a:r>
            <a:r>
              <a:rPr kumimoji="1" lang="zh-CN" altLang="en-US" sz="3000" kern="0" dirty="0">
                <a:solidFill>
                  <a:srgbClr val="66FF66"/>
                </a:solidFill>
                <a:latin typeface="楷体_GB2312" pitchFamily="49" charset="-122"/>
              </a:rPr>
              <a:t>，无需</a:t>
            </a:r>
            <a:r>
              <a:rPr kumimoji="1" lang="en-US" altLang="zh-CN" sz="3000" kern="0" dirty="0">
                <a:solidFill>
                  <a:srgbClr val="66FF66"/>
                </a:solidFill>
                <a:latin typeface="楷体_GB2312" pitchFamily="49" charset="-122"/>
              </a:rPr>
              <a:t>ON</a:t>
            </a:r>
            <a:r>
              <a:rPr kumimoji="1" lang="en-US" altLang="zh-CN" sz="3000" kern="0" dirty="0">
                <a:latin typeface="楷体_GB2312" pitchFamily="49" charset="-122"/>
              </a:rPr>
              <a:t>)</a:t>
            </a:r>
          </a:p>
        </p:txBody>
      </p:sp>
      <p:sp>
        <p:nvSpPr>
          <p:cNvPr id="4" name="AutoShape 159"/>
          <p:cNvSpPr>
            <a:spLocks noChangeArrowheads="1"/>
          </p:cNvSpPr>
          <p:nvPr/>
        </p:nvSpPr>
        <p:spPr bwMode="auto">
          <a:xfrm>
            <a:off x="8026361" y="760959"/>
            <a:ext cx="1800200" cy="1184840"/>
          </a:xfrm>
          <a:prstGeom prst="wedgeRoundRectCallout">
            <a:avLst>
              <a:gd name="adj1" fmla="val -122946"/>
              <a:gd name="adj2" fmla="val -17651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一般</a:t>
            </a: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只</a:t>
            </a:r>
            <a:r>
              <a:rPr lang="zh-CN" altLang="en-US" sz="2800" kern="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用于</a:t>
            </a: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内连接</a:t>
            </a:r>
          </a:p>
        </p:txBody>
      </p:sp>
      <p:sp>
        <p:nvSpPr>
          <p:cNvPr id="6" name="AutoShape 160"/>
          <p:cNvSpPr>
            <a:spLocks noChangeArrowheads="1"/>
          </p:cNvSpPr>
          <p:nvPr/>
        </p:nvSpPr>
        <p:spPr bwMode="auto">
          <a:xfrm>
            <a:off x="8760296" y="2660400"/>
            <a:ext cx="2554163" cy="1434687"/>
          </a:xfrm>
          <a:prstGeom prst="wedgeRoundRectCallout">
            <a:avLst>
              <a:gd name="adj1" fmla="val -68392"/>
              <a:gd name="adj2" fmla="val 35826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可以实现各种方式的连接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620" y="2667808"/>
            <a:ext cx="1646206" cy="16462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8289690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31688" y="0"/>
            <a:ext cx="2197250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交叉查询</a:t>
            </a:r>
            <a:endParaRPr lang="zh-CN" altLang="en-US" sz="4000" b="1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Rectangle 597"/>
          <p:cNvSpPr txBox="1">
            <a:spLocks noChangeArrowheads="1"/>
          </p:cNvSpPr>
          <p:nvPr/>
        </p:nvSpPr>
        <p:spPr bwMode="auto">
          <a:xfrm>
            <a:off x="461963" y="874249"/>
            <a:ext cx="85312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269875" indent="-269875" algn="just" fontAlgn="base">
              <a:spcBef>
                <a:spcPct val="0"/>
              </a:spcBef>
              <a:spcAft>
                <a:spcPct val="50000"/>
              </a:spcAft>
              <a:buClr>
                <a:srgbClr val="FFC000"/>
              </a:buClr>
              <a:buSzPct val="85000"/>
              <a:buFont typeface="Wingdings" pitchFamily="2" charset="2"/>
              <a:buChar char="§"/>
              <a:defRPr kumimoji="1"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微软雅黑" pitchFamily="34" charset="-122"/>
              </a:defRPr>
            </a:lvl1pPr>
            <a:lvl2pPr marL="742950" indent="-28575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6pPr>
            <a:lvl7pPr marL="2971800" indent="-22860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7pPr>
            <a:lvl8pPr marL="3429000" indent="-22860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8pPr>
            <a:lvl9pPr marL="3886200" indent="-22860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9pPr>
          </a:lstStyle>
          <a:p>
            <a:r>
              <a:rPr lang="zh-CN" altLang="en-US" sz="3200" dirty="0"/>
              <a:t>无条件将两表的行联接，其实就是笛卡儿积</a:t>
            </a:r>
          </a:p>
        </p:txBody>
      </p:sp>
      <p:graphicFrame>
        <p:nvGraphicFramePr>
          <p:cNvPr id="4" name="Group 5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168451"/>
              </p:ext>
            </p:extLst>
          </p:nvPr>
        </p:nvGraphicFramePr>
        <p:xfrm>
          <a:off x="6287338" y="4154372"/>
          <a:ext cx="4697115" cy="2268161"/>
        </p:xfrm>
        <a:graphic>
          <a:graphicData uri="http://schemas.openxmlformats.org/drawingml/2006/table">
            <a:tbl>
              <a:tblPr/>
              <a:tblGrid>
                <a:gridCol w="905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ST.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C.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软件工程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软件工程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软件工程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6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622399"/>
              </p:ext>
            </p:extLst>
          </p:nvPr>
        </p:nvGraphicFramePr>
        <p:xfrm>
          <a:off x="983432" y="5035313"/>
          <a:ext cx="2098443" cy="1219200"/>
        </p:xfrm>
        <a:graphic>
          <a:graphicData uri="http://schemas.openxmlformats.org/drawingml/2006/table">
            <a:tbl>
              <a:tblPr/>
              <a:tblGrid>
                <a:gridCol w="71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88"/>
          <p:cNvSpPr>
            <a:spLocks noChangeArrowheads="1"/>
          </p:cNvSpPr>
          <p:nvPr/>
        </p:nvSpPr>
        <p:spPr bwMode="auto">
          <a:xfrm>
            <a:off x="1089707" y="4660147"/>
            <a:ext cx="3590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ST</a:t>
            </a:r>
          </a:p>
        </p:txBody>
      </p:sp>
      <p:sp>
        <p:nvSpPr>
          <p:cNvPr id="8" name="Rectangle 689"/>
          <p:cNvSpPr>
            <a:spLocks noChangeArrowheads="1"/>
          </p:cNvSpPr>
          <p:nvPr/>
        </p:nvSpPr>
        <p:spPr bwMode="auto">
          <a:xfrm>
            <a:off x="3593050" y="4622334"/>
            <a:ext cx="2051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</a:p>
        </p:txBody>
      </p:sp>
      <p:graphicFrame>
        <p:nvGraphicFramePr>
          <p:cNvPr id="9" name="Group 6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794776"/>
              </p:ext>
            </p:extLst>
          </p:nvPr>
        </p:nvGraphicFramePr>
        <p:xfrm>
          <a:off x="3535770" y="5018182"/>
          <a:ext cx="2120089" cy="966381"/>
        </p:xfrm>
        <a:graphic>
          <a:graphicData uri="http://schemas.openxmlformats.org/drawingml/2006/table">
            <a:tbl>
              <a:tblPr/>
              <a:tblGrid>
                <a:gridCol w="823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1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课号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1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1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软件工程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708"/>
          <p:cNvSpPr>
            <a:spLocks noChangeArrowheads="1"/>
          </p:cNvSpPr>
          <p:nvPr/>
        </p:nvSpPr>
        <p:spPr bwMode="auto">
          <a:xfrm>
            <a:off x="6375940" y="2275159"/>
            <a:ext cx="4823964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85000"/>
              <a:buFont typeface="Wingdings" pitchFamily="2" charset="2"/>
              <a:buNone/>
            </a:pPr>
            <a:r>
              <a:rPr kumimoji="1" lang="en-US" altLang="zh-CN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SELECT *</a:t>
            </a:r>
          </a:p>
          <a:p>
            <a:pPr algn="just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85000"/>
              <a:buFont typeface="Wingdings" pitchFamily="2" charset="2"/>
              <a:buNone/>
            </a:pPr>
            <a:r>
              <a:rPr kumimoji="1" lang="en-US" altLang="zh-CN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FROM ST </a:t>
            </a:r>
            <a:r>
              <a:rPr kumimoji="1" lang="en-US" altLang="zh-CN" sz="32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CROSS JOIN</a:t>
            </a:r>
            <a:r>
              <a:rPr kumimoji="1" lang="en-US" altLang="zh-CN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C</a:t>
            </a:r>
          </a:p>
        </p:txBody>
      </p:sp>
      <p:sp>
        <p:nvSpPr>
          <p:cNvPr id="11" name="Rectangle 709"/>
          <p:cNvSpPr>
            <a:spLocks noChangeArrowheads="1"/>
          </p:cNvSpPr>
          <p:nvPr/>
        </p:nvSpPr>
        <p:spPr bwMode="auto">
          <a:xfrm>
            <a:off x="983432" y="2244327"/>
            <a:ext cx="2376488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85000"/>
              <a:buFont typeface="Wingdings" pitchFamily="2" charset="2"/>
              <a:buNone/>
            </a:pPr>
            <a:r>
              <a:rPr kumimoji="1" lang="en-US" altLang="zh-CN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SELECT *</a:t>
            </a:r>
          </a:p>
          <a:p>
            <a:pPr algn="just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85000"/>
              <a:buFont typeface="Wingdings" pitchFamily="2" charset="2"/>
              <a:buNone/>
            </a:pPr>
            <a:r>
              <a:rPr kumimoji="1" lang="en-US" altLang="zh-CN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FROM ST</a:t>
            </a:r>
            <a:r>
              <a:rPr kumimoji="1" lang="zh-CN" altLang="en-US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C</a:t>
            </a:r>
          </a:p>
        </p:txBody>
      </p:sp>
      <p:sp>
        <p:nvSpPr>
          <p:cNvPr id="12" name="Rectangle 710"/>
          <p:cNvSpPr>
            <a:spLocks noChangeArrowheads="1"/>
          </p:cNvSpPr>
          <p:nvPr/>
        </p:nvSpPr>
        <p:spPr bwMode="auto">
          <a:xfrm>
            <a:off x="4401451" y="1916832"/>
            <a:ext cx="10080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30000"/>
              </a:spcAft>
              <a:buClr>
                <a:srgbClr val="66FF33"/>
              </a:buClr>
              <a:buSzPct val="85000"/>
              <a:buFont typeface="Wingdings" pitchFamily="2" charset="2"/>
              <a:buNone/>
            </a:pPr>
            <a:r>
              <a:rPr kumimoji="1" lang="zh-CN" alt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等价</a:t>
            </a:r>
          </a:p>
        </p:txBody>
      </p:sp>
      <p:sp>
        <p:nvSpPr>
          <p:cNvPr id="13" name="AutoShape 711"/>
          <p:cNvSpPr>
            <a:spLocks noChangeArrowheads="1"/>
          </p:cNvSpPr>
          <p:nvPr/>
        </p:nvSpPr>
        <p:spPr bwMode="auto">
          <a:xfrm rot="-5400000">
            <a:off x="4702941" y="1970635"/>
            <a:ext cx="431800" cy="1546923"/>
          </a:xfrm>
          <a:prstGeom prst="upDownArrow">
            <a:avLst>
              <a:gd name="adj1" fmla="val 50000"/>
              <a:gd name="adj2" fmla="val 46618"/>
            </a:avLst>
          </a:prstGeom>
          <a:solidFill>
            <a:schemeClr val="accent6">
              <a:lumMod val="50000"/>
            </a:schemeClr>
          </a:solidFill>
          <a:ln w="28575" cap="sq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wrap="none" lIns="72000" tIns="72000" rIns="72000" bIns="72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kern="0">
              <a:solidFill>
                <a:srgbClr val="FFFFFF"/>
              </a:solidFill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4" name="AutoShape 712"/>
          <p:cNvSpPr>
            <a:spLocks noChangeArrowheads="1"/>
          </p:cNvSpPr>
          <p:nvPr/>
        </p:nvSpPr>
        <p:spPr bwMode="auto">
          <a:xfrm rot="1018803">
            <a:off x="3106890" y="3649097"/>
            <a:ext cx="2589122" cy="361076"/>
          </a:xfrm>
          <a:prstGeom prst="rightArrow">
            <a:avLst>
              <a:gd name="adj1" fmla="val 50000"/>
              <a:gd name="adj2" fmla="val 87891"/>
            </a:avLst>
          </a:prstGeom>
          <a:solidFill>
            <a:srgbClr val="0099CC"/>
          </a:solidFill>
          <a:ln w="28575" cap="sq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wrap="none" lIns="72000" tIns="72000" rIns="72000" bIns="72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5" name="AutoShape 713"/>
          <p:cNvSpPr>
            <a:spLocks noChangeArrowheads="1"/>
          </p:cNvSpPr>
          <p:nvPr/>
        </p:nvSpPr>
        <p:spPr bwMode="auto">
          <a:xfrm rot="5400000">
            <a:off x="7876772" y="3516738"/>
            <a:ext cx="503237" cy="336550"/>
          </a:xfrm>
          <a:prstGeom prst="rightArrow">
            <a:avLst>
              <a:gd name="adj1" fmla="val 50000"/>
              <a:gd name="adj2" fmla="val 37382"/>
            </a:avLst>
          </a:prstGeom>
          <a:solidFill>
            <a:srgbClr val="0099CC"/>
          </a:solidFill>
          <a:ln w="28575" cap="sq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wrap="none" lIns="72000" tIns="72000" rIns="72000" bIns="72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kern="0">
              <a:solidFill>
                <a:srgbClr val="FFFFFF"/>
              </a:solidFill>
              <a:latin typeface="Garamond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594417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28576"/>
            <a:ext cx="1684289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内连接</a:t>
            </a:r>
          </a:p>
        </p:txBody>
      </p:sp>
      <p:sp>
        <p:nvSpPr>
          <p:cNvPr id="27" name="Rectangle 4"/>
          <p:cNvSpPr txBox="1">
            <a:spLocks noChangeArrowheads="1"/>
          </p:cNvSpPr>
          <p:nvPr/>
        </p:nvSpPr>
        <p:spPr bwMode="auto">
          <a:xfrm>
            <a:off x="551384" y="909253"/>
            <a:ext cx="572293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algn="just" eaLnBrk="1" hangingPunct="1">
              <a:spcAft>
                <a:spcPct val="50000"/>
              </a:spcAft>
              <a:buClr>
                <a:srgbClr val="FFC000"/>
              </a:buClr>
              <a:buFont typeface="Wingdings" pitchFamily="2" charset="2"/>
              <a:buChar char="§"/>
              <a:defRPr/>
            </a:pPr>
            <a:r>
              <a:rPr kumimoji="1" lang="zh-CN" altLang="en-US" sz="3200" dirty="0">
                <a:latin typeface="楷体_GB2312" pitchFamily="49" charset="-122"/>
              </a:rPr>
              <a:t>一般情况下的连接都是内连接，即只连接符合条件的行</a:t>
            </a:r>
            <a:endParaRPr kumimoji="1" lang="en-US" altLang="zh-CN" sz="3200" dirty="0">
              <a:latin typeface="楷体_GB2312" pitchFamily="49" charset="-122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767407" y="2796100"/>
            <a:ext cx="494665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 ST.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姓名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C.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课名</a:t>
            </a:r>
          </a:p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FROM </a:t>
            </a:r>
            <a:r>
              <a:rPr lang="en-US" altLang="zh-CN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ST,C</a:t>
            </a:r>
          </a:p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WHERE </a:t>
            </a:r>
            <a:r>
              <a:rPr lang="en-US" altLang="zh-CN" sz="28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ST.</a:t>
            </a:r>
            <a:r>
              <a:rPr lang="zh-CN" altLang="en-US" sz="28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课号 </a:t>
            </a:r>
            <a:r>
              <a:rPr lang="en-US" altLang="zh-CN" sz="28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C.</a:t>
            </a:r>
            <a:r>
              <a:rPr lang="zh-CN" altLang="en-US" sz="28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课号 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810737" y="5156994"/>
            <a:ext cx="50419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 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姓名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课名</a:t>
            </a:r>
          </a:p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FROM ST </a:t>
            </a:r>
            <a:r>
              <a:rPr lang="en-US" altLang="zh-CN" sz="28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INNER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JOIN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</a:t>
            </a:r>
          </a:p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</a:t>
            </a:r>
            <a:r>
              <a:rPr lang="en-US" altLang="zh-CN" sz="28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ST.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课号 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C.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课号</a:t>
            </a:r>
            <a:endParaRPr lang="zh-CN" altLang="en-US" sz="2800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2640658" y="4452005"/>
            <a:ext cx="1008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3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等价</a:t>
            </a: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2019897" y="4403725"/>
            <a:ext cx="431800" cy="571500"/>
          </a:xfrm>
          <a:prstGeom prst="upDownArrow">
            <a:avLst>
              <a:gd name="adj1" fmla="val 50000"/>
              <a:gd name="adj2" fmla="val 26471"/>
            </a:avLst>
          </a:prstGeom>
          <a:solidFill>
            <a:schemeClr val="accent6">
              <a:lumMod val="50000"/>
            </a:schemeClr>
          </a:solidFill>
          <a:ln w="28575" cap="sq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wrap="none" lIns="72000" tIns="72000" rIns="72000" bIns="72000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2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568058"/>
              </p:ext>
            </p:extLst>
          </p:nvPr>
        </p:nvGraphicFramePr>
        <p:xfrm>
          <a:off x="8381749" y="789535"/>
          <a:ext cx="2362200" cy="1647828"/>
        </p:xfrm>
        <a:graphic>
          <a:graphicData uri="http://schemas.openxmlformats.org/drawingml/2006/table">
            <a:tbl>
              <a:tblPr/>
              <a:tblGrid>
                <a:gridCol w="80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98004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赵六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98005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孙七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" name="Rectangle 49"/>
          <p:cNvSpPr>
            <a:spLocks noChangeArrowheads="1"/>
          </p:cNvSpPr>
          <p:nvPr/>
        </p:nvSpPr>
        <p:spPr bwMode="auto">
          <a:xfrm>
            <a:off x="7949950" y="789535"/>
            <a:ext cx="330219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ST</a:t>
            </a:r>
          </a:p>
        </p:txBody>
      </p:sp>
      <p:graphicFrame>
        <p:nvGraphicFramePr>
          <p:cNvPr id="34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312062"/>
              </p:ext>
            </p:extLst>
          </p:nvPr>
        </p:nvGraphicFramePr>
        <p:xfrm>
          <a:off x="8423977" y="2796100"/>
          <a:ext cx="2209800" cy="137319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课号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软件工程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数据库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语言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" name="Rectangle 82"/>
          <p:cNvSpPr>
            <a:spLocks noChangeArrowheads="1"/>
          </p:cNvSpPr>
          <p:nvPr/>
        </p:nvSpPr>
        <p:spPr bwMode="auto">
          <a:xfrm>
            <a:off x="8135052" y="2724663"/>
            <a:ext cx="187552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</a:pPr>
            <a:r>
              <a:rPr lang="en-US" altLang="zh-CN"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</a:p>
        </p:txBody>
      </p:sp>
      <p:graphicFrame>
        <p:nvGraphicFramePr>
          <p:cNvPr id="36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78153"/>
              </p:ext>
            </p:extLst>
          </p:nvPr>
        </p:nvGraphicFramePr>
        <p:xfrm>
          <a:off x="6891465" y="4941096"/>
          <a:ext cx="1905000" cy="14666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软件工程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孙七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Rectangle 109"/>
          <p:cNvSpPr>
            <a:spLocks noChangeArrowheads="1"/>
          </p:cNvSpPr>
          <p:nvPr/>
        </p:nvSpPr>
        <p:spPr bwMode="auto">
          <a:xfrm>
            <a:off x="767408" y="2292862"/>
            <a:ext cx="58324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查询学生姓名及其所学课程的名称</a:t>
            </a:r>
            <a:endParaRPr lang="en-US" altLang="zh-CN" sz="2800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" name="AutoShape 110"/>
          <p:cNvSpPr>
            <a:spLocks noChangeArrowheads="1"/>
          </p:cNvSpPr>
          <p:nvPr/>
        </p:nvSpPr>
        <p:spPr bwMode="auto">
          <a:xfrm>
            <a:off x="9528877" y="4941094"/>
            <a:ext cx="1871663" cy="1439862"/>
          </a:xfrm>
          <a:prstGeom prst="wedgeRoundRectCallout">
            <a:avLst>
              <a:gd name="adj1" fmla="val -70354"/>
              <a:gd name="adj2" fmla="val -14150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4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赵六呢？</a:t>
            </a:r>
          </a:p>
          <a:p>
            <a:pPr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en-US" altLang="zh-CN" sz="24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zh-CN" altLang="en-US" sz="24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语言和数据库课呢？</a:t>
            </a:r>
          </a:p>
        </p:txBody>
      </p:sp>
      <p:sp>
        <p:nvSpPr>
          <p:cNvPr id="15" name="AutoShape 712"/>
          <p:cNvSpPr>
            <a:spLocks noChangeArrowheads="1"/>
          </p:cNvSpPr>
          <p:nvPr/>
        </p:nvSpPr>
        <p:spPr bwMode="auto">
          <a:xfrm rot="2127635">
            <a:off x="5086437" y="4079856"/>
            <a:ext cx="1633162" cy="361076"/>
          </a:xfrm>
          <a:prstGeom prst="rightArrow">
            <a:avLst>
              <a:gd name="adj1" fmla="val 50000"/>
              <a:gd name="adj2" fmla="val 87891"/>
            </a:avLst>
          </a:prstGeom>
          <a:solidFill>
            <a:srgbClr val="0099CC"/>
          </a:solidFill>
          <a:ln w="28575" cap="sq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wrap="none" lIns="72000" tIns="72000" rIns="72000" bIns="72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6" name="AutoShape 712"/>
          <p:cNvSpPr>
            <a:spLocks noChangeArrowheads="1"/>
          </p:cNvSpPr>
          <p:nvPr/>
        </p:nvSpPr>
        <p:spPr bwMode="auto">
          <a:xfrm>
            <a:off x="5142501" y="5948024"/>
            <a:ext cx="1382473" cy="361076"/>
          </a:xfrm>
          <a:prstGeom prst="rightArrow">
            <a:avLst>
              <a:gd name="adj1" fmla="val 50000"/>
              <a:gd name="adj2" fmla="val 87891"/>
            </a:avLst>
          </a:prstGeom>
          <a:solidFill>
            <a:srgbClr val="0099CC"/>
          </a:solidFill>
          <a:ln w="28575" cap="sq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wrap="none" lIns="72000" tIns="72000" rIns="72000" bIns="72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3940027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0"/>
            <a:ext cx="1684289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外连接</a:t>
            </a: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479376" y="783848"/>
            <a:ext cx="11012838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algn="just" eaLnBrk="1" hangingPunct="1">
              <a:spcAft>
                <a:spcPct val="50000"/>
              </a:spcAft>
              <a:buClr>
                <a:srgbClr val="FFC000"/>
              </a:buClr>
              <a:buFont typeface="Wingdings" pitchFamily="2" charset="2"/>
              <a:buChar char="§"/>
              <a:defRPr/>
            </a:pPr>
            <a:r>
              <a:rPr kumimoji="1" lang="zh-CN" altLang="en-US" sz="3200" dirty="0">
                <a:latin typeface="楷体_GB2312" pitchFamily="49" charset="-122"/>
              </a:rPr>
              <a:t>要查询其中一张连接表的所有行时就需要用</a:t>
            </a:r>
            <a:r>
              <a:rPr kumimoji="1" lang="zh-CN" altLang="en-US" sz="3600" b="1" dirty="0">
                <a:solidFill>
                  <a:srgbClr val="FFFF00"/>
                </a:solidFill>
                <a:latin typeface="楷体_GB2312" pitchFamily="49" charset="-122"/>
              </a:rPr>
              <a:t>外连接</a:t>
            </a:r>
            <a:r>
              <a:rPr kumimoji="1" lang="zh-CN" altLang="en-US" sz="3200" dirty="0">
                <a:latin typeface="楷体_GB2312" pitchFamily="49" charset="-122"/>
              </a:rPr>
              <a:t>，结果中用空值</a:t>
            </a:r>
            <a:r>
              <a:rPr kumimoji="1" lang="en-US" altLang="zh-CN" sz="3200" dirty="0">
                <a:latin typeface="楷体_GB2312" pitchFamily="49" charset="-122"/>
              </a:rPr>
              <a:t>(NULL)</a:t>
            </a:r>
            <a:r>
              <a:rPr kumimoji="1" lang="zh-CN" altLang="en-US" sz="3200" dirty="0">
                <a:latin typeface="楷体_GB2312" pitchFamily="49" charset="-122"/>
              </a:rPr>
              <a:t>来填充无法连接的数据</a:t>
            </a:r>
            <a:endParaRPr kumimoji="1" lang="zh-CN" altLang="en-US" sz="3200" dirty="0">
              <a:solidFill>
                <a:srgbClr val="66FFFF"/>
              </a:solidFill>
              <a:latin typeface="楷体_GB2312" pitchFamily="49" charset="-122"/>
            </a:endParaRPr>
          </a:p>
        </p:txBody>
      </p:sp>
      <p:graphicFrame>
        <p:nvGraphicFramePr>
          <p:cNvPr id="2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47664"/>
              </p:ext>
            </p:extLst>
          </p:nvPr>
        </p:nvGraphicFramePr>
        <p:xfrm>
          <a:off x="8664648" y="4826314"/>
          <a:ext cx="2362200" cy="1647828"/>
        </p:xfrm>
        <a:graphic>
          <a:graphicData uri="http://schemas.openxmlformats.org/drawingml/2006/table">
            <a:tbl>
              <a:tblPr/>
              <a:tblGrid>
                <a:gridCol w="80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98004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赵六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98005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孙七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221770"/>
              </p:ext>
            </p:extLst>
          </p:nvPr>
        </p:nvGraphicFramePr>
        <p:xfrm>
          <a:off x="8807523" y="3099114"/>
          <a:ext cx="2209800" cy="137319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课号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软件工程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数据库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语言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Rectangle 77"/>
          <p:cNvSpPr>
            <a:spLocks noChangeArrowheads="1"/>
          </p:cNvSpPr>
          <p:nvPr/>
        </p:nvSpPr>
        <p:spPr bwMode="auto">
          <a:xfrm>
            <a:off x="8236024" y="4775514"/>
            <a:ext cx="330219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ST</a:t>
            </a:r>
          </a:p>
        </p:txBody>
      </p:sp>
      <p:sp>
        <p:nvSpPr>
          <p:cNvPr id="30" name="Rectangle 78"/>
          <p:cNvSpPr>
            <a:spLocks noChangeArrowheads="1"/>
          </p:cNvSpPr>
          <p:nvPr/>
        </p:nvSpPr>
        <p:spPr bwMode="auto">
          <a:xfrm>
            <a:off x="8534473" y="3068951"/>
            <a:ext cx="187552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</a:pPr>
            <a:r>
              <a:rPr lang="en-US" altLang="zh-CN"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</a:p>
        </p:txBody>
      </p:sp>
      <p:sp>
        <p:nvSpPr>
          <p:cNvPr id="31" name="Rectangle 79"/>
          <p:cNvSpPr>
            <a:spLocks noChangeArrowheads="1"/>
          </p:cNvSpPr>
          <p:nvPr/>
        </p:nvSpPr>
        <p:spPr bwMode="auto">
          <a:xfrm>
            <a:off x="2646594" y="2998324"/>
            <a:ext cx="496887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 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姓名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课名</a:t>
            </a:r>
          </a:p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ST </a:t>
            </a:r>
            <a:r>
              <a:rPr lang="en-US" altLang="zh-CN" sz="28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LEFT OUTER JOIN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</a:t>
            </a:r>
          </a:p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en-US" altLang="zh-CN" sz="28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ST.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课号 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C.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课号</a:t>
            </a:r>
            <a:endParaRPr lang="zh-CN" altLang="en-US" sz="2800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32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341019"/>
              </p:ext>
            </p:extLst>
          </p:nvPr>
        </p:nvGraphicFramePr>
        <p:xfrm>
          <a:off x="2738666" y="4870365"/>
          <a:ext cx="1905000" cy="164623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软件工程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赵六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NULL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孙七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" name="Rectangle 113"/>
          <p:cNvSpPr>
            <a:spLocks noChangeArrowheads="1"/>
          </p:cNvSpPr>
          <p:nvPr/>
        </p:nvSpPr>
        <p:spPr bwMode="auto">
          <a:xfrm>
            <a:off x="752976" y="2064486"/>
            <a:ext cx="915944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ct val="3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结果包含了左表的所有行的连接称为</a:t>
            </a:r>
            <a:r>
              <a:rPr lang="zh-CN" altLang="en-US" sz="3600" b="1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左外连接</a:t>
            </a:r>
            <a:endParaRPr lang="zh-CN" altLang="en-US" sz="3600" b="1" kern="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" name="AutoShape 114"/>
          <p:cNvSpPr>
            <a:spLocks noChangeArrowheads="1"/>
          </p:cNvSpPr>
          <p:nvPr/>
        </p:nvSpPr>
        <p:spPr bwMode="auto">
          <a:xfrm>
            <a:off x="5165957" y="4725523"/>
            <a:ext cx="1944687" cy="1657350"/>
          </a:xfrm>
          <a:prstGeom prst="wedgeRoundRectCallout">
            <a:avLst>
              <a:gd name="adj1" fmla="val -64611"/>
              <a:gd name="adj2" fmla="val -20116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4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查询出所有学生的选课情况，不管他是否有课</a:t>
            </a:r>
          </a:p>
        </p:txBody>
      </p:sp>
      <p:sp>
        <p:nvSpPr>
          <p:cNvPr id="2" name="手杖形箭头 1"/>
          <p:cNvSpPr/>
          <p:nvPr/>
        </p:nvSpPr>
        <p:spPr>
          <a:xfrm rot="16200000" flipH="1">
            <a:off x="414341" y="4069346"/>
            <a:ext cx="2352879" cy="1367577"/>
          </a:xfrm>
          <a:prstGeom prst="uturnArrow">
            <a:avLst>
              <a:gd name="adj1" fmla="val 14869"/>
              <a:gd name="adj2" fmla="val 25000"/>
              <a:gd name="adj3" fmla="val 23811"/>
              <a:gd name="adj4" fmla="val 10057"/>
              <a:gd name="adj5" fmla="val 89183"/>
            </a:avLst>
          </a:prstGeom>
          <a:solidFill>
            <a:srgbClr val="0099CC"/>
          </a:solidFill>
          <a:ln w="28575" cap="sq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wrap="none" lIns="72000" tIns="72000" rIns="72000" bIns="72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2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10022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0"/>
            <a:ext cx="1684289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外连接</a:t>
            </a: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479376" y="783848"/>
            <a:ext cx="11012838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algn="just" eaLnBrk="1" hangingPunct="1">
              <a:spcAft>
                <a:spcPct val="50000"/>
              </a:spcAft>
              <a:buClr>
                <a:srgbClr val="FFC000"/>
              </a:buClr>
              <a:buFont typeface="Wingdings" pitchFamily="2" charset="2"/>
              <a:buChar char="§"/>
              <a:defRPr/>
            </a:pPr>
            <a:r>
              <a:rPr kumimoji="1" lang="zh-CN" altLang="en-US" sz="3200" dirty="0">
                <a:latin typeface="楷体_GB2312" pitchFamily="49" charset="-122"/>
              </a:rPr>
              <a:t>要查询其中一张连接表的所有行时就需要用</a:t>
            </a:r>
            <a:r>
              <a:rPr kumimoji="1" lang="zh-CN" altLang="en-US" sz="3600" b="1" dirty="0">
                <a:solidFill>
                  <a:srgbClr val="FFFF00"/>
                </a:solidFill>
                <a:latin typeface="楷体_GB2312" pitchFamily="49" charset="-122"/>
              </a:rPr>
              <a:t>外连接</a:t>
            </a:r>
            <a:r>
              <a:rPr kumimoji="1" lang="zh-CN" altLang="en-US" sz="3200" dirty="0">
                <a:latin typeface="楷体_GB2312" pitchFamily="49" charset="-122"/>
              </a:rPr>
              <a:t>，结果中用空值</a:t>
            </a:r>
            <a:r>
              <a:rPr kumimoji="1" lang="en-US" altLang="zh-CN" sz="3200" dirty="0">
                <a:latin typeface="楷体_GB2312" pitchFamily="49" charset="-122"/>
              </a:rPr>
              <a:t>(NULL)</a:t>
            </a:r>
            <a:r>
              <a:rPr kumimoji="1" lang="zh-CN" altLang="en-US" sz="3200" dirty="0">
                <a:latin typeface="楷体_GB2312" pitchFamily="49" charset="-122"/>
              </a:rPr>
              <a:t>来填充无法连接的数据</a:t>
            </a:r>
            <a:endParaRPr kumimoji="1" lang="zh-CN" altLang="en-US" sz="3200" dirty="0">
              <a:solidFill>
                <a:srgbClr val="66FFFF"/>
              </a:solidFill>
              <a:latin typeface="楷体_GB2312" pitchFamily="49" charset="-122"/>
            </a:endParaRPr>
          </a:p>
        </p:txBody>
      </p:sp>
      <p:graphicFrame>
        <p:nvGraphicFramePr>
          <p:cNvPr id="20" name="Group 5"/>
          <p:cNvGraphicFramePr>
            <a:graphicFrameLocks noGrp="1"/>
          </p:cNvGraphicFramePr>
          <p:nvPr/>
        </p:nvGraphicFramePr>
        <p:xfrm>
          <a:off x="8664648" y="4826314"/>
          <a:ext cx="2362200" cy="1647828"/>
        </p:xfrm>
        <a:graphic>
          <a:graphicData uri="http://schemas.openxmlformats.org/drawingml/2006/table">
            <a:tbl>
              <a:tblPr/>
              <a:tblGrid>
                <a:gridCol w="80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98004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赵六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98005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孙七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Group 45"/>
          <p:cNvGraphicFramePr>
            <a:graphicFrameLocks noGrp="1"/>
          </p:cNvGraphicFramePr>
          <p:nvPr/>
        </p:nvGraphicFramePr>
        <p:xfrm>
          <a:off x="8807523" y="3099114"/>
          <a:ext cx="2209800" cy="137319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课号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软件工程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数据库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语言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Rectangle 77"/>
          <p:cNvSpPr>
            <a:spLocks noChangeArrowheads="1"/>
          </p:cNvSpPr>
          <p:nvPr/>
        </p:nvSpPr>
        <p:spPr bwMode="auto">
          <a:xfrm>
            <a:off x="8236024" y="4775514"/>
            <a:ext cx="330219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ST</a:t>
            </a:r>
          </a:p>
        </p:txBody>
      </p:sp>
      <p:sp>
        <p:nvSpPr>
          <p:cNvPr id="30" name="Rectangle 78"/>
          <p:cNvSpPr>
            <a:spLocks noChangeArrowheads="1"/>
          </p:cNvSpPr>
          <p:nvPr/>
        </p:nvSpPr>
        <p:spPr bwMode="auto">
          <a:xfrm>
            <a:off x="8534473" y="3068951"/>
            <a:ext cx="187552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</a:pPr>
            <a:r>
              <a:rPr lang="en-US" altLang="zh-CN"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</a:p>
        </p:txBody>
      </p:sp>
      <p:sp>
        <p:nvSpPr>
          <p:cNvPr id="33" name="Rectangle 113"/>
          <p:cNvSpPr>
            <a:spLocks noChangeArrowheads="1"/>
          </p:cNvSpPr>
          <p:nvPr/>
        </p:nvSpPr>
        <p:spPr bwMode="auto">
          <a:xfrm>
            <a:off x="752976" y="2064486"/>
            <a:ext cx="915944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ct val="3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结果包含</a:t>
            </a:r>
            <a:r>
              <a:rPr lang="zh-CN" altLang="en-US" sz="3200" kern="0" dirty="0" smtClean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了右表</a:t>
            </a:r>
            <a:r>
              <a:rPr lang="zh-CN" altLang="en-US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的所有行的连接</a:t>
            </a:r>
            <a:r>
              <a:rPr lang="zh-CN" altLang="en-US" sz="3200" kern="0" dirty="0" smtClean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称为</a:t>
            </a:r>
            <a:r>
              <a:rPr lang="zh-CN" altLang="en-US" sz="3600" b="1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右</a:t>
            </a:r>
            <a:r>
              <a:rPr lang="zh-CN" altLang="en-US" sz="3600" b="1" kern="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外</a:t>
            </a:r>
            <a:r>
              <a:rPr lang="zh-CN" altLang="en-US" sz="3600" b="1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连接</a:t>
            </a:r>
            <a:endParaRPr lang="zh-CN" altLang="en-US" sz="3600" b="1" kern="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手杖形箭头 1"/>
          <p:cNvSpPr/>
          <p:nvPr/>
        </p:nvSpPr>
        <p:spPr>
          <a:xfrm rot="16200000" flipH="1">
            <a:off x="414341" y="4069346"/>
            <a:ext cx="2352879" cy="1367577"/>
          </a:xfrm>
          <a:prstGeom prst="uturnArrow">
            <a:avLst>
              <a:gd name="adj1" fmla="val 14869"/>
              <a:gd name="adj2" fmla="val 25000"/>
              <a:gd name="adj3" fmla="val 23811"/>
              <a:gd name="adj4" fmla="val 10057"/>
              <a:gd name="adj5" fmla="val 89183"/>
            </a:avLst>
          </a:prstGeom>
          <a:solidFill>
            <a:srgbClr val="0099CC"/>
          </a:solidFill>
          <a:ln w="28575" cap="sq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wrap="none" lIns="72000" tIns="72000" rIns="72000" bIns="72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2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3" name="Rectangle 79"/>
          <p:cNvSpPr>
            <a:spLocks noChangeArrowheads="1"/>
          </p:cNvSpPr>
          <p:nvPr/>
        </p:nvSpPr>
        <p:spPr bwMode="auto">
          <a:xfrm>
            <a:off x="2770859" y="2929051"/>
            <a:ext cx="496887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 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姓名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课名</a:t>
            </a:r>
          </a:p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ST </a:t>
            </a:r>
            <a:r>
              <a:rPr lang="en-US" altLang="zh-CN" sz="28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RIGHT OUTER JOIN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</a:t>
            </a:r>
          </a:p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en-US" altLang="zh-CN" sz="28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ST.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课号 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C.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课号</a:t>
            </a:r>
            <a:endParaRPr lang="zh-CN" altLang="en-US" sz="2800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4" name="AutoShape 81"/>
          <p:cNvSpPr>
            <a:spLocks noChangeArrowheads="1"/>
          </p:cNvSpPr>
          <p:nvPr/>
        </p:nvSpPr>
        <p:spPr bwMode="auto">
          <a:xfrm>
            <a:off x="5290221" y="4729276"/>
            <a:ext cx="2233612" cy="1584325"/>
          </a:xfrm>
          <a:prstGeom prst="wedgeRoundRectCallout">
            <a:avLst>
              <a:gd name="adj1" fmla="val -61088"/>
              <a:gd name="adj2" fmla="val -8616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4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查询出所有课程与学生的关系，不管它是否有学生选</a:t>
            </a:r>
          </a:p>
        </p:txBody>
      </p:sp>
      <p:graphicFrame>
        <p:nvGraphicFramePr>
          <p:cNvPr id="15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95480"/>
              </p:ext>
            </p:extLst>
          </p:nvPr>
        </p:nvGraphicFramePr>
        <p:xfrm>
          <a:off x="2915321" y="4513375"/>
          <a:ext cx="1905000" cy="1922466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孙七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软件工程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NULL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数据库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NULL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语言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832292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0"/>
            <a:ext cx="1684289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外连接</a:t>
            </a: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479376" y="908720"/>
            <a:ext cx="64087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algn="just" eaLnBrk="1" hangingPunct="1">
              <a:spcAft>
                <a:spcPct val="50000"/>
              </a:spcAft>
              <a:buClr>
                <a:srgbClr val="FFC000"/>
              </a:buClr>
              <a:buFont typeface="Wingdings" pitchFamily="2" charset="2"/>
              <a:buChar char="§"/>
              <a:defRPr/>
            </a:pPr>
            <a:r>
              <a:rPr kumimoji="1" lang="zh-CN" altLang="en-US" sz="3200" dirty="0">
                <a:latin typeface="楷体_GB2312" pitchFamily="49" charset="-122"/>
              </a:rPr>
              <a:t>左</a:t>
            </a:r>
            <a:r>
              <a:rPr kumimoji="1" lang="en-US" altLang="zh-CN" sz="3200" dirty="0">
                <a:latin typeface="楷体_GB2312" pitchFamily="49" charset="-122"/>
              </a:rPr>
              <a:t>/</a:t>
            </a:r>
            <a:r>
              <a:rPr kumimoji="1" lang="zh-CN" altLang="en-US" sz="3200" dirty="0">
                <a:latin typeface="楷体_GB2312" pitchFamily="49" charset="-122"/>
              </a:rPr>
              <a:t>右外连接是相对而言的，是可以相互转换的</a:t>
            </a:r>
            <a:r>
              <a:rPr kumimoji="1" lang="en-US" altLang="zh-CN" sz="3200" dirty="0">
                <a:latin typeface="楷体_GB2312" pitchFamily="49" charset="-122"/>
              </a:rPr>
              <a:t>!</a:t>
            </a:r>
            <a:endParaRPr kumimoji="1" lang="zh-CN" altLang="en-US" sz="3200" dirty="0">
              <a:latin typeface="楷体_GB2312" pitchFamily="49" charset="-122"/>
            </a:endParaRPr>
          </a:p>
        </p:txBody>
      </p:sp>
      <p:graphicFrame>
        <p:nvGraphicFramePr>
          <p:cNvPr id="1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375813"/>
              </p:ext>
            </p:extLst>
          </p:nvPr>
        </p:nvGraphicFramePr>
        <p:xfrm>
          <a:off x="8616280" y="778548"/>
          <a:ext cx="2362200" cy="1647828"/>
        </p:xfrm>
        <a:graphic>
          <a:graphicData uri="http://schemas.openxmlformats.org/drawingml/2006/table">
            <a:tbl>
              <a:tblPr/>
              <a:tblGrid>
                <a:gridCol w="80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98004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赵六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98005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孙七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564395"/>
              </p:ext>
            </p:extLst>
          </p:nvPr>
        </p:nvGraphicFramePr>
        <p:xfrm>
          <a:off x="8759155" y="2937548"/>
          <a:ext cx="2209800" cy="137319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课号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软件工程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数据库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语言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Rectangle 77"/>
          <p:cNvSpPr>
            <a:spLocks noChangeArrowheads="1"/>
          </p:cNvSpPr>
          <p:nvPr/>
        </p:nvSpPr>
        <p:spPr bwMode="auto">
          <a:xfrm>
            <a:off x="8187656" y="727748"/>
            <a:ext cx="330219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ST</a:t>
            </a:r>
          </a:p>
        </p:txBody>
      </p:sp>
      <p:sp>
        <p:nvSpPr>
          <p:cNvPr id="23" name="Rectangle 78"/>
          <p:cNvSpPr>
            <a:spLocks noChangeArrowheads="1"/>
          </p:cNvSpPr>
          <p:nvPr/>
        </p:nvSpPr>
        <p:spPr bwMode="auto">
          <a:xfrm>
            <a:off x="8486105" y="2907386"/>
            <a:ext cx="187552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</a:pPr>
            <a:r>
              <a:rPr lang="en-US" altLang="zh-CN"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</a:p>
        </p:txBody>
      </p:sp>
      <p:sp>
        <p:nvSpPr>
          <p:cNvPr id="24" name="Rectangle 79"/>
          <p:cNvSpPr>
            <a:spLocks noChangeArrowheads="1"/>
          </p:cNvSpPr>
          <p:nvPr/>
        </p:nvSpPr>
        <p:spPr bwMode="auto">
          <a:xfrm>
            <a:off x="730202" y="2348167"/>
            <a:ext cx="496887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 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姓名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课名</a:t>
            </a:r>
          </a:p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ST </a:t>
            </a:r>
            <a:r>
              <a:rPr lang="en-US" altLang="zh-CN" sz="28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LEFT OUTER JOIN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</a:t>
            </a:r>
          </a:p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en-US" altLang="zh-CN" sz="28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ST.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课号 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C.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课号</a:t>
            </a:r>
            <a:endParaRPr lang="zh-CN" altLang="en-US" sz="2800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" name="Rectangle 80"/>
          <p:cNvSpPr>
            <a:spLocks noChangeArrowheads="1"/>
          </p:cNvSpPr>
          <p:nvPr/>
        </p:nvSpPr>
        <p:spPr bwMode="auto">
          <a:xfrm>
            <a:off x="730202" y="4869117"/>
            <a:ext cx="496887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 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姓名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课名</a:t>
            </a:r>
          </a:p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C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RIGHT OUTER JOIN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ST</a:t>
            </a:r>
          </a:p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en-US" altLang="zh-CN" sz="28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C.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课号 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ST.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课号</a:t>
            </a:r>
            <a:endParaRPr lang="zh-CN" altLang="en-US" sz="2800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6" name="Rectangle 81"/>
          <p:cNvSpPr>
            <a:spLocks noChangeArrowheads="1"/>
          </p:cNvSpPr>
          <p:nvPr/>
        </p:nvSpPr>
        <p:spPr bwMode="auto">
          <a:xfrm>
            <a:off x="2314527" y="4076954"/>
            <a:ext cx="1008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3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等价</a:t>
            </a:r>
          </a:p>
        </p:txBody>
      </p:sp>
      <p:sp>
        <p:nvSpPr>
          <p:cNvPr id="27" name="AutoShape 82"/>
          <p:cNvSpPr>
            <a:spLocks noChangeArrowheads="1"/>
          </p:cNvSpPr>
          <p:nvPr/>
        </p:nvSpPr>
        <p:spPr bwMode="auto">
          <a:xfrm>
            <a:off x="1738264" y="4076954"/>
            <a:ext cx="431800" cy="571500"/>
          </a:xfrm>
          <a:prstGeom prst="upDownArrow">
            <a:avLst>
              <a:gd name="adj1" fmla="val 50000"/>
              <a:gd name="adj2" fmla="val 26471"/>
            </a:avLst>
          </a:prstGeom>
          <a:solidFill>
            <a:schemeClr val="accent6">
              <a:lumMod val="50000"/>
            </a:schemeClr>
          </a:solidFill>
          <a:ln w="28575" cap="sq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wrap="none" lIns="72000" tIns="72000" rIns="72000" bIns="72000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8" name="AutoShape 83"/>
          <p:cNvSpPr>
            <a:spLocks noChangeArrowheads="1"/>
          </p:cNvSpPr>
          <p:nvPr/>
        </p:nvSpPr>
        <p:spPr bwMode="auto">
          <a:xfrm rot="1595588">
            <a:off x="5265423" y="4180451"/>
            <a:ext cx="3060598" cy="235507"/>
          </a:xfrm>
          <a:prstGeom prst="rightArrow">
            <a:avLst>
              <a:gd name="adj1" fmla="val 50000"/>
              <a:gd name="adj2" fmla="val 68544"/>
            </a:avLst>
          </a:prstGeom>
          <a:solidFill>
            <a:srgbClr val="0099CC"/>
          </a:solidFill>
          <a:ln w="28575" cap="sq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wrap="none" lIns="72000" tIns="72000" rIns="72000" bIns="72000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1" name="AutoShape 84"/>
          <p:cNvSpPr>
            <a:spLocks noChangeArrowheads="1"/>
          </p:cNvSpPr>
          <p:nvPr/>
        </p:nvSpPr>
        <p:spPr bwMode="auto">
          <a:xfrm>
            <a:off x="5729234" y="5445568"/>
            <a:ext cx="2458422" cy="215680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99CC"/>
          </a:solidFill>
          <a:ln w="28575" cap="sq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wrap="none" lIns="72000" tIns="72000" rIns="72000" bIns="72000" anchor="ctr"/>
          <a:lstStyle/>
          <a:p>
            <a:pPr>
              <a:defRPr/>
            </a:pPr>
            <a:endParaRPr lang="zh-CN" altLang="en-US" kern="0">
              <a:solidFill>
                <a:schemeClr val="bg1"/>
              </a:solidFill>
            </a:endParaRPr>
          </a:p>
        </p:txBody>
      </p:sp>
      <p:graphicFrame>
        <p:nvGraphicFramePr>
          <p:cNvPr id="32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315860"/>
              </p:ext>
            </p:extLst>
          </p:nvPr>
        </p:nvGraphicFramePr>
        <p:xfrm>
          <a:off x="8903617" y="4810798"/>
          <a:ext cx="1905000" cy="164623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软件工程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赵六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NULL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孙七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552807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0"/>
            <a:ext cx="1684289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外连接</a:t>
            </a: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512140" y="823915"/>
            <a:ext cx="72173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algn="just" eaLnBrk="1" hangingPunct="1">
              <a:spcAft>
                <a:spcPct val="50000"/>
              </a:spcAft>
              <a:buClr>
                <a:srgbClr val="FFC000"/>
              </a:buClr>
              <a:buFont typeface="Wingdings" pitchFamily="2" charset="2"/>
              <a:buChar char="§"/>
              <a:defRPr/>
            </a:pPr>
            <a:r>
              <a:rPr kumimoji="1" lang="zh-CN" altLang="en-US" sz="3200" dirty="0">
                <a:latin typeface="楷体_GB2312" pitchFamily="49" charset="-122"/>
              </a:rPr>
              <a:t>左</a:t>
            </a:r>
            <a:r>
              <a:rPr kumimoji="1" lang="en-US" altLang="zh-CN" sz="3200" dirty="0">
                <a:latin typeface="楷体_GB2312" pitchFamily="49" charset="-122"/>
              </a:rPr>
              <a:t>/</a:t>
            </a:r>
            <a:r>
              <a:rPr kumimoji="1" lang="zh-CN" altLang="en-US" sz="3200" dirty="0">
                <a:latin typeface="楷体_GB2312" pitchFamily="49" charset="-122"/>
              </a:rPr>
              <a:t>右外连接的并集就是</a:t>
            </a:r>
            <a:r>
              <a:rPr kumimoji="1" lang="zh-CN" altLang="en-US" sz="3600" b="1" dirty="0">
                <a:solidFill>
                  <a:srgbClr val="FFFF00"/>
                </a:solidFill>
                <a:latin typeface="楷体_GB2312" pitchFamily="49" charset="-122"/>
              </a:rPr>
              <a:t>全外连接</a:t>
            </a:r>
            <a:r>
              <a:rPr kumimoji="1" lang="en-US" altLang="zh-CN" sz="3200" dirty="0">
                <a:latin typeface="楷体_GB2312" pitchFamily="49" charset="-122"/>
              </a:rPr>
              <a:t>!</a:t>
            </a:r>
            <a:endParaRPr kumimoji="1" lang="zh-CN" altLang="en-US" sz="3200" dirty="0">
              <a:latin typeface="楷体_GB2312" pitchFamily="49" charset="-122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775520" y="2204864"/>
            <a:ext cx="489585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lnSpc>
                <a:spcPct val="90000"/>
              </a:lnSpc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 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姓名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课名</a:t>
            </a:r>
          </a:p>
          <a:p>
            <a:pPr algn="just">
              <a:lnSpc>
                <a:spcPct val="90000"/>
              </a:lnSpc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ST </a:t>
            </a:r>
            <a:r>
              <a:rPr lang="en-US" altLang="zh-CN" sz="28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FULL OUTER JOIN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</a:t>
            </a:r>
          </a:p>
          <a:p>
            <a:pPr algn="just">
              <a:lnSpc>
                <a:spcPct val="90000"/>
              </a:lnSpc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sz="28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ON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ST.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课号 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C.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课号</a:t>
            </a:r>
            <a:endParaRPr lang="zh-CN" altLang="en-US" sz="2800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20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171350"/>
              </p:ext>
            </p:extLst>
          </p:nvPr>
        </p:nvGraphicFramePr>
        <p:xfrm>
          <a:off x="2132707" y="4508326"/>
          <a:ext cx="2362200" cy="1647828"/>
        </p:xfrm>
        <a:graphic>
          <a:graphicData uri="http://schemas.openxmlformats.org/drawingml/2006/table">
            <a:tbl>
              <a:tblPr/>
              <a:tblGrid>
                <a:gridCol w="80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98004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赵六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98005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孙七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3035"/>
              </p:ext>
            </p:extLst>
          </p:nvPr>
        </p:nvGraphicFramePr>
        <p:xfrm>
          <a:off x="5160070" y="4525788"/>
          <a:ext cx="2209800" cy="137319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课号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软件工程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数据库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语言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Rectangle 78"/>
          <p:cNvSpPr>
            <a:spLocks noChangeArrowheads="1"/>
          </p:cNvSpPr>
          <p:nvPr/>
        </p:nvSpPr>
        <p:spPr bwMode="auto">
          <a:xfrm>
            <a:off x="1704083" y="4457526"/>
            <a:ext cx="330219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ST</a:t>
            </a:r>
          </a:p>
        </p:txBody>
      </p:sp>
      <p:sp>
        <p:nvSpPr>
          <p:cNvPr id="30" name="Rectangle 79"/>
          <p:cNvSpPr>
            <a:spLocks noChangeArrowheads="1"/>
          </p:cNvSpPr>
          <p:nvPr/>
        </p:nvSpPr>
        <p:spPr bwMode="auto">
          <a:xfrm>
            <a:off x="4887020" y="4495626"/>
            <a:ext cx="187552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</a:pPr>
            <a:r>
              <a:rPr lang="en-US" altLang="zh-CN"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</a:p>
        </p:txBody>
      </p:sp>
      <p:graphicFrame>
        <p:nvGraphicFramePr>
          <p:cNvPr id="33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449095"/>
              </p:ext>
            </p:extLst>
          </p:nvPr>
        </p:nvGraphicFramePr>
        <p:xfrm>
          <a:off x="8041382" y="3949526"/>
          <a:ext cx="1905000" cy="2197104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赵六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NULL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孙七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软件工程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NULL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数据库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NULL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语言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AutoShape 119"/>
          <p:cNvSpPr>
            <a:spLocks noChangeArrowheads="1"/>
          </p:cNvSpPr>
          <p:nvPr/>
        </p:nvSpPr>
        <p:spPr bwMode="auto">
          <a:xfrm rot="2013040">
            <a:off x="6672958" y="3428827"/>
            <a:ext cx="1008063" cy="288925"/>
          </a:xfrm>
          <a:prstGeom prst="rightArrow">
            <a:avLst>
              <a:gd name="adj1" fmla="val 50000"/>
              <a:gd name="adj2" fmla="val 87225"/>
            </a:avLst>
          </a:prstGeom>
          <a:solidFill>
            <a:srgbClr val="0099CC"/>
          </a:solidFill>
          <a:ln w="28575" cap="sq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wrap="none" lIns="72000" tIns="72000" rIns="72000" bIns="72000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5" name="AutoShape 120"/>
          <p:cNvSpPr>
            <a:spLocks noChangeArrowheads="1"/>
          </p:cNvSpPr>
          <p:nvPr/>
        </p:nvSpPr>
        <p:spPr bwMode="auto">
          <a:xfrm>
            <a:off x="7877076" y="1666898"/>
            <a:ext cx="2233612" cy="1296988"/>
          </a:xfrm>
          <a:prstGeom prst="wedgeRoundRectCallout">
            <a:avLst>
              <a:gd name="adj1" fmla="val 18088"/>
              <a:gd name="adj2" fmla="val 106671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4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查询出所有课程与所有学生的选课关系</a:t>
            </a:r>
          </a:p>
        </p:txBody>
      </p:sp>
    </p:spTree>
    <p:extLst>
      <p:ext uri="{BB962C8B-B14F-4D97-AF65-F5344CB8AC3E}">
        <p14:creationId xmlns:p14="http://schemas.microsoft.com/office/powerpoint/2010/main" val="1084669485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1835"/>
            <a:ext cx="1684289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自连接</a:t>
            </a:r>
          </a:p>
        </p:txBody>
      </p:sp>
      <p:sp>
        <p:nvSpPr>
          <p:cNvPr id="25" name="Rectangle 257"/>
          <p:cNvSpPr txBox="1">
            <a:spLocks noChangeArrowheads="1"/>
          </p:cNvSpPr>
          <p:nvPr/>
        </p:nvSpPr>
        <p:spPr bwMode="auto">
          <a:xfrm>
            <a:off x="552451" y="835531"/>
            <a:ext cx="85312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algn="just">
              <a:spcAft>
                <a:spcPct val="50000"/>
              </a:spcAft>
              <a:buClr>
                <a:srgbClr val="FFC000"/>
              </a:buClr>
              <a:buFont typeface="Wingdings" pitchFamily="2" charset="2"/>
              <a:buChar char="§"/>
            </a:pPr>
            <a:r>
              <a:rPr kumimoji="1" lang="zh-CN" altLang="en-US" dirty="0">
                <a:latin typeface="+mj-ea"/>
                <a:ea typeface="+mj-ea"/>
              </a:rPr>
              <a:t>表自己和自己联接</a:t>
            </a:r>
          </a:p>
        </p:txBody>
      </p:sp>
      <p:graphicFrame>
        <p:nvGraphicFramePr>
          <p:cNvPr id="26" name="Group 2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934227"/>
              </p:ext>
            </p:extLst>
          </p:nvPr>
        </p:nvGraphicFramePr>
        <p:xfrm>
          <a:off x="8400256" y="835531"/>
          <a:ext cx="2592388" cy="243840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课号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先修课号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数据库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数学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信息系统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操作系统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数据处理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语言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" name="Rectangle 304"/>
          <p:cNvSpPr>
            <a:spLocks noChangeArrowheads="1"/>
          </p:cNvSpPr>
          <p:nvPr/>
        </p:nvSpPr>
        <p:spPr bwMode="auto">
          <a:xfrm>
            <a:off x="8112919" y="860932"/>
            <a:ext cx="17152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</a:p>
        </p:txBody>
      </p:sp>
      <p:sp>
        <p:nvSpPr>
          <p:cNvPr id="28" name="Rectangle 305"/>
          <p:cNvSpPr>
            <a:spLocks noChangeArrowheads="1"/>
          </p:cNvSpPr>
          <p:nvPr/>
        </p:nvSpPr>
        <p:spPr bwMode="auto">
          <a:xfrm>
            <a:off x="7823995" y="3958143"/>
            <a:ext cx="466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0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PRE</a:t>
            </a:r>
            <a:endParaRPr kumimoji="1" lang="zh-CN" altLang="en-US" sz="2000">
              <a:solidFill>
                <a:srgbClr val="66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3" name="Rectangle 306"/>
          <p:cNvSpPr>
            <a:spLocks noChangeArrowheads="1"/>
          </p:cNvSpPr>
          <p:nvPr/>
        </p:nvSpPr>
        <p:spPr bwMode="auto">
          <a:xfrm>
            <a:off x="788159" y="1942163"/>
            <a:ext cx="7019925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buClr>
                <a:srgbClr val="FFFFFF"/>
              </a:buClr>
              <a:buSzPct val="85000"/>
              <a:defRPr/>
            </a:pPr>
            <a:r>
              <a:rPr kumimoji="1"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SELECT C.</a:t>
            </a:r>
            <a:r>
              <a:rPr kumimoji="1"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课名</a:t>
            </a:r>
            <a:r>
              <a:rPr kumimoji="1"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pPr algn="just">
              <a:buClr>
                <a:srgbClr val="FFFFFF"/>
              </a:buClr>
              <a:buSzPct val="85000"/>
              <a:defRPr/>
            </a:pPr>
            <a:r>
              <a:rPr kumimoji="1"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PRE.</a:t>
            </a:r>
            <a:r>
              <a:rPr kumimoji="1"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课名 </a:t>
            </a:r>
            <a:r>
              <a:rPr kumimoji="1"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AS </a:t>
            </a:r>
            <a:r>
              <a:rPr kumimoji="1"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先修课</a:t>
            </a:r>
          </a:p>
          <a:p>
            <a:pPr algn="just">
              <a:buClr>
                <a:srgbClr val="FFFFFF"/>
              </a:buClr>
              <a:buSzPct val="85000"/>
              <a:defRPr/>
            </a:pPr>
            <a:r>
              <a:rPr kumimoji="1"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FROM C, </a:t>
            </a:r>
            <a:r>
              <a:rPr kumimoji="1" lang="en-US" altLang="zh-CN" sz="2800" b="1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C as PRE</a:t>
            </a:r>
          </a:p>
          <a:p>
            <a:pPr algn="just">
              <a:buClr>
                <a:srgbClr val="FFFFFF"/>
              </a:buClr>
              <a:buSzPct val="85000"/>
              <a:defRPr/>
            </a:pPr>
            <a:r>
              <a:rPr kumimoji="1"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WHERE C.</a:t>
            </a:r>
            <a:r>
              <a:rPr kumimoji="1"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先修课号 </a:t>
            </a:r>
            <a:r>
              <a:rPr kumimoji="1"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= </a:t>
            </a:r>
            <a:r>
              <a:rPr kumimoji="1" lang="en-US" altLang="zh-CN" sz="2800" b="1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PRE</a:t>
            </a:r>
            <a:r>
              <a:rPr kumimoji="1"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课号</a:t>
            </a:r>
          </a:p>
        </p:txBody>
      </p:sp>
      <p:graphicFrame>
        <p:nvGraphicFramePr>
          <p:cNvPr id="34" name="Group 3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071744"/>
              </p:ext>
            </p:extLst>
          </p:nvPr>
        </p:nvGraphicFramePr>
        <p:xfrm>
          <a:off x="1703512" y="4579692"/>
          <a:ext cx="2514600" cy="1828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课名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先修课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数据库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信息系统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数据库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操作系统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数据处理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语言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语言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数据处理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AutoShape 334"/>
          <p:cNvSpPr>
            <a:spLocks noChangeArrowheads="1"/>
          </p:cNvSpPr>
          <p:nvPr/>
        </p:nvSpPr>
        <p:spPr bwMode="auto">
          <a:xfrm>
            <a:off x="6023769" y="835531"/>
            <a:ext cx="1655762" cy="863600"/>
          </a:xfrm>
          <a:prstGeom prst="wedgeRoundRectCallout">
            <a:avLst>
              <a:gd name="adj1" fmla="val 58245"/>
              <a:gd name="adj2" fmla="val -25736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4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楷体_GB2312" pitchFamily="49" charset="-122"/>
              </a:rPr>
              <a:t>信息都在此表中</a:t>
            </a:r>
          </a:p>
        </p:txBody>
      </p:sp>
      <p:sp>
        <p:nvSpPr>
          <p:cNvPr id="36" name="AutoShape 335"/>
          <p:cNvSpPr>
            <a:spLocks noChangeArrowheads="1"/>
          </p:cNvSpPr>
          <p:nvPr/>
        </p:nvSpPr>
        <p:spPr bwMode="auto">
          <a:xfrm>
            <a:off x="6455569" y="4796343"/>
            <a:ext cx="1655762" cy="1296988"/>
          </a:xfrm>
          <a:prstGeom prst="wedgeRoundRectCallout">
            <a:avLst>
              <a:gd name="adj1" fmla="val 43671"/>
              <a:gd name="adj2" fmla="val -67750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4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楷体_GB2312" pitchFamily="49" charset="-122"/>
              </a:rPr>
              <a:t>相当于另一张与</a:t>
            </a:r>
            <a:r>
              <a:rPr lang="en-US" altLang="zh-CN" sz="24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楷体_GB2312" pitchFamily="49" charset="-122"/>
              </a:rPr>
              <a:t>C</a:t>
            </a:r>
            <a:r>
              <a:rPr lang="zh-CN" altLang="en-US" sz="24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楷体_GB2312" pitchFamily="49" charset="-122"/>
              </a:rPr>
              <a:t>相同的表</a:t>
            </a:r>
          </a:p>
        </p:txBody>
      </p:sp>
      <p:sp>
        <p:nvSpPr>
          <p:cNvPr id="37" name="AutoShape 336"/>
          <p:cNvSpPr>
            <a:spLocks noChangeArrowheads="1"/>
          </p:cNvSpPr>
          <p:nvPr/>
        </p:nvSpPr>
        <p:spPr bwMode="auto">
          <a:xfrm rot="5400000">
            <a:off x="2555205" y="4015336"/>
            <a:ext cx="503238" cy="336550"/>
          </a:xfrm>
          <a:prstGeom prst="rightArrow">
            <a:avLst>
              <a:gd name="adj1" fmla="val 50000"/>
              <a:gd name="adj2" fmla="val 37382"/>
            </a:avLst>
          </a:prstGeom>
          <a:solidFill>
            <a:srgbClr val="0099CC"/>
          </a:solidFill>
          <a:ln w="28575" cap="sq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wrap="none" lIns="72000" tIns="72000" rIns="72000" bIns="72000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8" name="Group 3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30770"/>
              </p:ext>
            </p:extLst>
          </p:nvPr>
        </p:nvGraphicFramePr>
        <p:xfrm>
          <a:off x="8471694" y="4004181"/>
          <a:ext cx="2520950" cy="2438400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课号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先修课号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数据库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数学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信息系统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操作系统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数据处理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语言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996402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95176" y="64067"/>
            <a:ext cx="2197250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嵌套查询</a:t>
            </a: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335360" y="980728"/>
            <a:ext cx="1116124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25000"/>
              </a:spcAft>
              <a:defRPr/>
            </a:pPr>
            <a:r>
              <a:rPr kumimoji="1" lang="zh-CN" altLang="en-US" sz="3200" dirty="0">
                <a:latin typeface="Arial Narrow" pitchFamily="34" charset="0"/>
              </a:rPr>
              <a:t>在一条查询语句的某一个子句（多数为</a:t>
            </a:r>
            <a:r>
              <a:rPr kumimoji="1" lang="en-US" altLang="zh-CN" sz="3200" dirty="0">
                <a:latin typeface="Arial Narrow" pitchFamily="34" charset="0"/>
              </a:rPr>
              <a:t>WHERE</a:t>
            </a:r>
            <a:r>
              <a:rPr kumimoji="1" lang="zh-CN" altLang="en-US" sz="3200" dirty="0">
                <a:latin typeface="Arial Narrow" pitchFamily="34" charset="0"/>
              </a:rPr>
              <a:t>）中又包含有一个查询语句的查询称为</a:t>
            </a:r>
            <a:r>
              <a:rPr kumimoji="1"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</a:rPr>
              <a:t>嵌套查询</a:t>
            </a:r>
            <a:r>
              <a:rPr kumimoji="1" lang="zh-CN" altLang="en-US" sz="3200" dirty="0">
                <a:latin typeface="Arial Narrow" pitchFamily="34" charset="0"/>
              </a:rPr>
              <a:t>。</a:t>
            </a:r>
          </a:p>
          <a:p>
            <a:pPr eaLnBrk="1" hangingPunct="1">
              <a:spcAft>
                <a:spcPct val="25000"/>
              </a:spcAft>
              <a:defRPr/>
            </a:pPr>
            <a:r>
              <a:rPr kumimoji="1" lang="zh-CN" altLang="en-US" sz="3200" dirty="0">
                <a:latin typeface="Arial Narrow" pitchFamily="34" charset="0"/>
              </a:rPr>
              <a:t>被包含的查询称为子查询或内层查询。</a:t>
            </a:r>
          </a:p>
          <a:p>
            <a:pPr eaLnBrk="1" hangingPunct="1">
              <a:spcAft>
                <a:spcPct val="25000"/>
              </a:spcAft>
              <a:defRPr/>
            </a:pPr>
            <a:r>
              <a:rPr kumimoji="1" lang="zh-CN" altLang="en-US" sz="3200" dirty="0">
                <a:latin typeface="Arial Narrow" pitchFamily="34" charset="0"/>
              </a:rPr>
              <a:t>包含子查询的查询称为外层查询或父查询。</a:t>
            </a:r>
            <a:endParaRPr kumimoji="1" lang="en-US" altLang="zh-CN" sz="3200" dirty="0">
              <a:latin typeface="Arial Narrow" pitchFamily="34" charset="0"/>
            </a:endParaRPr>
          </a:p>
          <a:p>
            <a:pPr eaLnBrk="1" hangingPunct="1">
              <a:spcAft>
                <a:spcPct val="25000"/>
              </a:spcAft>
              <a:defRPr/>
            </a:pPr>
            <a:r>
              <a:rPr kumimoji="1" lang="zh-CN" altLang="en-US" sz="3200" dirty="0">
                <a:latin typeface="Arial Narrow" pitchFamily="34" charset="0"/>
              </a:rPr>
              <a:t>子查询必须写在一对圆括号中。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063552" y="4472622"/>
            <a:ext cx="8013700" cy="147732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 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姓名 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学生表</a:t>
            </a:r>
          </a:p>
          <a:p>
            <a:pPr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WHERE 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系名 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</a:t>
            </a:r>
            <a:r>
              <a:rPr lang="en-US" altLang="zh-CN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SELECT </a:t>
            </a:r>
            <a:r>
              <a:rPr lang="zh-CN" altLang="en-US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系名 </a:t>
            </a:r>
            <a:r>
              <a:rPr lang="en-US" altLang="zh-CN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</a:t>
            </a:r>
            <a:r>
              <a:rPr lang="zh-CN" altLang="en-US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学生表</a:t>
            </a:r>
          </a:p>
          <a:p>
            <a:pPr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          WHERE </a:t>
            </a:r>
            <a:r>
              <a:rPr lang="zh-CN" altLang="en-US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姓名</a:t>
            </a:r>
            <a:r>
              <a:rPr lang="en-US" altLang="zh-CN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='</a:t>
            </a:r>
            <a:r>
              <a:rPr lang="zh-CN" altLang="en-US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刘安邦</a:t>
            </a:r>
            <a:r>
              <a:rPr lang="en-US" altLang="zh-CN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'  ) 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8832304" y="4036995"/>
            <a:ext cx="1512143" cy="504825"/>
          </a:xfrm>
          <a:prstGeom prst="wedgeRoundRectCallout">
            <a:avLst>
              <a:gd name="adj1" fmla="val -39485"/>
              <a:gd name="adj2" fmla="val 114094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子查询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1379339" y="5949950"/>
            <a:ext cx="1368425" cy="458788"/>
          </a:xfrm>
          <a:prstGeom prst="wedgeRoundRectCallout">
            <a:avLst>
              <a:gd name="adj1" fmla="val 31671"/>
              <a:gd name="adj2" fmla="val -107787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外查询</a:t>
            </a:r>
          </a:p>
        </p:txBody>
      </p:sp>
    </p:spTree>
    <p:extLst>
      <p:ext uri="{BB962C8B-B14F-4D97-AF65-F5344CB8AC3E}">
        <p14:creationId xmlns:p14="http://schemas.microsoft.com/office/powerpoint/2010/main" val="1440710541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72058" y="17356"/>
            <a:ext cx="2197250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统计查询</a:t>
            </a:r>
          </a:p>
        </p:txBody>
      </p:sp>
      <p:sp>
        <p:nvSpPr>
          <p:cNvPr id="55" name="Rectangle 86"/>
          <p:cNvSpPr txBox="1">
            <a:spLocks noChangeArrowheads="1"/>
          </p:cNvSpPr>
          <p:nvPr/>
        </p:nvSpPr>
        <p:spPr bwMode="auto">
          <a:xfrm>
            <a:off x="479376" y="951581"/>
            <a:ext cx="209865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eaLnBrk="1" hangingPunct="1">
              <a:spcAft>
                <a:spcPct val="0"/>
              </a:spcAft>
              <a:buClr>
                <a:srgbClr val="FFFFFF"/>
              </a:buClr>
              <a:buFont typeface="Wingdings" pitchFamily="2" charset="2"/>
              <a:buChar char="§"/>
              <a:defRPr/>
            </a:pPr>
            <a:r>
              <a:rPr kumimoji="1" lang="zh-CN" altLang="en-US" sz="3200" kern="0" dirty="0">
                <a:solidFill>
                  <a:srgbClr val="FFFFFF"/>
                </a:solidFill>
                <a:latin typeface="楷体_GB2312" pitchFamily="49" charset="-122"/>
              </a:rPr>
              <a:t>聚合函数</a:t>
            </a:r>
          </a:p>
        </p:txBody>
      </p:sp>
      <p:grpSp>
        <p:nvGrpSpPr>
          <p:cNvPr id="56" name="Group 87"/>
          <p:cNvGrpSpPr>
            <a:grpSpLocks/>
          </p:cNvGrpSpPr>
          <p:nvPr/>
        </p:nvGrpSpPr>
        <p:grpSpPr bwMode="auto">
          <a:xfrm>
            <a:off x="2956701" y="1053292"/>
            <a:ext cx="6733381" cy="2578943"/>
            <a:chOff x="385" y="1344"/>
            <a:chExt cx="3765" cy="1451"/>
          </a:xfrm>
        </p:grpSpPr>
        <p:grpSp>
          <p:nvGrpSpPr>
            <p:cNvPr id="57" name="Group 88"/>
            <p:cNvGrpSpPr>
              <a:grpSpLocks/>
            </p:cNvGrpSpPr>
            <p:nvPr/>
          </p:nvGrpSpPr>
          <p:grpSpPr bwMode="auto">
            <a:xfrm>
              <a:off x="385" y="1344"/>
              <a:ext cx="1306" cy="291"/>
              <a:chOff x="0" y="384"/>
              <a:chExt cx="734" cy="384"/>
            </a:xfrm>
          </p:grpSpPr>
          <p:sp>
            <p:nvSpPr>
              <p:cNvPr id="85" name="Rectangle 89"/>
              <p:cNvSpPr>
                <a:spLocks noChangeArrowheads="1"/>
              </p:cNvSpPr>
              <p:nvPr/>
            </p:nvSpPr>
            <p:spPr bwMode="auto">
              <a:xfrm>
                <a:off x="43" y="384"/>
                <a:ext cx="64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 anchor="ctr" anchorCtr="1"/>
              <a:lstStyle/>
              <a:p>
                <a:pPr algn="ctr">
                  <a:spcAft>
                    <a:spcPct val="0"/>
                  </a:spcAft>
                  <a:defRPr/>
                </a:pPr>
                <a:r>
                  <a:rPr lang="en-US" altLang="zh-CN" sz="2800" kern="0">
                    <a:solidFill>
                      <a:srgbClr val="66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AVG</a:t>
                </a:r>
                <a:endParaRPr lang="zh-CN" altLang="en-US" sz="2800" ker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86" name="Rectangle 90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73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 anchorCtr="1"/>
              <a:lstStyle/>
              <a:p>
                <a:pPr>
                  <a:defRPr/>
                </a:pPr>
                <a:endParaRPr lang="zh-CN" altLang="en-US" sz="20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8" name="Group 91"/>
            <p:cNvGrpSpPr>
              <a:grpSpLocks/>
            </p:cNvGrpSpPr>
            <p:nvPr/>
          </p:nvGrpSpPr>
          <p:grpSpPr bwMode="auto">
            <a:xfrm>
              <a:off x="1691" y="1344"/>
              <a:ext cx="2459" cy="291"/>
              <a:chOff x="734" y="384"/>
              <a:chExt cx="1382" cy="384"/>
            </a:xfrm>
          </p:grpSpPr>
          <p:sp>
            <p:nvSpPr>
              <p:cNvPr id="83" name="Rectangle 92"/>
              <p:cNvSpPr>
                <a:spLocks noChangeArrowheads="1"/>
              </p:cNvSpPr>
              <p:nvPr/>
            </p:nvSpPr>
            <p:spPr bwMode="auto">
              <a:xfrm>
                <a:off x="777" y="384"/>
                <a:ext cx="129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 anchor="ctr" anchorCtr="1"/>
              <a:lstStyle/>
              <a:p>
                <a:pPr algn="just">
                  <a:spcAft>
                    <a:spcPct val="0"/>
                  </a:spcAft>
                  <a:defRPr/>
                </a:pPr>
                <a:r>
                  <a:rPr lang="zh-CN" altLang="en-US" sz="2800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按列计算平均值</a:t>
                </a:r>
              </a:p>
            </p:txBody>
          </p:sp>
          <p:sp>
            <p:nvSpPr>
              <p:cNvPr id="84" name="Rectangle 93"/>
              <p:cNvSpPr>
                <a:spLocks noChangeArrowheads="1"/>
              </p:cNvSpPr>
              <p:nvPr/>
            </p:nvSpPr>
            <p:spPr bwMode="auto">
              <a:xfrm>
                <a:off x="734" y="384"/>
                <a:ext cx="138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 anchorCtr="1"/>
              <a:lstStyle/>
              <a:p>
                <a:pPr>
                  <a:spcAft>
                    <a:spcPct val="0"/>
                  </a:spcAft>
                  <a:defRPr/>
                </a:pPr>
                <a:endParaRPr lang="zh-CN" altLang="en-US" sz="4000" kern="0" baseline="-2500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59" name="Group 94"/>
            <p:cNvGrpSpPr>
              <a:grpSpLocks/>
            </p:cNvGrpSpPr>
            <p:nvPr/>
          </p:nvGrpSpPr>
          <p:grpSpPr bwMode="auto">
            <a:xfrm>
              <a:off x="385" y="1635"/>
              <a:ext cx="1306" cy="290"/>
              <a:chOff x="0" y="768"/>
              <a:chExt cx="734" cy="384"/>
            </a:xfrm>
          </p:grpSpPr>
          <p:sp>
            <p:nvSpPr>
              <p:cNvPr id="81" name="Rectangle 95"/>
              <p:cNvSpPr>
                <a:spLocks noChangeArrowheads="1"/>
              </p:cNvSpPr>
              <p:nvPr/>
            </p:nvSpPr>
            <p:spPr bwMode="auto">
              <a:xfrm>
                <a:off x="43" y="768"/>
                <a:ext cx="64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 anchor="ctr" anchorCtr="1"/>
              <a:lstStyle/>
              <a:p>
                <a:pPr algn="ctr">
                  <a:spcAft>
                    <a:spcPct val="0"/>
                  </a:spcAft>
                  <a:defRPr/>
                </a:pPr>
                <a:r>
                  <a:rPr lang="en-US" altLang="zh-CN" sz="2800" kern="0">
                    <a:solidFill>
                      <a:srgbClr val="66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SUM</a:t>
                </a:r>
                <a:endParaRPr lang="zh-CN" altLang="en-US" sz="2800" ker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82" name="Rectangle 96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73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 anchorCtr="1"/>
              <a:lstStyle/>
              <a:p>
                <a:pPr>
                  <a:defRPr/>
                </a:pPr>
                <a:endParaRPr lang="zh-CN" altLang="en-US" sz="20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0" name="Group 97"/>
            <p:cNvGrpSpPr>
              <a:grpSpLocks/>
            </p:cNvGrpSpPr>
            <p:nvPr/>
          </p:nvGrpSpPr>
          <p:grpSpPr bwMode="auto">
            <a:xfrm>
              <a:off x="1691" y="1635"/>
              <a:ext cx="2459" cy="290"/>
              <a:chOff x="734" y="768"/>
              <a:chExt cx="1382" cy="384"/>
            </a:xfrm>
          </p:grpSpPr>
          <p:sp>
            <p:nvSpPr>
              <p:cNvPr id="79" name="Rectangle 98"/>
              <p:cNvSpPr>
                <a:spLocks noChangeArrowheads="1"/>
              </p:cNvSpPr>
              <p:nvPr/>
            </p:nvSpPr>
            <p:spPr bwMode="auto">
              <a:xfrm>
                <a:off x="777" y="768"/>
                <a:ext cx="129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 anchor="ctr" anchorCtr="1"/>
              <a:lstStyle/>
              <a:p>
                <a:pPr algn="just">
                  <a:spcAft>
                    <a:spcPct val="0"/>
                  </a:spcAft>
                  <a:defRPr/>
                </a:pPr>
                <a:r>
                  <a:rPr lang="zh-CN" altLang="en-US" sz="2800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按列计算值的总和</a:t>
                </a:r>
              </a:p>
            </p:txBody>
          </p:sp>
          <p:sp>
            <p:nvSpPr>
              <p:cNvPr id="80" name="Rectangle 99"/>
              <p:cNvSpPr>
                <a:spLocks noChangeArrowheads="1"/>
              </p:cNvSpPr>
              <p:nvPr/>
            </p:nvSpPr>
            <p:spPr bwMode="auto">
              <a:xfrm>
                <a:off x="734" y="768"/>
                <a:ext cx="138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 anchorCtr="1"/>
              <a:lstStyle/>
              <a:p>
                <a:pPr>
                  <a:defRPr/>
                </a:pPr>
                <a:endParaRPr lang="zh-CN" altLang="en-US" sz="20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1" name="Group 100"/>
            <p:cNvGrpSpPr>
              <a:grpSpLocks/>
            </p:cNvGrpSpPr>
            <p:nvPr/>
          </p:nvGrpSpPr>
          <p:grpSpPr bwMode="auto">
            <a:xfrm>
              <a:off x="385" y="1925"/>
              <a:ext cx="1306" cy="289"/>
              <a:chOff x="0" y="1152"/>
              <a:chExt cx="734" cy="384"/>
            </a:xfrm>
          </p:grpSpPr>
          <p:sp>
            <p:nvSpPr>
              <p:cNvPr id="77" name="Rectangle 101"/>
              <p:cNvSpPr>
                <a:spLocks noChangeArrowheads="1"/>
              </p:cNvSpPr>
              <p:nvPr/>
            </p:nvSpPr>
            <p:spPr bwMode="auto">
              <a:xfrm>
                <a:off x="43" y="1152"/>
                <a:ext cx="648" cy="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 anchor="ctr" anchorCtr="1"/>
              <a:lstStyle/>
              <a:p>
                <a:pPr algn="ctr">
                  <a:spcAft>
                    <a:spcPct val="0"/>
                  </a:spcAft>
                  <a:defRPr/>
                </a:pPr>
                <a:r>
                  <a:rPr lang="en-US" altLang="zh-CN" sz="2800" kern="0">
                    <a:solidFill>
                      <a:srgbClr val="66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MAX</a:t>
                </a:r>
                <a:endParaRPr lang="zh-CN" altLang="en-US" sz="2800" ker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78" name="Rectangle 102"/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734" cy="38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 anchorCtr="1"/>
              <a:lstStyle/>
              <a:p>
                <a:pPr>
                  <a:defRPr/>
                </a:pPr>
                <a:endParaRPr lang="zh-CN" altLang="en-US" sz="20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2" name="Group 103"/>
            <p:cNvGrpSpPr>
              <a:grpSpLocks/>
            </p:cNvGrpSpPr>
            <p:nvPr/>
          </p:nvGrpSpPr>
          <p:grpSpPr bwMode="auto">
            <a:xfrm>
              <a:off x="1691" y="1925"/>
              <a:ext cx="2459" cy="289"/>
              <a:chOff x="734" y="1152"/>
              <a:chExt cx="1382" cy="384"/>
            </a:xfrm>
          </p:grpSpPr>
          <p:sp>
            <p:nvSpPr>
              <p:cNvPr id="75" name="Rectangle 104"/>
              <p:cNvSpPr>
                <a:spLocks noChangeArrowheads="1"/>
              </p:cNvSpPr>
              <p:nvPr/>
            </p:nvSpPr>
            <p:spPr bwMode="auto">
              <a:xfrm>
                <a:off x="777" y="1152"/>
                <a:ext cx="1296" cy="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 anchor="ctr" anchorCtr="1"/>
              <a:lstStyle/>
              <a:p>
                <a:pPr algn="just">
                  <a:spcAft>
                    <a:spcPct val="0"/>
                  </a:spcAft>
                  <a:defRPr/>
                </a:pPr>
                <a:r>
                  <a:rPr lang="zh-CN" altLang="en-US" sz="2800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求一列中的最大值</a:t>
                </a:r>
              </a:p>
            </p:txBody>
          </p:sp>
          <p:sp>
            <p:nvSpPr>
              <p:cNvPr id="76" name="Rectangle 105"/>
              <p:cNvSpPr>
                <a:spLocks noChangeArrowheads="1"/>
              </p:cNvSpPr>
              <p:nvPr/>
            </p:nvSpPr>
            <p:spPr bwMode="auto">
              <a:xfrm>
                <a:off x="734" y="1152"/>
                <a:ext cx="1382" cy="38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 anchorCtr="1"/>
              <a:lstStyle/>
              <a:p>
                <a:pPr>
                  <a:defRPr/>
                </a:pPr>
                <a:endParaRPr lang="zh-CN" altLang="en-US" sz="20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3" name="Group 106"/>
            <p:cNvGrpSpPr>
              <a:grpSpLocks/>
            </p:cNvGrpSpPr>
            <p:nvPr/>
          </p:nvGrpSpPr>
          <p:grpSpPr bwMode="auto">
            <a:xfrm>
              <a:off x="385" y="2214"/>
              <a:ext cx="1306" cy="291"/>
              <a:chOff x="0" y="1536"/>
              <a:chExt cx="734" cy="384"/>
            </a:xfrm>
          </p:grpSpPr>
          <p:sp>
            <p:nvSpPr>
              <p:cNvPr id="73" name="Rectangle 107"/>
              <p:cNvSpPr>
                <a:spLocks noChangeArrowheads="1"/>
              </p:cNvSpPr>
              <p:nvPr/>
            </p:nvSpPr>
            <p:spPr bwMode="auto">
              <a:xfrm>
                <a:off x="43" y="1536"/>
                <a:ext cx="64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 anchor="ctr" anchorCtr="1"/>
              <a:lstStyle/>
              <a:p>
                <a:pPr algn="ctr">
                  <a:spcAft>
                    <a:spcPct val="0"/>
                  </a:spcAft>
                  <a:defRPr/>
                </a:pPr>
                <a:r>
                  <a:rPr lang="en-US" altLang="zh-CN" sz="2800" kern="0">
                    <a:solidFill>
                      <a:srgbClr val="66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MIN</a:t>
                </a:r>
                <a:endParaRPr lang="zh-CN" altLang="en-US" sz="2800" ker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74" name="Rectangle 108"/>
              <p:cNvSpPr>
                <a:spLocks noChangeArrowheads="1"/>
              </p:cNvSpPr>
              <p:nvPr/>
            </p:nvSpPr>
            <p:spPr bwMode="auto">
              <a:xfrm>
                <a:off x="0" y="1536"/>
                <a:ext cx="73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 anchorCtr="1"/>
              <a:lstStyle/>
              <a:p>
                <a:pPr>
                  <a:defRPr/>
                </a:pPr>
                <a:endParaRPr lang="zh-CN" altLang="en-US" sz="20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4" name="Group 109"/>
            <p:cNvGrpSpPr>
              <a:grpSpLocks/>
            </p:cNvGrpSpPr>
            <p:nvPr/>
          </p:nvGrpSpPr>
          <p:grpSpPr bwMode="auto">
            <a:xfrm>
              <a:off x="1691" y="2214"/>
              <a:ext cx="2459" cy="291"/>
              <a:chOff x="734" y="1536"/>
              <a:chExt cx="1382" cy="384"/>
            </a:xfrm>
          </p:grpSpPr>
          <p:sp>
            <p:nvSpPr>
              <p:cNvPr id="71" name="Rectangle 110"/>
              <p:cNvSpPr>
                <a:spLocks noChangeArrowheads="1"/>
              </p:cNvSpPr>
              <p:nvPr/>
            </p:nvSpPr>
            <p:spPr bwMode="auto">
              <a:xfrm>
                <a:off x="777" y="1536"/>
                <a:ext cx="129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 anchor="ctr" anchorCtr="1"/>
              <a:lstStyle/>
              <a:p>
                <a:pPr algn="just">
                  <a:spcAft>
                    <a:spcPct val="0"/>
                  </a:spcAft>
                  <a:defRPr/>
                </a:pPr>
                <a:r>
                  <a:rPr lang="zh-CN" altLang="en-US" sz="2800" ker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求一列中的最小值</a:t>
                </a:r>
              </a:p>
            </p:txBody>
          </p:sp>
          <p:sp>
            <p:nvSpPr>
              <p:cNvPr id="72" name="Rectangle 111"/>
              <p:cNvSpPr>
                <a:spLocks noChangeArrowheads="1"/>
              </p:cNvSpPr>
              <p:nvPr/>
            </p:nvSpPr>
            <p:spPr bwMode="auto">
              <a:xfrm>
                <a:off x="734" y="1536"/>
                <a:ext cx="138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 anchorCtr="1"/>
              <a:lstStyle/>
              <a:p>
                <a:pPr>
                  <a:defRPr/>
                </a:pPr>
                <a:endParaRPr lang="zh-CN" altLang="en-US" sz="20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5" name="Group 112"/>
            <p:cNvGrpSpPr>
              <a:grpSpLocks/>
            </p:cNvGrpSpPr>
            <p:nvPr/>
          </p:nvGrpSpPr>
          <p:grpSpPr bwMode="auto">
            <a:xfrm>
              <a:off x="385" y="2505"/>
              <a:ext cx="1306" cy="290"/>
              <a:chOff x="0" y="1920"/>
              <a:chExt cx="734" cy="384"/>
            </a:xfrm>
          </p:grpSpPr>
          <p:sp>
            <p:nvSpPr>
              <p:cNvPr id="69" name="Rectangle 113"/>
              <p:cNvSpPr>
                <a:spLocks noChangeArrowheads="1"/>
              </p:cNvSpPr>
              <p:nvPr/>
            </p:nvSpPr>
            <p:spPr bwMode="auto">
              <a:xfrm>
                <a:off x="43" y="1920"/>
                <a:ext cx="64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 anchor="ctr" anchorCtr="1"/>
              <a:lstStyle/>
              <a:p>
                <a:pPr algn="ctr">
                  <a:spcAft>
                    <a:spcPct val="0"/>
                  </a:spcAft>
                  <a:defRPr/>
                </a:pPr>
                <a:r>
                  <a:rPr lang="en-US" altLang="zh-CN" sz="2800" kern="0">
                    <a:solidFill>
                      <a:srgbClr val="66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COUNT</a:t>
                </a:r>
                <a:endParaRPr lang="zh-CN" altLang="en-US" sz="2800" ker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70" name="Rectangle 114"/>
              <p:cNvSpPr>
                <a:spLocks noChangeArrowheads="1"/>
              </p:cNvSpPr>
              <p:nvPr/>
            </p:nvSpPr>
            <p:spPr bwMode="auto">
              <a:xfrm>
                <a:off x="0" y="1920"/>
                <a:ext cx="73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 anchorCtr="1"/>
              <a:lstStyle/>
              <a:p>
                <a:pPr>
                  <a:defRPr/>
                </a:pPr>
                <a:endParaRPr lang="zh-CN" altLang="en-US" sz="20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6" name="Group 115"/>
            <p:cNvGrpSpPr>
              <a:grpSpLocks/>
            </p:cNvGrpSpPr>
            <p:nvPr/>
          </p:nvGrpSpPr>
          <p:grpSpPr bwMode="auto">
            <a:xfrm>
              <a:off x="1691" y="2505"/>
              <a:ext cx="2459" cy="290"/>
              <a:chOff x="734" y="1920"/>
              <a:chExt cx="1382" cy="384"/>
            </a:xfrm>
          </p:grpSpPr>
          <p:sp>
            <p:nvSpPr>
              <p:cNvPr id="67" name="Rectangle 116"/>
              <p:cNvSpPr>
                <a:spLocks noChangeArrowheads="1"/>
              </p:cNvSpPr>
              <p:nvPr/>
            </p:nvSpPr>
            <p:spPr bwMode="auto">
              <a:xfrm>
                <a:off x="777" y="1920"/>
                <a:ext cx="129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 anchor="ctr" anchorCtr="1"/>
              <a:lstStyle/>
              <a:p>
                <a:pPr algn="just">
                  <a:spcAft>
                    <a:spcPct val="0"/>
                  </a:spcAft>
                  <a:defRPr/>
                </a:pPr>
                <a:r>
                  <a:rPr lang="zh-CN" altLang="en-US" sz="2800" ker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按行或某</a:t>
                </a:r>
                <a:r>
                  <a:rPr lang="en-US" altLang="zh-CN" sz="2800" ker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1</a:t>
                </a:r>
                <a:r>
                  <a:rPr lang="zh-CN" altLang="en-US" sz="2800" ker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列值进行计数</a:t>
                </a:r>
              </a:p>
            </p:txBody>
          </p:sp>
          <p:sp>
            <p:nvSpPr>
              <p:cNvPr id="68" name="Rectangle 117"/>
              <p:cNvSpPr>
                <a:spLocks noChangeArrowheads="1"/>
              </p:cNvSpPr>
              <p:nvPr/>
            </p:nvSpPr>
            <p:spPr bwMode="auto">
              <a:xfrm>
                <a:off x="734" y="1920"/>
                <a:ext cx="138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 anchorCtr="1"/>
              <a:lstStyle/>
              <a:p>
                <a:pPr>
                  <a:defRPr/>
                </a:pPr>
                <a:endParaRPr lang="zh-CN" altLang="en-US" sz="20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87" name="Rectangle 118"/>
          <p:cNvSpPr>
            <a:spLocks noChangeArrowheads="1"/>
          </p:cNvSpPr>
          <p:nvPr/>
        </p:nvSpPr>
        <p:spPr bwMode="auto">
          <a:xfrm>
            <a:off x="5702575" y="5446775"/>
            <a:ext cx="4576066" cy="4873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96838" indent="-96838">
              <a:spcAft>
                <a:spcPct val="20000"/>
              </a:spcAft>
              <a:defRPr/>
            </a:pPr>
            <a:r>
              <a:rPr lang="en-US" altLang="zh-CN" sz="3200" kern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COUNT([DISTINCT] *)</a:t>
            </a:r>
          </a:p>
        </p:txBody>
      </p:sp>
      <p:sp>
        <p:nvSpPr>
          <p:cNvPr id="88" name="Rectangle 119"/>
          <p:cNvSpPr>
            <a:spLocks noChangeArrowheads="1"/>
          </p:cNvSpPr>
          <p:nvPr/>
        </p:nvSpPr>
        <p:spPr bwMode="auto">
          <a:xfrm>
            <a:off x="1415480" y="4760846"/>
            <a:ext cx="9779346" cy="49244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spcAft>
                <a:spcPct val="0"/>
              </a:spcAft>
              <a:defRPr/>
            </a:pPr>
            <a:r>
              <a:rPr lang="zh-CN" altLang="en-US" sz="3200" kern="0" dirty="0">
                <a:solidFill>
                  <a:schemeClr val="bg1"/>
                </a:solidFill>
                <a:latin typeface="Times New Roman" pitchFamily="18" charset="0"/>
              </a:rPr>
              <a:t>聚合函数的一般格式： </a:t>
            </a:r>
            <a:r>
              <a:rPr lang="zh-CN" altLang="en-US" sz="3200" i="1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函数名</a:t>
            </a:r>
            <a:r>
              <a:rPr lang="zh-CN" altLang="en-US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([</a:t>
            </a:r>
            <a:r>
              <a:rPr lang="en-US" altLang="zh-CN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DISTINCT] </a:t>
            </a:r>
            <a:r>
              <a:rPr lang="zh-CN" altLang="en-US" sz="3200" i="1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列名</a:t>
            </a:r>
            <a:r>
              <a:rPr lang="zh-CN" altLang="en-US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  <a:endParaRPr lang="zh-CN" altLang="en-US" sz="3200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89" name="Rectangle 120"/>
          <p:cNvSpPr>
            <a:spLocks noChangeArrowheads="1"/>
          </p:cNvSpPr>
          <p:nvPr/>
        </p:nvSpPr>
        <p:spPr bwMode="auto">
          <a:xfrm>
            <a:off x="1415481" y="5408546"/>
            <a:ext cx="414429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</a:rPr>
              <a:t>COUNT</a:t>
            </a:r>
            <a:r>
              <a:rPr lang="zh-CN" altLang="en-US" sz="3200" dirty="0">
                <a:solidFill>
                  <a:schemeClr val="bg1"/>
                </a:solidFill>
                <a:latin typeface="Times New Roman" pitchFamily="18" charset="0"/>
              </a:rPr>
              <a:t>函数还可以为：</a:t>
            </a:r>
          </a:p>
        </p:txBody>
      </p:sp>
      <p:sp>
        <p:nvSpPr>
          <p:cNvPr id="90" name="AutoShape 121"/>
          <p:cNvSpPr>
            <a:spLocks noChangeArrowheads="1"/>
          </p:cNvSpPr>
          <p:nvPr/>
        </p:nvSpPr>
        <p:spPr bwMode="auto">
          <a:xfrm>
            <a:off x="5121826" y="4136848"/>
            <a:ext cx="1845644" cy="431800"/>
          </a:xfrm>
          <a:prstGeom prst="wedgeRoundRectCallout">
            <a:avLst>
              <a:gd name="adj1" fmla="val 25167"/>
              <a:gd name="adj2" fmla="val 82722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按列统计</a:t>
            </a:r>
          </a:p>
        </p:txBody>
      </p:sp>
      <p:sp>
        <p:nvSpPr>
          <p:cNvPr id="91" name="AutoShape 122"/>
          <p:cNvSpPr>
            <a:spLocks noChangeArrowheads="1"/>
          </p:cNvSpPr>
          <p:nvPr/>
        </p:nvSpPr>
        <p:spPr bwMode="auto">
          <a:xfrm>
            <a:off x="6154658" y="6169362"/>
            <a:ext cx="1845644" cy="382588"/>
          </a:xfrm>
          <a:prstGeom prst="wedgeRoundRectCallout">
            <a:avLst>
              <a:gd name="adj1" fmla="val -25454"/>
              <a:gd name="adj2" fmla="val -77801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按行计数</a:t>
            </a:r>
          </a:p>
        </p:txBody>
      </p:sp>
      <p:sp>
        <p:nvSpPr>
          <p:cNvPr id="92" name="Rectangle 123"/>
          <p:cNvSpPr>
            <a:spLocks noChangeArrowheads="1"/>
          </p:cNvSpPr>
          <p:nvPr/>
        </p:nvSpPr>
        <p:spPr bwMode="auto">
          <a:xfrm>
            <a:off x="9413400" y="1570502"/>
            <a:ext cx="1944688" cy="1439863"/>
          </a:xfrm>
          <a:prstGeom prst="rect">
            <a:avLst/>
          </a:prstGeom>
          <a:solidFill>
            <a:srgbClr val="0000CC"/>
          </a:solidFill>
          <a:ln w="28575" cap="sq">
            <a:solidFill>
              <a:srgbClr val="FFFFCC"/>
            </a:solidFill>
            <a:miter lim="800000"/>
            <a:headEnd/>
            <a:tailEnd/>
          </a:ln>
          <a:effectLst>
            <a:outerShdw dist="107763" dir="2700000" algn="ctr" rotWithShape="0">
              <a:srgbClr val="000514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spcAft>
                <a:spcPct val="0"/>
              </a:spcAft>
              <a:defRPr/>
            </a:pPr>
            <a:r>
              <a:rPr lang="zh-CN" altLang="en-US" sz="2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列统计方式下是不会统计空值的！</a:t>
            </a:r>
          </a:p>
        </p:txBody>
      </p:sp>
    </p:spTree>
    <p:extLst>
      <p:ext uri="{BB962C8B-B14F-4D97-AF65-F5344CB8AC3E}">
        <p14:creationId xmlns:p14="http://schemas.microsoft.com/office/powerpoint/2010/main" val="2789832069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95176" y="64067"/>
            <a:ext cx="2197250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嵌套查询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690775" y="977504"/>
            <a:ext cx="583727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eaLnBrk="1" hangingPunct="1">
              <a:spcAft>
                <a:spcPct val="20000"/>
              </a:spcAft>
              <a:buNone/>
              <a:defRPr/>
            </a:pPr>
            <a:r>
              <a:rPr kumimoji="1" lang="zh-CN" altLang="en-US" kern="0" dirty="0"/>
              <a:t>子查询的结果是单值（</a:t>
            </a:r>
            <a:r>
              <a:rPr kumimoji="1" lang="en-US" altLang="zh-CN" kern="0" dirty="0"/>
              <a:t>1</a:t>
            </a:r>
            <a:r>
              <a:rPr kumimoji="1" lang="zh-CN" altLang="en-US" kern="0" dirty="0"/>
              <a:t>行</a:t>
            </a:r>
            <a:r>
              <a:rPr kumimoji="1" lang="en-US" altLang="zh-CN" kern="0" dirty="0"/>
              <a:t>1</a:t>
            </a:r>
            <a:r>
              <a:rPr kumimoji="1" lang="zh-CN" altLang="en-US" kern="0" dirty="0"/>
              <a:t>列）时，可用</a:t>
            </a:r>
            <a:r>
              <a:rPr kumimoji="1" lang="en-US" altLang="zh-CN" b="1" kern="0" dirty="0">
                <a:solidFill>
                  <a:srgbClr val="FFFF00"/>
                </a:solidFill>
              </a:rPr>
              <a:t>=,&gt;,&lt;,&gt;=,&lt;=,!=</a:t>
            </a:r>
            <a:r>
              <a:rPr kumimoji="1" lang="zh-CN" altLang="en-US" kern="0" dirty="0"/>
              <a:t>等比较运算符来构造条件表达式。</a:t>
            </a: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560200"/>
              </p:ext>
            </p:extLst>
          </p:nvPr>
        </p:nvGraphicFramePr>
        <p:xfrm>
          <a:off x="8400256" y="825026"/>
          <a:ext cx="3095625" cy="1762125"/>
        </p:xfrm>
        <a:graphic>
          <a:graphicData uri="http://schemas.openxmlformats.org/drawingml/2006/table">
            <a:tbl>
              <a:tblPr/>
              <a:tblGrid>
                <a:gridCol w="7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51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孙六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7968456" y="825025"/>
            <a:ext cx="330219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ST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690775" y="2855516"/>
            <a:ext cx="936636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Aft>
                <a:spcPct val="80000"/>
              </a:spcAft>
              <a:buClr>
                <a:srgbClr val="FFFFFF"/>
              </a:buClr>
              <a:buSzPct val="85000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设不允许学生重名，查询与王军同一个系的学生姓名</a:t>
            </a:r>
          </a:p>
          <a:p>
            <a:pPr algn="just">
              <a:spcAft>
                <a:spcPct val="15000"/>
              </a:spcAft>
              <a:buClr>
                <a:schemeClr val="tx1"/>
              </a:buClr>
              <a:buSzPct val="85000"/>
              <a:defRPr/>
            </a:pPr>
            <a:r>
              <a:rPr lang="en-US" altLang="zh-CN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 </a:t>
            </a:r>
            <a:r>
              <a:rPr lang="zh-CN" altLang="en-US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姓名 </a:t>
            </a:r>
            <a:r>
              <a:rPr lang="en-US" altLang="zh-CN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ST</a:t>
            </a:r>
          </a:p>
          <a:p>
            <a:pPr algn="just">
              <a:spcAft>
                <a:spcPct val="15000"/>
              </a:spcAft>
              <a:buClr>
                <a:schemeClr val="tx1"/>
              </a:buClr>
              <a:buSzPct val="85000"/>
              <a:defRPr/>
            </a:pPr>
            <a:r>
              <a:rPr lang="en-US" altLang="zh-CN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WHERE </a:t>
            </a:r>
            <a:r>
              <a:rPr lang="zh-CN" altLang="en-US" sz="32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系名</a:t>
            </a:r>
            <a:r>
              <a:rPr lang="zh-CN" altLang="en-US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32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en-US" altLang="zh-CN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</a:t>
            </a:r>
          </a:p>
          <a:p>
            <a:pPr algn="just">
              <a:spcAft>
                <a:spcPct val="15000"/>
              </a:spcAft>
              <a:buClr>
                <a:schemeClr val="tx1"/>
              </a:buClr>
              <a:buSzPct val="85000"/>
              <a:defRPr/>
            </a:pPr>
            <a:r>
              <a:rPr lang="en-US" altLang="zh-CN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SELECT </a:t>
            </a:r>
            <a:r>
              <a:rPr lang="zh-CN" altLang="en-US" sz="32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系名</a:t>
            </a:r>
            <a:r>
              <a:rPr lang="zh-CN" altLang="en-US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ST</a:t>
            </a:r>
          </a:p>
          <a:p>
            <a:pPr algn="just">
              <a:spcAft>
                <a:spcPct val="15000"/>
              </a:spcAft>
              <a:buClr>
                <a:schemeClr val="tx1"/>
              </a:buClr>
              <a:buSzPct val="85000"/>
              <a:defRPr/>
            </a:pPr>
            <a:r>
              <a:rPr lang="en-US" altLang="zh-CN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WHERE </a:t>
            </a:r>
            <a:r>
              <a:rPr lang="zh-CN" altLang="en-US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姓名 </a:t>
            </a:r>
            <a:r>
              <a:rPr lang="en-US" altLang="zh-CN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'</a:t>
            </a:r>
            <a:r>
              <a:rPr lang="zh-CN" altLang="en-US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王军</a:t>
            </a:r>
            <a:r>
              <a:rPr lang="en-US" altLang="zh-CN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' )</a:t>
            </a:r>
            <a:endParaRPr lang="zh-CN" altLang="en-US" sz="3200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AutoShape 51"/>
          <p:cNvSpPr>
            <a:spLocks noChangeArrowheads="1"/>
          </p:cNvSpPr>
          <p:nvPr/>
        </p:nvSpPr>
        <p:spPr bwMode="auto">
          <a:xfrm rot="9615332">
            <a:off x="5613775" y="4532918"/>
            <a:ext cx="2742384" cy="317925"/>
          </a:xfrm>
          <a:prstGeom prst="leftArrow">
            <a:avLst>
              <a:gd name="adj1" fmla="val 50000"/>
              <a:gd name="adj2" fmla="val 69922"/>
            </a:avLst>
          </a:prstGeom>
          <a:solidFill>
            <a:srgbClr val="0099CC"/>
          </a:solidFill>
          <a:ln w="28575" cap="sq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wrap="none" lIns="72000" tIns="72000" rIns="72000" bIns="72000" anchor="ctr"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2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46371"/>
              </p:ext>
            </p:extLst>
          </p:nvPr>
        </p:nvGraphicFramePr>
        <p:xfrm>
          <a:off x="8760296" y="3724683"/>
          <a:ext cx="647700" cy="792163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系名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AutoShape 60"/>
          <p:cNvSpPr>
            <a:spLocks noChangeArrowheads="1"/>
          </p:cNvSpPr>
          <p:nvPr/>
        </p:nvSpPr>
        <p:spPr bwMode="auto">
          <a:xfrm>
            <a:off x="8400256" y="5162795"/>
            <a:ext cx="2592288" cy="1061058"/>
          </a:xfrm>
          <a:prstGeom prst="wedgeRoundRectCallout">
            <a:avLst>
              <a:gd name="adj1" fmla="val -16458"/>
              <a:gd name="adj2" fmla="val -83273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子查询得到王军所在的系名</a:t>
            </a:r>
          </a:p>
        </p:txBody>
      </p:sp>
      <p:sp>
        <p:nvSpPr>
          <p:cNvPr id="14" name="Rectangle 61"/>
          <p:cNvSpPr>
            <a:spLocks noChangeArrowheads="1"/>
          </p:cNvSpPr>
          <p:nvPr/>
        </p:nvSpPr>
        <p:spPr bwMode="auto">
          <a:xfrm>
            <a:off x="913821" y="6007953"/>
            <a:ext cx="5614227" cy="431800"/>
          </a:xfrm>
          <a:prstGeom prst="rect">
            <a:avLst/>
          </a:prstGeom>
          <a:solidFill>
            <a:srgbClr val="0000CC"/>
          </a:solidFill>
          <a:ln w="12700" cap="sq">
            <a:solidFill>
              <a:srgbClr val="FFFFCC"/>
            </a:solidFill>
            <a:miter lim="800000"/>
            <a:headEnd/>
            <a:tailEnd/>
          </a:ln>
          <a:effectLst>
            <a:outerShdw dist="107763" dir="2700000" algn="ctr" rotWithShape="0">
              <a:srgbClr val="000514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spcAft>
                <a:spcPct val="0"/>
              </a:spcAft>
              <a:defRPr/>
            </a:pPr>
            <a:r>
              <a:rPr lang="zh-CN" altLang="zh-CN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想一想为什么要不准学生重名?</a:t>
            </a:r>
            <a:endParaRPr lang="en-US" altLang="zh-CN" sz="2800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1947549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95176" y="64067"/>
            <a:ext cx="2197250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嵌套查询</a:t>
            </a:r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709253"/>
              </p:ext>
            </p:extLst>
          </p:nvPr>
        </p:nvGraphicFramePr>
        <p:xfrm>
          <a:off x="8239249" y="825026"/>
          <a:ext cx="3617391" cy="2219325"/>
        </p:xfrm>
        <a:graphic>
          <a:graphicData uri="http://schemas.openxmlformats.org/drawingml/2006/table">
            <a:tbl>
              <a:tblPr/>
              <a:tblGrid>
                <a:gridCol w="88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51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孙六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7807449" y="825025"/>
            <a:ext cx="359073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ST</a:t>
            </a:r>
          </a:p>
        </p:txBody>
      </p:sp>
      <p:sp>
        <p:nvSpPr>
          <p:cNvPr id="6" name="Rectangle 49"/>
          <p:cNvSpPr>
            <a:spLocks noChangeArrowheads="1"/>
          </p:cNvSpPr>
          <p:nvPr/>
        </p:nvSpPr>
        <p:spPr bwMode="auto">
          <a:xfrm>
            <a:off x="677664" y="2677855"/>
            <a:ext cx="80660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 </a:t>
            </a:r>
            <a:r>
              <a:rPr lang="zh-CN" altLang="en-US" sz="3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姓名</a:t>
            </a:r>
            <a:r>
              <a:rPr lang="en-US" altLang="zh-CN" sz="3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3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年龄 </a:t>
            </a:r>
            <a:r>
              <a:rPr lang="en-US" altLang="zh-CN" sz="3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ST</a:t>
            </a:r>
          </a:p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WHERE </a:t>
            </a:r>
            <a:r>
              <a:rPr lang="zh-CN" altLang="en-US" sz="3000" kern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年龄</a:t>
            </a:r>
            <a:r>
              <a:rPr lang="zh-CN" altLang="en-US" sz="3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3000" b="1" kern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altLang="zh-CN" sz="3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  SELECT </a:t>
            </a:r>
            <a:r>
              <a:rPr lang="zh-CN" altLang="en-US" sz="3000" kern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年龄</a:t>
            </a:r>
            <a:r>
              <a:rPr lang="zh-CN" altLang="en-US" sz="3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3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ST</a:t>
            </a:r>
          </a:p>
          <a:p>
            <a:pPr algn="just">
              <a:spcAft>
                <a:spcPct val="3000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	             WHERE </a:t>
            </a:r>
            <a:r>
              <a:rPr lang="zh-CN" altLang="en-US" sz="3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姓名 </a:t>
            </a:r>
            <a:r>
              <a:rPr lang="en-US" altLang="zh-CN" sz="3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'</a:t>
            </a:r>
            <a:r>
              <a:rPr lang="zh-CN" altLang="en-US" sz="3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李华</a:t>
            </a:r>
            <a:r>
              <a:rPr lang="en-US" altLang="zh-CN" sz="3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' )</a:t>
            </a:r>
          </a:p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zh-CN" altLang="en-US" sz="30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sz="3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 </a:t>
            </a:r>
            <a:r>
              <a:rPr lang="zh-CN" altLang="en-US" sz="30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年龄 </a:t>
            </a:r>
            <a:r>
              <a:rPr lang="en-US" altLang="zh-CN" sz="3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 sz="3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  SELECT </a:t>
            </a:r>
            <a:r>
              <a:rPr lang="zh-CN" altLang="en-US" sz="30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年龄</a:t>
            </a:r>
            <a:r>
              <a:rPr lang="zh-CN" altLang="en-US" sz="3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3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ST</a:t>
            </a:r>
          </a:p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	             WHERE </a:t>
            </a:r>
            <a:r>
              <a:rPr lang="zh-CN" altLang="en-US" sz="3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姓名 </a:t>
            </a:r>
            <a:r>
              <a:rPr lang="en-US" altLang="zh-CN" sz="3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'</a:t>
            </a:r>
            <a:r>
              <a:rPr lang="zh-CN" altLang="en-US" sz="3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陈东</a:t>
            </a:r>
            <a:r>
              <a:rPr lang="en-US" altLang="zh-CN" sz="3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' ) </a:t>
            </a:r>
            <a:endParaRPr lang="en-US" altLang="zh-CN" sz="3000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7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964919"/>
              </p:ext>
            </p:extLst>
          </p:nvPr>
        </p:nvGraphicFramePr>
        <p:xfrm>
          <a:off x="9556516" y="3538151"/>
          <a:ext cx="647700" cy="792162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AutoShape 58"/>
          <p:cNvSpPr>
            <a:spLocks noChangeArrowheads="1"/>
          </p:cNvSpPr>
          <p:nvPr/>
        </p:nvSpPr>
        <p:spPr bwMode="auto">
          <a:xfrm>
            <a:off x="9556516" y="4995244"/>
            <a:ext cx="1112612" cy="1006656"/>
          </a:xfrm>
          <a:prstGeom prst="wedgeRoundRectCallout">
            <a:avLst>
              <a:gd name="adj1" fmla="val -16484"/>
              <a:gd name="adj2" fmla="val -94435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lIns="0" tIns="36000" rIns="0" bIns="36000" anchor="ctr"/>
          <a:lstStyle/>
          <a:p>
            <a:pPr algn="ctr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4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李华的年龄</a:t>
            </a:r>
          </a:p>
        </p:txBody>
      </p:sp>
      <p:sp>
        <p:nvSpPr>
          <p:cNvPr id="9" name="AutoShape 67"/>
          <p:cNvSpPr>
            <a:spLocks noChangeArrowheads="1"/>
          </p:cNvSpPr>
          <p:nvPr/>
        </p:nvSpPr>
        <p:spPr bwMode="auto">
          <a:xfrm>
            <a:off x="1055440" y="5373216"/>
            <a:ext cx="1063995" cy="981296"/>
          </a:xfrm>
          <a:prstGeom prst="wedgeRoundRectCallout">
            <a:avLst>
              <a:gd name="adj1" fmla="val 90102"/>
              <a:gd name="adj2" fmla="val -12472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lIns="0" tIns="36000" rIns="0" bIns="36000"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4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陈东的年龄</a:t>
            </a:r>
          </a:p>
        </p:txBody>
      </p:sp>
      <p:sp>
        <p:nvSpPr>
          <p:cNvPr id="10" name="AutoShape 68"/>
          <p:cNvSpPr>
            <a:spLocks noChangeArrowheads="1"/>
          </p:cNvSpPr>
          <p:nvPr/>
        </p:nvSpPr>
        <p:spPr bwMode="auto">
          <a:xfrm rot="11443627">
            <a:off x="7522398" y="3529058"/>
            <a:ext cx="1577394" cy="389742"/>
          </a:xfrm>
          <a:prstGeom prst="leftArrow">
            <a:avLst>
              <a:gd name="adj1" fmla="val 50000"/>
              <a:gd name="adj2" fmla="val 66728"/>
            </a:avLst>
          </a:prstGeom>
          <a:solidFill>
            <a:srgbClr val="0099CC"/>
          </a:solidFill>
          <a:ln w="28575" cap="sq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wrap="none" lIns="72000" tIns="72000" rIns="72000" bIns="72000" anchor="ctr"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1" name="AutoShape 69"/>
          <p:cNvSpPr>
            <a:spLocks noChangeArrowheads="1"/>
          </p:cNvSpPr>
          <p:nvPr/>
        </p:nvSpPr>
        <p:spPr bwMode="auto">
          <a:xfrm rot="10800000">
            <a:off x="3885952" y="5498572"/>
            <a:ext cx="769888" cy="708512"/>
          </a:xfrm>
          <a:prstGeom prst="bentArrow">
            <a:avLst/>
          </a:prstGeom>
          <a:solidFill>
            <a:srgbClr val="0099CC"/>
          </a:solidFill>
          <a:ln w="28575" cap="sq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wrap="none" lIns="72000" tIns="72000" rIns="72000" bIns="72000" anchor="ctr"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Rectangle 70"/>
          <p:cNvSpPr>
            <a:spLocks noChangeArrowheads="1"/>
          </p:cNvSpPr>
          <p:nvPr/>
        </p:nvSpPr>
        <p:spPr bwMode="auto">
          <a:xfrm>
            <a:off x="677664" y="1007228"/>
            <a:ext cx="6426448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Aft>
                <a:spcPct val="55000"/>
              </a:spcAft>
              <a:buClr>
                <a:srgbClr val="FFFFFF"/>
              </a:buClr>
              <a:buSzPct val="85000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设不允许学生重名，查询比李华年龄小但比陈东年龄大的学生的姓名和年龄</a:t>
            </a:r>
          </a:p>
        </p:txBody>
      </p:sp>
      <p:graphicFrame>
        <p:nvGraphicFramePr>
          <p:cNvPr id="1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845829"/>
              </p:ext>
            </p:extLst>
          </p:nvPr>
        </p:nvGraphicFramePr>
        <p:xfrm>
          <a:off x="2871114" y="5741736"/>
          <a:ext cx="647700" cy="731838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96745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95176" y="64067"/>
            <a:ext cx="2197250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嵌套查询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95176" y="937354"/>
            <a:ext cx="7921104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eaLnBrk="1" hangingPunct="1">
              <a:spcAft>
                <a:spcPct val="20000"/>
              </a:spcAft>
              <a:buNone/>
              <a:defRPr/>
            </a:pPr>
            <a:r>
              <a:rPr kumimoji="1" lang="zh-CN" altLang="en-US" sz="3200" kern="0" dirty="0"/>
              <a:t>用</a:t>
            </a:r>
            <a:r>
              <a:rPr kumimoji="1" lang="en-US" altLang="zh-CN" sz="3200" kern="0" dirty="0">
                <a:solidFill>
                  <a:srgbClr val="FFCC00"/>
                </a:solidFill>
              </a:rPr>
              <a:t>θ ANY/ALL</a:t>
            </a:r>
            <a:r>
              <a:rPr kumimoji="1" lang="zh-CN" altLang="en-US" sz="3200" kern="0" dirty="0"/>
              <a:t>构造多值（多行</a:t>
            </a:r>
            <a:r>
              <a:rPr kumimoji="1" lang="en-US" altLang="zh-CN" sz="3200" kern="0" dirty="0"/>
              <a:t>1</a:t>
            </a:r>
            <a:r>
              <a:rPr kumimoji="1" lang="zh-CN" altLang="en-US" sz="3200" kern="0" dirty="0"/>
              <a:t>列）条件，其中</a:t>
            </a:r>
            <a:r>
              <a:rPr kumimoji="1" lang="en-US" altLang="zh-CN" sz="3200" kern="0" dirty="0">
                <a:solidFill>
                  <a:srgbClr val="FFCC00"/>
                </a:solidFill>
              </a:rPr>
              <a:t>θ</a:t>
            </a:r>
            <a:r>
              <a:rPr kumimoji="1" lang="zh-CN" altLang="en-US" sz="3200" kern="0" dirty="0"/>
              <a:t>为</a:t>
            </a:r>
            <a:r>
              <a:rPr kumimoji="1" lang="en-US" altLang="zh-CN" sz="3200" b="1" kern="0" dirty="0">
                <a:solidFill>
                  <a:srgbClr val="FFFF00"/>
                </a:solidFill>
              </a:rPr>
              <a:t>=,&gt;,&lt;,&gt;=,&lt;=,!=</a:t>
            </a:r>
            <a:r>
              <a:rPr kumimoji="1" lang="zh-CN" altLang="en-US" sz="3200" kern="0" dirty="0"/>
              <a:t>等比较运算符。</a:t>
            </a:r>
          </a:p>
        </p:txBody>
      </p:sp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95462"/>
              </p:ext>
            </p:extLst>
          </p:nvPr>
        </p:nvGraphicFramePr>
        <p:xfrm>
          <a:off x="9408368" y="825026"/>
          <a:ext cx="1800200" cy="2743200"/>
        </p:xfrm>
        <a:graphic>
          <a:graphicData uri="http://schemas.openxmlformats.org/drawingml/2006/table">
            <a:tbl>
              <a:tblPr/>
              <a:tblGrid>
                <a:gridCol w="91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选修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赵六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孙七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吴八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8976568" y="753589"/>
            <a:ext cx="415917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ST</a:t>
            </a: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693265" y="2490723"/>
            <a:ext cx="691299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Aft>
                <a:spcPct val="80000"/>
              </a:spcAft>
              <a:buClr>
                <a:srgbClr val="FFFFFF"/>
              </a:buClr>
              <a:buSzPct val="85000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查询至少有一门课和张三相同的学生姓名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且结果中不能有张三</a:t>
            </a:r>
            <a:endParaRPr lang="en-US" altLang="zh-CN" sz="2400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697087" y="3797767"/>
            <a:ext cx="741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 DINSTINCT 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姓名 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ST</a:t>
            </a:r>
          </a:p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WHERE </a:t>
            </a:r>
            <a:r>
              <a:rPr lang="zh-CN" altLang="en-US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选修 </a:t>
            </a:r>
            <a:r>
              <a:rPr lang="en-US" altLang="zh-CN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ANY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SELECT </a:t>
            </a:r>
            <a:r>
              <a:rPr lang="zh-CN" altLang="en-US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选修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ST</a:t>
            </a:r>
          </a:p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WHERE 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姓名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='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张三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' )</a:t>
            </a:r>
          </a:p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 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姓名 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!= 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‘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张三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zh-CN" altLang="en-US" sz="3200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10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526979"/>
              </p:ext>
            </p:extLst>
          </p:nvPr>
        </p:nvGraphicFramePr>
        <p:xfrm>
          <a:off x="7609831" y="5185504"/>
          <a:ext cx="720725" cy="109728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选修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K01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K02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AutoShape 56"/>
          <p:cNvSpPr>
            <a:spLocks noChangeArrowheads="1"/>
          </p:cNvSpPr>
          <p:nvPr/>
        </p:nvSpPr>
        <p:spPr bwMode="auto">
          <a:xfrm rot="10800000">
            <a:off x="5990966" y="5279470"/>
            <a:ext cx="935212" cy="454674"/>
          </a:xfrm>
          <a:prstGeom prst="leftArrow">
            <a:avLst>
              <a:gd name="adj1" fmla="val 50000"/>
              <a:gd name="adj2" fmla="val 46323"/>
            </a:avLst>
          </a:prstGeom>
          <a:solidFill>
            <a:srgbClr val="0099CC"/>
          </a:solidFill>
          <a:ln w="28575" cap="sq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wrap="none" lIns="72000" tIns="72000" rIns="72000" bIns="72000" anchor="ctr"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AutoShape 57"/>
          <p:cNvSpPr>
            <a:spLocks noChangeArrowheads="1"/>
          </p:cNvSpPr>
          <p:nvPr/>
        </p:nvSpPr>
        <p:spPr bwMode="auto">
          <a:xfrm>
            <a:off x="7465369" y="3797767"/>
            <a:ext cx="1297036" cy="1027374"/>
          </a:xfrm>
          <a:prstGeom prst="wedgeRoundRectCallout">
            <a:avLst>
              <a:gd name="adj1" fmla="val -19500"/>
              <a:gd name="adj2" fmla="val 74815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lIns="0" tIns="36000" rIns="0" bIns="36000"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张三选修的课</a:t>
            </a:r>
          </a:p>
        </p:txBody>
      </p:sp>
    </p:spTree>
    <p:extLst>
      <p:ext uri="{BB962C8B-B14F-4D97-AF65-F5344CB8AC3E}">
        <p14:creationId xmlns:p14="http://schemas.microsoft.com/office/powerpoint/2010/main" val="1656218296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95176" y="64067"/>
            <a:ext cx="2197250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嵌套查询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95176" y="2514425"/>
            <a:ext cx="741682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Aft>
                <a:spcPct val="80000"/>
              </a:spcAft>
              <a:buClr>
                <a:srgbClr val="FFFFFF"/>
              </a:buClr>
              <a:buSzPct val="85000"/>
              <a:defRPr/>
            </a:pPr>
            <a:r>
              <a:rPr lang="zh-CN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查询其它系中年龄比CS系全体教师年龄都小的教师姓名</a:t>
            </a:r>
            <a:endParaRPr lang="en-US" altLang="zh-CN" sz="3200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5200" y="3932461"/>
            <a:ext cx="741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 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姓名 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T</a:t>
            </a:r>
          </a:p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WHERE </a:t>
            </a:r>
            <a:r>
              <a:rPr lang="zh-CN" altLang="en-US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年龄 </a:t>
            </a:r>
            <a:r>
              <a:rPr lang="en-US" altLang="zh-CN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 ALL</a:t>
            </a:r>
          </a:p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( SELECT </a:t>
            </a:r>
            <a:r>
              <a:rPr lang="zh-CN" altLang="en-US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年龄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T</a:t>
            </a:r>
          </a:p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WHERE 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系 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'CS')</a:t>
            </a:r>
          </a:p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AND 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系 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!= 'CS'</a:t>
            </a:r>
            <a:endParaRPr lang="en-US" altLang="zh-CN" sz="3200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499571"/>
              </p:ext>
            </p:extLst>
          </p:nvPr>
        </p:nvGraphicFramePr>
        <p:xfrm>
          <a:off x="7175674" y="5156423"/>
          <a:ext cx="720725" cy="1463676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29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031210" y="3705123"/>
            <a:ext cx="1585069" cy="1090938"/>
          </a:xfrm>
          <a:prstGeom prst="wedgeRoundRectCallout">
            <a:avLst>
              <a:gd name="adj1" fmla="val -27093"/>
              <a:gd name="adj2" fmla="val 74815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lIns="0" tIns="36000" rIns="0" bIns="36000" anchor="ctr"/>
          <a:lstStyle/>
          <a:p>
            <a:pPr algn="ju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en-US" altLang="en-US" sz="2400" kern="0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CS系老师的年龄</a:t>
            </a:r>
            <a:endParaRPr lang="zh-CN" altLang="en-US" sz="2400" kern="0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aphicFrame>
        <p:nvGraphicFramePr>
          <p:cNvPr id="10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48992"/>
              </p:ext>
            </p:extLst>
          </p:nvPr>
        </p:nvGraphicFramePr>
        <p:xfrm>
          <a:off x="9552384" y="1052736"/>
          <a:ext cx="2036763" cy="243840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李华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王军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孙六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赵龙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周艺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钟伟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Rectangle 62"/>
          <p:cNvSpPr>
            <a:spLocks noChangeArrowheads="1"/>
          </p:cNvSpPr>
          <p:nvPr/>
        </p:nvSpPr>
        <p:spPr bwMode="auto">
          <a:xfrm>
            <a:off x="9192021" y="981299"/>
            <a:ext cx="187552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695176" y="937354"/>
            <a:ext cx="7921104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eaLnBrk="1" hangingPunct="1">
              <a:spcAft>
                <a:spcPct val="20000"/>
              </a:spcAft>
              <a:buNone/>
              <a:defRPr/>
            </a:pPr>
            <a:r>
              <a:rPr kumimoji="1" lang="zh-CN" altLang="en-US" sz="3200" kern="0" dirty="0"/>
              <a:t>用</a:t>
            </a:r>
            <a:r>
              <a:rPr kumimoji="1" lang="en-US" altLang="zh-CN" sz="3200" kern="0" dirty="0">
                <a:solidFill>
                  <a:srgbClr val="FFCC00"/>
                </a:solidFill>
              </a:rPr>
              <a:t>θ ANY/ALL</a:t>
            </a:r>
            <a:r>
              <a:rPr kumimoji="1" lang="zh-CN" altLang="en-US" sz="3200" kern="0" dirty="0"/>
              <a:t>构造多值（多行</a:t>
            </a:r>
            <a:r>
              <a:rPr kumimoji="1" lang="en-US" altLang="zh-CN" sz="3200" kern="0" dirty="0"/>
              <a:t>1</a:t>
            </a:r>
            <a:r>
              <a:rPr kumimoji="1" lang="zh-CN" altLang="en-US" sz="3200" kern="0" dirty="0"/>
              <a:t>列）条件，其中</a:t>
            </a:r>
            <a:r>
              <a:rPr kumimoji="1" lang="en-US" altLang="zh-CN" sz="3200" kern="0" dirty="0">
                <a:solidFill>
                  <a:srgbClr val="FFCC00"/>
                </a:solidFill>
              </a:rPr>
              <a:t>θ</a:t>
            </a:r>
            <a:r>
              <a:rPr kumimoji="1" lang="zh-CN" altLang="en-US" sz="3200" kern="0" dirty="0"/>
              <a:t>为</a:t>
            </a:r>
            <a:r>
              <a:rPr kumimoji="1" lang="en-US" altLang="zh-CN" sz="3200" b="1" kern="0" dirty="0">
                <a:solidFill>
                  <a:srgbClr val="FFFF00"/>
                </a:solidFill>
              </a:rPr>
              <a:t>=,&gt;,&lt;,&gt;=,&lt;=,!=</a:t>
            </a:r>
            <a:r>
              <a:rPr kumimoji="1" lang="zh-CN" altLang="en-US" sz="3200" kern="0" dirty="0"/>
              <a:t>等比较运算符。</a:t>
            </a:r>
          </a:p>
        </p:txBody>
      </p:sp>
      <p:sp>
        <p:nvSpPr>
          <p:cNvPr id="13" name="AutoShape 56"/>
          <p:cNvSpPr>
            <a:spLocks noChangeArrowheads="1"/>
          </p:cNvSpPr>
          <p:nvPr/>
        </p:nvSpPr>
        <p:spPr bwMode="auto">
          <a:xfrm rot="10800000">
            <a:off x="5738172" y="5381524"/>
            <a:ext cx="935212" cy="454674"/>
          </a:xfrm>
          <a:prstGeom prst="leftArrow">
            <a:avLst>
              <a:gd name="adj1" fmla="val 50000"/>
              <a:gd name="adj2" fmla="val 46323"/>
            </a:avLst>
          </a:prstGeom>
          <a:solidFill>
            <a:srgbClr val="0099CC"/>
          </a:solidFill>
          <a:ln w="28575" cap="sq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wrap="none" lIns="72000" tIns="72000" rIns="72000" bIns="72000" anchor="ctr"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275505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95176" y="64067"/>
            <a:ext cx="2197250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嵌套查询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695176" y="980728"/>
            <a:ext cx="5040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eaLnBrk="1" hangingPunct="1">
              <a:spcAft>
                <a:spcPct val="20000"/>
              </a:spcAft>
              <a:buNone/>
              <a:defRPr/>
            </a:pPr>
            <a:r>
              <a:rPr kumimoji="1" lang="en-US" altLang="zh-CN" sz="3200" kern="0" dirty="0">
                <a:solidFill>
                  <a:srgbClr val="FFFFCC"/>
                </a:solidFill>
                <a:latin typeface="Arial" charset="0"/>
              </a:rPr>
              <a:t>IN</a:t>
            </a:r>
            <a:r>
              <a:rPr kumimoji="1" lang="en-US" altLang="zh-CN" sz="3200" kern="0" dirty="0">
                <a:latin typeface="Arial" charset="0"/>
              </a:rPr>
              <a:t>  </a:t>
            </a:r>
            <a:r>
              <a:rPr kumimoji="1" lang="zh-CN" altLang="en-US" sz="3200" kern="0" dirty="0">
                <a:latin typeface="Arial" charset="0"/>
              </a:rPr>
              <a:t>等价于 </a:t>
            </a:r>
            <a:r>
              <a:rPr kumimoji="1" lang="en-US" altLang="zh-CN" sz="3200" kern="0" dirty="0">
                <a:solidFill>
                  <a:srgbClr val="FFFFCC"/>
                </a:solidFill>
                <a:latin typeface="Arial" charset="0"/>
              </a:rPr>
              <a:t>= ANY</a:t>
            </a:r>
            <a:endParaRPr kumimoji="1" lang="zh-CN" altLang="en-US" sz="3200" kern="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96763" y="3717577"/>
            <a:ext cx="741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 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姓名 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ST</a:t>
            </a:r>
          </a:p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WHERE </a:t>
            </a:r>
            <a:r>
              <a:rPr lang="zh-CN" altLang="en-US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选修 </a:t>
            </a:r>
            <a:r>
              <a:rPr lang="en-US" altLang="zh-CN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</a:t>
            </a:r>
          </a:p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SELECT </a:t>
            </a:r>
            <a:r>
              <a:rPr lang="zh-CN" altLang="en-US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选修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ST</a:t>
            </a:r>
          </a:p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WHERE 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姓名 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'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张三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' )</a:t>
            </a:r>
          </a:p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AND 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姓名 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!= '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张三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' </a:t>
            </a:r>
            <a:endParaRPr lang="en-US" altLang="zh-CN" sz="3200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6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971283"/>
              </p:ext>
            </p:extLst>
          </p:nvPr>
        </p:nvGraphicFramePr>
        <p:xfrm>
          <a:off x="9624392" y="1008584"/>
          <a:ext cx="1978176" cy="3352800"/>
        </p:xfrm>
        <a:graphic>
          <a:graphicData uri="http://schemas.openxmlformats.org/drawingml/2006/table">
            <a:tbl>
              <a:tblPr/>
              <a:tblGrid>
                <a:gridCol w="1008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选修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赵六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孙七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吴八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Rectangle 54"/>
          <p:cNvSpPr>
            <a:spLocks noChangeArrowheads="1"/>
          </p:cNvSpPr>
          <p:nvPr/>
        </p:nvSpPr>
        <p:spPr bwMode="auto">
          <a:xfrm>
            <a:off x="9119567" y="1080021"/>
            <a:ext cx="330219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ST</a:t>
            </a:r>
          </a:p>
        </p:txBody>
      </p:sp>
      <p:sp>
        <p:nvSpPr>
          <p:cNvPr id="8" name="Rectangle 55"/>
          <p:cNvSpPr>
            <a:spLocks noChangeArrowheads="1"/>
          </p:cNvSpPr>
          <p:nvPr/>
        </p:nvSpPr>
        <p:spPr bwMode="auto">
          <a:xfrm>
            <a:off x="635644" y="2348780"/>
            <a:ext cx="7620596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Aft>
                <a:spcPct val="80000"/>
              </a:spcAft>
              <a:buClr>
                <a:srgbClr val="FFFFFF"/>
              </a:buClr>
              <a:buSzPct val="85000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查询至少有一门课和张三相同的学生姓名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且结果中不能有张三</a:t>
            </a:r>
            <a:endParaRPr lang="en-US" altLang="zh-CN" sz="2400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9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192714"/>
              </p:ext>
            </p:extLst>
          </p:nvPr>
        </p:nvGraphicFramePr>
        <p:xfrm>
          <a:off x="7506072" y="4941541"/>
          <a:ext cx="720725" cy="10080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选修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AutoShape 67"/>
          <p:cNvSpPr>
            <a:spLocks noChangeArrowheads="1"/>
          </p:cNvSpPr>
          <p:nvPr/>
        </p:nvSpPr>
        <p:spPr bwMode="auto">
          <a:xfrm>
            <a:off x="7361610" y="3717577"/>
            <a:ext cx="1082675" cy="863600"/>
          </a:xfrm>
          <a:prstGeom prst="wedgeRoundRectCallout">
            <a:avLst>
              <a:gd name="adj1" fmla="val -19500"/>
              <a:gd name="adj2" fmla="val 74815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lIns="0" tIns="36000" rIns="0" bIns="36000"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4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张三选修的课</a:t>
            </a:r>
          </a:p>
        </p:txBody>
      </p:sp>
      <p:sp>
        <p:nvSpPr>
          <p:cNvPr id="12" name="AutoShape 56"/>
          <p:cNvSpPr>
            <a:spLocks noChangeArrowheads="1"/>
          </p:cNvSpPr>
          <p:nvPr/>
        </p:nvSpPr>
        <p:spPr bwMode="auto">
          <a:xfrm rot="10800000">
            <a:off x="5992172" y="4996987"/>
            <a:ext cx="935212" cy="454674"/>
          </a:xfrm>
          <a:prstGeom prst="leftArrow">
            <a:avLst>
              <a:gd name="adj1" fmla="val 50000"/>
              <a:gd name="adj2" fmla="val 46323"/>
            </a:avLst>
          </a:prstGeom>
          <a:solidFill>
            <a:srgbClr val="0099CC"/>
          </a:solidFill>
          <a:ln w="28575" cap="sq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wrap="none" lIns="72000" tIns="72000" rIns="72000" bIns="72000" anchor="ctr"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668685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95176" y="64067"/>
            <a:ext cx="2197250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嵌套查询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335360" y="1052737"/>
            <a:ext cx="11089232" cy="48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55000"/>
              </a:spcAft>
              <a:buFont typeface="Arial" pitchFamily="34" charset="0"/>
              <a:buChar char="•"/>
              <a:defRPr/>
            </a:pPr>
            <a:r>
              <a:rPr kumimoji="1" lang="zh-CN" altLang="en-US" sz="3000" kern="0" dirty="0">
                <a:latin typeface="楷体_GB2312" pitchFamily="49" charset="-122"/>
              </a:rPr>
              <a:t>前面的子查询都是可独立执行的，不依赖父查询表，称为</a:t>
            </a:r>
            <a:r>
              <a:rPr kumimoji="1" lang="zh-CN" altLang="en-US" sz="3000" b="1" kern="0" dirty="0">
                <a:solidFill>
                  <a:srgbClr val="00FFFF"/>
                </a:solidFill>
                <a:latin typeface="楷体_GB2312" pitchFamily="49" charset="-122"/>
              </a:rPr>
              <a:t>不相关子查询</a:t>
            </a:r>
            <a:endParaRPr kumimoji="1" lang="en-US" altLang="zh-CN" sz="3000" b="1" kern="0" dirty="0">
              <a:solidFill>
                <a:srgbClr val="00FFFF"/>
              </a:solidFill>
              <a:latin typeface="楷体_GB2312" pitchFamily="49" charset="-122"/>
            </a:endParaRPr>
          </a:p>
          <a:p>
            <a:pPr eaLnBrk="1" hangingPunct="1">
              <a:spcAft>
                <a:spcPct val="55000"/>
              </a:spcAft>
              <a:buFont typeface="Arial" pitchFamily="34" charset="0"/>
              <a:buChar char="•"/>
              <a:defRPr/>
            </a:pPr>
            <a:r>
              <a:rPr kumimoji="1" lang="zh-CN" altLang="en-US" sz="3000" kern="0" dirty="0">
                <a:latin typeface="楷体_GB2312" pitchFamily="49" charset="-122"/>
              </a:rPr>
              <a:t>构造子查询的查询条件时要引用父查询表的某个属性列，这种查询称为</a:t>
            </a:r>
            <a:r>
              <a:rPr kumimoji="1" lang="zh-CN" altLang="en-US" sz="3000" b="1" kern="0" dirty="0">
                <a:solidFill>
                  <a:srgbClr val="00FFFF"/>
                </a:solidFill>
                <a:latin typeface="楷体_GB2312" pitchFamily="49" charset="-122"/>
              </a:rPr>
              <a:t>相关子查询</a:t>
            </a:r>
            <a:r>
              <a:rPr kumimoji="1" lang="zh-CN" altLang="en-US" sz="3000" kern="0" dirty="0">
                <a:latin typeface="楷体_GB2312" pitchFamily="49" charset="-122"/>
              </a:rPr>
              <a:t>。</a:t>
            </a:r>
            <a:endParaRPr kumimoji="1" lang="en-US" altLang="zh-CN" sz="3000" b="1" kern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Aft>
                <a:spcPct val="55000"/>
              </a:spcAft>
              <a:buFont typeface="Arial" pitchFamily="34" charset="0"/>
              <a:buChar char="•"/>
              <a:defRPr/>
            </a:pPr>
            <a:r>
              <a:rPr kumimoji="1" lang="zh-CN" altLang="en-US" sz="3000" kern="0" dirty="0">
                <a:latin typeface="楷体_GB2312" pitchFamily="49" charset="-122"/>
              </a:rPr>
              <a:t>相关子查询是无法独立执行时，因为它必然含有对父查询表中元组分量的引用</a:t>
            </a:r>
            <a:endParaRPr kumimoji="1" lang="en-US" altLang="zh-CN" sz="3000" kern="0" dirty="0">
              <a:latin typeface="楷体_GB2312" pitchFamily="49" charset="-122"/>
            </a:endParaRPr>
          </a:p>
          <a:p>
            <a:pPr eaLnBrk="1" hangingPunct="1">
              <a:spcAft>
                <a:spcPct val="55000"/>
              </a:spcAft>
              <a:buFont typeface="Arial" pitchFamily="34" charset="0"/>
              <a:buChar char="•"/>
              <a:defRPr/>
            </a:pPr>
            <a:r>
              <a:rPr kumimoji="1" lang="zh-CN" altLang="en-US" sz="3000" kern="0" dirty="0">
                <a:latin typeface="楷体_GB2312" pitchFamily="49" charset="-122"/>
              </a:rPr>
              <a:t>最常见的相关子查询是</a:t>
            </a:r>
            <a:r>
              <a:rPr kumimoji="1" lang="en-US" altLang="zh-CN" sz="3000" b="1" kern="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EXISTS</a:t>
            </a:r>
            <a:r>
              <a:rPr kumimoji="1" lang="zh-CN" altLang="en-US" sz="3000" kern="0" dirty="0">
                <a:latin typeface="楷体_GB2312" pitchFamily="49" charset="-122"/>
              </a:rPr>
              <a:t>引导的子查询</a:t>
            </a:r>
            <a:endParaRPr kumimoji="1" lang="en-US" altLang="zh-CN" sz="3000" kern="0" dirty="0">
              <a:latin typeface="楷体_GB2312" pitchFamily="49" charset="-122"/>
            </a:endParaRPr>
          </a:p>
          <a:p>
            <a:pPr eaLnBrk="1" hangingPunct="1">
              <a:spcAft>
                <a:spcPct val="55000"/>
              </a:spcAft>
              <a:buFont typeface="Arial" pitchFamily="34" charset="0"/>
              <a:buChar char="•"/>
              <a:defRPr/>
            </a:pPr>
            <a:r>
              <a:rPr kumimoji="1" lang="en-US" altLang="zh-CN" sz="3000" b="1" kern="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EXISTS</a:t>
            </a:r>
            <a:r>
              <a:rPr kumimoji="1" lang="en-US" altLang="zh-CN" sz="3000" b="1" kern="0" dirty="0">
                <a:latin typeface="楷体_GB2312" pitchFamily="49" charset="-122"/>
              </a:rPr>
              <a:t> </a:t>
            </a:r>
            <a:r>
              <a:rPr kumimoji="1" lang="zh-CN" altLang="en-US" sz="3000" kern="0" dirty="0">
                <a:latin typeface="楷体_GB2312" pitchFamily="49" charset="-122"/>
                <a:sym typeface="Symbol" pitchFamily="18" charset="2"/>
              </a:rPr>
              <a:t>引导的子查询不返回数据，而是</a:t>
            </a:r>
            <a:r>
              <a:rPr kumimoji="1" lang="zh-CN" altLang="en-US" sz="3000" kern="0" dirty="0">
                <a:solidFill>
                  <a:srgbClr val="FFCC00"/>
                </a:solidFill>
                <a:latin typeface="楷体_GB2312" pitchFamily="49" charset="-122"/>
                <a:sym typeface="Symbol" pitchFamily="18" charset="2"/>
              </a:rPr>
              <a:t>返回</a:t>
            </a:r>
            <a:r>
              <a:rPr kumimoji="1" lang="zh-CN" altLang="en-US" sz="3000" kern="0" dirty="0">
                <a:solidFill>
                  <a:srgbClr val="FFCC00"/>
                </a:solidFill>
                <a:latin typeface="楷体_GB2312" pitchFamily="49" charset="-122"/>
              </a:rPr>
              <a:t>是否存在子查询元组的判断</a:t>
            </a:r>
            <a:r>
              <a:rPr kumimoji="1" lang="en-US" altLang="zh-CN" sz="3000" kern="0" dirty="0">
                <a:solidFill>
                  <a:srgbClr val="FFCC00"/>
                </a:solidFill>
                <a:latin typeface="楷体_GB2312" pitchFamily="49" charset="-122"/>
              </a:rPr>
              <a:t>(</a:t>
            </a:r>
            <a:r>
              <a:rPr kumimoji="1" lang="zh-CN" altLang="en-US" sz="3000" kern="0" dirty="0">
                <a:solidFill>
                  <a:srgbClr val="FFCC00"/>
                </a:solidFill>
                <a:latin typeface="楷体_GB2312" pitchFamily="49" charset="-122"/>
              </a:rPr>
              <a:t>真</a:t>
            </a:r>
            <a:r>
              <a:rPr kumimoji="1" lang="en-US" altLang="zh-CN" sz="3000" kern="0" dirty="0">
                <a:solidFill>
                  <a:srgbClr val="FFCC00"/>
                </a:solidFill>
                <a:latin typeface="楷体_GB2312" pitchFamily="49" charset="-122"/>
              </a:rPr>
              <a:t>/</a:t>
            </a:r>
            <a:r>
              <a:rPr kumimoji="1" lang="zh-CN" altLang="en-US" sz="3000" kern="0" dirty="0">
                <a:solidFill>
                  <a:srgbClr val="FFCC00"/>
                </a:solidFill>
                <a:latin typeface="楷体_GB2312" pitchFamily="49" charset="-122"/>
              </a:rPr>
              <a:t>假</a:t>
            </a:r>
            <a:r>
              <a:rPr kumimoji="1" lang="en-US" altLang="zh-CN" sz="3000" kern="0" dirty="0">
                <a:solidFill>
                  <a:srgbClr val="FFCC00"/>
                </a:solidFill>
                <a:latin typeface="楷体_GB2312" pitchFamily="49" charset="-122"/>
              </a:rPr>
              <a:t>)</a:t>
            </a:r>
            <a:r>
              <a:rPr kumimoji="1" lang="zh-CN" altLang="en-US" sz="3000" kern="0" dirty="0">
                <a:latin typeface="楷体_GB2312" pitchFamily="49" charset="-122"/>
              </a:rPr>
              <a:t>，主查询根据该判断来</a:t>
            </a:r>
            <a:r>
              <a:rPr kumimoji="1" lang="zh-CN" altLang="en-US" sz="3000" kern="0" dirty="0">
                <a:solidFill>
                  <a:srgbClr val="FFCC00"/>
                </a:solidFill>
                <a:latin typeface="楷体_GB2312" pitchFamily="49" charset="-122"/>
              </a:rPr>
              <a:t>逐条取舍元组</a:t>
            </a:r>
            <a:r>
              <a:rPr kumimoji="1" lang="zh-CN" altLang="en-US" sz="3000" kern="0" dirty="0">
                <a:latin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97715716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95176" y="64067"/>
            <a:ext cx="2197250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嵌套查询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95176" y="1096295"/>
            <a:ext cx="7632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Aft>
                <a:spcPct val="80000"/>
              </a:spcAft>
              <a:buClr>
                <a:schemeClr val="tx1"/>
              </a:buClr>
              <a:buSzPct val="85000"/>
              <a:defRPr/>
            </a:pP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查询至少有一门课不及格的学生姓名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4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775294"/>
              </p:ext>
            </p:extLst>
          </p:nvPr>
        </p:nvGraphicFramePr>
        <p:xfrm>
          <a:off x="8542338" y="1019870"/>
          <a:ext cx="3124200" cy="1524000"/>
        </p:xfrm>
        <a:graphic>
          <a:graphicData uri="http://schemas.openxmlformats.org/drawingml/2006/table">
            <a:tbl>
              <a:tblPr/>
              <a:tblGrid>
                <a:gridCol w="712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98004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赵六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1"/>
          <p:cNvSpPr>
            <a:spLocks noChangeArrowheads="1"/>
          </p:cNvSpPr>
          <p:nvPr/>
        </p:nvSpPr>
        <p:spPr bwMode="auto">
          <a:xfrm>
            <a:off x="8039102" y="1019870"/>
            <a:ext cx="330219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ST</a:t>
            </a:r>
          </a:p>
        </p:txBody>
      </p:sp>
      <p:graphicFrame>
        <p:nvGraphicFramePr>
          <p:cNvPr id="7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096893"/>
              </p:ext>
            </p:extLst>
          </p:nvPr>
        </p:nvGraphicFramePr>
        <p:xfrm>
          <a:off x="9264352" y="4351705"/>
          <a:ext cx="2305050" cy="18288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2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成绩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47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88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80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90"/>
          <p:cNvSpPr>
            <a:spLocks noChangeArrowheads="1"/>
          </p:cNvSpPr>
          <p:nvPr/>
        </p:nvSpPr>
        <p:spPr bwMode="auto">
          <a:xfrm>
            <a:off x="8791277" y="4380280"/>
            <a:ext cx="344646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SC</a:t>
            </a:r>
          </a:p>
        </p:txBody>
      </p:sp>
      <p:sp>
        <p:nvSpPr>
          <p:cNvPr id="9" name="Rectangle 91"/>
          <p:cNvSpPr>
            <a:spLocks noChangeArrowheads="1"/>
          </p:cNvSpPr>
          <p:nvPr/>
        </p:nvSpPr>
        <p:spPr bwMode="auto">
          <a:xfrm>
            <a:off x="717632" y="3363532"/>
            <a:ext cx="741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Aft>
                <a:spcPts val="30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 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姓名 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ST</a:t>
            </a:r>
          </a:p>
          <a:p>
            <a:pPr algn="just">
              <a:spcAft>
                <a:spcPts val="30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 </a:t>
            </a:r>
            <a:r>
              <a:rPr lang="en-US" altLang="zh-CN" sz="3200" kern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EXISTS</a:t>
            </a:r>
          </a:p>
          <a:p>
            <a:pPr algn="just">
              <a:spcAft>
                <a:spcPts val="30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(SELECT * FROM SC</a:t>
            </a:r>
          </a:p>
          <a:p>
            <a:pPr algn="just">
              <a:spcAft>
                <a:spcPts val="30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WHERE SC.</a:t>
            </a:r>
            <a:r>
              <a:rPr lang="zh-CN" altLang="en-US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学号 </a:t>
            </a:r>
            <a:r>
              <a:rPr lang="en-US" altLang="zh-CN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ST.</a:t>
            </a:r>
            <a:r>
              <a:rPr lang="zh-CN" altLang="en-US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学号</a:t>
            </a:r>
          </a:p>
          <a:p>
            <a:pPr algn="just">
              <a:spcAft>
                <a:spcPts val="30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AND SC.</a:t>
            </a:r>
            <a:r>
              <a:rPr lang="zh-CN" altLang="en-US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成绩 </a:t>
            </a:r>
            <a:r>
              <a:rPr lang="en-US" altLang="zh-CN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 60 ) </a:t>
            </a:r>
            <a:endParaRPr lang="zh-CN" altLang="en-US" sz="3200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AutoShape 92"/>
          <p:cNvSpPr>
            <a:spLocks noChangeArrowheads="1"/>
          </p:cNvSpPr>
          <p:nvPr/>
        </p:nvSpPr>
        <p:spPr bwMode="auto">
          <a:xfrm>
            <a:off x="3124660" y="2149312"/>
            <a:ext cx="3743325" cy="536967"/>
          </a:xfrm>
          <a:prstGeom prst="roundRect">
            <a:avLst/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lIns="0" tIns="36000" rIns="0" bIns="36000"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每一个学生都要做判断</a:t>
            </a:r>
          </a:p>
        </p:txBody>
      </p:sp>
      <p:sp>
        <p:nvSpPr>
          <p:cNvPr id="11" name="AutoShape 93"/>
          <p:cNvSpPr>
            <a:spLocks noChangeArrowheads="1"/>
          </p:cNvSpPr>
          <p:nvPr/>
        </p:nvSpPr>
        <p:spPr bwMode="auto">
          <a:xfrm rot="5400000" flipH="1">
            <a:off x="4228761" y="2843193"/>
            <a:ext cx="541631" cy="312527"/>
          </a:xfrm>
          <a:prstGeom prst="leftArrow">
            <a:avLst>
              <a:gd name="adj1" fmla="val 50000"/>
              <a:gd name="adj2" fmla="val 50278"/>
            </a:avLst>
          </a:prstGeom>
          <a:gradFill rotWithShape="1">
            <a:gsLst>
              <a:gs pos="0">
                <a:srgbClr val="B0A0F2"/>
              </a:gs>
              <a:gs pos="50000">
                <a:srgbClr val="B0A0F2">
                  <a:gamma/>
                  <a:tint val="24314"/>
                  <a:invGamma/>
                </a:srgbClr>
              </a:gs>
              <a:gs pos="100000">
                <a:srgbClr val="B0A0F2"/>
              </a:gs>
            </a:gsLst>
            <a:lin ang="18900000" scaled="1"/>
          </a:gradFill>
          <a:ln w="28575" cap="sq" algn="ctr">
            <a:solidFill>
              <a:srgbClr val="FF0000"/>
            </a:solidFill>
            <a:miter lim="800000"/>
            <a:headEnd/>
            <a:tailEnd/>
          </a:ln>
          <a:effectLst>
            <a:outerShdw dist="53882" dir="2700000" algn="ctr" rotWithShape="0">
              <a:srgbClr val="000514">
                <a:alpha val="50000"/>
              </a:srgb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AutoShape 94"/>
          <p:cNvSpPr>
            <a:spLocks noChangeArrowheads="1"/>
          </p:cNvSpPr>
          <p:nvPr/>
        </p:nvSpPr>
        <p:spPr bwMode="auto">
          <a:xfrm>
            <a:off x="6524365" y="3900122"/>
            <a:ext cx="1728192" cy="1296987"/>
          </a:xfrm>
          <a:prstGeom prst="wedgeRoundRectCallout">
            <a:avLst>
              <a:gd name="adj1" fmla="val -96555"/>
              <a:gd name="adj2" fmla="val 23050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lIns="0" tIns="36000" rIns="0" bIns="36000"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查询该学生的不及格的课程</a:t>
            </a:r>
          </a:p>
        </p:txBody>
      </p:sp>
    </p:spTree>
    <p:extLst>
      <p:ext uri="{BB962C8B-B14F-4D97-AF65-F5344CB8AC3E}">
        <p14:creationId xmlns:p14="http://schemas.microsoft.com/office/powerpoint/2010/main" val="2485902210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95176" y="64067"/>
            <a:ext cx="2197250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嵌套查询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95176" y="1123451"/>
            <a:ext cx="7632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Aft>
                <a:spcPct val="80000"/>
              </a:spcAft>
              <a:buClr>
                <a:schemeClr val="tx1"/>
              </a:buClr>
              <a:buSzPct val="85000"/>
              <a:defRPr/>
            </a:pP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查询所有课程都及格了的学生姓名</a:t>
            </a:r>
            <a:endParaRPr lang="zh-CN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4" name="Group 96"/>
          <p:cNvGraphicFramePr>
            <a:graphicFrameLocks noGrp="1"/>
          </p:cNvGraphicFramePr>
          <p:nvPr>
            <p:extLst/>
          </p:nvPr>
        </p:nvGraphicFramePr>
        <p:xfrm>
          <a:off x="8542338" y="1019870"/>
          <a:ext cx="3124200" cy="1524000"/>
        </p:xfrm>
        <a:graphic>
          <a:graphicData uri="http://schemas.openxmlformats.org/drawingml/2006/table">
            <a:tbl>
              <a:tblPr/>
              <a:tblGrid>
                <a:gridCol w="712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98004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赵六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1"/>
          <p:cNvSpPr>
            <a:spLocks noChangeArrowheads="1"/>
          </p:cNvSpPr>
          <p:nvPr/>
        </p:nvSpPr>
        <p:spPr bwMode="auto">
          <a:xfrm>
            <a:off x="8039102" y="1019870"/>
            <a:ext cx="330219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ST</a:t>
            </a:r>
          </a:p>
        </p:txBody>
      </p:sp>
      <p:graphicFrame>
        <p:nvGraphicFramePr>
          <p:cNvPr id="7" name="Group 95"/>
          <p:cNvGraphicFramePr>
            <a:graphicFrameLocks noGrp="1"/>
          </p:cNvGraphicFramePr>
          <p:nvPr>
            <p:extLst/>
          </p:nvPr>
        </p:nvGraphicFramePr>
        <p:xfrm>
          <a:off x="9264352" y="4351705"/>
          <a:ext cx="2305050" cy="18288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2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成绩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47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88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80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90"/>
          <p:cNvSpPr>
            <a:spLocks noChangeArrowheads="1"/>
          </p:cNvSpPr>
          <p:nvPr/>
        </p:nvSpPr>
        <p:spPr bwMode="auto">
          <a:xfrm>
            <a:off x="8791277" y="4380280"/>
            <a:ext cx="344646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SC</a:t>
            </a:r>
          </a:p>
        </p:txBody>
      </p:sp>
      <p:sp>
        <p:nvSpPr>
          <p:cNvPr id="13" name="Rectangle 91"/>
          <p:cNvSpPr>
            <a:spLocks noChangeArrowheads="1"/>
          </p:cNvSpPr>
          <p:nvPr/>
        </p:nvSpPr>
        <p:spPr bwMode="auto">
          <a:xfrm>
            <a:off x="695176" y="3284984"/>
            <a:ext cx="741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Aft>
                <a:spcPct val="1000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 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姓名 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ST</a:t>
            </a:r>
          </a:p>
          <a:p>
            <a:pPr algn="just">
              <a:spcAft>
                <a:spcPct val="1000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 </a:t>
            </a:r>
            <a:r>
              <a:rPr lang="en-US" altLang="zh-CN" sz="3200" kern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 EXISTS</a:t>
            </a:r>
          </a:p>
          <a:p>
            <a:pPr algn="just">
              <a:spcAft>
                <a:spcPct val="1000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(SELECT * FROM SC</a:t>
            </a:r>
          </a:p>
          <a:p>
            <a:pPr algn="just">
              <a:spcAft>
                <a:spcPct val="1000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WHERE SC.</a:t>
            </a:r>
            <a:r>
              <a:rPr lang="zh-CN" altLang="en-US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学号 </a:t>
            </a:r>
            <a:r>
              <a:rPr lang="en-US" altLang="zh-CN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ST.</a:t>
            </a:r>
            <a:r>
              <a:rPr lang="zh-CN" altLang="en-US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学号</a:t>
            </a:r>
          </a:p>
          <a:p>
            <a:pPr algn="just">
              <a:spcAft>
                <a:spcPct val="1000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AND SC.</a:t>
            </a:r>
            <a:r>
              <a:rPr lang="zh-CN" altLang="en-US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成绩 </a:t>
            </a:r>
            <a:r>
              <a:rPr lang="en-US" altLang="zh-CN" sz="32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 60) </a:t>
            </a:r>
            <a:endParaRPr lang="zh-CN" altLang="en-US" sz="3200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4" name="AutoShape 92"/>
          <p:cNvSpPr>
            <a:spLocks noChangeArrowheads="1"/>
          </p:cNvSpPr>
          <p:nvPr/>
        </p:nvSpPr>
        <p:spPr bwMode="auto">
          <a:xfrm>
            <a:off x="5375920" y="2132856"/>
            <a:ext cx="2374378" cy="1728439"/>
          </a:xfrm>
          <a:prstGeom prst="wedgeRoundRectCallout">
            <a:avLst>
              <a:gd name="adj1" fmla="val -55805"/>
              <a:gd name="adj2" fmla="val 81755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lIns="0" tIns="36000" rIns="0" bIns="36000"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其实就是不存在该学生的不及格的课程</a:t>
            </a:r>
          </a:p>
        </p:txBody>
      </p:sp>
    </p:spTree>
    <p:extLst>
      <p:ext uri="{BB962C8B-B14F-4D97-AF65-F5344CB8AC3E}">
        <p14:creationId xmlns:p14="http://schemas.microsoft.com/office/powerpoint/2010/main" val="3622749554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95176" y="64067"/>
            <a:ext cx="2197250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嵌套查询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79895" y="1345677"/>
            <a:ext cx="6840984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fontAlgn="base">
              <a:spcBef>
                <a:spcPct val="0"/>
              </a:spcBef>
              <a:spcAft>
                <a:spcPct val="80000"/>
              </a:spcAft>
              <a:buClr>
                <a:srgbClr val="FFFFFF"/>
              </a:buClr>
              <a:buSzPct val="85000"/>
              <a:buFont typeface="Wingdings" pitchFamily="2" charset="2"/>
              <a:buNone/>
            </a:pPr>
            <a:r>
              <a:rPr lang="zh-CN" altLang="zh-CN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查询学生的姓名及其所选课程的数量</a:t>
            </a:r>
            <a:endParaRPr lang="en-US" altLang="zh-CN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27166"/>
              </p:ext>
            </p:extLst>
          </p:nvPr>
        </p:nvGraphicFramePr>
        <p:xfrm>
          <a:off x="8400256" y="859738"/>
          <a:ext cx="3124200" cy="1524000"/>
        </p:xfrm>
        <a:graphic>
          <a:graphicData uri="http://schemas.openxmlformats.org/drawingml/2006/table">
            <a:tbl>
              <a:tblPr/>
              <a:tblGrid>
                <a:gridCol w="712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98004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赵六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1"/>
          <p:cNvSpPr>
            <a:spLocks noChangeArrowheads="1"/>
          </p:cNvSpPr>
          <p:nvPr/>
        </p:nvSpPr>
        <p:spPr bwMode="auto">
          <a:xfrm>
            <a:off x="8508751" y="444546"/>
            <a:ext cx="3590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ST</a:t>
            </a:r>
          </a:p>
        </p:txBody>
      </p:sp>
      <p:graphicFrame>
        <p:nvGraphicFramePr>
          <p:cNvPr id="7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609624"/>
              </p:ext>
            </p:extLst>
          </p:nvPr>
        </p:nvGraphicFramePr>
        <p:xfrm>
          <a:off x="9219406" y="3131565"/>
          <a:ext cx="2305050" cy="18288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2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成绩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47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88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80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90"/>
          <p:cNvSpPr>
            <a:spLocks noChangeArrowheads="1"/>
          </p:cNvSpPr>
          <p:nvPr/>
        </p:nvSpPr>
        <p:spPr bwMode="auto">
          <a:xfrm>
            <a:off x="9362281" y="2771203"/>
            <a:ext cx="3767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SC</a:t>
            </a:r>
          </a:p>
        </p:txBody>
      </p:sp>
      <p:sp>
        <p:nvSpPr>
          <p:cNvPr id="9" name="AutoShape 91"/>
          <p:cNvSpPr>
            <a:spLocks noChangeArrowheads="1"/>
          </p:cNvSpPr>
          <p:nvPr/>
        </p:nvSpPr>
        <p:spPr bwMode="auto">
          <a:xfrm>
            <a:off x="5143946" y="5590504"/>
            <a:ext cx="3544342" cy="718816"/>
          </a:xfrm>
          <a:prstGeom prst="wedgeRoundRectCallout">
            <a:avLst>
              <a:gd name="adj1" fmla="val -36111"/>
              <a:gd name="adj2" fmla="val -91194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lIns="0" tIns="36000" rIns="0" bIns="36000" anchor="ctr"/>
          <a:lstStyle/>
          <a:p>
            <a:pPr algn="dist" fontAlgn="base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楷体_GB2312" pitchFamily="49" charset="-122"/>
              </a:rPr>
              <a:t>嵌在</a:t>
            </a:r>
            <a:r>
              <a:rPr lang="en-US" altLang="zh-CN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楷体_GB2312" pitchFamily="49" charset="-122"/>
              </a:rPr>
              <a:t>SELECT</a:t>
            </a: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楷体_GB2312" pitchFamily="49" charset="-122"/>
              </a:rPr>
              <a:t>子句中</a:t>
            </a:r>
          </a:p>
        </p:txBody>
      </p:sp>
      <p:sp>
        <p:nvSpPr>
          <p:cNvPr id="10" name="Rectangle 92"/>
          <p:cNvSpPr>
            <a:spLocks noChangeArrowheads="1"/>
          </p:cNvSpPr>
          <p:nvPr/>
        </p:nvSpPr>
        <p:spPr bwMode="auto">
          <a:xfrm>
            <a:off x="679895" y="2369565"/>
            <a:ext cx="7416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fontAlgn="base">
              <a:spcBef>
                <a:spcPct val="0"/>
              </a:spcBef>
              <a:spcAft>
                <a:spcPct val="15000"/>
              </a:spcAft>
              <a:buClr>
                <a:srgbClr val="FFFFFF"/>
              </a:buClr>
              <a:buSzPct val="85000"/>
              <a:buFont typeface="Wingdings" pitchFamily="2" charset="2"/>
              <a:buNone/>
            </a:pPr>
            <a:r>
              <a:rPr kumimoji="1" lang="en-US" altLang="zh-CN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SELECT </a:t>
            </a:r>
            <a:r>
              <a:rPr kumimoji="1" lang="zh-CN" altLang="en-US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姓名</a:t>
            </a:r>
            <a:r>
              <a:rPr kumimoji="1" lang="en-US" altLang="zh-CN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pPr algn="just" fontAlgn="base">
              <a:spcBef>
                <a:spcPct val="0"/>
              </a:spcBef>
              <a:spcAft>
                <a:spcPct val="15000"/>
              </a:spcAft>
              <a:buClr>
                <a:srgbClr val="FFFFFF"/>
              </a:buClr>
              <a:buSzPct val="85000"/>
              <a:buFont typeface="Wingdings" pitchFamily="2" charset="2"/>
              <a:buNone/>
            </a:pPr>
            <a:r>
              <a:rPr kumimoji="1" lang="en-US" altLang="zh-CN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1" lang="en-US" altLang="zh-CN" sz="32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</a:p>
          <a:p>
            <a:pPr algn="just" fontAlgn="base">
              <a:spcBef>
                <a:spcPct val="0"/>
              </a:spcBef>
              <a:spcAft>
                <a:spcPct val="15000"/>
              </a:spcAft>
              <a:buClr>
                <a:srgbClr val="FFFFFF"/>
              </a:buClr>
              <a:buSzPct val="85000"/>
              <a:buFont typeface="Wingdings" pitchFamily="2" charset="2"/>
              <a:buNone/>
            </a:pPr>
            <a:r>
              <a:rPr kumimoji="1" lang="en-US" altLang="zh-CN" sz="32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SELECT COUNT(*) </a:t>
            </a:r>
          </a:p>
          <a:p>
            <a:pPr algn="just" fontAlgn="base">
              <a:spcBef>
                <a:spcPct val="0"/>
              </a:spcBef>
              <a:spcAft>
                <a:spcPct val="15000"/>
              </a:spcAft>
              <a:buClr>
                <a:srgbClr val="FFFFFF"/>
              </a:buClr>
              <a:buSzPct val="85000"/>
              <a:buFont typeface="Wingdings" pitchFamily="2" charset="2"/>
              <a:buNone/>
            </a:pPr>
            <a:r>
              <a:rPr kumimoji="1" lang="en-US" altLang="zh-CN" sz="32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FROM SC</a:t>
            </a:r>
          </a:p>
          <a:p>
            <a:pPr algn="just" fontAlgn="base">
              <a:spcBef>
                <a:spcPct val="0"/>
              </a:spcBef>
              <a:spcAft>
                <a:spcPct val="15000"/>
              </a:spcAft>
              <a:buClr>
                <a:srgbClr val="FFFFFF"/>
              </a:buClr>
              <a:buSzPct val="85000"/>
              <a:buFont typeface="Wingdings" pitchFamily="2" charset="2"/>
              <a:buNone/>
            </a:pPr>
            <a:r>
              <a:rPr kumimoji="1" lang="en-US" altLang="zh-CN" sz="32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WHERE SC.</a:t>
            </a:r>
            <a:r>
              <a:rPr kumimoji="1" lang="zh-CN" altLang="en-US" sz="32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学号</a:t>
            </a:r>
            <a:r>
              <a:rPr kumimoji="1" lang="en-US" altLang="zh-CN" sz="32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=ST.</a:t>
            </a:r>
            <a:r>
              <a:rPr kumimoji="1" lang="zh-CN" altLang="en-US" sz="32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学号</a:t>
            </a:r>
          </a:p>
          <a:p>
            <a:pPr algn="just" fontAlgn="base">
              <a:spcBef>
                <a:spcPct val="0"/>
              </a:spcBef>
              <a:spcAft>
                <a:spcPct val="15000"/>
              </a:spcAft>
              <a:buClr>
                <a:srgbClr val="FFFFFF"/>
              </a:buClr>
              <a:buSzPct val="85000"/>
              <a:buFont typeface="Wingdings" pitchFamily="2" charset="2"/>
              <a:buNone/>
            </a:pPr>
            <a:r>
              <a:rPr kumimoji="1" lang="en-US" altLang="zh-CN" sz="32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)</a:t>
            </a:r>
            <a:r>
              <a:rPr kumimoji="1" lang="en-US" altLang="zh-CN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AS </a:t>
            </a:r>
            <a:r>
              <a:rPr kumimoji="1" lang="zh-CN" altLang="en-US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课程数</a:t>
            </a:r>
          </a:p>
          <a:p>
            <a:pPr algn="just" fontAlgn="base">
              <a:spcBef>
                <a:spcPct val="0"/>
              </a:spcBef>
              <a:spcAft>
                <a:spcPct val="15000"/>
              </a:spcAft>
              <a:buClr>
                <a:srgbClr val="FFFFFF"/>
              </a:buClr>
              <a:buSzPct val="85000"/>
              <a:buFont typeface="Wingdings" pitchFamily="2" charset="2"/>
              <a:buNone/>
            </a:pPr>
            <a:r>
              <a:rPr kumimoji="1" lang="en-US" altLang="zh-CN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FROM ST</a:t>
            </a:r>
          </a:p>
        </p:txBody>
      </p:sp>
    </p:spTree>
    <p:extLst>
      <p:ext uri="{BB962C8B-B14F-4D97-AF65-F5344CB8AC3E}">
        <p14:creationId xmlns:p14="http://schemas.microsoft.com/office/powerpoint/2010/main" val="204371898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95176" y="64067"/>
            <a:ext cx="2197250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嵌套查询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8400256" y="859738"/>
          <a:ext cx="3124200" cy="1524000"/>
        </p:xfrm>
        <a:graphic>
          <a:graphicData uri="http://schemas.openxmlformats.org/drawingml/2006/table">
            <a:tbl>
              <a:tblPr/>
              <a:tblGrid>
                <a:gridCol w="712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98004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赵六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52"/>
          <p:cNvGraphicFramePr>
            <a:graphicFrameLocks noGrp="1"/>
          </p:cNvGraphicFramePr>
          <p:nvPr/>
        </p:nvGraphicFramePr>
        <p:xfrm>
          <a:off x="9120981" y="2947300"/>
          <a:ext cx="2305050" cy="18288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2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成绩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47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88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80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90"/>
          <p:cNvSpPr>
            <a:spLocks noChangeArrowheads="1"/>
          </p:cNvSpPr>
          <p:nvPr/>
        </p:nvSpPr>
        <p:spPr bwMode="auto">
          <a:xfrm>
            <a:off x="9263856" y="2586938"/>
            <a:ext cx="3767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SC</a:t>
            </a:r>
          </a:p>
        </p:txBody>
      </p:sp>
      <p:sp>
        <p:nvSpPr>
          <p:cNvPr id="11" name="Rectangle 91"/>
          <p:cNvSpPr>
            <a:spLocks noChangeArrowheads="1"/>
          </p:cNvSpPr>
          <p:nvPr/>
        </p:nvSpPr>
        <p:spPr bwMode="auto">
          <a:xfrm>
            <a:off x="551384" y="2456076"/>
            <a:ext cx="7416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85000"/>
              <a:buFont typeface="Wingdings" pitchFamily="2" charset="2"/>
              <a:buNone/>
            </a:pPr>
            <a:r>
              <a:rPr kumimoji="1" lang="en-US" altLang="zh-CN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SELECT </a:t>
            </a:r>
            <a:r>
              <a:rPr kumimoji="1" lang="en-US" altLang="zh-CN" sz="3200" dirty="0" err="1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Tmp</a:t>
            </a:r>
            <a:r>
              <a:rPr kumimoji="1" lang="en-US" altLang="zh-CN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姓名</a:t>
            </a:r>
            <a:r>
              <a:rPr kumimoji="1" lang="en-US" altLang="zh-CN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85000"/>
              <a:buFont typeface="Wingdings" pitchFamily="2" charset="2"/>
              <a:buNone/>
            </a:pPr>
            <a:r>
              <a:rPr kumimoji="1" lang="en-US" altLang="zh-CN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COUNT(</a:t>
            </a:r>
            <a:r>
              <a:rPr kumimoji="1" lang="zh-CN" altLang="en-US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课号</a:t>
            </a:r>
            <a:r>
              <a:rPr kumimoji="1" lang="en-US" altLang="zh-CN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) AS </a:t>
            </a:r>
            <a:r>
              <a:rPr kumimoji="1" lang="zh-CN" altLang="en-US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课程数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85000"/>
              <a:buFont typeface="Wingdings" pitchFamily="2" charset="2"/>
              <a:buNone/>
            </a:pPr>
            <a:r>
              <a:rPr kumimoji="1" lang="en-US" altLang="zh-CN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FROM </a:t>
            </a:r>
            <a:r>
              <a:rPr kumimoji="1" lang="en-US" altLang="zh-CN" sz="32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85000"/>
              <a:buFont typeface="Wingdings" pitchFamily="2" charset="2"/>
              <a:buNone/>
            </a:pPr>
            <a:r>
              <a:rPr kumimoji="1" lang="en-US" altLang="zh-CN" sz="32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SELECT </a:t>
            </a:r>
            <a:r>
              <a:rPr kumimoji="1" lang="zh-CN" altLang="en-US" sz="32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姓名</a:t>
            </a:r>
            <a:r>
              <a:rPr kumimoji="1" lang="en-US" altLang="zh-CN" sz="32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2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课号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85000"/>
              <a:buFont typeface="Wingdings" pitchFamily="2" charset="2"/>
              <a:buNone/>
            </a:pPr>
            <a:r>
              <a:rPr kumimoji="1" lang="en-US" altLang="zh-CN" sz="32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FROM ST LEFT JOIN SC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85000"/>
              <a:buFont typeface="Wingdings" pitchFamily="2" charset="2"/>
              <a:buNone/>
            </a:pPr>
            <a:r>
              <a:rPr kumimoji="1" lang="en-US" altLang="zh-CN" sz="32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On SC.</a:t>
            </a:r>
            <a:r>
              <a:rPr kumimoji="1" lang="zh-CN" altLang="en-US" sz="32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学号</a:t>
            </a:r>
            <a:r>
              <a:rPr kumimoji="1" lang="en-US" altLang="zh-CN" sz="32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=ST.</a:t>
            </a:r>
            <a:r>
              <a:rPr kumimoji="1" lang="zh-CN" altLang="en-US" sz="32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学号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85000"/>
              <a:buFont typeface="Wingdings" pitchFamily="2" charset="2"/>
              <a:buNone/>
            </a:pPr>
            <a:r>
              <a:rPr kumimoji="1" lang="en-US" altLang="zh-CN" sz="32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)</a:t>
            </a:r>
            <a:r>
              <a:rPr kumimoji="1" lang="en-US" altLang="zh-CN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AS </a:t>
            </a:r>
            <a:r>
              <a:rPr kumimoji="1" lang="en-US" altLang="zh-CN" sz="3200" dirty="0" err="1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Tmp</a:t>
            </a:r>
            <a:endParaRPr kumimoji="1" lang="en-US" altLang="zh-CN" sz="3200" dirty="0"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85000"/>
              <a:buFont typeface="Wingdings" pitchFamily="2" charset="2"/>
              <a:buNone/>
            </a:pPr>
            <a:r>
              <a:rPr kumimoji="1" lang="en-US" altLang="zh-CN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GROUP By </a:t>
            </a:r>
            <a:r>
              <a:rPr kumimoji="1" lang="en-US" altLang="zh-CN" sz="3200" dirty="0" err="1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Tmp</a:t>
            </a:r>
            <a:r>
              <a:rPr kumimoji="1" lang="en-US" altLang="zh-CN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32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姓名</a:t>
            </a:r>
            <a:endParaRPr kumimoji="1" lang="en-US" altLang="zh-CN" sz="3200" dirty="0"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AutoShape 92"/>
          <p:cNvSpPr>
            <a:spLocks noChangeArrowheads="1"/>
          </p:cNvSpPr>
          <p:nvPr/>
        </p:nvSpPr>
        <p:spPr bwMode="auto">
          <a:xfrm>
            <a:off x="7026108" y="5877272"/>
            <a:ext cx="3247398" cy="489954"/>
          </a:xfrm>
          <a:prstGeom prst="wedgeRoundRectCallout">
            <a:avLst>
              <a:gd name="adj1" fmla="val -41251"/>
              <a:gd name="adj2" fmla="val -119189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lIns="0" tIns="36000" rIns="0" bIns="36000" anchor="ctr"/>
          <a:lstStyle/>
          <a:p>
            <a:pPr algn="dist" fontAlgn="base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楷体_GB2312" pitchFamily="49" charset="-122"/>
              </a:rPr>
              <a:t>嵌在</a:t>
            </a:r>
            <a:r>
              <a:rPr lang="en-US" altLang="zh-CN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楷体_GB2312" pitchFamily="49" charset="-122"/>
              </a:rPr>
              <a:t>FROM</a:t>
            </a: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楷体_GB2312" pitchFamily="49" charset="-122"/>
              </a:rPr>
              <a:t>子句中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79895" y="1345677"/>
            <a:ext cx="6840984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fontAlgn="base">
              <a:spcBef>
                <a:spcPct val="0"/>
              </a:spcBef>
              <a:spcAft>
                <a:spcPct val="80000"/>
              </a:spcAft>
              <a:buClr>
                <a:srgbClr val="FFFFFF"/>
              </a:buClr>
              <a:buSzPct val="85000"/>
              <a:buFont typeface="Wingdings" pitchFamily="2" charset="2"/>
              <a:buNone/>
            </a:pPr>
            <a:r>
              <a:rPr lang="zh-CN" altLang="zh-CN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查询学生的姓名及其所选课程的数量</a:t>
            </a:r>
            <a:endParaRPr lang="en-US" altLang="zh-CN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" name="Rectangle 51"/>
          <p:cNvSpPr>
            <a:spLocks noChangeArrowheads="1"/>
          </p:cNvSpPr>
          <p:nvPr/>
        </p:nvSpPr>
        <p:spPr bwMode="auto">
          <a:xfrm>
            <a:off x="8508751" y="444546"/>
            <a:ext cx="3590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ST</a:t>
            </a:r>
          </a:p>
        </p:txBody>
      </p:sp>
    </p:spTree>
    <p:extLst>
      <p:ext uri="{BB962C8B-B14F-4D97-AF65-F5344CB8AC3E}">
        <p14:creationId xmlns:p14="http://schemas.microsoft.com/office/powerpoint/2010/main" val="3384923873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72058" y="17356"/>
            <a:ext cx="2197250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统计查询</a:t>
            </a: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576" y="3933056"/>
            <a:ext cx="6243641" cy="2361198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2" name="Line 46"/>
          <p:cNvSpPr>
            <a:spLocks noChangeShapeType="1"/>
          </p:cNvSpPr>
          <p:nvPr/>
        </p:nvSpPr>
        <p:spPr bwMode="auto">
          <a:xfrm>
            <a:off x="2562820" y="4550685"/>
            <a:ext cx="936104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43" name="AutoShape 47"/>
          <p:cNvSpPr>
            <a:spLocks noChangeArrowheads="1"/>
          </p:cNvSpPr>
          <p:nvPr/>
        </p:nvSpPr>
        <p:spPr bwMode="auto">
          <a:xfrm>
            <a:off x="3512779" y="5251815"/>
            <a:ext cx="3663341" cy="720081"/>
          </a:xfrm>
          <a:prstGeom prst="wedgeRoundRectCallout">
            <a:avLst>
              <a:gd name="adj1" fmla="val -46694"/>
              <a:gd name="adj2" fmla="val -118750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“*”即整行的意思</a:t>
            </a: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8163120" y="4360230"/>
            <a:ext cx="2112994" cy="1296757"/>
          </a:xfrm>
          <a:prstGeom prst="rect">
            <a:avLst/>
          </a:prstGeom>
          <a:solidFill>
            <a:srgbClr val="0000CC"/>
          </a:solidFill>
          <a:ln w="57150" cap="sq">
            <a:solidFill>
              <a:srgbClr val="0070C0"/>
            </a:solidFill>
            <a:miter lim="800000"/>
            <a:headEnd/>
            <a:tailEnd/>
          </a:ln>
          <a:effectLst>
            <a:outerShdw dist="107763" dir="2700000" algn="ctr" rotWithShape="0">
              <a:srgbClr val="000514">
                <a:alpha val="50000"/>
              </a:srgbClr>
            </a:outerShdw>
          </a:effectLst>
        </p:spPr>
        <p:txBody>
          <a:bodyPr lIns="108000" tIns="0" rIns="108000" bIns="0" anchor="ctr"/>
          <a:lstStyle/>
          <a:p>
            <a:pPr>
              <a:spcAft>
                <a:spcPct val="0"/>
              </a:spcAft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只有</a:t>
            </a:r>
            <a:r>
              <a:rPr lang="en-US" altLang="zh-CN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Count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才能用“*”</a:t>
            </a:r>
          </a:p>
        </p:txBody>
      </p:sp>
      <p:sp>
        <p:nvSpPr>
          <p:cNvPr id="45" name="Rectangle 50"/>
          <p:cNvSpPr txBox="1">
            <a:spLocks noChangeArrowheads="1"/>
          </p:cNvSpPr>
          <p:nvPr/>
        </p:nvSpPr>
        <p:spPr bwMode="auto">
          <a:xfrm>
            <a:off x="479376" y="908720"/>
            <a:ext cx="53816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4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eaLnBrk="1" hangingPunct="1">
              <a:spcAft>
                <a:spcPct val="0"/>
              </a:spcAft>
              <a:buClr>
                <a:srgbClr val="FFFFFF"/>
              </a:buClr>
              <a:buFont typeface="Wingdings" pitchFamily="2" charset="2"/>
              <a:buChar char="§"/>
              <a:defRPr/>
            </a:pPr>
            <a:r>
              <a:rPr kumimoji="1" lang="zh-CN" altLang="en-US" sz="3200" kern="0" dirty="0">
                <a:solidFill>
                  <a:srgbClr val="FFFFFF"/>
                </a:solidFill>
                <a:latin typeface="楷体_GB2312" pitchFamily="49" charset="-122"/>
              </a:rPr>
              <a:t>使用聚合函数进行简单统计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576" y="1881971"/>
            <a:ext cx="5724406" cy="1471182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7" name="AutoShape 14"/>
          <p:cNvSpPr>
            <a:spLocks noChangeArrowheads="1"/>
          </p:cNvSpPr>
          <p:nvPr/>
        </p:nvSpPr>
        <p:spPr bwMode="auto">
          <a:xfrm>
            <a:off x="8163120" y="1988840"/>
            <a:ext cx="1194784" cy="989674"/>
          </a:xfrm>
          <a:prstGeom prst="wedgeRoundRectCallout">
            <a:avLst>
              <a:gd name="adj1" fmla="val -129529"/>
              <a:gd name="adj2" fmla="val -10136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原始数据</a:t>
            </a:r>
          </a:p>
        </p:txBody>
      </p:sp>
    </p:spTree>
    <p:extLst>
      <p:ext uri="{BB962C8B-B14F-4D97-AF65-F5344CB8AC3E}">
        <p14:creationId xmlns:p14="http://schemas.microsoft.com/office/powerpoint/2010/main" val="1706160559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 bwMode="auto">
          <a:xfrm>
            <a:off x="4717590" y="1412776"/>
            <a:ext cx="2458530" cy="85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514"/>
            </a:outerShdw>
          </a:effectLst>
        </p:spPr>
        <p:txBody>
          <a:bodyPr vert="horz" wrap="none" lIns="91440" tIns="45720" rIns="91440" bIns="45720" numCol="1" fromWordArt="1" anchor="ctr" anchorCtr="0" compatLnSpc="1">
            <a:prstTxWarp prst="textPlain">
              <a:avLst>
                <a:gd name="adj" fmla="val 50000"/>
              </a:avLst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0" cap="none" spc="0" normalizeH="0" baseline="-25000" noProof="0" dirty="0" smtClean="0">
                <a:ln w="9525">
                  <a:solidFill>
                    <a:srgbClr val="003399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rgbClr val="003399">
                      <a:lumMod val="5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</a:t>
            </a:r>
            <a:r>
              <a:rPr lang="zh-CN" altLang="en-US" sz="6000" b="1" kern="10" baseline="-25000" dirty="0">
                <a:ln w="9525">
                  <a:solidFill>
                    <a:srgbClr val="003399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rgbClr val="003399">
                      <a:lumMod val="50000"/>
                    </a:srgbClr>
                  </a:outerShdw>
                </a:effectLst>
              </a:rPr>
              <a:t>四</a:t>
            </a:r>
            <a:r>
              <a:rPr kumimoji="0" lang="zh-CN" altLang="en-US" sz="6000" b="1" i="0" u="none" strike="noStrike" kern="10" cap="none" spc="0" normalizeH="0" baseline="-25000" noProof="0" dirty="0" smtClean="0">
                <a:ln w="9525">
                  <a:solidFill>
                    <a:srgbClr val="003399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rgbClr val="003399">
                      <a:lumMod val="5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节</a:t>
            </a:r>
            <a:endParaRPr kumimoji="0" lang="zh-CN" altLang="en-US" sz="6000" b="1" i="0" u="none" strike="noStrike" kern="10" cap="none" spc="0" normalizeH="0" baseline="-25000" noProof="0" dirty="0">
              <a:ln w="9525">
                <a:solidFill>
                  <a:srgbClr val="003399"/>
                </a:solidFill>
                <a:prstDash val="solid"/>
              </a:ln>
              <a:solidFill>
                <a:srgbClr val="FFFFFF"/>
              </a:solidFill>
              <a:effectLst>
                <a:outerShdw blurRad="12700" dist="38100" dir="2700000" algn="tl" rotWithShape="0">
                  <a:srgbClr val="003399">
                    <a:lumMod val="5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3356992"/>
            <a:ext cx="9649072" cy="125675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en-US" altLang="zh-CN" sz="6000" kern="10" baseline="-25000" dirty="0">
                <a:ln w="9525">
                  <a:solidFill>
                    <a:srgbClr val="003399"/>
                  </a:solidFill>
                  <a:prstDash val="solid"/>
                </a:ln>
                <a:solidFill>
                  <a:srgbClr val="FFFFFF"/>
                </a:solidFill>
                <a:cs typeface="+mn-cs"/>
              </a:rPr>
              <a:t>SQL</a:t>
            </a:r>
            <a:r>
              <a:rPr lang="zh-CN" altLang="en-US" sz="6000" kern="10" baseline="-25000" dirty="0">
                <a:ln w="9525">
                  <a:solidFill>
                    <a:srgbClr val="003399"/>
                  </a:solidFill>
                  <a:prstDash val="solid"/>
                </a:ln>
                <a:solidFill>
                  <a:srgbClr val="FFFFFF"/>
                </a:solidFill>
                <a:cs typeface="+mn-cs"/>
              </a:rPr>
              <a:t>数据更新命令</a:t>
            </a:r>
          </a:p>
        </p:txBody>
      </p:sp>
    </p:spTree>
    <p:extLst>
      <p:ext uri="{BB962C8B-B14F-4D97-AF65-F5344CB8AC3E}">
        <p14:creationId xmlns:p14="http://schemas.microsoft.com/office/powerpoint/2010/main" val="2083072372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99069" y="5659"/>
            <a:ext cx="2197250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插入数据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71984" y="871368"/>
            <a:ext cx="10081120" cy="68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58775" indent="-358775">
              <a:spcAft>
                <a:spcPct val="30000"/>
              </a:spcAft>
              <a:buClr>
                <a:srgbClr val="66FF33"/>
              </a:buClr>
              <a:buSzPct val="85000"/>
              <a:buBlip>
                <a:blip r:embed="rId3"/>
              </a:buBlip>
              <a:tabLst>
                <a:tab pos="381000" algn="l"/>
              </a:tabLst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插入单个元组</a:t>
            </a:r>
          </a:p>
          <a:p>
            <a:pPr marL="358775" indent="-358775">
              <a:spcBef>
                <a:spcPct val="35000"/>
              </a:spcBef>
              <a:spcAft>
                <a:spcPct val="0"/>
              </a:spcAft>
              <a:buClr>
                <a:srgbClr val="FFFFCC"/>
              </a:buClr>
              <a:buSzPct val="60000"/>
              <a:tabLst>
                <a:tab pos="381000" algn="l"/>
              </a:tabLst>
              <a:defRPr/>
            </a:pPr>
            <a:r>
              <a:rPr lang="en-US" altLang="zh-CN" sz="32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INSERT</a:t>
            </a:r>
            <a:r>
              <a:rPr lang="en-US" altLang="zh-CN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altLang="zh-CN" sz="32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INTO</a:t>
            </a:r>
            <a:r>
              <a:rPr lang="en-US" altLang="zh-CN" sz="32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</a:t>
            </a:r>
            <a:r>
              <a:rPr lang="en-US" altLang="zh-CN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&lt;</a:t>
            </a:r>
            <a:r>
              <a:rPr lang="zh-CN" altLang="en-US" sz="3200" i="1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表名</a:t>
            </a:r>
            <a:r>
              <a:rPr lang="zh-CN" altLang="en-US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&gt;  [(&lt;</a:t>
            </a:r>
            <a:r>
              <a:rPr lang="zh-CN" altLang="en-US" sz="3200" i="1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列名1</a:t>
            </a:r>
            <a:r>
              <a:rPr lang="zh-CN" altLang="en-US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&gt;[,&lt;</a:t>
            </a:r>
            <a:r>
              <a:rPr lang="zh-CN" altLang="en-US" sz="3200" i="1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列名2</a:t>
            </a:r>
            <a:r>
              <a:rPr lang="zh-CN" altLang="en-US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&gt;]...)]</a:t>
            </a:r>
          </a:p>
          <a:p>
            <a:pPr marL="358775" indent="-358775">
              <a:spcAft>
                <a:spcPct val="0"/>
              </a:spcAft>
              <a:buClr>
                <a:srgbClr val="FFFFCC"/>
              </a:buClr>
              <a:buSzPct val="60000"/>
              <a:tabLst>
                <a:tab pos="381000" algn="l"/>
              </a:tabLst>
              <a:defRPr/>
            </a:pPr>
            <a:r>
              <a:rPr lang="en-US" altLang="zh-CN" sz="32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VALUES</a:t>
            </a:r>
            <a:r>
              <a:rPr lang="en-US" altLang="zh-CN" sz="32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</a:t>
            </a:r>
            <a:r>
              <a:rPr lang="en-US" altLang="zh-CN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(&lt;</a:t>
            </a:r>
            <a:r>
              <a:rPr lang="zh-CN" altLang="en-US" sz="3200" i="1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常量1</a:t>
            </a:r>
            <a:r>
              <a:rPr lang="zh-CN" altLang="en-US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&gt; [,&lt;</a:t>
            </a:r>
            <a:r>
              <a:rPr lang="zh-CN" altLang="en-US" sz="3200" i="1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常量2</a:t>
            </a:r>
            <a:r>
              <a:rPr lang="zh-CN" altLang="en-US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&gt;]...)</a:t>
            </a:r>
            <a:r>
              <a:rPr lang="zh-CN" altLang="en-US" sz="32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endParaRPr lang="zh-CN" altLang="en-US" sz="3200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07890"/>
              </p:ext>
            </p:extLst>
          </p:nvPr>
        </p:nvGraphicFramePr>
        <p:xfrm>
          <a:off x="5591944" y="234830"/>
          <a:ext cx="3733800" cy="1098552"/>
        </p:xfrm>
        <a:graphic>
          <a:graphicData uri="http://schemas.openxmlformats.org/drawingml/2006/table">
            <a:tbl>
              <a:tblPr/>
              <a:tblGrid>
                <a:gridCol w="668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籍贯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99001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成都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99002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刘华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重庆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99003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伍松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雅安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Rectangle 49"/>
          <p:cNvSpPr>
            <a:spLocks noChangeArrowheads="1"/>
          </p:cNvSpPr>
          <p:nvPr/>
        </p:nvSpPr>
        <p:spPr bwMode="auto">
          <a:xfrm>
            <a:off x="530052" y="3429000"/>
            <a:ext cx="8267700" cy="9366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85738" indent="-185738">
              <a:spcBef>
                <a:spcPct val="15000"/>
              </a:spcBef>
              <a:spcAft>
                <a:spcPct val="0"/>
              </a:spcAft>
              <a:buClr>
                <a:srgbClr val="FFFFFF"/>
              </a:buClr>
              <a:buFontTx/>
              <a:buChar char="•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如果表名后不指明任何列名，那么必须在</a:t>
            </a:r>
            <a:r>
              <a:rPr lang="en-US" altLang="zh-CN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VALUES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子句中</a:t>
            </a: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依次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给出</a:t>
            </a: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全部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列值。</a:t>
            </a:r>
          </a:p>
        </p:txBody>
      </p:sp>
      <p:sp>
        <p:nvSpPr>
          <p:cNvPr id="21" name="Rectangle 50"/>
          <p:cNvSpPr>
            <a:spLocks noChangeArrowheads="1"/>
          </p:cNvSpPr>
          <p:nvPr/>
        </p:nvSpPr>
        <p:spPr bwMode="auto">
          <a:xfrm>
            <a:off x="793577" y="4725143"/>
            <a:ext cx="8064500" cy="7937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Aft>
                <a:spcPct val="20000"/>
              </a:spcAft>
              <a:buClr>
                <a:srgbClr val="FFFFFF"/>
              </a:buClr>
              <a:buSzPct val="85000"/>
              <a:defRPr/>
            </a:pPr>
            <a:r>
              <a:rPr lang="zh-CN" altLang="en-US" sz="26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</a:t>
            </a:r>
            <a:r>
              <a:rPr lang="en-US" altLang="zh-CN" sz="26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</a:t>
            </a:r>
            <a:r>
              <a:rPr lang="zh-CN" altLang="en-US" sz="26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系增加一名学号为</a:t>
            </a:r>
            <a:r>
              <a:rPr lang="en-US" altLang="zh-CN" sz="26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98004</a:t>
            </a:r>
            <a:r>
              <a:rPr lang="zh-CN" altLang="en-US" sz="26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，来自成都的名叫陈宇的</a:t>
            </a:r>
            <a:r>
              <a:rPr lang="en-US" altLang="zh-CN" sz="26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</a:t>
            </a:r>
            <a:r>
              <a:rPr lang="zh-CN" altLang="en-US" sz="26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岁女学生</a:t>
            </a:r>
            <a:r>
              <a:rPr lang="en-US" altLang="zh-CN" sz="26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endParaRPr lang="en-US" altLang="zh-CN" sz="2600" kern="0" dirty="0"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" name="Rectangle 51"/>
          <p:cNvSpPr>
            <a:spLocks noChangeArrowheads="1"/>
          </p:cNvSpPr>
          <p:nvPr/>
        </p:nvSpPr>
        <p:spPr bwMode="auto">
          <a:xfrm>
            <a:off x="5312544" y="206255"/>
            <a:ext cx="157094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</a:pPr>
            <a:r>
              <a:rPr lang="en-US" altLang="zh-CN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</a:p>
        </p:txBody>
      </p:sp>
      <p:sp>
        <p:nvSpPr>
          <p:cNvPr id="24" name="Rectangle 48"/>
          <p:cNvSpPr>
            <a:spLocks noChangeArrowheads="1"/>
          </p:cNvSpPr>
          <p:nvPr/>
        </p:nvSpPr>
        <p:spPr bwMode="auto">
          <a:xfrm>
            <a:off x="795165" y="5661247"/>
            <a:ext cx="8202613" cy="86177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INSERT INTO S </a:t>
            </a:r>
            <a:endParaRPr lang="zh-CN" altLang="en-US" sz="2800" kern="0" dirty="0"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VALUES('98004','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陈宇','女',19,'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IS','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成都') </a:t>
            </a:r>
            <a:endParaRPr lang="en-US" altLang="zh-CN" sz="2800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9283519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99069" y="5659"/>
            <a:ext cx="2197250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插入数据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71984" y="871368"/>
            <a:ext cx="10081120" cy="68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58775" indent="-358775">
              <a:spcAft>
                <a:spcPct val="30000"/>
              </a:spcAft>
              <a:buClr>
                <a:srgbClr val="66FF33"/>
              </a:buClr>
              <a:buSzPct val="85000"/>
              <a:buBlip>
                <a:blip r:embed="rId3"/>
              </a:buBlip>
              <a:tabLst>
                <a:tab pos="381000" algn="l"/>
              </a:tabLst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插入单个元组</a:t>
            </a:r>
          </a:p>
          <a:p>
            <a:pPr marL="358775" indent="-358775">
              <a:spcBef>
                <a:spcPct val="35000"/>
              </a:spcBef>
              <a:spcAft>
                <a:spcPct val="0"/>
              </a:spcAft>
              <a:buClr>
                <a:srgbClr val="FFFFCC"/>
              </a:buClr>
              <a:buSzPct val="60000"/>
              <a:tabLst>
                <a:tab pos="381000" algn="l"/>
              </a:tabLst>
              <a:defRPr/>
            </a:pPr>
            <a:r>
              <a:rPr lang="en-US" altLang="zh-CN" sz="32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INSERT</a:t>
            </a:r>
            <a:r>
              <a:rPr lang="en-US" altLang="zh-CN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altLang="zh-CN" sz="32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INTO</a:t>
            </a:r>
            <a:r>
              <a:rPr lang="en-US" altLang="zh-CN" sz="32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</a:t>
            </a:r>
            <a:r>
              <a:rPr lang="en-US" altLang="zh-CN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&lt;</a:t>
            </a:r>
            <a:r>
              <a:rPr lang="zh-CN" altLang="en-US" sz="3200" i="1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表名</a:t>
            </a:r>
            <a:r>
              <a:rPr lang="zh-CN" altLang="en-US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&gt;  [(&lt;</a:t>
            </a:r>
            <a:r>
              <a:rPr lang="zh-CN" altLang="en-US" sz="3200" i="1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列名1</a:t>
            </a:r>
            <a:r>
              <a:rPr lang="zh-CN" altLang="en-US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&gt;[,&lt;</a:t>
            </a:r>
            <a:r>
              <a:rPr lang="zh-CN" altLang="en-US" sz="3200" i="1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列名2</a:t>
            </a:r>
            <a:r>
              <a:rPr lang="zh-CN" altLang="en-US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&gt;]...)]</a:t>
            </a:r>
          </a:p>
          <a:p>
            <a:pPr marL="358775" indent="-358775">
              <a:spcAft>
                <a:spcPct val="0"/>
              </a:spcAft>
              <a:buClr>
                <a:srgbClr val="FFFFCC"/>
              </a:buClr>
              <a:buSzPct val="60000"/>
              <a:tabLst>
                <a:tab pos="381000" algn="l"/>
              </a:tabLst>
              <a:defRPr/>
            </a:pPr>
            <a:r>
              <a:rPr lang="en-US" altLang="zh-CN" sz="32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VALUES</a:t>
            </a:r>
            <a:r>
              <a:rPr lang="en-US" altLang="zh-CN" sz="32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</a:t>
            </a:r>
            <a:r>
              <a:rPr lang="en-US" altLang="zh-CN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(&lt;</a:t>
            </a:r>
            <a:r>
              <a:rPr lang="zh-CN" altLang="en-US" sz="3200" i="1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常量1</a:t>
            </a:r>
            <a:r>
              <a:rPr lang="zh-CN" altLang="en-US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&gt; [,&lt;</a:t>
            </a:r>
            <a:r>
              <a:rPr lang="zh-CN" altLang="en-US" sz="3200" i="1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常量2</a:t>
            </a:r>
            <a:r>
              <a:rPr lang="zh-CN" altLang="en-US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&gt;]...)</a:t>
            </a:r>
            <a:r>
              <a:rPr lang="zh-CN" altLang="en-US" sz="32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endParaRPr lang="zh-CN" altLang="en-US" sz="3200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07890"/>
              </p:ext>
            </p:extLst>
          </p:nvPr>
        </p:nvGraphicFramePr>
        <p:xfrm>
          <a:off x="5591944" y="234830"/>
          <a:ext cx="3733800" cy="1098552"/>
        </p:xfrm>
        <a:graphic>
          <a:graphicData uri="http://schemas.openxmlformats.org/drawingml/2006/table">
            <a:tbl>
              <a:tblPr/>
              <a:tblGrid>
                <a:gridCol w="668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籍贯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99001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成都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99002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刘华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重庆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99003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伍松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雅安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Rectangle 51"/>
          <p:cNvSpPr>
            <a:spLocks noChangeArrowheads="1"/>
          </p:cNvSpPr>
          <p:nvPr/>
        </p:nvSpPr>
        <p:spPr bwMode="auto">
          <a:xfrm>
            <a:off x="5312544" y="206255"/>
            <a:ext cx="157094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</a:pPr>
            <a:r>
              <a:rPr lang="en-US" altLang="zh-CN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13322" y="5595244"/>
            <a:ext cx="8202613" cy="8540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85000"/>
              <a:buFont typeface="Wingdings" pitchFamily="2" charset="2"/>
              <a:buNone/>
              <a:defRPr/>
            </a:pPr>
            <a:r>
              <a:rPr kumimoji="1" lang="en-US" altLang="zh-CN" sz="280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INSERT INTO S(</a:t>
            </a:r>
            <a:r>
              <a:rPr kumimoji="1" lang="zh-CN" alt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姓名</a:t>
            </a:r>
            <a:r>
              <a:rPr kumimoji="1" lang="en-US" altLang="zh-CN" sz="280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</a:t>
            </a:r>
            <a:r>
              <a:rPr kumimoji="1" lang="zh-CN" altLang="en-US" sz="28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学号</a:t>
            </a:r>
            <a:r>
              <a:rPr kumimoji="1" lang="en-US" altLang="zh-CN" sz="280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85000"/>
              <a:buFont typeface="Wingdings" pitchFamily="2" charset="2"/>
              <a:buNone/>
              <a:defRPr/>
            </a:pPr>
            <a:r>
              <a:rPr kumimoji="1" lang="en-US" altLang="zh-CN" sz="280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VALUES</a:t>
            </a:r>
            <a:r>
              <a:rPr kumimoji="1" lang="en-US" altLang="zh-CN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('</a:t>
            </a:r>
            <a:r>
              <a:rPr kumimoji="1" lang="zh-CN" alt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邓红'</a:t>
            </a:r>
            <a:r>
              <a:rPr kumimoji="1" lang="zh-CN" altLang="en-US" sz="280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</a:t>
            </a:r>
            <a:r>
              <a:rPr kumimoji="1" lang="en-US" altLang="zh-CN" sz="28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'98005'</a:t>
            </a:r>
            <a:r>
              <a:rPr kumimoji="1" lang="zh-CN" altLang="en-US" sz="280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 </a:t>
            </a:r>
            <a:r>
              <a:rPr kumimoji="1" lang="en-US" altLang="zh-CN"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51384" y="3140968"/>
            <a:ext cx="8424862" cy="1676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85738" indent="-185738" fontAlgn="base">
              <a:spcBef>
                <a:spcPct val="15000"/>
              </a:spcBef>
              <a:spcAft>
                <a:spcPct val="0"/>
              </a:spcAft>
              <a:buClr>
                <a:srgbClr val="FFFFFF"/>
              </a:buClr>
              <a:buFontTx/>
              <a:buChar char="•"/>
              <a:defRPr/>
            </a:pPr>
            <a:r>
              <a:rPr kumimoji="1"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如果为表指明了某几个列名</a:t>
            </a:r>
            <a:r>
              <a:rPr kumimoji="1"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(</a:t>
            </a:r>
            <a:r>
              <a:rPr kumimoji="1"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不必按表中的顺序</a:t>
            </a:r>
            <a:r>
              <a:rPr kumimoji="1"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</a:t>
            </a:r>
            <a:r>
              <a:rPr kumimoji="1"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，则需在</a:t>
            </a:r>
            <a:r>
              <a:rPr kumimoji="1"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VALUES</a:t>
            </a:r>
            <a:r>
              <a:rPr kumimoji="1"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子句中依次给出与这些列名对应的列值，而未指明的列将会根据表的结构定义被置为默认值或空值</a:t>
            </a:r>
            <a:r>
              <a:rPr kumimoji="1"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(</a:t>
            </a:r>
            <a:r>
              <a:rPr kumimoji="1"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注意某些列可能被定义为不能取空值</a:t>
            </a:r>
            <a:r>
              <a:rPr kumimoji="1"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</a:t>
            </a:r>
            <a:r>
              <a:rPr kumimoji="1"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。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67284" y="5117407"/>
            <a:ext cx="8064500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20000"/>
              </a:spcAft>
              <a:buClr>
                <a:srgbClr val="FFFFFF"/>
              </a:buClr>
              <a:buSzPct val="85000"/>
              <a:buFont typeface="Wingdings" pitchFamily="2" charset="2"/>
              <a:buNone/>
              <a:defRPr/>
            </a:pPr>
            <a:r>
              <a:rPr kumimoji="1" lang="zh-CN" altLang="en-US" sz="2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增加一名学号为</a:t>
            </a:r>
            <a:r>
              <a:rPr kumimoji="1" lang="en-US" altLang="zh-CN" sz="2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98005</a:t>
            </a:r>
            <a:r>
              <a:rPr kumimoji="1" lang="zh-CN" altLang="en-US" sz="2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，名叫邓红的学生</a:t>
            </a:r>
            <a:r>
              <a:rPr kumimoji="1" lang="en-US" altLang="zh-CN" sz="2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:</a:t>
            </a:r>
            <a:endParaRPr kumimoji="1" lang="en-US" altLang="zh-CN" sz="2600"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088651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99069" y="5659"/>
            <a:ext cx="2197250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插入数据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35360" y="1052736"/>
            <a:ext cx="9793088" cy="68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58775" indent="-358775">
              <a:spcAft>
                <a:spcPct val="10000"/>
              </a:spcAft>
              <a:buClr>
                <a:srgbClr val="66FF33"/>
              </a:buClr>
              <a:buSzPct val="85000"/>
              <a:buBlip>
                <a:blip r:embed="rId3"/>
              </a:buBlip>
              <a:tabLst>
                <a:tab pos="381000" algn="l"/>
              </a:tabLst>
              <a:defRPr/>
            </a:pP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插入子查询的结果</a:t>
            </a:r>
          </a:p>
          <a:p>
            <a:pPr marL="358775" indent="-358775">
              <a:spcBef>
                <a:spcPct val="6500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381000" algn="l"/>
              </a:tabLst>
              <a:defRPr/>
            </a:pP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INSERT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INTO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</a:t>
            </a:r>
            <a:r>
              <a:rPr lang="en-US" altLang="zh-CN" sz="32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&lt;</a:t>
            </a:r>
            <a:r>
              <a:rPr lang="zh-CN" altLang="en-US" sz="3200" i="1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表名</a:t>
            </a:r>
            <a:r>
              <a:rPr lang="zh-CN" altLang="en-US" sz="32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&gt;  [(&lt;</a:t>
            </a:r>
            <a:r>
              <a:rPr lang="zh-CN" altLang="en-US" sz="3200" i="1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列名1</a:t>
            </a:r>
            <a:r>
              <a:rPr lang="zh-CN" altLang="en-US" sz="32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&gt;[,&lt;</a:t>
            </a:r>
            <a:r>
              <a:rPr lang="zh-CN" altLang="en-US" sz="3200" i="1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列名2</a:t>
            </a:r>
            <a:r>
              <a:rPr lang="zh-CN" altLang="en-US" sz="32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&gt;]...)]</a:t>
            </a:r>
          </a:p>
          <a:p>
            <a:pPr marL="358775" indent="-358775">
              <a:spcAft>
                <a:spcPct val="0"/>
              </a:spcAft>
              <a:buClr>
                <a:schemeClr val="folHlink"/>
              </a:buClr>
              <a:buSzPct val="60000"/>
              <a:tabLst>
                <a:tab pos="381000" algn="l"/>
              </a:tabLst>
              <a:defRPr/>
            </a:pPr>
            <a:r>
              <a:rPr lang="en-US" altLang="zh-CN" sz="32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  <a:r>
              <a:rPr lang="en-US" altLang="en-US" sz="32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子查询语句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04519"/>
              </p:ext>
            </p:extLst>
          </p:nvPr>
        </p:nvGraphicFramePr>
        <p:xfrm>
          <a:off x="5324441" y="392335"/>
          <a:ext cx="3733800" cy="1098552"/>
        </p:xfrm>
        <a:graphic>
          <a:graphicData uri="http://schemas.openxmlformats.org/drawingml/2006/table">
            <a:tbl>
              <a:tblPr/>
              <a:tblGrid>
                <a:gridCol w="668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籍贯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99001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成都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99002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刘华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重庆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99003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伍松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雅安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angle 48"/>
          <p:cNvSpPr>
            <a:spLocks noChangeArrowheads="1"/>
          </p:cNvSpPr>
          <p:nvPr/>
        </p:nvSpPr>
        <p:spPr bwMode="auto">
          <a:xfrm>
            <a:off x="700657" y="3644777"/>
            <a:ext cx="8202613" cy="103412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40000"/>
              </a:spcBef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4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INSERT INTO S_N</a:t>
            </a:r>
          </a:p>
          <a:p>
            <a:pPr>
              <a:lnSpc>
                <a:spcPct val="90000"/>
              </a:lnSpc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4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 </a:t>
            </a:r>
            <a:r>
              <a:rPr lang="zh-CN" altLang="en-US" sz="24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学号</a:t>
            </a:r>
            <a:r>
              <a:rPr lang="en-US" altLang="zh-CN" sz="24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24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姓名 </a:t>
            </a:r>
            <a:r>
              <a:rPr lang="en-US" altLang="zh-CN" sz="24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S</a:t>
            </a:r>
          </a:p>
          <a:p>
            <a:pPr>
              <a:lnSpc>
                <a:spcPct val="90000"/>
              </a:lnSpc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4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 </a:t>
            </a:r>
            <a:r>
              <a:rPr lang="zh-CN" altLang="en-US" sz="24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系</a:t>
            </a:r>
            <a:r>
              <a:rPr lang="en-US" altLang="zh-CN" sz="24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='CS'</a:t>
            </a:r>
            <a:endParaRPr lang="en-US" altLang="zh-CN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" name="Rectangle 49"/>
          <p:cNvSpPr>
            <a:spLocks noChangeArrowheads="1"/>
          </p:cNvSpPr>
          <p:nvPr/>
        </p:nvSpPr>
        <p:spPr bwMode="auto">
          <a:xfrm>
            <a:off x="699069" y="3212976"/>
            <a:ext cx="8064500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Aft>
                <a:spcPct val="20000"/>
              </a:spcAft>
              <a:buClr>
                <a:srgbClr val="FFFFFF"/>
              </a:buClr>
              <a:buSzPct val="85000"/>
              <a:defRPr/>
            </a:pPr>
            <a:r>
              <a:rPr lang="zh-CN" altLang="en-US" sz="24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将</a:t>
            </a:r>
            <a:r>
              <a:rPr lang="en-US" altLang="zh-CN" sz="24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CS</a:t>
            </a:r>
            <a:r>
              <a:rPr lang="zh-CN" altLang="en-US" sz="24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系学生的学号和姓名填进</a:t>
            </a:r>
            <a:r>
              <a:rPr lang="en-US" altLang="zh-CN" sz="24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S_N</a:t>
            </a:r>
            <a:r>
              <a:rPr lang="zh-CN" altLang="en-US" sz="24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</a:t>
            </a:r>
            <a:endParaRPr lang="en-US" altLang="zh-CN" sz="2400" kern="0" dirty="0"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" name="Rectangle 50"/>
          <p:cNvSpPr>
            <a:spLocks noChangeArrowheads="1"/>
          </p:cNvSpPr>
          <p:nvPr/>
        </p:nvSpPr>
        <p:spPr bwMode="auto">
          <a:xfrm>
            <a:off x="745107" y="5398964"/>
            <a:ext cx="4778375" cy="103412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40000"/>
              </a:spcBef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4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INSERT INTO DGA </a:t>
            </a:r>
          </a:p>
          <a:p>
            <a:pPr>
              <a:lnSpc>
                <a:spcPct val="90000"/>
              </a:lnSpc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4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 </a:t>
            </a:r>
            <a:r>
              <a:rPr lang="zh-CN" altLang="en-US" sz="24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系</a:t>
            </a:r>
            <a:r>
              <a:rPr lang="en-US" altLang="zh-CN" sz="24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,AVG(</a:t>
            </a:r>
            <a:r>
              <a:rPr lang="zh-CN" altLang="en-US" sz="24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年龄</a:t>
            </a:r>
            <a:r>
              <a:rPr lang="en-US" altLang="zh-CN" sz="24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FROM S</a:t>
            </a:r>
          </a:p>
          <a:p>
            <a:pPr>
              <a:lnSpc>
                <a:spcPct val="90000"/>
              </a:lnSpc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4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GROUP BY </a:t>
            </a:r>
            <a:r>
              <a:rPr lang="zh-CN" altLang="en-US" sz="24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系</a:t>
            </a:r>
            <a:endParaRPr lang="zh-CN" altLang="en-US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" name="Rectangle 51"/>
          <p:cNvSpPr>
            <a:spLocks noChangeArrowheads="1"/>
          </p:cNvSpPr>
          <p:nvPr/>
        </p:nvSpPr>
        <p:spPr bwMode="auto">
          <a:xfrm>
            <a:off x="699069" y="5013201"/>
            <a:ext cx="8064500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Aft>
                <a:spcPct val="20000"/>
              </a:spcAft>
              <a:buClr>
                <a:srgbClr val="FFFFFF"/>
              </a:buClr>
              <a:buSzPct val="85000"/>
              <a:defRPr/>
            </a:pPr>
            <a:r>
              <a:rPr lang="zh-CN" altLang="en-US" sz="24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将各系的平均年龄填进</a:t>
            </a:r>
            <a:r>
              <a:rPr lang="en-US" altLang="zh-CN" sz="24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DGA</a:t>
            </a:r>
            <a:r>
              <a:rPr lang="zh-CN" altLang="en-US" sz="24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</a:t>
            </a:r>
            <a:endParaRPr lang="zh-CN" altLang="en-US" sz="2400" kern="0"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20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12874"/>
              </p:ext>
            </p:extLst>
          </p:nvPr>
        </p:nvGraphicFramePr>
        <p:xfrm>
          <a:off x="7457057" y="3332038"/>
          <a:ext cx="1427163" cy="1227138"/>
        </p:xfrm>
        <a:graphic>
          <a:graphicData uri="http://schemas.openxmlformats.org/drawingml/2006/table">
            <a:tbl>
              <a:tblPr/>
              <a:tblGrid>
                <a:gridCol w="668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Rectangle 75"/>
          <p:cNvSpPr>
            <a:spLocks noChangeArrowheads="1"/>
          </p:cNvSpPr>
          <p:nvPr/>
        </p:nvSpPr>
        <p:spPr bwMode="auto">
          <a:xfrm>
            <a:off x="6847456" y="3332038"/>
            <a:ext cx="501740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S_N</a:t>
            </a:r>
          </a:p>
        </p:txBody>
      </p:sp>
      <p:graphicFrame>
        <p:nvGraphicFramePr>
          <p:cNvPr id="23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585636"/>
              </p:ext>
            </p:extLst>
          </p:nvPr>
        </p:nvGraphicFramePr>
        <p:xfrm>
          <a:off x="7152256" y="5237038"/>
          <a:ext cx="1752600" cy="1219200"/>
        </p:xfrm>
        <a:graphic>
          <a:graphicData uri="http://schemas.openxmlformats.org/drawingml/2006/table">
            <a:tbl>
              <a:tblPr/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平均年龄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Rectangle 99"/>
          <p:cNvSpPr>
            <a:spLocks noChangeArrowheads="1"/>
          </p:cNvSpPr>
          <p:nvPr/>
        </p:nvSpPr>
        <p:spPr bwMode="auto">
          <a:xfrm>
            <a:off x="6466457" y="5206876"/>
            <a:ext cx="610745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DGA</a:t>
            </a:r>
          </a:p>
        </p:txBody>
      </p:sp>
      <p:sp>
        <p:nvSpPr>
          <p:cNvPr id="25" name="AutoShape 100"/>
          <p:cNvSpPr>
            <a:spLocks noChangeArrowheads="1"/>
          </p:cNvSpPr>
          <p:nvPr/>
        </p:nvSpPr>
        <p:spPr bwMode="auto">
          <a:xfrm>
            <a:off x="4874195" y="4005139"/>
            <a:ext cx="1368425" cy="1008063"/>
          </a:xfrm>
          <a:prstGeom prst="wedgeRoundRectCallout">
            <a:avLst>
              <a:gd name="adj1" fmla="val 57310"/>
              <a:gd name="adj2" fmla="val -26852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lIns="0" tIns="36000" rIns="0" bIns="36000"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4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事先得有这些表</a:t>
            </a:r>
          </a:p>
        </p:txBody>
      </p:sp>
      <p:sp>
        <p:nvSpPr>
          <p:cNvPr id="26" name="Rectangle 101"/>
          <p:cNvSpPr>
            <a:spLocks noChangeArrowheads="1"/>
          </p:cNvSpPr>
          <p:nvPr/>
        </p:nvSpPr>
        <p:spPr bwMode="auto">
          <a:xfrm>
            <a:off x="5070441" y="363760"/>
            <a:ext cx="157094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</a:pPr>
            <a:r>
              <a:rPr lang="en-US" altLang="zh-CN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463299626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12316" y="13250"/>
            <a:ext cx="2197250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修改数据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712468" y="1011704"/>
            <a:ext cx="9992043" cy="68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58775" indent="-358775">
              <a:spcAft>
                <a:spcPct val="0"/>
              </a:spcAft>
              <a:tabLst>
                <a:tab pos="381000" algn="l"/>
              </a:tabLst>
              <a:defRPr/>
            </a:pPr>
            <a:r>
              <a:rPr lang="en-US" altLang="zh-CN" sz="32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UPDATE</a:t>
            </a:r>
            <a:r>
              <a:rPr lang="en-US" altLang="zh-CN" sz="32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altLang="zh-CN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&lt;</a:t>
            </a:r>
            <a:r>
              <a:rPr lang="zh-CN" altLang="en-US" sz="3200" i="1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表名</a:t>
            </a:r>
            <a:r>
              <a:rPr lang="zh-CN" altLang="en-US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&gt;</a:t>
            </a:r>
          </a:p>
          <a:p>
            <a:pPr marL="358775" indent="-358775">
              <a:spcAft>
                <a:spcPct val="0"/>
              </a:spcAft>
              <a:buClr>
                <a:srgbClr val="FFFFCC"/>
              </a:buClr>
              <a:buSzPct val="60000"/>
              <a:tabLst>
                <a:tab pos="381000" algn="l"/>
              </a:tabLst>
              <a:defRPr/>
            </a:pPr>
            <a:r>
              <a:rPr lang="en-US" altLang="zh-CN" sz="32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SET</a:t>
            </a:r>
            <a:r>
              <a:rPr lang="zh-CN" altLang="en-US" sz="32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zh-CN" altLang="en-US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&lt;</a:t>
            </a:r>
            <a:r>
              <a:rPr lang="zh-CN" altLang="en-US" sz="3200" i="1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列名1</a:t>
            </a:r>
            <a:r>
              <a:rPr lang="zh-CN" altLang="en-US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&gt;=&lt;</a:t>
            </a:r>
            <a:r>
              <a:rPr lang="zh-CN" altLang="en-US" sz="3200" i="1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表达式1</a:t>
            </a:r>
            <a:r>
              <a:rPr lang="zh-CN" altLang="en-US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&gt;[,&lt;</a:t>
            </a:r>
            <a:r>
              <a:rPr lang="zh-CN" altLang="en-US" sz="3200" i="1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列名2</a:t>
            </a:r>
            <a:r>
              <a:rPr lang="zh-CN" altLang="en-US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&gt;=&lt;</a:t>
            </a:r>
            <a:r>
              <a:rPr lang="zh-CN" altLang="en-US" sz="3200" i="1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表达式2</a:t>
            </a:r>
            <a:r>
              <a:rPr lang="zh-CN" altLang="en-US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&gt;]...</a:t>
            </a:r>
          </a:p>
          <a:p>
            <a:pPr marL="358775" indent="-358775">
              <a:spcAft>
                <a:spcPct val="0"/>
              </a:spcAft>
              <a:buClr>
                <a:srgbClr val="FFFFCC"/>
              </a:buClr>
              <a:buSzPct val="60000"/>
              <a:tabLst>
                <a:tab pos="381000" algn="l"/>
              </a:tabLst>
              <a:defRPr/>
            </a:pPr>
            <a:r>
              <a:rPr lang="zh-CN" altLang="en-US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[</a:t>
            </a:r>
            <a:r>
              <a:rPr lang="en-US" altLang="zh-CN" sz="32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WHERE</a:t>
            </a:r>
            <a:r>
              <a:rPr lang="en-US" altLang="zh-CN" sz="32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altLang="zh-CN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&lt;</a:t>
            </a:r>
            <a:r>
              <a:rPr lang="zh-CN" altLang="en-US" sz="3200" i="1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条件</a:t>
            </a:r>
            <a:r>
              <a:rPr lang="zh-CN" altLang="en-US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&gt;]</a:t>
            </a:r>
            <a:r>
              <a:rPr lang="zh-CN" altLang="en-US" sz="32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endParaRPr lang="zh-CN" altLang="en-US" sz="3200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8489896" y="3319628"/>
            <a:ext cx="711139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</a:pPr>
            <a:r>
              <a:rPr lang="en-US" altLang="zh-CN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940997" y="3290976"/>
            <a:ext cx="5181600" cy="11382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UPDATE S </a:t>
            </a:r>
            <a:endParaRPr lang="zh-CN" altLang="en-US" sz="2600" kern="0" dirty="0"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SET </a:t>
            </a:r>
            <a:r>
              <a:rPr lang="zh-CN" altLang="en-US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姓名</a:t>
            </a:r>
            <a:r>
              <a:rPr lang="en-US" altLang="zh-CN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='</a:t>
            </a:r>
            <a:r>
              <a:rPr lang="zh-CN" altLang="en-US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王浩'</a:t>
            </a:r>
            <a:r>
              <a:rPr lang="en-US" altLang="zh-CN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年龄</a:t>
            </a:r>
            <a:r>
              <a:rPr lang="en-US" altLang="zh-CN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=22</a:t>
            </a:r>
          </a:p>
          <a:p>
            <a:pPr>
              <a:lnSpc>
                <a:spcPct val="90000"/>
              </a:lnSpc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 </a:t>
            </a:r>
            <a:r>
              <a:rPr lang="zh-CN" altLang="en-US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学号</a:t>
            </a:r>
            <a:r>
              <a:rPr lang="en-US" altLang="zh-CN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='99002'</a:t>
            </a:r>
            <a:endParaRPr lang="en-US" altLang="zh-CN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902898" y="2859176"/>
            <a:ext cx="6120265" cy="40011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20000"/>
              </a:spcAft>
              <a:buClr>
                <a:srgbClr val="FFFFFF"/>
              </a:buClr>
              <a:buSzPct val="85000"/>
              <a:defRPr/>
            </a:pPr>
            <a:r>
              <a:rPr lang="zh-CN" altLang="en-US" sz="26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将</a:t>
            </a:r>
            <a:r>
              <a:rPr lang="en-US" altLang="zh-CN" sz="26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99002</a:t>
            </a:r>
            <a:r>
              <a:rPr lang="zh-CN" altLang="en-US" sz="26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号学生改名为王浩</a:t>
            </a:r>
            <a:r>
              <a:rPr lang="en-US" altLang="zh-CN" sz="26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26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年龄改为</a:t>
            </a:r>
            <a:r>
              <a:rPr lang="en-US" altLang="zh-CN" sz="26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22</a:t>
            </a:r>
            <a:r>
              <a:rPr lang="zh-CN" altLang="en-US" sz="26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岁</a:t>
            </a:r>
            <a:endParaRPr lang="en-US" altLang="zh-CN" sz="2600" kern="0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4407942" y="352426"/>
            <a:ext cx="4824412" cy="503238"/>
          </a:xfrm>
          <a:prstGeom prst="rect">
            <a:avLst/>
          </a:prstGeom>
          <a:solidFill>
            <a:srgbClr val="0000CC"/>
          </a:solidFill>
          <a:ln w="28575" cap="sq" algn="ctr">
            <a:solidFill>
              <a:srgbClr val="FFFFCC"/>
            </a:solidFill>
            <a:miter lim="800000"/>
            <a:headEnd/>
            <a:tailEnd/>
          </a:ln>
          <a:effectLst>
            <a:outerShdw dist="107763" dir="2700000" algn="ctr" rotWithShape="0">
              <a:srgbClr val="000514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spcAft>
                <a:spcPct val="0"/>
              </a:spcAft>
              <a:defRPr/>
            </a:pPr>
            <a:r>
              <a:rPr lang="zh-CN" altLang="en-US" sz="2800" ker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无</a:t>
            </a:r>
            <a:r>
              <a:rPr lang="en-US" altLang="zh-CN" sz="2800" ker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</a:t>
            </a:r>
            <a:r>
              <a:rPr lang="zh-CN" altLang="en-US" sz="2800" ker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时修改范围为全部行</a:t>
            </a: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902897" y="4599077"/>
            <a:ext cx="3632200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20000"/>
              </a:spcAft>
              <a:buClr>
                <a:srgbClr val="FFFFFF"/>
              </a:buClr>
              <a:buSzPct val="85000"/>
              <a:defRPr/>
            </a:pPr>
            <a:r>
              <a:rPr lang="zh-CN" altLang="en-US" sz="26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将所有学生的系改为空白</a:t>
            </a:r>
            <a:endParaRPr lang="en-US" altLang="zh-CN" sz="2600" kern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940997" y="5032464"/>
            <a:ext cx="5181600" cy="40011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Aft>
                <a:spcPct val="0"/>
              </a:spcAft>
              <a:defRPr/>
            </a:pPr>
            <a:r>
              <a:rPr lang="en-US" altLang="zh-CN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UPDATE S SET </a:t>
            </a:r>
            <a:r>
              <a:rPr lang="zh-CN" altLang="en-US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系</a:t>
            </a:r>
            <a:r>
              <a:rPr lang="en-US" altLang="zh-CN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=''</a:t>
            </a:r>
            <a:endParaRPr lang="en-US" altLang="zh-CN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902897" y="5637302"/>
            <a:ext cx="6769100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20000"/>
              </a:spcAft>
              <a:buClr>
                <a:srgbClr val="FFFFFF"/>
              </a:buClr>
              <a:buSzPct val="85000"/>
              <a:defRPr/>
            </a:pPr>
            <a:r>
              <a:rPr lang="zh-CN" altLang="en-US" sz="26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若籍贯</a:t>
            </a:r>
            <a:r>
              <a:rPr lang="en-US" altLang="zh-CN" sz="26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zh-CN" altLang="en-US" sz="26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籍贯</a:t>
            </a:r>
            <a:r>
              <a:rPr lang="en-US" altLang="zh-CN" sz="26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zh-CN" altLang="en-US" sz="26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允许为空</a:t>
            </a:r>
            <a:r>
              <a:rPr lang="en-US" altLang="zh-CN" sz="26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26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将所有学生的籍贯清空</a:t>
            </a:r>
            <a:endParaRPr lang="en-US" altLang="zh-CN" sz="2600" kern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940997" y="6053226"/>
            <a:ext cx="5181600" cy="40011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Aft>
                <a:spcPct val="0"/>
              </a:spcAft>
              <a:defRPr/>
            </a:pPr>
            <a:r>
              <a:rPr lang="en-US" altLang="zh-CN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UPDATE S SET </a:t>
            </a:r>
            <a:r>
              <a:rPr lang="zh-CN" altLang="en-US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籍贯</a:t>
            </a:r>
            <a:r>
              <a:rPr lang="en-US" altLang="zh-CN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=NULL</a:t>
            </a:r>
            <a:endParaRPr lang="en-US" altLang="zh-CN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46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186284"/>
              </p:ext>
            </p:extLst>
          </p:nvPr>
        </p:nvGraphicFramePr>
        <p:xfrm>
          <a:off x="8256240" y="3813264"/>
          <a:ext cx="3168650" cy="1219200"/>
        </p:xfrm>
        <a:graphic>
          <a:graphicData uri="http://schemas.openxmlformats.org/drawingml/2006/table">
            <a:tbl>
              <a:tblPr/>
              <a:tblGrid>
                <a:gridCol w="700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0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籍贯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99001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成都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99002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刘华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重庆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99003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伍松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雅安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74197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12316" y="13250"/>
            <a:ext cx="2197250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修改数据</a:t>
            </a:r>
          </a:p>
        </p:txBody>
      </p:sp>
      <p:graphicFrame>
        <p:nvGraphicFramePr>
          <p:cNvPr id="13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217381"/>
              </p:ext>
            </p:extLst>
          </p:nvPr>
        </p:nvGraphicFramePr>
        <p:xfrm>
          <a:off x="8522054" y="1112086"/>
          <a:ext cx="3024187" cy="1097280"/>
        </p:xfrm>
        <a:graphic>
          <a:graphicData uri="http://schemas.openxmlformats.org/drawingml/2006/table">
            <a:tbl>
              <a:tblPr/>
              <a:tblGrid>
                <a:gridCol w="668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籍贯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99001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成都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99002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刘华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重庆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99003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伍松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雅安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angle 115"/>
          <p:cNvSpPr>
            <a:spLocks noChangeArrowheads="1"/>
          </p:cNvSpPr>
          <p:nvPr/>
        </p:nvSpPr>
        <p:spPr bwMode="auto">
          <a:xfrm>
            <a:off x="8666515" y="751723"/>
            <a:ext cx="157094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</a:pPr>
            <a:r>
              <a:rPr lang="en-US" altLang="zh-CN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</a:p>
        </p:txBody>
      </p:sp>
      <p:graphicFrame>
        <p:nvGraphicFramePr>
          <p:cNvPr id="15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20724"/>
              </p:ext>
            </p:extLst>
          </p:nvPr>
        </p:nvGraphicFramePr>
        <p:xfrm>
          <a:off x="10292116" y="3518151"/>
          <a:ext cx="1254125" cy="1646238"/>
        </p:xfrm>
        <a:graphic>
          <a:graphicData uri="http://schemas.openxmlformats.org/drawingml/2006/table">
            <a:tbl>
              <a:tblPr/>
              <a:tblGrid>
                <a:gridCol w="668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补助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99001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99002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99003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140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45"/>
          <p:cNvSpPr>
            <a:spLocks noChangeArrowheads="1"/>
          </p:cNvSpPr>
          <p:nvPr/>
        </p:nvSpPr>
        <p:spPr bwMode="auto">
          <a:xfrm>
            <a:off x="10413131" y="3124571"/>
            <a:ext cx="658835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S_BZ</a:t>
            </a:r>
          </a:p>
        </p:txBody>
      </p:sp>
      <p:sp>
        <p:nvSpPr>
          <p:cNvPr id="17" name="Rectangle 146"/>
          <p:cNvSpPr>
            <a:spLocks noChangeArrowheads="1"/>
          </p:cNvSpPr>
          <p:nvPr/>
        </p:nvSpPr>
        <p:spPr bwMode="auto">
          <a:xfrm>
            <a:off x="876722" y="2468021"/>
            <a:ext cx="5568950" cy="22775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UPDATE S_BZ inner join S</a:t>
            </a:r>
          </a:p>
          <a:p>
            <a:pPr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ON S_BZ.</a:t>
            </a:r>
            <a:r>
              <a:rPr lang="zh-CN" altLang="en-US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学号 </a:t>
            </a:r>
            <a:r>
              <a:rPr lang="en-US" altLang="zh-CN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S.</a:t>
            </a:r>
            <a:r>
              <a:rPr lang="zh-CN" altLang="en-US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学号</a:t>
            </a:r>
          </a:p>
          <a:p>
            <a:pPr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AND S.</a:t>
            </a:r>
            <a:r>
              <a:rPr lang="zh-CN" altLang="en-US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籍贯</a:t>
            </a:r>
            <a:r>
              <a:rPr lang="en-US" altLang="zh-CN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=‘</a:t>
            </a:r>
            <a:r>
              <a:rPr lang="zh-CN" altLang="en-US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成都' </a:t>
            </a:r>
            <a:endParaRPr lang="en-US" altLang="zh-CN" sz="2600" kern="0" dirty="0"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SET </a:t>
            </a:r>
            <a:r>
              <a:rPr lang="zh-CN" altLang="en-US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补助</a:t>
            </a:r>
            <a:r>
              <a:rPr lang="en-US" altLang="zh-CN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zh-CN" altLang="en-US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补助</a:t>
            </a:r>
            <a:r>
              <a:rPr lang="en-US" altLang="zh-CN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+50;</a:t>
            </a:r>
          </a:p>
          <a:p>
            <a:pPr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endParaRPr lang="en-US" altLang="zh-CN" sz="2600" kern="0" dirty="0"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endParaRPr lang="zh-CN" altLang="en-US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" name="Rectangle 147"/>
          <p:cNvSpPr>
            <a:spLocks noChangeArrowheads="1"/>
          </p:cNvSpPr>
          <p:nvPr/>
        </p:nvSpPr>
        <p:spPr bwMode="auto">
          <a:xfrm>
            <a:off x="853708" y="1146945"/>
            <a:ext cx="5904656" cy="86177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Aft>
                <a:spcPct val="20000"/>
              </a:spcAft>
              <a:buClr>
                <a:srgbClr val="FFFFFF"/>
              </a:buClr>
              <a:buSzPct val="85000"/>
              <a:defRPr/>
            </a:pP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将补助表</a:t>
            </a:r>
            <a:r>
              <a:rPr lang="en-US" altLang="zh-CN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(S_BZ)</a:t>
            </a: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中来自成都的所有学生的补助</a:t>
            </a:r>
            <a:r>
              <a:rPr lang="en-US" altLang="zh-CN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sz="2800" kern="0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Bz</a:t>
            </a:r>
            <a:r>
              <a:rPr lang="en-US" altLang="zh-CN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值增加</a:t>
            </a:r>
            <a:r>
              <a:rPr lang="en-US" altLang="zh-CN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50</a:t>
            </a:r>
            <a:endParaRPr lang="zh-CN" altLang="en-US" sz="2800" kern="0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" name="Rectangle 148"/>
          <p:cNvSpPr>
            <a:spLocks noChangeArrowheads="1"/>
          </p:cNvSpPr>
          <p:nvPr/>
        </p:nvSpPr>
        <p:spPr bwMode="auto">
          <a:xfrm>
            <a:off x="876723" y="5204870"/>
            <a:ext cx="7704137" cy="12207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UPDATE S_BZ SET </a:t>
            </a:r>
            <a:r>
              <a:rPr lang="zh-CN" altLang="en-US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补助</a:t>
            </a:r>
            <a:r>
              <a:rPr lang="en-US" altLang="zh-CN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zh-CN" altLang="en-US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补助</a:t>
            </a:r>
            <a:r>
              <a:rPr lang="en-US" altLang="zh-CN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+50</a:t>
            </a:r>
          </a:p>
          <a:p>
            <a:pPr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WHERE </a:t>
            </a:r>
            <a:r>
              <a:rPr lang="zh-CN" altLang="en-US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学号 </a:t>
            </a:r>
            <a:r>
              <a:rPr lang="en-US" altLang="zh-CN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( </a:t>
            </a:r>
          </a:p>
          <a:p>
            <a:pPr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SELECT </a:t>
            </a:r>
            <a:r>
              <a:rPr lang="zh-CN" altLang="en-US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学号 </a:t>
            </a:r>
            <a:r>
              <a:rPr lang="en-US" altLang="zh-CN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S WHERE </a:t>
            </a:r>
            <a:r>
              <a:rPr lang="zh-CN" altLang="en-US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籍贯</a:t>
            </a:r>
            <a:r>
              <a:rPr lang="en-US" altLang="zh-CN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='</a:t>
            </a:r>
            <a:r>
              <a:rPr lang="zh-CN" altLang="en-US" sz="2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成都' ) </a:t>
            </a:r>
            <a:endParaRPr lang="zh-CN" altLang="en-US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" name="Rectangle 149"/>
          <p:cNvSpPr>
            <a:spLocks noChangeArrowheads="1"/>
          </p:cNvSpPr>
          <p:nvPr/>
        </p:nvSpPr>
        <p:spPr bwMode="auto">
          <a:xfrm>
            <a:off x="3180185" y="4341270"/>
            <a:ext cx="1008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3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等价</a:t>
            </a:r>
          </a:p>
        </p:txBody>
      </p:sp>
      <p:sp>
        <p:nvSpPr>
          <p:cNvPr id="21" name="AutoShape 150"/>
          <p:cNvSpPr>
            <a:spLocks noChangeArrowheads="1"/>
          </p:cNvSpPr>
          <p:nvPr/>
        </p:nvSpPr>
        <p:spPr bwMode="auto">
          <a:xfrm>
            <a:off x="2603922" y="4341270"/>
            <a:ext cx="431800" cy="571500"/>
          </a:xfrm>
          <a:prstGeom prst="upDownArrow">
            <a:avLst>
              <a:gd name="adj1" fmla="val 50000"/>
              <a:gd name="adj2" fmla="val 26471"/>
            </a:avLst>
          </a:prstGeom>
          <a:solidFill>
            <a:srgbClr val="0099CC"/>
          </a:solidFill>
          <a:ln w="28575" cap="sq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wrap="none" lIns="72000" tIns="72000" rIns="72000" bIns="72000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2" name="AutoShape 100"/>
          <p:cNvSpPr>
            <a:spLocks noChangeArrowheads="1"/>
          </p:cNvSpPr>
          <p:nvPr/>
        </p:nvSpPr>
        <p:spPr bwMode="auto">
          <a:xfrm>
            <a:off x="5527269" y="3463125"/>
            <a:ext cx="1368425" cy="1008063"/>
          </a:xfrm>
          <a:prstGeom prst="wedgeRoundRectCallout">
            <a:avLst>
              <a:gd name="adj1" fmla="val -65867"/>
              <a:gd name="adj2" fmla="val -35595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lIns="0" tIns="36000" rIns="0" bIns="36000" anchor="ctr"/>
          <a:lstStyle/>
          <a:p>
            <a:pPr algn="ctr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en-US" altLang="zh-CN" sz="24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My</a:t>
            </a:r>
            <a:r>
              <a:rPr lang="en-US" altLang="zh-CN" sz="2400" kern="0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sql</a:t>
            </a:r>
            <a:endParaRPr lang="en-US" altLang="zh-CN" sz="2400" kern="0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4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用法</a:t>
            </a:r>
          </a:p>
        </p:txBody>
      </p:sp>
    </p:spTree>
    <p:extLst>
      <p:ext uri="{BB962C8B-B14F-4D97-AF65-F5344CB8AC3E}">
        <p14:creationId xmlns:p14="http://schemas.microsoft.com/office/powerpoint/2010/main" val="632708516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35631"/>
            <a:ext cx="2197250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删除数据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695400" y="926715"/>
            <a:ext cx="8534400" cy="68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58775" indent="-358775">
              <a:spcAft>
                <a:spcPct val="0"/>
              </a:spcAft>
              <a:tabLst>
                <a:tab pos="381000" algn="l"/>
              </a:tabLst>
              <a:defRPr/>
            </a:pPr>
            <a:r>
              <a:rPr lang="en-US" altLang="zh-CN" sz="32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DELETE  FROM </a:t>
            </a:r>
            <a:r>
              <a:rPr lang="en-US" altLang="zh-CN" sz="32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altLang="zh-CN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&lt;</a:t>
            </a:r>
            <a:r>
              <a:rPr lang="zh-CN" altLang="en-US" sz="3200" i="1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表名</a:t>
            </a:r>
            <a:r>
              <a:rPr lang="zh-CN" altLang="en-US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&gt;</a:t>
            </a:r>
          </a:p>
          <a:p>
            <a:pPr marL="358775" indent="-358775">
              <a:spcAft>
                <a:spcPct val="0"/>
              </a:spcAft>
              <a:buClr>
                <a:srgbClr val="FFFFCC"/>
              </a:buClr>
              <a:buSzPct val="60000"/>
              <a:tabLst>
                <a:tab pos="381000" algn="l"/>
              </a:tabLst>
              <a:defRPr/>
            </a:pPr>
            <a:r>
              <a:rPr lang="zh-CN" altLang="en-US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[</a:t>
            </a:r>
            <a:r>
              <a:rPr lang="en-US" altLang="zh-CN" sz="32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WHERE</a:t>
            </a:r>
            <a:r>
              <a:rPr lang="en-US" altLang="zh-CN" sz="32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altLang="zh-CN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&lt;</a:t>
            </a:r>
            <a:r>
              <a:rPr lang="zh-CN" altLang="en-US" sz="3200" i="1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条件</a:t>
            </a:r>
            <a:r>
              <a:rPr lang="zh-CN" altLang="en-US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&gt;]</a:t>
            </a:r>
            <a:r>
              <a:rPr lang="zh-CN" altLang="en-US" sz="32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altLang="zh-CN" sz="32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  <a:endParaRPr lang="zh-CN" altLang="en-US" sz="3200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479468"/>
              </p:ext>
            </p:extLst>
          </p:nvPr>
        </p:nvGraphicFramePr>
        <p:xfrm>
          <a:off x="8184232" y="3277533"/>
          <a:ext cx="3311525" cy="1219200"/>
        </p:xfrm>
        <a:graphic>
          <a:graphicData uri="http://schemas.openxmlformats.org/drawingml/2006/table">
            <a:tbl>
              <a:tblPr/>
              <a:tblGrid>
                <a:gridCol w="69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籍贯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99001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成都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99002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刘华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重庆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99003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伍松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雅安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Rectangle 43"/>
          <p:cNvSpPr>
            <a:spLocks noChangeArrowheads="1"/>
          </p:cNvSpPr>
          <p:nvPr/>
        </p:nvSpPr>
        <p:spPr bwMode="auto">
          <a:xfrm>
            <a:off x="8327106" y="2910820"/>
            <a:ext cx="157094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</a:pPr>
            <a:r>
              <a:rPr lang="en-US" altLang="zh-CN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</a:p>
        </p:txBody>
      </p:sp>
      <p:sp>
        <p:nvSpPr>
          <p:cNvPr id="34" name="Rectangle 44"/>
          <p:cNvSpPr>
            <a:spLocks noChangeArrowheads="1"/>
          </p:cNvSpPr>
          <p:nvPr/>
        </p:nvSpPr>
        <p:spPr bwMode="auto">
          <a:xfrm>
            <a:off x="7606382" y="1017996"/>
            <a:ext cx="3889375" cy="503238"/>
          </a:xfrm>
          <a:prstGeom prst="rect">
            <a:avLst/>
          </a:prstGeom>
          <a:solidFill>
            <a:srgbClr val="0000CC"/>
          </a:solidFill>
          <a:ln w="28575" cap="sq" algn="ctr">
            <a:solidFill>
              <a:srgbClr val="FFFFCC"/>
            </a:solidFill>
            <a:miter lim="800000"/>
            <a:headEnd/>
            <a:tailEnd/>
          </a:ln>
          <a:effectLst>
            <a:outerShdw dist="107763" dir="2700000" algn="ctr" rotWithShape="0">
              <a:srgbClr val="000514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spcAft>
                <a:spcPct val="0"/>
              </a:spcAft>
              <a:defRPr/>
            </a:pPr>
            <a:r>
              <a:rPr lang="zh-CN" altLang="en-US" sz="2800" ker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无</a:t>
            </a:r>
            <a:r>
              <a:rPr lang="en-US" altLang="zh-CN" sz="2800" ker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</a:t>
            </a:r>
            <a:r>
              <a:rPr lang="zh-CN" altLang="en-US" sz="2800" ker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时删除全部行</a:t>
            </a:r>
          </a:p>
        </p:txBody>
      </p:sp>
      <p:sp>
        <p:nvSpPr>
          <p:cNvPr id="35" name="Rectangle 45"/>
          <p:cNvSpPr>
            <a:spLocks noChangeArrowheads="1"/>
          </p:cNvSpPr>
          <p:nvPr/>
        </p:nvSpPr>
        <p:spPr bwMode="auto">
          <a:xfrm>
            <a:off x="715616" y="3317161"/>
            <a:ext cx="7075488" cy="4308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DELETE FROM S WHERE 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学号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='99002'</a:t>
            </a:r>
            <a:endParaRPr lang="en-US" altLang="zh-CN" sz="2800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" name="Rectangle 46"/>
          <p:cNvSpPr>
            <a:spLocks noChangeArrowheads="1"/>
          </p:cNvSpPr>
          <p:nvPr/>
        </p:nvSpPr>
        <p:spPr bwMode="auto">
          <a:xfrm>
            <a:off x="715617" y="2877423"/>
            <a:ext cx="3645229" cy="40011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20000"/>
              </a:spcAft>
              <a:buClr>
                <a:srgbClr val="FFFFFF"/>
              </a:buClr>
              <a:buSzPct val="85000"/>
              <a:defRPr/>
            </a:pPr>
            <a:r>
              <a:rPr lang="zh-CN" altLang="en-US" sz="26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删除学号为</a:t>
            </a:r>
            <a:r>
              <a:rPr lang="en-US" altLang="zh-CN" sz="26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99002</a:t>
            </a:r>
            <a:r>
              <a:rPr lang="zh-CN" altLang="en-US" sz="26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的学生</a:t>
            </a:r>
          </a:p>
        </p:txBody>
      </p:sp>
      <p:sp>
        <p:nvSpPr>
          <p:cNvPr id="37" name="Rectangle 47"/>
          <p:cNvSpPr>
            <a:spLocks noChangeArrowheads="1"/>
          </p:cNvSpPr>
          <p:nvPr/>
        </p:nvSpPr>
        <p:spPr bwMode="auto">
          <a:xfrm>
            <a:off x="715616" y="4456985"/>
            <a:ext cx="7939088" cy="86177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DELETE FROM S</a:t>
            </a:r>
          </a:p>
          <a:p>
            <a:pPr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WHERE 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籍贯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='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重庆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' AND 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姓名 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Like '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张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%'</a:t>
            </a:r>
            <a:endParaRPr lang="zh-CN" altLang="en-US" sz="2800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" name="Rectangle 48"/>
          <p:cNvSpPr>
            <a:spLocks noChangeArrowheads="1"/>
          </p:cNvSpPr>
          <p:nvPr/>
        </p:nvSpPr>
        <p:spPr bwMode="auto">
          <a:xfrm>
            <a:off x="715616" y="4026774"/>
            <a:ext cx="3632200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20000"/>
              </a:spcAft>
              <a:buClr>
                <a:srgbClr val="FFFFFF"/>
              </a:buClr>
              <a:buSzPct val="85000"/>
              <a:defRPr/>
            </a:pPr>
            <a:r>
              <a:rPr lang="zh-CN" altLang="en-US" sz="26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删除重庆来的姓张的学生</a:t>
            </a:r>
          </a:p>
        </p:txBody>
      </p:sp>
      <p:sp>
        <p:nvSpPr>
          <p:cNvPr id="39" name="Rectangle 49"/>
          <p:cNvSpPr>
            <a:spLocks noChangeArrowheads="1"/>
          </p:cNvSpPr>
          <p:nvPr/>
        </p:nvSpPr>
        <p:spPr bwMode="auto">
          <a:xfrm>
            <a:off x="715616" y="5909549"/>
            <a:ext cx="5181600" cy="4308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DELETE FROM S</a:t>
            </a:r>
            <a:endParaRPr lang="en-US" altLang="zh-CN" sz="2800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" name="Rectangle 50"/>
          <p:cNvSpPr>
            <a:spLocks noChangeArrowheads="1"/>
          </p:cNvSpPr>
          <p:nvPr/>
        </p:nvSpPr>
        <p:spPr bwMode="auto">
          <a:xfrm>
            <a:off x="715616" y="5495211"/>
            <a:ext cx="1981200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20000"/>
              </a:spcAft>
              <a:buClr>
                <a:srgbClr val="FFFFFF"/>
              </a:buClr>
              <a:buSzPct val="85000"/>
              <a:defRPr/>
            </a:pPr>
            <a:r>
              <a:rPr lang="zh-CN" altLang="en-US" sz="26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删除所有学生</a:t>
            </a:r>
          </a:p>
        </p:txBody>
      </p:sp>
    </p:spTree>
    <p:extLst>
      <p:ext uri="{BB962C8B-B14F-4D97-AF65-F5344CB8AC3E}">
        <p14:creationId xmlns:p14="http://schemas.microsoft.com/office/powerpoint/2010/main" val="1450809908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35631"/>
            <a:ext cx="2197250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删除数据</a:t>
            </a:r>
          </a:p>
        </p:txBody>
      </p:sp>
      <p:graphicFrame>
        <p:nvGraphicFramePr>
          <p:cNvPr id="13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924264"/>
              </p:ext>
            </p:extLst>
          </p:nvPr>
        </p:nvGraphicFramePr>
        <p:xfrm>
          <a:off x="8616280" y="1157466"/>
          <a:ext cx="3024187" cy="1097280"/>
        </p:xfrm>
        <a:graphic>
          <a:graphicData uri="http://schemas.openxmlformats.org/drawingml/2006/table">
            <a:tbl>
              <a:tblPr/>
              <a:tblGrid>
                <a:gridCol w="668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籍贯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99001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成都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99002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刘华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重庆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99003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伍松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雅安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angle 115"/>
          <p:cNvSpPr>
            <a:spLocks noChangeArrowheads="1"/>
          </p:cNvSpPr>
          <p:nvPr/>
        </p:nvSpPr>
        <p:spPr bwMode="auto">
          <a:xfrm>
            <a:off x="8760741" y="797103"/>
            <a:ext cx="157094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</a:pPr>
            <a:r>
              <a:rPr lang="en-US" altLang="zh-CN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</a:p>
        </p:txBody>
      </p:sp>
      <p:graphicFrame>
        <p:nvGraphicFramePr>
          <p:cNvPr id="15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151002"/>
              </p:ext>
            </p:extLst>
          </p:nvPr>
        </p:nvGraphicFramePr>
        <p:xfrm>
          <a:off x="10345067" y="2740203"/>
          <a:ext cx="1254125" cy="1646238"/>
        </p:xfrm>
        <a:graphic>
          <a:graphicData uri="http://schemas.openxmlformats.org/drawingml/2006/table">
            <a:tbl>
              <a:tblPr/>
              <a:tblGrid>
                <a:gridCol w="668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补助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99001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99002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99003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140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45"/>
          <p:cNvSpPr>
            <a:spLocks noChangeArrowheads="1"/>
          </p:cNvSpPr>
          <p:nvPr/>
        </p:nvSpPr>
        <p:spPr bwMode="auto">
          <a:xfrm>
            <a:off x="9625930" y="2740203"/>
            <a:ext cx="658835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S_BZ</a:t>
            </a:r>
          </a:p>
        </p:txBody>
      </p:sp>
      <p:sp>
        <p:nvSpPr>
          <p:cNvPr id="17" name="Rectangle 78"/>
          <p:cNvSpPr>
            <a:spLocks noChangeArrowheads="1"/>
          </p:cNvSpPr>
          <p:nvPr/>
        </p:nvSpPr>
        <p:spPr bwMode="auto">
          <a:xfrm>
            <a:off x="712703" y="1095022"/>
            <a:ext cx="4573587" cy="86177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Aft>
                <a:spcPct val="20000"/>
              </a:spcAft>
              <a:buClr>
                <a:srgbClr val="FFFFFF"/>
              </a:buClr>
              <a:buSzPct val="85000"/>
              <a:defRPr/>
            </a:pPr>
            <a:r>
              <a:rPr lang="zh-CN" altLang="zh-CN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从补助表(S_BZ)中删除年龄大于25岁的学生</a:t>
            </a: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</a:t>
            </a:r>
            <a:r>
              <a:rPr lang="zh-CN" altLang="zh-CN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补助</a:t>
            </a:r>
          </a:p>
        </p:txBody>
      </p:sp>
      <p:sp>
        <p:nvSpPr>
          <p:cNvPr id="18" name="Rectangle 77"/>
          <p:cNvSpPr>
            <a:spLocks noChangeArrowheads="1"/>
          </p:cNvSpPr>
          <p:nvPr/>
        </p:nvSpPr>
        <p:spPr bwMode="auto">
          <a:xfrm>
            <a:off x="873834" y="4910459"/>
            <a:ext cx="8280400" cy="12926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DELETE FROM S_BZ </a:t>
            </a:r>
          </a:p>
          <a:p>
            <a:pPr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WHERE 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学号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ANY (</a:t>
            </a:r>
          </a:p>
          <a:p>
            <a:pPr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SELECT 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学号 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S WHERE 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年龄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&gt;25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  <a:endParaRPr lang="zh-CN" altLang="en-US" sz="2800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" name="Rectangle 79"/>
          <p:cNvSpPr>
            <a:spLocks noChangeArrowheads="1"/>
          </p:cNvSpPr>
          <p:nvPr/>
        </p:nvSpPr>
        <p:spPr bwMode="auto">
          <a:xfrm>
            <a:off x="911934" y="2605409"/>
            <a:ext cx="8280400" cy="12926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DELETE S_BZ FROM S_BZ join S</a:t>
            </a:r>
          </a:p>
          <a:p>
            <a:pPr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WHERE S.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学号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=S_BZ.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学号 </a:t>
            </a:r>
          </a:p>
          <a:p>
            <a:pPr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AND S.</a:t>
            </a: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年龄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&gt;25</a:t>
            </a:r>
            <a:endParaRPr lang="zh-CN" altLang="en-US" sz="2800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" name="Rectangle 149"/>
          <p:cNvSpPr>
            <a:spLocks noChangeArrowheads="1"/>
          </p:cNvSpPr>
          <p:nvPr/>
        </p:nvSpPr>
        <p:spPr bwMode="auto">
          <a:xfrm>
            <a:off x="2999497" y="4118296"/>
            <a:ext cx="1008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3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等价</a:t>
            </a:r>
          </a:p>
        </p:txBody>
      </p:sp>
      <p:sp>
        <p:nvSpPr>
          <p:cNvPr id="21" name="AutoShape 150"/>
          <p:cNvSpPr>
            <a:spLocks noChangeArrowheads="1"/>
          </p:cNvSpPr>
          <p:nvPr/>
        </p:nvSpPr>
        <p:spPr bwMode="auto">
          <a:xfrm>
            <a:off x="2423234" y="4118296"/>
            <a:ext cx="431800" cy="571500"/>
          </a:xfrm>
          <a:prstGeom prst="upDownArrow">
            <a:avLst>
              <a:gd name="adj1" fmla="val 50000"/>
              <a:gd name="adj2" fmla="val 26471"/>
            </a:avLst>
          </a:prstGeom>
          <a:solidFill>
            <a:srgbClr val="0099CC"/>
          </a:solidFill>
          <a:ln w="28575" cap="sq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wrap="none" lIns="72000" tIns="72000" rIns="72000" bIns="72000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001262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72058" y="17356"/>
            <a:ext cx="2197250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统计查询</a:t>
            </a:r>
          </a:p>
        </p:txBody>
      </p:sp>
      <p:sp>
        <p:nvSpPr>
          <p:cNvPr id="45" name="Rectangle 50"/>
          <p:cNvSpPr txBox="1">
            <a:spLocks noChangeArrowheads="1"/>
          </p:cNvSpPr>
          <p:nvPr/>
        </p:nvSpPr>
        <p:spPr bwMode="auto">
          <a:xfrm>
            <a:off x="479376" y="908720"/>
            <a:ext cx="53816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eaLnBrk="1" hangingPunct="1">
              <a:spcAft>
                <a:spcPct val="0"/>
              </a:spcAft>
              <a:buClr>
                <a:srgbClr val="FFFFFF"/>
              </a:buClr>
              <a:buFont typeface="Wingdings" pitchFamily="2" charset="2"/>
              <a:buChar char="§"/>
              <a:defRPr/>
            </a:pPr>
            <a:r>
              <a:rPr kumimoji="1" lang="zh-CN" altLang="en-US" sz="3200" kern="0" dirty="0">
                <a:solidFill>
                  <a:srgbClr val="FFFFFF"/>
                </a:solidFill>
                <a:latin typeface="楷体_GB2312" pitchFamily="49" charset="-122"/>
              </a:rPr>
              <a:t>使用聚合函数进行简单统计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576" y="1881971"/>
            <a:ext cx="5724406" cy="1471182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7" name="AutoShape 14"/>
          <p:cNvSpPr>
            <a:spLocks noChangeArrowheads="1"/>
          </p:cNvSpPr>
          <p:nvPr/>
        </p:nvSpPr>
        <p:spPr bwMode="auto">
          <a:xfrm>
            <a:off x="8256240" y="1201107"/>
            <a:ext cx="1194784" cy="989674"/>
          </a:xfrm>
          <a:prstGeom prst="wedgeRoundRectCallout">
            <a:avLst>
              <a:gd name="adj1" fmla="val -135603"/>
              <a:gd name="adj2" fmla="val 32395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原始数据</a:t>
            </a:r>
          </a:p>
        </p:txBody>
      </p:sp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6" t="7995" r="519" b="7839"/>
          <a:stretch/>
        </p:blipFill>
        <p:spPr bwMode="auto">
          <a:xfrm>
            <a:off x="1211253" y="4077072"/>
            <a:ext cx="5737790" cy="2087512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027902" y="4542308"/>
            <a:ext cx="2186632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AutoShape 15"/>
          <p:cNvSpPr>
            <a:spLocks noChangeArrowheads="1"/>
          </p:cNvSpPr>
          <p:nvPr/>
        </p:nvSpPr>
        <p:spPr bwMode="auto">
          <a:xfrm>
            <a:off x="2631153" y="5085184"/>
            <a:ext cx="3889375" cy="1079400"/>
          </a:xfrm>
          <a:prstGeom prst="wedgeRoundRectCallout">
            <a:avLst>
              <a:gd name="adj1" fmla="val -26653"/>
              <a:gd name="adj2" fmla="val -90282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按不重复的职称列的值计数，注意空值不计数</a:t>
            </a: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8986050" y="5234316"/>
            <a:ext cx="2119034" cy="961100"/>
          </a:xfrm>
          <a:prstGeom prst="wedgeRoundRectCallout">
            <a:avLst>
              <a:gd name="adj1" fmla="val 5593"/>
              <a:gd name="adj2" fmla="val -96090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实际有这</a:t>
            </a:r>
            <a:r>
              <a:rPr lang="en-US" altLang="zh-CN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种职称值</a:t>
            </a:r>
          </a:p>
        </p:txBody>
      </p:sp>
      <p:pic>
        <p:nvPicPr>
          <p:cNvPr id="14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024" y="3014623"/>
            <a:ext cx="1189087" cy="1633204"/>
          </a:xfrm>
          <a:prstGeom prst="rect">
            <a:avLst/>
          </a:prstGeom>
          <a:noFill/>
          <a:ln w="38100" cap="sq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221515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72058" y="17356"/>
            <a:ext cx="2197250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统计查询</a:t>
            </a:r>
          </a:p>
        </p:txBody>
      </p:sp>
      <p:sp>
        <p:nvSpPr>
          <p:cNvPr id="45" name="Rectangle 50"/>
          <p:cNvSpPr txBox="1">
            <a:spLocks noChangeArrowheads="1"/>
          </p:cNvSpPr>
          <p:nvPr/>
        </p:nvSpPr>
        <p:spPr bwMode="auto">
          <a:xfrm>
            <a:off x="479376" y="908720"/>
            <a:ext cx="53816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eaLnBrk="1" hangingPunct="1">
              <a:spcAft>
                <a:spcPct val="0"/>
              </a:spcAft>
              <a:buClr>
                <a:srgbClr val="FFFFFF"/>
              </a:buClr>
              <a:buFont typeface="Wingdings" pitchFamily="2" charset="2"/>
              <a:buChar char="§"/>
              <a:defRPr/>
            </a:pPr>
            <a:r>
              <a:rPr kumimoji="1" lang="zh-CN" altLang="en-US" sz="3200" kern="0" dirty="0">
                <a:solidFill>
                  <a:srgbClr val="FFFFFF"/>
                </a:solidFill>
                <a:latin typeface="楷体_GB2312" pitchFamily="49" charset="-122"/>
              </a:rPr>
              <a:t>使用聚合函数进行简单统计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576" y="1881971"/>
            <a:ext cx="5724406" cy="1471182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7" name="AutoShape 14"/>
          <p:cNvSpPr>
            <a:spLocks noChangeArrowheads="1"/>
          </p:cNvSpPr>
          <p:nvPr/>
        </p:nvSpPr>
        <p:spPr bwMode="auto">
          <a:xfrm>
            <a:off x="8256240" y="1201107"/>
            <a:ext cx="1194784" cy="989674"/>
          </a:xfrm>
          <a:prstGeom prst="wedgeRoundRectCallout">
            <a:avLst>
              <a:gd name="adj1" fmla="val -135603"/>
              <a:gd name="adj2" fmla="val 32395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原始数据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3" t="5999" r="5684" b="9250"/>
          <a:stretch/>
        </p:blipFill>
        <p:spPr bwMode="auto">
          <a:xfrm>
            <a:off x="1229576" y="3614033"/>
            <a:ext cx="5724406" cy="2863215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7536160" y="3411563"/>
            <a:ext cx="3528392" cy="2877080"/>
          </a:xfrm>
          <a:prstGeom prst="wedgeRoundRectCallout">
            <a:avLst>
              <a:gd name="adj1" fmla="val -94314"/>
              <a:gd name="adj2" fmla="val -21843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多项统计可以在一条命令中实现。</a:t>
            </a:r>
          </a:p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Ｒ</a:t>
            </a:r>
            <a:r>
              <a:rPr lang="en-US" altLang="zh-CN" sz="2800" kern="0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ound</a:t>
            </a: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（Ｍ</a:t>
            </a:r>
            <a:r>
              <a:rPr lang="en-US" altLang="zh-CN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,N</a:t>
            </a: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）表示对数值</a:t>
            </a:r>
            <a:r>
              <a:rPr lang="en-US" altLang="zh-CN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四舍五入到</a:t>
            </a:r>
            <a:r>
              <a:rPr lang="en-US" altLang="zh-CN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位小数</a:t>
            </a: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2022926" y="3861048"/>
            <a:ext cx="3744416" cy="1176040"/>
          </a:xfrm>
          <a:prstGeom prst="roundRect">
            <a:avLst>
              <a:gd name="adj" fmla="val 4847"/>
            </a:avLst>
          </a:prstGeom>
          <a:solidFill>
            <a:srgbClr val="009900">
              <a:alpha val="17999"/>
            </a:srgbClr>
          </a:solidFill>
          <a:ln w="12700" cap="sq" algn="ctr">
            <a:noFill/>
            <a:round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16335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20091"/>
            <a:ext cx="3223172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分组统计查询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390806" y="821871"/>
            <a:ext cx="359073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ST</a:t>
            </a:r>
          </a:p>
        </p:txBody>
      </p:sp>
      <p:graphicFrame>
        <p:nvGraphicFramePr>
          <p:cNvPr id="1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99272"/>
              </p:ext>
            </p:extLst>
          </p:nvPr>
        </p:nvGraphicFramePr>
        <p:xfrm>
          <a:off x="7824192" y="821871"/>
          <a:ext cx="3816424" cy="1524000"/>
        </p:xfrm>
        <a:graphic>
          <a:graphicData uri="http://schemas.openxmlformats.org/drawingml/2006/table">
            <a:tbl>
              <a:tblPr/>
              <a:tblGrid>
                <a:gridCol w="8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95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5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Rectangle 49"/>
          <p:cNvSpPr txBox="1">
            <a:spLocks noChangeArrowheads="1"/>
          </p:cNvSpPr>
          <p:nvPr/>
        </p:nvSpPr>
        <p:spPr bwMode="auto">
          <a:xfrm>
            <a:off x="698500" y="1061245"/>
            <a:ext cx="6245225" cy="516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ct val="45000"/>
              </a:spcBef>
              <a:spcAft>
                <a:spcPct val="0"/>
              </a:spcAft>
              <a:buNone/>
              <a:defRPr/>
            </a:pPr>
            <a:r>
              <a:rPr kumimoji="1" lang="zh-CN" altLang="en-US" sz="3200" kern="0" dirty="0">
                <a:latin typeface="楷体_GB2312" pitchFamily="49" charset="-122"/>
              </a:rPr>
              <a:t>所谓分组就是查询时将分组列值相同的元组归为一组。</a:t>
            </a:r>
          </a:p>
          <a:p>
            <a:pPr marL="0" indent="0" eaLnBrk="1" hangingPunct="1">
              <a:spcBef>
                <a:spcPts val="2400"/>
              </a:spcBef>
              <a:spcAft>
                <a:spcPct val="0"/>
              </a:spcAft>
              <a:buNone/>
              <a:defRPr/>
            </a:pPr>
            <a:r>
              <a:rPr kumimoji="1" lang="zh-CN" altLang="en-US" sz="3200" kern="0" dirty="0">
                <a:latin typeface="楷体_GB2312" pitchFamily="49" charset="-122"/>
              </a:rPr>
              <a:t>分组后查询的单位是</a:t>
            </a:r>
            <a:r>
              <a:rPr kumimoji="1" lang="zh-CN" altLang="en-US" sz="3200" b="1" kern="0" dirty="0">
                <a:solidFill>
                  <a:srgbClr val="FFCC00"/>
                </a:solidFill>
                <a:latin typeface="楷体_GB2312" pitchFamily="49" charset="-122"/>
              </a:rPr>
              <a:t>组</a:t>
            </a:r>
            <a:r>
              <a:rPr kumimoji="1" lang="zh-CN" altLang="en-US" sz="3200" kern="0" dirty="0">
                <a:latin typeface="楷体_GB2312" pitchFamily="49" charset="-122"/>
              </a:rPr>
              <a:t>而非元组，对各组只能投影其分组列，而非分组列只能用聚合函数进行统计。</a:t>
            </a:r>
          </a:p>
          <a:p>
            <a:pPr marL="0" indent="0" eaLnBrk="1" hangingPunct="1">
              <a:spcBef>
                <a:spcPts val="2400"/>
              </a:spcBef>
              <a:spcAft>
                <a:spcPct val="0"/>
              </a:spcAft>
              <a:buNone/>
              <a:defRPr/>
            </a:pPr>
            <a:r>
              <a:rPr kumimoji="1" lang="zh-CN" altLang="en-US" sz="3200" kern="0" dirty="0">
                <a:solidFill>
                  <a:srgbClr val="FFFFFF"/>
                </a:solidFill>
                <a:latin typeface="楷体_GB2312" pitchFamily="49" charset="-122"/>
              </a:rPr>
              <a:t>查询有各个系的人数：</a:t>
            </a:r>
          </a:p>
          <a:p>
            <a:pPr marL="0" indent="0" algn="just" eaLnBrk="1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FFFFFF"/>
              </a:buClr>
              <a:buNone/>
              <a:defRPr/>
            </a:pPr>
            <a:r>
              <a:rPr kumimoji="1" lang="en-US" altLang="zh-CN" sz="3200" kern="0" dirty="0">
                <a:solidFill>
                  <a:srgbClr val="99FF33"/>
                </a:solidFill>
                <a:latin typeface="楷体_GB2312" pitchFamily="49" charset="-122"/>
              </a:rPr>
              <a:t>SELECT </a:t>
            </a:r>
            <a:r>
              <a:rPr kumimoji="1" lang="zh-CN" altLang="en-US" sz="3200" kern="0" dirty="0">
                <a:solidFill>
                  <a:srgbClr val="66FFFF"/>
                </a:solidFill>
                <a:latin typeface="楷体_GB2312" pitchFamily="49" charset="-122"/>
              </a:rPr>
              <a:t>系名</a:t>
            </a:r>
            <a:r>
              <a:rPr kumimoji="1" lang="en-US" altLang="zh-CN" sz="3200" kern="0" dirty="0">
                <a:solidFill>
                  <a:srgbClr val="66FFFF"/>
                </a:solidFill>
                <a:latin typeface="楷体_GB2312" pitchFamily="49" charset="-122"/>
              </a:rPr>
              <a:t>,Count(*)</a:t>
            </a:r>
          </a:p>
          <a:p>
            <a:pPr marL="0" indent="0" algn="just" eaLnBrk="1" hangingPunct="1">
              <a:lnSpc>
                <a:spcPct val="90000"/>
              </a:lnSpc>
              <a:spcAft>
                <a:spcPct val="0"/>
              </a:spcAft>
              <a:buClr>
                <a:srgbClr val="FFFFFF"/>
              </a:buClr>
              <a:buNone/>
              <a:defRPr/>
            </a:pPr>
            <a:r>
              <a:rPr kumimoji="1" lang="en-US" altLang="zh-CN" sz="3200" kern="0" dirty="0">
                <a:solidFill>
                  <a:srgbClr val="99FF33"/>
                </a:solidFill>
                <a:latin typeface="楷体_GB2312" pitchFamily="49" charset="-122"/>
              </a:rPr>
              <a:t>  FROM ST</a:t>
            </a:r>
          </a:p>
          <a:p>
            <a:pPr marL="0" indent="0" algn="just" eaLnBrk="1" hangingPunct="1">
              <a:lnSpc>
                <a:spcPct val="90000"/>
              </a:lnSpc>
              <a:spcAft>
                <a:spcPct val="0"/>
              </a:spcAft>
              <a:buClr>
                <a:srgbClr val="FFFFFF"/>
              </a:buClr>
              <a:buNone/>
              <a:defRPr/>
            </a:pPr>
            <a:r>
              <a:rPr kumimoji="1" lang="en-US" altLang="zh-CN" sz="3200" kern="0" dirty="0">
                <a:solidFill>
                  <a:srgbClr val="99FF33"/>
                </a:solidFill>
                <a:latin typeface="楷体_GB2312" pitchFamily="49" charset="-122"/>
              </a:rPr>
              <a:t> </a:t>
            </a:r>
            <a:r>
              <a:rPr kumimoji="1" lang="en-US" altLang="zh-CN" sz="3200" kern="0" dirty="0">
                <a:solidFill>
                  <a:srgbClr val="FFCC00"/>
                </a:solidFill>
                <a:latin typeface="楷体_GB2312" pitchFamily="49" charset="-122"/>
              </a:rPr>
              <a:t>GROUP BY</a:t>
            </a:r>
            <a:r>
              <a:rPr kumimoji="1" lang="en-US" altLang="zh-CN" sz="3200" kern="0" dirty="0">
                <a:solidFill>
                  <a:srgbClr val="66FFFF"/>
                </a:solidFill>
                <a:latin typeface="楷体_GB2312" pitchFamily="49" charset="-122"/>
              </a:rPr>
              <a:t> </a:t>
            </a:r>
            <a:r>
              <a:rPr kumimoji="1" lang="zh-CN" altLang="en-US" sz="3200" kern="0" dirty="0">
                <a:solidFill>
                  <a:srgbClr val="66FFFF"/>
                </a:solidFill>
                <a:latin typeface="楷体_GB2312" pitchFamily="49" charset="-122"/>
              </a:rPr>
              <a:t>系名</a:t>
            </a:r>
            <a:endParaRPr kumimoji="1" lang="zh-CN" altLang="en-US" sz="3200" kern="0" dirty="0"/>
          </a:p>
        </p:txBody>
      </p:sp>
      <p:graphicFrame>
        <p:nvGraphicFramePr>
          <p:cNvPr id="21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39261"/>
              </p:ext>
            </p:extLst>
          </p:nvPr>
        </p:nvGraphicFramePr>
        <p:xfrm>
          <a:off x="7697192" y="3685722"/>
          <a:ext cx="3943425" cy="2625725"/>
        </p:xfrm>
        <a:graphic>
          <a:graphicData uri="http://schemas.openxmlformats.org/drawingml/2006/table">
            <a:tbl>
              <a:tblPr/>
              <a:tblGrid>
                <a:gridCol w="890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7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95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系名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53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anchorCtr="1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95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98003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9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" name="Rectangle 121"/>
          <p:cNvSpPr>
            <a:spLocks noChangeArrowheads="1"/>
          </p:cNvSpPr>
          <p:nvPr/>
        </p:nvSpPr>
        <p:spPr bwMode="auto">
          <a:xfrm>
            <a:off x="7552731" y="2893559"/>
            <a:ext cx="1073545" cy="5147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72000" tIns="72000" rIns="72000" bIns="72000">
            <a:spAutoFit/>
          </a:bodyPr>
          <a:lstStyle/>
          <a:p>
            <a:pPr>
              <a:spcAft>
                <a:spcPct val="0"/>
              </a:spcAft>
              <a:defRPr/>
            </a:pPr>
            <a:r>
              <a:rPr lang="zh-CN" altLang="en-US" sz="2400" b="1" kern="0">
                <a:solidFill>
                  <a:srgbClr val="99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分组列</a:t>
            </a:r>
          </a:p>
        </p:txBody>
      </p:sp>
      <p:sp>
        <p:nvSpPr>
          <p:cNvPr id="23" name="Rectangle 122"/>
          <p:cNvSpPr>
            <a:spLocks noChangeArrowheads="1"/>
          </p:cNvSpPr>
          <p:nvPr/>
        </p:nvSpPr>
        <p:spPr bwMode="auto">
          <a:xfrm>
            <a:off x="9175156" y="2893559"/>
            <a:ext cx="1382925" cy="5147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72000" tIns="72000" rIns="72000" bIns="72000">
            <a:spAutoFit/>
          </a:bodyPr>
          <a:lstStyle/>
          <a:p>
            <a:pPr>
              <a:spcAft>
                <a:spcPct val="0"/>
              </a:spcAft>
              <a:defRPr/>
            </a:pPr>
            <a:r>
              <a:rPr lang="zh-CN" altLang="en-US" sz="2400" b="1" kern="0">
                <a:solidFill>
                  <a:srgbClr val="99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非分组列</a:t>
            </a:r>
          </a:p>
        </p:txBody>
      </p:sp>
      <p:sp>
        <p:nvSpPr>
          <p:cNvPr id="28" name="AutoShape 123"/>
          <p:cNvSpPr>
            <a:spLocks/>
          </p:cNvSpPr>
          <p:nvPr/>
        </p:nvSpPr>
        <p:spPr bwMode="auto">
          <a:xfrm rot="-5400000">
            <a:off x="8062317" y="3180896"/>
            <a:ext cx="71438" cy="649288"/>
          </a:xfrm>
          <a:prstGeom prst="rightBrace">
            <a:avLst>
              <a:gd name="adj1" fmla="val 75740"/>
              <a:gd name="adj2" fmla="val 50000"/>
            </a:avLst>
          </a:prstGeom>
          <a:noFill/>
          <a:ln w="28575" cap="sq">
            <a:solidFill>
              <a:srgbClr val="99FF66"/>
            </a:solidFill>
            <a:round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9" name="AutoShape 124"/>
          <p:cNvSpPr>
            <a:spLocks/>
          </p:cNvSpPr>
          <p:nvPr/>
        </p:nvSpPr>
        <p:spPr bwMode="auto">
          <a:xfrm rot="-5400000">
            <a:off x="9820473" y="2210140"/>
            <a:ext cx="71438" cy="2590800"/>
          </a:xfrm>
          <a:prstGeom prst="rightBrace">
            <a:avLst>
              <a:gd name="adj1" fmla="val 302220"/>
              <a:gd name="adj2" fmla="val 50000"/>
            </a:avLst>
          </a:prstGeom>
          <a:noFill/>
          <a:ln w="28575" cap="sq">
            <a:solidFill>
              <a:srgbClr val="99FF66"/>
            </a:solidFill>
            <a:round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959237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20091"/>
            <a:ext cx="3223172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分组统计查询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80" y="2728040"/>
            <a:ext cx="6156302" cy="2852020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0" name="AutoShape 76"/>
          <p:cNvSpPr>
            <a:spLocks noChangeArrowheads="1"/>
          </p:cNvSpPr>
          <p:nvPr/>
        </p:nvSpPr>
        <p:spPr bwMode="auto">
          <a:xfrm>
            <a:off x="7680176" y="2791355"/>
            <a:ext cx="3549297" cy="2725389"/>
          </a:xfrm>
          <a:prstGeom prst="roundRect">
            <a:avLst>
              <a:gd name="adj" fmla="val 6829"/>
            </a:avLst>
          </a:prstGeom>
          <a:gradFill rotWithShape="1">
            <a:gsLst>
              <a:gs pos="0">
                <a:srgbClr val="003399">
                  <a:gamma/>
                  <a:shade val="46275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46275"/>
                  <a:invGamma/>
                </a:srgbClr>
              </a:gs>
            </a:gsLst>
            <a:lin ang="18900000" scaled="1"/>
          </a:gradFill>
          <a:ln w="28575" cap="sq" algn="ctr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wrap="square" lIns="72000" tIns="72000" rIns="72000" bIns="720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AutoShape 77"/>
          <p:cNvSpPr>
            <a:spLocks noChangeArrowheads="1"/>
          </p:cNvSpPr>
          <p:nvPr/>
        </p:nvSpPr>
        <p:spPr bwMode="auto">
          <a:xfrm>
            <a:off x="3058744" y="4747590"/>
            <a:ext cx="1947341" cy="976487"/>
          </a:xfrm>
          <a:prstGeom prst="wedgeRoundRectCallout">
            <a:avLst>
              <a:gd name="adj1" fmla="val -62329"/>
              <a:gd name="adj2" fmla="val -30095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</a:rPr>
              <a:t>所以只有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</a:rPr>
              <a:t>这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</a:rPr>
              <a:t>4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</a:rPr>
              <a:t>组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</a:rPr>
              <a:t>结果</a:t>
            </a:r>
          </a:p>
        </p:txBody>
      </p:sp>
      <p:graphicFrame>
        <p:nvGraphicFramePr>
          <p:cNvPr id="32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982911"/>
              </p:ext>
            </p:extLst>
          </p:nvPr>
        </p:nvGraphicFramePr>
        <p:xfrm>
          <a:off x="7850327" y="2907418"/>
          <a:ext cx="3201511" cy="2438400"/>
        </p:xfrm>
        <a:graphic>
          <a:graphicData uri="http://schemas.openxmlformats.org/drawingml/2006/table">
            <a:tbl>
              <a:tblPr/>
              <a:tblGrid>
                <a:gridCol w="1006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职称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工号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讲师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FF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T01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李民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┄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FF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副教授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T05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潘强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┄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anchorCtr="1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┄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助教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T02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刘军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┄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" name="AutoShape 137"/>
          <p:cNvSpPr>
            <a:spLocks noChangeArrowheads="1"/>
          </p:cNvSpPr>
          <p:nvPr/>
        </p:nvSpPr>
        <p:spPr bwMode="auto">
          <a:xfrm>
            <a:off x="8840629" y="1776001"/>
            <a:ext cx="2031405" cy="527050"/>
          </a:xfrm>
          <a:prstGeom prst="wedgeRoundRectCallout">
            <a:avLst>
              <a:gd name="adj1" fmla="val -36481"/>
              <a:gd name="adj2" fmla="val 87653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</a:rPr>
              <a:t>分组示意</a:t>
            </a:r>
          </a:p>
        </p:txBody>
      </p:sp>
      <p:sp>
        <p:nvSpPr>
          <p:cNvPr id="34" name="AutoShape 139"/>
          <p:cNvSpPr>
            <a:spLocks noChangeArrowheads="1"/>
          </p:cNvSpPr>
          <p:nvPr/>
        </p:nvSpPr>
        <p:spPr bwMode="auto">
          <a:xfrm>
            <a:off x="5372421" y="3280518"/>
            <a:ext cx="1953908" cy="1037742"/>
          </a:xfrm>
          <a:prstGeom prst="wedgeRoundRectCallout">
            <a:avLst>
              <a:gd name="adj1" fmla="val -65662"/>
              <a:gd name="adj2" fmla="val -5408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</a:rPr>
              <a:t>因为只有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</a:rPr>
              <a:t>这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</a:rPr>
              <a:t>4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</a:rPr>
              <a:t>种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</a:rPr>
              <a:t>职称</a:t>
            </a:r>
          </a:p>
        </p:txBody>
      </p:sp>
      <p:sp>
        <p:nvSpPr>
          <p:cNvPr id="35" name="Rectangle 140"/>
          <p:cNvSpPr>
            <a:spLocks noChangeArrowheads="1"/>
          </p:cNvSpPr>
          <p:nvPr/>
        </p:nvSpPr>
        <p:spPr bwMode="auto">
          <a:xfrm>
            <a:off x="824086" y="5868094"/>
            <a:ext cx="7877175" cy="614685"/>
          </a:xfrm>
          <a:prstGeom prst="rect">
            <a:avLst/>
          </a:prstGeom>
          <a:solidFill>
            <a:srgbClr val="0000CC"/>
          </a:solidFill>
          <a:ln w="28575" cap="sq">
            <a:solidFill>
              <a:srgbClr val="FFFFCC"/>
            </a:solidFill>
            <a:miter lim="800000"/>
            <a:headEnd/>
            <a:tailEnd/>
          </a:ln>
          <a:effectLst>
            <a:outerShdw dist="107763" dir="2700000" algn="ctr" rotWithShape="0">
              <a:srgbClr val="000514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</a:rPr>
              <a:t>可以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</a:rPr>
              <a:t>By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</a:rPr>
              <a:t>多个列名来实现多级分组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09" y="842019"/>
            <a:ext cx="5724406" cy="1471182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7" name="AutoShape 14"/>
          <p:cNvSpPr>
            <a:spLocks noChangeArrowheads="1"/>
          </p:cNvSpPr>
          <p:nvPr/>
        </p:nvSpPr>
        <p:spPr bwMode="auto">
          <a:xfrm>
            <a:off x="7464152" y="410219"/>
            <a:ext cx="1008062" cy="863600"/>
          </a:xfrm>
          <a:prstGeom prst="wedgeRoundRectCallout">
            <a:avLst>
              <a:gd name="adj1" fmla="val -95514"/>
              <a:gd name="adj2" fmla="val -18935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</a:rPr>
              <a:t>原始数据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267" y="3434012"/>
            <a:ext cx="937183" cy="1077322"/>
          </a:xfrm>
          <a:prstGeom prst="rect">
            <a:avLst/>
          </a:prstGeom>
          <a:noFill/>
          <a:ln w="38100" cap="sq" algn="ctr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5721411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20091"/>
            <a:ext cx="3223172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分组统计查询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968" y="3133568"/>
            <a:ext cx="1804087" cy="1278324"/>
          </a:xfrm>
          <a:prstGeom prst="rect">
            <a:avLst/>
          </a:prstGeom>
          <a:noFill/>
          <a:ln w="38100" cap="sq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>
                <a:alpha val="50000"/>
              </a:srgbClr>
            </a:outerShdw>
          </a:effectLst>
        </p:spPr>
      </p:pic>
      <p:sp>
        <p:nvSpPr>
          <p:cNvPr id="4" name="Rectangle 71"/>
          <p:cNvSpPr txBox="1">
            <a:spLocks noChangeArrowheads="1"/>
          </p:cNvSpPr>
          <p:nvPr/>
        </p:nvSpPr>
        <p:spPr bwMode="auto">
          <a:xfrm>
            <a:off x="471003" y="872510"/>
            <a:ext cx="107375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4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algn="just" eaLnBrk="1" hangingPunct="1">
              <a:spcAft>
                <a:spcPct val="0"/>
              </a:spcAft>
              <a:buClr>
                <a:srgbClr val="FFFFFF"/>
              </a:buClr>
              <a:buFont typeface="Wingdings" pitchFamily="2" charset="2"/>
              <a:buChar char="§"/>
              <a:defRPr/>
            </a:pPr>
            <a:r>
              <a:rPr kumimoji="1" lang="zh-CN" altLang="en-US" sz="3200" kern="0" dirty="0">
                <a:solidFill>
                  <a:srgbClr val="FFFFFF"/>
                </a:solidFill>
                <a:cs typeface="Arial" pitchFamily="34" charset="0"/>
              </a:rPr>
              <a:t>用</a:t>
            </a:r>
            <a:r>
              <a:rPr kumimoji="1" lang="en-US" altLang="zh-CN" sz="3200" kern="0" dirty="0">
                <a:solidFill>
                  <a:srgbClr val="FFFFFF"/>
                </a:solidFill>
                <a:cs typeface="Arial" pitchFamily="34" charset="0"/>
              </a:rPr>
              <a:t>Having</a:t>
            </a:r>
            <a:r>
              <a:rPr kumimoji="1" lang="zh-CN" altLang="en-US" sz="3200" kern="0" dirty="0">
                <a:solidFill>
                  <a:srgbClr val="FFFFFF"/>
                </a:solidFill>
                <a:cs typeface="Arial" pitchFamily="34" charset="0"/>
              </a:rPr>
              <a:t>子句限定只查询满足条件的</a:t>
            </a:r>
            <a:r>
              <a:rPr kumimoji="1" lang="en-US" altLang="zh-CN" sz="3200" kern="0" dirty="0">
                <a:solidFill>
                  <a:srgbClr val="FFFFFF"/>
                </a:solidFill>
                <a:cs typeface="Arial" pitchFamily="34" charset="0"/>
              </a:rPr>
              <a:t>Group by</a:t>
            </a:r>
            <a:r>
              <a:rPr kumimoji="1" lang="zh-CN" altLang="en-US" sz="3200" kern="0" dirty="0">
                <a:solidFill>
                  <a:srgbClr val="FFFFFF"/>
                </a:solidFill>
                <a:cs typeface="Arial" pitchFamily="34" charset="0"/>
              </a:rPr>
              <a:t>分组</a:t>
            </a:r>
          </a:p>
        </p:txBody>
      </p:sp>
      <p:pic>
        <p:nvPicPr>
          <p:cNvPr id="6" name="Picture 8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3140968"/>
            <a:ext cx="5810250" cy="2781300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81"/>
          <p:cNvSpPr>
            <a:spLocks noChangeShapeType="1"/>
          </p:cNvSpPr>
          <p:nvPr/>
        </p:nvSpPr>
        <p:spPr bwMode="auto">
          <a:xfrm>
            <a:off x="2025204" y="4187130"/>
            <a:ext cx="338455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defRPr/>
            </a:pPr>
            <a:endParaRPr lang="zh-CN" altLang="en-US" sz="2000" kern="0">
              <a:solidFill>
                <a:sysClr val="windowText" lastClr="000000"/>
              </a:solidFill>
            </a:endParaRPr>
          </a:p>
        </p:txBody>
      </p:sp>
      <p:sp>
        <p:nvSpPr>
          <p:cNvPr id="8" name="AutoShape 82"/>
          <p:cNvSpPr>
            <a:spLocks noChangeArrowheads="1"/>
          </p:cNvSpPr>
          <p:nvPr/>
        </p:nvSpPr>
        <p:spPr bwMode="auto">
          <a:xfrm>
            <a:off x="4114354" y="4869755"/>
            <a:ext cx="2053010" cy="1549102"/>
          </a:xfrm>
          <a:prstGeom prst="wedgeRoundRectCallout">
            <a:avLst>
              <a:gd name="adj1" fmla="val -18194"/>
              <a:gd name="adj2" fmla="val -89120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条件是分组中的行数不小于</a:t>
            </a:r>
            <a:r>
              <a:rPr lang="en-US" altLang="zh-CN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5</a:t>
            </a:r>
          </a:p>
        </p:txBody>
      </p:sp>
      <p:sp>
        <p:nvSpPr>
          <p:cNvPr id="9" name="AutoShape 83"/>
          <p:cNvSpPr>
            <a:spLocks noChangeArrowheads="1"/>
          </p:cNvSpPr>
          <p:nvPr/>
        </p:nvSpPr>
        <p:spPr bwMode="auto">
          <a:xfrm>
            <a:off x="7643365" y="5050729"/>
            <a:ext cx="2196405" cy="1044575"/>
          </a:xfrm>
          <a:prstGeom prst="wedgeRoundRectCallout">
            <a:avLst>
              <a:gd name="adj1" fmla="val -18014"/>
              <a:gd name="adj2" fmla="val -107621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按职称分组统计的人数</a:t>
            </a:r>
          </a:p>
        </p:txBody>
      </p:sp>
      <p:sp>
        <p:nvSpPr>
          <p:cNvPr id="10" name="Rectangle 85"/>
          <p:cNvSpPr>
            <a:spLocks noChangeArrowheads="1"/>
          </p:cNvSpPr>
          <p:nvPr/>
        </p:nvSpPr>
        <p:spPr bwMode="auto">
          <a:xfrm>
            <a:off x="1495509" y="1803492"/>
            <a:ext cx="8352284" cy="647452"/>
          </a:xfrm>
          <a:prstGeom prst="rect">
            <a:avLst/>
          </a:prstGeom>
          <a:solidFill>
            <a:srgbClr val="0000CC"/>
          </a:solidFill>
          <a:ln w="28575" cap="sq">
            <a:solidFill>
              <a:srgbClr val="FFFFCC"/>
            </a:solidFill>
            <a:miter lim="800000"/>
            <a:headEnd/>
            <a:tailEnd/>
          </a:ln>
          <a:effectLst>
            <a:outerShdw dist="107763" dir="2700000" algn="ctr" rotWithShape="0">
              <a:srgbClr val="000514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spcAft>
                <a:spcPct val="0"/>
              </a:spcAft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HAVING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后跟的条件必须是跟分组有关的条件</a:t>
            </a:r>
          </a:p>
        </p:txBody>
      </p:sp>
    </p:spTree>
    <p:extLst>
      <p:ext uri="{BB962C8B-B14F-4D97-AF65-F5344CB8AC3E}">
        <p14:creationId xmlns:p14="http://schemas.microsoft.com/office/powerpoint/2010/main" val="1565727805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31688" y="0"/>
            <a:ext cx="2197250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连接查询</a:t>
            </a: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479376" y="831947"/>
            <a:ext cx="11161240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algn="just" eaLnBrk="1" hangingPunct="1">
              <a:spcAft>
                <a:spcPct val="50000"/>
              </a:spcAft>
              <a:buClr>
                <a:srgbClr val="FFC000"/>
              </a:buClr>
              <a:buFont typeface="Wingdings" pitchFamily="2" charset="2"/>
              <a:buChar char="§"/>
              <a:defRPr/>
            </a:pPr>
            <a:r>
              <a:rPr kumimoji="1" lang="zh-CN" altLang="en-US" sz="3200" dirty="0">
                <a:latin typeface="楷体_GB2312" pitchFamily="49" charset="-122"/>
              </a:rPr>
              <a:t>连接查询指在两张以上的相关表中进行查询，从而实现将存储于不同表中的数据连接成完整的查询信息。</a:t>
            </a:r>
          </a:p>
          <a:p>
            <a:pPr marL="269875" indent="-269875" algn="just" eaLnBrk="1" hangingPunct="1">
              <a:lnSpc>
                <a:spcPts val="2700"/>
              </a:lnSpc>
              <a:spcBef>
                <a:spcPts val="2400"/>
              </a:spcBef>
              <a:spcAft>
                <a:spcPct val="50000"/>
              </a:spcAft>
              <a:buClr>
                <a:srgbClr val="FFC000"/>
              </a:buClr>
              <a:buFont typeface="Wingdings" pitchFamily="2" charset="2"/>
              <a:buChar char="§"/>
              <a:defRPr/>
            </a:pPr>
            <a:r>
              <a:rPr kumimoji="1" lang="zh-CN" altLang="en-US" sz="3200" dirty="0">
                <a:latin typeface="楷体_GB2312" pitchFamily="49" charset="-122"/>
              </a:rPr>
              <a:t>最基础的连接是交叉连接，</a:t>
            </a:r>
            <a:r>
              <a:rPr kumimoji="1" lang="zh-CN" altLang="en-US" sz="3200" dirty="0" smtClean="0">
                <a:latin typeface="楷体_GB2312" pitchFamily="49" charset="-122"/>
              </a:rPr>
              <a:t>即广义</a:t>
            </a:r>
            <a:r>
              <a:rPr kumimoji="1" lang="zh-CN" altLang="en-US" sz="3200" dirty="0">
                <a:latin typeface="楷体_GB2312" pitchFamily="49" charset="-122"/>
              </a:rPr>
              <a:t>笛卡尔积。</a:t>
            </a:r>
            <a:endParaRPr kumimoji="1" lang="en-US" altLang="zh-CN" sz="3200" dirty="0">
              <a:latin typeface="楷体_GB2312" pitchFamily="49" charset="-122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830313" y="3243588"/>
            <a:ext cx="46212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 ST.*, C.*</a:t>
            </a:r>
          </a:p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en-US" altLang="zh-CN" sz="36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FROM </a:t>
            </a:r>
            <a:r>
              <a:rPr lang="en-US" altLang="zh-CN" sz="36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ST,C</a:t>
            </a:r>
            <a:endParaRPr lang="zh-CN" altLang="en-US" sz="3600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 rot="2060252">
            <a:off x="5232400" y="4058368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solidFill>
            <a:srgbClr val="0099CC"/>
          </a:solidFill>
          <a:ln w="28575" cap="sq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wrap="none" lIns="72000" tIns="72000" rIns="72000" bIns="72000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0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912509"/>
              </p:ext>
            </p:extLst>
          </p:nvPr>
        </p:nvGraphicFramePr>
        <p:xfrm>
          <a:off x="6483018" y="4345706"/>
          <a:ext cx="4967794" cy="2133600"/>
        </p:xfrm>
        <a:graphic>
          <a:graphicData uri="http://schemas.openxmlformats.org/drawingml/2006/table">
            <a:tbl>
              <a:tblPr/>
              <a:tblGrid>
                <a:gridCol w="957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12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4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ST.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C.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软件工程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软件工程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软件工程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Rectangle 69"/>
          <p:cNvSpPr>
            <a:spLocks noChangeArrowheads="1"/>
          </p:cNvSpPr>
          <p:nvPr/>
        </p:nvSpPr>
        <p:spPr bwMode="auto">
          <a:xfrm>
            <a:off x="7118910" y="2984947"/>
            <a:ext cx="260648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Aft>
                <a:spcPct val="0"/>
              </a:spcAft>
              <a:buSzTx/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charset="0"/>
              </a:rPr>
              <a:t>结果有</a:t>
            </a:r>
            <a:r>
              <a:rPr lang="en-US" altLang="zh-CN" sz="2800" dirty="0">
                <a:solidFill>
                  <a:schemeClr val="bg1"/>
                </a:solidFill>
                <a:latin typeface="Arial" charset="0"/>
              </a:rPr>
              <a:t>3×2=6</a:t>
            </a:r>
            <a:r>
              <a:rPr lang="zh-CN" altLang="en-US" sz="2800" dirty="0">
                <a:solidFill>
                  <a:schemeClr val="bg1"/>
                </a:solidFill>
                <a:latin typeface="Arial" charset="0"/>
              </a:rPr>
              <a:t>行</a:t>
            </a:r>
          </a:p>
        </p:txBody>
      </p:sp>
      <p:sp>
        <p:nvSpPr>
          <p:cNvPr id="22" name="AutoShape 70"/>
          <p:cNvSpPr>
            <a:spLocks/>
          </p:cNvSpPr>
          <p:nvPr/>
        </p:nvSpPr>
        <p:spPr bwMode="auto">
          <a:xfrm rot="5400000" flipV="1">
            <a:off x="7697017" y="3230757"/>
            <a:ext cx="215899" cy="1910662"/>
          </a:xfrm>
          <a:prstGeom prst="leftBrace">
            <a:avLst>
              <a:gd name="adj1" fmla="val 63909"/>
              <a:gd name="adj2" fmla="val 50000"/>
            </a:avLst>
          </a:prstGeom>
          <a:noFill/>
          <a:ln w="28575" cap="sq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72000" tIns="72000" rIns="72000" bIns="72000" anchor="ctr">
            <a:spAutoFit/>
          </a:bodyPr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3" name="Rectangle 71"/>
          <p:cNvSpPr>
            <a:spLocks noChangeArrowheads="1"/>
          </p:cNvSpPr>
          <p:nvPr/>
        </p:nvSpPr>
        <p:spPr bwMode="auto">
          <a:xfrm>
            <a:off x="7300821" y="3653317"/>
            <a:ext cx="10082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Aft>
                <a:spcPct val="0"/>
              </a:spcAft>
              <a:buSz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charset="0"/>
              </a:rPr>
              <a:t>ST</a:t>
            </a:r>
            <a:r>
              <a:rPr lang="zh-CN" altLang="en-US" sz="2400" dirty="0">
                <a:solidFill>
                  <a:schemeClr val="bg1"/>
                </a:solidFill>
                <a:latin typeface="Arial" charset="0"/>
              </a:rPr>
              <a:t>的列</a:t>
            </a:r>
          </a:p>
        </p:txBody>
      </p:sp>
      <p:sp>
        <p:nvSpPr>
          <p:cNvPr id="24" name="AutoShape 72"/>
          <p:cNvSpPr>
            <a:spLocks/>
          </p:cNvSpPr>
          <p:nvPr/>
        </p:nvSpPr>
        <p:spPr bwMode="auto">
          <a:xfrm rot="5400000" flipV="1">
            <a:off x="10103218" y="3674548"/>
            <a:ext cx="215900" cy="971550"/>
          </a:xfrm>
          <a:prstGeom prst="leftBrace">
            <a:avLst>
              <a:gd name="adj1" fmla="val 37500"/>
              <a:gd name="adj2" fmla="val 50000"/>
            </a:avLst>
          </a:prstGeom>
          <a:noFill/>
          <a:ln w="28575" cap="sq">
            <a:solidFill>
              <a:srgbClr val="FFFFFF"/>
            </a:solidFill>
            <a:round/>
            <a:headEnd/>
            <a:tailEnd/>
          </a:ln>
          <a:effectLst/>
        </p:spPr>
        <p:txBody>
          <a:bodyPr vert="eaVert" wrap="none" lIns="72000" tIns="72000" rIns="72000" bIns="72000" anchor="ctr"/>
          <a:lstStyle/>
          <a:p>
            <a:pPr algn="ctr">
              <a:spcAft>
                <a:spcPct val="0"/>
              </a:spcAft>
              <a:defRPr/>
            </a:pPr>
            <a:endParaRPr lang="zh-CN" altLang="en-US" sz="36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25" name="Rectangle 73"/>
          <p:cNvSpPr>
            <a:spLocks noChangeArrowheads="1"/>
          </p:cNvSpPr>
          <p:nvPr/>
        </p:nvSpPr>
        <p:spPr bwMode="auto">
          <a:xfrm>
            <a:off x="9773789" y="3661977"/>
            <a:ext cx="8383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Aft>
                <a:spcPct val="0"/>
              </a:spcAft>
              <a:buSz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lang="zh-CN" altLang="en-US" sz="2400" dirty="0">
                <a:solidFill>
                  <a:schemeClr val="bg1"/>
                </a:solidFill>
                <a:latin typeface="Arial" charset="0"/>
              </a:rPr>
              <a:t>的列</a:t>
            </a:r>
          </a:p>
        </p:txBody>
      </p:sp>
      <p:graphicFrame>
        <p:nvGraphicFramePr>
          <p:cNvPr id="26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84806"/>
              </p:ext>
            </p:extLst>
          </p:nvPr>
        </p:nvGraphicFramePr>
        <p:xfrm>
          <a:off x="752973" y="5260106"/>
          <a:ext cx="2522092" cy="1219200"/>
        </p:xfrm>
        <a:graphic>
          <a:graphicData uri="http://schemas.openxmlformats.org/drawingml/2006/table">
            <a:tbl>
              <a:tblPr/>
              <a:tblGrid>
                <a:gridCol w="86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Rectangle 102"/>
          <p:cNvSpPr>
            <a:spLocks noChangeArrowheads="1"/>
          </p:cNvSpPr>
          <p:nvPr/>
        </p:nvSpPr>
        <p:spPr bwMode="auto">
          <a:xfrm>
            <a:off x="1074705" y="4890094"/>
            <a:ext cx="330219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ST</a:t>
            </a:r>
          </a:p>
        </p:txBody>
      </p:sp>
      <p:sp>
        <p:nvSpPr>
          <p:cNvPr id="28" name="Rectangle 103"/>
          <p:cNvSpPr>
            <a:spLocks noChangeArrowheads="1"/>
          </p:cNvSpPr>
          <p:nvPr/>
        </p:nvSpPr>
        <p:spPr bwMode="auto">
          <a:xfrm>
            <a:off x="3786240" y="5188668"/>
            <a:ext cx="187552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</a:pPr>
            <a:r>
              <a:rPr lang="en-US" altLang="zh-CN"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</a:p>
        </p:txBody>
      </p:sp>
      <p:graphicFrame>
        <p:nvGraphicFramePr>
          <p:cNvPr id="29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978740"/>
              </p:ext>
            </p:extLst>
          </p:nvPr>
        </p:nvGraphicFramePr>
        <p:xfrm>
          <a:off x="3641776" y="5536332"/>
          <a:ext cx="2007741" cy="914400"/>
        </p:xfrm>
        <a:graphic>
          <a:graphicData uri="http://schemas.openxmlformats.org/drawingml/2006/table">
            <a:tbl>
              <a:tblPr/>
              <a:tblGrid>
                <a:gridCol w="912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课号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软件工程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Rectangle 51"/>
          <p:cNvSpPr>
            <a:spLocks noChangeArrowheads="1"/>
          </p:cNvSpPr>
          <p:nvPr/>
        </p:nvSpPr>
        <p:spPr bwMode="auto">
          <a:xfrm>
            <a:off x="10056440" y="1605669"/>
            <a:ext cx="1372478" cy="789935"/>
          </a:xfrm>
          <a:prstGeom prst="snip2Same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72000" tIns="72000" rIns="72000" bIns="72000" anchor="ctr" anchorCtr="1">
            <a:noAutofit/>
          </a:bodyPr>
          <a:lstStyle/>
          <a:p>
            <a:pPr lvl="0">
              <a:spcAft>
                <a:spcPct val="0"/>
              </a:spcAft>
              <a:defRPr/>
            </a:pPr>
            <a:r>
              <a:rPr lang="en-US" altLang="zh-CN" sz="4800" b="1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×</a:t>
            </a:r>
            <a:endParaRPr lang="zh-CN" altLang="en-US" sz="4800" b="1" kern="0" dirty="0"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3330540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_xmlsignatures/_rels/origin.sigs.rels><?xml version="1.0" encoding="UTF-8" standalone="yes"?>
<Relationships xmlns="http://schemas.openxmlformats.org/package/2006/relationships"><Relationship Id="rId1" Type="http://schemas.openxmlformats.org/package/2006/relationships/digital-signature/signature" Target="sig1.xml"/></Relationships>
</file>

<file path=_xmlsignatures/sig1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0/09/xmldsig#rsa-sha1"/>
    <Reference Type="http://www.w3.org/2000/09/xmldsig#Object" URI="#idPackageObject">
      <DigestMethod Algorithm="http://www.w3.org/2000/09/xmldsig#sha1"/>
      <DigestValue>XoYfDb2xG6lF7TLTNXz4rXgxUdI=</DigestValue>
    </Reference>
    <Reference Type="http://www.w3.org/2000/09/xmldsig#Object" URI="#idOfficeObject">
      <DigestMethod Algorithm="http://www.w3.org/2000/09/xmldsig#sha1"/>
      <DigestValue>R0ttXn6kC15kJlfn+f00isOyOGM=</DigestValue>
    </Reference>
    <Reference Type="http://uri.etsi.org/01903#SignedProperties" URI="#idSignedProperties">
      <Transforms>
        <Transform Algorithm="http://www.w3.org/TR/2001/REC-xml-c14n-20010315"/>
      </Transforms>
      <DigestMethod Algorithm="http://www.w3.org/2000/09/xmldsig#sha1"/>
      <DigestValue>zAMM37r/Mm2hc3tgBJZW187CUN4=</DigestValue>
    </Reference>
  </SignedInfo>
  <SignatureValue>klBi8tz7kBMo4sRTUs4+cD2DrnX90s1Wj6uVwT2a6Qk7hF9uXFS7TLv5j6JXdrUa40smx0zsJhUH
et8o4sJAZoge5iVWh7VJZNixLrXaypNTBX+V+axCG/+z+4MbJimVdR5eTV5u8Zed8LgROAEPzCll
FioRhV9+yV+UHXWjo9hk2QAXmxpIAwFbQ0ITDuHKeFhL7a/cXL19JVJsXohdSmHJNUbBioV61nw/
JrheOtJKzYNfbbwJ0KnCtmFWqDZeBh5dMJvdiG3ygOInPkW5uNydpthr68A+se62lXWxKVYt8WcZ
rPlbVtyFZcUWjihFq2tR2Qg6US0LDj2WqvdfeA==</SignatureValue>
  <KeyInfo>
    <X509Data>
      <X509Certificate>MIIDFTCCAf2gAwIBAgIQGRv05GDbzKdEea0KOcyHJzANBgkqhkiG9w0BAQUFADAYMRYwFAYDVQQDEw1BZG1pbmlzdHJhdG9yMCAXDTE4MDIwNDEzNDU0OFoYDzIxMTgwMTExMTM0NTQ4WjAYMRYwFAYDVQQDEw1BZG1pbmlzdHJhdG9yMIIBIjANBgkqhkiG9w0BAQEFAAOCAQ8AMIIBCgKCAQEAkmtlo+9Z2HiUjKcrabUzNBjFxtu7neoASFrDb0MZFw6JIHwQtqz6tBhx2Yp8YhswULYa0Hw4PTSf+Ks9nqmtr1vZGAIVNCKI7CixT0BHqqTqJVr+0qu7XVuQCiPegpSSZ/jy3QElmO9dReotIARctRbpZIj+4NanLY4AKibSaNadS/idc/LUNpfYRuGbnAiCxjnStQ+sUjb5HYpjjWAjlmnmLb+5IQDEGaFtZj3ktBQt11CZHASqJsT4Va+YfggvlcjTkUikPAFf50TDwAbqpO/gFWo3MeTMEIfw6ldUJDUhWpZYvOPEvIDoJf9bTYct3MLdkgOcBfENsVeFSCbTGQIDAQABo1kwVzAVBgNVHSUEDjAMBgorBgEEAYI3CgMEMDMGA1UdEQQsMCqgKAYKKwYBBAGCNxQCA6AaDBhBZG1pbmlzdHJhdG9yQHBhbnNpci1QQwAwCQYDVR0TBAIwADANBgkqhkiG9w0BAQUFAAOCAQEAWknnQY6uNHFRS6eIiAHPckuGBRXGmmxxkbeyYhv7fmKMM0zl3DlowQrBx6jlKqciSi/Fr8xEA7nG3e2pHday5J4/sSTd49JbJmlpKRU3npzusljepGTyiPF3mmsBnbq70CDyaiopx37sJWch8PHT++jG++WFwEziICoCVpRZhgh2Go15HJnLB5kXHRAyUUoP/WkRhj6faLgMoo/NBzV0NtnH6N11vTCQqoMiSMIPVV9yB7Lil5UovZp5rdvbOEhBzBUQR3y39rryHoTiftBeVJ8Pa2uDZ7wafmGD7FBU7w1HYq4i8P/nTQWlQ9fJExVXwSskRHkxZVk7FfRdzJweug==</X509Certificate>
    </X509Data>
  </KeyInfo>
  <Object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zU3xVjYU7a1ax8o9OQBgdxm5bvU=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2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6"/>
            <mdssi:RelationshipReference xmlns:mdssi="http://schemas.openxmlformats.org/package/2006/digital-signature" SourceId="rId20"/>
            <mdssi:RelationshipReference xmlns:mdssi="http://schemas.openxmlformats.org/package/2006/digital-signature" SourceId="rId29"/>
            <mdssi:RelationshipReference xmlns:mdssi="http://schemas.openxmlformats.org/package/2006/digital-signature" SourceId="rId41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24"/>
            <mdssi:RelationshipReference xmlns:mdssi="http://schemas.openxmlformats.org/package/2006/digital-signature" SourceId="rId32"/>
            <mdssi:RelationshipReference xmlns:mdssi="http://schemas.openxmlformats.org/package/2006/digital-signature" SourceId="rId37"/>
            <mdssi:RelationshipReference xmlns:mdssi="http://schemas.openxmlformats.org/package/2006/digital-signature" SourceId="rId40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23"/>
            <mdssi:RelationshipReference xmlns:mdssi="http://schemas.openxmlformats.org/package/2006/digital-signature" SourceId="rId28"/>
            <mdssi:RelationshipReference xmlns:mdssi="http://schemas.openxmlformats.org/package/2006/digital-signature" SourceId="rId36"/>
            <mdssi:RelationshipReference xmlns:mdssi="http://schemas.openxmlformats.org/package/2006/digital-signature" SourceId="rId10"/>
            <mdssi:RelationshipReference xmlns:mdssi="http://schemas.openxmlformats.org/package/2006/digital-signature" SourceId="rId19"/>
            <mdssi:RelationshipReference xmlns:mdssi="http://schemas.openxmlformats.org/package/2006/digital-signature" SourceId="rId31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22"/>
            <mdssi:RelationshipReference xmlns:mdssi="http://schemas.openxmlformats.org/package/2006/digital-signature" SourceId="rId27"/>
            <mdssi:RelationshipReference xmlns:mdssi="http://schemas.openxmlformats.org/package/2006/digital-signature" SourceId="rId30"/>
            <mdssi:RelationshipReference xmlns:mdssi="http://schemas.openxmlformats.org/package/2006/digital-signature" SourceId="rId35"/>
            <mdssi:RelationshipReference xmlns:mdssi="http://schemas.openxmlformats.org/package/2006/digital-signature" SourceId="rId43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12"/>
            <mdssi:RelationshipReference xmlns:mdssi="http://schemas.openxmlformats.org/package/2006/digital-signature" SourceId="rId17"/>
            <mdssi:RelationshipReference xmlns:mdssi="http://schemas.openxmlformats.org/package/2006/digital-signature" SourceId="rId25"/>
            <mdssi:RelationshipReference xmlns:mdssi="http://schemas.openxmlformats.org/package/2006/digital-signature" SourceId="rId33"/>
            <mdssi:RelationshipReference xmlns:mdssi="http://schemas.openxmlformats.org/package/2006/digital-signature" SourceId="rId38"/>
            <mdssi:RelationshipReference xmlns:mdssi="http://schemas.openxmlformats.org/package/2006/digital-signature" SourceId="rId13"/>
            <mdssi:RelationshipReference xmlns:mdssi="http://schemas.openxmlformats.org/package/2006/digital-signature" SourceId="rId18"/>
            <mdssi:RelationshipReference xmlns:mdssi="http://schemas.openxmlformats.org/package/2006/digital-signature" SourceId="rId26"/>
            <mdssi:RelationshipReference xmlns:mdssi="http://schemas.openxmlformats.org/package/2006/digital-signature" SourceId="rId39"/>
            <mdssi:RelationshipReference xmlns:mdssi="http://schemas.openxmlformats.org/package/2006/digital-signature" SourceId="rId21"/>
            <mdssi:RelationshipReference xmlns:mdssi="http://schemas.openxmlformats.org/package/2006/digital-signature" SourceId="rId34"/>
          </Transform>
          <Transform Algorithm="http://www.w3.org/TR/2001/REC-xml-c14n-20010315"/>
        </Transforms>
        <DigestMethod Algorithm="http://www.w3.org/2000/09/xmldsig#sha1"/>
        <DigestValue>WnfF9YWGzkrQ6m4/Dd5EdiOhmgE=</DigestValue>
      </Reference>
      <Reference URI="/ppt/media/audio1.wav?ContentType=audio/x-wav">
        <DigestMethod Algorithm="http://www.w3.org/2000/09/xmldsig#sha1"/>
        <DigestValue>01ymtg51svv0yE9UFotE3u37z/0=</DigestValue>
      </Reference>
      <Reference URI="/ppt/media/image1.jpg?ContentType=image/jpeg">
        <DigestMethod Algorithm="http://www.w3.org/2000/09/xmldsig#sha1"/>
        <DigestValue>sccB3L+iGMShPUDqheVZxYH/NrY=</DigestValue>
      </Reference>
      <Reference URI="/ppt/media/image10.png?ContentType=image/png">
        <DigestMethod Algorithm="http://www.w3.org/2000/09/xmldsig#sha1"/>
        <DigestValue>LgrR9lPa6vuxZWxvbsBI8acmoTA=</DigestValue>
      </Reference>
      <Reference URI="/ppt/media/image11.png?ContentType=image/png">
        <DigestMethod Algorithm="http://www.w3.org/2000/09/xmldsig#sha1"/>
        <DigestValue>F6nD2hlVAvWewQoJkAPB4LgcThQ=</DigestValue>
      </Reference>
      <Reference URI="/ppt/media/image12.png?ContentType=image/png">
        <DigestMethod Algorithm="http://www.w3.org/2000/09/xmldsig#sha1"/>
        <DigestValue>06pLZf4C/78F5n+xfKv/6ArMnnc=</DigestValue>
      </Reference>
      <Reference URI="/ppt/media/image2.png?ContentType=image/png">
        <DigestMethod Algorithm="http://www.w3.org/2000/09/xmldsig#sha1"/>
        <DigestValue>495i/F3+/AiUSKGGs2J+M3fx/cs=</DigestValue>
      </Reference>
      <Reference URI="/ppt/media/image3.png?ContentType=image/png">
        <DigestMethod Algorithm="http://www.w3.org/2000/09/xmldsig#sha1"/>
        <DigestValue>yrY2ITiQVd+KzsDq3Rf5Uf4n/2Y=</DigestValue>
      </Reference>
      <Reference URI="/ppt/media/image4.png?ContentType=image/png">
        <DigestMethod Algorithm="http://www.w3.org/2000/09/xmldsig#sha1"/>
        <DigestValue>FwyyBhY1PQSsM8wWRIUwEjH/Y4Q=</DigestValue>
      </Reference>
      <Reference URI="/ppt/media/image5.png?ContentType=image/png">
        <DigestMethod Algorithm="http://www.w3.org/2000/09/xmldsig#sha1"/>
        <DigestValue>AKjrkxtXWxqsyEJIk4JLoRobBnc=</DigestValue>
      </Reference>
      <Reference URI="/ppt/media/image6.png?ContentType=image/png">
        <DigestMethod Algorithm="http://www.w3.org/2000/09/xmldsig#sha1"/>
        <DigestValue>Egz94MVB2vW0sVgIe17fCGEUeWw=</DigestValue>
      </Reference>
      <Reference URI="/ppt/media/image7.png?ContentType=image/png">
        <DigestMethod Algorithm="http://www.w3.org/2000/09/xmldsig#sha1"/>
        <DigestValue>dvL7JUcKsmcv5dIsX+8jodbljXg=</DigestValue>
      </Reference>
      <Reference URI="/ppt/media/image8.png?ContentType=image/png">
        <DigestMethod Algorithm="http://www.w3.org/2000/09/xmldsig#sha1"/>
        <DigestValue>B9uYfVddUQWwpg5X8OQnspCcNuk=</DigestValue>
      </Reference>
      <Reference URI="/ppt/media/image9.png?ContentType=image/png">
        <DigestMethod Algorithm="http://www.w3.org/2000/09/xmldsig#sha1"/>
        <DigestValue>616zkBNSbDvtQMC3mr+akvp7yNY=</DigestValue>
      </Reference>
      <Reference URI="/ppt/notesMasters/_rels/notes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UK+aZXLskzfb720BpdJb+pH62O8=</DigestValue>
      </Reference>
      <Reference URI="/ppt/notesMasters/notesMaster1.xml?ContentType=application/vnd.openxmlformats-officedocument.presentationml.notesMaster+xml">
        <DigestMethod Algorithm="http://www.w3.org/2000/09/xmldsig#sha1"/>
        <DigestValue>QokUtFEjVQfYkeOwSg3k/tsiFYs=</DigestValue>
      </Reference>
      <Reference URI="/ppt/presentation.xml?ContentType=application/vnd.openxmlformats-officedocument.presentationml.presentation.main+xml">
        <DigestMethod Algorithm="http://www.w3.org/2000/09/xmldsig#sha1"/>
        <DigestValue>9TOcyn4xWlWs5hVENprmWNex9vs=</DigestValue>
      </Reference>
      <Reference URI="/ppt/presProps.xml?ContentType=application/vnd.openxmlformats-officedocument.presentationml.presProps+xml">
        <DigestMethod Algorithm="http://www.w3.org/2000/09/xmldsig#sha1"/>
        <DigestValue>VqNBwGLbzTx2yFO8vhCVJHI/wFc=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slideLayout1.xml?ContentType=application/vnd.openxmlformats-officedocument.presentationml.slideLayout+xml">
        <DigestMethod Algorithm="http://www.w3.org/2000/09/xmldsig#sha1"/>
        <DigestValue>BI8eePT1XD9093297DqHvIa6jls=</DigestValue>
      </Reference>
      <Reference URI="/ppt/slideLayouts/slideLayout10.xml?ContentType=application/vnd.openxmlformats-officedocument.presentationml.slideLayout+xml">
        <DigestMethod Algorithm="http://www.w3.org/2000/09/xmldsig#sha1"/>
        <DigestValue>21eD7qhNm3bgNpeaVrLVgq2Tt1Y=</DigestValue>
      </Reference>
      <Reference URI="/ppt/slideLayouts/slideLayout11.xml?ContentType=application/vnd.openxmlformats-officedocument.presentationml.slideLayout+xml">
        <DigestMethod Algorithm="http://www.w3.org/2000/09/xmldsig#sha1"/>
        <DigestValue>khmgIujyRxHEfRjKYVyBKwQdw4A=</DigestValue>
      </Reference>
      <Reference URI="/ppt/slideLayouts/slideLayout2.xml?ContentType=application/vnd.openxmlformats-officedocument.presentationml.slideLayout+xml">
        <DigestMethod Algorithm="http://www.w3.org/2000/09/xmldsig#sha1"/>
        <DigestValue>WlMLCvv+eecZa4XAne2cp40feOY=</DigestValue>
      </Reference>
      <Reference URI="/ppt/slideLayouts/slideLayout3.xml?ContentType=application/vnd.openxmlformats-officedocument.presentationml.slideLayout+xml">
        <DigestMethod Algorithm="http://www.w3.org/2000/09/xmldsig#sha1"/>
        <DigestValue>xKhgw4hPZQwkoqaod4jpvklNfxQ=</DigestValue>
      </Reference>
      <Reference URI="/ppt/slideLayouts/slideLayout4.xml?ContentType=application/vnd.openxmlformats-officedocument.presentationml.slideLayout+xml">
        <DigestMethod Algorithm="http://www.w3.org/2000/09/xmldsig#sha1"/>
        <DigestValue>Xtk66mhGMpInwcAMaeXh0BMKfNU=</DigestValue>
      </Reference>
      <Reference URI="/ppt/slideLayouts/slideLayout5.xml?ContentType=application/vnd.openxmlformats-officedocument.presentationml.slideLayout+xml">
        <DigestMethod Algorithm="http://www.w3.org/2000/09/xmldsig#sha1"/>
        <DigestValue>Emi0Aib46bvAulxx4XxzKmEQNQc=</DigestValue>
      </Reference>
      <Reference URI="/ppt/slideLayouts/slideLayout6.xml?ContentType=application/vnd.openxmlformats-officedocument.presentationml.slideLayout+xml">
        <DigestMethod Algorithm="http://www.w3.org/2000/09/xmldsig#sha1"/>
        <DigestValue>RZDTbNIOoeKr1myq/MVtq1Q6wB4=</DigestValue>
      </Reference>
      <Reference URI="/ppt/slideLayouts/slideLayout7.xml?ContentType=application/vnd.openxmlformats-officedocument.presentationml.slideLayout+xml">
        <DigestMethod Algorithm="http://www.w3.org/2000/09/xmldsig#sha1"/>
        <DigestValue>udva8c/oEq8SPJIy3iKSypGukMY=</DigestValue>
      </Reference>
      <Reference URI="/ppt/slideLayouts/slideLayout8.xml?ContentType=application/vnd.openxmlformats-officedocument.presentationml.slideLayout+xml">
        <DigestMethod Algorithm="http://www.w3.org/2000/09/xmldsig#sha1"/>
        <DigestValue>smeyt2W7c351OHiOUJGiI5GDV4Q=</DigestValue>
      </Reference>
      <Reference URI="/ppt/slideLayouts/slideLayout9.xml?ContentType=application/vnd.openxmlformats-officedocument.presentationml.slideLayout+xml">
        <DigestMethod Algorithm="http://www.w3.org/2000/09/xmldsig#sha1"/>
        <DigestValue>Dulod8sCvlGOOMioCeUR0//EPSE=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</Transform>
          <Transform Algorithm="http://www.w3.org/TR/2001/REC-xml-c14n-20010315"/>
        </Transforms>
        <DigestMethod Algorithm="http://www.w3.org/2000/09/xmldsig#sha1"/>
        <DigestValue>1xtdrECJAYb/5OdwLyJOHsRHosY=</DigestValue>
      </Reference>
      <Reference URI="/ppt/slideMasters/slideMaster1.xml?ContentType=application/vnd.openxmlformats-officedocument.presentationml.slideMaster+xml">
        <DigestMethod Algorithm="http://www.w3.org/2000/09/xmldsig#sha1"/>
        <DigestValue>NLJU2X3HGpH6SA8k2CVfv2PtSGI=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sl9wOtpngeCys2NM3GYgaS/kyoQ=</DigestValue>
      </Reference>
      <Reference URI="/ppt/slides/_rels/slide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YHwU59qafUL776e7+OENZfbtMKw=</DigestValue>
      </Reference>
      <Reference URI="/ppt/slides/_rels/slide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1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1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1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1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1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1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1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2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2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2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2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2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2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2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2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2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2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5"/>
          </Transform>
          <Transform Algorithm="http://www.w3.org/TR/2001/REC-xml-c14n-20010315"/>
        </Transforms>
        <DigestMethod Algorithm="http://www.w3.org/2000/09/xmldsig#sha1"/>
        <DigestValue>FXrkpTA51pwh736t/yVkncIrIrU=</DigestValue>
      </Reference>
      <Reference URI="/ppt/slides/_rels/slide3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3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3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3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3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3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3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3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0/09/xmldsig#sha1"/>
        <DigestValue>66WZRA3GKrzALL6tuREcQZOwnGs=</DigestValue>
      </Reference>
      <Reference URI="/ppt/slides/_rels/slide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FgyXDbJdFkj53++7vfoqO3gPFe8=</DigestValue>
      </Reference>
      <Reference URI="/ppt/slides/_rels/slide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5"/>
          </Transform>
          <Transform Algorithm="http://www.w3.org/TR/2001/REC-xml-c14n-20010315"/>
        </Transforms>
        <DigestMethod Algorithm="http://www.w3.org/2000/09/xmldsig#sha1"/>
        <DigestValue>97Z+7eNLiwCa5JcmjyFaSvIcJRU=</DigestValue>
      </Reference>
      <Reference URI="/ppt/slides/_rels/slide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RTOEJ5n6JQKxo/+49qkYlxqN5sY=</DigestValue>
      </Reference>
      <Reference URI="/ppt/slides/_rels/slide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slide1.xml?ContentType=application/vnd.openxmlformats-officedocument.presentationml.slide+xml">
        <DigestMethod Algorithm="http://www.w3.org/2000/09/xmldsig#sha1"/>
        <DigestValue>xYp3vVF+qW6BS+wdS2h1IkUDFg0=</DigestValue>
      </Reference>
      <Reference URI="/ppt/slides/slide10.xml?ContentType=application/vnd.openxmlformats-officedocument.presentationml.slide+xml">
        <DigestMethod Algorithm="http://www.w3.org/2000/09/xmldsig#sha1"/>
        <DigestValue>R/W3+MxX2FjMtBGXrMjrvPtB1Uk=</DigestValue>
      </Reference>
      <Reference URI="/ppt/slides/slide11.xml?ContentType=application/vnd.openxmlformats-officedocument.presentationml.slide+xml">
        <DigestMethod Algorithm="http://www.w3.org/2000/09/xmldsig#sha1"/>
        <DigestValue>kB+Ipn9kOXnTYx2HOEdcNlFT3tc=</DigestValue>
      </Reference>
      <Reference URI="/ppt/slides/slide12.xml?ContentType=application/vnd.openxmlformats-officedocument.presentationml.slide+xml">
        <DigestMethod Algorithm="http://www.w3.org/2000/09/xmldsig#sha1"/>
        <DigestValue>aPOhIfdSmyMpR+xH8JZ5E4K48Ug=</DigestValue>
      </Reference>
      <Reference URI="/ppt/slides/slide13.xml?ContentType=application/vnd.openxmlformats-officedocument.presentationml.slide+xml">
        <DigestMethod Algorithm="http://www.w3.org/2000/09/xmldsig#sha1"/>
        <DigestValue>WUMXKW1uezfly0/2Bf40JwjVoH8=</DigestValue>
      </Reference>
      <Reference URI="/ppt/slides/slide14.xml?ContentType=application/vnd.openxmlformats-officedocument.presentationml.slide+xml">
        <DigestMethod Algorithm="http://www.w3.org/2000/09/xmldsig#sha1"/>
        <DigestValue>ZSzEv8V+9owoNhxUzN3biUaUVZo=</DigestValue>
      </Reference>
      <Reference URI="/ppt/slides/slide15.xml?ContentType=application/vnd.openxmlformats-officedocument.presentationml.slide+xml">
        <DigestMethod Algorithm="http://www.w3.org/2000/09/xmldsig#sha1"/>
        <DigestValue>DfYJVcSpKMek9/lGfk9MN/DkwQk=</DigestValue>
      </Reference>
      <Reference URI="/ppt/slides/slide16.xml?ContentType=application/vnd.openxmlformats-officedocument.presentationml.slide+xml">
        <DigestMethod Algorithm="http://www.w3.org/2000/09/xmldsig#sha1"/>
        <DigestValue>rrnAhYmfjQyOOQanGGqgrm0VxH4=</DigestValue>
      </Reference>
      <Reference URI="/ppt/slides/slide17.xml?ContentType=application/vnd.openxmlformats-officedocument.presentationml.slide+xml">
        <DigestMethod Algorithm="http://www.w3.org/2000/09/xmldsig#sha1"/>
        <DigestValue>RPio+eV6KoUAm5lScEyZWSKYiMI=</DigestValue>
      </Reference>
      <Reference URI="/ppt/slides/slide18.xml?ContentType=application/vnd.openxmlformats-officedocument.presentationml.slide+xml">
        <DigestMethod Algorithm="http://www.w3.org/2000/09/xmldsig#sha1"/>
        <DigestValue>J8BN3D4/Fy/HmnWX/m1acYq3qPY=</DigestValue>
      </Reference>
      <Reference URI="/ppt/slides/slide19.xml?ContentType=application/vnd.openxmlformats-officedocument.presentationml.slide+xml">
        <DigestMethod Algorithm="http://www.w3.org/2000/09/xmldsig#sha1"/>
        <DigestValue>Nn82+f2iZQsVGXGm9KsKmxL5Xl4=</DigestValue>
      </Reference>
      <Reference URI="/ppt/slides/slide2.xml?ContentType=application/vnd.openxmlformats-officedocument.presentationml.slide+xml">
        <DigestMethod Algorithm="http://www.w3.org/2000/09/xmldsig#sha1"/>
        <DigestValue>GHvH1o8VoacZgSmeZPCBbcdNlSw=</DigestValue>
      </Reference>
      <Reference URI="/ppt/slides/slide20.xml?ContentType=application/vnd.openxmlformats-officedocument.presentationml.slide+xml">
        <DigestMethod Algorithm="http://www.w3.org/2000/09/xmldsig#sha1"/>
        <DigestValue>2fshwrySUcNBvAKU+n9VoMgK80c=</DigestValue>
      </Reference>
      <Reference URI="/ppt/slides/slide21.xml?ContentType=application/vnd.openxmlformats-officedocument.presentationml.slide+xml">
        <DigestMethod Algorithm="http://www.w3.org/2000/09/xmldsig#sha1"/>
        <DigestValue>bEqSMg7EHbznFBtofJvLirxVCko=</DigestValue>
      </Reference>
      <Reference URI="/ppt/slides/slide22.xml?ContentType=application/vnd.openxmlformats-officedocument.presentationml.slide+xml">
        <DigestMethod Algorithm="http://www.w3.org/2000/09/xmldsig#sha1"/>
        <DigestValue>bM5RkCv8wvvbbnH9G+22qxOogGc=</DigestValue>
      </Reference>
      <Reference URI="/ppt/slides/slide23.xml?ContentType=application/vnd.openxmlformats-officedocument.presentationml.slide+xml">
        <DigestMethod Algorithm="http://www.w3.org/2000/09/xmldsig#sha1"/>
        <DigestValue>vYufuibZYbutc3bgh4EpIBQ/GK8=</DigestValue>
      </Reference>
      <Reference URI="/ppt/slides/slide24.xml?ContentType=application/vnd.openxmlformats-officedocument.presentationml.slide+xml">
        <DigestMethod Algorithm="http://www.w3.org/2000/09/xmldsig#sha1"/>
        <DigestValue>QWKuJVEWIt1t0KLR5oj5UwTsgNg=</DigestValue>
      </Reference>
      <Reference URI="/ppt/slides/slide25.xml?ContentType=application/vnd.openxmlformats-officedocument.presentationml.slide+xml">
        <DigestMethod Algorithm="http://www.w3.org/2000/09/xmldsig#sha1"/>
        <DigestValue>sWXhHNYNitORoXC2uDzQkC45btg=</DigestValue>
      </Reference>
      <Reference URI="/ppt/slides/slide26.xml?ContentType=application/vnd.openxmlformats-officedocument.presentationml.slide+xml">
        <DigestMethod Algorithm="http://www.w3.org/2000/09/xmldsig#sha1"/>
        <DigestValue>DXWeSBSioBk9s3iCHwShfj1icT8=</DigestValue>
      </Reference>
      <Reference URI="/ppt/slides/slide27.xml?ContentType=application/vnd.openxmlformats-officedocument.presentationml.slide+xml">
        <DigestMethod Algorithm="http://www.w3.org/2000/09/xmldsig#sha1"/>
        <DigestValue>QTz5o0Q22LTOLQ51qh5VcomZop4=</DigestValue>
      </Reference>
      <Reference URI="/ppt/slides/slide28.xml?ContentType=application/vnd.openxmlformats-officedocument.presentationml.slide+xml">
        <DigestMethod Algorithm="http://www.w3.org/2000/09/xmldsig#sha1"/>
        <DigestValue>R/6J3prcMrhVDJVaShi7vKwc/po=</DigestValue>
      </Reference>
      <Reference URI="/ppt/slides/slide29.xml?ContentType=application/vnd.openxmlformats-officedocument.presentationml.slide+xml">
        <DigestMethod Algorithm="http://www.w3.org/2000/09/xmldsig#sha1"/>
        <DigestValue>9PblfiaGrqNt/Y1Ms6bQj2XSVVA=</DigestValue>
      </Reference>
      <Reference URI="/ppt/slides/slide3.xml?ContentType=application/vnd.openxmlformats-officedocument.presentationml.slide+xml">
        <DigestMethod Algorithm="http://www.w3.org/2000/09/xmldsig#sha1"/>
        <DigestValue>kxlYyrIvuHIoLMMcdzIVa81Cpeg=</DigestValue>
      </Reference>
      <Reference URI="/ppt/slides/slide30.xml?ContentType=application/vnd.openxmlformats-officedocument.presentationml.slide+xml">
        <DigestMethod Algorithm="http://www.w3.org/2000/09/xmldsig#sha1"/>
        <DigestValue>ZJSklBwgBRIVmJB4qAUnlSe5ONQ=</DigestValue>
      </Reference>
      <Reference URI="/ppt/slides/slide31.xml?ContentType=application/vnd.openxmlformats-officedocument.presentationml.slide+xml">
        <DigestMethod Algorithm="http://www.w3.org/2000/09/xmldsig#sha1"/>
        <DigestValue>Rt/Pz8bo/jYZPEoHd+L/IBrg2bo=</DigestValue>
      </Reference>
      <Reference URI="/ppt/slides/slide32.xml?ContentType=application/vnd.openxmlformats-officedocument.presentationml.slide+xml">
        <DigestMethod Algorithm="http://www.w3.org/2000/09/xmldsig#sha1"/>
        <DigestValue>yopAe5TeqDT2PhONxevBPlUOqjQ=</DigestValue>
      </Reference>
      <Reference URI="/ppt/slides/slide33.xml?ContentType=application/vnd.openxmlformats-officedocument.presentationml.slide+xml">
        <DigestMethod Algorithm="http://www.w3.org/2000/09/xmldsig#sha1"/>
        <DigestValue>K9md79O8lg+7mMWB0hXTGsTf6X8=</DigestValue>
      </Reference>
      <Reference URI="/ppt/slides/slide34.xml?ContentType=application/vnd.openxmlformats-officedocument.presentationml.slide+xml">
        <DigestMethod Algorithm="http://www.w3.org/2000/09/xmldsig#sha1"/>
        <DigestValue>gW5F6UobykcXQQHeJvTjOZ9DSCE=</DigestValue>
      </Reference>
      <Reference URI="/ppt/slides/slide35.xml?ContentType=application/vnd.openxmlformats-officedocument.presentationml.slide+xml">
        <DigestMethod Algorithm="http://www.w3.org/2000/09/xmldsig#sha1"/>
        <DigestValue>MwJoWTF1/GuudxeK7bH4Am+5uAA=</DigestValue>
      </Reference>
      <Reference URI="/ppt/slides/slide36.xml?ContentType=application/vnd.openxmlformats-officedocument.presentationml.slide+xml">
        <DigestMethod Algorithm="http://www.w3.org/2000/09/xmldsig#sha1"/>
        <DigestValue>O4PoGQpyytP4acM4Dfoi5wQzNOM=</DigestValue>
      </Reference>
      <Reference URI="/ppt/slides/slide37.xml?ContentType=application/vnd.openxmlformats-officedocument.presentationml.slide+xml">
        <DigestMethod Algorithm="http://www.w3.org/2000/09/xmldsig#sha1"/>
        <DigestValue>6u6pc3eMuUAKJChO/jlhgios3Nw=</DigestValue>
      </Reference>
      <Reference URI="/ppt/slides/slide4.xml?ContentType=application/vnd.openxmlformats-officedocument.presentationml.slide+xml">
        <DigestMethod Algorithm="http://www.w3.org/2000/09/xmldsig#sha1"/>
        <DigestValue>UjphHOBTr6pJOiPyNizXSDP6Po0=</DigestValue>
      </Reference>
      <Reference URI="/ppt/slides/slide5.xml?ContentType=application/vnd.openxmlformats-officedocument.presentationml.slide+xml">
        <DigestMethod Algorithm="http://www.w3.org/2000/09/xmldsig#sha1"/>
        <DigestValue>e7cR9YJKpYStchlLrximLtFUW1Q=</DigestValue>
      </Reference>
      <Reference URI="/ppt/slides/slide6.xml?ContentType=application/vnd.openxmlformats-officedocument.presentationml.slide+xml">
        <DigestMethod Algorithm="http://www.w3.org/2000/09/xmldsig#sha1"/>
        <DigestValue>u5Ysxfx/RQXzz3G05WXMSjVc/DY=</DigestValue>
      </Reference>
      <Reference URI="/ppt/slides/slide7.xml?ContentType=application/vnd.openxmlformats-officedocument.presentationml.slide+xml">
        <DigestMethod Algorithm="http://www.w3.org/2000/09/xmldsig#sha1"/>
        <DigestValue>gvDxnlNY9PZak7xFWy1A99M7cJ8=</DigestValue>
      </Reference>
      <Reference URI="/ppt/slides/slide8.xml?ContentType=application/vnd.openxmlformats-officedocument.presentationml.slide+xml">
        <DigestMethod Algorithm="http://www.w3.org/2000/09/xmldsig#sha1"/>
        <DigestValue>4AkdTDp1Ur0tyKUGGPeS2jZZEJ4=</DigestValue>
      </Reference>
      <Reference URI="/ppt/slides/slide9.xml?ContentType=application/vnd.openxmlformats-officedocument.presentationml.slide+xml">
        <DigestMethod Algorithm="http://www.w3.org/2000/09/xmldsig#sha1"/>
        <DigestValue>1pyGkhhV6OGNE1wePTPFXIcGI6s=</DigestValue>
      </Reference>
      <Reference URI="/ppt/tableStyles.xml?ContentType=application/vnd.openxmlformats-officedocument.presentationml.tableStyles+xml">
        <DigestMethod Algorithm="http://www.w3.org/2000/09/xmldsig#sha1"/>
        <DigestValue>Sb/RPtAhmbAEvwoBmllvEndY2SY=</DigestValue>
      </Reference>
      <Reference URI="/ppt/theme/theme1.xml?ContentType=application/vnd.openxmlformats-officedocument.theme+xml">
        <DigestMethod Algorithm="http://www.w3.org/2000/09/xmldsig#sha1"/>
        <DigestValue>9doMMv9HESSC5vlmosBJxn1bd/Q=</DigestValue>
      </Reference>
      <Reference URI="/ppt/theme/theme2.xml?ContentType=application/vnd.openxmlformats-officedocument.theme+xml">
        <DigestMethod Algorithm="http://www.w3.org/2000/09/xmldsig#sha1"/>
        <DigestValue>Kt1T/dAZtJZqTJIWEvac9Ngr3Y0=</DigestValue>
      </Reference>
      <Reference URI="/ppt/viewProps.xml?ContentType=application/vnd.openxmlformats-officedocument.presentationml.viewProps+xml">
        <DigestMethod Algorithm="http://www.w3.org/2000/09/xmldsig#sha1"/>
        <DigestValue>lPFD+EIYhYVNERZfiBunb88w+mU=</DigestValue>
      </Reference>
    </Manifest>
    <SignatureProperties>
      <SignatureProperty Id="idSignatureTime" Target="#idPackageSignature">
        <mdssi:SignatureTime xmlns:mdssi="http://schemas.openxmlformats.org/package/2006/digital-signature">
          <mdssi:Format>YYYY-MM-DDThh:mm:ssTZD</mdssi:Format>
          <mdssi:Value>2020-04-17T07:58:00Z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/>
          <WindowsVersion>10.0</WindowsVersion>
          <OfficeVersion>16.0</OfficeVersion>
          <ApplicationVersion>16.0</ApplicationVersion>
          <Monitors>1</Monitors>
          <HorizontalResolution>1366</HorizontalResolution>
          <VerticalResolution>768</VerticalResolution>
          <ColorDepth>32</ColorDepth>
          <SignatureProviderId>{00000000-0000-0000-0000-000000000000}</SignatureProviderId>
          <SignatureProviderUrl/>
          <SignatureProviderDetails>9</SignatureProviderDetails>
          <SignatureType>1</SignatureType>
        </SignatureInfoV1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2020-04-17T07:58:00Z</xd:SigningTime>
          <xd:SigningCertificate>
            <xd:Cert>
              <xd:CertDigest>
                <DigestMethod Algorithm="http://www.w3.org/2000/09/xmldsig#sha1"/>
                <DigestValue>Mp2DUNeoVW/AY/sfa6JcF5/eO9c=</DigestValue>
              </xd:CertDigest>
              <xd:IssuerSerial>
                <X509IssuerName>CN=Administrator</X509IssuerName>
                <X509SerialNumber>33375858911743963574065575595382441767</X509SerialNumber>
              </xd:IssuerSerial>
            </xd:Cert>
          </xd:SigningCertificate>
          <xd:SignaturePolicyIdentifier>
            <xd:SignaturePolicyImplied/>
          </xd:SignaturePolicyIdentifier>
        </xd:SignedSignatureProperties>
      </xd:SignedProperties>
    </xd:QualifyingProperties>
  </Object>
</Signatur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2628</TotalTime>
  <Words>3561</Words>
  <Application>Microsoft Office PowerPoint</Application>
  <PresentationFormat>宽屏</PresentationFormat>
  <Paragraphs>1395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黑体</vt:lpstr>
      <vt:lpstr>楷体_GB2312</vt:lpstr>
      <vt:lpstr>宋体</vt:lpstr>
      <vt:lpstr>微软雅黑</vt:lpstr>
      <vt:lpstr>Arial</vt:lpstr>
      <vt:lpstr>Arial Narrow</vt:lpstr>
      <vt:lpstr>Calibri</vt:lpstr>
      <vt:lpstr>Franklin Gothic Book</vt:lpstr>
      <vt:lpstr>Garamond</vt:lpstr>
      <vt:lpstr>Symbol</vt:lpstr>
      <vt:lpstr>Times New Roman</vt:lpstr>
      <vt:lpstr>Wingdings</vt:lpstr>
      <vt:lpstr>Office 主题​​</vt:lpstr>
      <vt:lpstr>PowerPoint 演示文稿</vt:lpstr>
      <vt:lpstr>统计查询</vt:lpstr>
      <vt:lpstr>统计查询</vt:lpstr>
      <vt:lpstr>统计查询</vt:lpstr>
      <vt:lpstr>统计查询</vt:lpstr>
      <vt:lpstr>分组统计查询</vt:lpstr>
      <vt:lpstr>分组统计查询</vt:lpstr>
      <vt:lpstr>分组统计查询</vt:lpstr>
      <vt:lpstr>连接查询</vt:lpstr>
      <vt:lpstr>连接查询</vt:lpstr>
      <vt:lpstr>连接查询</vt:lpstr>
      <vt:lpstr>交叉查询</vt:lpstr>
      <vt:lpstr>内连接</vt:lpstr>
      <vt:lpstr>外连接</vt:lpstr>
      <vt:lpstr>外连接</vt:lpstr>
      <vt:lpstr>外连接</vt:lpstr>
      <vt:lpstr>外连接</vt:lpstr>
      <vt:lpstr>自连接</vt:lpstr>
      <vt:lpstr>嵌套查询</vt:lpstr>
      <vt:lpstr>嵌套查询</vt:lpstr>
      <vt:lpstr>嵌套查询</vt:lpstr>
      <vt:lpstr>嵌套查询</vt:lpstr>
      <vt:lpstr>嵌套查询</vt:lpstr>
      <vt:lpstr>嵌套查询</vt:lpstr>
      <vt:lpstr>嵌套查询</vt:lpstr>
      <vt:lpstr>嵌套查询</vt:lpstr>
      <vt:lpstr>嵌套查询</vt:lpstr>
      <vt:lpstr>嵌套查询</vt:lpstr>
      <vt:lpstr>嵌套查询</vt:lpstr>
      <vt:lpstr>SQL数据更新命令</vt:lpstr>
      <vt:lpstr>插入数据</vt:lpstr>
      <vt:lpstr>插入数据</vt:lpstr>
      <vt:lpstr>插入数据</vt:lpstr>
      <vt:lpstr>修改数据</vt:lpstr>
      <vt:lpstr>修改数据</vt:lpstr>
      <vt:lpstr>删除数据</vt:lpstr>
      <vt:lpstr>删除数据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pansir</dc:creator>
  <cp:lastModifiedBy>潘 勇浩</cp:lastModifiedBy>
  <cp:revision>384</cp:revision>
  <dcterms:created xsi:type="dcterms:W3CDTF">2016-09-04T04:12:03Z</dcterms:created>
  <dcterms:modified xsi:type="dcterms:W3CDTF">2020-04-03T13:30:31Z</dcterms:modified>
</cp:coreProperties>
</file>