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igs" ContentType="application/vnd.openxmlformats-package.digital-signature-origin"/>
  <Default Extension="wav" ContentType="audio/x-wav"/>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comments/comment1.xml" ContentType="application/vnd.openxmlformats-officedocument.presentationml.comment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_xmlsignatures/sig1.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85" r:id="rId4"/>
    <p:sldId id="258" r:id="rId5"/>
    <p:sldId id="259" r:id="rId6"/>
    <p:sldId id="260" r:id="rId7"/>
    <p:sldId id="262" r:id="rId8"/>
    <p:sldId id="286" r:id="rId9"/>
    <p:sldId id="263" r:id="rId10"/>
    <p:sldId id="273" r:id="rId11"/>
    <p:sldId id="264" r:id="rId12"/>
    <p:sldId id="265" r:id="rId13"/>
    <p:sldId id="266" r:id="rId14"/>
    <p:sldId id="267" r:id="rId15"/>
    <p:sldId id="268" r:id="rId16"/>
    <p:sldId id="269" r:id="rId17"/>
    <p:sldId id="270" r:id="rId18"/>
    <p:sldId id="271" r:id="rId19"/>
    <p:sldId id="272" r:id="rId20"/>
    <p:sldId id="287" r:id="rId21"/>
    <p:sldId id="274" r:id="rId22"/>
    <p:sldId id="275" r:id="rId23"/>
    <p:sldId id="276" r:id="rId24"/>
    <p:sldId id="277" r:id="rId25"/>
    <p:sldId id="278" r:id="rId26"/>
    <p:sldId id="288" r:id="rId27"/>
    <p:sldId id="279" r:id="rId28"/>
    <p:sldId id="289" r:id="rId29"/>
    <p:sldId id="280" r:id="rId30"/>
    <p:sldId id="281" r:id="rId31"/>
    <p:sldId id="282" r:id="rId32"/>
    <p:sldId id="28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E8A5106-687A-450D-BB27-DB4A53806402}">
          <p14:sldIdLst>
            <p14:sldId id="256"/>
          </p14:sldIdLst>
        </p14:section>
        <p14:section name="无标题节" id="{5D17D565-BF3E-4E1C-8E50-BC818473CB61}">
          <p14:sldIdLst>
            <p14:sldId id="257"/>
            <p14:sldId id="285"/>
            <p14:sldId id="258"/>
            <p14:sldId id="259"/>
            <p14:sldId id="260"/>
            <p14:sldId id="262"/>
            <p14:sldId id="286"/>
            <p14:sldId id="263"/>
            <p14:sldId id="273"/>
            <p14:sldId id="264"/>
            <p14:sldId id="265"/>
            <p14:sldId id="266"/>
            <p14:sldId id="267"/>
            <p14:sldId id="268"/>
            <p14:sldId id="269"/>
            <p14:sldId id="270"/>
            <p14:sldId id="271"/>
            <p14:sldId id="272"/>
            <p14:sldId id="287"/>
            <p14:sldId id="274"/>
            <p14:sldId id="275"/>
            <p14:sldId id="276"/>
            <p14:sldId id="277"/>
            <p14:sldId id="278"/>
            <p14:sldId id="288"/>
            <p14:sldId id="279"/>
            <p14:sldId id="289"/>
            <p14:sldId id="280"/>
            <p14:sldId id="281"/>
            <p14:sldId id="282"/>
            <p14:sldId id="283"/>
          </p14:sldIdLst>
        </p14:section>
        <p14:section name="默认节" id="{1BEE69AB-DD72-49C7-9D27-3DE7967C4B5C}">
          <p14:sldIdLst/>
        </p14:section>
        <p14:section name="无标题节" id="{F40BDE25-56A0-4F42-A755-85D9FEE9BB27}">
          <p14:sldIdLst/>
        </p14:section>
        <p14:section name="默认节" id="{CA90CE24-3E7E-4FBD-BBF7-A248EB3B364A}">
          <p14:sldIdLst/>
        </p14:section>
        <p14:section name="无标题节" id="{E92612EF-14D6-4880-8E6B-BB4AE3A6D2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sir" initials="p" lastIdx="1" clrIdx="0">
    <p:extLst>
      <p:ext uri="{19B8F6BF-5375-455C-9EA6-DF929625EA0E}">
        <p15:presenceInfo xmlns:p15="http://schemas.microsoft.com/office/powerpoint/2012/main" userId="pans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86372" autoAdjust="0"/>
  </p:normalViewPr>
  <p:slideViewPr>
    <p:cSldViewPr>
      <p:cViewPr varScale="1">
        <p:scale>
          <a:sx n="77" d="100"/>
          <a:sy n="77" d="100"/>
        </p:scale>
        <p:origin x="130" y="187"/>
      </p:cViewPr>
      <p:guideLst>
        <p:guide orient="horz" pos="2160"/>
        <p:guide pos="3840"/>
      </p:guideLst>
    </p:cSldViewPr>
  </p:slideViewPr>
  <p:outlineViewPr>
    <p:cViewPr>
      <p:scale>
        <a:sx n="33" d="100"/>
        <a:sy n="33" d="100"/>
      </p:scale>
      <p:origin x="0" y="9150"/>
    </p:cViewPr>
  </p:outlineViewPr>
  <p:notesTextViewPr>
    <p:cViewPr>
      <p:scale>
        <a:sx n="1" d="1"/>
        <a:sy n="1" d="1"/>
      </p:scale>
      <p:origin x="0" y="0"/>
    </p:cViewPr>
  </p:notesTextViewPr>
  <p:notesViewPr>
    <p:cSldViewPr>
      <p:cViewPr varScale="1">
        <p:scale>
          <a:sx n="48" d="100"/>
          <a:sy n="48" d="100"/>
        </p:scale>
        <p:origin x="-298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23T16:10:30.99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BBECC-95BD-44F0-9A5B-3A77644942D4}" type="datetimeFigureOut">
              <a:rPr lang="zh-CN" altLang="en-US" smtClean="0"/>
              <a:t>2020/4/24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A304DF-C1BA-40AE-A248-EE1FD47657DE}" type="slidenum">
              <a:rPr lang="zh-CN" altLang="en-US" smtClean="0"/>
              <a:t>‹#›</a:t>
            </a:fld>
            <a:endParaRPr lang="zh-CN" altLang="en-US"/>
          </a:p>
        </p:txBody>
      </p:sp>
    </p:spTree>
    <p:extLst>
      <p:ext uri="{BB962C8B-B14F-4D97-AF65-F5344CB8AC3E}">
        <p14:creationId xmlns:p14="http://schemas.microsoft.com/office/powerpoint/2010/main" val="112340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E23FA18-E9C0-46B0-908F-810C4DF19BD8}"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1528494217"/>
      </p:ext>
    </p:extLst>
  </p:cSld>
  <p:clrMapOvr>
    <a:masterClrMapping/>
  </p:clrMapOvr>
  <p:transition spd="slow">
    <p:wipe dir="r"/>
    <p:sndAc>
      <p:stSnd>
        <p:snd r:embed="rId1" name="arrow.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23FA18-E9C0-46B0-908F-810C4DF19BD8}"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1207155770"/>
      </p:ext>
    </p:extLst>
  </p:cSld>
  <p:clrMapOvr>
    <a:masterClrMapping/>
  </p:clrMapOvr>
  <p:transition spd="slow">
    <p:wipe dir="r"/>
    <p:sndAc>
      <p:stSnd>
        <p:snd r:embed="rId1" name="arrow.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23FA18-E9C0-46B0-908F-810C4DF19BD8}"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1624791346"/>
      </p:ext>
    </p:extLst>
  </p:cSld>
  <p:clrMapOvr>
    <a:masterClrMapping/>
  </p:clrMapOvr>
  <p:transition spd="slow">
    <p:wipe dir="r"/>
    <p:sndAc>
      <p:stSnd>
        <p:snd r:embed="rId1" name="arrow.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23FA18-E9C0-46B0-908F-810C4DF19BD8}"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3480636031"/>
      </p:ext>
    </p:extLst>
  </p:cSld>
  <p:clrMapOvr>
    <a:masterClrMapping/>
  </p:clrMapOvr>
  <p:transition spd="slow">
    <p:wipe dir="r"/>
    <p:sndAc>
      <p:stSnd>
        <p:snd r:embed="rId1" name="arrow.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E23FA18-E9C0-46B0-908F-810C4DF19BD8}"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3955692531"/>
      </p:ext>
    </p:extLst>
  </p:cSld>
  <p:clrMapOvr>
    <a:masterClrMapping/>
  </p:clrMapOvr>
  <p:transition spd="slow">
    <p:wipe dir="r"/>
    <p:sndAc>
      <p:stSnd>
        <p:snd r:embed="rId1" name="arrow.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E23FA18-E9C0-46B0-908F-810C4DF19BD8}" type="datetimeFigureOut">
              <a:rPr lang="zh-CN" altLang="en-US" smtClean="0"/>
              <a:t>2020/4/24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1527613974"/>
      </p:ext>
    </p:extLst>
  </p:cSld>
  <p:clrMapOvr>
    <a:masterClrMapping/>
  </p:clrMapOvr>
  <p:transition spd="slow">
    <p:wipe dir="r"/>
    <p:sndAc>
      <p:stSnd>
        <p:snd r:embed="rId1" name="arrow.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E23FA18-E9C0-46B0-908F-810C4DF19BD8}" type="datetimeFigureOut">
              <a:rPr lang="zh-CN" altLang="en-US" smtClean="0"/>
              <a:t>2020/4/24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1375138244"/>
      </p:ext>
    </p:extLst>
  </p:cSld>
  <p:clrMapOvr>
    <a:masterClrMapping/>
  </p:clrMapOvr>
  <p:transition spd="slow">
    <p:wipe dir="r"/>
    <p:sndAc>
      <p:stSnd>
        <p:snd r:embed="rId1" name="arrow.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E23FA18-E9C0-46B0-908F-810C4DF19BD8}" type="datetimeFigureOut">
              <a:rPr lang="zh-CN" altLang="en-US" smtClean="0"/>
              <a:t>2020/4/24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204638713"/>
      </p:ext>
    </p:extLst>
  </p:cSld>
  <p:clrMapOvr>
    <a:masterClrMapping/>
  </p:clrMapOvr>
  <p:transition spd="slow">
    <p:wipe dir="r"/>
    <p:sndAc>
      <p:stSnd>
        <p:snd r:embed="rId1" name="arrow.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23FA18-E9C0-46B0-908F-810C4DF19BD8}" type="datetimeFigureOut">
              <a:rPr lang="zh-CN" altLang="en-US" smtClean="0"/>
              <a:t>2020/4/24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3643391146"/>
      </p:ext>
    </p:extLst>
  </p:cSld>
  <p:clrMapOvr>
    <a:masterClrMapping/>
  </p:clrMapOvr>
  <p:transition spd="slow">
    <p:wipe dir="r"/>
    <p:sndAc>
      <p:stSnd>
        <p:snd r:embed="rId1" name="arrow.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E23FA18-E9C0-46B0-908F-810C4DF19BD8}" type="datetimeFigureOut">
              <a:rPr lang="zh-CN" altLang="en-US" smtClean="0"/>
              <a:t>2020/4/24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1105957631"/>
      </p:ext>
    </p:extLst>
  </p:cSld>
  <p:clrMapOvr>
    <a:masterClrMapping/>
  </p:clrMapOvr>
  <p:transition spd="slow">
    <p:wipe dir="r"/>
    <p:sndAc>
      <p:stSnd>
        <p:snd r:embed="rId1" name="arrow.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E23FA18-E9C0-46B0-908F-810C4DF19BD8}" type="datetimeFigureOut">
              <a:rPr lang="zh-CN" altLang="en-US" smtClean="0"/>
              <a:t>2020/4/24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2784601604"/>
      </p:ext>
    </p:extLst>
  </p:cSld>
  <p:clrMapOvr>
    <a:masterClrMapping/>
  </p:clrMapOvr>
  <p:transition spd="slow">
    <p:wipe dir="r"/>
    <p:sndAc>
      <p:stSnd>
        <p:snd r:embed="rId1" name="arrow.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0903" y="89440"/>
            <a:ext cx="6340197" cy="707886"/>
          </a:xfrm>
          <a:prstGeom prst="rect">
            <a:avLst/>
          </a:prstGeom>
          <a:noFill/>
          <a:ln w="9525">
            <a:noFill/>
            <a:miter lim="800000"/>
            <a:headEnd/>
            <a:tailEnd/>
          </a:ln>
          <a:effectLst>
            <a:outerShdw dist="17961" dir="2700000" algn="ctr" rotWithShape="0">
              <a:schemeClr val="bg2"/>
            </a:outerShdw>
          </a:effectLst>
        </p:spPr>
        <p:txBody>
          <a:bodyPr vert="horz" wrap="none" lIns="91440" tIns="45720" rIns="91440" bIns="45720" numCol="1" anchor="ctr" anchorCtr="0" compatLnSpc="1">
            <a:prstTxWarp prst="textNoShape">
              <a:avLst/>
            </a:prstTxWarp>
            <a:spAutoFit/>
          </a:bodyPr>
          <a:lstStyle/>
          <a:p>
            <a:pPr lvl="0" algn="l" eaLnBrk="0" fontAlgn="base" hangingPunct="0">
              <a:spcAft>
                <a:spcPct val="0"/>
              </a:spcAft>
            </a:pPr>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baseline="0">
                <a:solidFill>
                  <a:schemeClr val="bg1"/>
                </a:solidFill>
                <a:latin typeface="Arial" pitchFamily="34" charset="0"/>
                <a:ea typeface="微软雅黑" pitchFamily="34" charset="-122"/>
              </a:defRPr>
            </a:lvl1pPr>
          </a:lstStyle>
          <a:p>
            <a:fld id="{DE23FA18-E9C0-46B0-908F-810C4DF19BD8}" type="datetimeFigureOut">
              <a:rPr lang="zh-CN" altLang="en-US" smtClean="0"/>
              <a:pPr/>
              <a:t>2020/4/24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baseline="0">
                <a:solidFill>
                  <a:schemeClr val="bg1"/>
                </a:solidFill>
                <a:latin typeface="Arial" pitchFamily="34" charset="0"/>
                <a:ea typeface="微软雅黑" pitchFamily="34" charset="-122"/>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baseline="0">
                <a:solidFill>
                  <a:schemeClr val="bg1"/>
                </a:solidFill>
                <a:latin typeface="Arial" pitchFamily="34" charset="0"/>
                <a:ea typeface="微软雅黑" pitchFamily="34" charset="-122"/>
              </a:defRPr>
            </a:lvl1pPr>
          </a:lstStyle>
          <a:p>
            <a:fld id="{0DAC636D-AD7D-4FC6-A0F9-DD2B0358BE85}" type="slidenum">
              <a:rPr lang="zh-CN" altLang="en-US" smtClean="0"/>
              <a:pPr/>
              <a:t>‹#›</a:t>
            </a:fld>
            <a:endParaRPr lang="zh-CN" altLang="en-US"/>
          </a:p>
        </p:txBody>
      </p:sp>
      <p:sp>
        <p:nvSpPr>
          <p:cNvPr id="9" name="Text Box 10"/>
          <p:cNvSpPr txBox="1">
            <a:spLocks noChangeArrowheads="1"/>
          </p:cNvSpPr>
          <p:nvPr userDrawn="1"/>
        </p:nvSpPr>
        <p:spPr bwMode="auto">
          <a:xfrm>
            <a:off x="10089164" y="180902"/>
            <a:ext cx="2000548" cy="184666"/>
          </a:xfrm>
          <a:prstGeom prst="rect">
            <a:avLst/>
          </a:prstGeom>
          <a:noFill/>
          <a:ln w="12700" cap="sq">
            <a:noFill/>
            <a:miter lim="800000"/>
            <a:headEnd/>
            <a:tailEnd/>
          </a:ln>
          <a:effectLst/>
        </p:spPr>
        <p:txBody>
          <a:bodyPr wrap="none" lIns="0" tIns="0" rIns="0" bIns="0">
            <a:spAutoFit/>
          </a:bodyPr>
          <a:lstStyle/>
          <a:p>
            <a:pPr algn="ctr" fontAlgn="base">
              <a:spcBef>
                <a:spcPct val="0"/>
              </a:spcBef>
              <a:spcAft>
                <a:spcPct val="0"/>
              </a:spcAft>
              <a:defRPr/>
            </a:pPr>
            <a:r>
              <a:rPr lang="zh-CN" altLang="en-US" baseline="-25000" dirty="0">
                <a:solidFill>
                  <a:srgbClr val="8BB1E9"/>
                </a:solidFill>
                <a:effectLst>
                  <a:outerShdw blurRad="38100" dist="38100" dir="2700000" algn="tl">
                    <a:srgbClr val="000000"/>
                  </a:outerShdw>
                </a:effectLst>
                <a:latin typeface="Times New Roman" pitchFamily="18" charset="0"/>
                <a:ea typeface="宋体" pitchFamily="2" charset="-122"/>
              </a:rPr>
              <a:t>四川农业大学    潘勇浩    </a:t>
            </a:r>
            <a:r>
              <a:rPr lang="en-US" altLang="zh-CN" baseline="-25000" dirty="0">
                <a:solidFill>
                  <a:srgbClr val="8BB1E9"/>
                </a:solidFill>
                <a:effectLst>
                  <a:outerShdw blurRad="38100" dist="38100" dir="2700000" algn="tl">
                    <a:srgbClr val="000000"/>
                  </a:outerShdw>
                </a:effectLst>
                <a:latin typeface="Times New Roman" pitchFamily="18" charset="0"/>
                <a:ea typeface="宋体" pitchFamily="2" charset="-122"/>
              </a:rPr>
              <a:t>2020</a:t>
            </a:r>
            <a:endParaRPr lang="zh-CN" altLang="en-US" baseline="-25000" dirty="0">
              <a:solidFill>
                <a:srgbClr val="8BB1E9"/>
              </a:solidFill>
              <a:effectLst>
                <a:outerShdw blurRad="38100" dist="38100" dir="2700000" algn="tl">
                  <a:srgbClr val="000000"/>
                </a:outerShdw>
              </a:effectLst>
              <a:latin typeface="Times New Roman" pitchFamily="18" charset="0"/>
              <a:ea typeface="宋体" pitchFamily="2" charset="-122"/>
            </a:endParaRPr>
          </a:p>
        </p:txBody>
      </p:sp>
      <p:sp>
        <p:nvSpPr>
          <p:cNvPr id="10" name="椭圆 9"/>
          <p:cNvSpPr/>
          <p:nvPr userDrawn="1"/>
        </p:nvSpPr>
        <p:spPr>
          <a:xfrm rot="16200000">
            <a:off x="222576" y="244210"/>
            <a:ext cx="398347" cy="398346"/>
          </a:xfrm>
          <a:prstGeom prst="ellipse">
            <a:avLst/>
          </a:prstGeom>
          <a:noFill/>
          <a:ln>
            <a:solidFill>
              <a:srgbClr val="FCF873">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1DF97"/>
              </a:solidFill>
            </a:endParaRPr>
          </a:p>
        </p:txBody>
      </p:sp>
      <p:cxnSp>
        <p:nvCxnSpPr>
          <p:cNvPr id="11" name="直接连接符 10"/>
          <p:cNvCxnSpPr/>
          <p:nvPr userDrawn="1"/>
        </p:nvCxnSpPr>
        <p:spPr>
          <a:xfrm>
            <a:off x="-183148" y="445961"/>
            <a:ext cx="495705" cy="0"/>
          </a:xfrm>
          <a:prstGeom prst="line">
            <a:avLst/>
          </a:prstGeom>
          <a:ln>
            <a:solidFill>
              <a:srgbClr val="FCF873">
                <a:alpha val="70000"/>
              </a:srgbClr>
            </a:solidFill>
          </a:ln>
        </p:spPr>
        <p:style>
          <a:lnRef idx="1">
            <a:schemeClr val="accent1"/>
          </a:lnRef>
          <a:fillRef idx="0">
            <a:schemeClr val="accent1"/>
          </a:fillRef>
          <a:effectRef idx="0">
            <a:schemeClr val="accent1"/>
          </a:effectRef>
          <a:fontRef idx="minor">
            <a:schemeClr val="tx1"/>
          </a:fontRef>
        </p:style>
      </p:cxnSp>
      <p:sp>
        <p:nvSpPr>
          <p:cNvPr id="12" name="椭圆 11"/>
          <p:cNvSpPr>
            <a:spLocks noChangeAspect="1"/>
          </p:cNvSpPr>
          <p:nvPr userDrawn="1"/>
        </p:nvSpPr>
        <p:spPr>
          <a:xfrm rot="16200000">
            <a:off x="312557" y="334925"/>
            <a:ext cx="221871" cy="221871"/>
          </a:xfrm>
          <a:prstGeom prst="ellipse">
            <a:avLst/>
          </a:prstGeom>
          <a:gradFill>
            <a:gsLst>
              <a:gs pos="68000">
                <a:srgbClr val="C69135"/>
              </a:gs>
              <a:gs pos="31000">
                <a:srgbClr val="E6D38F"/>
              </a:gs>
              <a:gs pos="0">
                <a:srgbClr val="FCD860"/>
              </a:gs>
              <a:gs pos="100000">
                <a:srgbClr val="F1DF97"/>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1DF97"/>
              </a:solidFill>
            </a:endParaRPr>
          </a:p>
        </p:txBody>
      </p:sp>
    </p:spTree>
    <p:extLst>
      <p:ext uri="{BB962C8B-B14F-4D97-AF65-F5344CB8AC3E}">
        <p14:creationId xmlns:p14="http://schemas.microsoft.com/office/powerpoint/2010/main" val="4241664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sndAc>
      <p:stSnd>
        <p:snd r:embed="rId13" name="arrow.wav"/>
      </p:stSnd>
    </p:sndAc>
  </p:transition>
  <p:txStyles>
    <p:titleStyle>
      <a:lvl1pPr algn="ctr" defTabSz="914400" rtl="0" eaLnBrk="1" latinLnBrk="0" hangingPunct="1">
        <a:spcBef>
          <a:spcPct val="0"/>
        </a:spcBef>
        <a:buNone/>
        <a:defRPr lang="zh-CN" altLang="en-US" sz="4000" b="1" kern="1200" baseline="0" dirty="0">
          <a:solidFill>
            <a:srgbClr val="FF9900"/>
          </a:solidFill>
          <a:effectLst/>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chemeClr val="bg1"/>
          </a:solidFill>
          <a:latin typeface="Arial" pitchFamily="34" charset="0"/>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baseline="0">
          <a:solidFill>
            <a:schemeClr val="bg1"/>
          </a:solidFill>
          <a:latin typeface="Arial" pitchFamily="34" charset="0"/>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bg1"/>
          </a:solidFill>
          <a:latin typeface="Arial" pitchFamily="34" charset="0"/>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bg1"/>
          </a:solidFill>
          <a:latin typeface="Arial" pitchFamily="34" charset="0"/>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bg1"/>
          </a:solidFill>
          <a:latin typeface="Arial" pitchFamily="34" charset="0"/>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WordArt 21"/>
          <p:cNvSpPr>
            <a:spLocks noChangeArrowheads="1" noChangeShapeType="1" noTextEdit="1"/>
          </p:cNvSpPr>
          <p:nvPr/>
        </p:nvSpPr>
        <p:spPr bwMode="auto">
          <a:xfrm>
            <a:off x="4439816" y="1700808"/>
            <a:ext cx="2802324" cy="860280"/>
          </a:xfrm>
          <a:prstGeom prst="rect">
            <a:avLst/>
          </a:prstGeom>
        </p:spPr>
        <p:txBody>
          <a:bodyPr wrap="none" fromWordArt="1">
            <a:prstTxWarp prst="textPlain">
              <a:avLst>
                <a:gd name="adj" fmla="val 50000"/>
              </a:avLst>
            </a:prstTxWarp>
          </a:bodyPr>
          <a:lstStyle/>
          <a:p>
            <a:pPr algn="dist">
              <a:defRPr/>
            </a:pPr>
            <a:r>
              <a:rPr lang="zh-CN" altLang="en-US" sz="2800" kern="10" dirty="0">
                <a:ln w="19050" cap="sq">
                  <a:solidFill>
                    <a:srgbClr val="FFCC00"/>
                  </a:solidFill>
                  <a:round/>
                  <a:headEnd/>
                  <a:tailEnd/>
                </a:ln>
                <a:gradFill rotWithShape="0">
                  <a:gsLst>
                    <a:gs pos="0">
                      <a:srgbClr val="50080D"/>
                    </a:gs>
                    <a:gs pos="100000">
                      <a:srgbClr val="FF0000"/>
                    </a:gs>
                  </a:gsLst>
                  <a:lin ang="2700000" scaled="1"/>
                </a:gradFill>
                <a:effectLst>
                  <a:outerShdw dist="35921" dir="2700000" algn="ctr" rotWithShape="0">
                    <a:srgbClr val="000514">
                      <a:alpha val="80000"/>
                    </a:srgbClr>
                  </a:outerShdw>
                </a:effectLst>
                <a:latin typeface="隶书"/>
                <a:ea typeface="隶书"/>
              </a:rPr>
              <a:t>第</a:t>
            </a:r>
            <a:r>
              <a:rPr lang="en-US" altLang="zh-CN" sz="2800" kern="10" dirty="0">
                <a:ln w="19050" cap="sq">
                  <a:solidFill>
                    <a:srgbClr val="FFCC00"/>
                  </a:solidFill>
                  <a:round/>
                  <a:headEnd/>
                  <a:tailEnd/>
                </a:ln>
                <a:gradFill rotWithShape="0">
                  <a:gsLst>
                    <a:gs pos="0">
                      <a:srgbClr val="50080D"/>
                    </a:gs>
                    <a:gs pos="100000">
                      <a:srgbClr val="FF0000"/>
                    </a:gs>
                  </a:gsLst>
                  <a:lin ang="2700000" scaled="1"/>
                </a:gradFill>
                <a:effectLst>
                  <a:outerShdw dist="35921" dir="2700000" algn="ctr" rotWithShape="0">
                    <a:srgbClr val="000514">
                      <a:alpha val="80000"/>
                    </a:srgbClr>
                  </a:outerShdw>
                </a:effectLst>
                <a:latin typeface="隶书"/>
                <a:ea typeface="隶书"/>
              </a:rPr>
              <a:t>5</a:t>
            </a:r>
            <a:r>
              <a:rPr lang="zh-CN" altLang="en-US" sz="2800" kern="10" dirty="0">
                <a:ln w="19050" cap="sq">
                  <a:solidFill>
                    <a:srgbClr val="FFCC00"/>
                  </a:solidFill>
                  <a:round/>
                  <a:headEnd/>
                  <a:tailEnd/>
                </a:ln>
                <a:gradFill rotWithShape="0">
                  <a:gsLst>
                    <a:gs pos="0">
                      <a:srgbClr val="50080D"/>
                    </a:gs>
                    <a:gs pos="100000">
                      <a:srgbClr val="FF0000"/>
                    </a:gs>
                  </a:gsLst>
                  <a:lin ang="2700000" scaled="1"/>
                </a:gradFill>
                <a:effectLst>
                  <a:outerShdw dist="35921" dir="2700000" algn="ctr" rotWithShape="0">
                    <a:srgbClr val="000514">
                      <a:alpha val="80000"/>
                    </a:srgbClr>
                  </a:outerShdw>
                </a:effectLst>
                <a:latin typeface="隶书"/>
                <a:ea typeface="隶书"/>
              </a:rPr>
              <a:t>章</a:t>
            </a:r>
          </a:p>
        </p:txBody>
      </p:sp>
      <p:sp>
        <p:nvSpPr>
          <p:cNvPr id="6" name="标题 1">
            <a:extLst>
              <a:ext uri="{FF2B5EF4-FFF2-40B4-BE49-F238E27FC236}">
                <a16:creationId xmlns:a16="http://schemas.microsoft.com/office/drawing/2014/main" id="{32884304-7B48-4472-9ACD-ADDBD2C672A1}"/>
              </a:ext>
            </a:extLst>
          </p:cNvPr>
          <p:cNvSpPr txBox="1">
            <a:spLocks/>
          </p:cNvSpPr>
          <p:nvPr/>
        </p:nvSpPr>
        <p:spPr bwMode="auto">
          <a:xfrm>
            <a:off x="1271464" y="3429000"/>
            <a:ext cx="9721080" cy="1475884"/>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spAutoFit/>
          </a:bodyPr>
          <a:lstStyle>
            <a:lvl1pPr algn="l" rtl="0" eaLnBrk="0" fontAlgn="base" hangingPunct="0">
              <a:spcBef>
                <a:spcPct val="0"/>
              </a:spcBef>
              <a:spcAft>
                <a:spcPct val="0"/>
              </a:spcAft>
              <a:defRPr sz="4000">
                <a:solidFill>
                  <a:srgbClr val="FF99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lvl="0" algn="dist">
              <a:defRPr/>
            </a:pPr>
            <a:r>
              <a:rPr lang="zh-CN" altLang="en-US" sz="2800" kern="10" spc="300" baseline="-25000" dirty="0">
                <a:ln w="19050" cap="sq">
                  <a:solidFill>
                    <a:srgbClr val="FFCC00"/>
                  </a:solidFill>
                  <a:round/>
                  <a:headEnd/>
                  <a:tailEnd/>
                </a:ln>
                <a:gradFill rotWithShape="1">
                  <a:gsLst>
                    <a:gs pos="0">
                      <a:srgbClr val="50080D"/>
                    </a:gs>
                    <a:gs pos="100000">
                      <a:srgbClr val="FF0000"/>
                    </a:gs>
                  </a:gsLst>
                  <a:lin ang="2700000" scaled="1"/>
                </a:gradFill>
                <a:effectLst>
                  <a:outerShdw dist="35921" dir="2700000" algn="ctr" rotWithShape="0">
                    <a:srgbClr val="000514">
                      <a:alpha val="79999"/>
                    </a:srgbClr>
                  </a:outerShdw>
                </a:effectLst>
                <a:latin typeface="隶书"/>
                <a:ea typeface="隶书"/>
              </a:rPr>
              <a:t>数据库中的对象</a:t>
            </a:r>
          </a:p>
        </p:txBody>
      </p:sp>
    </p:spTree>
    <p:extLst>
      <p:ext uri="{BB962C8B-B14F-4D97-AF65-F5344CB8AC3E}">
        <p14:creationId xmlns:p14="http://schemas.microsoft.com/office/powerpoint/2010/main" val="3511854362"/>
      </p:ext>
    </p:extLst>
  </p:cSld>
  <p:clrMapOvr>
    <a:masterClrMapping/>
  </p:clrMapOvr>
  <mc:AlternateContent xmlns:mc="http://schemas.openxmlformats.org/markup-compatibility/2006" xmlns:p14="http://schemas.microsoft.com/office/powerpoint/2010/main">
    <mc:Choice Requires="p14">
      <p:transition p14:dur="0">
        <p:sndAc>
          <p:stSnd>
            <p:snd r:embed="rId2" name="arrow.wav"/>
          </p:stSnd>
        </p:sndAc>
      </p:transition>
    </mc:Choice>
    <mc:Fallback xmlns="">
      <p:transition>
        <p:sndAc>
          <p:stSnd>
            <p:snd r:embed="rId3"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视图的作用</a:t>
            </a:r>
            <a:endParaRPr lang="zh-CN" altLang="en-US" sz="4000" b="1" dirty="0">
              <a:solidFill>
                <a:srgbClr val="FFFFCC"/>
              </a:solidFill>
              <a:effectLst>
                <a:outerShdw blurRad="38100" dist="38100" dir="2700000" algn="tl">
                  <a:srgbClr val="000000"/>
                </a:outerShdw>
              </a:effectLst>
              <a:cs typeface="+mn-cs"/>
            </a:endParaRPr>
          </a:p>
        </p:txBody>
      </p:sp>
      <p:sp>
        <p:nvSpPr>
          <p:cNvPr id="19" name="Rectangle 4">
            <a:extLst>
              <a:ext uri="{FF2B5EF4-FFF2-40B4-BE49-F238E27FC236}">
                <a16:creationId xmlns:a16="http://schemas.microsoft.com/office/drawing/2014/main" id="{3FC47D19-0921-4D36-AC30-B1F81FB674DF}"/>
              </a:ext>
            </a:extLst>
          </p:cNvPr>
          <p:cNvSpPr txBox="1">
            <a:spLocks noChangeArrowheads="1"/>
          </p:cNvSpPr>
          <p:nvPr/>
        </p:nvSpPr>
        <p:spPr>
          <a:xfrm>
            <a:off x="479376" y="980728"/>
            <a:ext cx="11017224" cy="5400600"/>
          </a:xfrm>
          <a:prstGeom prst="rect">
            <a:avLst/>
          </a:prstGeom>
          <a:no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baseline="0">
                <a:solidFill>
                  <a:schemeClr val="bg1"/>
                </a:solidFill>
                <a:latin typeface="Arial" pitchFamily="34" charset="0"/>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baseline="0">
                <a:solidFill>
                  <a:schemeClr val="bg1"/>
                </a:solidFill>
                <a:latin typeface="Arial" pitchFamily="34" charset="0"/>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bg1"/>
                </a:solidFill>
                <a:latin typeface="Arial" pitchFamily="34" charset="0"/>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bg1"/>
                </a:solidFill>
                <a:latin typeface="Arial" pitchFamily="34" charset="0"/>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bg1"/>
                </a:solidFill>
                <a:latin typeface="Arial" pitchFamily="34" charset="0"/>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10000"/>
              </a:lnSpc>
              <a:spcBef>
                <a:spcPts val="3000"/>
              </a:spcBef>
              <a:spcAft>
                <a:spcPts val="0"/>
              </a:spcAft>
              <a:buSzTx/>
            </a:pPr>
            <a:r>
              <a:rPr kumimoji="0" lang="zh-CN" altLang="en-US" dirty="0">
                <a:effectLst/>
                <a:latin typeface="宋体" pitchFamily="2" charset="-122"/>
              </a:rPr>
              <a:t>视图可以屏蔽数据查询的复杂性，</a:t>
            </a:r>
            <a:r>
              <a:rPr lang="zh-CN" altLang="en-US" dirty="0">
                <a:effectLst/>
              </a:rPr>
              <a:t>一次建立便可长期使用，可以大大简化用户对数据库的操作</a:t>
            </a:r>
            <a:r>
              <a:rPr lang="en-US" altLang="zh-CN" dirty="0">
                <a:effectLst/>
                <a:latin typeface="楷体_GB2312" pitchFamily="49" charset="-122"/>
              </a:rPr>
              <a:t>;</a:t>
            </a:r>
          </a:p>
          <a:p>
            <a:pPr fontAlgn="auto">
              <a:lnSpc>
                <a:spcPct val="110000"/>
              </a:lnSpc>
              <a:spcBef>
                <a:spcPts val="3000"/>
              </a:spcBef>
              <a:spcAft>
                <a:spcPts val="0"/>
              </a:spcAft>
              <a:buSzTx/>
            </a:pPr>
            <a:r>
              <a:rPr lang="zh-CN" altLang="en-US" dirty="0">
                <a:effectLst/>
              </a:rPr>
              <a:t>对不同的用户可以为其建立对数据库中同一数据对象的不同视图，即让用户可以从多种角度观察和使用数据库中的数据；</a:t>
            </a:r>
            <a:endParaRPr lang="en-US" altLang="zh-CN" dirty="0">
              <a:effectLst/>
            </a:endParaRPr>
          </a:p>
          <a:p>
            <a:pPr fontAlgn="auto">
              <a:lnSpc>
                <a:spcPct val="110000"/>
              </a:lnSpc>
              <a:spcBef>
                <a:spcPts val="3000"/>
              </a:spcBef>
              <a:spcAft>
                <a:spcPts val="0"/>
              </a:spcAft>
              <a:buSzTx/>
            </a:pPr>
            <a:r>
              <a:rPr lang="zh-CN" altLang="en-US" dirty="0">
                <a:effectLst/>
              </a:rPr>
              <a:t>可以通过授权机制实施视图的权限分配，从而使视图可以定制不同用户对数据的访问权限；</a:t>
            </a:r>
          </a:p>
          <a:p>
            <a:pPr fontAlgn="auto">
              <a:lnSpc>
                <a:spcPct val="110000"/>
              </a:lnSpc>
              <a:spcBef>
                <a:spcPts val="3000"/>
              </a:spcBef>
              <a:spcAft>
                <a:spcPts val="0"/>
              </a:spcAft>
              <a:buSzTx/>
            </a:pPr>
            <a:r>
              <a:rPr lang="zh-CN" altLang="en-US" dirty="0">
                <a:effectLst/>
              </a:rPr>
              <a:t>视图易于实现数据的重组，从而提高数据的逻辑独立性，即让应用程序感觉不到数据结构的改变。</a:t>
            </a:r>
          </a:p>
        </p:txBody>
      </p:sp>
    </p:spTree>
    <p:extLst>
      <p:ext uri="{BB962C8B-B14F-4D97-AF65-F5344CB8AC3E}">
        <p14:creationId xmlns:p14="http://schemas.microsoft.com/office/powerpoint/2010/main" val="2752350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arrow.wav"/>
          </p:stSnd>
        </p:sndAc>
      </p:transition>
    </mc:Choice>
    <mc:Fallback xmlns="">
      <p:transition spd="slow">
        <p:fade/>
        <p:sndAc>
          <p:stSnd>
            <p:snd r:embed="rId3"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定义视图</a:t>
            </a:r>
            <a:endParaRPr lang="zh-CN" altLang="en-US" sz="4000" b="1" dirty="0">
              <a:solidFill>
                <a:srgbClr val="FFFFCC"/>
              </a:solidFill>
              <a:effectLst>
                <a:outerShdw blurRad="38100" dist="38100" dir="2700000" algn="tl">
                  <a:srgbClr val="000000"/>
                </a:outerShdw>
              </a:effectLst>
              <a:cs typeface="+mn-cs"/>
            </a:endParaRPr>
          </a:p>
        </p:txBody>
      </p:sp>
      <p:sp>
        <p:nvSpPr>
          <p:cNvPr id="24" name="Rectangle 4">
            <a:extLst>
              <a:ext uri="{FF2B5EF4-FFF2-40B4-BE49-F238E27FC236}">
                <a16:creationId xmlns:a16="http://schemas.microsoft.com/office/drawing/2014/main" id="{67175738-7DD8-437C-BF88-4D5F5F2CA23B}"/>
              </a:ext>
            </a:extLst>
          </p:cNvPr>
          <p:cNvSpPr txBox="1">
            <a:spLocks noChangeArrowheads="1"/>
          </p:cNvSpPr>
          <p:nvPr/>
        </p:nvSpPr>
        <p:spPr bwMode="auto">
          <a:xfrm>
            <a:off x="843302" y="997027"/>
            <a:ext cx="8353425" cy="221708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eaLnBrk="1" hangingPunct="1">
              <a:lnSpc>
                <a:spcPct val="110000"/>
              </a:lnSpc>
              <a:spcAft>
                <a:spcPct val="0"/>
              </a:spcAft>
              <a:buNone/>
              <a:defRPr/>
            </a:pPr>
            <a:r>
              <a:rPr kumimoji="0" lang="en-US" altLang="en-US" sz="3200" b="1" dirty="0">
                <a:solidFill>
                  <a:srgbClr val="FFFF00"/>
                </a:solidFill>
                <a:latin typeface="Arial" charset="0"/>
              </a:rPr>
              <a:t>CREATE  [ OR REPLACE ] </a:t>
            </a:r>
          </a:p>
          <a:p>
            <a:pPr eaLnBrk="1" hangingPunct="1">
              <a:lnSpc>
                <a:spcPct val="110000"/>
              </a:lnSpc>
              <a:spcAft>
                <a:spcPct val="0"/>
              </a:spcAft>
              <a:buNone/>
              <a:defRPr/>
            </a:pPr>
            <a:r>
              <a:rPr kumimoji="0" lang="en-US" altLang="en-US" sz="3200" b="1" dirty="0">
                <a:solidFill>
                  <a:srgbClr val="FFFF00"/>
                </a:solidFill>
                <a:latin typeface="Arial" charset="0"/>
              </a:rPr>
              <a:t>VIEW</a:t>
            </a:r>
            <a:r>
              <a:rPr kumimoji="0" lang="en-US" altLang="en-US" sz="3200" b="1" dirty="0">
                <a:solidFill>
                  <a:srgbClr val="FFFF66"/>
                </a:solidFill>
                <a:latin typeface="Arial" charset="0"/>
              </a:rPr>
              <a:t> </a:t>
            </a:r>
            <a:r>
              <a:rPr kumimoji="0" lang="en-US" altLang="en-US" sz="3200" dirty="0">
                <a:latin typeface="Arial" charset="0"/>
              </a:rPr>
              <a:t>&lt;</a:t>
            </a:r>
            <a:r>
              <a:rPr kumimoji="0" lang="en-US" altLang="en-US" sz="3200" i="1" dirty="0" err="1">
                <a:latin typeface="Arial" charset="0"/>
              </a:rPr>
              <a:t>视图名</a:t>
            </a:r>
            <a:r>
              <a:rPr kumimoji="0" lang="en-US" altLang="en-US" sz="3200" dirty="0">
                <a:latin typeface="Arial" charset="0"/>
              </a:rPr>
              <a:t>&gt;</a:t>
            </a:r>
            <a:r>
              <a:rPr kumimoji="0" lang="en-US" altLang="en-US" dirty="0">
                <a:latin typeface="Arial" charset="0"/>
              </a:rPr>
              <a:t> [(&lt;</a:t>
            </a:r>
            <a:r>
              <a:rPr kumimoji="0" lang="en-US" altLang="en-US" i="1" dirty="0">
                <a:latin typeface="Arial" charset="0"/>
              </a:rPr>
              <a:t>列名1</a:t>
            </a:r>
            <a:r>
              <a:rPr kumimoji="0" lang="en-US" altLang="en-US" dirty="0">
                <a:latin typeface="Arial" charset="0"/>
              </a:rPr>
              <a:t>&gt;[,&lt;</a:t>
            </a:r>
            <a:r>
              <a:rPr kumimoji="0" lang="en-US" altLang="en-US" i="1" dirty="0">
                <a:latin typeface="Arial" charset="0"/>
              </a:rPr>
              <a:t>列名2</a:t>
            </a:r>
            <a:r>
              <a:rPr kumimoji="0" lang="en-US" altLang="en-US" dirty="0">
                <a:latin typeface="Arial" charset="0"/>
              </a:rPr>
              <a:t>&gt;]...)]</a:t>
            </a:r>
            <a:endParaRPr kumimoji="0" lang="en-US" altLang="en-US" sz="3200" dirty="0">
              <a:latin typeface="Arial" charset="0"/>
            </a:endParaRPr>
          </a:p>
          <a:p>
            <a:pPr eaLnBrk="1" hangingPunct="1">
              <a:lnSpc>
                <a:spcPct val="110000"/>
              </a:lnSpc>
              <a:spcAft>
                <a:spcPct val="0"/>
              </a:spcAft>
              <a:buNone/>
              <a:defRPr/>
            </a:pPr>
            <a:r>
              <a:rPr kumimoji="0" lang="en-US" altLang="en-US" sz="3200" b="1" dirty="0">
                <a:solidFill>
                  <a:srgbClr val="FFFF00"/>
                </a:solidFill>
                <a:latin typeface="Arial" charset="0"/>
              </a:rPr>
              <a:t>AS</a:t>
            </a:r>
            <a:r>
              <a:rPr kumimoji="0" lang="en-US" altLang="en-US" sz="3200" b="1" dirty="0">
                <a:solidFill>
                  <a:srgbClr val="FFFF66"/>
                </a:solidFill>
                <a:latin typeface="Arial" charset="0"/>
              </a:rPr>
              <a:t> </a:t>
            </a:r>
            <a:r>
              <a:rPr kumimoji="0" lang="en-US" altLang="zh-CN" sz="3200" b="1" dirty="0">
                <a:solidFill>
                  <a:srgbClr val="FFFF66"/>
                </a:solidFill>
                <a:latin typeface="Arial" charset="0"/>
              </a:rPr>
              <a:t> </a:t>
            </a:r>
            <a:r>
              <a:rPr kumimoji="0" lang="en-US" altLang="en-US" sz="3200" i="1" dirty="0" err="1">
                <a:latin typeface="Arial" charset="0"/>
              </a:rPr>
              <a:t>SELECT语句</a:t>
            </a:r>
            <a:endParaRPr kumimoji="0" lang="en-US" altLang="en-US" sz="3200" i="1" dirty="0">
              <a:latin typeface="Arial" charset="0"/>
            </a:endParaRPr>
          </a:p>
          <a:p>
            <a:pPr eaLnBrk="1" hangingPunct="1">
              <a:lnSpc>
                <a:spcPct val="110000"/>
              </a:lnSpc>
              <a:spcAft>
                <a:spcPct val="0"/>
              </a:spcAft>
              <a:buNone/>
              <a:defRPr/>
            </a:pPr>
            <a:r>
              <a:rPr kumimoji="0" lang="en-US" altLang="en-US" sz="3200" i="1" dirty="0">
                <a:latin typeface="Arial" charset="0"/>
              </a:rPr>
              <a:t>[WITH CHECK OPTION]</a:t>
            </a:r>
          </a:p>
        </p:txBody>
      </p:sp>
      <p:sp>
        <p:nvSpPr>
          <p:cNvPr id="25" name="Rectangle 6">
            <a:extLst>
              <a:ext uri="{FF2B5EF4-FFF2-40B4-BE49-F238E27FC236}">
                <a16:creationId xmlns:a16="http://schemas.microsoft.com/office/drawing/2014/main" id="{7013315C-9061-4B92-888E-856912F2A03B}"/>
              </a:ext>
            </a:extLst>
          </p:cNvPr>
          <p:cNvSpPr>
            <a:spLocks noChangeArrowheads="1"/>
          </p:cNvSpPr>
          <p:nvPr/>
        </p:nvSpPr>
        <p:spPr bwMode="auto">
          <a:xfrm>
            <a:off x="8650635" y="658472"/>
            <a:ext cx="330219" cy="338554"/>
          </a:xfrm>
          <a:prstGeom prst="rect">
            <a:avLst/>
          </a:prstGeom>
          <a:noFill/>
          <a:ln w="12700" cap="sq">
            <a:noFill/>
            <a:miter lim="800000"/>
            <a:headEnd/>
            <a:tailEnd/>
          </a:ln>
          <a:effectLst/>
        </p:spPr>
        <p:txBody>
          <a:bodyPr wrap="none" lIns="0" tIns="0" rIns="0" bIns="0">
            <a:spAutoFit/>
          </a:bodyPr>
          <a:lstStyle/>
          <a:p>
            <a:pPr fontAlgn="auto">
              <a:spcBef>
                <a:spcPts val="0"/>
              </a:spcBef>
              <a:spcAft>
                <a:spcPct val="0"/>
              </a:spcAft>
              <a:buSzTx/>
              <a:defRPr/>
            </a:pPr>
            <a:r>
              <a:rPr kumimoji="0" lang="en-US" altLang="zh-CN" sz="2200" dirty="0">
                <a:solidFill>
                  <a:prstClr val="white"/>
                </a:solidFill>
                <a:effectLst>
                  <a:outerShdw blurRad="38100" dist="38100" dir="2700000" algn="tl">
                    <a:srgbClr val="000000"/>
                  </a:outerShdw>
                </a:effectLst>
                <a:latin typeface="Times New Roman" pitchFamily="18" charset="0"/>
                <a:ea typeface="黑体" panose="02010609060101010101" pitchFamily="49" charset="-122"/>
              </a:rPr>
              <a:t>ST</a:t>
            </a:r>
          </a:p>
        </p:txBody>
      </p:sp>
      <p:sp>
        <p:nvSpPr>
          <p:cNvPr id="26" name="Rectangle 7">
            <a:extLst>
              <a:ext uri="{FF2B5EF4-FFF2-40B4-BE49-F238E27FC236}">
                <a16:creationId xmlns:a16="http://schemas.microsoft.com/office/drawing/2014/main" id="{CC43A1C8-D26A-4275-8DCA-1744B1BB0C22}"/>
              </a:ext>
            </a:extLst>
          </p:cNvPr>
          <p:cNvSpPr>
            <a:spLocks noChangeArrowheads="1"/>
          </p:cNvSpPr>
          <p:nvPr/>
        </p:nvSpPr>
        <p:spPr bwMode="auto">
          <a:xfrm>
            <a:off x="786297" y="3935822"/>
            <a:ext cx="4855083" cy="1676400"/>
          </a:xfrm>
          <a:prstGeom prst="rect">
            <a:avLst/>
          </a:prstGeom>
          <a:noFill/>
          <a:ln w="9525">
            <a:noFill/>
            <a:miter lim="800000"/>
            <a:headEnd/>
            <a:tailEnd/>
          </a:ln>
          <a:effectLst/>
        </p:spPr>
        <p:txBody>
          <a:bodyPr/>
          <a:lstStyle/>
          <a:p>
            <a:pPr algn="just" fontAlgn="auto">
              <a:spcBef>
                <a:spcPts val="0"/>
              </a:spcBef>
              <a:spcAft>
                <a:spcPct val="15000"/>
              </a:spcAft>
              <a:buClr>
                <a:srgbClr val="FFFFFF"/>
              </a:buClr>
              <a:buSzPct val="85000"/>
              <a:defRPr/>
            </a:pPr>
            <a:r>
              <a:rPr kumimoji="0" lang="zh-CN" altLang="en-US" sz="3200" kern="0" dirty="0">
                <a:solidFill>
                  <a:srgbClr val="66FF66"/>
                </a:solidFill>
                <a:effectLst>
                  <a:outerShdw blurRad="38100" dist="38100" dir="2700000" algn="tl">
                    <a:srgbClr val="000000"/>
                  </a:outerShdw>
                </a:effectLst>
                <a:latin typeface="楷体" panose="02010609060101010101" pitchFamily="49" charset="-122"/>
                <a:ea typeface="楷体" panose="02010609060101010101" pitchFamily="49" charset="-122"/>
              </a:rPr>
              <a:t>建立男学生的视图</a:t>
            </a:r>
            <a:r>
              <a:rPr kumimoji="0" lang="en-US" altLang="zh-CN" sz="3200" kern="0" dirty="0">
                <a:solidFill>
                  <a:srgbClr val="66FF66"/>
                </a:solidFill>
                <a:effectLst>
                  <a:outerShdw blurRad="38100" dist="38100" dir="2700000" algn="tl">
                    <a:srgbClr val="000000"/>
                  </a:outerShdw>
                </a:effectLst>
                <a:latin typeface="楷体" panose="02010609060101010101" pitchFamily="49" charset="-122"/>
                <a:ea typeface="楷体" panose="02010609060101010101" pitchFamily="49" charset="-122"/>
              </a:rPr>
              <a:t>ST_M</a:t>
            </a:r>
          </a:p>
        </p:txBody>
      </p:sp>
      <p:sp>
        <p:nvSpPr>
          <p:cNvPr id="27" name="Rectangle 8">
            <a:extLst>
              <a:ext uri="{FF2B5EF4-FFF2-40B4-BE49-F238E27FC236}">
                <a16:creationId xmlns:a16="http://schemas.microsoft.com/office/drawing/2014/main" id="{17004AE4-8F43-427A-B1C5-C5517D9C2144}"/>
              </a:ext>
            </a:extLst>
          </p:cNvPr>
          <p:cNvSpPr>
            <a:spLocks noChangeArrowheads="1"/>
          </p:cNvSpPr>
          <p:nvPr/>
        </p:nvSpPr>
        <p:spPr bwMode="auto">
          <a:xfrm>
            <a:off x="824396" y="4473687"/>
            <a:ext cx="4983572" cy="1676400"/>
          </a:xfrm>
          <a:prstGeom prst="rect">
            <a:avLst/>
          </a:prstGeom>
          <a:noFill/>
          <a:ln w="9525">
            <a:noFill/>
            <a:miter lim="800000"/>
            <a:headEnd/>
            <a:tailEnd/>
          </a:ln>
          <a:effectLst/>
        </p:spPr>
        <p:txBody>
          <a:bodyPr/>
          <a:lstStyle/>
          <a:p>
            <a:pPr algn="just" fontAlgn="auto">
              <a:spcBef>
                <a:spcPts val="0"/>
              </a:spcBef>
              <a:spcAft>
                <a:spcPct val="10000"/>
              </a:spcAft>
              <a:buClr>
                <a:srgbClr val="FFFFFF"/>
              </a:buClr>
              <a:buSzPct val="85000"/>
              <a:defRPr/>
            </a:pPr>
            <a:r>
              <a:rPr kumimoji="0" lang="en-US" altLang="zh-CN" sz="3200" kern="0" dirty="0">
                <a:solidFill>
                  <a:srgbClr val="FFFF00"/>
                </a:solidFill>
                <a:effectLst>
                  <a:outerShdw blurRad="38100" dist="38100" dir="2700000" algn="tl">
                    <a:srgbClr val="000000"/>
                  </a:outerShdw>
                </a:effectLst>
                <a:latin typeface="Franklin Gothic Book"/>
                <a:ea typeface="黑体" panose="02010609060101010101" pitchFamily="49" charset="-122"/>
              </a:rPr>
              <a:t>CREATE VIEW ST_M AS</a:t>
            </a:r>
          </a:p>
          <a:p>
            <a:pPr algn="just" fontAlgn="auto">
              <a:spcBef>
                <a:spcPts val="0"/>
              </a:spcBef>
              <a:spcAft>
                <a:spcPct val="10000"/>
              </a:spcAft>
              <a:buClr>
                <a:srgbClr val="FFFFFF"/>
              </a:buClr>
              <a:buSzPct val="85000"/>
              <a:defRPr/>
            </a:pPr>
            <a:r>
              <a:rPr kumimoji="0" lang="en-US" altLang="zh-CN" sz="3200" kern="0" dirty="0">
                <a:solidFill>
                  <a:srgbClr val="CCFFCC"/>
                </a:solidFill>
                <a:effectLst>
                  <a:outerShdw blurRad="38100" dist="38100" dir="2700000" algn="tl">
                    <a:srgbClr val="000000"/>
                  </a:outerShdw>
                </a:effectLst>
                <a:latin typeface="Franklin Gothic Book"/>
                <a:ea typeface="黑体" panose="02010609060101010101" pitchFamily="49" charset="-122"/>
              </a:rPr>
              <a:t>SELECT * FROM ST</a:t>
            </a:r>
          </a:p>
          <a:p>
            <a:pPr algn="just" fontAlgn="auto">
              <a:spcBef>
                <a:spcPts val="0"/>
              </a:spcBef>
              <a:spcAft>
                <a:spcPct val="10000"/>
              </a:spcAft>
              <a:buClr>
                <a:srgbClr val="FFFFFF"/>
              </a:buClr>
              <a:buSzPct val="85000"/>
              <a:defRPr/>
            </a:pPr>
            <a:r>
              <a:rPr kumimoji="0" lang="en-US" altLang="zh-CN" sz="3200" kern="0" dirty="0">
                <a:solidFill>
                  <a:srgbClr val="CCFFCC"/>
                </a:solidFill>
                <a:effectLst>
                  <a:outerShdw blurRad="38100" dist="38100" dir="2700000" algn="tl">
                    <a:srgbClr val="000000"/>
                  </a:outerShdw>
                </a:effectLst>
                <a:latin typeface="Franklin Gothic Book"/>
                <a:ea typeface="黑体" panose="02010609060101010101" pitchFamily="49" charset="-122"/>
              </a:rPr>
              <a:t> WHERE </a:t>
            </a:r>
            <a:r>
              <a:rPr kumimoji="0" lang="zh-CN" altLang="en-US" sz="3200" kern="0" dirty="0">
                <a:solidFill>
                  <a:srgbClr val="CCFFCC"/>
                </a:solidFill>
                <a:effectLst>
                  <a:outerShdw blurRad="38100" dist="38100" dir="2700000" algn="tl">
                    <a:srgbClr val="000000"/>
                  </a:outerShdw>
                </a:effectLst>
                <a:latin typeface="Franklin Gothic Book"/>
                <a:ea typeface="黑体" panose="02010609060101010101" pitchFamily="49" charset="-122"/>
              </a:rPr>
              <a:t>性别</a:t>
            </a:r>
            <a:r>
              <a:rPr kumimoji="0" lang="en-US" altLang="zh-CN" sz="3200" kern="0" dirty="0">
                <a:solidFill>
                  <a:srgbClr val="CCFFCC"/>
                </a:solidFill>
                <a:effectLst>
                  <a:outerShdw blurRad="38100" dist="38100" dir="2700000" algn="tl">
                    <a:srgbClr val="000000"/>
                  </a:outerShdw>
                </a:effectLst>
                <a:latin typeface="Franklin Gothic Book"/>
                <a:ea typeface="黑体" panose="02010609060101010101" pitchFamily="49" charset="-122"/>
              </a:rPr>
              <a:t>='</a:t>
            </a:r>
            <a:r>
              <a:rPr kumimoji="0" lang="zh-CN" altLang="en-US" sz="3200" kern="0" dirty="0">
                <a:solidFill>
                  <a:srgbClr val="CCFFCC"/>
                </a:solidFill>
                <a:effectLst>
                  <a:outerShdw blurRad="38100" dist="38100" dir="2700000" algn="tl">
                    <a:srgbClr val="000000"/>
                  </a:outerShdw>
                </a:effectLst>
                <a:latin typeface="Franklin Gothic Book"/>
                <a:ea typeface="黑体" panose="02010609060101010101" pitchFamily="49" charset="-122"/>
              </a:rPr>
              <a:t>男</a:t>
            </a:r>
            <a:r>
              <a:rPr kumimoji="0" lang="en-US" altLang="zh-CN" sz="3200" kern="0" dirty="0">
                <a:solidFill>
                  <a:srgbClr val="CCFFCC"/>
                </a:solidFill>
                <a:effectLst>
                  <a:outerShdw blurRad="38100" dist="38100" dir="2700000" algn="tl">
                    <a:srgbClr val="000000"/>
                  </a:outerShdw>
                </a:effectLst>
                <a:latin typeface="Franklin Gothic Book"/>
                <a:ea typeface="黑体" panose="02010609060101010101" pitchFamily="49" charset="-122"/>
              </a:rPr>
              <a:t>’;</a:t>
            </a:r>
            <a:endParaRPr kumimoji="0" lang="zh-CN" altLang="en-US" sz="3200" kern="0" dirty="0">
              <a:solidFill>
                <a:srgbClr val="CCFFCC"/>
              </a:solidFill>
              <a:effectLst>
                <a:outerShdw blurRad="38100" dist="38100" dir="2700000" algn="tl">
                  <a:srgbClr val="000000"/>
                </a:outerShdw>
              </a:effectLst>
              <a:latin typeface="Times New Roman" pitchFamily="18" charset="0"/>
              <a:ea typeface="黑体" panose="02010609060101010101" pitchFamily="49" charset="-122"/>
            </a:endParaRPr>
          </a:p>
        </p:txBody>
      </p:sp>
      <p:graphicFrame>
        <p:nvGraphicFramePr>
          <p:cNvPr id="28" name="Group 9">
            <a:extLst>
              <a:ext uri="{FF2B5EF4-FFF2-40B4-BE49-F238E27FC236}">
                <a16:creationId xmlns:a16="http://schemas.microsoft.com/office/drawing/2014/main" id="{04B15672-A876-439B-A1F0-F1A23417C135}"/>
              </a:ext>
            </a:extLst>
          </p:cNvPr>
          <p:cNvGraphicFramePr>
            <a:graphicFrameLocks noGrp="1"/>
          </p:cNvGraphicFramePr>
          <p:nvPr>
            <p:extLst>
              <p:ext uri="{D42A27DB-BD31-4B8C-83A1-F6EECF244321}">
                <p14:modId xmlns:p14="http://schemas.microsoft.com/office/powerpoint/2010/main" val="1105188734"/>
              </p:ext>
            </p:extLst>
          </p:nvPr>
        </p:nvGraphicFramePr>
        <p:xfrm>
          <a:off x="8400256" y="1068156"/>
          <a:ext cx="3351212" cy="2438400"/>
        </p:xfrm>
        <a:graphic>
          <a:graphicData uri="http://schemas.openxmlformats.org/drawingml/2006/table">
            <a:tbl>
              <a:tblPr/>
              <a:tblGrid>
                <a:gridCol w="820737">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569913">
                  <a:extLst>
                    <a:ext uri="{9D8B030D-6E8A-4147-A177-3AD203B41FA5}">
                      <a16:colId xmlns:a16="http://schemas.microsoft.com/office/drawing/2014/main" val="20002"/>
                    </a:ext>
                  </a:extLst>
                </a:gridCol>
                <a:gridCol w="569912">
                  <a:extLst>
                    <a:ext uri="{9D8B030D-6E8A-4147-A177-3AD203B41FA5}">
                      <a16:colId xmlns:a16="http://schemas.microsoft.com/office/drawing/2014/main" val="20003"/>
                    </a:ext>
                  </a:extLst>
                </a:gridCol>
                <a:gridCol w="631825">
                  <a:extLst>
                    <a:ext uri="{9D8B030D-6E8A-4147-A177-3AD203B41FA5}">
                      <a16:colId xmlns:a16="http://schemas.microsoft.com/office/drawing/2014/main" val="20004"/>
                    </a:ext>
                  </a:extLst>
                </a:gridCol>
              </a:tblGrid>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学号</a:t>
                      </a:r>
                    </a:p>
                  </a:txBody>
                  <a:tcPr marL="0" marR="0" marT="0" marB="0" horzOverflow="overflow">
                    <a:lnL cap="flat">
                      <a:noFill/>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姓名</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性别</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年龄</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系</a:t>
                      </a:r>
                    </a:p>
                  </a:txBody>
                  <a:tcPr marL="0" marR="0" marT="0" marB="0" horzOverflow="overflow">
                    <a:lnL w="12700" cap="flat" cmpd="sng" algn="ctr">
                      <a:solidFill>
                        <a:srgbClr val="FFFFFF"/>
                      </a:solidFill>
                      <a:prstDash val="solid"/>
                      <a:round/>
                      <a:headEnd type="none" w="med" len="med"/>
                      <a:tailEnd type="none" w="med" len="med"/>
                    </a:lnL>
                    <a:lnR cap="flat">
                      <a:noFill/>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98002</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98003</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98004</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98005</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98006</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周艺</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22</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98007</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钟伟</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19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9" name="Rectangle 79">
            <a:extLst>
              <a:ext uri="{FF2B5EF4-FFF2-40B4-BE49-F238E27FC236}">
                <a16:creationId xmlns:a16="http://schemas.microsoft.com/office/drawing/2014/main" id="{58B4537A-E67C-44D5-9698-48550F68AACA}"/>
              </a:ext>
            </a:extLst>
          </p:cNvPr>
          <p:cNvSpPr>
            <a:spLocks noChangeArrowheads="1"/>
          </p:cNvSpPr>
          <p:nvPr/>
        </p:nvSpPr>
        <p:spPr bwMode="auto">
          <a:xfrm>
            <a:off x="6456536" y="5138744"/>
            <a:ext cx="721351" cy="338554"/>
          </a:xfrm>
          <a:prstGeom prst="rect">
            <a:avLst/>
          </a:prstGeom>
          <a:noFill/>
          <a:ln w="12700" cap="sq">
            <a:noFill/>
            <a:miter lim="800000"/>
            <a:headEnd/>
            <a:tailEnd/>
          </a:ln>
          <a:effectLst/>
        </p:spPr>
        <p:txBody>
          <a:bodyPr wrap="square" lIns="0" tIns="0" rIns="0" bIns="0">
            <a:spAutoFit/>
          </a:bodyPr>
          <a:lstStyle/>
          <a:p>
            <a:pPr fontAlgn="auto">
              <a:spcBef>
                <a:spcPts val="0"/>
              </a:spcBef>
              <a:spcAft>
                <a:spcPct val="0"/>
              </a:spcAft>
              <a:buSzTx/>
              <a:defRPr/>
            </a:pPr>
            <a:r>
              <a:rPr kumimoji="0" lang="en-US" altLang="zh-CN" sz="2200">
                <a:solidFill>
                  <a:prstClr val="white"/>
                </a:solidFill>
                <a:effectLst>
                  <a:outerShdw blurRad="38100" dist="38100" dir="2700000" algn="tl">
                    <a:srgbClr val="000000"/>
                  </a:outerShdw>
                </a:effectLst>
                <a:latin typeface="Times New Roman" pitchFamily="18" charset="0"/>
                <a:ea typeface="黑体" panose="02010609060101010101" pitchFamily="49" charset="-122"/>
              </a:rPr>
              <a:t>ST_M</a:t>
            </a:r>
          </a:p>
        </p:txBody>
      </p:sp>
      <p:graphicFrame>
        <p:nvGraphicFramePr>
          <p:cNvPr id="30" name="Group 156">
            <a:extLst>
              <a:ext uri="{FF2B5EF4-FFF2-40B4-BE49-F238E27FC236}">
                <a16:creationId xmlns:a16="http://schemas.microsoft.com/office/drawing/2014/main" id="{1161C8C3-66B8-4354-87BF-01E67C0393E4}"/>
              </a:ext>
            </a:extLst>
          </p:cNvPr>
          <p:cNvGraphicFramePr>
            <a:graphicFrameLocks noGrp="1"/>
          </p:cNvGraphicFramePr>
          <p:nvPr>
            <p:extLst>
              <p:ext uri="{D42A27DB-BD31-4B8C-83A1-F6EECF244321}">
                <p14:modId xmlns:p14="http://schemas.microsoft.com/office/powerpoint/2010/main" val="4166547967"/>
              </p:ext>
            </p:extLst>
          </p:nvPr>
        </p:nvGraphicFramePr>
        <p:xfrm>
          <a:off x="7320136" y="5138744"/>
          <a:ext cx="3351213" cy="1219200"/>
        </p:xfrm>
        <a:graphic>
          <a:graphicData uri="http://schemas.openxmlformats.org/drawingml/2006/table">
            <a:tbl>
              <a:tblPr/>
              <a:tblGrid>
                <a:gridCol w="820738">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569913">
                  <a:extLst>
                    <a:ext uri="{9D8B030D-6E8A-4147-A177-3AD203B41FA5}">
                      <a16:colId xmlns:a16="http://schemas.microsoft.com/office/drawing/2014/main" val="20003"/>
                    </a:ext>
                  </a:extLst>
                </a:gridCol>
                <a:gridCol w="631825">
                  <a:extLst>
                    <a:ext uri="{9D8B030D-6E8A-4147-A177-3AD203B41FA5}">
                      <a16:colId xmlns:a16="http://schemas.microsoft.com/office/drawing/2014/main" val="20004"/>
                    </a:ext>
                  </a:extLst>
                </a:gridCol>
              </a:tblGrid>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学号</a:t>
                      </a:r>
                    </a:p>
                  </a:txBody>
                  <a:tcPr marL="0" marR="0" marT="0" marB="0" horzOverflow="overflow">
                    <a:lnL cap="flat">
                      <a:noFill/>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姓名</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性别</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年龄</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系</a:t>
                      </a:r>
                    </a:p>
                  </a:txBody>
                  <a:tcPr marL="0" marR="0" marT="0" marB="0" horzOverflow="overflow">
                    <a:lnL w="12700" cap="flat" cmpd="sng" algn="ctr">
                      <a:solidFill>
                        <a:srgbClr val="FFFFFF"/>
                      </a:solidFill>
                      <a:prstDash val="solid"/>
                      <a:round/>
                      <a:headEnd type="none" w="med" len="med"/>
                      <a:tailEnd type="none" w="med" len="med"/>
                    </a:lnL>
                    <a:lnR cap="flat">
                      <a:noFill/>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98003</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98007</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钟伟</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19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 name="Line 157">
            <a:extLst>
              <a:ext uri="{FF2B5EF4-FFF2-40B4-BE49-F238E27FC236}">
                <a16:creationId xmlns:a16="http://schemas.microsoft.com/office/drawing/2014/main" id="{3BFC5602-18C6-4436-A0BB-1063243DCC03}"/>
              </a:ext>
            </a:extLst>
          </p:cNvPr>
          <p:cNvSpPr>
            <a:spLocks noChangeShapeType="1"/>
          </p:cNvSpPr>
          <p:nvPr/>
        </p:nvSpPr>
        <p:spPr bwMode="auto">
          <a:xfrm flipV="1">
            <a:off x="7320136" y="1068154"/>
            <a:ext cx="1080120" cy="4070589"/>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32" name="Line 158">
            <a:extLst>
              <a:ext uri="{FF2B5EF4-FFF2-40B4-BE49-F238E27FC236}">
                <a16:creationId xmlns:a16="http://schemas.microsoft.com/office/drawing/2014/main" id="{3574F8B2-37F7-42BA-824B-8B1E26B95014}"/>
              </a:ext>
            </a:extLst>
          </p:cNvPr>
          <p:cNvSpPr>
            <a:spLocks noChangeShapeType="1"/>
          </p:cNvSpPr>
          <p:nvPr/>
        </p:nvSpPr>
        <p:spPr bwMode="auto">
          <a:xfrm flipV="1">
            <a:off x="10671349" y="1068153"/>
            <a:ext cx="1042020" cy="4047207"/>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33" name="Line 159">
            <a:extLst>
              <a:ext uri="{FF2B5EF4-FFF2-40B4-BE49-F238E27FC236}">
                <a16:creationId xmlns:a16="http://schemas.microsoft.com/office/drawing/2014/main" id="{AEAA334B-ADAA-485A-9C32-B236C8D8131D}"/>
              </a:ext>
            </a:extLst>
          </p:cNvPr>
          <p:cNvSpPr>
            <a:spLocks noChangeShapeType="1"/>
          </p:cNvSpPr>
          <p:nvPr/>
        </p:nvSpPr>
        <p:spPr bwMode="auto">
          <a:xfrm flipV="1">
            <a:off x="7320136" y="3516080"/>
            <a:ext cx="1080120" cy="2865247"/>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34" name="Line 160">
            <a:extLst>
              <a:ext uri="{FF2B5EF4-FFF2-40B4-BE49-F238E27FC236}">
                <a16:creationId xmlns:a16="http://schemas.microsoft.com/office/drawing/2014/main" id="{6DE15F09-13A3-4648-B823-C79B98E832A8}"/>
              </a:ext>
            </a:extLst>
          </p:cNvPr>
          <p:cNvSpPr>
            <a:spLocks noChangeShapeType="1"/>
          </p:cNvSpPr>
          <p:nvPr/>
        </p:nvSpPr>
        <p:spPr bwMode="auto">
          <a:xfrm flipV="1">
            <a:off x="10631661" y="3516080"/>
            <a:ext cx="1080120" cy="2841863"/>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5" name="箭头: 左 4">
            <a:extLst>
              <a:ext uri="{FF2B5EF4-FFF2-40B4-BE49-F238E27FC236}">
                <a16:creationId xmlns:a16="http://schemas.microsoft.com/office/drawing/2014/main" id="{4D9E1CB1-47E3-4B2F-9E3E-B62EF0EB17C1}"/>
              </a:ext>
            </a:extLst>
          </p:cNvPr>
          <p:cNvSpPr/>
          <p:nvPr/>
        </p:nvSpPr>
        <p:spPr>
          <a:xfrm rot="17432521">
            <a:off x="9122270" y="4147791"/>
            <a:ext cx="757733" cy="440007"/>
          </a:xfrm>
          <a:prstGeom prst="lef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996424788"/>
      </p:ext>
    </p:extLst>
  </p:cSld>
  <p:clrMapOvr>
    <a:masterClrMapping/>
  </p:clrMapOvr>
  <p:transition spd="med">
    <p:pull dir="r"/>
    <p:sndAc>
      <p:stSnd>
        <p:snd r:embed="rId2" name="arrow.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查看视图</a:t>
            </a:r>
            <a:endParaRPr lang="zh-CN" altLang="en-US" sz="4000" b="1" dirty="0">
              <a:solidFill>
                <a:srgbClr val="FFFFCC"/>
              </a:solidFill>
              <a:effectLst>
                <a:outerShdw blurRad="38100" dist="38100" dir="2700000" algn="tl">
                  <a:srgbClr val="000000"/>
                </a:outerShdw>
              </a:effectLst>
              <a:cs typeface="+mn-cs"/>
            </a:endParaRPr>
          </a:p>
        </p:txBody>
      </p:sp>
      <p:sp>
        <p:nvSpPr>
          <p:cNvPr id="15" name="Rectangle 3">
            <a:extLst>
              <a:ext uri="{FF2B5EF4-FFF2-40B4-BE49-F238E27FC236}">
                <a16:creationId xmlns:a16="http://schemas.microsoft.com/office/drawing/2014/main" id="{8967DC2F-C711-4973-895E-AADD158AFEE7}"/>
              </a:ext>
            </a:extLst>
          </p:cNvPr>
          <p:cNvSpPr txBox="1">
            <a:spLocks noChangeArrowheads="1"/>
          </p:cNvSpPr>
          <p:nvPr/>
        </p:nvSpPr>
        <p:spPr bwMode="auto">
          <a:xfrm>
            <a:off x="767408" y="1099269"/>
            <a:ext cx="10369152" cy="936104"/>
          </a:xfrm>
          <a:prstGeom prst="rect">
            <a:avLst/>
          </a:prstGeom>
          <a:noFill/>
          <a:ln w="12700" cap="sq">
            <a:noFill/>
            <a:miter lim="800000"/>
            <a:headEnd/>
            <a:tailEnd/>
          </a:ln>
          <a:effectLst/>
        </p:spPr>
        <p:txBody>
          <a:bodyPr lIns="0" tIns="0" rIns="0" bIns="0"/>
          <a:lstStyle>
            <a:defPPr>
              <a:defRPr lang="en-US"/>
            </a:defPPr>
            <a:lvl1pPr marL="185738" marR="0" lvl="0" indent="-185738" defTabSz="914400" eaLnBrk="1" fontAlgn="auto" latinLnBrk="0" hangingPunct="1">
              <a:lnSpc>
                <a:spcPct val="100000"/>
              </a:lnSpc>
              <a:spcBef>
                <a:spcPts val="0"/>
              </a:spcBef>
              <a:spcAft>
                <a:spcPct val="50000"/>
              </a:spcAft>
              <a:buClr>
                <a:srgbClr val="FFFFFF"/>
              </a:buClr>
              <a:buSzTx/>
              <a:buFontTx/>
              <a:buChar char="•"/>
              <a:tabLst/>
              <a:defRPr kumimoji="0" sz="2800" b="0" i="0" u="none" strike="noStrike" kern="0" cap="none" spc="0" normalizeH="0" baseline="0">
                <a:ln>
                  <a:noFill/>
                </a:ln>
                <a:solidFill>
                  <a:srgbClr val="99FF66"/>
                </a:solidFill>
                <a:effectLst>
                  <a:outerShdw blurRad="38100" dist="38100" dir="2700000" algn="tl">
                    <a:srgbClr val="000000"/>
                  </a:outerShdw>
                </a:effectLst>
                <a:uLnTx/>
                <a:uFillTx/>
                <a:latin typeface="Franklin Gothic Book"/>
                <a:ea typeface="黑体" panose="02010609060101010101" pitchFamily="49" charset="-122"/>
              </a:defRPr>
            </a:lvl1pPr>
          </a:lstStyle>
          <a:p>
            <a:r>
              <a:rPr lang="en-US" altLang="zh-CN" sz="3200" b="1" dirty="0">
                <a:solidFill>
                  <a:srgbClr val="FFCC00"/>
                </a:solidFill>
                <a:latin typeface="+mj-ea"/>
                <a:ea typeface="+mj-ea"/>
              </a:rPr>
              <a:t>SHOW  CREATE  VIEW </a:t>
            </a:r>
            <a:r>
              <a:rPr lang="zh-CN" altLang="en-US" sz="3200" dirty="0">
                <a:solidFill>
                  <a:srgbClr val="CCFFCC"/>
                </a:solidFill>
                <a:latin typeface="Arial" pitchFamily="34" charset="0"/>
                <a:ea typeface="微软雅黑" pitchFamily="34" charset="-122"/>
              </a:rPr>
              <a:t>语句可以查看视图的定义</a:t>
            </a:r>
            <a:endParaRPr lang="en-US" altLang="zh-CN" sz="3200" dirty="0">
              <a:latin typeface="+mj-ea"/>
              <a:ea typeface="+mj-ea"/>
            </a:endParaRPr>
          </a:p>
        </p:txBody>
      </p:sp>
      <p:sp>
        <p:nvSpPr>
          <p:cNvPr id="16" name="Rectangle 4">
            <a:extLst>
              <a:ext uri="{FF2B5EF4-FFF2-40B4-BE49-F238E27FC236}">
                <a16:creationId xmlns:a16="http://schemas.microsoft.com/office/drawing/2014/main" id="{56C3D228-7FA7-4DB5-8074-C64DAC79B96F}"/>
              </a:ext>
            </a:extLst>
          </p:cNvPr>
          <p:cNvSpPr>
            <a:spLocks noChangeArrowheads="1"/>
          </p:cNvSpPr>
          <p:nvPr/>
        </p:nvSpPr>
        <p:spPr bwMode="auto">
          <a:xfrm>
            <a:off x="817303" y="1697742"/>
            <a:ext cx="8207375" cy="550748"/>
          </a:xfrm>
          <a:prstGeom prst="rect">
            <a:avLst/>
          </a:prstGeom>
          <a:noFill/>
          <a:ln w="9525">
            <a:noFill/>
            <a:miter lim="800000"/>
            <a:headEnd/>
            <a:tailEnd/>
          </a:ln>
          <a:effectLst/>
        </p:spPr>
        <p:txBody>
          <a:bodyPr/>
          <a:lstStyle/>
          <a:p>
            <a:pPr fontAlgn="auto">
              <a:spcBef>
                <a:spcPts val="0"/>
              </a:spcBef>
              <a:spcAft>
                <a:spcPct val="15000"/>
              </a:spcAft>
              <a:buClr>
                <a:srgbClr val="66FF33"/>
              </a:buClr>
              <a:buSzPct val="85000"/>
              <a:defRPr/>
            </a:pPr>
            <a:r>
              <a:rPr kumimoji="0" lang="zh-CN" altLang="en-US" sz="3200" kern="0" dirty="0">
                <a:solidFill>
                  <a:srgbClr val="66FF66"/>
                </a:solidFill>
                <a:effectLst>
                  <a:outerShdw blurRad="38100" dist="38100" dir="2700000" algn="tl">
                    <a:srgbClr val="000000"/>
                  </a:outerShdw>
                </a:effectLst>
                <a:latin typeface="Franklin Gothic Book"/>
                <a:ea typeface="黑体" panose="02010609060101010101" pitchFamily="49" charset="-122"/>
              </a:rPr>
              <a:t>例如查看视图</a:t>
            </a:r>
            <a:r>
              <a:rPr kumimoji="0" lang="en-US" altLang="zh-CN" sz="3200" kern="0" dirty="0" err="1">
                <a:solidFill>
                  <a:srgbClr val="66FF66"/>
                </a:solidFill>
                <a:effectLst>
                  <a:outerShdw blurRad="38100" dist="38100" dir="2700000" algn="tl">
                    <a:srgbClr val="000000"/>
                  </a:outerShdw>
                </a:effectLst>
                <a:latin typeface="Franklin Gothic Book"/>
                <a:ea typeface="黑体" panose="02010609060101010101" pitchFamily="49" charset="-122"/>
              </a:rPr>
              <a:t>view_t</a:t>
            </a:r>
            <a:r>
              <a:rPr kumimoji="0" lang="zh-CN" altLang="en-US" sz="3200" kern="0" dirty="0">
                <a:solidFill>
                  <a:srgbClr val="66FF66"/>
                </a:solidFill>
                <a:effectLst>
                  <a:outerShdw blurRad="38100" dist="38100" dir="2700000" algn="tl">
                    <a:srgbClr val="000000"/>
                  </a:outerShdw>
                </a:effectLst>
                <a:latin typeface="Franklin Gothic Book"/>
                <a:ea typeface="黑体" panose="02010609060101010101" pitchFamily="49" charset="-122"/>
              </a:rPr>
              <a:t>的定义：</a:t>
            </a:r>
            <a:endParaRPr lang="en-US" altLang="zh-CN" sz="3200" dirty="0">
              <a:latin typeface="+mj-ea"/>
            </a:endParaRPr>
          </a:p>
          <a:p>
            <a:r>
              <a:rPr lang="en-US" altLang="zh-CN" sz="3200" b="1" dirty="0">
                <a:solidFill>
                  <a:srgbClr val="FFCC00"/>
                </a:solidFill>
                <a:latin typeface="+mj-ea"/>
              </a:rPr>
              <a:t>show create view  </a:t>
            </a:r>
            <a:r>
              <a:rPr lang="en-US" altLang="zh-CN" sz="3200" dirty="0" err="1">
                <a:solidFill>
                  <a:srgbClr val="FFFFCC"/>
                </a:solidFill>
                <a:latin typeface="+mj-ea"/>
              </a:rPr>
              <a:t>view_t</a:t>
            </a:r>
            <a:r>
              <a:rPr lang="en-US" altLang="zh-CN" sz="3200" dirty="0">
                <a:solidFill>
                  <a:srgbClr val="FFFFCC"/>
                </a:solidFill>
                <a:latin typeface="+mj-ea"/>
              </a:rPr>
              <a:t>;</a:t>
            </a:r>
          </a:p>
          <a:p>
            <a:pPr fontAlgn="auto">
              <a:spcBef>
                <a:spcPts val="0"/>
              </a:spcBef>
              <a:spcAft>
                <a:spcPct val="15000"/>
              </a:spcAft>
              <a:buClr>
                <a:srgbClr val="66FF33"/>
              </a:buClr>
              <a:buSzPct val="85000"/>
              <a:defRPr/>
            </a:pPr>
            <a:endParaRPr kumimoji="0" lang="zh-CN" altLang="en-US" sz="3200" kern="0" dirty="0">
              <a:solidFill>
                <a:srgbClr val="66FF66"/>
              </a:solidFill>
              <a:effectLst>
                <a:outerShdw blurRad="38100" dist="38100" dir="2700000" algn="tl">
                  <a:srgbClr val="000000"/>
                </a:outerShdw>
              </a:effectLst>
              <a:latin typeface="Franklin Gothic Book"/>
              <a:ea typeface="黑体" panose="02010609060101010101" pitchFamily="49" charset="-122"/>
            </a:endParaRPr>
          </a:p>
        </p:txBody>
      </p:sp>
      <p:sp>
        <p:nvSpPr>
          <p:cNvPr id="17" name="Rectangle 3">
            <a:extLst>
              <a:ext uri="{FF2B5EF4-FFF2-40B4-BE49-F238E27FC236}">
                <a16:creationId xmlns:a16="http://schemas.microsoft.com/office/drawing/2014/main" id="{25AF8567-256B-4315-A36B-5B27D65BF6AD}"/>
              </a:ext>
            </a:extLst>
          </p:cNvPr>
          <p:cNvSpPr txBox="1">
            <a:spLocks noChangeArrowheads="1"/>
          </p:cNvSpPr>
          <p:nvPr/>
        </p:nvSpPr>
        <p:spPr bwMode="auto">
          <a:xfrm>
            <a:off x="767408" y="3778253"/>
            <a:ext cx="10513168" cy="936104"/>
          </a:xfrm>
          <a:prstGeom prst="rect">
            <a:avLst/>
          </a:prstGeom>
          <a:noFill/>
          <a:ln w="12700" cap="sq">
            <a:noFill/>
            <a:miter lim="800000"/>
            <a:headEnd/>
            <a:tailEnd/>
          </a:ln>
          <a:effectLst/>
        </p:spPr>
        <p:txBody>
          <a:bodyPr lIns="0" tIns="0" rIns="0" bIns="0"/>
          <a:lstStyle>
            <a:defPPr>
              <a:defRPr lang="en-US"/>
            </a:defPPr>
            <a:lvl1pPr marL="185738" marR="0" lvl="0" indent="-185738" defTabSz="914400" eaLnBrk="1" fontAlgn="auto" latinLnBrk="0" hangingPunct="1">
              <a:lnSpc>
                <a:spcPct val="100000"/>
              </a:lnSpc>
              <a:spcBef>
                <a:spcPts val="0"/>
              </a:spcBef>
              <a:spcAft>
                <a:spcPct val="50000"/>
              </a:spcAft>
              <a:buClr>
                <a:srgbClr val="FFFFFF"/>
              </a:buClr>
              <a:buSzTx/>
              <a:buFontTx/>
              <a:buChar char="•"/>
              <a:tabLst/>
              <a:defRPr kumimoji="0" sz="2800" b="0" i="0" u="none" strike="noStrike" kern="0" cap="none" spc="0" normalizeH="0" baseline="0">
                <a:ln>
                  <a:noFill/>
                </a:ln>
                <a:solidFill>
                  <a:srgbClr val="99FF66"/>
                </a:solidFill>
                <a:effectLst>
                  <a:outerShdw blurRad="38100" dist="38100" dir="2700000" algn="tl">
                    <a:srgbClr val="000000"/>
                  </a:outerShdw>
                </a:effectLst>
                <a:uLnTx/>
                <a:uFillTx/>
                <a:latin typeface="Franklin Gothic Book"/>
                <a:ea typeface="黑体" panose="02010609060101010101" pitchFamily="49" charset="-122"/>
              </a:defRPr>
            </a:lvl1pPr>
          </a:lstStyle>
          <a:p>
            <a:r>
              <a:rPr lang="zh-CN" altLang="zh-CN" sz="3200" dirty="0">
                <a:solidFill>
                  <a:srgbClr val="CCFFCC"/>
                </a:solidFill>
                <a:latin typeface="Arial" pitchFamily="34" charset="0"/>
                <a:ea typeface="微软雅黑" pitchFamily="34" charset="-122"/>
              </a:rPr>
              <a:t>大多数跟表的有关的语句也能作用于视图。例如</a:t>
            </a:r>
            <a:r>
              <a:rPr lang="en-US" altLang="zh-CN" sz="3200" dirty="0">
                <a:solidFill>
                  <a:srgbClr val="CCFFCC"/>
                </a:solidFill>
                <a:latin typeface="Arial" pitchFamily="34" charset="0"/>
                <a:ea typeface="微软雅黑" pitchFamily="34" charset="-122"/>
              </a:rPr>
              <a:t>SHOW TABLES</a:t>
            </a:r>
            <a:r>
              <a:rPr lang="zh-CN" altLang="en-US" sz="3200" dirty="0">
                <a:solidFill>
                  <a:srgbClr val="CCFFCC"/>
                </a:solidFill>
                <a:latin typeface="Arial" pitchFamily="34" charset="0"/>
                <a:ea typeface="微软雅黑" pitchFamily="34" charset="-122"/>
              </a:rPr>
              <a:t>、</a:t>
            </a:r>
            <a:r>
              <a:rPr lang="en-US" altLang="zh-CN" sz="3200" dirty="0">
                <a:solidFill>
                  <a:srgbClr val="CCFFCC"/>
                </a:solidFill>
                <a:latin typeface="Arial" pitchFamily="34" charset="0"/>
                <a:ea typeface="微软雅黑" pitchFamily="34" charset="-122"/>
              </a:rPr>
              <a:t>DESCRIBE</a:t>
            </a:r>
            <a:r>
              <a:rPr lang="zh-CN" altLang="zh-CN" sz="3200" dirty="0">
                <a:solidFill>
                  <a:srgbClr val="CCFFCC"/>
                </a:solidFill>
                <a:latin typeface="Arial" pitchFamily="34" charset="0"/>
                <a:ea typeface="微软雅黑" pitchFamily="34" charset="-122"/>
              </a:rPr>
              <a:t>、</a:t>
            </a:r>
            <a:r>
              <a:rPr lang="en-US" altLang="zh-CN" sz="3200" dirty="0">
                <a:solidFill>
                  <a:srgbClr val="CCFFCC"/>
                </a:solidFill>
                <a:latin typeface="Arial" pitchFamily="34" charset="0"/>
                <a:ea typeface="微软雅黑" pitchFamily="34" charset="-122"/>
              </a:rPr>
              <a:t>SHOW TABLE STATUS </a:t>
            </a:r>
            <a:r>
              <a:rPr lang="zh-CN" altLang="zh-CN" sz="3200" dirty="0">
                <a:solidFill>
                  <a:srgbClr val="CCFFCC"/>
                </a:solidFill>
                <a:latin typeface="Arial" pitchFamily="34" charset="0"/>
                <a:ea typeface="微软雅黑" pitchFamily="34" charset="-122"/>
              </a:rPr>
              <a:t>等</a:t>
            </a:r>
            <a:endParaRPr lang="en-US" altLang="zh-CN" sz="3200" dirty="0">
              <a:solidFill>
                <a:srgbClr val="CCFFCC"/>
              </a:solidFill>
              <a:latin typeface="Arial" pitchFamily="34" charset="0"/>
              <a:ea typeface="微软雅黑" pitchFamily="34" charset="-122"/>
            </a:endParaRPr>
          </a:p>
        </p:txBody>
      </p:sp>
      <p:sp>
        <p:nvSpPr>
          <p:cNvPr id="18" name="Rectangle 4">
            <a:extLst>
              <a:ext uri="{FF2B5EF4-FFF2-40B4-BE49-F238E27FC236}">
                <a16:creationId xmlns:a16="http://schemas.microsoft.com/office/drawing/2014/main" id="{C5A128D6-ABA8-4F13-B791-201D7F3C2D37}"/>
              </a:ext>
            </a:extLst>
          </p:cNvPr>
          <p:cNvSpPr>
            <a:spLocks noChangeArrowheads="1"/>
          </p:cNvSpPr>
          <p:nvPr/>
        </p:nvSpPr>
        <p:spPr bwMode="auto">
          <a:xfrm>
            <a:off x="840432" y="4941168"/>
            <a:ext cx="8207375" cy="550748"/>
          </a:xfrm>
          <a:prstGeom prst="rect">
            <a:avLst/>
          </a:prstGeom>
          <a:noFill/>
          <a:ln w="9525">
            <a:noFill/>
            <a:miter lim="800000"/>
            <a:headEnd/>
            <a:tailEnd/>
          </a:ln>
          <a:effectLst/>
        </p:spPr>
        <p:txBody>
          <a:bodyPr/>
          <a:lstStyle/>
          <a:p>
            <a:pPr fontAlgn="auto">
              <a:spcBef>
                <a:spcPts val="0"/>
              </a:spcBef>
              <a:spcAft>
                <a:spcPct val="15000"/>
              </a:spcAft>
              <a:buClr>
                <a:srgbClr val="66FF33"/>
              </a:buClr>
              <a:buSzPct val="85000"/>
              <a:defRPr/>
            </a:pPr>
            <a:r>
              <a:rPr kumimoji="0" lang="zh-CN" altLang="en-US" sz="3200" kern="0" dirty="0">
                <a:solidFill>
                  <a:srgbClr val="66FF66"/>
                </a:solidFill>
                <a:effectLst>
                  <a:outerShdw blurRad="38100" dist="38100" dir="2700000" algn="tl">
                    <a:srgbClr val="000000"/>
                  </a:outerShdw>
                </a:effectLst>
                <a:latin typeface="Franklin Gothic Book"/>
                <a:ea typeface="黑体" panose="02010609060101010101" pitchFamily="49" charset="-122"/>
              </a:rPr>
              <a:t>例如查看视图</a:t>
            </a:r>
            <a:r>
              <a:rPr kumimoji="0" lang="en-US" altLang="zh-CN" sz="3200" kern="0" dirty="0" err="1">
                <a:solidFill>
                  <a:srgbClr val="66FF66"/>
                </a:solidFill>
                <a:effectLst>
                  <a:outerShdw blurRad="38100" dist="38100" dir="2700000" algn="tl">
                    <a:srgbClr val="000000"/>
                  </a:outerShdw>
                </a:effectLst>
                <a:latin typeface="Franklin Gothic Book"/>
                <a:ea typeface="黑体" panose="02010609060101010101" pitchFamily="49" charset="-122"/>
              </a:rPr>
              <a:t>view_t</a:t>
            </a:r>
            <a:r>
              <a:rPr kumimoji="0" lang="zh-CN" altLang="en-US" sz="3200" kern="0" dirty="0">
                <a:solidFill>
                  <a:srgbClr val="66FF66"/>
                </a:solidFill>
                <a:effectLst>
                  <a:outerShdw blurRad="38100" dist="38100" dir="2700000" algn="tl">
                    <a:srgbClr val="000000"/>
                  </a:outerShdw>
                </a:effectLst>
                <a:latin typeface="Franklin Gothic Book"/>
                <a:ea typeface="黑体" panose="02010609060101010101" pitchFamily="49" charset="-122"/>
              </a:rPr>
              <a:t>的结构：</a:t>
            </a:r>
            <a:endParaRPr lang="en-US" altLang="zh-CN" sz="3200" dirty="0">
              <a:latin typeface="+mj-ea"/>
            </a:endParaRPr>
          </a:p>
          <a:p>
            <a:pPr>
              <a:lnSpc>
                <a:spcPct val="150000"/>
              </a:lnSpc>
            </a:pPr>
            <a:r>
              <a:rPr lang="en-US" altLang="zh-CN" sz="3200" b="1" dirty="0">
                <a:solidFill>
                  <a:srgbClr val="FFCC00"/>
                </a:solidFill>
                <a:latin typeface="+mj-ea"/>
              </a:rPr>
              <a:t>DESCRIBE  </a:t>
            </a:r>
            <a:r>
              <a:rPr lang="en-US" altLang="zh-CN" sz="3200" dirty="0" err="1">
                <a:solidFill>
                  <a:srgbClr val="FFFFCC"/>
                </a:solidFill>
                <a:latin typeface="+mj-ea"/>
              </a:rPr>
              <a:t>view_t</a:t>
            </a:r>
            <a:r>
              <a:rPr lang="en-US" altLang="zh-CN" sz="3200" dirty="0">
                <a:solidFill>
                  <a:srgbClr val="FFFFCC"/>
                </a:solidFill>
                <a:latin typeface="+mj-ea"/>
              </a:rPr>
              <a:t>;</a:t>
            </a:r>
          </a:p>
          <a:p>
            <a:pPr fontAlgn="auto">
              <a:lnSpc>
                <a:spcPct val="150000"/>
              </a:lnSpc>
              <a:spcBef>
                <a:spcPts val="0"/>
              </a:spcBef>
              <a:spcAft>
                <a:spcPct val="15000"/>
              </a:spcAft>
              <a:buClr>
                <a:srgbClr val="66FF33"/>
              </a:buClr>
              <a:buSzPct val="85000"/>
              <a:defRPr/>
            </a:pPr>
            <a:endParaRPr kumimoji="0" lang="zh-CN" altLang="en-US" sz="3200" kern="0" dirty="0">
              <a:solidFill>
                <a:srgbClr val="66FF66"/>
              </a:solidFill>
              <a:effectLst>
                <a:outerShdw blurRad="38100" dist="38100" dir="2700000" algn="tl">
                  <a:srgbClr val="000000"/>
                </a:outerShdw>
              </a:effectLst>
              <a:latin typeface="Franklin Gothic Book"/>
              <a:ea typeface="黑体" panose="02010609060101010101" pitchFamily="49" charset="-122"/>
            </a:endParaRPr>
          </a:p>
        </p:txBody>
      </p:sp>
    </p:spTree>
    <p:extLst>
      <p:ext uri="{BB962C8B-B14F-4D97-AF65-F5344CB8AC3E}">
        <p14:creationId xmlns:p14="http://schemas.microsoft.com/office/powerpoint/2010/main" val="275722750"/>
      </p:ext>
    </p:extLst>
  </p:cSld>
  <p:clrMapOvr>
    <a:masterClrMapping/>
  </p:clrMapOvr>
  <p:transition spd="slow">
    <p:push dir="u"/>
    <p:sndAc>
      <p:stSnd>
        <p:snd r:embed="rId2" name="arrow.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删除视图</a:t>
            </a:r>
            <a:endParaRPr lang="zh-CN" altLang="en-US" sz="4000" b="1" dirty="0">
              <a:solidFill>
                <a:srgbClr val="FFFFCC"/>
              </a:solidFill>
              <a:effectLst>
                <a:outerShdw blurRad="38100" dist="38100" dir="2700000" algn="tl">
                  <a:srgbClr val="000000"/>
                </a:outerShdw>
              </a:effectLst>
              <a:cs typeface="+mn-cs"/>
            </a:endParaRPr>
          </a:p>
        </p:txBody>
      </p:sp>
      <p:sp>
        <p:nvSpPr>
          <p:cNvPr id="8" name="Rectangle 4">
            <a:extLst>
              <a:ext uri="{FF2B5EF4-FFF2-40B4-BE49-F238E27FC236}">
                <a16:creationId xmlns:a16="http://schemas.microsoft.com/office/drawing/2014/main" id="{D4B0F08E-E3BA-485F-97A5-150C67A1625B}"/>
              </a:ext>
            </a:extLst>
          </p:cNvPr>
          <p:cNvSpPr txBox="1">
            <a:spLocks noChangeArrowheads="1"/>
          </p:cNvSpPr>
          <p:nvPr/>
        </p:nvSpPr>
        <p:spPr bwMode="auto">
          <a:xfrm>
            <a:off x="767408" y="980728"/>
            <a:ext cx="8353425" cy="6582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lvl="0" eaLnBrk="1" hangingPunct="1">
              <a:lnSpc>
                <a:spcPct val="110000"/>
              </a:lnSpc>
              <a:spcAft>
                <a:spcPct val="0"/>
              </a:spcAft>
              <a:buNone/>
              <a:defRPr/>
            </a:pPr>
            <a:r>
              <a:rPr kumimoji="0" lang="en-US" altLang="zh-CN" sz="3600" b="1" dirty="0">
                <a:solidFill>
                  <a:srgbClr val="FFFF00"/>
                </a:solidFill>
                <a:latin typeface="Arial" charset="0"/>
              </a:rPr>
              <a:t>DROP </a:t>
            </a:r>
            <a:r>
              <a:rPr kumimoji="0" lang="en-US" altLang="en-US" sz="3600" b="1" dirty="0">
                <a:solidFill>
                  <a:srgbClr val="FFFF00"/>
                </a:solidFill>
                <a:latin typeface="Arial" charset="0"/>
              </a:rPr>
              <a:t> VIEW</a:t>
            </a:r>
            <a:r>
              <a:rPr kumimoji="0" lang="en-US" altLang="en-US" sz="3600" b="1" dirty="0">
                <a:solidFill>
                  <a:srgbClr val="FFFF66"/>
                </a:solidFill>
                <a:latin typeface="Arial" charset="0"/>
              </a:rPr>
              <a:t> </a:t>
            </a:r>
            <a:r>
              <a:rPr lang="en-US" altLang="zh-CN" sz="3600" dirty="0"/>
              <a:t>[IF EXISTS]  </a:t>
            </a:r>
            <a:r>
              <a:rPr kumimoji="0" lang="en-US" altLang="en-US" sz="3600" dirty="0">
                <a:latin typeface="Arial" charset="0"/>
              </a:rPr>
              <a:t>&lt;</a:t>
            </a:r>
            <a:r>
              <a:rPr kumimoji="0" lang="en-US" altLang="en-US" sz="3600" i="1" dirty="0" err="1">
                <a:latin typeface="Arial" charset="0"/>
              </a:rPr>
              <a:t>视图名</a:t>
            </a:r>
            <a:r>
              <a:rPr kumimoji="0" lang="en-US" altLang="en-US" sz="3600" dirty="0">
                <a:latin typeface="Arial" charset="0"/>
              </a:rPr>
              <a:t>&gt;</a:t>
            </a:r>
            <a:r>
              <a:rPr kumimoji="0" lang="en-US" altLang="zh-CN" sz="3600" dirty="0">
                <a:latin typeface="Arial" charset="0"/>
              </a:rPr>
              <a:t> </a:t>
            </a:r>
            <a:endParaRPr kumimoji="0" lang="en-US" altLang="en-US" sz="3600" dirty="0">
              <a:latin typeface="Arial" charset="0"/>
            </a:endParaRPr>
          </a:p>
        </p:txBody>
      </p:sp>
      <p:sp>
        <p:nvSpPr>
          <p:cNvPr id="9" name="Rectangle 5">
            <a:extLst>
              <a:ext uri="{FF2B5EF4-FFF2-40B4-BE49-F238E27FC236}">
                <a16:creationId xmlns:a16="http://schemas.microsoft.com/office/drawing/2014/main" id="{B2561BC3-4E3E-4045-835A-B604904A4D55}"/>
              </a:ext>
            </a:extLst>
          </p:cNvPr>
          <p:cNvSpPr>
            <a:spLocks noChangeArrowheads="1"/>
          </p:cNvSpPr>
          <p:nvPr/>
        </p:nvSpPr>
        <p:spPr bwMode="auto">
          <a:xfrm>
            <a:off x="597228" y="1828359"/>
            <a:ext cx="10971379"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lstStyle/>
          <a:p>
            <a:pPr marL="216000" indent="-288000" fontAlgn="auto">
              <a:spcBef>
                <a:spcPct val="50000"/>
              </a:spcBef>
              <a:spcAft>
                <a:spcPct val="0"/>
              </a:spcAft>
              <a:buClr>
                <a:srgbClr val="FFFFFF"/>
              </a:buClr>
              <a:buSzTx/>
              <a:buFont typeface="Wingdings" pitchFamily="2" charset="2"/>
              <a:buChar char="§"/>
              <a:defRPr/>
            </a:pPr>
            <a:r>
              <a:rPr kumimoji="0" lang="zh-CN" altLang="en-US" sz="3200" kern="0" dirty="0">
                <a:solidFill>
                  <a:prstClr val="white"/>
                </a:solidFill>
                <a:effectLst/>
                <a:latin typeface="Franklin Gothic Book"/>
                <a:ea typeface="黑体" panose="02010609060101010101" pitchFamily="49" charset="-122"/>
              </a:rPr>
              <a:t>仅删除数据字典</a:t>
            </a:r>
            <a:r>
              <a:rPr kumimoji="0" lang="en-US" altLang="zh-CN" sz="3200" kern="0" dirty="0">
                <a:solidFill>
                  <a:prstClr val="white"/>
                </a:solidFill>
                <a:effectLst/>
                <a:latin typeface="Franklin Gothic Book"/>
                <a:ea typeface="黑体" panose="02010609060101010101" pitchFamily="49" charset="-122"/>
              </a:rPr>
              <a:t>DD</a:t>
            </a:r>
            <a:r>
              <a:rPr kumimoji="0" lang="zh-CN" altLang="en-US" sz="3200" kern="0" dirty="0">
                <a:solidFill>
                  <a:prstClr val="white"/>
                </a:solidFill>
                <a:effectLst/>
                <a:latin typeface="Franklin Gothic Book"/>
                <a:ea typeface="黑体" panose="02010609060101010101" pitchFamily="49" charset="-122"/>
              </a:rPr>
              <a:t>中有关该视图的定义。</a:t>
            </a:r>
          </a:p>
          <a:p>
            <a:pPr marL="288000" indent="-288000" fontAlgn="auto">
              <a:spcBef>
                <a:spcPct val="50000"/>
              </a:spcBef>
              <a:spcAft>
                <a:spcPct val="0"/>
              </a:spcAft>
              <a:buClr>
                <a:srgbClr val="FFFFFF"/>
              </a:buClr>
              <a:buSzTx/>
              <a:buFont typeface="Wingdings" pitchFamily="2" charset="2"/>
              <a:buChar char="§"/>
              <a:defRPr/>
            </a:pPr>
            <a:r>
              <a:rPr kumimoji="0" lang="zh-CN" altLang="en-US" sz="3200" kern="0" dirty="0">
                <a:solidFill>
                  <a:prstClr val="white"/>
                </a:solidFill>
                <a:effectLst/>
                <a:latin typeface="Franklin Gothic Book"/>
                <a:ea typeface="黑体" panose="02010609060101010101" pitchFamily="49" charset="-122"/>
              </a:rPr>
              <a:t>由于视图仅是查询数据的定义，而没有真正的数据，所以删除视图不会删除任何数据。</a:t>
            </a:r>
          </a:p>
          <a:p>
            <a:pPr marL="216000" indent="-288000" fontAlgn="auto">
              <a:spcBef>
                <a:spcPct val="50000"/>
              </a:spcBef>
              <a:spcAft>
                <a:spcPct val="0"/>
              </a:spcAft>
              <a:buClr>
                <a:srgbClr val="FFFFFF"/>
              </a:buClr>
              <a:buSzTx/>
              <a:buFont typeface="Wingdings" pitchFamily="2" charset="2"/>
              <a:buChar char="§"/>
              <a:defRPr/>
            </a:pPr>
            <a:r>
              <a:rPr kumimoji="0" lang="en-US" altLang="zh-CN" sz="3200" kern="0" dirty="0">
                <a:solidFill>
                  <a:prstClr val="white"/>
                </a:solidFill>
                <a:effectLst/>
                <a:latin typeface="Franklin Gothic Book"/>
                <a:ea typeface="黑体" panose="02010609060101010101" pitchFamily="49" charset="-122"/>
              </a:rPr>
              <a:t>IF EXISTS</a:t>
            </a:r>
            <a:r>
              <a:rPr kumimoji="0" lang="zh-CN" altLang="en-US" sz="3200" kern="0" dirty="0">
                <a:solidFill>
                  <a:prstClr val="white"/>
                </a:solidFill>
                <a:effectLst/>
                <a:latin typeface="Franklin Gothic Book"/>
                <a:ea typeface="黑体" panose="02010609060101010101" pitchFamily="49" charset="-122"/>
              </a:rPr>
              <a:t>短语的作用是在删除时如果被删除的视图并不存在，系统也不用抛出因找不到视图而删除失败的错误。</a:t>
            </a:r>
          </a:p>
          <a:p>
            <a:pPr marL="216000" indent="-288000" fontAlgn="auto">
              <a:spcBef>
                <a:spcPct val="50000"/>
              </a:spcBef>
              <a:spcAft>
                <a:spcPct val="0"/>
              </a:spcAft>
              <a:buClr>
                <a:srgbClr val="FFFFFF"/>
              </a:buClr>
              <a:buSzTx/>
              <a:buFont typeface="Wingdings" pitchFamily="2" charset="2"/>
              <a:buChar char="§"/>
              <a:defRPr/>
            </a:pPr>
            <a:endParaRPr kumimoji="0" lang="zh-CN" altLang="en-US" sz="3200" kern="0" dirty="0">
              <a:solidFill>
                <a:prstClr val="white"/>
              </a:solidFill>
              <a:effectLst/>
              <a:latin typeface="Franklin Gothic Book"/>
              <a:ea typeface="黑体" panose="02010609060101010101" pitchFamily="49" charset="-122"/>
            </a:endParaRPr>
          </a:p>
        </p:txBody>
      </p:sp>
      <p:sp>
        <p:nvSpPr>
          <p:cNvPr id="10" name="Rectangle 6">
            <a:extLst>
              <a:ext uri="{FF2B5EF4-FFF2-40B4-BE49-F238E27FC236}">
                <a16:creationId xmlns:a16="http://schemas.microsoft.com/office/drawing/2014/main" id="{1637A206-6CA3-4A39-BD9A-3DFD3CD38D71}"/>
              </a:ext>
            </a:extLst>
          </p:cNvPr>
          <p:cNvSpPr>
            <a:spLocks noChangeArrowheads="1"/>
          </p:cNvSpPr>
          <p:nvPr/>
        </p:nvSpPr>
        <p:spPr bwMode="auto">
          <a:xfrm>
            <a:off x="767408" y="5301208"/>
            <a:ext cx="7731125" cy="1198563"/>
          </a:xfrm>
          <a:prstGeom prst="rect">
            <a:avLst/>
          </a:prstGeom>
          <a:noFill/>
          <a:ln w="9525">
            <a:noFill/>
            <a:miter lim="800000"/>
            <a:headEnd/>
            <a:tailEnd/>
          </a:ln>
          <a:effectLst/>
        </p:spPr>
        <p:txBody>
          <a:bodyPr/>
          <a:lstStyle/>
          <a:p>
            <a:pPr algn="just" fontAlgn="auto">
              <a:spcBef>
                <a:spcPts val="0"/>
              </a:spcBef>
              <a:spcAft>
                <a:spcPct val="15000"/>
              </a:spcAft>
              <a:buClr>
                <a:srgbClr val="FFFFFF"/>
              </a:buClr>
              <a:buSzPct val="85000"/>
              <a:defRPr/>
            </a:pPr>
            <a:r>
              <a:rPr kumimoji="0" lang="zh-CN" altLang="en-US" sz="3200" kern="0" dirty="0">
                <a:solidFill>
                  <a:srgbClr val="FFFFCC"/>
                </a:solidFill>
                <a:effectLst>
                  <a:outerShdw blurRad="38100" dist="38100" dir="2700000" algn="tl">
                    <a:srgbClr val="000000"/>
                  </a:outerShdw>
                </a:effectLst>
                <a:latin typeface="Franklin Gothic Book"/>
                <a:ea typeface="黑体" panose="02010609060101010101" pitchFamily="49" charset="-122"/>
              </a:rPr>
              <a:t>删除名称为</a:t>
            </a:r>
            <a:r>
              <a:rPr kumimoji="0" lang="zh-CN" altLang="en-US" sz="3200" kern="0" dirty="0">
                <a:solidFill>
                  <a:srgbClr val="FFFFCC"/>
                </a:solidFill>
                <a:effectLst>
                  <a:outerShdw blurRad="38100" dist="38100" dir="2700000" algn="tl">
                    <a:srgbClr val="000000"/>
                  </a:outerShdw>
                </a:effectLst>
                <a:latin typeface="Arial"/>
                <a:ea typeface="黑体" panose="02010609060101010101" pitchFamily="49" charset="-122"/>
              </a:rPr>
              <a:t>“</a:t>
            </a:r>
            <a:r>
              <a:rPr kumimoji="0" lang="en-US" altLang="zh-CN" sz="3200" kern="0" dirty="0">
                <a:solidFill>
                  <a:srgbClr val="FFFFCC"/>
                </a:solidFill>
                <a:effectLst>
                  <a:outerShdw blurRad="38100" dist="38100" dir="2700000" algn="tl">
                    <a:srgbClr val="000000"/>
                  </a:outerShdw>
                </a:effectLst>
                <a:latin typeface="Franklin Gothic Book"/>
                <a:ea typeface="黑体" panose="02010609060101010101" pitchFamily="49" charset="-122"/>
              </a:rPr>
              <a:t>ST_M</a:t>
            </a:r>
            <a:r>
              <a:rPr kumimoji="0" lang="en-US" altLang="zh-CN" sz="3200" kern="0" dirty="0">
                <a:solidFill>
                  <a:srgbClr val="FFFFCC"/>
                </a:solidFill>
                <a:effectLst>
                  <a:outerShdw blurRad="38100" dist="38100" dir="2700000" algn="tl">
                    <a:srgbClr val="000000"/>
                  </a:outerShdw>
                </a:effectLst>
                <a:latin typeface="Arial"/>
                <a:ea typeface="黑体" panose="02010609060101010101" pitchFamily="49" charset="-122"/>
              </a:rPr>
              <a:t>”</a:t>
            </a:r>
            <a:r>
              <a:rPr kumimoji="0" lang="zh-CN" altLang="en-US" sz="3200" kern="0" dirty="0">
                <a:solidFill>
                  <a:srgbClr val="FFFFCC"/>
                </a:solidFill>
                <a:effectLst>
                  <a:outerShdw blurRad="38100" dist="38100" dir="2700000" algn="tl">
                    <a:srgbClr val="000000"/>
                  </a:outerShdw>
                </a:effectLst>
                <a:latin typeface="Franklin Gothic Book"/>
                <a:ea typeface="黑体" panose="02010609060101010101" pitchFamily="49" charset="-122"/>
              </a:rPr>
              <a:t>的视图</a:t>
            </a:r>
          </a:p>
        </p:txBody>
      </p:sp>
      <p:sp>
        <p:nvSpPr>
          <p:cNvPr id="11" name="Rectangle 7">
            <a:extLst>
              <a:ext uri="{FF2B5EF4-FFF2-40B4-BE49-F238E27FC236}">
                <a16:creationId xmlns:a16="http://schemas.microsoft.com/office/drawing/2014/main" id="{6867D0CC-153E-4A8A-93B6-3298345EA75F}"/>
              </a:ext>
            </a:extLst>
          </p:cNvPr>
          <p:cNvSpPr>
            <a:spLocks noChangeArrowheads="1"/>
          </p:cNvSpPr>
          <p:nvPr/>
        </p:nvSpPr>
        <p:spPr bwMode="auto">
          <a:xfrm>
            <a:off x="767407" y="5814764"/>
            <a:ext cx="7416800" cy="647700"/>
          </a:xfrm>
          <a:prstGeom prst="rect">
            <a:avLst/>
          </a:prstGeom>
          <a:noFill/>
          <a:ln w="9525">
            <a:noFill/>
            <a:miter lim="800000"/>
            <a:headEnd/>
            <a:tailEnd/>
          </a:ln>
          <a:effectLst/>
        </p:spPr>
        <p:txBody>
          <a:bodyPr/>
          <a:lstStyle/>
          <a:p>
            <a:pPr algn="just" fontAlgn="auto">
              <a:spcBef>
                <a:spcPts val="0"/>
              </a:spcBef>
              <a:spcAft>
                <a:spcPct val="0"/>
              </a:spcAft>
              <a:buClr>
                <a:srgbClr val="FFFFFF"/>
              </a:buClr>
              <a:buSzPct val="85000"/>
              <a:defRPr/>
            </a:pPr>
            <a:r>
              <a:rPr kumimoji="0" lang="en-US" altLang="zh-CN" sz="3200" kern="0" dirty="0">
                <a:solidFill>
                  <a:srgbClr val="99FF33"/>
                </a:solidFill>
                <a:effectLst>
                  <a:outerShdw blurRad="38100" dist="38100" dir="2700000" algn="tl">
                    <a:srgbClr val="000000"/>
                  </a:outerShdw>
                </a:effectLst>
                <a:latin typeface="Franklin Gothic Book"/>
                <a:ea typeface="黑体" panose="02010609060101010101" pitchFamily="49" charset="-122"/>
              </a:rPr>
              <a:t>DROP VIEW  ST_M</a:t>
            </a:r>
            <a:r>
              <a:rPr lang="en-US" altLang="zh-CN" sz="3200" kern="0" dirty="0">
                <a:solidFill>
                  <a:srgbClr val="99FF33"/>
                </a:solidFill>
                <a:effectLst>
                  <a:outerShdw blurRad="38100" dist="38100" dir="2700000" algn="tl">
                    <a:srgbClr val="000000"/>
                  </a:outerShdw>
                </a:effectLst>
                <a:latin typeface="Franklin Gothic Book"/>
                <a:ea typeface="黑体" panose="02010609060101010101" pitchFamily="49" charset="-122"/>
              </a:rPr>
              <a:t>;</a:t>
            </a:r>
            <a:r>
              <a:rPr kumimoji="0" lang="en-US" altLang="zh-CN" sz="3200" kern="0" dirty="0">
                <a:solidFill>
                  <a:srgbClr val="99FF33"/>
                </a:solidFill>
                <a:effectLst>
                  <a:outerShdw blurRad="38100" dist="38100" dir="2700000" algn="tl">
                    <a:srgbClr val="000000"/>
                  </a:outerShdw>
                </a:effectLst>
                <a:latin typeface="Franklin Gothic Book"/>
                <a:ea typeface="黑体" panose="02010609060101010101" pitchFamily="49" charset="-122"/>
              </a:rPr>
              <a:t> </a:t>
            </a:r>
            <a:endParaRPr kumimoji="0" lang="zh-CN" altLang="en-US" sz="3200" kern="0" dirty="0">
              <a:solidFill>
                <a:srgbClr val="CCFFCC"/>
              </a:solidFill>
              <a:effectLst>
                <a:outerShdw blurRad="38100" dist="38100" dir="2700000" algn="tl">
                  <a:srgbClr val="000000"/>
                </a:outerShdw>
              </a:effectLst>
              <a:latin typeface="Times New Roman" pitchFamily="18" charset="0"/>
              <a:ea typeface="黑体" panose="02010609060101010101" pitchFamily="49" charset="-122"/>
            </a:endParaRPr>
          </a:p>
        </p:txBody>
      </p:sp>
    </p:spTree>
    <p:extLst>
      <p:ext uri="{BB962C8B-B14F-4D97-AF65-F5344CB8AC3E}">
        <p14:creationId xmlns:p14="http://schemas.microsoft.com/office/powerpoint/2010/main" val="2464049279"/>
      </p:ext>
    </p:extLst>
  </p:cSld>
  <p:clrMapOvr>
    <a:masterClrMapping/>
  </p:clrMapOvr>
  <p:transition spd="med">
    <p:pull/>
    <p:sndAc>
      <p:stSnd>
        <p:snd r:embed="rId2" name="arrow.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修改视图</a:t>
            </a:r>
            <a:endParaRPr lang="zh-CN" altLang="en-US" sz="4000" b="1" dirty="0">
              <a:solidFill>
                <a:srgbClr val="FFFFCC"/>
              </a:solidFill>
              <a:effectLst>
                <a:outerShdw blurRad="38100" dist="38100" dir="2700000" algn="tl">
                  <a:srgbClr val="000000"/>
                </a:outerShdw>
              </a:effectLst>
              <a:cs typeface="+mn-cs"/>
            </a:endParaRPr>
          </a:p>
        </p:txBody>
      </p:sp>
      <p:sp>
        <p:nvSpPr>
          <p:cNvPr id="12" name="Rectangle 4">
            <a:extLst>
              <a:ext uri="{FF2B5EF4-FFF2-40B4-BE49-F238E27FC236}">
                <a16:creationId xmlns:a16="http://schemas.microsoft.com/office/drawing/2014/main" id="{67C9F1FB-AE03-414A-9995-D6C3DB7728A9}"/>
              </a:ext>
            </a:extLst>
          </p:cNvPr>
          <p:cNvSpPr txBox="1">
            <a:spLocks noChangeArrowheads="1"/>
          </p:cNvSpPr>
          <p:nvPr/>
        </p:nvSpPr>
        <p:spPr bwMode="auto">
          <a:xfrm>
            <a:off x="839416" y="1124744"/>
            <a:ext cx="10585176" cy="16753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eaLnBrk="1" hangingPunct="1">
              <a:lnSpc>
                <a:spcPct val="110000"/>
              </a:lnSpc>
              <a:spcAft>
                <a:spcPct val="0"/>
              </a:spcAft>
              <a:buNone/>
              <a:defRPr/>
            </a:pPr>
            <a:r>
              <a:rPr kumimoji="0" lang="en-US" altLang="en-US" sz="3200" b="1" dirty="0">
                <a:solidFill>
                  <a:srgbClr val="FFFF00"/>
                </a:solidFill>
                <a:latin typeface="Arial" charset="0"/>
              </a:rPr>
              <a:t>ALTER VIEW</a:t>
            </a:r>
            <a:r>
              <a:rPr kumimoji="0" lang="en-US" altLang="en-US" sz="3200" b="1" dirty="0">
                <a:solidFill>
                  <a:srgbClr val="FFFF66"/>
                </a:solidFill>
                <a:latin typeface="Arial" charset="0"/>
              </a:rPr>
              <a:t> </a:t>
            </a:r>
            <a:r>
              <a:rPr kumimoji="0" lang="en-US" altLang="en-US" sz="3200" dirty="0">
                <a:latin typeface="Arial" charset="0"/>
              </a:rPr>
              <a:t>&lt;</a:t>
            </a:r>
            <a:r>
              <a:rPr kumimoji="0" lang="en-US" altLang="en-US" sz="3200" i="1" dirty="0" err="1">
                <a:latin typeface="Arial" charset="0"/>
              </a:rPr>
              <a:t>视图名</a:t>
            </a:r>
            <a:r>
              <a:rPr kumimoji="0" lang="en-US" altLang="en-US" sz="3200" dirty="0">
                <a:latin typeface="Arial" charset="0"/>
              </a:rPr>
              <a:t>&gt; [(&lt;</a:t>
            </a:r>
            <a:r>
              <a:rPr kumimoji="0" lang="en-US" altLang="en-US" sz="3200" i="1" dirty="0">
                <a:latin typeface="Arial" charset="0"/>
              </a:rPr>
              <a:t>列名1</a:t>
            </a:r>
            <a:r>
              <a:rPr kumimoji="0" lang="en-US" altLang="en-US" sz="3200" dirty="0">
                <a:latin typeface="Arial" charset="0"/>
              </a:rPr>
              <a:t>&gt;[,&lt;</a:t>
            </a:r>
            <a:r>
              <a:rPr kumimoji="0" lang="en-US" altLang="en-US" sz="3200" i="1" dirty="0">
                <a:latin typeface="Arial" charset="0"/>
              </a:rPr>
              <a:t>列名2</a:t>
            </a:r>
            <a:r>
              <a:rPr kumimoji="0" lang="en-US" altLang="en-US" sz="3200" dirty="0">
                <a:latin typeface="Arial" charset="0"/>
              </a:rPr>
              <a:t>&gt;]...)]</a:t>
            </a:r>
          </a:p>
          <a:p>
            <a:pPr eaLnBrk="1" hangingPunct="1">
              <a:lnSpc>
                <a:spcPct val="110000"/>
              </a:lnSpc>
              <a:spcAft>
                <a:spcPct val="0"/>
              </a:spcAft>
              <a:buNone/>
              <a:defRPr/>
            </a:pPr>
            <a:r>
              <a:rPr kumimoji="0" lang="en-US" altLang="en-US" sz="3200" b="1" dirty="0">
                <a:solidFill>
                  <a:srgbClr val="FFFF00"/>
                </a:solidFill>
                <a:latin typeface="Arial" charset="0"/>
              </a:rPr>
              <a:t>AS</a:t>
            </a:r>
            <a:r>
              <a:rPr kumimoji="0" lang="en-US" altLang="en-US" sz="3200" b="1" dirty="0">
                <a:solidFill>
                  <a:srgbClr val="FFFF66"/>
                </a:solidFill>
                <a:latin typeface="Arial" charset="0"/>
              </a:rPr>
              <a:t> </a:t>
            </a:r>
            <a:r>
              <a:rPr kumimoji="0" lang="en-US" altLang="zh-CN" sz="3200" b="1" dirty="0">
                <a:solidFill>
                  <a:srgbClr val="FFFF66"/>
                </a:solidFill>
                <a:latin typeface="Arial" charset="0"/>
              </a:rPr>
              <a:t> </a:t>
            </a:r>
            <a:r>
              <a:rPr kumimoji="0" lang="en-US" altLang="en-US" sz="3200" i="1" dirty="0" err="1">
                <a:latin typeface="Arial" charset="0"/>
              </a:rPr>
              <a:t>SELECT语句</a:t>
            </a:r>
            <a:endParaRPr kumimoji="0" lang="en-US" altLang="en-US" sz="3200" i="1" dirty="0">
              <a:latin typeface="Arial" charset="0"/>
            </a:endParaRPr>
          </a:p>
          <a:p>
            <a:pPr eaLnBrk="1" hangingPunct="1">
              <a:lnSpc>
                <a:spcPct val="110000"/>
              </a:lnSpc>
              <a:spcAft>
                <a:spcPct val="0"/>
              </a:spcAft>
              <a:buNone/>
              <a:defRPr/>
            </a:pPr>
            <a:r>
              <a:rPr kumimoji="0" lang="en-US" altLang="en-US" sz="3200" i="1" dirty="0">
                <a:latin typeface="Arial" charset="0"/>
              </a:rPr>
              <a:t>[WITH CHECK OPTION]</a:t>
            </a:r>
          </a:p>
        </p:txBody>
      </p:sp>
      <p:sp>
        <p:nvSpPr>
          <p:cNvPr id="13" name="Rectangle 4">
            <a:extLst>
              <a:ext uri="{FF2B5EF4-FFF2-40B4-BE49-F238E27FC236}">
                <a16:creationId xmlns:a16="http://schemas.microsoft.com/office/drawing/2014/main" id="{2F48891A-1499-42A1-A1DD-592FED4781C3}"/>
              </a:ext>
            </a:extLst>
          </p:cNvPr>
          <p:cNvSpPr txBox="1">
            <a:spLocks noChangeArrowheads="1"/>
          </p:cNvSpPr>
          <p:nvPr/>
        </p:nvSpPr>
        <p:spPr bwMode="auto">
          <a:xfrm>
            <a:off x="444376" y="3861048"/>
            <a:ext cx="9828088" cy="66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eaLnBrk="1" hangingPunct="1">
              <a:spcAft>
                <a:spcPct val="50000"/>
              </a:spcAft>
              <a:defRPr/>
            </a:pPr>
            <a:r>
              <a:rPr lang="zh-CN" altLang="en-US" sz="3200" kern="0" dirty="0">
                <a:solidFill>
                  <a:schemeClr val="accent5">
                    <a:lumMod val="20000"/>
                    <a:lumOff val="80000"/>
                  </a:schemeClr>
                </a:solidFill>
                <a:latin typeface="Arial" charset="0"/>
              </a:rPr>
              <a:t>除了命令的关键字是</a:t>
            </a:r>
            <a:r>
              <a:rPr lang="en-US" altLang="zh-CN" sz="3200" kern="0" dirty="0">
                <a:solidFill>
                  <a:schemeClr val="accent5">
                    <a:lumMod val="20000"/>
                    <a:lumOff val="80000"/>
                  </a:schemeClr>
                </a:solidFill>
                <a:latin typeface="Arial" charset="0"/>
              </a:rPr>
              <a:t>ALTER VIEW</a:t>
            </a:r>
            <a:r>
              <a:rPr lang="zh-CN" altLang="en-US" sz="3200" kern="0" dirty="0">
                <a:solidFill>
                  <a:schemeClr val="accent5">
                    <a:lumMod val="20000"/>
                    <a:lumOff val="80000"/>
                  </a:schemeClr>
                </a:solidFill>
                <a:latin typeface="Arial" charset="0"/>
              </a:rPr>
              <a:t>外，其它完全同</a:t>
            </a:r>
            <a:r>
              <a:rPr lang="en-US" altLang="zh-CN" sz="3200" kern="0" dirty="0">
                <a:solidFill>
                  <a:schemeClr val="accent5">
                    <a:lumMod val="20000"/>
                    <a:lumOff val="80000"/>
                  </a:schemeClr>
                </a:solidFill>
                <a:latin typeface="Arial" charset="0"/>
              </a:rPr>
              <a:t>CREATE VIEW</a:t>
            </a:r>
            <a:r>
              <a:rPr lang="zh-CN" altLang="en-US" sz="3200" kern="0" dirty="0">
                <a:solidFill>
                  <a:schemeClr val="accent5">
                    <a:lumMod val="20000"/>
                    <a:lumOff val="80000"/>
                  </a:schemeClr>
                </a:solidFill>
                <a:latin typeface="Arial" charset="0"/>
              </a:rPr>
              <a:t>命令</a:t>
            </a:r>
            <a:endParaRPr lang="en-US" altLang="zh-CN" sz="3200" kern="0" dirty="0">
              <a:solidFill>
                <a:schemeClr val="accent5">
                  <a:lumMod val="20000"/>
                  <a:lumOff val="80000"/>
                </a:schemeClr>
              </a:solidFill>
              <a:latin typeface="Arial" charset="0"/>
            </a:endParaRPr>
          </a:p>
          <a:p>
            <a:pPr eaLnBrk="1" hangingPunct="1">
              <a:spcAft>
                <a:spcPct val="50000"/>
              </a:spcAft>
              <a:defRPr/>
            </a:pPr>
            <a:r>
              <a:rPr lang="zh-CN" altLang="en-US" sz="3200" kern="0" dirty="0">
                <a:solidFill>
                  <a:schemeClr val="accent5">
                    <a:lumMod val="20000"/>
                    <a:lumOff val="80000"/>
                  </a:schemeClr>
                </a:solidFill>
                <a:latin typeface="Arial" charset="0"/>
              </a:rPr>
              <a:t>其实</a:t>
            </a:r>
            <a:r>
              <a:rPr lang="en-US" altLang="zh-CN" sz="3200" kern="0" dirty="0">
                <a:solidFill>
                  <a:schemeClr val="accent5">
                    <a:lumMod val="20000"/>
                    <a:lumOff val="80000"/>
                  </a:schemeClr>
                </a:solidFill>
                <a:latin typeface="Arial" charset="0"/>
              </a:rPr>
              <a:t>ALTER VIEW</a:t>
            </a:r>
            <a:r>
              <a:rPr lang="zh-CN" altLang="en-US" sz="3200" kern="0" dirty="0">
                <a:solidFill>
                  <a:schemeClr val="accent5">
                    <a:lumMod val="20000"/>
                    <a:lumOff val="80000"/>
                  </a:schemeClr>
                </a:solidFill>
                <a:latin typeface="Arial" charset="0"/>
              </a:rPr>
              <a:t>就是先</a:t>
            </a:r>
            <a:r>
              <a:rPr lang="en-US" altLang="zh-CN" sz="3200" kern="0" dirty="0">
                <a:solidFill>
                  <a:schemeClr val="accent5">
                    <a:lumMod val="20000"/>
                    <a:lumOff val="80000"/>
                  </a:schemeClr>
                </a:solidFill>
                <a:latin typeface="Arial" charset="0"/>
              </a:rPr>
              <a:t>DROP VIEW</a:t>
            </a:r>
            <a:r>
              <a:rPr lang="zh-CN" altLang="en-US" sz="3200" kern="0" dirty="0">
                <a:solidFill>
                  <a:schemeClr val="accent5">
                    <a:lumMod val="20000"/>
                    <a:lumOff val="80000"/>
                  </a:schemeClr>
                </a:solidFill>
                <a:latin typeface="Arial" charset="0"/>
              </a:rPr>
              <a:t>，再重新</a:t>
            </a:r>
            <a:r>
              <a:rPr lang="en-US" altLang="zh-CN" sz="3200" kern="0" dirty="0">
                <a:solidFill>
                  <a:schemeClr val="accent5">
                    <a:lumMod val="20000"/>
                    <a:lumOff val="80000"/>
                  </a:schemeClr>
                </a:solidFill>
                <a:latin typeface="Arial" charset="0"/>
              </a:rPr>
              <a:t>CREATE VIEW</a:t>
            </a:r>
          </a:p>
        </p:txBody>
      </p:sp>
    </p:spTree>
    <p:extLst>
      <p:ext uri="{BB962C8B-B14F-4D97-AF65-F5344CB8AC3E}">
        <p14:creationId xmlns:p14="http://schemas.microsoft.com/office/powerpoint/2010/main" val="1574762559"/>
      </p:ext>
    </p:extLst>
  </p:cSld>
  <p:clrMapOvr>
    <a:masterClrMapping/>
  </p:clrMapOvr>
  <p:transition spd="slow">
    <p:wipe dir="r"/>
    <p:sndAc>
      <p:stSnd>
        <p:snd r:embed="rId2" name="arrow.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查询视图</a:t>
            </a:r>
            <a:endParaRPr lang="zh-CN" altLang="en-US" sz="4000" b="1" dirty="0">
              <a:solidFill>
                <a:srgbClr val="FFFFCC"/>
              </a:solidFill>
              <a:effectLst>
                <a:outerShdw blurRad="38100" dist="38100" dir="2700000" algn="tl">
                  <a:srgbClr val="000000"/>
                </a:outerShdw>
              </a:effectLst>
              <a:cs typeface="+mn-cs"/>
            </a:endParaRPr>
          </a:p>
        </p:txBody>
      </p:sp>
      <p:sp>
        <p:nvSpPr>
          <p:cNvPr id="5" name="Rectangle 4">
            <a:extLst>
              <a:ext uri="{FF2B5EF4-FFF2-40B4-BE49-F238E27FC236}">
                <a16:creationId xmlns:a16="http://schemas.microsoft.com/office/drawing/2014/main" id="{6BBF21FF-E02D-48BA-A464-482F4A6F49C8}"/>
              </a:ext>
            </a:extLst>
          </p:cNvPr>
          <p:cNvSpPr>
            <a:spLocks noChangeArrowheads="1"/>
          </p:cNvSpPr>
          <p:nvPr/>
        </p:nvSpPr>
        <p:spPr bwMode="auto">
          <a:xfrm>
            <a:off x="7734837" y="788669"/>
            <a:ext cx="385763" cy="396875"/>
          </a:xfrm>
          <a:prstGeom prst="rect">
            <a:avLst/>
          </a:prstGeom>
          <a:noFill/>
          <a:ln w="12700" cap="sq">
            <a:noFill/>
            <a:miter lim="800000"/>
            <a:headEnd/>
            <a:tailEnd/>
          </a:ln>
          <a:effectLst/>
        </p:spPr>
        <p:txBody>
          <a:bodyPr wrap="none" lIns="0" tIns="0" rIns="0" bIns="0">
            <a:spAutoFit/>
          </a:bodyPr>
          <a:lstStyle/>
          <a:p>
            <a:pPr fontAlgn="auto">
              <a:spcBef>
                <a:spcPts val="0"/>
              </a:spcBef>
              <a:spcAft>
                <a:spcPct val="0"/>
              </a:spcAft>
              <a:buSzTx/>
              <a:defRPr/>
            </a:pPr>
            <a:r>
              <a:rPr kumimoji="0" lang="en-US" altLang="zh-CN" sz="2600" dirty="0">
                <a:solidFill>
                  <a:prstClr val="white"/>
                </a:solidFill>
                <a:effectLst>
                  <a:outerShdw blurRad="38100" dist="38100" dir="2700000" algn="tl">
                    <a:srgbClr val="000000"/>
                  </a:outerShdw>
                </a:effectLst>
                <a:latin typeface="Times New Roman" pitchFamily="18" charset="0"/>
                <a:ea typeface="黑体" panose="02010609060101010101" pitchFamily="49" charset="-122"/>
              </a:rPr>
              <a:t>ST</a:t>
            </a:r>
          </a:p>
        </p:txBody>
      </p:sp>
      <p:sp>
        <p:nvSpPr>
          <p:cNvPr id="6" name="Rectangle 5">
            <a:extLst>
              <a:ext uri="{FF2B5EF4-FFF2-40B4-BE49-F238E27FC236}">
                <a16:creationId xmlns:a16="http://schemas.microsoft.com/office/drawing/2014/main" id="{5B700FD6-B7CE-4C03-9070-1F48455D8FCE}"/>
              </a:ext>
            </a:extLst>
          </p:cNvPr>
          <p:cNvSpPr>
            <a:spLocks noChangeArrowheads="1"/>
          </p:cNvSpPr>
          <p:nvPr/>
        </p:nvSpPr>
        <p:spPr bwMode="auto">
          <a:xfrm>
            <a:off x="893713" y="4383434"/>
            <a:ext cx="3836988" cy="430887"/>
          </a:xfrm>
          <a:prstGeom prst="rect">
            <a:avLst/>
          </a:prstGeom>
          <a:noFill/>
          <a:ln w="12700" cap="sq">
            <a:noFill/>
            <a:miter lim="800000"/>
            <a:headEnd/>
            <a:tailEnd/>
          </a:ln>
          <a:effectLst/>
        </p:spPr>
        <p:txBody>
          <a:bodyPr lIns="0" tIns="0" rIns="0" bIns="0">
            <a:spAutoFit/>
          </a:bodyPr>
          <a:lstStyle/>
          <a:p>
            <a:pPr fontAlgn="auto">
              <a:spcBef>
                <a:spcPct val="70000"/>
              </a:spcBef>
              <a:spcAft>
                <a:spcPct val="0"/>
              </a:spcAft>
              <a:buClr>
                <a:srgbClr val="FFFFCC"/>
              </a:buClr>
              <a:buSzPct val="60000"/>
              <a:defRPr/>
            </a:pPr>
            <a:r>
              <a:rPr kumimoji="0" lang="en-US" altLang="zh-CN" sz="2800" kern="0" dirty="0">
                <a:solidFill>
                  <a:srgbClr val="99FF33"/>
                </a:solidFill>
                <a:effectLst>
                  <a:outerShdw blurRad="38100" dist="38100" dir="2700000" algn="tl">
                    <a:srgbClr val="000000"/>
                  </a:outerShdw>
                </a:effectLst>
                <a:latin typeface="Arial Narrow" pitchFamily="34" charset="0"/>
                <a:ea typeface="黑体" panose="02010609060101010101" pitchFamily="49" charset="-122"/>
              </a:rPr>
              <a:t>SELECT </a:t>
            </a:r>
            <a:r>
              <a:rPr kumimoji="0" lang="en-US" altLang="zh-CN" sz="2800" kern="0" dirty="0">
                <a:solidFill>
                  <a:srgbClr val="99FF33"/>
                </a:solidFill>
                <a:effectLst>
                  <a:outerShdw blurRad="38100" dist="38100" dir="2700000" algn="tl">
                    <a:srgbClr val="000000"/>
                  </a:outerShdw>
                </a:effectLst>
                <a:latin typeface="Franklin Gothic Book"/>
                <a:ea typeface="黑体" panose="02010609060101010101" pitchFamily="49" charset="-122"/>
              </a:rPr>
              <a:t>*</a:t>
            </a:r>
            <a:r>
              <a:rPr kumimoji="0" lang="en-US" altLang="zh-CN" sz="2800" kern="0" dirty="0">
                <a:solidFill>
                  <a:srgbClr val="99FF33"/>
                </a:solidFill>
                <a:effectLst>
                  <a:outerShdw blurRad="38100" dist="38100" dir="2700000" algn="tl">
                    <a:srgbClr val="000000"/>
                  </a:outerShdw>
                </a:effectLst>
                <a:latin typeface="Arial Narrow" pitchFamily="34" charset="0"/>
                <a:ea typeface="黑体" panose="02010609060101010101" pitchFamily="49" charset="-122"/>
              </a:rPr>
              <a:t> FROM  ST_NA</a:t>
            </a:r>
            <a:endParaRPr kumimoji="0" lang="zh-CN" altLang="en-US" sz="2800" kern="0" dirty="0">
              <a:solidFill>
                <a:srgbClr val="CCFFCC"/>
              </a:solidFill>
              <a:effectLst>
                <a:outerShdw blurRad="38100" dist="38100" dir="2700000" algn="tl">
                  <a:srgbClr val="000000"/>
                </a:outerShdw>
              </a:effectLst>
              <a:latin typeface="Franklin Gothic Book"/>
              <a:ea typeface="黑体" panose="02010609060101010101" pitchFamily="49" charset="-122"/>
            </a:endParaRPr>
          </a:p>
        </p:txBody>
      </p:sp>
      <p:sp>
        <p:nvSpPr>
          <p:cNvPr id="8" name="AutoShape 6">
            <a:extLst>
              <a:ext uri="{FF2B5EF4-FFF2-40B4-BE49-F238E27FC236}">
                <a16:creationId xmlns:a16="http://schemas.microsoft.com/office/drawing/2014/main" id="{B381FF3C-EB3C-4767-B8C5-6B5D2A6C72D8}"/>
              </a:ext>
            </a:extLst>
          </p:cNvPr>
          <p:cNvSpPr>
            <a:spLocks noChangeArrowheads="1"/>
          </p:cNvSpPr>
          <p:nvPr/>
        </p:nvSpPr>
        <p:spPr bwMode="auto">
          <a:xfrm>
            <a:off x="2117676" y="4886671"/>
            <a:ext cx="381000" cy="430871"/>
          </a:xfrm>
          <a:prstGeom prst="downArrow">
            <a:avLst>
              <a:gd name="adj1" fmla="val 52500"/>
              <a:gd name="adj2" fmla="val 41694"/>
            </a:avLst>
          </a:prstGeom>
          <a:gradFill rotWithShape="1">
            <a:gsLst>
              <a:gs pos="0">
                <a:srgbClr val="B0A0F2"/>
              </a:gs>
              <a:gs pos="50000">
                <a:srgbClr val="B0A0F2">
                  <a:gamma/>
                  <a:tint val="24314"/>
                  <a:invGamma/>
                </a:srgbClr>
              </a:gs>
              <a:gs pos="100000">
                <a:srgbClr val="B0A0F2"/>
              </a:gs>
            </a:gsLst>
            <a:lin ang="18900000" scaled="1"/>
          </a:gradFill>
          <a:ln w="28575" cap="sq" algn="ctr">
            <a:solidFill>
              <a:srgbClr val="FF0000"/>
            </a:solidFill>
            <a:miter lim="800000"/>
            <a:headEnd/>
            <a:tailEnd/>
          </a:ln>
          <a:effectLst>
            <a:outerShdw dist="53882" dir="2700000" algn="ctr" rotWithShape="0">
              <a:srgbClr val="000514">
                <a:alpha val="50000"/>
              </a:srgbClr>
            </a:outerShdw>
          </a:effectLst>
        </p:spPr>
        <p:txBody>
          <a:bodyPr lIns="36000" tIns="36000" rIns="36000" bIns="36000">
            <a:spAutoFit/>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9" name="Rectangle 8">
            <a:extLst>
              <a:ext uri="{FF2B5EF4-FFF2-40B4-BE49-F238E27FC236}">
                <a16:creationId xmlns:a16="http://schemas.microsoft.com/office/drawing/2014/main" id="{85676C10-FF2F-42D2-B727-11426F7C532C}"/>
              </a:ext>
            </a:extLst>
          </p:cNvPr>
          <p:cNvSpPr>
            <a:spLocks noChangeArrowheads="1"/>
          </p:cNvSpPr>
          <p:nvPr/>
        </p:nvSpPr>
        <p:spPr bwMode="auto">
          <a:xfrm>
            <a:off x="918856" y="1592486"/>
            <a:ext cx="5688185" cy="1723549"/>
          </a:xfrm>
          <a:prstGeom prst="rect">
            <a:avLst/>
          </a:prstGeom>
          <a:noFill/>
          <a:ln w="12700" cap="sq">
            <a:noFill/>
            <a:miter lim="800000"/>
            <a:headEnd/>
            <a:tailEnd/>
          </a:ln>
          <a:effectLst/>
        </p:spPr>
        <p:txBody>
          <a:bodyPr wrap="square" lIns="0" tIns="0" rIns="0" bIns="0">
            <a:spAutoFit/>
          </a:bodyPr>
          <a:lstStyle/>
          <a:p>
            <a:pPr fontAlgn="auto">
              <a:spcBef>
                <a:spcPts val="0"/>
              </a:spcBef>
              <a:spcAft>
                <a:spcPct val="0"/>
              </a:spcAft>
              <a:buClr>
                <a:srgbClr val="FFFFCC"/>
              </a:buClr>
              <a:buSzPct val="60000"/>
              <a:defRPr/>
            </a:pPr>
            <a:r>
              <a:rPr kumimoji="0" lang="en-US" altLang="zh-CN"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CREATE VIEW ST_NA(</a:t>
            </a:r>
            <a:r>
              <a:rPr kumimoji="0" lang="en-US" altLang="zh-CN" sz="2800" kern="0" dirty="0" err="1">
                <a:solidFill>
                  <a:srgbClr val="CCFFCC"/>
                </a:solidFill>
                <a:effectLst>
                  <a:outerShdw blurRad="38100" dist="38100" dir="2700000" algn="tl">
                    <a:srgbClr val="000000"/>
                  </a:outerShdw>
                </a:effectLst>
                <a:latin typeface="Arial Narrow" pitchFamily="34" charset="0"/>
                <a:ea typeface="黑体" panose="02010609060101010101" pitchFamily="49" charset="-122"/>
              </a:rPr>
              <a:t>name,age</a:t>
            </a:r>
            <a:r>
              <a:rPr kumimoji="0" lang="en-US" altLang="zh-CN"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a:t>
            </a:r>
          </a:p>
          <a:p>
            <a:pPr fontAlgn="auto">
              <a:spcBef>
                <a:spcPts val="0"/>
              </a:spcBef>
              <a:spcAft>
                <a:spcPct val="0"/>
              </a:spcAft>
              <a:buClr>
                <a:srgbClr val="FFFFCC"/>
              </a:buClr>
              <a:buSzPct val="60000"/>
              <a:defRPr/>
            </a:pPr>
            <a:r>
              <a:rPr kumimoji="0" lang="en-US" altLang="zh-CN"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AS</a:t>
            </a:r>
            <a:endParaRPr kumimoji="0" lang="en-US" altLang="zh-CN" sz="2800" i="1"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endParaRPr>
          </a:p>
          <a:p>
            <a:pPr fontAlgn="auto">
              <a:spcBef>
                <a:spcPts val="0"/>
              </a:spcBef>
              <a:spcAft>
                <a:spcPct val="0"/>
              </a:spcAft>
              <a:buClr>
                <a:srgbClr val="FFFFCC"/>
              </a:buClr>
              <a:buSzPct val="60000"/>
              <a:defRPr/>
            </a:pPr>
            <a:r>
              <a:rPr kumimoji="0" lang="en-US" altLang="zh-CN"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SELECT </a:t>
            </a:r>
            <a:r>
              <a:rPr kumimoji="0" lang="zh-CN" altLang="en-US"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姓名</a:t>
            </a:r>
            <a:r>
              <a:rPr kumimoji="0" lang="en-US" altLang="zh-CN"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a:t>
            </a:r>
            <a:r>
              <a:rPr kumimoji="0" lang="zh-CN" altLang="en-US"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年龄</a:t>
            </a:r>
          </a:p>
          <a:p>
            <a:pPr fontAlgn="auto">
              <a:spcBef>
                <a:spcPts val="0"/>
              </a:spcBef>
              <a:spcAft>
                <a:spcPct val="0"/>
              </a:spcAft>
              <a:buClr>
                <a:srgbClr val="FFFFCC"/>
              </a:buClr>
              <a:buSzPct val="60000"/>
              <a:defRPr/>
            </a:pPr>
            <a:r>
              <a:rPr kumimoji="0" lang="en-US" altLang="zh-CN"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   FROM ST</a:t>
            </a:r>
            <a:endParaRPr kumimoji="0" lang="en-US" altLang="zh-CN" sz="2800" kern="0" dirty="0">
              <a:solidFill>
                <a:srgbClr val="CCFFCC"/>
              </a:solidFill>
              <a:effectLst>
                <a:outerShdw blurRad="38100" dist="38100" dir="2700000" algn="tl">
                  <a:srgbClr val="000000"/>
                </a:outerShdw>
              </a:effectLst>
              <a:latin typeface="Franklin Gothic Book"/>
              <a:ea typeface="黑体" panose="02010609060101010101" pitchFamily="49" charset="-122"/>
            </a:endParaRPr>
          </a:p>
        </p:txBody>
      </p:sp>
      <p:sp>
        <p:nvSpPr>
          <p:cNvPr id="10" name="Rectangle 9">
            <a:extLst>
              <a:ext uri="{FF2B5EF4-FFF2-40B4-BE49-F238E27FC236}">
                <a16:creationId xmlns:a16="http://schemas.microsoft.com/office/drawing/2014/main" id="{7576E8B5-EBBC-4C4E-85B9-EB5B32A492A2}"/>
              </a:ext>
            </a:extLst>
          </p:cNvPr>
          <p:cNvSpPr>
            <a:spLocks noChangeArrowheads="1"/>
          </p:cNvSpPr>
          <p:nvPr/>
        </p:nvSpPr>
        <p:spPr bwMode="auto">
          <a:xfrm>
            <a:off x="911176" y="5356939"/>
            <a:ext cx="3746500" cy="1244169"/>
          </a:xfrm>
          <a:prstGeom prst="rect">
            <a:avLst/>
          </a:prstGeom>
          <a:noFill/>
          <a:ln w="12700" cap="sq" algn="ctr">
            <a:noFill/>
            <a:miter lim="800000"/>
            <a:headEnd/>
            <a:tailEnd/>
          </a:ln>
          <a:effectLst/>
        </p:spPr>
        <p:txBody>
          <a:bodyPr lIns="72000" tIns="72000" rIns="72000" bIns="72000">
            <a:spAutoFit/>
          </a:bodyPr>
          <a:lstStyle/>
          <a:p>
            <a:pPr fontAlgn="auto">
              <a:lnSpc>
                <a:spcPct val="85000"/>
              </a:lnSpc>
              <a:spcBef>
                <a:spcPts val="0"/>
              </a:spcBef>
              <a:spcAft>
                <a:spcPct val="0"/>
              </a:spcAft>
              <a:buClr>
                <a:srgbClr val="FFFFCC"/>
              </a:buClr>
              <a:buSzPct val="60000"/>
              <a:defRPr/>
            </a:pPr>
            <a:r>
              <a:rPr kumimoji="0" lang="en-US" altLang="zh-CN" sz="2800" kern="0" dirty="0">
                <a:solidFill>
                  <a:srgbClr val="99FF33"/>
                </a:solidFill>
                <a:effectLst>
                  <a:outerShdw blurRad="38100" dist="38100" dir="2700000" algn="tl">
                    <a:srgbClr val="000000"/>
                  </a:outerShdw>
                </a:effectLst>
                <a:latin typeface="Arial Narrow" pitchFamily="34" charset="0"/>
                <a:ea typeface="黑体" panose="02010609060101010101" pitchFamily="49" charset="-122"/>
              </a:rPr>
              <a:t>SELECT </a:t>
            </a:r>
            <a:r>
              <a:rPr kumimoji="0" lang="zh-CN" altLang="en-US" sz="2800" kern="0" dirty="0">
                <a:solidFill>
                  <a:srgbClr val="99FF33"/>
                </a:solidFill>
                <a:effectLst>
                  <a:outerShdw blurRad="38100" dist="38100" dir="2700000" algn="tl">
                    <a:srgbClr val="000000"/>
                  </a:outerShdw>
                </a:effectLst>
                <a:latin typeface="Arial Narrow" pitchFamily="34" charset="0"/>
                <a:ea typeface="黑体" panose="02010609060101010101" pitchFamily="49" charset="-122"/>
              </a:rPr>
              <a:t>姓名 </a:t>
            </a:r>
            <a:r>
              <a:rPr kumimoji="0" lang="en-US" altLang="zh-CN" sz="2800" kern="0" dirty="0">
                <a:solidFill>
                  <a:srgbClr val="99FF33"/>
                </a:solidFill>
                <a:effectLst>
                  <a:outerShdw blurRad="38100" dist="38100" dir="2700000" algn="tl">
                    <a:srgbClr val="000000"/>
                  </a:outerShdw>
                </a:effectLst>
                <a:latin typeface="Arial Narrow" pitchFamily="34" charset="0"/>
                <a:ea typeface="黑体" panose="02010609060101010101" pitchFamily="49" charset="-122"/>
              </a:rPr>
              <a:t>As name,</a:t>
            </a:r>
          </a:p>
          <a:p>
            <a:pPr fontAlgn="auto">
              <a:lnSpc>
                <a:spcPct val="85000"/>
              </a:lnSpc>
              <a:spcBef>
                <a:spcPts val="0"/>
              </a:spcBef>
              <a:spcAft>
                <a:spcPct val="0"/>
              </a:spcAft>
              <a:buClr>
                <a:srgbClr val="FFFFCC"/>
              </a:buClr>
              <a:buSzPct val="60000"/>
              <a:defRPr/>
            </a:pPr>
            <a:r>
              <a:rPr kumimoji="0" lang="en-US" altLang="zh-CN" sz="2800" kern="0" dirty="0">
                <a:solidFill>
                  <a:srgbClr val="99FF33"/>
                </a:solidFill>
                <a:effectLst>
                  <a:outerShdw blurRad="38100" dist="38100" dir="2700000" algn="tl">
                    <a:srgbClr val="000000"/>
                  </a:outerShdw>
                </a:effectLst>
                <a:latin typeface="Arial Narrow" pitchFamily="34" charset="0"/>
                <a:ea typeface="黑体" panose="02010609060101010101" pitchFamily="49" charset="-122"/>
              </a:rPr>
              <a:t>	   </a:t>
            </a:r>
            <a:r>
              <a:rPr kumimoji="0" lang="zh-CN" altLang="en-US" sz="2800" kern="0" dirty="0">
                <a:solidFill>
                  <a:srgbClr val="99FF33"/>
                </a:solidFill>
                <a:effectLst>
                  <a:outerShdw blurRad="38100" dist="38100" dir="2700000" algn="tl">
                    <a:srgbClr val="000000"/>
                  </a:outerShdw>
                </a:effectLst>
                <a:latin typeface="Arial Narrow" pitchFamily="34" charset="0"/>
                <a:ea typeface="黑体" panose="02010609060101010101" pitchFamily="49" charset="-122"/>
              </a:rPr>
              <a:t> 年龄 </a:t>
            </a:r>
            <a:r>
              <a:rPr kumimoji="0" lang="en-US" altLang="zh-CN" sz="2800" kern="0" dirty="0">
                <a:solidFill>
                  <a:srgbClr val="99FF33"/>
                </a:solidFill>
                <a:effectLst>
                  <a:outerShdw blurRad="38100" dist="38100" dir="2700000" algn="tl">
                    <a:srgbClr val="000000"/>
                  </a:outerShdw>
                </a:effectLst>
                <a:latin typeface="Arial Narrow" pitchFamily="34" charset="0"/>
                <a:ea typeface="黑体" panose="02010609060101010101" pitchFamily="49" charset="-122"/>
              </a:rPr>
              <a:t>As age</a:t>
            </a:r>
          </a:p>
          <a:p>
            <a:pPr fontAlgn="auto">
              <a:lnSpc>
                <a:spcPct val="85000"/>
              </a:lnSpc>
              <a:spcBef>
                <a:spcPts val="0"/>
              </a:spcBef>
              <a:spcAft>
                <a:spcPct val="0"/>
              </a:spcAft>
              <a:buClr>
                <a:srgbClr val="FFFFCC"/>
              </a:buClr>
              <a:buSzPct val="60000"/>
              <a:defRPr/>
            </a:pPr>
            <a:r>
              <a:rPr kumimoji="0" lang="en-US" altLang="zh-CN" sz="2800" kern="0" dirty="0">
                <a:solidFill>
                  <a:srgbClr val="99FF33"/>
                </a:solidFill>
                <a:effectLst>
                  <a:outerShdw blurRad="38100" dist="38100" dir="2700000" algn="tl">
                    <a:srgbClr val="000000"/>
                  </a:outerShdw>
                </a:effectLst>
                <a:latin typeface="Arial Narrow" pitchFamily="34" charset="0"/>
                <a:ea typeface="黑体" panose="02010609060101010101" pitchFamily="49" charset="-122"/>
              </a:rPr>
              <a:t>FROM ST</a:t>
            </a:r>
            <a:endParaRPr kumimoji="0" lang="zh-CN" altLang="en-US" sz="2800" kern="0" dirty="0">
              <a:solidFill>
                <a:srgbClr val="CCFFCC"/>
              </a:solidFill>
              <a:effectLst>
                <a:outerShdw blurRad="38100" dist="38100" dir="2700000" algn="tl">
                  <a:srgbClr val="000000"/>
                </a:outerShdw>
              </a:effectLst>
              <a:latin typeface="Franklin Gothic Book"/>
              <a:ea typeface="黑体" panose="02010609060101010101" pitchFamily="49" charset="-122"/>
            </a:endParaRPr>
          </a:p>
        </p:txBody>
      </p:sp>
      <p:sp>
        <p:nvSpPr>
          <p:cNvPr id="11" name="Rectangle 10">
            <a:extLst>
              <a:ext uri="{FF2B5EF4-FFF2-40B4-BE49-F238E27FC236}">
                <a16:creationId xmlns:a16="http://schemas.microsoft.com/office/drawing/2014/main" id="{745181AD-BCB6-4346-A6EC-CD65D2011DE9}"/>
              </a:ext>
            </a:extLst>
          </p:cNvPr>
          <p:cNvSpPr>
            <a:spLocks noChangeArrowheads="1"/>
          </p:cNvSpPr>
          <p:nvPr/>
        </p:nvSpPr>
        <p:spPr bwMode="auto">
          <a:xfrm>
            <a:off x="839416" y="1004445"/>
            <a:ext cx="3775393" cy="525721"/>
          </a:xfrm>
          <a:prstGeom prst="rect">
            <a:avLst/>
          </a:prstGeom>
          <a:noFill/>
          <a:ln w="9525" algn="ctr">
            <a:noFill/>
            <a:miter lim="800000"/>
            <a:headEnd/>
            <a:tailEnd/>
          </a:ln>
          <a:effectLst/>
        </p:spPr>
        <p:txBody>
          <a:bodyPr wrap="none">
            <a:spAutoFit/>
          </a:bodyPr>
          <a:lstStyle/>
          <a:p>
            <a:pPr fontAlgn="auto">
              <a:lnSpc>
                <a:spcPct val="110000"/>
              </a:lnSpc>
              <a:spcBef>
                <a:spcPts val="0"/>
              </a:spcBef>
              <a:spcAft>
                <a:spcPct val="0"/>
              </a:spcAft>
              <a:buClr>
                <a:srgbClr val="66FF33"/>
              </a:buClr>
              <a:buSzPct val="85000"/>
              <a:defRPr/>
            </a:pPr>
            <a:r>
              <a:rPr kumimoji="0" lang="zh-CN" altLang="en-US" sz="2800" dirty="0">
                <a:solidFill>
                  <a:prstClr val="white"/>
                </a:solidFill>
                <a:effectLst>
                  <a:outerShdw blurRad="38100" dist="38100" dir="2700000" algn="tl">
                    <a:srgbClr val="000000"/>
                  </a:outerShdw>
                </a:effectLst>
                <a:latin typeface="Arial" charset="0"/>
                <a:ea typeface="黑体" panose="02010609060101010101" pitchFamily="49" charset="-122"/>
              </a:rPr>
              <a:t>学生的姓名和年龄视图</a:t>
            </a:r>
            <a:endParaRPr kumimoji="0" lang="en-US" altLang="en-US" sz="2800" dirty="0">
              <a:solidFill>
                <a:prstClr val="white"/>
              </a:solidFill>
              <a:effectLst>
                <a:outerShdw blurRad="38100" dist="38100" dir="2700000" algn="tl">
                  <a:srgbClr val="000000"/>
                </a:outerShdw>
              </a:effectLst>
              <a:latin typeface="Arial" charset="0"/>
              <a:ea typeface="+mn-ea"/>
            </a:endParaRPr>
          </a:p>
        </p:txBody>
      </p:sp>
      <p:sp>
        <p:nvSpPr>
          <p:cNvPr id="14" name="Rectangle 11">
            <a:extLst>
              <a:ext uri="{FF2B5EF4-FFF2-40B4-BE49-F238E27FC236}">
                <a16:creationId xmlns:a16="http://schemas.microsoft.com/office/drawing/2014/main" id="{68448D80-59E0-4AAA-9D00-3F3A4A3EE46F}"/>
              </a:ext>
            </a:extLst>
          </p:cNvPr>
          <p:cNvSpPr>
            <a:spLocks noChangeArrowheads="1"/>
          </p:cNvSpPr>
          <p:nvPr/>
        </p:nvSpPr>
        <p:spPr bwMode="auto">
          <a:xfrm>
            <a:off x="766713" y="3735734"/>
            <a:ext cx="4681538" cy="574675"/>
          </a:xfrm>
          <a:prstGeom prst="rect">
            <a:avLst/>
          </a:prstGeom>
          <a:noFill/>
          <a:ln w="9525">
            <a:noFill/>
            <a:miter lim="800000"/>
            <a:headEnd/>
            <a:tailEnd/>
          </a:ln>
          <a:effectLst/>
        </p:spPr>
        <p:txBody>
          <a:bodyPr/>
          <a:lstStyle/>
          <a:p>
            <a:pPr fontAlgn="auto">
              <a:lnSpc>
                <a:spcPct val="110000"/>
              </a:lnSpc>
              <a:spcBef>
                <a:spcPts val="0"/>
              </a:spcBef>
              <a:spcAft>
                <a:spcPct val="0"/>
              </a:spcAft>
              <a:buClr>
                <a:srgbClr val="66FF33"/>
              </a:buClr>
              <a:buSzPct val="85000"/>
              <a:defRPr/>
            </a:pPr>
            <a:r>
              <a:rPr kumimoji="0" lang="zh-CN" altLang="en-US" sz="2800" dirty="0">
                <a:solidFill>
                  <a:prstClr val="white"/>
                </a:solidFill>
                <a:effectLst>
                  <a:outerShdw blurRad="38100" dist="38100" dir="2700000" algn="tl">
                    <a:srgbClr val="000000"/>
                  </a:outerShdw>
                </a:effectLst>
                <a:latin typeface="Arial" charset="0"/>
                <a:ea typeface="黑体" panose="02010609060101010101" pitchFamily="49" charset="-122"/>
              </a:rPr>
              <a:t>查询所有学生的姓名和年龄</a:t>
            </a:r>
            <a:endParaRPr kumimoji="0" lang="en-US" altLang="en-US" sz="2800" dirty="0">
              <a:solidFill>
                <a:prstClr val="white"/>
              </a:solidFill>
              <a:effectLst>
                <a:outerShdw blurRad="38100" dist="38100" dir="2700000" algn="tl">
                  <a:srgbClr val="000000"/>
                </a:outerShdw>
              </a:effectLst>
              <a:latin typeface="Arial" charset="0"/>
              <a:ea typeface="+mn-ea"/>
            </a:endParaRPr>
          </a:p>
        </p:txBody>
      </p:sp>
      <p:graphicFrame>
        <p:nvGraphicFramePr>
          <p:cNvPr id="15" name="Group 12">
            <a:extLst>
              <a:ext uri="{FF2B5EF4-FFF2-40B4-BE49-F238E27FC236}">
                <a16:creationId xmlns:a16="http://schemas.microsoft.com/office/drawing/2014/main" id="{647DDB40-4E6F-47EE-913E-E1F8EB9C32A0}"/>
              </a:ext>
            </a:extLst>
          </p:cNvPr>
          <p:cNvGraphicFramePr>
            <a:graphicFrameLocks noGrp="1"/>
          </p:cNvGraphicFramePr>
          <p:nvPr>
            <p:extLst>
              <p:ext uri="{D42A27DB-BD31-4B8C-83A1-F6EECF244321}">
                <p14:modId xmlns:p14="http://schemas.microsoft.com/office/powerpoint/2010/main" val="2289046281"/>
              </p:ext>
            </p:extLst>
          </p:nvPr>
        </p:nvGraphicFramePr>
        <p:xfrm>
          <a:off x="8238074" y="788668"/>
          <a:ext cx="3351212" cy="2438400"/>
        </p:xfrm>
        <a:graphic>
          <a:graphicData uri="http://schemas.openxmlformats.org/drawingml/2006/table">
            <a:tbl>
              <a:tblPr/>
              <a:tblGrid>
                <a:gridCol w="820737">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569913">
                  <a:extLst>
                    <a:ext uri="{9D8B030D-6E8A-4147-A177-3AD203B41FA5}">
                      <a16:colId xmlns:a16="http://schemas.microsoft.com/office/drawing/2014/main" val="20002"/>
                    </a:ext>
                  </a:extLst>
                </a:gridCol>
                <a:gridCol w="569912">
                  <a:extLst>
                    <a:ext uri="{9D8B030D-6E8A-4147-A177-3AD203B41FA5}">
                      <a16:colId xmlns:a16="http://schemas.microsoft.com/office/drawing/2014/main" val="20003"/>
                    </a:ext>
                  </a:extLst>
                </a:gridCol>
                <a:gridCol w="631825">
                  <a:extLst>
                    <a:ext uri="{9D8B030D-6E8A-4147-A177-3AD203B41FA5}">
                      <a16:colId xmlns:a16="http://schemas.microsoft.com/office/drawing/2014/main" val="20004"/>
                    </a:ext>
                  </a:extLst>
                </a:gridCol>
              </a:tblGrid>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学号</a:t>
                      </a:r>
                    </a:p>
                  </a:txBody>
                  <a:tcPr marL="0" marR="0" marT="0" marB="0" horzOverflow="overflow">
                    <a:lnL cap="flat">
                      <a:noFill/>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姓名</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性别</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年龄</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系</a:t>
                      </a:r>
                    </a:p>
                  </a:txBody>
                  <a:tcPr marL="0" marR="0" marT="0" marB="0" horzOverflow="overflow">
                    <a:lnL w="12700" cap="flat" cmpd="sng" algn="ctr">
                      <a:solidFill>
                        <a:srgbClr val="FFFFFF"/>
                      </a:solidFill>
                      <a:prstDash val="solid"/>
                      <a:round/>
                      <a:headEnd type="none" w="med" len="med"/>
                      <a:tailEnd type="none" w="med" len="med"/>
                    </a:lnL>
                    <a:lnR cap="flat">
                      <a:noFill/>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98002</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98003</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98004</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98005</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98006</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周艺</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22</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98007</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钟伟</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6" name="Rectangle 82">
            <a:extLst>
              <a:ext uri="{FF2B5EF4-FFF2-40B4-BE49-F238E27FC236}">
                <a16:creationId xmlns:a16="http://schemas.microsoft.com/office/drawing/2014/main" id="{C7757277-D416-4C53-B43A-D2AD180FC14B}"/>
              </a:ext>
            </a:extLst>
          </p:cNvPr>
          <p:cNvSpPr>
            <a:spLocks noChangeArrowheads="1"/>
          </p:cNvSpPr>
          <p:nvPr/>
        </p:nvSpPr>
        <p:spPr bwMode="auto">
          <a:xfrm>
            <a:off x="8382537" y="3947794"/>
            <a:ext cx="1027113" cy="396875"/>
          </a:xfrm>
          <a:prstGeom prst="rect">
            <a:avLst/>
          </a:prstGeom>
          <a:noFill/>
          <a:ln w="12700" cap="sq">
            <a:noFill/>
            <a:miter lim="800000"/>
            <a:headEnd/>
            <a:tailEnd/>
          </a:ln>
          <a:effectLst/>
        </p:spPr>
        <p:txBody>
          <a:bodyPr wrap="none" lIns="0" tIns="0" rIns="0" bIns="0">
            <a:spAutoFit/>
          </a:bodyPr>
          <a:lstStyle/>
          <a:p>
            <a:pPr fontAlgn="auto">
              <a:spcBef>
                <a:spcPts val="0"/>
              </a:spcBef>
              <a:spcAft>
                <a:spcPct val="0"/>
              </a:spcAft>
              <a:buSzTx/>
              <a:defRPr/>
            </a:pPr>
            <a:r>
              <a:rPr kumimoji="0" lang="en-US" altLang="zh-CN" sz="2600">
                <a:solidFill>
                  <a:prstClr val="white"/>
                </a:solidFill>
                <a:effectLst>
                  <a:outerShdw blurRad="38100" dist="38100" dir="2700000" algn="tl">
                    <a:srgbClr val="000000"/>
                  </a:outerShdw>
                </a:effectLst>
                <a:latin typeface="Times New Roman" pitchFamily="18" charset="0"/>
                <a:ea typeface="黑体" panose="02010609060101010101" pitchFamily="49" charset="-122"/>
              </a:rPr>
              <a:t>ST_NA</a:t>
            </a:r>
          </a:p>
        </p:txBody>
      </p:sp>
      <p:graphicFrame>
        <p:nvGraphicFramePr>
          <p:cNvPr id="17" name="Group 155">
            <a:extLst>
              <a:ext uri="{FF2B5EF4-FFF2-40B4-BE49-F238E27FC236}">
                <a16:creationId xmlns:a16="http://schemas.microsoft.com/office/drawing/2014/main" id="{3058B7A1-DB48-4631-A05E-D5DE29FCAB52}"/>
              </a:ext>
            </a:extLst>
          </p:cNvPr>
          <p:cNvGraphicFramePr>
            <a:graphicFrameLocks noGrp="1"/>
          </p:cNvGraphicFramePr>
          <p:nvPr>
            <p:extLst>
              <p:ext uri="{D42A27DB-BD31-4B8C-83A1-F6EECF244321}">
                <p14:modId xmlns:p14="http://schemas.microsoft.com/office/powerpoint/2010/main" val="2760733481"/>
              </p:ext>
            </p:extLst>
          </p:nvPr>
        </p:nvGraphicFramePr>
        <p:xfrm>
          <a:off x="9535061" y="3947793"/>
          <a:ext cx="1728788" cy="2438400"/>
        </p:xfrm>
        <a:graphic>
          <a:graphicData uri="http://schemas.openxmlformats.org/drawingml/2006/table">
            <a:tbl>
              <a:tblPr/>
              <a:tblGrid>
                <a:gridCol w="987425">
                  <a:extLst>
                    <a:ext uri="{9D8B030D-6E8A-4147-A177-3AD203B41FA5}">
                      <a16:colId xmlns:a16="http://schemas.microsoft.com/office/drawing/2014/main" val="20000"/>
                    </a:ext>
                  </a:extLst>
                </a:gridCol>
                <a:gridCol w="741363">
                  <a:extLst>
                    <a:ext uri="{9D8B030D-6E8A-4147-A177-3AD203B41FA5}">
                      <a16:colId xmlns:a16="http://schemas.microsoft.com/office/drawing/2014/main" val="20001"/>
                    </a:ext>
                  </a:extLst>
                </a:gridCol>
              </a:tblGrid>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name</a:t>
                      </a:r>
                    </a:p>
                  </a:txBody>
                  <a:tcPr marL="0" marR="0" marT="0" marB="0" horzOverflow="overflow">
                    <a:lnL cap="flat">
                      <a:noFill/>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age</a:t>
                      </a:r>
                    </a:p>
                  </a:txBody>
                  <a:tcPr marL="0" marR="0" marT="0" marB="0" horzOverflow="overflow">
                    <a:lnL w="12700" cap="flat" cmpd="sng" algn="ctr">
                      <a:solidFill>
                        <a:srgbClr val="FFFFFF"/>
                      </a:solidFill>
                      <a:prstDash val="solid"/>
                      <a:round/>
                      <a:headEnd type="none" w="med" len="med"/>
                      <a:tailEnd type="none" w="med" len="med"/>
                    </a:lnL>
                    <a:lnR cap="flat">
                      <a:noFill/>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周艺</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22</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钟伟</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19</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8" name="Rectangle 156">
            <a:extLst>
              <a:ext uri="{FF2B5EF4-FFF2-40B4-BE49-F238E27FC236}">
                <a16:creationId xmlns:a16="http://schemas.microsoft.com/office/drawing/2014/main" id="{EBE8F0E7-F243-47A4-8813-B5995163C8AA}"/>
              </a:ext>
            </a:extLst>
          </p:cNvPr>
          <p:cNvSpPr>
            <a:spLocks noChangeArrowheads="1"/>
          </p:cNvSpPr>
          <p:nvPr/>
        </p:nvSpPr>
        <p:spPr bwMode="auto">
          <a:xfrm>
            <a:off x="2987359" y="4888258"/>
            <a:ext cx="2353208" cy="369332"/>
          </a:xfrm>
          <a:prstGeom prst="rect">
            <a:avLst/>
          </a:prstGeom>
          <a:noFill/>
          <a:ln w="12700" cap="sq">
            <a:noFill/>
            <a:miter lim="800000"/>
            <a:headEnd/>
            <a:tailEnd/>
          </a:ln>
          <a:effectLst/>
        </p:spPr>
        <p:txBody>
          <a:bodyPr wrap="none" lIns="0" tIns="0" rIns="0" bIns="0">
            <a:spAutoFit/>
          </a:bodyPr>
          <a:lstStyle/>
          <a:p>
            <a:pPr algn="ctr" fontAlgn="auto">
              <a:spcBef>
                <a:spcPts val="0"/>
              </a:spcBef>
              <a:spcAft>
                <a:spcPct val="0"/>
              </a:spcAft>
              <a:buSzTx/>
              <a:defRPr/>
            </a:pPr>
            <a:r>
              <a:rPr kumimoji="0" lang="en-US" altLang="zh-CN" sz="2400" kern="0" dirty="0">
                <a:solidFill>
                  <a:srgbClr val="FFCC00"/>
                </a:solidFill>
                <a:effectLst>
                  <a:outerShdw blurRad="38100" dist="38100" dir="2700000" algn="tl">
                    <a:srgbClr val="000000"/>
                  </a:outerShdw>
                </a:effectLst>
                <a:latin typeface="Arial Narrow" pitchFamily="34" charset="0"/>
                <a:ea typeface="黑体" panose="02010609060101010101" pitchFamily="49" charset="-122"/>
              </a:rPr>
              <a:t>SQL</a:t>
            </a:r>
            <a:r>
              <a:rPr kumimoji="0" lang="zh-CN" altLang="en-US" sz="2400" kern="0" dirty="0">
                <a:solidFill>
                  <a:srgbClr val="FFCC00"/>
                </a:solidFill>
                <a:effectLst>
                  <a:outerShdw blurRad="38100" dist="38100" dir="2700000" algn="tl">
                    <a:srgbClr val="000000"/>
                  </a:outerShdw>
                </a:effectLst>
                <a:latin typeface="Arial Narrow" pitchFamily="34" charset="0"/>
                <a:ea typeface="黑体" panose="02010609060101010101" pitchFamily="49" charset="-122"/>
              </a:rPr>
              <a:t>实际做的查询</a:t>
            </a:r>
            <a:endParaRPr kumimoji="0" lang="en-US" altLang="zh-CN" sz="2400" kern="0" dirty="0">
              <a:solidFill>
                <a:srgbClr val="FFCC00"/>
              </a:solidFill>
              <a:effectLst>
                <a:outerShdw blurRad="38100" dist="38100" dir="2700000" algn="tl">
                  <a:srgbClr val="000000"/>
                </a:outerShdw>
              </a:effectLst>
              <a:latin typeface="Arial Narrow" pitchFamily="34" charset="0"/>
              <a:ea typeface="黑体" panose="02010609060101010101" pitchFamily="49" charset="-122"/>
            </a:endParaRPr>
          </a:p>
        </p:txBody>
      </p:sp>
      <p:sp>
        <p:nvSpPr>
          <p:cNvPr id="19" name="Line 157">
            <a:extLst>
              <a:ext uri="{FF2B5EF4-FFF2-40B4-BE49-F238E27FC236}">
                <a16:creationId xmlns:a16="http://schemas.microsoft.com/office/drawing/2014/main" id="{1819F4BE-8B09-4133-BF63-1578B809503F}"/>
              </a:ext>
            </a:extLst>
          </p:cNvPr>
          <p:cNvSpPr>
            <a:spLocks noChangeShapeType="1"/>
          </p:cNvSpPr>
          <p:nvPr/>
        </p:nvSpPr>
        <p:spPr bwMode="auto">
          <a:xfrm flipH="1" flipV="1">
            <a:off x="8238075" y="779143"/>
            <a:ext cx="1296987" cy="3168650"/>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20" name="Line 158">
            <a:extLst>
              <a:ext uri="{FF2B5EF4-FFF2-40B4-BE49-F238E27FC236}">
                <a16:creationId xmlns:a16="http://schemas.microsoft.com/office/drawing/2014/main" id="{D48DD16C-7F4C-4F53-9D01-03933D4BFF63}"/>
              </a:ext>
            </a:extLst>
          </p:cNvPr>
          <p:cNvSpPr>
            <a:spLocks noChangeShapeType="1"/>
          </p:cNvSpPr>
          <p:nvPr/>
        </p:nvSpPr>
        <p:spPr bwMode="auto">
          <a:xfrm flipV="1">
            <a:off x="11262262" y="779143"/>
            <a:ext cx="288925" cy="3168650"/>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21" name="Line 159">
            <a:extLst>
              <a:ext uri="{FF2B5EF4-FFF2-40B4-BE49-F238E27FC236}">
                <a16:creationId xmlns:a16="http://schemas.microsoft.com/office/drawing/2014/main" id="{7B21A9B8-270E-43E2-8A63-D685983C344E}"/>
              </a:ext>
            </a:extLst>
          </p:cNvPr>
          <p:cNvSpPr>
            <a:spLocks noChangeShapeType="1"/>
          </p:cNvSpPr>
          <p:nvPr/>
        </p:nvSpPr>
        <p:spPr bwMode="auto">
          <a:xfrm flipH="1" flipV="1">
            <a:off x="8238075" y="3227068"/>
            <a:ext cx="1296987" cy="3168650"/>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22" name="Line 160">
            <a:extLst>
              <a:ext uri="{FF2B5EF4-FFF2-40B4-BE49-F238E27FC236}">
                <a16:creationId xmlns:a16="http://schemas.microsoft.com/office/drawing/2014/main" id="{CC0ACC5D-E79F-4EDA-B6E3-343D8214F2FC}"/>
              </a:ext>
            </a:extLst>
          </p:cNvPr>
          <p:cNvSpPr>
            <a:spLocks noChangeShapeType="1"/>
          </p:cNvSpPr>
          <p:nvPr/>
        </p:nvSpPr>
        <p:spPr bwMode="auto">
          <a:xfrm flipV="1">
            <a:off x="11280824" y="3236593"/>
            <a:ext cx="288925" cy="3168650"/>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23" name="箭头: 左 22">
            <a:extLst>
              <a:ext uri="{FF2B5EF4-FFF2-40B4-BE49-F238E27FC236}">
                <a16:creationId xmlns:a16="http://schemas.microsoft.com/office/drawing/2014/main" id="{F3FDE21F-3C91-4B90-8152-5F02E77E6740}"/>
              </a:ext>
            </a:extLst>
          </p:cNvPr>
          <p:cNvSpPr/>
          <p:nvPr/>
        </p:nvSpPr>
        <p:spPr>
          <a:xfrm rot="16048297">
            <a:off x="9979511" y="3367427"/>
            <a:ext cx="398293" cy="440007"/>
          </a:xfrm>
          <a:prstGeom prst="lef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409127700"/>
      </p:ext>
    </p:extLst>
  </p:cSld>
  <p:clrMapOvr>
    <a:masterClrMapping/>
  </p:clrMapOvr>
  <p:transition spd="med">
    <p:pull dir="r"/>
    <p:sndAc>
      <p:stSnd>
        <p:snd r:embed="rId2" name="arrow.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更新视图</a:t>
            </a:r>
            <a:endParaRPr lang="zh-CN" altLang="en-US" sz="4000" b="1" dirty="0">
              <a:solidFill>
                <a:srgbClr val="FFFFCC"/>
              </a:solidFill>
              <a:effectLst>
                <a:outerShdw blurRad="38100" dist="38100" dir="2700000" algn="tl">
                  <a:srgbClr val="000000"/>
                </a:outerShdw>
              </a:effectLst>
              <a:cs typeface="+mn-cs"/>
            </a:endParaRPr>
          </a:p>
        </p:txBody>
      </p:sp>
      <p:sp>
        <p:nvSpPr>
          <p:cNvPr id="5" name="Rectangle 4">
            <a:extLst>
              <a:ext uri="{FF2B5EF4-FFF2-40B4-BE49-F238E27FC236}">
                <a16:creationId xmlns:a16="http://schemas.microsoft.com/office/drawing/2014/main" id="{6BBF21FF-E02D-48BA-A464-482F4A6F49C8}"/>
              </a:ext>
            </a:extLst>
          </p:cNvPr>
          <p:cNvSpPr>
            <a:spLocks noChangeArrowheads="1"/>
          </p:cNvSpPr>
          <p:nvPr/>
        </p:nvSpPr>
        <p:spPr bwMode="auto">
          <a:xfrm>
            <a:off x="7734837" y="788669"/>
            <a:ext cx="385763" cy="396875"/>
          </a:xfrm>
          <a:prstGeom prst="rect">
            <a:avLst/>
          </a:prstGeom>
          <a:noFill/>
          <a:ln w="12700" cap="sq">
            <a:noFill/>
            <a:miter lim="800000"/>
            <a:headEnd/>
            <a:tailEnd/>
          </a:ln>
          <a:effectLst/>
        </p:spPr>
        <p:txBody>
          <a:bodyPr wrap="none" lIns="0" tIns="0" rIns="0" bIns="0">
            <a:spAutoFit/>
          </a:bodyPr>
          <a:lstStyle/>
          <a:p>
            <a:pPr fontAlgn="auto">
              <a:spcBef>
                <a:spcPts val="0"/>
              </a:spcBef>
              <a:spcAft>
                <a:spcPct val="0"/>
              </a:spcAft>
              <a:buSzTx/>
              <a:defRPr/>
            </a:pPr>
            <a:r>
              <a:rPr kumimoji="0" lang="en-US" altLang="zh-CN" sz="2600" dirty="0">
                <a:solidFill>
                  <a:prstClr val="white"/>
                </a:solidFill>
                <a:effectLst>
                  <a:outerShdw blurRad="38100" dist="38100" dir="2700000" algn="tl">
                    <a:srgbClr val="000000"/>
                  </a:outerShdw>
                </a:effectLst>
                <a:latin typeface="Times New Roman" pitchFamily="18" charset="0"/>
                <a:ea typeface="黑体" panose="02010609060101010101" pitchFamily="49" charset="-122"/>
              </a:rPr>
              <a:t>ST</a:t>
            </a:r>
          </a:p>
        </p:txBody>
      </p:sp>
      <p:sp>
        <p:nvSpPr>
          <p:cNvPr id="9" name="Rectangle 8">
            <a:extLst>
              <a:ext uri="{FF2B5EF4-FFF2-40B4-BE49-F238E27FC236}">
                <a16:creationId xmlns:a16="http://schemas.microsoft.com/office/drawing/2014/main" id="{85676C10-FF2F-42D2-B727-11426F7C532C}"/>
              </a:ext>
            </a:extLst>
          </p:cNvPr>
          <p:cNvSpPr>
            <a:spLocks noChangeArrowheads="1"/>
          </p:cNvSpPr>
          <p:nvPr/>
        </p:nvSpPr>
        <p:spPr bwMode="auto">
          <a:xfrm>
            <a:off x="918856" y="1592486"/>
            <a:ext cx="5688185" cy="1723549"/>
          </a:xfrm>
          <a:prstGeom prst="rect">
            <a:avLst/>
          </a:prstGeom>
          <a:noFill/>
          <a:ln w="12700" cap="sq">
            <a:noFill/>
            <a:miter lim="800000"/>
            <a:headEnd/>
            <a:tailEnd/>
          </a:ln>
          <a:effectLst/>
        </p:spPr>
        <p:txBody>
          <a:bodyPr wrap="square" lIns="0" tIns="0" rIns="0" bIns="0">
            <a:spAutoFit/>
          </a:bodyPr>
          <a:lstStyle/>
          <a:p>
            <a:pPr fontAlgn="auto">
              <a:spcBef>
                <a:spcPts val="0"/>
              </a:spcBef>
              <a:spcAft>
                <a:spcPct val="0"/>
              </a:spcAft>
              <a:buClr>
                <a:srgbClr val="FFFFCC"/>
              </a:buClr>
              <a:buSzPct val="60000"/>
              <a:defRPr/>
            </a:pPr>
            <a:r>
              <a:rPr kumimoji="0" lang="en-US" altLang="zh-CN"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CREATE VIEW ST_NA(</a:t>
            </a:r>
            <a:r>
              <a:rPr kumimoji="0" lang="en-US" altLang="zh-CN" sz="2800" kern="0" dirty="0" err="1">
                <a:solidFill>
                  <a:srgbClr val="CCFFCC"/>
                </a:solidFill>
                <a:effectLst>
                  <a:outerShdw blurRad="38100" dist="38100" dir="2700000" algn="tl">
                    <a:srgbClr val="000000"/>
                  </a:outerShdw>
                </a:effectLst>
                <a:latin typeface="Arial Narrow" pitchFamily="34" charset="0"/>
                <a:ea typeface="黑体" panose="02010609060101010101" pitchFamily="49" charset="-122"/>
              </a:rPr>
              <a:t>name,age</a:t>
            </a:r>
            <a:r>
              <a:rPr kumimoji="0" lang="en-US" altLang="zh-CN"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a:t>
            </a:r>
          </a:p>
          <a:p>
            <a:pPr fontAlgn="auto">
              <a:spcBef>
                <a:spcPts val="0"/>
              </a:spcBef>
              <a:spcAft>
                <a:spcPct val="0"/>
              </a:spcAft>
              <a:buClr>
                <a:srgbClr val="FFFFCC"/>
              </a:buClr>
              <a:buSzPct val="60000"/>
              <a:defRPr/>
            </a:pPr>
            <a:r>
              <a:rPr kumimoji="0" lang="en-US" altLang="zh-CN"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AS</a:t>
            </a:r>
            <a:endParaRPr kumimoji="0" lang="en-US" altLang="zh-CN" sz="2800" i="1"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endParaRPr>
          </a:p>
          <a:p>
            <a:pPr fontAlgn="auto">
              <a:spcBef>
                <a:spcPts val="0"/>
              </a:spcBef>
              <a:spcAft>
                <a:spcPct val="0"/>
              </a:spcAft>
              <a:buClr>
                <a:srgbClr val="FFFFCC"/>
              </a:buClr>
              <a:buSzPct val="60000"/>
              <a:defRPr/>
            </a:pPr>
            <a:r>
              <a:rPr kumimoji="0" lang="en-US" altLang="zh-CN"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SELECT </a:t>
            </a:r>
            <a:r>
              <a:rPr kumimoji="0" lang="zh-CN" altLang="en-US"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姓名</a:t>
            </a:r>
            <a:r>
              <a:rPr kumimoji="0" lang="en-US" altLang="zh-CN"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a:t>
            </a:r>
            <a:r>
              <a:rPr kumimoji="0" lang="zh-CN" altLang="en-US"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年龄</a:t>
            </a:r>
          </a:p>
          <a:p>
            <a:pPr fontAlgn="auto">
              <a:spcBef>
                <a:spcPts val="0"/>
              </a:spcBef>
              <a:spcAft>
                <a:spcPct val="0"/>
              </a:spcAft>
              <a:buClr>
                <a:srgbClr val="FFFFCC"/>
              </a:buClr>
              <a:buSzPct val="60000"/>
              <a:defRPr/>
            </a:pPr>
            <a:r>
              <a:rPr kumimoji="0" lang="en-US" altLang="zh-CN" sz="2800" kern="0" dirty="0">
                <a:solidFill>
                  <a:srgbClr val="CCFFCC"/>
                </a:solidFill>
                <a:effectLst>
                  <a:outerShdw blurRad="38100" dist="38100" dir="2700000" algn="tl">
                    <a:srgbClr val="000000"/>
                  </a:outerShdw>
                </a:effectLst>
                <a:latin typeface="Arial Narrow" pitchFamily="34" charset="0"/>
                <a:ea typeface="黑体" panose="02010609060101010101" pitchFamily="49" charset="-122"/>
              </a:rPr>
              <a:t>   FROM ST</a:t>
            </a:r>
            <a:endParaRPr kumimoji="0" lang="en-US" altLang="zh-CN" sz="2800" kern="0" dirty="0">
              <a:solidFill>
                <a:srgbClr val="CCFFCC"/>
              </a:solidFill>
              <a:effectLst>
                <a:outerShdw blurRad="38100" dist="38100" dir="2700000" algn="tl">
                  <a:srgbClr val="000000"/>
                </a:outerShdw>
              </a:effectLst>
              <a:latin typeface="Franklin Gothic Book"/>
              <a:ea typeface="黑体" panose="02010609060101010101" pitchFamily="49" charset="-122"/>
            </a:endParaRPr>
          </a:p>
        </p:txBody>
      </p:sp>
      <p:sp>
        <p:nvSpPr>
          <p:cNvPr id="11" name="Rectangle 10">
            <a:extLst>
              <a:ext uri="{FF2B5EF4-FFF2-40B4-BE49-F238E27FC236}">
                <a16:creationId xmlns:a16="http://schemas.microsoft.com/office/drawing/2014/main" id="{745181AD-BCB6-4346-A6EC-CD65D2011DE9}"/>
              </a:ext>
            </a:extLst>
          </p:cNvPr>
          <p:cNvSpPr>
            <a:spLocks noChangeArrowheads="1"/>
          </p:cNvSpPr>
          <p:nvPr/>
        </p:nvSpPr>
        <p:spPr bwMode="auto">
          <a:xfrm>
            <a:off x="839416" y="1004445"/>
            <a:ext cx="3775393" cy="525721"/>
          </a:xfrm>
          <a:prstGeom prst="rect">
            <a:avLst/>
          </a:prstGeom>
          <a:noFill/>
          <a:ln w="9525" algn="ctr">
            <a:noFill/>
            <a:miter lim="800000"/>
            <a:headEnd/>
            <a:tailEnd/>
          </a:ln>
          <a:effectLst/>
        </p:spPr>
        <p:txBody>
          <a:bodyPr wrap="none">
            <a:spAutoFit/>
          </a:bodyPr>
          <a:lstStyle/>
          <a:p>
            <a:pPr fontAlgn="auto">
              <a:lnSpc>
                <a:spcPct val="110000"/>
              </a:lnSpc>
              <a:spcBef>
                <a:spcPts val="0"/>
              </a:spcBef>
              <a:spcAft>
                <a:spcPct val="0"/>
              </a:spcAft>
              <a:buClr>
                <a:srgbClr val="66FF33"/>
              </a:buClr>
              <a:buSzPct val="85000"/>
              <a:defRPr/>
            </a:pPr>
            <a:r>
              <a:rPr kumimoji="0" lang="zh-CN" altLang="en-US" sz="2800" dirty="0">
                <a:solidFill>
                  <a:prstClr val="white"/>
                </a:solidFill>
                <a:effectLst>
                  <a:outerShdw blurRad="38100" dist="38100" dir="2700000" algn="tl">
                    <a:srgbClr val="000000"/>
                  </a:outerShdw>
                </a:effectLst>
                <a:latin typeface="Arial" charset="0"/>
                <a:ea typeface="黑体" panose="02010609060101010101" pitchFamily="49" charset="-122"/>
              </a:rPr>
              <a:t>学生的姓名和年龄视图</a:t>
            </a:r>
            <a:endParaRPr kumimoji="0" lang="en-US" altLang="en-US" sz="2800" dirty="0">
              <a:solidFill>
                <a:prstClr val="white"/>
              </a:solidFill>
              <a:effectLst>
                <a:outerShdw blurRad="38100" dist="38100" dir="2700000" algn="tl">
                  <a:srgbClr val="000000"/>
                </a:outerShdw>
              </a:effectLst>
              <a:latin typeface="Arial" charset="0"/>
              <a:ea typeface="+mn-ea"/>
            </a:endParaRPr>
          </a:p>
        </p:txBody>
      </p:sp>
      <p:graphicFrame>
        <p:nvGraphicFramePr>
          <p:cNvPr id="15" name="Group 12">
            <a:extLst>
              <a:ext uri="{FF2B5EF4-FFF2-40B4-BE49-F238E27FC236}">
                <a16:creationId xmlns:a16="http://schemas.microsoft.com/office/drawing/2014/main" id="{647DDB40-4E6F-47EE-913E-E1F8EB9C32A0}"/>
              </a:ext>
            </a:extLst>
          </p:cNvPr>
          <p:cNvGraphicFramePr>
            <a:graphicFrameLocks noGrp="1"/>
          </p:cNvGraphicFramePr>
          <p:nvPr/>
        </p:nvGraphicFramePr>
        <p:xfrm>
          <a:off x="8238074" y="788668"/>
          <a:ext cx="3351212" cy="2438400"/>
        </p:xfrm>
        <a:graphic>
          <a:graphicData uri="http://schemas.openxmlformats.org/drawingml/2006/table">
            <a:tbl>
              <a:tblPr/>
              <a:tblGrid>
                <a:gridCol w="820737">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569913">
                  <a:extLst>
                    <a:ext uri="{9D8B030D-6E8A-4147-A177-3AD203B41FA5}">
                      <a16:colId xmlns:a16="http://schemas.microsoft.com/office/drawing/2014/main" val="20002"/>
                    </a:ext>
                  </a:extLst>
                </a:gridCol>
                <a:gridCol w="569912">
                  <a:extLst>
                    <a:ext uri="{9D8B030D-6E8A-4147-A177-3AD203B41FA5}">
                      <a16:colId xmlns:a16="http://schemas.microsoft.com/office/drawing/2014/main" val="20003"/>
                    </a:ext>
                  </a:extLst>
                </a:gridCol>
                <a:gridCol w="631825">
                  <a:extLst>
                    <a:ext uri="{9D8B030D-6E8A-4147-A177-3AD203B41FA5}">
                      <a16:colId xmlns:a16="http://schemas.microsoft.com/office/drawing/2014/main" val="20004"/>
                    </a:ext>
                  </a:extLst>
                </a:gridCol>
              </a:tblGrid>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学号</a:t>
                      </a:r>
                    </a:p>
                  </a:txBody>
                  <a:tcPr marL="0" marR="0" marT="0" marB="0" horzOverflow="overflow">
                    <a:lnL cap="flat">
                      <a:noFill/>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姓名</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性别</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年龄</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系</a:t>
                      </a:r>
                    </a:p>
                  </a:txBody>
                  <a:tcPr marL="0" marR="0" marT="0" marB="0" horzOverflow="overflow">
                    <a:lnL w="12700" cap="flat" cmpd="sng" algn="ctr">
                      <a:solidFill>
                        <a:srgbClr val="FFFFFF"/>
                      </a:solidFill>
                      <a:prstDash val="solid"/>
                      <a:round/>
                      <a:headEnd type="none" w="med" len="med"/>
                      <a:tailEnd type="none" w="med" len="med"/>
                    </a:lnL>
                    <a:lnR cap="flat">
                      <a:noFill/>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98002</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98003</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98004</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98005</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98006</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周艺</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22</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98007</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钟伟</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6" name="Rectangle 82">
            <a:extLst>
              <a:ext uri="{FF2B5EF4-FFF2-40B4-BE49-F238E27FC236}">
                <a16:creationId xmlns:a16="http://schemas.microsoft.com/office/drawing/2014/main" id="{C7757277-D416-4C53-B43A-D2AD180FC14B}"/>
              </a:ext>
            </a:extLst>
          </p:cNvPr>
          <p:cNvSpPr>
            <a:spLocks noChangeArrowheads="1"/>
          </p:cNvSpPr>
          <p:nvPr/>
        </p:nvSpPr>
        <p:spPr bwMode="auto">
          <a:xfrm>
            <a:off x="8382537" y="3947794"/>
            <a:ext cx="1027113" cy="396875"/>
          </a:xfrm>
          <a:prstGeom prst="rect">
            <a:avLst/>
          </a:prstGeom>
          <a:noFill/>
          <a:ln w="12700" cap="sq">
            <a:noFill/>
            <a:miter lim="800000"/>
            <a:headEnd/>
            <a:tailEnd/>
          </a:ln>
          <a:effectLst/>
        </p:spPr>
        <p:txBody>
          <a:bodyPr wrap="none" lIns="0" tIns="0" rIns="0" bIns="0">
            <a:spAutoFit/>
          </a:bodyPr>
          <a:lstStyle/>
          <a:p>
            <a:pPr fontAlgn="auto">
              <a:spcBef>
                <a:spcPts val="0"/>
              </a:spcBef>
              <a:spcAft>
                <a:spcPct val="0"/>
              </a:spcAft>
              <a:buSzTx/>
              <a:defRPr/>
            </a:pPr>
            <a:r>
              <a:rPr kumimoji="0" lang="en-US" altLang="zh-CN" sz="2600">
                <a:solidFill>
                  <a:prstClr val="white"/>
                </a:solidFill>
                <a:effectLst>
                  <a:outerShdw blurRad="38100" dist="38100" dir="2700000" algn="tl">
                    <a:srgbClr val="000000"/>
                  </a:outerShdw>
                </a:effectLst>
                <a:latin typeface="Times New Roman" pitchFamily="18" charset="0"/>
                <a:ea typeface="黑体" panose="02010609060101010101" pitchFamily="49" charset="-122"/>
              </a:rPr>
              <a:t>ST_NA</a:t>
            </a:r>
          </a:p>
        </p:txBody>
      </p:sp>
      <p:graphicFrame>
        <p:nvGraphicFramePr>
          <p:cNvPr id="17" name="Group 155">
            <a:extLst>
              <a:ext uri="{FF2B5EF4-FFF2-40B4-BE49-F238E27FC236}">
                <a16:creationId xmlns:a16="http://schemas.microsoft.com/office/drawing/2014/main" id="{3058B7A1-DB48-4631-A05E-D5DE29FCAB52}"/>
              </a:ext>
            </a:extLst>
          </p:cNvPr>
          <p:cNvGraphicFramePr>
            <a:graphicFrameLocks noGrp="1"/>
          </p:cNvGraphicFramePr>
          <p:nvPr/>
        </p:nvGraphicFramePr>
        <p:xfrm>
          <a:off x="9535061" y="3947793"/>
          <a:ext cx="1728788" cy="2438400"/>
        </p:xfrm>
        <a:graphic>
          <a:graphicData uri="http://schemas.openxmlformats.org/drawingml/2006/table">
            <a:tbl>
              <a:tblPr/>
              <a:tblGrid>
                <a:gridCol w="987425">
                  <a:extLst>
                    <a:ext uri="{9D8B030D-6E8A-4147-A177-3AD203B41FA5}">
                      <a16:colId xmlns:a16="http://schemas.microsoft.com/office/drawing/2014/main" val="20000"/>
                    </a:ext>
                  </a:extLst>
                </a:gridCol>
                <a:gridCol w="741363">
                  <a:extLst>
                    <a:ext uri="{9D8B030D-6E8A-4147-A177-3AD203B41FA5}">
                      <a16:colId xmlns:a16="http://schemas.microsoft.com/office/drawing/2014/main" val="20001"/>
                    </a:ext>
                  </a:extLst>
                </a:gridCol>
              </a:tblGrid>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name</a:t>
                      </a:r>
                    </a:p>
                  </a:txBody>
                  <a:tcPr marL="0" marR="0" marT="0" marB="0" horzOverflow="overflow">
                    <a:lnL cap="flat">
                      <a:noFill/>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age</a:t>
                      </a:r>
                    </a:p>
                  </a:txBody>
                  <a:tcPr marL="0" marR="0" marT="0" marB="0" horzOverflow="overflow">
                    <a:lnL w="12700" cap="flat" cmpd="sng" algn="ctr">
                      <a:solidFill>
                        <a:srgbClr val="FFFFFF"/>
                      </a:solidFill>
                      <a:prstDash val="solid"/>
                      <a:round/>
                      <a:headEnd type="none" w="med" len="med"/>
                      <a:tailEnd type="none" w="med" len="med"/>
                    </a:lnL>
                    <a:lnR cap="flat">
                      <a:noFill/>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周艺</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22</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钟伟</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19</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9" name="Line 157">
            <a:extLst>
              <a:ext uri="{FF2B5EF4-FFF2-40B4-BE49-F238E27FC236}">
                <a16:creationId xmlns:a16="http://schemas.microsoft.com/office/drawing/2014/main" id="{1819F4BE-8B09-4133-BF63-1578B809503F}"/>
              </a:ext>
            </a:extLst>
          </p:cNvPr>
          <p:cNvSpPr>
            <a:spLocks noChangeShapeType="1"/>
          </p:cNvSpPr>
          <p:nvPr/>
        </p:nvSpPr>
        <p:spPr bwMode="auto">
          <a:xfrm flipH="1" flipV="1">
            <a:off x="8238075" y="779143"/>
            <a:ext cx="1296987" cy="3168650"/>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20" name="Line 158">
            <a:extLst>
              <a:ext uri="{FF2B5EF4-FFF2-40B4-BE49-F238E27FC236}">
                <a16:creationId xmlns:a16="http://schemas.microsoft.com/office/drawing/2014/main" id="{D48DD16C-7F4C-4F53-9D01-03933D4BFF63}"/>
              </a:ext>
            </a:extLst>
          </p:cNvPr>
          <p:cNvSpPr>
            <a:spLocks noChangeShapeType="1"/>
          </p:cNvSpPr>
          <p:nvPr/>
        </p:nvSpPr>
        <p:spPr bwMode="auto">
          <a:xfrm flipV="1">
            <a:off x="11262262" y="779143"/>
            <a:ext cx="288925" cy="3168650"/>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21" name="Line 159">
            <a:extLst>
              <a:ext uri="{FF2B5EF4-FFF2-40B4-BE49-F238E27FC236}">
                <a16:creationId xmlns:a16="http://schemas.microsoft.com/office/drawing/2014/main" id="{7B21A9B8-270E-43E2-8A63-D685983C344E}"/>
              </a:ext>
            </a:extLst>
          </p:cNvPr>
          <p:cNvSpPr>
            <a:spLocks noChangeShapeType="1"/>
          </p:cNvSpPr>
          <p:nvPr/>
        </p:nvSpPr>
        <p:spPr bwMode="auto">
          <a:xfrm flipH="1" flipV="1">
            <a:off x="8238075" y="3227068"/>
            <a:ext cx="1296987" cy="3168650"/>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22" name="Line 160">
            <a:extLst>
              <a:ext uri="{FF2B5EF4-FFF2-40B4-BE49-F238E27FC236}">
                <a16:creationId xmlns:a16="http://schemas.microsoft.com/office/drawing/2014/main" id="{CC0ACC5D-E79F-4EDA-B6E3-343D8214F2FC}"/>
              </a:ext>
            </a:extLst>
          </p:cNvPr>
          <p:cNvSpPr>
            <a:spLocks noChangeShapeType="1"/>
          </p:cNvSpPr>
          <p:nvPr/>
        </p:nvSpPr>
        <p:spPr bwMode="auto">
          <a:xfrm flipV="1">
            <a:off x="11280824" y="3236593"/>
            <a:ext cx="288925" cy="3168650"/>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23" name="箭头: 左 22">
            <a:extLst>
              <a:ext uri="{FF2B5EF4-FFF2-40B4-BE49-F238E27FC236}">
                <a16:creationId xmlns:a16="http://schemas.microsoft.com/office/drawing/2014/main" id="{F3FDE21F-3C91-4B90-8152-5F02E77E6740}"/>
              </a:ext>
            </a:extLst>
          </p:cNvPr>
          <p:cNvSpPr/>
          <p:nvPr/>
        </p:nvSpPr>
        <p:spPr>
          <a:xfrm rot="16048297">
            <a:off x="9979511" y="3367427"/>
            <a:ext cx="398293" cy="440007"/>
          </a:xfrm>
          <a:prstGeom prst="lef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Rectangle 6">
            <a:extLst>
              <a:ext uri="{FF2B5EF4-FFF2-40B4-BE49-F238E27FC236}">
                <a16:creationId xmlns:a16="http://schemas.microsoft.com/office/drawing/2014/main" id="{260FDD04-6709-438F-B533-BCA0ACB61253}"/>
              </a:ext>
            </a:extLst>
          </p:cNvPr>
          <p:cNvSpPr>
            <a:spLocks noChangeArrowheads="1"/>
          </p:cNvSpPr>
          <p:nvPr/>
        </p:nvSpPr>
        <p:spPr bwMode="auto">
          <a:xfrm>
            <a:off x="838835" y="4236717"/>
            <a:ext cx="4572000" cy="1007181"/>
          </a:xfrm>
          <a:prstGeom prst="rect">
            <a:avLst/>
          </a:prstGeom>
          <a:noFill/>
          <a:ln w="12700" cap="sq" algn="ctr">
            <a:noFill/>
            <a:miter lim="800000"/>
            <a:headEnd/>
            <a:tailEnd/>
          </a:ln>
          <a:effectLst/>
        </p:spPr>
        <p:txBody>
          <a:bodyPr lIns="72000" tIns="72000" rIns="72000" bIns="72000">
            <a:spAutoFit/>
          </a:bodyPr>
          <a:lstStyle/>
          <a:p>
            <a:pPr fontAlgn="auto">
              <a:spcBef>
                <a:spcPts val="0"/>
              </a:spcBef>
              <a:spcAft>
                <a:spcPct val="0"/>
              </a:spcAft>
              <a:buClr>
                <a:srgbClr val="FFFFCC"/>
              </a:buClr>
              <a:buSzPct val="60000"/>
              <a:defRPr/>
            </a:pPr>
            <a:r>
              <a:rPr kumimoji="0" lang="en-US" altLang="zh-CN" sz="2800" kern="0" dirty="0">
                <a:solidFill>
                  <a:srgbClr val="99FF33"/>
                </a:solidFill>
                <a:effectLst>
                  <a:outerShdw blurRad="38100" dist="38100" dir="2700000" algn="tl">
                    <a:srgbClr val="000000"/>
                  </a:outerShdw>
                </a:effectLst>
                <a:latin typeface="Franklin Gothic Book"/>
                <a:ea typeface="黑体" panose="02010609060101010101" pitchFamily="49" charset="-122"/>
              </a:rPr>
              <a:t>UPDATE ST_IS</a:t>
            </a:r>
          </a:p>
          <a:p>
            <a:pPr fontAlgn="auto">
              <a:spcBef>
                <a:spcPts val="0"/>
              </a:spcBef>
              <a:spcAft>
                <a:spcPct val="0"/>
              </a:spcAft>
              <a:buClr>
                <a:srgbClr val="FFFFCC"/>
              </a:buClr>
              <a:buSzPct val="60000"/>
              <a:defRPr/>
            </a:pPr>
            <a:r>
              <a:rPr kumimoji="0" lang="en-US" altLang="zh-CN" sz="2800" kern="0" dirty="0">
                <a:solidFill>
                  <a:srgbClr val="99FF33"/>
                </a:solidFill>
                <a:effectLst>
                  <a:outerShdw blurRad="38100" dist="38100" dir="2700000" algn="tl">
                    <a:srgbClr val="000000"/>
                  </a:outerShdw>
                </a:effectLst>
                <a:latin typeface="Franklin Gothic Book"/>
                <a:ea typeface="黑体" panose="02010609060101010101" pitchFamily="49" charset="-122"/>
              </a:rPr>
              <a:t>SET age=0</a:t>
            </a:r>
            <a:endParaRPr kumimoji="0" lang="zh-CN" altLang="en-US" sz="2800" kern="0" dirty="0">
              <a:solidFill>
                <a:srgbClr val="CCFFCC"/>
              </a:solidFill>
              <a:effectLst>
                <a:outerShdw blurRad="38100" dist="38100" dir="2700000" algn="tl">
                  <a:srgbClr val="000000"/>
                </a:outerShdw>
              </a:effectLst>
              <a:latin typeface="Franklin Gothic Book"/>
              <a:ea typeface="黑体" panose="02010609060101010101" pitchFamily="49" charset="-122"/>
            </a:endParaRPr>
          </a:p>
        </p:txBody>
      </p:sp>
      <p:sp>
        <p:nvSpPr>
          <p:cNvPr id="25" name="Rectangle 7">
            <a:extLst>
              <a:ext uri="{FF2B5EF4-FFF2-40B4-BE49-F238E27FC236}">
                <a16:creationId xmlns:a16="http://schemas.microsoft.com/office/drawing/2014/main" id="{85ECC281-E71C-4E42-A739-AFD2CF30BDE4}"/>
              </a:ext>
            </a:extLst>
          </p:cNvPr>
          <p:cNvSpPr>
            <a:spLocks noChangeArrowheads="1"/>
          </p:cNvSpPr>
          <p:nvPr/>
        </p:nvSpPr>
        <p:spPr bwMode="auto">
          <a:xfrm>
            <a:off x="838835" y="5686740"/>
            <a:ext cx="4032250" cy="1007181"/>
          </a:xfrm>
          <a:prstGeom prst="rect">
            <a:avLst/>
          </a:prstGeom>
          <a:noFill/>
          <a:ln w="12700" cap="sq" algn="ctr">
            <a:noFill/>
            <a:miter lim="800000"/>
            <a:headEnd/>
            <a:tailEnd/>
          </a:ln>
          <a:effectLst/>
        </p:spPr>
        <p:txBody>
          <a:bodyPr lIns="72000" tIns="72000" rIns="72000" bIns="72000">
            <a:spAutoFit/>
          </a:bodyPr>
          <a:lstStyle/>
          <a:p>
            <a:pPr fontAlgn="auto">
              <a:spcBef>
                <a:spcPts val="0"/>
              </a:spcBef>
              <a:spcAft>
                <a:spcPct val="0"/>
              </a:spcAft>
              <a:buClr>
                <a:srgbClr val="FFFFCC"/>
              </a:buClr>
              <a:buSzPct val="60000"/>
              <a:defRPr/>
            </a:pPr>
            <a:r>
              <a:rPr kumimoji="0" lang="en-US" altLang="zh-CN" sz="2800" kern="0" dirty="0">
                <a:solidFill>
                  <a:srgbClr val="99FF33"/>
                </a:solidFill>
                <a:effectLst>
                  <a:outerShdw blurRad="38100" dist="38100" dir="2700000" algn="tl">
                    <a:srgbClr val="000000"/>
                  </a:outerShdw>
                </a:effectLst>
                <a:latin typeface="Franklin Gothic Book"/>
                <a:ea typeface="黑体" panose="02010609060101010101" pitchFamily="49" charset="-122"/>
              </a:rPr>
              <a:t>UPDATE ST SET </a:t>
            </a:r>
            <a:r>
              <a:rPr kumimoji="0" lang="zh-CN" altLang="en-US" sz="2800" kern="0" dirty="0">
                <a:solidFill>
                  <a:srgbClr val="99FF33"/>
                </a:solidFill>
                <a:effectLst>
                  <a:outerShdw blurRad="38100" dist="38100" dir="2700000" algn="tl">
                    <a:srgbClr val="000000"/>
                  </a:outerShdw>
                </a:effectLst>
                <a:latin typeface="Franklin Gothic Book"/>
                <a:ea typeface="黑体" panose="02010609060101010101" pitchFamily="49" charset="-122"/>
              </a:rPr>
              <a:t>年龄</a:t>
            </a:r>
            <a:r>
              <a:rPr kumimoji="0" lang="en-US" altLang="zh-CN" sz="2800" kern="0" dirty="0">
                <a:solidFill>
                  <a:srgbClr val="99FF33"/>
                </a:solidFill>
                <a:effectLst>
                  <a:outerShdw blurRad="38100" dist="38100" dir="2700000" algn="tl">
                    <a:srgbClr val="000000"/>
                  </a:outerShdw>
                </a:effectLst>
                <a:latin typeface="Franklin Gothic Book"/>
                <a:ea typeface="黑体" panose="02010609060101010101" pitchFamily="49" charset="-122"/>
              </a:rPr>
              <a:t>=0</a:t>
            </a:r>
          </a:p>
          <a:p>
            <a:pPr fontAlgn="auto">
              <a:spcBef>
                <a:spcPts val="0"/>
              </a:spcBef>
              <a:spcAft>
                <a:spcPct val="0"/>
              </a:spcAft>
              <a:buClr>
                <a:srgbClr val="FFFFCC"/>
              </a:buClr>
              <a:buSzPct val="60000"/>
              <a:defRPr/>
            </a:pPr>
            <a:r>
              <a:rPr kumimoji="0" lang="en-US" altLang="zh-CN" sz="2800" kern="0" dirty="0">
                <a:solidFill>
                  <a:srgbClr val="99FF33"/>
                </a:solidFill>
                <a:effectLst>
                  <a:outerShdw blurRad="38100" dist="38100" dir="2700000" algn="tl">
                    <a:srgbClr val="000000"/>
                  </a:outerShdw>
                </a:effectLst>
                <a:latin typeface="Franklin Gothic Book"/>
                <a:ea typeface="黑体" panose="02010609060101010101" pitchFamily="49" charset="-122"/>
              </a:rPr>
              <a:t>WHERE </a:t>
            </a:r>
            <a:r>
              <a:rPr kumimoji="0" lang="zh-CN" altLang="en-US" sz="2800" kern="0" dirty="0">
                <a:solidFill>
                  <a:srgbClr val="99FF33"/>
                </a:solidFill>
                <a:effectLst>
                  <a:outerShdw blurRad="38100" dist="38100" dir="2700000" algn="tl">
                    <a:srgbClr val="000000"/>
                  </a:outerShdw>
                </a:effectLst>
                <a:latin typeface="Franklin Gothic Book"/>
                <a:ea typeface="黑体" panose="02010609060101010101" pitchFamily="49" charset="-122"/>
              </a:rPr>
              <a:t>系</a:t>
            </a:r>
            <a:r>
              <a:rPr kumimoji="0" lang="en-US" altLang="zh-CN" sz="2800" kern="0" dirty="0">
                <a:solidFill>
                  <a:srgbClr val="99FF33"/>
                </a:solidFill>
                <a:effectLst>
                  <a:outerShdw blurRad="38100" dist="38100" dir="2700000" algn="tl">
                    <a:srgbClr val="000000"/>
                  </a:outerShdw>
                </a:effectLst>
                <a:latin typeface="Franklin Gothic Book"/>
                <a:ea typeface="黑体" panose="02010609060101010101" pitchFamily="49" charset="-122"/>
              </a:rPr>
              <a:t>='IS'</a:t>
            </a:r>
            <a:endParaRPr kumimoji="0" lang="en-US" altLang="zh-CN" sz="2800" kern="0" dirty="0">
              <a:solidFill>
                <a:srgbClr val="CCFFCC"/>
              </a:solidFill>
              <a:effectLst>
                <a:outerShdw blurRad="38100" dist="38100" dir="2700000" algn="tl">
                  <a:srgbClr val="000000"/>
                </a:outerShdw>
              </a:effectLst>
              <a:latin typeface="Franklin Gothic Book"/>
              <a:ea typeface="黑体" panose="02010609060101010101" pitchFamily="49" charset="-122"/>
            </a:endParaRPr>
          </a:p>
        </p:txBody>
      </p:sp>
      <p:sp>
        <p:nvSpPr>
          <p:cNvPr id="26" name="Rectangle 8">
            <a:extLst>
              <a:ext uri="{FF2B5EF4-FFF2-40B4-BE49-F238E27FC236}">
                <a16:creationId xmlns:a16="http://schemas.microsoft.com/office/drawing/2014/main" id="{DDE10D52-A5D7-40D1-A02A-AB083125E9A3}"/>
              </a:ext>
            </a:extLst>
          </p:cNvPr>
          <p:cNvSpPr>
            <a:spLocks noChangeArrowheads="1"/>
          </p:cNvSpPr>
          <p:nvPr/>
        </p:nvSpPr>
        <p:spPr bwMode="auto">
          <a:xfrm>
            <a:off x="783272" y="3660455"/>
            <a:ext cx="4681538" cy="574675"/>
          </a:xfrm>
          <a:prstGeom prst="rect">
            <a:avLst/>
          </a:prstGeom>
          <a:noFill/>
          <a:ln w="9525">
            <a:noFill/>
            <a:miter lim="800000"/>
            <a:headEnd/>
            <a:tailEnd/>
          </a:ln>
          <a:effectLst/>
        </p:spPr>
        <p:txBody>
          <a:bodyPr/>
          <a:lstStyle/>
          <a:p>
            <a:pPr fontAlgn="auto">
              <a:lnSpc>
                <a:spcPct val="110000"/>
              </a:lnSpc>
              <a:spcBef>
                <a:spcPts val="0"/>
              </a:spcBef>
              <a:spcAft>
                <a:spcPct val="0"/>
              </a:spcAft>
              <a:buClr>
                <a:srgbClr val="66FF33"/>
              </a:buClr>
              <a:buSzPct val="85000"/>
              <a:defRPr/>
            </a:pPr>
            <a:r>
              <a:rPr kumimoji="0" lang="zh-CN" altLang="en-US" sz="2600">
                <a:solidFill>
                  <a:prstClr val="white"/>
                </a:solidFill>
                <a:effectLst>
                  <a:outerShdw blurRad="38100" dist="38100" dir="2700000" algn="tl">
                    <a:srgbClr val="000000"/>
                  </a:outerShdw>
                </a:effectLst>
                <a:latin typeface="Arial" charset="0"/>
                <a:ea typeface="黑体" panose="02010609060101010101" pitchFamily="49" charset="-122"/>
              </a:rPr>
              <a:t>将</a:t>
            </a:r>
            <a:r>
              <a:rPr kumimoji="0" lang="en-US" altLang="zh-CN" sz="2600">
                <a:solidFill>
                  <a:prstClr val="white"/>
                </a:solidFill>
                <a:effectLst>
                  <a:outerShdw blurRad="38100" dist="38100" dir="2700000" algn="tl">
                    <a:srgbClr val="000000"/>
                  </a:outerShdw>
                </a:effectLst>
                <a:latin typeface="Arial" charset="0"/>
                <a:ea typeface="黑体" panose="02010609060101010101" pitchFamily="49" charset="-122"/>
              </a:rPr>
              <a:t>IS</a:t>
            </a:r>
            <a:r>
              <a:rPr kumimoji="0" lang="zh-CN" altLang="en-US" sz="2600">
                <a:solidFill>
                  <a:prstClr val="white"/>
                </a:solidFill>
                <a:effectLst>
                  <a:outerShdw blurRad="38100" dist="38100" dir="2700000" algn="tl">
                    <a:srgbClr val="000000"/>
                  </a:outerShdw>
                </a:effectLst>
                <a:latin typeface="Arial" charset="0"/>
                <a:ea typeface="黑体" panose="02010609060101010101" pitchFamily="49" charset="-122"/>
              </a:rPr>
              <a:t>系学生年龄改为</a:t>
            </a:r>
            <a:r>
              <a:rPr kumimoji="0" lang="en-US" altLang="zh-CN" sz="2600">
                <a:solidFill>
                  <a:prstClr val="white"/>
                </a:solidFill>
                <a:effectLst>
                  <a:outerShdw blurRad="38100" dist="38100" dir="2700000" algn="tl">
                    <a:srgbClr val="000000"/>
                  </a:outerShdw>
                </a:effectLst>
                <a:latin typeface="Arial" charset="0"/>
                <a:ea typeface="黑体" panose="02010609060101010101" pitchFamily="49" charset="-122"/>
              </a:rPr>
              <a:t>0</a:t>
            </a:r>
            <a:endParaRPr kumimoji="0" lang="en-US" altLang="en-US" sz="2600">
              <a:solidFill>
                <a:prstClr val="white"/>
              </a:solidFill>
              <a:effectLst>
                <a:outerShdw blurRad="38100" dist="38100" dir="2700000" algn="tl">
                  <a:srgbClr val="000000"/>
                </a:outerShdw>
              </a:effectLst>
              <a:latin typeface="Arial" charset="0"/>
              <a:ea typeface="+mn-ea"/>
            </a:endParaRPr>
          </a:p>
        </p:txBody>
      </p:sp>
      <p:sp>
        <p:nvSpPr>
          <p:cNvPr id="27" name="AutoShape 9">
            <a:extLst>
              <a:ext uri="{FF2B5EF4-FFF2-40B4-BE49-F238E27FC236}">
                <a16:creationId xmlns:a16="http://schemas.microsoft.com/office/drawing/2014/main" id="{5151A8BB-5386-4179-AAC9-3E197E8B8715}"/>
              </a:ext>
            </a:extLst>
          </p:cNvPr>
          <p:cNvSpPr>
            <a:spLocks noChangeArrowheads="1"/>
          </p:cNvSpPr>
          <p:nvPr/>
        </p:nvSpPr>
        <p:spPr bwMode="auto">
          <a:xfrm>
            <a:off x="1775461" y="5316216"/>
            <a:ext cx="274637" cy="393668"/>
          </a:xfrm>
          <a:prstGeom prst="downArrow">
            <a:avLst>
              <a:gd name="adj1" fmla="val 51454"/>
              <a:gd name="adj2" fmla="val 32297"/>
            </a:avLst>
          </a:prstGeom>
          <a:gradFill rotWithShape="1">
            <a:gsLst>
              <a:gs pos="0">
                <a:srgbClr val="B0A0F2"/>
              </a:gs>
              <a:gs pos="50000">
                <a:srgbClr val="B0A0F2">
                  <a:gamma/>
                  <a:tint val="24314"/>
                  <a:invGamma/>
                </a:srgbClr>
              </a:gs>
              <a:gs pos="100000">
                <a:srgbClr val="B0A0F2"/>
              </a:gs>
            </a:gsLst>
            <a:lin ang="18900000" scaled="1"/>
          </a:gradFill>
          <a:ln w="28575" cap="sq" algn="ctr">
            <a:solidFill>
              <a:srgbClr val="FF0000"/>
            </a:solidFill>
            <a:miter lim="800000"/>
            <a:headEnd/>
            <a:tailEnd/>
          </a:ln>
          <a:effectLst>
            <a:outerShdw dist="53882" dir="2700000" algn="ctr" rotWithShape="0">
              <a:srgbClr val="000514">
                <a:alpha val="50000"/>
              </a:srgbClr>
            </a:outerShdw>
          </a:effectLst>
        </p:spPr>
        <p:txBody>
          <a:bodyPr lIns="36000" tIns="36000" rIns="36000" bIns="36000">
            <a:spAutoFit/>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28" name="Rectangle 10">
            <a:extLst>
              <a:ext uri="{FF2B5EF4-FFF2-40B4-BE49-F238E27FC236}">
                <a16:creationId xmlns:a16="http://schemas.microsoft.com/office/drawing/2014/main" id="{B819BE35-3E2A-4D8F-B449-8EA57ECF04E9}"/>
              </a:ext>
            </a:extLst>
          </p:cNvPr>
          <p:cNvSpPr>
            <a:spLocks noChangeArrowheads="1"/>
          </p:cNvSpPr>
          <p:nvPr/>
        </p:nvSpPr>
        <p:spPr bwMode="auto">
          <a:xfrm>
            <a:off x="2483218" y="5244779"/>
            <a:ext cx="2353208" cy="369332"/>
          </a:xfrm>
          <a:prstGeom prst="rect">
            <a:avLst/>
          </a:prstGeom>
          <a:noFill/>
          <a:ln w="12700" cap="sq">
            <a:noFill/>
            <a:miter lim="800000"/>
            <a:headEnd/>
            <a:tailEnd/>
          </a:ln>
          <a:effectLst/>
        </p:spPr>
        <p:txBody>
          <a:bodyPr wrap="none" lIns="0" tIns="0" rIns="0" bIns="0">
            <a:spAutoFit/>
          </a:bodyPr>
          <a:lstStyle/>
          <a:p>
            <a:pPr algn="ctr" fontAlgn="auto">
              <a:spcBef>
                <a:spcPts val="0"/>
              </a:spcBef>
              <a:spcAft>
                <a:spcPct val="0"/>
              </a:spcAft>
              <a:buSzTx/>
              <a:defRPr/>
            </a:pPr>
            <a:r>
              <a:rPr kumimoji="0" lang="en-US" altLang="zh-CN" sz="2400" kern="0">
                <a:solidFill>
                  <a:srgbClr val="FFCC00"/>
                </a:solidFill>
                <a:effectLst>
                  <a:outerShdw blurRad="38100" dist="38100" dir="2700000" algn="tl">
                    <a:srgbClr val="000000"/>
                  </a:outerShdw>
                </a:effectLst>
                <a:latin typeface="Arial Narrow" pitchFamily="34" charset="0"/>
                <a:ea typeface="黑体" panose="02010609060101010101" pitchFamily="49" charset="-122"/>
              </a:rPr>
              <a:t>SQL</a:t>
            </a:r>
            <a:r>
              <a:rPr kumimoji="0" lang="zh-CN" altLang="en-US" sz="2400" kern="0">
                <a:solidFill>
                  <a:srgbClr val="FFCC00"/>
                </a:solidFill>
                <a:effectLst>
                  <a:outerShdw blurRad="38100" dist="38100" dir="2700000" algn="tl">
                    <a:srgbClr val="000000"/>
                  </a:outerShdw>
                </a:effectLst>
                <a:latin typeface="Arial Narrow" pitchFamily="34" charset="0"/>
                <a:ea typeface="黑体" panose="02010609060101010101" pitchFamily="49" charset="-122"/>
              </a:rPr>
              <a:t>实际做的更新</a:t>
            </a:r>
          </a:p>
        </p:txBody>
      </p:sp>
    </p:spTree>
    <p:extLst>
      <p:ext uri="{BB962C8B-B14F-4D97-AF65-F5344CB8AC3E}">
        <p14:creationId xmlns:p14="http://schemas.microsoft.com/office/powerpoint/2010/main" val="878857335"/>
      </p:ext>
    </p:extLst>
  </p:cSld>
  <p:clrMapOvr>
    <a:masterClrMapping/>
  </p:clrMapOvr>
  <p:transition spd="slow">
    <p:push dir="d"/>
    <p:sndAc>
      <p:stSnd>
        <p:snd r:embed="rId2" name="arrow.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更新视图</a:t>
            </a:r>
            <a:endParaRPr lang="zh-CN" altLang="en-US" sz="4000" b="1" dirty="0">
              <a:solidFill>
                <a:srgbClr val="FFFFCC"/>
              </a:solidFill>
              <a:effectLst>
                <a:outerShdw blurRad="38100" dist="38100" dir="2700000" algn="tl">
                  <a:srgbClr val="000000"/>
                </a:outerShdw>
              </a:effectLst>
              <a:cs typeface="+mn-cs"/>
            </a:endParaRPr>
          </a:p>
        </p:txBody>
      </p:sp>
      <p:sp>
        <p:nvSpPr>
          <p:cNvPr id="30" name="Rectangle 8">
            <a:extLst>
              <a:ext uri="{FF2B5EF4-FFF2-40B4-BE49-F238E27FC236}">
                <a16:creationId xmlns:a16="http://schemas.microsoft.com/office/drawing/2014/main" id="{D197F895-6DF2-4B95-9339-5602E4A5A100}"/>
              </a:ext>
            </a:extLst>
          </p:cNvPr>
          <p:cNvSpPr>
            <a:spLocks noChangeArrowheads="1"/>
          </p:cNvSpPr>
          <p:nvPr/>
        </p:nvSpPr>
        <p:spPr bwMode="auto">
          <a:xfrm>
            <a:off x="819738" y="893090"/>
            <a:ext cx="6428390" cy="574675"/>
          </a:xfrm>
          <a:prstGeom prst="rect">
            <a:avLst/>
          </a:prstGeom>
          <a:noFill/>
          <a:ln w="9525">
            <a:noFill/>
            <a:miter lim="800000"/>
            <a:headEnd/>
            <a:tailEnd/>
          </a:ln>
          <a:effectLst/>
        </p:spPr>
        <p:txBody>
          <a:bodyPr/>
          <a:lstStyle/>
          <a:p>
            <a:pPr fontAlgn="auto">
              <a:lnSpc>
                <a:spcPct val="110000"/>
              </a:lnSpc>
              <a:spcBef>
                <a:spcPts val="0"/>
              </a:spcBef>
              <a:spcAft>
                <a:spcPct val="0"/>
              </a:spcAft>
              <a:buClr>
                <a:srgbClr val="66FF33"/>
              </a:buClr>
              <a:buSzPct val="85000"/>
              <a:defRPr/>
            </a:pPr>
            <a:r>
              <a:rPr kumimoji="0" lang="en-US" altLang="zh-CN" sz="2800" dirty="0">
                <a:solidFill>
                  <a:prstClr val="white"/>
                </a:solidFill>
                <a:effectLst>
                  <a:outerShdw blurRad="38100" dist="38100" dir="2700000" algn="tl">
                    <a:srgbClr val="000000"/>
                  </a:outerShdw>
                </a:effectLst>
                <a:latin typeface="Arial" charset="0"/>
                <a:ea typeface="黑体" panose="02010609060101010101" pitchFamily="49" charset="-122"/>
              </a:rPr>
              <a:t>IS</a:t>
            </a:r>
            <a:r>
              <a:rPr kumimoji="0" lang="zh-CN" altLang="en-US" sz="2800" dirty="0">
                <a:solidFill>
                  <a:prstClr val="white"/>
                </a:solidFill>
                <a:effectLst>
                  <a:outerShdw blurRad="38100" dist="38100" dir="2700000" algn="tl">
                    <a:srgbClr val="000000"/>
                  </a:outerShdw>
                </a:effectLst>
                <a:latin typeface="Arial" charset="0"/>
                <a:ea typeface="黑体" panose="02010609060101010101" pitchFamily="49" charset="-122"/>
              </a:rPr>
              <a:t>系学生的学号、姓名和性别视图</a:t>
            </a:r>
            <a:endParaRPr kumimoji="0" lang="en-US" altLang="en-US" sz="2800" dirty="0">
              <a:solidFill>
                <a:prstClr val="white"/>
              </a:solidFill>
              <a:effectLst>
                <a:outerShdw blurRad="38100" dist="38100" dir="2700000" algn="tl">
                  <a:srgbClr val="000000"/>
                </a:outerShdw>
              </a:effectLst>
              <a:latin typeface="Arial" charset="0"/>
              <a:ea typeface="+mn-ea"/>
            </a:endParaRPr>
          </a:p>
        </p:txBody>
      </p:sp>
      <p:sp>
        <p:nvSpPr>
          <p:cNvPr id="33" name="Rectangle 5">
            <a:extLst>
              <a:ext uri="{FF2B5EF4-FFF2-40B4-BE49-F238E27FC236}">
                <a16:creationId xmlns:a16="http://schemas.microsoft.com/office/drawing/2014/main" id="{7B9F7C24-8EE8-4757-8ED7-AA877D6A9E3F}"/>
              </a:ext>
            </a:extLst>
          </p:cNvPr>
          <p:cNvSpPr>
            <a:spLocks noChangeArrowheads="1"/>
          </p:cNvSpPr>
          <p:nvPr/>
        </p:nvSpPr>
        <p:spPr bwMode="auto">
          <a:xfrm>
            <a:off x="892762" y="1409151"/>
            <a:ext cx="6024562" cy="1723549"/>
          </a:xfrm>
          <a:prstGeom prst="rect">
            <a:avLst/>
          </a:prstGeom>
          <a:noFill/>
          <a:ln w="12700" cap="sq">
            <a:noFill/>
            <a:miter lim="800000"/>
            <a:headEnd/>
            <a:tailEnd/>
          </a:ln>
          <a:effectLst/>
        </p:spPr>
        <p:txBody>
          <a:bodyPr lIns="0" tIns="0" rIns="0" bIns="0">
            <a:spAutoFit/>
          </a:bodyPr>
          <a:lstStyle/>
          <a:p>
            <a:pPr fontAlgn="auto">
              <a:spcBef>
                <a:spcPct val="20000"/>
              </a:spcBef>
              <a:spcAft>
                <a:spcPct val="0"/>
              </a:spcAft>
              <a:buClr>
                <a:srgbClr val="800080"/>
              </a:buClr>
              <a:buSzPct val="60000"/>
              <a:defRPr/>
            </a:pPr>
            <a:r>
              <a:rPr kumimoji="0" lang="en-US" altLang="zh-CN" sz="2800" dirty="0">
                <a:solidFill>
                  <a:srgbClr val="CCFFCC"/>
                </a:solidFill>
                <a:effectLst>
                  <a:outerShdw blurRad="38100" dist="38100" dir="2700000" algn="tl">
                    <a:srgbClr val="000000"/>
                  </a:outerShdw>
                </a:effectLst>
                <a:latin typeface="Franklin Gothic Book"/>
                <a:ea typeface="黑体" panose="02010609060101010101" pitchFamily="49" charset="-122"/>
              </a:rPr>
              <a:t>CREATE VIEW ST_IS AS</a:t>
            </a:r>
            <a:endParaRPr kumimoji="0" lang="en-US" altLang="zh-CN" sz="2800" i="1" dirty="0">
              <a:solidFill>
                <a:srgbClr val="CCFFCC"/>
              </a:solidFill>
              <a:effectLst>
                <a:outerShdw blurRad="38100" dist="38100" dir="2700000" algn="tl">
                  <a:srgbClr val="000000"/>
                </a:outerShdw>
              </a:effectLst>
              <a:latin typeface="Franklin Gothic Book"/>
              <a:ea typeface="黑体" panose="02010609060101010101" pitchFamily="49" charset="-122"/>
            </a:endParaRPr>
          </a:p>
          <a:p>
            <a:pPr fontAlgn="auto">
              <a:spcBef>
                <a:spcPts val="0"/>
              </a:spcBef>
              <a:spcAft>
                <a:spcPct val="0"/>
              </a:spcAft>
              <a:buClr>
                <a:srgbClr val="800080"/>
              </a:buClr>
              <a:buSzPct val="60000"/>
              <a:defRPr/>
            </a:pPr>
            <a:r>
              <a:rPr kumimoji="0" lang="en-US" altLang="zh-CN" sz="2800" dirty="0">
                <a:solidFill>
                  <a:srgbClr val="CCFFCC"/>
                </a:solidFill>
                <a:effectLst>
                  <a:outerShdw blurRad="38100" dist="38100" dir="2700000" algn="tl">
                    <a:srgbClr val="000000"/>
                  </a:outerShdw>
                </a:effectLst>
                <a:latin typeface="Franklin Gothic Book"/>
                <a:ea typeface="黑体" panose="02010609060101010101" pitchFamily="49" charset="-122"/>
              </a:rPr>
              <a:t>SELECT </a:t>
            </a:r>
            <a:r>
              <a:rPr kumimoji="0" lang="zh-CN" altLang="en-US" sz="2800" dirty="0">
                <a:solidFill>
                  <a:srgbClr val="CCFFCC"/>
                </a:solidFill>
                <a:effectLst>
                  <a:outerShdw blurRad="38100" dist="38100" dir="2700000" algn="tl">
                    <a:srgbClr val="000000"/>
                  </a:outerShdw>
                </a:effectLst>
                <a:latin typeface="Franklin Gothic Book"/>
                <a:ea typeface="黑体" panose="02010609060101010101" pitchFamily="49" charset="-122"/>
              </a:rPr>
              <a:t>学号</a:t>
            </a:r>
            <a:r>
              <a:rPr kumimoji="0" lang="en-US" altLang="zh-CN" sz="2800" dirty="0">
                <a:solidFill>
                  <a:srgbClr val="CCFFCC"/>
                </a:solidFill>
                <a:effectLst>
                  <a:outerShdw blurRad="38100" dist="38100" dir="2700000" algn="tl">
                    <a:srgbClr val="000000"/>
                  </a:outerShdw>
                </a:effectLst>
                <a:latin typeface="Franklin Gothic Book"/>
                <a:ea typeface="黑体" panose="02010609060101010101" pitchFamily="49" charset="-122"/>
              </a:rPr>
              <a:t>,</a:t>
            </a:r>
            <a:r>
              <a:rPr kumimoji="0" lang="zh-CN" altLang="en-US" sz="2800" dirty="0">
                <a:solidFill>
                  <a:srgbClr val="CCFFCC"/>
                </a:solidFill>
                <a:effectLst>
                  <a:outerShdw blurRad="38100" dist="38100" dir="2700000" algn="tl">
                    <a:srgbClr val="000000"/>
                  </a:outerShdw>
                </a:effectLst>
                <a:latin typeface="Franklin Gothic Book"/>
                <a:ea typeface="黑体" panose="02010609060101010101" pitchFamily="49" charset="-122"/>
              </a:rPr>
              <a:t>姓名</a:t>
            </a:r>
            <a:r>
              <a:rPr kumimoji="0" lang="en-US" altLang="zh-CN" sz="2800" dirty="0">
                <a:solidFill>
                  <a:srgbClr val="CCFFCC"/>
                </a:solidFill>
                <a:effectLst>
                  <a:outerShdw blurRad="38100" dist="38100" dir="2700000" algn="tl">
                    <a:srgbClr val="000000"/>
                  </a:outerShdw>
                </a:effectLst>
                <a:latin typeface="Franklin Gothic Book"/>
                <a:ea typeface="黑体" panose="02010609060101010101" pitchFamily="49" charset="-122"/>
              </a:rPr>
              <a:t>,</a:t>
            </a:r>
            <a:r>
              <a:rPr kumimoji="0" lang="zh-CN" altLang="en-US" sz="2800" dirty="0">
                <a:solidFill>
                  <a:srgbClr val="CCFFCC"/>
                </a:solidFill>
                <a:effectLst>
                  <a:outerShdw blurRad="38100" dist="38100" dir="2700000" algn="tl">
                    <a:srgbClr val="000000"/>
                  </a:outerShdw>
                </a:effectLst>
                <a:latin typeface="Franklin Gothic Book"/>
                <a:ea typeface="黑体" panose="02010609060101010101" pitchFamily="49" charset="-122"/>
              </a:rPr>
              <a:t>性别</a:t>
            </a:r>
          </a:p>
          <a:p>
            <a:pPr fontAlgn="auto">
              <a:spcBef>
                <a:spcPts val="0"/>
              </a:spcBef>
              <a:spcAft>
                <a:spcPct val="0"/>
              </a:spcAft>
              <a:buClr>
                <a:srgbClr val="800080"/>
              </a:buClr>
              <a:buSzPct val="60000"/>
              <a:defRPr/>
            </a:pPr>
            <a:r>
              <a:rPr kumimoji="0" lang="en-US" altLang="zh-CN" sz="2800" dirty="0">
                <a:solidFill>
                  <a:srgbClr val="CCFFCC"/>
                </a:solidFill>
                <a:effectLst>
                  <a:outerShdw blurRad="38100" dist="38100" dir="2700000" algn="tl">
                    <a:srgbClr val="000000"/>
                  </a:outerShdw>
                </a:effectLst>
                <a:latin typeface="Franklin Gothic Book"/>
                <a:ea typeface="黑体" panose="02010609060101010101" pitchFamily="49" charset="-122"/>
              </a:rPr>
              <a:t>FROM ST</a:t>
            </a:r>
          </a:p>
          <a:p>
            <a:pPr fontAlgn="auto">
              <a:spcBef>
                <a:spcPts val="0"/>
              </a:spcBef>
              <a:spcAft>
                <a:spcPct val="0"/>
              </a:spcAft>
              <a:buClr>
                <a:srgbClr val="800080"/>
              </a:buClr>
              <a:buSzPct val="60000"/>
              <a:defRPr/>
            </a:pPr>
            <a:r>
              <a:rPr kumimoji="0" lang="en-US" altLang="zh-CN" sz="2800" dirty="0">
                <a:solidFill>
                  <a:srgbClr val="CCFFCC"/>
                </a:solidFill>
                <a:effectLst>
                  <a:outerShdw blurRad="38100" dist="38100" dir="2700000" algn="tl">
                    <a:srgbClr val="000000"/>
                  </a:outerShdw>
                </a:effectLst>
                <a:latin typeface="Franklin Gothic Book"/>
                <a:ea typeface="黑体" panose="02010609060101010101" pitchFamily="49" charset="-122"/>
              </a:rPr>
              <a:t>WHERE </a:t>
            </a:r>
            <a:r>
              <a:rPr kumimoji="0" lang="zh-CN" altLang="en-US" sz="2800" dirty="0">
                <a:solidFill>
                  <a:srgbClr val="CCFFCC"/>
                </a:solidFill>
                <a:effectLst>
                  <a:outerShdw blurRad="38100" dist="38100" dir="2700000" algn="tl">
                    <a:srgbClr val="000000"/>
                  </a:outerShdw>
                </a:effectLst>
                <a:latin typeface="Franklin Gothic Book"/>
                <a:ea typeface="黑体" panose="02010609060101010101" pitchFamily="49" charset="-122"/>
              </a:rPr>
              <a:t>系</a:t>
            </a:r>
            <a:r>
              <a:rPr kumimoji="0" lang="en-US" altLang="zh-CN" sz="2800" dirty="0">
                <a:solidFill>
                  <a:srgbClr val="CCFFCC"/>
                </a:solidFill>
                <a:effectLst>
                  <a:outerShdw blurRad="38100" dist="38100" dir="2700000" algn="tl">
                    <a:srgbClr val="000000"/>
                  </a:outerShdw>
                </a:effectLst>
                <a:latin typeface="Franklin Gothic Book"/>
                <a:ea typeface="黑体" panose="02010609060101010101" pitchFamily="49" charset="-122"/>
              </a:rPr>
              <a:t>='IS'</a:t>
            </a:r>
          </a:p>
        </p:txBody>
      </p:sp>
      <p:sp>
        <p:nvSpPr>
          <p:cNvPr id="35" name="Rectangle 4">
            <a:extLst>
              <a:ext uri="{FF2B5EF4-FFF2-40B4-BE49-F238E27FC236}">
                <a16:creationId xmlns:a16="http://schemas.microsoft.com/office/drawing/2014/main" id="{9B68DAB0-AD3F-4E0B-BCF0-BF6412B14452}"/>
              </a:ext>
            </a:extLst>
          </p:cNvPr>
          <p:cNvSpPr>
            <a:spLocks noChangeArrowheads="1"/>
          </p:cNvSpPr>
          <p:nvPr/>
        </p:nvSpPr>
        <p:spPr bwMode="auto">
          <a:xfrm>
            <a:off x="9894149" y="1011151"/>
            <a:ext cx="330219" cy="338554"/>
          </a:xfrm>
          <a:prstGeom prst="rect">
            <a:avLst/>
          </a:prstGeom>
          <a:noFill/>
          <a:ln w="12700" cap="sq">
            <a:noFill/>
            <a:miter lim="800000"/>
            <a:headEnd/>
            <a:tailEnd/>
          </a:ln>
          <a:effectLst/>
        </p:spPr>
        <p:txBody>
          <a:bodyPr wrap="none" lIns="0" tIns="0" rIns="0" bIns="0">
            <a:spAutoFit/>
          </a:bodyPr>
          <a:lstStyle/>
          <a:p>
            <a:pPr fontAlgn="auto">
              <a:spcBef>
                <a:spcPts val="0"/>
              </a:spcBef>
              <a:spcAft>
                <a:spcPct val="0"/>
              </a:spcAft>
              <a:buSzTx/>
              <a:defRPr/>
            </a:pPr>
            <a:r>
              <a:rPr kumimoji="0" lang="en-US" altLang="zh-CN" sz="2200" dirty="0">
                <a:solidFill>
                  <a:prstClr val="white"/>
                </a:solidFill>
                <a:effectLst>
                  <a:outerShdw blurRad="38100" dist="38100" dir="2700000" algn="tl">
                    <a:srgbClr val="000000"/>
                  </a:outerShdw>
                </a:effectLst>
                <a:latin typeface="Times New Roman" pitchFamily="18" charset="0"/>
                <a:ea typeface="黑体" panose="02010609060101010101" pitchFamily="49" charset="-122"/>
              </a:rPr>
              <a:t>ST</a:t>
            </a:r>
          </a:p>
        </p:txBody>
      </p:sp>
      <p:graphicFrame>
        <p:nvGraphicFramePr>
          <p:cNvPr id="36" name="Group 11">
            <a:extLst>
              <a:ext uri="{FF2B5EF4-FFF2-40B4-BE49-F238E27FC236}">
                <a16:creationId xmlns:a16="http://schemas.microsoft.com/office/drawing/2014/main" id="{FE11356F-E9C0-489D-A03A-16E6D70B1B9F}"/>
              </a:ext>
            </a:extLst>
          </p:cNvPr>
          <p:cNvGraphicFramePr>
            <a:graphicFrameLocks noGrp="1"/>
          </p:cNvGraphicFramePr>
          <p:nvPr>
            <p:extLst>
              <p:ext uri="{D42A27DB-BD31-4B8C-83A1-F6EECF244321}">
                <p14:modId xmlns:p14="http://schemas.microsoft.com/office/powerpoint/2010/main" val="1603117116"/>
              </p:ext>
            </p:extLst>
          </p:nvPr>
        </p:nvGraphicFramePr>
        <p:xfrm>
          <a:off x="8309923" y="1494168"/>
          <a:ext cx="3351212" cy="2438400"/>
        </p:xfrm>
        <a:graphic>
          <a:graphicData uri="http://schemas.openxmlformats.org/drawingml/2006/table">
            <a:tbl>
              <a:tblPr/>
              <a:tblGrid>
                <a:gridCol w="820737">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569913">
                  <a:extLst>
                    <a:ext uri="{9D8B030D-6E8A-4147-A177-3AD203B41FA5}">
                      <a16:colId xmlns:a16="http://schemas.microsoft.com/office/drawing/2014/main" val="20002"/>
                    </a:ext>
                  </a:extLst>
                </a:gridCol>
                <a:gridCol w="569912">
                  <a:extLst>
                    <a:ext uri="{9D8B030D-6E8A-4147-A177-3AD203B41FA5}">
                      <a16:colId xmlns:a16="http://schemas.microsoft.com/office/drawing/2014/main" val="20003"/>
                    </a:ext>
                  </a:extLst>
                </a:gridCol>
                <a:gridCol w="631825">
                  <a:extLst>
                    <a:ext uri="{9D8B030D-6E8A-4147-A177-3AD203B41FA5}">
                      <a16:colId xmlns:a16="http://schemas.microsoft.com/office/drawing/2014/main" val="20004"/>
                    </a:ext>
                  </a:extLst>
                </a:gridCol>
              </a:tblGrid>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学号</a:t>
                      </a:r>
                    </a:p>
                  </a:txBody>
                  <a:tcPr marL="0" marR="0" marT="0" marB="0" horzOverflow="overflow">
                    <a:lnL cap="flat">
                      <a:noFill/>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姓名</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性别</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年龄</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系</a:t>
                      </a:r>
                    </a:p>
                  </a:txBody>
                  <a:tcPr marL="0" marR="0" marT="0" marB="0" horzOverflow="overflow">
                    <a:lnL w="12700" cap="flat" cmpd="sng" algn="ctr">
                      <a:solidFill>
                        <a:srgbClr val="FFFFFF"/>
                      </a:solidFill>
                      <a:prstDash val="solid"/>
                      <a:round/>
                      <a:headEnd type="none" w="med" len="med"/>
                      <a:tailEnd type="none" w="med" len="med"/>
                    </a:lnL>
                    <a:lnR cap="flat">
                      <a:noFill/>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98002</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98003</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98004</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98005</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98006</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周艺</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22</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98007</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钟伟</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7" name="Rectangle 81">
            <a:extLst>
              <a:ext uri="{FF2B5EF4-FFF2-40B4-BE49-F238E27FC236}">
                <a16:creationId xmlns:a16="http://schemas.microsoft.com/office/drawing/2014/main" id="{509BE538-D865-4B98-9C35-138AD211A196}"/>
              </a:ext>
            </a:extLst>
          </p:cNvPr>
          <p:cNvSpPr>
            <a:spLocks noChangeArrowheads="1"/>
          </p:cNvSpPr>
          <p:nvPr/>
        </p:nvSpPr>
        <p:spPr bwMode="auto">
          <a:xfrm>
            <a:off x="9580788" y="4754476"/>
            <a:ext cx="722955" cy="338554"/>
          </a:xfrm>
          <a:prstGeom prst="rect">
            <a:avLst/>
          </a:prstGeom>
          <a:noFill/>
          <a:ln w="12700" cap="sq">
            <a:noFill/>
            <a:miter lim="800000"/>
            <a:headEnd/>
            <a:tailEnd/>
          </a:ln>
          <a:effectLst/>
        </p:spPr>
        <p:txBody>
          <a:bodyPr wrap="none" lIns="0" tIns="0" rIns="0" bIns="0">
            <a:spAutoFit/>
          </a:bodyPr>
          <a:lstStyle/>
          <a:p>
            <a:pPr fontAlgn="auto">
              <a:spcBef>
                <a:spcPts val="0"/>
              </a:spcBef>
              <a:spcAft>
                <a:spcPct val="0"/>
              </a:spcAft>
              <a:buSzTx/>
              <a:defRPr/>
            </a:pPr>
            <a:r>
              <a:rPr kumimoji="0" lang="en-US" altLang="zh-CN" sz="2200" dirty="0">
                <a:solidFill>
                  <a:prstClr val="white"/>
                </a:solidFill>
                <a:effectLst>
                  <a:outerShdw blurRad="38100" dist="38100" dir="2700000" algn="tl">
                    <a:srgbClr val="000000"/>
                  </a:outerShdw>
                </a:effectLst>
                <a:latin typeface="Times New Roman" pitchFamily="18" charset="0"/>
                <a:ea typeface="黑体" panose="02010609060101010101" pitchFamily="49" charset="-122"/>
              </a:rPr>
              <a:t>ST_IS</a:t>
            </a:r>
          </a:p>
        </p:txBody>
      </p:sp>
      <p:graphicFrame>
        <p:nvGraphicFramePr>
          <p:cNvPr id="38" name="Group 163">
            <a:extLst>
              <a:ext uri="{FF2B5EF4-FFF2-40B4-BE49-F238E27FC236}">
                <a16:creationId xmlns:a16="http://schemas.microsoft.com/office/drawing/2014/main" id="{EA0D0C25-23E5-4697-B1BE-CA6BF861D3D7}"/>
              </a:ext>
            </a:extLst>
          </p:cNvPr>
          <p:cNvGraphicFramePr>
            <a:graphicFrameLocks noGrp="1"/>
          </p:cNvGraphicFramePr>
          <p:nvPr>
            <p:extLst>
              <p:ext uri="{D42A27DB-BD31-4B8C-83A1-F6EECF244321}">
                <p14:modId xmlns:p14="http://schemas.microsoft.com/office/powerpoint/2010/main" val="66568208"/>
              </p:ext>
            </p:extLst>
          </p:nvPr>
        </p:nvGraphicFramePr>
        <p:xfrm>
          <a:off x="8957623" y="5166055"/>
          <a:ext cx="2049462" cy="914400"/>
        </p:xfrm>
        <a:graphic>
          <a:graphicData uri="http://schemas.openxmlformats.org/drawingml/2006/table">
            <a:tbl>
              <a:tblPr/>
              <a:tblGrid>
                <a:gridCol w="782637">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tblGrid>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学号</a:t>
                      </a:r>
                    </a:p>
                  </a:txBody>
                  <a:tcPr marL="0" marR="0" marT="0" marB="0" horzOverflow="overflow">
                    <a:lnL cap="flat">
                      <a:noFill/>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姓名</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性别</a:t>
                      </a:r>
                    </a:p>
                  </a:txBody>
                  <a:tcPr marL="0" marR="0" marT="0" marB="0" horzOverflow="overflow">
                    <a:lnL w="12700" cap="flat" cmpd="sng" algn="ctr">
                      <a:solidFill>
                        <a:srgbClr val="FFFFFF"/>
                      </a:solidFill>
                      <a:prstDash val="solid"/>
                      <a:round/>
                      <a:headEnd type="none" w="med" len="med"/>
                      <a:tailEnd type="none" w="med" len="med"/>
                    </a:lnL>
                    <a:lnR cap="flat">
                      <a:noFill/>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98003</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98004</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9" name="Line 153">
            <a:extLst>
              <a:ext uri="{FF2B5EF4-FFF2-40B4-BE49-F238E27FC236}">
                <a16:creationId xmlns:a16="http://schemas.microsoft.com/office/drawing/2014/main" id="{4F7134F4-4B62-4309-A321-9AC0CF4884EC}"/>
              </a:ext>
            </a:extLst>
          </p:cNvPr>
          <p:cNvSpPr>
            <a:spLocks noChangeShapeType="1"/>
          </p:cNvSpPr>
          <p:nvPr/>
        </p:nvSpPr>
        <p:spPr bwMode="auto">
          <a:xfrm flipH="1" flipV="1">
            <a:off x="8309923" y="1494168"/>
            <a:ext cx="647700" cy="3600450"/>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40" name="Line 154">
            <a:extLst>
              <a:ext uri="{FF2B5EF4-FFF2-40B4-BE49-F238E27FC236}">
                <a16:creationId xmlns:a16="http://schemas.microsoft.com/office/drawing/2014/main" id="{D2047515-2A63-46BE-BCB9-BD8408F7B791}"/>
              </a:ext>
            </a:extLst>
          </p:cNvPr>
          <p:cNvSpPr>
            <a:spLocks noChangeShapeType="1"/>
          </p:cNvSpPr>
          <p:nvPr/>
        </p:nvSpPr>
        <p:spPr bwMode="auto">
          <a:xfrm flipH="1" flipV="1">
            <a:off x="8309923" y="3870656"/>
            <a:ext cx="647700" cy="2232025"/>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41" name="Line 155">
            <a:extLst>
              <a:ext uri="{FF2B5EF4-FFF2-40B4-BE49-F238E27FC236}">
                <a16:creationId xmlns:a16="http://schemas.microsoft.com/office/drawing/2014/main" id="{34DBCF86-BD15-4236-B231-838F2A3BC4B1}"/>
              </a:ext>
            </a:extLst>
          </p:cNvPr>
          <p:cNvSpPr>
            <a:spLocks noChangeShapeType="1"/>
          </p:cNvSpPr>
          <p:nvPr/>
        </p:nvSpPr>
        <p:spPr bwMode="auto">
          <a:xfrm flipV="1">
            <a:off x="10973749" y="1494169"/>
            <a:ext cx="720725" cy="3671887"/>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42" name="Line 156">
            <a:extLst>
              <a:ext uri="{FF2B5EF4-FFF2-40B4-BE49-F238E27FC236}">
                <a16:creationId xmlns:a16="http://schemas.microsoft.com/office/drawing/2014/main" id="{F59F1B50-43E5-4402-914F-4661CA7CD31E}"/>
              </a:ext>
            </a:extLst>
          </p:cNvPr>
          <p:cNvSpPr>
            <a:spLocks noChangeShapeType="1"/>
          </p:cNvSpPr>
          <p:nvPr/>
        </p:nvSpPr>
        <p:spPr bwMode="auto">
          <a:xfrm flipV="1">
            <a:off x="10973749" y="3870656"/>
            <a:ext cx="720725" cy="2232025"/>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43" name="箭头: 左 42">
            <a:extLst>
              <a:ext uri="{FF2B5EF4-FFF2-40B4-BE49-F238E27FC236}">
                <a16:creationId xmlns:a16="http://schemas.microsoft.com/office/drawing/2014/main" id="{2BC7568D-FF77-470D-A7BD-85689631DBC4}"/>
              </a:ext>
            </a:extLst>
          </p:cNvPr>
          <p:cNvSpPr/>
          <p:nvPr/>
        </p:nvSpPr>
        <p:spPr>
          <a:xfrm rot="16048297">
            <a:off x="9714420" y="4131182"/>
            <a:ext cx="398293" cy="440007"/>
          </a:xfrm>
          <a:prstGeom prst="lef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Rectangle 6">
            <a:extLst>
              <a:ext uri="{FF2B5EF4-FFF2-40B4-BE49-F238E27FC236}">
                <a16:creationId xmlns:a16="http://schemas.microsoft.com/office/drawing/2014/main" id="{42B85BDB-709E-4372-9AB3-88C5BD20A4AA}"/>
              </a:ext>
            </a:extLst>
          </p:cNvPr>
          <p:cNvSpPr>
            <a:spLocks noChangeArrowheads="1"/>
          </p:cNvSpPr>
          <p:nvPr/>
        </p:nvSpPr>
        <p:spPr bwMode="auto">
          <a:xfrm>
            <a:off x="909714" y="4174971"/>
            <a:ext cx="4572000" cy="861774"/>
          </a:xfrm>
          <a:prstGeom prst="rect">
            <a:avLst/>
          </a:prstGeom>
          <a:noFill/>
          <a:ln w="12700" cap="sq">
            <a:noFill/>
            <a:miter lim="800000"/>
            <a:headEnd/>
            <a:tailEnd/>
          </a:ln>
          <a:effectLst/>
        </p:spPr>
        <p:txBody>
          <a:bodyPr lIns="0" tIns="0" rIns="0" bIns="0">
            <a:spAutoFit/>
          </a:bodyPr>
          <a:lstStyle/>
          <a:p>
            <a:pPr fontAlgn="auto">
              <a:spcBef>
                <a:spcPts val="0"/>
              </a:spcBef>
              <a:spcAft>
                <a:spcPct val="0"/>
              </a:spcAft>
              <a:buClr>
                <a:srgbClr val="FFFFCC"/>
              </a:buClr>
              <a:buSzPct val="60000"/>
              <a:defRPr/>
            </a:pPr>
            <a:r>
              <a:rPr kumimoji="0" lang="en-US" altLang="zh-CN" sz="2800" kern="0" dirty="0">
                <a:solidFill>
                  <a:srgbClr val="66FF33"/>
                </a:solidFill>
                <a:effectLst>
                  <a:outerShdw blurRad="38100" dist="38100" dir="2700000" algn="tl">
                    <a:srgbClr val="000000"/>
                  </a:outerShdw>
                </a:effectLst>
                <a:latin typeface="Franklin Gothic Book"/>
                <a:ea typeface="黑体" panose="02010609060101010101" pitchFamily="49" charset="-122"/>
              </a:rPr>
              <a:t>DELETE FROM ST_IS</a:t>
            </a:r>
          </a:p>
          <a:p>
            <a:pPr fontAlgn="auto">
              <a:spcBef>
                <a:spcPts val="0"/>
              </a:spcBef>
              <a:spcAft>
                <a:spcPct val="0"/>
              </a:spcAft>
              <a:buClr>
                <a:srgbClr val="FFFFCC"/>
              </a:buClr>
              <a:buSzPct val="60000"/>
              <a:defRPr/>
            </a:pPr>
            <a:r>
              <a:rPr kumimoji="0" lang="en-US" altLang="zh-CN" sz="2800" kern="0" dirty="0">
                <a:solidFill>
                  <a:srgbClr val="66FF33"/>
                </a:solidFill>
                <a:effectLst>
                  <a:outerShdw blurRad="38100" dist="38100" dir="2700000" algn="tl">
                    <a:srgbClr val="000000"/>
                  </a:outerShdw>
                </a:effectLst>
                <a:latin typeface="Franklin Gothic Book"/>
                <a:ea typeface="黑体" panose="02010609060101010101" pitchFamily="49" charset="-122"/>
              </a:rPr>
              <a:t>WHERE </a:t>
            </a:r>
            <a:r>
              <a:rPr kumimoji="0" lang="zh-CN" altLang="en-US" sz="2800" kern="0" dirty="0">
                <a:solidFill>
                  <a:srgbClr val="66FF33"/>
                </a:solidFill>
                <a:effectLst>
                  <a:outerShdw blurRad="38100" dist="38100" dir="2700000" algn="tl">
                    <a:srgbClr val="000000"/>
                  </a:outerShdw>
                </a:effectLst>
                <a:latin typeface="Franklin Gothic Book"/>
                <a:ea typeface="黑体" panose="02010609060101010101" pitchFamily="49" charset="-122"/>
              </a:rPr>
              <a:t>性别</a:t>
            </a:r>
            <a:r>
              <a:rPr kumimoji="0" lang="en-US" altLang="zh-CN" sz="2800" kern="0" dirty="0">
                <a:solidFill>
                  <a:srgbClr val="66FF33"/>
                </a:solidFill>
                <a:effectLst>
                  <a:outerShdw blurRad="38100" dist="38100" dir="2700000" algn="tl">
                    <a:srgbClr val="000000"/>
                  </a:outerShdw>
                </a:effectLst>
                <a:latin typeface="Franklin Gothic Book"/>
                <a:ea typeface="黑体" panose="02010609060101010101" pitchFamily="49" charset="-122"/>
              </a:rPr>
              <a:t>='</a:t>
            </a:r>
            <a:r>
              <a:rPr kumimoji="0" lang="zh-CN" altLang="en-US" sz="2800" kern="0" dirty="0">
                <a:solidFill>
                  <a:srgbClr val="66FF33"/>
                </a:solidFill>
                <a:effectLst>
                  <a:outerShdw blurRad="38100" dist="38100" dir="2700000" algn="tl">
                    <a:srgbClr val="000000"/>
                  </a:outerShdw>
                </a:effectLst>
                <a:latin typeface="Franklin Gothic Book"/>
                <a:ea typeface="黑体" panose="02010609060101010101" pitchFamily="49" charset="-122"/>
              </a:rPr>
              <a:t>男'</a:t>
            </a:r>
            <a:endParaRPr kumimoji="0" lang="en-US" altLang="zh-CN" sz="2800" kern="0" dirty="0">
              <a:solidFill>
                <a:srgbClr val="66FF33"/>
              </a:solidFill>
              <a:effectLst>
                <a:outerShdw blurRad="38100" dist="38100" dir="2700000" algn="tl">
                  <a:srgbClr val="000000"/>
                </a:outerShdw>
              </a:effectLst>
              <a:latin typeface="Franklin Gothic Book"/>
              <a:ea typeface="黑体" panose="02010609060101010101" pitchFamily="49" charset="-122"/>
            </a:endParaRPr>
          </a:p>
        </p:txBody>
      </p:sp>
      <p:sp>
        <p:nvSpPr>
          <p:cNvPr id="45" name="Rectangle 7">
            <a:extLst>
              <a:ext uri="{FF2B5EF4-FFF2-40B4-BE49-F238E27FC236}">
                <a16:creationId xmlns:a16="http://schemas.microsoft.com/office/drawing/2014/main" id="{81F236F2-3E8A-40C8-985B-CCFAD283CACF}"/>
              </a:ext>
            </a:extLst>
          </p:cNvPr>
          <p:cNvSpPr>
            <a:spLocks noChangeArrowheads="1"/>
          </p:cNvSpPr>
          <p:nvPr/>
        </p:nvSpPr>
        <p:spPr bwMode="auto">
          <a:xfrm>
            <a:off x="909714" y="5644063"/>
            <a:ext cx="5400674" cy="861774"/>
          </a:xfrm>
          <a:prstGeom prst="rect">
            <a:avLst/>
          </a:prstGeom>
          <a:noFill/>
          <a:ln w="12700" cap="sq">
            <a:noFill/>
            <a:miter lim="800000"/>
            <a:headEnd/>
            <a:tailEnd/>
          </a:ln>
          <a:effectLst/>
        </p:spPr>
        <p:txBody>
          <a:bodyPr wrap="square" lIns="0" tIns="0" rIns="0" bIns="0">
            <a:spAutoFit/>
          </a:bodyPr>
          <a:lstStyle/>
          <a:p>
            <a:pPr fontAlgn="auto">
              <a:spcBef>
                <a:spcPts val="0"/>
              </a:spcBef>
              <a:spcAft>
                <a:spcPct val="0"/>
              </a:spcAft>
              <a:buClr>
                <a:srgbClr val="FFFFCC"/>
              </a:buClr>
              <a:buSzPct val="60000"/>
              <a:defRPr/>
            </a:pPr>
            <a:r>
              <a:rPr kumimoji="0" lang="en-US" altLang="zh-CN" sz="2800" kern="0" dirty="0">
                <a:solidFill>
                  <a:srgbClr val="66FF33"/>
                </a:solidFill>
                <a:effectLst>
                  <a:outerShdw blurRad="38100" dist="38100" dir="2700000" algn="tl">
                    <a:srgbClr val="000000"/>
                  </a:outerShdw>
                </a:effectLst>
                <a:latin typeface="Franklin Gothic Book"/>
                <a:ea typeface="黑体" panose="02010609060101010101" pitchFamily="49" charset="-122"/>
              </a:rPr>
              <a:t>DELETE FROM ST</a:t>
            </a:r>
          </a:p>
          <a:p>
            <a:pPr fontAlgn="auto">
              <a:spcBef>
                <a:spcPts val="0"/>
              </a:spcBef>
              <a:spcAft>
                <a:spcPct val="0"/>
              </a:spcAft>
              <a:buClr>
                <a:srgbClr val="FFFFCC"/>
              </a:buClr>
              <a:buSzPct val="60000"/>
              <a:defRPr/>
            </a:pPr>
            <a:r>
              <a:rPr kumimoji="0" lang="en-US" altLang="zh-CN" sz="2800" kern="0" dirty="0">
                <a:solidFill>
                  <a:srgbClr val="66FF33"/>
                </a:solidFill>
                <a:effectLst>
                  <a:outerShdw blurRad="38100" dist="38100" dir="2700000" algn="tl">
                    <a:srgbClr val="000000"/>
                  </a:outerShdw>
                </a:effectLst>
                <a:latin typeface="Franklin Gothic Book"/>
                <a:ea typeface="黑体" panose="02010609060101010101" pitchFamily="49" charset="-122"/>
              </a:rPr>
              <a:t>WHERE </a:t>
            </a:r>
            <a:r>
              <a:rPr kumimoji="0" lang="zh-CN" altLang="en-US" sz="2800" kern="0" dirty="0">
                <a:solidFill>
                  <a:srgbClr val="66FF33"/>
                </a:solidFill>
                <a:effectLst>
                  <a:outerShdw blurRad="38100" dist="38100" dir="2700000" algn="tl">
                    <a:srgbClr val="000000"/>
                  </a:outerShdw>
                </a:effectLst>
                <a:latin typeface="Franklin Gothic Book"/>
                <a:ea typeface="黑体" panose="02010609060101010101" pitchFamily="49" charset="-122"/>
              </a:rPr>
              <a:t>系</a:t>
            </a:r>
            <a:r>
              <a:rPr kumimoji="0" lang="en-US" altLang="zh-CN" sz="2800" kern="0" dirty="0">
                <a:solidFill>
                  <a:srgbClr val="66FF33"/>
                </a:solidFill>
                <a:effectLst>
                  <a:outerShdw blurRad="38100" dist="38100" dir="2700000" algn="tl">
                    <a:srgbClr val="000000"/>
                  </a:outerShdw>
                </a:effectLst>
                <a:latin typeface="Franklin Gothic Book"/>
                <a:ea typeface="黑体" panose="02010609060101010101" pitchFamily="49" charset="-122"/>
              </a:rPr>
              <a:t>='IS'  AND </a:t>
            </a:r>
            <a:r>
              <a:rPr kumimoji="0" lang="zh-CN" altLang="en-US" sz="2800" kern="0" dirty="0">
                <a:solidFill>
                  <a:srgbClr val="66FF33"/>
                </a:solidFill>
                <a:effectLst>
                  <a:outerShdw blurRad="38100" dist="38100" dir="2700000" algn="tl">
                    <a:srgbClr val="000000"/>
                  </a:outerShdw>
                </a:effectLst>
                <a:latin typeface="Franklin Gothic Book"/>
                <a:ea typeface="黑体" panose="02010609060101010101" pitchFamily="49" charset="-122"/>
              </a:rPr>
              <a:t>性别</a:t>
            </a:r>
            <a:r>
              <a:rPr kumimoji="0" lang="en-US" altLang="zh-CN" sz="2800" kern="0" dirty="0">
                <a:solidFill>
                  <a:srgbClr val="66FF33"/>
                </a:solidFill>
                <a:effectLst>
                  <a:outerShdw blurRad="38100" dist="38100" dir="2700000" algn="tl">
                    <a:srgbClr val="000000"/>
                  </a:outerShdw>
                </a:effectLst>
                <a:latin typeface="Franklin Gothic Book"/>
                <a:ea typeface="黑体" panose="02010609060101010101" pitchFamily="49" charset="-122"/>
              </a:rPr>
              <a:t>='</a:t>
            </a:r>
            <a:r>
              <a:rPr kumimoji="0" lang="zh-CN" altLang="en-US" sz="2800" kern="0" dirty="0">
                <a:solidFill>
                  <a:srgbClr val="66FF33"/>
                </a:solidFill>
                <a:effectLst>
                  <a:outerShdw blurRad="38100" dist="38100" dir="2700000" algn="tl">
                    <a:srgbClr val="000000"/>
                  </a:outerShdw>
                </a:effectLst>
                <a:latin typeface="Franklin Gothic Book"/>
                <a:ea typeface="黑体" panose="02010609060101010101" pitchFamily="49" charset="-122"/>
              </a:rPr>
              <a:t>男'</a:t>
            </a:r>
            <a:endParaRPr kumimoji="0" lang="en-US" altLang="zh-CN" sz="2800" kern="0" dirty="0">
              <a:solidFill>
                <a:srgbClr val="66FF33"/>
              </a:solidFill>
              <a:effectLst>
                <a:outerShdw blurRad="38100" dist="38100" dir="2700000" algn="tl">
                  <a:srgbClr val="000000"/>
                </a:outerShdw>
              </a:effectLst>
              <a:latin typeface="Franklin Gothic Book"/>
              <a:ea typeface="黑体" panose="02010609060101010101" pitchFamily="49" charset="-122"/>
            </a:endParaRPr>
          </a:p>
        </p:txBody>
      </p:sp>
      <p:sp>
        <p:nvSpPr>
          <p:cNvPr id="46" name="AutoShape 8">
            <a:extLst>
              <a:ext uri="{FF2B5EF4-FFF2-40B4-BE49-F238E27FC236}">
                <a16:creationId xmlns:a16="http://schemas.microsoft.com/office/drawing/2014/main" id="{155AA65C-D436-4356-9564-10538D7F4CE4}"/>
              </a:ext>
            </a:extLst>
          </p:cNvPr>
          <p:cNvSpPr>
            <a:spLocks noChangeArrowheads="1"/>
          </p:cNvSpPr>
          <p:nvPr/>
        </p:nvSpPr>
        <p:spPr bwMode="auto">
          <a:xfrm>
            <a:off x="1773341" y="5208459"/>
            <a:ext cx="307759" cy="345764"/>
          </a:xfrm>
          <a:prstGeom prst="downArrow">
            <a:avLst>
              <a:gd name="adj1" fmla="val 59537"/>
              <a:gd name="adj2" fmla="val 59080"/>
            </a:avLst>
          </a:prstGeom>
          <a:gradFill rotWithShape="1">
            <a:gsLst>
              <a:gs pos="0">
                <a:srgbClr val="B0A0F2"/>
              </a:gs>
              <a:gs pos="50000">
                <a:srgbClr val="B0A0F2">
                  <a:gamma/>
                  <a:tint val="24314"/>
                  <a:invGamma/>
                </a:srgbClr>
              </a:gs>
              <a:gs pos="100000">
                <a:srgbClr val="B0A0F2"/>
              </a:gs>
            </a:gsLst>
            <a:lin ang="18900000" scaled="1"/>
          </a:gradFill>
          <a:ln w="28575" cap="sq" algn="ctr">
            <a:solidFill>
              <a:srgbClr val="FF0000"/>
            </a:solidFill>
            <a:miter lim="800000"/>
            <a:headEnd/>
            <a:tailEnd/>
          </a:ln>
          <a:effectLst>
            <a:outerShdw dist="53882" dir="2700000" algn="ctr" rotWithShape="0">
              <a:srgbClr val="000514">
                <a:alpha val="50000"/>
              </a:srgbClr>
            </a:outerShdw>
          </a:effectLst>
        </p:spPr>
        <p:txBody>
          <a:bodyPr wrap="square" lIns="36000" tIns="36000" rIns="36000" bIns="36000">
            <a:spAutoFit/>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47" name="Rectangle 10">
            <a:extLst>
              <a:ext uri="{FF2B5EF4-FFF2-40B4-BE49-F238E27FC236}">
                <a16:creationId xmlns:a16="http://schemas.microsoft.com/office/drawing/2014/main" id="{AEA1E85E-51B1-4A57-A900-79C8653FAB1D}"/>
              </a:ext>
            </a:extLst>
          </p:cNvPr>
          <p:cNvSpPr>
            <a:spLocks noChangeArrowheads="1"/>
          </p:cNvSpPr>
          <p:nvPr/>
        </p:nvSpPr>
        <p:spPr bwMode="auto">
          <a:xfrm>
            <a:off x="819738" y="3721997"/>
            <a:ext cx="5400675" cy="574675"/>
          </a:xfrm>
          <a:prstGeom prst="rect">
            <a:avLst/>
          </a:prstGeom>
          <a:noFill/>
          <a:ln w="9525">
            <a:noFill/>
            <a:miter lim="800000"/>
            <a:headEnd/>
            <a:tailEnd/>
          </a:ln>
          <a:effectLst/>
        </p:spPr>
        <p:txBody>
          <a:bodyPr/>
          <a:lstStyle/>
          <a:p>
            <a:pPr fontAlgn="auto">
              <a:lnSpc>
                <a:spcPct val="110000"/>
              </a:lnSpc>
              <a:spcBef>
                <a:spcPts val="0"/>
              </a:spcBef>
              <a:spcAft>
                <a:spcPct val="0"/>
              </a:spcAft>
              <a:buClr>
                <a:srgbClr val="66FF33"/>
              </a:buClr>
              <a:buSzPct val="85000"/>
              <a:defRPr/>
            </a:pPr>
            <a:r>
              <a:rPr kumimoji="0" lang="zh-CN" altLang="en-US" sz="2800" dirty="0">
                <a:solidFill>
                  <a:prstClr val="white"/>
                </a:solidFill>
                <a:effectLst>
                  <a:outerShdw blurRad="38100" dist="38100" dir="2700000" algn="tl">
                    <a:srgbClr val="000000"/>
                  </a:outerShdw>
                </a:effectLst>
                <a:latin typeface="Arial" charset="0"/>
                <a:ea typeface="黑体" panose="02010609060101010101" pitchFamily="49" charset="-122"/>
              </a:rPr>
              <a:t>删除</a:t>
            </a:r>
            <a:r>
              <a:rPr kumimoji="0" lang="en-US" altLang="zh-CN" sz="2800" dirty="0">
                <a:solidFill>
                  <a:prstClr val="white"/>
                </a:solidFill>
                <a:effectLst>
                  <a:outerShdw blurRad="38100" dist="38100" dir="2700000" algn="tl">
                    <a:srgbClr val="000000"/>
                  </a:outerShdw>
                </a:effectLst>
                <a:latin typeface="Arial" charset="0"/>
                <a:ea typeface="黑体" panose="02010609060101010101" pitchFamily="49" charset="-122"/>
              </a:rPr>
              <a:t>IS</a:t>
            </a:r>
            <a:r>
              <a:rPr kumimoji="0" lang="zh-CN" altLang="en-US" sz="2800" dirty="0">
                <a:solidFill>
                  <a:prstClr val="white"/>
                </a:solidFill>
                <a:effectLst>
                  <a:outerShdw blurRad="38100" dist="38100" dir="2700000" algn="tl">
                    <a:srgbClr val="000000"/>
                  </a:outerShdw>
                </a:effectLst>
                <a:latin typeface="Arial" charset="0"/>
                <a:ea typeface="黑体" panose="02010609060101010101" pitchFamily="49" charset="-122"/>
              </a:rPr>
              <a:t>系男学生</a:t>
            </a:r>
            <a:endParaRPr kumimoji="0" lang="en-US" altLang="en-US" sz="2800" dirty="0">
              <a:solidFill>
                <a:prstClr val="white"/>
              </a:solidFill>
              <a:effectLst>
                <a:outerShdw blurRad="38100" dist="38100" dir="2700000" algn="tl">
                  <a:srgbClr val="000000"/>
                </a:outerShdw>
              </a:effectLst>
              <a:latin typeface="Arial" charset="0"/>
              <a:ea typeface="+mn-ea"/>
            </a:endParaRPr>
          </a:p>
        </p:txBody>
      </p:sp>
      <p:sp>
        <p:nvSpPr>
          <p:cNvPr id="48" name="Rectangle 11">
            <a:extLst>
              <a:ext uri="{FF2B5EF4-FFF2-40B4-BE49-F238E27FC236}">
                <a16:creationId xmlns:a16="http://schemas.microsoft.com/office/drawing/2014/main" id="{57420D1F-3AB4-4009-A704-30C95554B4F5}"/>
              </a:ext>
            </a:extLst>
          </p:cNvPr>
          <p:cNvSpPr>
            <a:spLocks noChangeArrowheads="1"/>
          </p:cNvSpPr>
          <p:nvPr/>
        </p:nvSpPr>
        <p:spPr bwMode="auto">
          <a:xfrm>
            <a:off x="2297095" y="5184891"/>
            <a:ext cx="2353208" cy="369332"/>
          </a:xfrm>
          <a:prstGeom prst="rect">
            <a:avLst/>
          </a:prstGeom>
          <a:noFill/>
          <a:ln w="12700" cap="sq">
            <a:noFill/>
            <a:miter lim="800000"/>
            <a:headEnd/>
            <a:tailEnd/>
          </a:ln>
          <a:effectLst/>
        </p:spPr>
        <p:txBody>
          <a:bodyPr wrap="none" lIns="0" tIns="0" rIns="0" bIns="0">
            <a:spAutoFit/>
          </a:bodyPr>
          <a:lstStyle/>
          <a:p>
            <a:pPr algn="ctr" fontAlgn="auto">
              <a:spcBef>
                <a:spcPts val="0"/>
              </a:spcBef>
              <a:spcAft>
                <a:spcPct val="0"/>
              </a:spcAft>
              <a:buSzTx/>
              <a:defRPr/>
            </a:pPr>
            <a:r>
              <a:rPr kumimoji="0" lang="en-US" altLang="zh-CN" sz="2400" kern="0" dirty="0">
                <a:solidFill>
                  <a:srgbClr val="FFCC00"/>
                </a:solidFill>
                <a:effectLst>
                  <a:outerShdw blurRad="38100" dist="38100" dir="2700000" algn="tl">
                    <a:srgbClr val="000000"/>
                  </a:outerShdw>
                </a:effectLst>
                <a:latin typeface="Arial Narrow" pitchFamily="34" charset="0"/>
                <a:ea typeface="黑体" panose="02010609060101010101" pitchFamily="49" charset="-122"/>
              </a:rPr>
              <a:t>SQL</a:t>
            </a:r>
            <a:r>
              <a:rPr kumimoji="0" lang="zh-CN" altLang="en-US" sz="2400" kern="0" dirty="0">
                <a:solidFill>
                  <a:srgbClr val="FFCC00"/>
                </a:solidFill>
                <a:effectLst>
                  <a:outerShdw blurRad="38100" dist="38100" dir="2700000" algn="tl">
                    <a:srgbClr val="000000"/>
                  </a:outerShdw>
                </a:effectLst>
                <a:latin typeface="Arial Narrow" pitchFamily="34" charset="0"/>
                <a:ea typeface="黑体" panose="02010609060101010101" pitchFamily="49" charset="-122"/>
              </a:rPr>
              <a:t>实际做的删除</a:t>
            </a:r>
          </a:p>
        </p:txBody>
      </p:sp>
    </p:spTree>
    <p:extLst>
      <p:ext uri="{BB962C8B-B14F-4D97-AF65-F5344CB8AC3E}">
        <p14:creationId xmlns:p14="http://schemas.microsoft.com/office/powerpoint/2010/main" val="2283154344"/>
      </p:ext>
    </p:extLst>
  </p:cSld>
  <p:clrMapOvr>
    <a:masterClrMapping/>
  </p:clrMapOvr>
  <p:transition spd="slow">
    <p:push/>
    <p:sndAc>
      <p:stSnd>
        <p:snd r:embed="rId2" name="arrow.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更新视图</a:t>
            </a:r>
            <a:endParaRPr lang="zh-CN" altLang="en-US" sz="4000" b="1" dirty="0">
              <a:solidFill>
                <a:srgbClr val="FFFFCC"/>
              </a:solidFill>
              <a:effectLst>
                <a:outerShdw blurRad="38100" dist="38100" dir="2700000" algn="tl">
                  <a:srgbClr val="000000"/>
                </a:outerShdw>
              </a:effectLst>
              <a:cs typeface="+mn-cs"/>
            </a:endParaRPr>
          </a:p>
        </p:txBody>
      </p:sp>
      <p:sp>
        <p:nvSpPr>
          <p:cNvPr id="19" name="Rectangle 4">
            <a:extLst>
              <a:ext uri="{FF2B5EF4-FFF2-40B4-BE49-F238E27FC236}">
                <a16:creationId xmlns:a16="http://schemas.microsoft.com/office/drawing/2014/main" id="{A92D266A-A949-42E8-8FCD-698FE6F9F178}"/>
              </a:ext>
            </a:extLst>
          </p:cNvPr>
          <p:cNvSpPr>
            <a:spLocks noChangeArrowheads="1"/>
          </p:cNvSpPr>
          <p:nvPr/>
        </p:nvSpPr>
        <p:spPr bwMode="auto">
          <a:xfrm>
            <a:off x="8039076" y="355281"/>
            <a:ext cx="330219" cy="338554"/>
          </a:xfrm>
          <a:prstGeom prst="rect">
            <a:avLst/>
          </a:prstGeom>
          <a:noFill/>
          <a:ln w="12700" cap="sq">
            <a:noFill/>
            <a:miter lim="800000"/>
            <a:headEnd/>
            <a:tailEnd/>
          </a:ln>
          <a:effectLst/>
        </p:spPr>
        <p:txBody>
          <a:bodyPr wrap="none" lIns="0" tIns="0" rIns="0" bIns="0">
            <a:spAutoFit/>
          </a:bodyPr>
          <a:lstStyle/>
          <a:p>
            <a:pPr fontAlgn="auto">
              <a:spcBef>
                <a:spcPts val="0"/>
              </a:spcBef>
              <a:spcAft>
                <a:spcPct val="0"/>
              </a:spcAft>
              <a:buSzTx/>
              <a:defRPr/>
            </a:pPr>
            <a:r>
              <a:rPr kumimoji="0" lang="en-US" altLang="zh-CN" sz="2200" dirty="0">
                <a:solidFill>
                  <a:prstClr val="white"/>
                </a:solidFill>
                <a:effectLst>
                  <a:outerShdw blurRad="38100" dist="38100" dir="2700000" algn="tl">
                    <a:srgbClr val="000000"/>
                  </a:outerShdw>
                </a:effectLst>
                <a:latin typeface="Times New Roman" pitchFamily="18" charset="0"/>
                <a:ea typeface="黑体" panose="02010609060101010101" pitchFamily="49" charset="-122"/>
              </a:rPr>
              <a:t>ST</a:t>
            </a:r>
          </a:p>
        </p:txBody>
      </p:sp>
      <p:sp>
        <p:nvSpPr>
          <p:cNvPr id="20" name="Text Box 5">
            <a:extLst>
              <a:ext uri="{FF2B5EF4-FFF2-40B4-BE49-F238E27FC236}">
                <a16:creationId xmlns:a16="http://schemas.microsoft.com/office/drawing/2014/main" id="{70878DDC-1591-4B11-8780-362FC1F554ED}"/>
              </a:ext>
            </a:extLst>
          </p:cNvPr>
          <p:cNvSpPr txBox="1">
            <a:spLocks noChangeArrowheads="1"/>
          </p:cNvSpPr>
          <p:nvPr/>
        </p:nvSpPr>
        <p:spPr bwMode="auto">
          <a:xfrm>
            <a:off x="839416" y="4088058"/>
            <a:ext cx="5760640" cy="685800"/>
          </a:xfrm>
          <a:prstGeom prst="rect">
            <a:avLst/>
          </a:prstGeom>
          <a:noFill/>
          <a:ln w="12700" cap="sq">
            <a:noFill/>
            <a:miter lim="800000"/>
            <a:headEnd type="none" w="sm" len="sm"/>
            <a:tailEnd type="none" w="sm" len="sm"/>
          </a:ln>
          <a:effectLst/>
        </p:spPr>
        <p:txBody>
          <a:bodyPr/>
          <a:lstStyle/>
          <a:p>
            <a:pPr marL="358775" indent="-358775" fontAlgn="auto">
              <a:spcBef>
                <a:spcPts val="0"/>
              </a:spcBef>
              <a:spcAft>
                <a:spcPct val="0"/>
              </a:spcAft>
              <a:buClr>
                <a:srgbClr val="FFFFCC"/>
              </a:buClr>
              <a:buSzPct val="60000"/>
              <a:tabLst>
                <a:tab pos="381000" algn="l"/>
              </a:tabLst>
              <a:defRPr/>
            </a:pPr>
            <a:r>
              <a:rPr kumimoji="0" lang="en-US" altLang="zh-CN" sz="3200" kern="0" dirty="0">
                <a:solidFill>
                  <a:srgbClr val="66FF33"/>
                </a:solidFill>
                <a:effectLst>
                  <a:outerShdw blurRad="38100" dist="38100" dir="2700000" algn="tl">
                    <a:srgbClr val="000000"/>
                  </a:outerShdw>
                </a:effectLst>
                <a:latin typeface="Franklin Gothic Book"/>
                <a:ea typeface="黑体" panose="02010609060101010101" pitchFamily="49" charset="-122"/>
              </a:rPr>
              <a:t>CREATE VIEW</a:t>
            </a:r>
          </a:p>
          <a:p>
            <a:pPr marL="358775" indent="-358775" fontAlgn="auto">
              <a:spcBef>
                <a:spcPts val="0"/>
              </a:spcBef>
              <a:spcAft>
                <a:spcPct val="0"/>
              </a:spcAft>
              <a:buClr>
                <a:srgbClr val="FFFFCC"/>
              </a:buClr>
              <a:buSzPct val="60000"/>
              <a:tabLst>
                <a:tab pos="381000" algn="l"/>
              </a:tabLst>
              <a:defRPr/>
            </a:pPr>
            <a:r>
              <a:rPr kumimoji="0" lang="en-US" altLang="zh-CN" sz="3200" kern="0" dirty="0">
                <a:solidFill>
                  <a:srgbClr val="66FF33"/>
                </a:solidFill>
                <a:effectLst>
                  <a:outerShdw blurRad="38100" dist="38100" dir="2700000" algn="tl">
                    <a:srgbClr val="000000"/>
                  </a:outerShdw>
                </a:effectLst>
                <a:latin typeface="Franklin Gothic Book"/>
                <a:ea typeface="黑体" panose="02010609060101010101" pitchFamily="49" charset="-122"/>
              </a:rPr>
              <a:t>   ST_DA(</a:t>
            </a:r>
            <a:r>
              <a:rPr kumimoji="0" lang="zh-CN" altLang="en-US" sz="3200" kern="0" dirty="0">
                <a:solidFill>
                  <a:srgbClr val="66FF33"/>
                </a:solidFill>
                <a:effectLst>
                  <a:outerShdw blurRad="38100" dist="38100" dir="2700000" algn="tl">
                    <a:srgbClr val="000000"/>
                  </a:outerShdw>
                </a:effectLst>
                <a:latin typeface="Franklin Gothic Book"/>
                <a:ea typeface="黑体" panose="02010609060101010101" pitchFamily="49" charset="-122"/>
              </a:rPr>
              <a:t>系别</a:t>
            </a:r>
            <a:r>
              <a:rPr kumimoji="0" lang="en-US" altLang="zh-CN" sz="3200" kern="0" dirty="0">
                <a:solidFill>
                  <a:srgbClr val="66FF33"/>
                </a:solidFill>
                <a:effectLst>
                  <a:outerShdw blurRad="38100" dist="38100" dir="2700000" algn="tl">
                    <a:srgbClr val="000000"/>
                  </a:outerShdw>
                </a:effectLst>
                <a:latin typeface="Franklin Gothic Book"/>
                <a:ea typeface="黑体" panose="02010609060101010101" pitchFamily="49" charset="-122"/>
              </a:rPr>
              <a:t>,</a:t>
            </a:r>
            <a:r>
              <a:rPr kumimoji="0" lang="zh-CN" altLang="en-US" sz="3200" kern="0" dirty="0">
                <a:solidFill>
                  <a:srgbClr val="66FF33"/>
                </a:solidFill>
                <a:effectLst>
                  <a:outerShdw blurRad="38100" dist="38100" dir="2700000" algn="tl">
                    <a:srgbClr val="000000"/>
                  </a:outerShdw>
                </a:effectLst>
                <a:latin typeface="Franklin Gothic Book"/>
                <a:ea typeface="黑体" panose="02010609060101010101" pitchFamily="49" charset="-122"/>
              </a:rPr>
              <a:t>平均年龄</a:t>
            </a:r>
            <a:r>
              <a:rPr kumimoji="0" lang="en-US" altLang="zh-CN" sz="3200" kern="0" dirty="0">
                <a:solidFill>
                  <a:srgbClr val="66FF33"/>
                </a:solidFill>
                <a:effectLst>
                  <a:outerShdw blurRad="38100" dist="38100" dir="2700000" algn="tl">
                    <a:srgbClr val="000000"/>
                  </a:outerShdw>
                </a:effectLst>
                <a:latin typeface="Franklin Gothic Book"/>
                <a:ea typeface="黑体" panose="02010609060101010101" pitchFamily="49" charset="-122"/>
              </a:rPr>
              <a:t>)</a:t>
            </a:r>
            <a:endParaRPr kumimoji="0" lang="en-US" altLang="zh-CN" sz="3200" i="1" kern="0" dirty="0">
              <a:solidFill>
                <a:srgbClr val="66FF33"/>
              </a:solidFill>
              <a:effectLst>
                <a:outerShdw blurRad="38100" dist="38100" dir="2700000" algn="tl">
                  <a:srgbClr val="000000"/>
                </a:outerShdw>
              </a:effectLst>
              <a:latin typeface="Franklin Gothic Book"/>
              <a:ea typeface="黑体" panose="02010609060101010101" pitchFamily="49" charset="-122"/>
            </a:endParaRPr>
          </a:p>
          <a:p>
            <a:pPr marL="358775" indent="-358775" fontAlgn="auto">
              <a:spcBef>
                <a:spcPts val="0"/>
              </a:spcBef>
              <a:spcAft>
                <a:spcPct val="0"/>
              </a:spcAft>
              <a:buClr>
                <a:srgbClr val="FFFFCC"/>
              </a:buClr>
              <a:buSzPct val="60000"/>
              <a:tabLst>
                <a:tab pos="381000" algn="l"/>
              </a:tabLst>
              <a:defRPr/>
            </a:pPr>
            <a:r>
              <a:rPr kumimoji="0" lang="en-US" altLang="zh-CN" sz="3200" kern="0" dirty="0">
                <a:solidFill>
                  <a:srgbClr val="66FF33"/>
                </a:solidFill>
                <a:effectLst>
                  <a:outerShdw blurRad="38100" dist="38100" dir="2700000" algn="tl">
                    <a:srgbClr val="000000"/>
                  </a:outerShdw>
                </a:effectLst>
                <a:latin typeface="Franklin Gothic Book"/>
                <a:ea typeface="黑体" panose="02010609060101010101" pitchFamily="49" charset="-122"/>
              </a:rPr>
              <a:t>AS SELECT </a:t>
            </a:r>
            <a:r>
              <a:rPr kumimoji="0" lang="zh-CN" altLang="en-US" sz="3200" kern="0" dirty="0">
                <a:solidFill>
                  <a:srgbClr val="66FF33"/>
                </a:solidFill>
                <a:effectLst>
                  <a:outerShdw blurRad="38100" dist="38100" dir="2700000" algn="tl">
                    <a:srgbClr val="000000"/>
                  </a:outerShdw>
                </a:effectLst>
                <a:latin typeface="Franklin Gothic Book"/>
                <a:ea typeface="黑体" panose="02010609060101010101" pitchFamily="49" charset="-122"/>
              </a:rPr>
              <a:t>系</a:t>
            </a:r>
            <a:r>
              <a:rPr kumimoji="0" lang="en-US" altLang="zh-CN" sz="3200" kern="0" dirty="0">
                <a:solidFill>
                  <a:srgbClr val="66FF33"/>
                </a:solidFill>
                <a:effectLst>
                  <a:outerShdw blurRad="38100" dist="38100" dir="2700000" algn="tl">
                    <a:srgbClr val="000000"/>
                  </a:outerShdw>
                </a:effectLst>
                <a:latin typeface="Franklin Gothic Book"/>
                <a:ea typeface="黑体" panose="02010609060101010101" pitchFamily="49" charset="-122"/>
              </a:rPr>
              <a:t>,</a:t>
            </a:r>
            <a:r>
              <a:rPr kumimoji="0" lang="en-US" altLang="zh-CN" sz="3200" kern="0" dirty="0">
                <a:solidFill>
                  <a:srgbClr val="00FFFF"/>
                </a:solidFill>
                <a:effectLst>
                  <a:outerShdw blurRad="38100" dist="38100" dir="2700000" algn="tl">
                    <a:srgbClr val="000000"/>
                  </a:outerShdw>
                </a:effectLst>
                <a:latin typeface="Franklin Gothic Book"/>
                <a:ea typeface="黑体" panose="02010609060101010101" pitchFamily="49" charset="-122"/>
              </a:rPr>
              <a:t>AVG(</a:t>
            </a:r>
            <a:r>
              <a:rPr kumimoji="0" lang="zh-CN" altLang="en-US" sz="3200" kern="0" dirty="0">
                <a:solidFill>
                  <a:srgbClr val="00FFFF"/>
                </a:solidFill>
                <a:effectLst>
                  <a:outerShdw blurRad="38100" dist="38100" dir="2700000" algn="tl">
                    <a:srgbClr val="000000"/>
                  </a:outerShdw>
                </a:effectLst>
                <a:latin typeface="Franklin Gothic Book"/>
                <a:ea typeface="黑体" panose="02010609060101010101" pitchFamily="49" charset="-122"/>
              </a:rPr>
              <a:t>年龄</a:t>
            </a:r>
            <a:r>
              <a:rPr kumimoji="0" lang="en-US" altLang="zh-CN" sz="3200" kern="0" dirty="0">
                <a:solidFill>
                  <a:srgbClr val="00FFFF"/>
                </a:solidFill>
                <a:effectLst>
                  <a:outerShdw blurRad="38100" dist="38100" dir="2700000" algn="tl">
                    <a:srgbClr val="000000"/>
                  </a:outerShdw>
                </a:effectLst>
                <a:latin typeface="Franklin Gothic Book"/>
                <a:ea typeface="黑体" panose="02010609060101010101" pitchFamily="49" charset="-122"/>
              </a:rPr>
              <a:t>)</a:t>
            </a:r>
          </a:p>
          <a:p>
            <a:pPr marL="358775" indent="-358775" fontAlgn="auto">
              <a:spcBef>
                <a:spcPts val="0"/>
              </a:spcBef>
              <a:spcAft>
                <a:spcPct val="0"/>
              </a:spcAft>
              <a:buClr>
                <a:srgbClr val="FFFFCC"/>
              </a:buClr>
              <a:buSzPct val="60000"/>
              <a:tabLst>
                <a:tab pos="381000" algn="l"/>
              </a:tabLst>
              <a:defRPr/>
            </a:pPr>
            <a:r>
              <a:rPr kumimoji="0" lang="en-US" altLang="zh-CN" sz="3200" kern="0" dirty="0">
                <a:solidFill>
                  <a:srgbClr val="66FF33"/>
                </a:solidFill>
                <a:effectLst>
                  <a:outerShdw blurRad="38100" dist="38100" dir="2700000" algn="tl">
                    <a:srgbClr val="000000"/>
                  </a:outerShdw>
                </a:effectLst>
                <a:latin typeface="Franklin Gothic Book"/>
                <a:ea typeface="黑体" panose="02010609060101010101" pitchFamily="49" charset="-122"/>
              </a:rPr>
              <a:t>     FROM ST</a:t>
            </a:r>
          </a:p>
          <a:p>
            <a:pPr marL="358775" indent="-358775" fontAlgn="auto">
              <a:spcBef>
                <a:spcPts val="0"/>
              </a:spcBef>
              <a:spcAft>
                <a:spcPct val="0"/>
              </a:spcAft>
              <a:buClr>
                <a:srgbClr val="FFFFCC"/>
              </a:buClr>
              <a:buSzPct val="60000"/>
              <a:tabLst>
                <a:tab pos="381000" algn="l"/>
              </a:tabLst>
              <a:defRPr/>
            </a:pPr>
            <a:r>
              <a:rPr kumimoji="0" lang="en-US" altLang="zh-CN" sz="3200" kern="0" dirty="0">
                <a:solidFill>
                  <a:srgbClr val="00FFFF"/>
                </a:solidFill>
                <a:effectLst>
                  <a:outerShdw blurRad="38100" dist="38100" dir="2700000" algn="tl">
                    <a:srgbClr val="000000"/>
                  </a:outerShdw>
                </a:effectLst>
                <a:latin typeface="Franklin Gothic Book"/>
                <a:ea typeface="黑体" panose="02010609060101010101" pitchFamily="49" charset="-122"/>
              </a:rPr>
              <a:t>    GROUP BY </a:t>
            </a:r>
            <a:r>
              <a:rPr kumimoji="0" lang="zh-CN" altLang="en-US" sz="3200" kern="0" dirty="0">
                <a:solidFill>
                  <a:srgbClr val="00FFFF"/>
                </a:solidFill>
                <a:effectLst>
                  <a:outerShdw blurRad="38100" dist="38100" dir="2700000" algn="tl">
                    <a:srgbClr val="000000"/>
                  </a:outerShdw>
                </a:effectLst>
                <a:latin typeface="Franklin Gothic Book"/>
                <a:ea typeface="黑体" panose="02010609060101010101" pitchFamily="49" charset="-122"/>
              </a:rPr>
              <a:t>系</a:t>
            </a:r>
            <a:r>
              <a:rPr kumimoji="0" lang="en-US" altLang="zh-CN" sz="3200" kern="0" dirty="0">
                <a:solidFill>
                  <a:srgbClr val="66FF33"/>
                </a:solidFill>
                <a:effectLst>
                  <a:outerShdw blurRad="38100" dist="38100" dir="2700000" algn="tl">
                    <a:srgbClr val="000000"/>
                  </a:outerShdw>
                </a:effectLst>
                <a:latin typeface="Franklin Gothic Book"/>
                <a:ea typeface="黑体" panose="02010609060101010101" pitchFamily="49" charset="-122"/>
              </a:rPr>
              <a:t> </a:t>
            </a:r>
          </a:p>
        </p:txBody>
      </p:sp>
      <p:sp>
        <p:nvSpPr>
          <p:cNvPr id="21" name="Rectangle 6">
            <a:extLst>
              <a:ext uri="{FF2B5EF4-FFF2-40B4-BE49-F238E27FC236}">
                <a16:creationId xmlns:a16="http://schemas.microsoft.com/office/drawing/2014/main" id="{04BA8CC7-CA0F-4F33-9C36-B30388D5F2E2}"/>
              </a:ext>
            </a:extLst>
          </p:cNvPr>
          <p:cNvSpPr txBox="1">
            <a:spLocks noChangeArrowheads="1"/>
          </p:cNvSpPr>
          <p:nvPr/>
        </p:nvSpPr>
        <p:spPr bwMode="auto">
          <a:xfrm>
            <a:off x="839416" y="980827"/>
            <a:ext cx="6048672" cy="24481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marL="0" indent="0" eaLnBrk="1" hangingPunct="1">
              <a:lnSpc>
                <a:spcPct val="110000"/>
              </a:lnSpc>
              <a:spcAft>
                <a:spcPct val="0"/>
              </a:spcAft>
              <a:buNone/>
              <a:defRPr/>
            </a:pPr>
            <a:r>
              <a:rPr kumimoji="0" lang="zh-CN" altLang="en-US" sz="3200" dirty="0">
                <a:solidFill>
                  <a:srgbClr val="FFFF00"/>
                </a:solidFill>
                <a:latin typeface="Arial" charset="0"/>
              </a:rPr>
              <a:t>注意并不是所有视图都可以任意进行更新的！</a:t>
            </a:r>
            <a:endParaRPr kumimoji="0" lang="en-US" altLang="en-US" sz="3200" dirty="0">
              <a:solidFill>
                <a:srgbClr val="FFFF00"/>
              </a:solidFill>
              <a:latin typeface="Arial" charset="0"/>
            </a:endParaRPr>
          </a:p>
        </p:txBody>
      </p:sp>
      <p:sp>
        <p:nvSpPr>
          <p:cNvPr id="22" name="Rectangle 7">
            <a:extLst>
              <a:ext uri="{FF2B5EF4-FFF2-40B4-BE49-F238E27FC236}">
                <a16:creationId xmlns:a16="http://schemas.microsoft.com/office/drawing/2014/main" id="{BEA619F2-FDA0-4352-AED7-BAEA4F937265}"/>
              </a:ext>
            </a:extLst>
          </p:cNvPr>
          <p:cNvSpPr>
            <a:spLocks noChangeArrowheads="1"/>
          </p:cNvSpPr>
          <p:nvPr/>
        </p:nvSpPr>
        <p:spPr bwMode="auto">
          <a:xfrm>
            <a:off x="825946" y="2334268"/>
            <a:ext cx="6278166" cy="1079500"/>
          </a:xfrm>
          <a:prstGeom prst="rect">
            <a:avLst/>
          </a:prstGeom>
          <a:noFill/>
          <a:ln w="9525">
            <a:noFill/>
            <a:miter lim="800000"/>
            <a:headEnd/>
            <a:tailEnd/>
          </a:ln>
          <a:effectLst/>
        </p:spPr>
        <p:txBody>
          <a:bodyPr/>
          <a:lstStyle/>
          <a:p>
            <a:pPr fontAlgn="auto">
              <a:lnSpc>
                <a:spcPct val="110000"/>
              </a:lnSpc>
              <a:spcBef>
                <a:spcPts val="0"/>
              </a:spcBef>
              <a:spcAft>
                <a:spcPct val="0"/>
              </a:spcAft>
              <a:buClr>
                <a:srgbClr val="66FF33"/>
              </a:buClr>
              <a:buSzPct val="85000"/>
              <a:defRPr/>
            </a:pPr>
            <a:r>
              <a:rPr kumimoji="0" lang="zh-CN" altLang="en-US" sz="3200" dirty="0">
                <a:solidFill>
                  <a:srgbClr val="CCFFCC"/>
                </a:solidFill>
                <a:effectLst>
                  <a:outerShdw blurRad="38100" dist="38100" dir="2700000" algn="tl">
                    <a:srgbClr val="000000"/>
                  </a:outerShdw>
                </a:effectLst>
                <a:latin typeface="楷体" panose="02010609060101010101" pitchFamily="49" charset="-122"/>
                <a:ea typeface="楷体" panose="02010609060101010101" pitchFamily="49" charset="-122"/>
              </a:rPr>
              <a:t>例如以下视图的定义中出现了聚合函数，是一种统计视图，因此不能也没有必要更新！</a:t>
            </a:r>
            <a:endParaRPr kumimoji="0" lang="en-US" altLang="en-US" sz="3200" dirty="0">
              <a:solidFill>
                <a:srgbClr val="CCFFCC"/>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aphicFrame>
        <p:nvGraphicFramePr>
          <p:cNvPr id="23" name="Group 8">
            <a:extLst>
              <a:ext uri="{FF2B5EF4-FFF2-40B4-BE49-F238E27FC236}">
                <a16:creationId xmlns:a16="http://schemas.microsoft.com/office/drawing/2014/main" id="{ECA6C128-A2C0-4555-B9D4-58A0D26839E1}"/>
              </a:ext>
            </a:extLst>
          </p:cNvPr>
          <p:cNvGraphicFramePr>
            <a:graphicFrameLocks noGrp="1"/>
          </p:cNvGraphicFramePr>
          <p:nvPr>
            <p:extLst>
              <p:ext uri="{D42A27DB-BD31-4B8C-83A1-F6EECF244321}">
                <p14:modId xmlns:p14="http://schemas.microsoft.com/office/powerpoint/2010/main" val="1667513809"/>
              </p:ext>
            </p:extLst>
          </p:nvPr>
        </p:nvGraphicFramePr>
        <p:xfrm>
          <a:off x="7896200" y="788668"/>
          <a:ext cx="3124200" cy="3048000"/>
        </p:xfrm>
        <a:graphic>
          <a:graphicData uri="http://schemas.openxmlformats.org/drawingml/2006/table">
            <a:tbl>
              <a:tblPr/>
              <a:tblGrid>
                <a:gridCol w="668337">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569913">
                  <a:extLst>
                    <a:ext uri="{9D8B030D-6E8A-4147-A177-3AD203B41FA5}">
                      <a16:colId xmlns:a16="http://schemas.microsoft.com/office/drawing/2014/main" val="20002"/>
                    </a:ext>
                  </a:extLst>
                </a:gridCol>
                <a:gridCol w="569912">
                  <a:extLst>
                    <a:ext uri="{9D8B030D-6E8A-4147-A177-3AD203B41FA5}">
                      <a16:colId xmlns:a16="http://schemas.microsoft.com/office/drawing/2014/main" val="20003"/>
                    </a:ext>
                  </a:extLst>
                </a:gridCol>
                <a:gridCol w="557213">
                  <a:extLst>
                    <a:ext uri="{9D8B030D-6E8A-4147-A177-3AD203B41FA5}">
                      <a16:colId xmlns:a16="http://schemas.microsoft.com/office/drawing/2014/main" val="20004"/>
                    </a:ext>
                  </a:extLst>
                </a:gridCol>
              </a:tblGrid>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学号</a:t>
                      </a:r>
                    </a:p>
                  </a:txBody>
                  <a:tcPr marL="0" marR="0" marT="0" marB="0" horzOverflow="overflow">
                    <a:lnL cap="flat">
                      <a:noFill/>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姓名</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性别</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年龄</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系</a:t>
                      </a:r>
                    </a:p>
                  </a:txBody>
                  <a:tcPr marL="0" marR="0" marT="0" marB="0" horzOverflow="overflow">
                    <a:lnL w="12700" cap="flat" cmpd="sng" algn="ctr">
                      <a:solidFill>
                        <a:srgbClr val="FFFFFF"/>
                      </a:solidFill>
                      <a:prstDash val="solid"/>
                      <a:round/>
                      <a:headEnd type="none" w="med" len="med"/>
                      <a:tailEnd type="none" w="med" len="med"/>
                    </a:lnL>
                    <a:lnR cap="flat">
                      <a:noFill/>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98002</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98003</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98004</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98005</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99001</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朱然</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99002</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李度</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99003</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王成</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99004</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孙空</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4" name="Rectangle 81">
            <a:extLst>
              <a:ext uri="{FF2B5EF4-FFF2-40B4-BE49-F238E27FC236}">
                <a16:creationId xmlns:a16="http://schemas.microsoft.com/office/drawing/2014/main" id="{987897B9-5382-4FBC-958D-EDC43AC02F7D}"/>
              </a:ext>
            </a:extLst>
          </p:cNvPr>
          <p:cNvSpPr>
            <a:spLocks noChangeArrowheads="1"/>
          </p:cNvSpPr>
          <p:nvPr/>
        </p:nvSpPr>
        <p:spPr bwMode="auto">
          <a:xfrm>
            <a:off x="9192344" y="4678996"/>
            <a:ext cx="878446" cy="338554"/>
          </a:xfrm>
          <a:prstGeom prst="rect">
            <a:avLst/>
          </a:prstGeom>
          <a:noFill/>
          <a:ln w="12700" cap="sq">
            <a:noFill/>
            <a:miter lim="800000"/>
            <a:headEnd/>
            <a:tailEnd/>
          </a:ln>
          <a:effectLst/>
        </p:spPr>
        <p:txBody>
          <a:bodyPr wrap="none" lIns="0" tIns="0" rIns="0" bIns="0">
            <a:spAutoFit/>
          </a:bodyPr>
          <a:lstStyle/>
          <a:p>
            <a:pPr fontAlgn="auto">
              <a:spcBef>
                <a:spcPts val="0"/>
              </a:spcBef>
              <a:spcAft>
                <a:spcPct val="0"/>
              </a:spcAft>
              <a:buSzTx/>
              <a:defRPr/>
            </a:pPr>
            <a:r>
              <a:rPr kumimoji="0" lang="en-US" altLang="zh-CN" sz="2200" dirty="0">
                <a:solidFill>
                  <a:prstClr val="white"/>
                </a:solidFill>
                <a:effectLst>
                  <a:outerShdw blurRad="38100" dist="38100" dir="2700000" algn="tl">
                    <a:srgbClr val="000000"/>
                  </a:outerShdw>
                </a:effectLst>
                <a:latin typeface="Times New Roman" pitchFamily="18" charset="0"/>
                <a:ea typeface="黑体" panose="02010609060101010101" pitchFamily="49" charset="-122"/>
              </a:rPr>
              <a:t>ST_DA</a:t>
            </a:r>
          </a:p>
        </p:txBody>
      </p:sp>
      <p:graphicFrame>
        <p:nvGraphicFramePr>
          <p:cNvPr id="25" name="Group 163">
            <a:extLst>
              <a:ext uri="{FF2B5EF4-FFF2-40B4-BE49-F238E27FC236}">
                <a16:creationId xmlns:a16="http://schemas.microsoft.com/office/drawing/2014/main" id="{E3A0F1FA-582B-4EB9-9637-E83CC47BD3A1}"/>
              </a:ext>
            </a:extLst>
          </p:cNvPr>
          <p:cNvGraphicFramePr>
            <a:graphicFrameLocks noGrp="1"/>
          </p:cNvGraphicFramePr>
          <p:nvPr>
            <p:extLst>
              <p:ext uri="{D42A27DB-BD31-4B8C-83A1-F6EECF244321}">
                <p14:modId xmlns:p14="http://schemas.microsoft.com/office/powerpoint/2010/main" val="62228708"/>
              </p:ext>
            </p:extLst>
          </p:nvPr>
        </p:nvGraphicFramePr>
        <p:xfrm>
          <a:off x="8569179" y="5090575"/>
          <a:ext cx="2088231" cy="1219200"/>
        </p:xfrm>
        <a:graphic>
          <a:graphicData uri="http://schemas.openxmlformats.org/drawingml/2006/table">
            <a:tbl>
              <a:tblPr/>
              <a:tblGrid>
                <a:gridCol w="864096">
                  <a:extLst>
                    <a:ext uri="{9D8B030D-6E8A-4147-A177-3AD203B41FA5}">
                      <a16:colId xmlns:a16="http://schemas.microsoft.com/office/drawing/2014/main" val="20001"/>
                    </a:ext>
                  </a:extLst>
                </a:gridCol>
                <a:gridCol w="1224135">
                  <a:extLst>
                    <a:ext uri="{9D8B030D-6E8A-4147-A177-3AD203B41FA5}">
                      <a16:colId xmlns:a16="http://schemas.microsoft.com/office/drawing/2014/main" val="20002"/>
                    </a:ext>
                  </a:extLst>
                </a:gridCol>
              </a:tblGrid>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系别</a:t>
                      </a:r>
                    </a:p>
                  </a:txBody>
                  <a:tcPr marL="0" marR="0" marT="0" marB="0"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1800" b="1"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平均年龄</a:t>
                      </a:r>
                    </a:p>
                  </a:txBody>
                  <a:tcPr marL="0" marR="0" marT="0" marB="0" horzOverflow="overflow">
                    <a:lnL w="12700" cap="flat" cmpd="sng" algn="ctr">
                      <a:solidFill>
                        <a:srgbClr val="FFFFFF"/>
                      </a:solidFill>
                      <a:prstDash val="solid"/>
                      <a:round/>
                      <a:headEnd type="none" w="med" len="med"/>
                      <a:tailEnd type="none" w="med" len="med"/>
                    </a:lnL>
                    <a:lnR cap="flat">
                      <a:noFill/>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endParaRPr kumimoji="0" lang="zh-CN" altLang="en-US"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25</a:t>
                      </a:r>
                      <a:endParaRPr kumimoji="0" lang="zh-CN" altLang="en-US"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endParaRPr kumimoji="0" lang="zh-CN" altLang="en-US"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27</a:t>
                      </a:r>
                      <a:endParaRPr kumimoji="0" lang="zh-CN" altLang="en-US"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endParaRPr kumimoji="0" lang="zh-CN" altLang="en-US"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30</a:t>
                      </a:r>
                      <a:endParaRPr kumimoji="0" lang="zh-CN" altLang="en-US" sz="18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0265701"/>
                  </a:ext>
                </a:extLst>
              </a:tr>
            </a:tbl>
          </a:graphicData>
        </a:graphic>
      </p:graphicFrame>
      <p:sp>
        <p:nvSpPr>
          <p:cNvPr id="26" name="Line 154">
            <a:extLst>
              <a:ext uri="{FF2B5EF4-FFF2-40B4-BE49-F238E27FC236}">
                <a16:creationId xmlns:a16="http://schemas.microsoft.com/office/drawing/2014/main" id="{21D45015-7EDD-412F-B745-2D962BBF9C9B}"/>
              </a:ext>
            </a:extLst>
          </p:cNvPr>
          <p:cNvSpPr>
            <a:spLocks noChangeShapeType="1"/>
          </p:cNvSpPr>
          <p:nvPr/>
        </p:nvSpPr>
        <p:spPr bwMode="auto">
          <a:xfrm flipH="1" flipV="1">
            <a:off x="7896199" y="3836667"/>
            <a:ext cx="672979" cy="2546132"/>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27" name="Line 154">
            <a:extLst>
              <a:ext uri="{FF2B5EF4-FFF2-40B4-BE49-F238E27FC236}">
                <a16:creationId xmlns:a16="http://schemas.microsoft.com/office/drawing/2014/main" id="{DECC52FD-A5E0-4B1F-818C-B514CD3A82F5}"/>
              </a:ext>
            </a:extLst>
          </p:cNvPr>
          <p:cNvSpPr>
            <a:spLocks noChangeShapeType="1"/>
          </p:cNvSpPr>
          <p:nvPr/>
        </p:nvSpPr>
        <p:spPr bwMode="auto">
          <a:xfrm flipH="1" flipV="1">
            <a:off x="7896199" y="795916"/>
            <a:ext cx="672978" cy="4294658"/>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28" name="Line 154">
            <a:extLst>
              <a:ext uri="{FF2B5EF4-FFF2-40B4-BE49-F238E27FC236}">
                <a16:creationId xmlns:a16="http://schemas.microsoft.com/office/drawing/2014/main" id="{41EFF0DA-AFE7-4D6B-9689-916165E0BFDD}"/>
              </a:ext>
            </a:extLst>
          </p:cNvPr>
          <p:cNvSpPr>
            <a:spLocks noChangeShapeType="1"/>
          </p:cNvSpPr>
          <p:nvPr/>
        </p:nvSpPr>
        <p:spPr bwMode="auto">
          <a:xfrm flipV="1">
            <a:off x="10657410" y="788668"/>
            <a:ext cx="358685" cy="4228882"/>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29" name="Line 154">
            <a:extLst>
              <a:ext uri="{FF2B5EF4-FFF2-40B4-BE49-F238E27FC236}">
                <a16:creationId xmlns:a16="http://schemas.microsoft.com/office/drawing/2014/main" id="{4C23F2A4-5367-4009-8E10-5E37C43D49D4}"/>
              </a:ext>
            </a:extLst>
          </p:cNvPr>
          <p:cNvSpPr>
            <a:spLocks noChangeShapeType="1"/>
          </p:cNvSpPr>
          <p:nvPr/>
        </p:nvSpPr>
        <p:spPr bwMode="auto">
          <a:xfrm flipV="1">
            <a:off x="10651793" y="3836667"/>
            <a:ext cx="364302" cy="2473108"/>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31" name="箭头: 左 30">
            <a:extLst>
              <a:ext uri="{FF2B5EF4-FFF2-40B4-BE49-F238E27FC236}">
                <a16:creationId xmlns:a16="http://schemas.microsoft.com/office/drawing/2014/main" id="{825CEBFC-D441-4A0B-BE60-3263C157F616}"/>
              </a:ext>
            </a:extLst>
          </p:cNvPr>
          <p:cNvSpPr/>
          <p:nvPr/>
        </p:nvSpPr>
        <p:spPr>
          <a:xfrm rot="16048297">
            <a:off x="9408530" y="4076713"/>
            <a:ext cx="398293" cy="440007"/>
          </a:xfrm>
          <a:prstGeom prst="lef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639330847"/>
      </p:ext>
    </p:extLst>
  </p:cSld>
  <p:clrMapOvr>
    <a:masterClrMapping/>
  </p:clrMapOvr>
  <p:transition spd="med">
    <p:pull/>
    <p:sndAc>
      <p:stSnd>
        <p:snd r:embed="rId2" name="arrow.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更新视图</a:t>
            </a:r>
            <a:endParaRPr lang="zh-CN" altLang="en-US" sz="4000" b="1" dirty="0">
              <a:solidFill>
                <a:srgbClr val="FFFFCC"/>
              </a:solidFill>
              <a:effectLst>
                <a:outerShdw blurRad="38100" dist="38100" dir="2700000" algn="tl">
                  <a:srgbClr val="000000"/>
                </a:outerShdw>
              </a:effectLst>
              <a:cs typeface="+mn-cs"/>
            </a:endParaRPr>
          </a:p>
        </p:txBody>
      </p:sp>
      <p:sp>
        <p:nvSpPr>
          <p:cNvPr id="21" name="Rectangle 6">
            <a:extLst>
              <a:ext uri="{FF2B5EF4-FFF2-40B4-BE49-F238E27FC236}">
                <a16:creationId xmlns:a16="http://schemas.microsoft.com/office/drawing/2014/main" id="{04BA8CC7-CA0F-4F33-9C36-B30388D5F2E2}"/>
              </a:ext>
            </a:extLst>
          </p:cNvPr>
          <p:cNvSpPr txBox="1">
            <a:spLocks noChangeArrowheads="1"/>
          </p:cNvSpPr>
          <p:nvPr/>
        </p:nvSpPr>
        <p:spPr bwMode="auto">
          <a:xfrm>
            <a:off x="870282" y="980827"/>
            <a:ext cx="6048672" cy="24481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marL="0" indent="0" eaLnBrk="1" hangingPunct="1">
              <a:lnSpc>
                <a:spcPct val="110000"/>
              </a:lnSpc>
              <a:spcAft>
                <a:spcPct val="0"/>
              </a:spcAft>
              <a:buNone/>
              <a:defRPr/>
            </a:pPr>
            <a:r>
              <a:rPr kumimoji="0" lang="zh-CN" altLang="en-US" sz="3200" dirty="0">
                <a:solidFill>
                  <a:srgbClr val="FFFF00"/>
                </a:solidFill>
                <a:latin typeface="Arial" charset="0"/>
              </a:rPr>
              <a:t>注意并不是所有视图都可以任意进行更新的！</a:t>
            </a:r>
            <a:endParaRPr kumimoji="0" lang="en-US" altLang="en-US" sz="3200" dirty="0">
              <a:solidFill>
                <a:srgbClr val="FFFF00"/>
              </a:solidFill>
              <a:latin typeface="Arial" charset="0"/>
            </a:endParaRPr>
          </a:p>
        </p:txBody>
      </p:sp>
      <p:sp>
        <p:nvSpPr>
          <p:cNvPr id="15" name="Rectangle 124">
            <a:extLst>
              <a:ext uri="{FF2B5EF4-FFF2-40B4-BE49-F238E27FC236}">
                <a16:creationId xmlns:a16="http://schemas.microsoft.com/office/drawing/2014/main" id="{11B17921-67B6-4A09-AFC4-A1FDBCF1E51B}"/>
              </a:ext>
            </a:extLst>
          </p:cNvPr>
          <p:cNvSpPr>
            <a:spLocks noChangeArrowheads="1"/>
          </p:cNvSpPr>
          <p:nvPr/>
        </p:nvSpPr>
        <p:spPr bwMode="auto">
          <a:xfrm>
            <a:off x="857580" y="2541659"/>
            <a:ext cx="639054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buClr>
                <a:srgbClr val="66FF33"/>
              </a:buClr>
              <a:buSzPct val="85000"/>
              <a:buFont typeface="Wingdings" pitchFamily="2" charset="2"/>
              <a:buNone/>
            </a:pPr>
            <a:r>
              <a:rPr lang="zh-CN" altLang="en-US" sz="3000" dirty="0">
                <a:solidFill>
                  <a:srgbClr val="CCFFCC"/>
                </a:solidFill>
                <a:effectLst>
                  <a:outerShdw blurRad="38100" dist="38100" dir="2700000" algn="tl">
                    <a:srgbClr val="000000"/>
                  </a:outerShdw>
                </a:effectLst>
                <a:latin typeface="楷体" panose="02010609060101010101" pitchFamily="49" charset="-122"/>
                <a:ea typeface="楷体" panose="02010609060101010101" pitchFamily="49" charset="-122"/>
              </a:rPr>
              <a:t>再如以下视图的定义有更新检查要求，即更新时必须满足查询子句中设定的条件</a:t>
            </a:r>
            <a:r>
              <a:rPr lang="en-US" altLang="zh-CN" sz="3000" dirty="0">
                <a:solidFill>
                  <a:srgbClr val="CCFFCC"/>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3000" dirty="0">
                <a:solidFill>
                  <a:srgbClr val="CCFFCC"/>
                </a:solidFill>
                <a:effectLst>
                  <a:outerShdw blurRad="38100" dist="38100" dir="2700000" algn="tl">
                    <a:srgbClr val="000000"/>
                  </a:outerShdw>
                </a:effectLst>
                <a:latin typeface="楷体" panose="02010609060101010101" pitchFamily="49" charset="-122"/>
                <a:ea typeface="楷体" panose="02010609060101010101" pitchFamily="49" charset="-122"/>
              </a:rPr>
              <a:t>此处的条件为性别</a:t>
            </a:r>
            <a:r>
              <a:rPr lang="en-US" altLang="zh-CN" sz="3000" dirty="0">
                <a:solidFill>
                  <a:srgbClr val="CCFFCC"/>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3000" dirty="0">
                <a:solidFill>
                  <a:srgbClr val="CCFFCC"/>
                </a:solidFill>
                <a:effectLst>
                  <a:outerShdw blurRad="38100" dist="38100" dir="2700000" algn="tl">
                    <a:srgbClr val="000000"/>
                  </a:outerShdw>
                </a:effectLst>
                <a:latin typeface="楷体" panose="02010609060101010101" pitchFamily="49" charset="-122"/>
                <a:ea typeface="楷体" panose="02010609060101010101" pitchFamily="49" charset="-122"/>
              </a:rPr>
              <a:t>男</a:t>
            </a:r>
            <a:r>
              <a:rPr lang="en-US" altLang="zh-CN" sz="3000" dirty="0">
                <a:solidFill>
                  <a:srgbClr val="CCFFCC"/>
                </a:solidFill>
                <a:effectLst>
                  <a:outerShdw blurRad="38100" dist="38100" dir="2700000" algn="tl">
                    <a:srgbClr val="000000"/>
                  </a:outerShdw>
                </a:effectLst>
                <a:latin typeface="楷体" panose="02010609060101010101" pitchFamily="49" charset="-122"/>
                <a:ea typeface="楷体" panose="02010609060101010101" pitchFamily="49" charset="-122"/>
              </a:rPr>
              <a:t>')!</a:t>
            </a:r>
            <a:endParaRPr lang="en-US" altLang="en-US" sz="3000" dirty="0">
              <a:solidFill>
                <a:srgbClr val="CCFFCC"/>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16" name="Text Box 125">
            <a:extLst>
              <a:ext uri="{FF2B5EF4-FFF2-40B4-BE49-F238E27FC236}">
                <a16:creationId xmlns:a16="http://schemas.microsoft.com/office/drawing/2014/main" id="{04D85F40-8790-4803-996A-CE4338DE2ACA}"/>
              </a:ext>
            </a:extLst>
          </p:cNvPr>
          <p:cNvSpPr txBox="1">
            <a:spLocks noChangeArrowheads="1"/>
          </p:cNvSpPr>
          <p:nvPr/>
        </p:nvSpPr>
        <p:spPr bwMode="auto">
          <a:xfrm>
            <a:off x="881672" y="4210156"/>
            <a:ext cx="49688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58775" indent="-358775">
              <a:tabLst>
                <a:tab pos="381000" algn="l"/>
              </a:tabLst>
              <a:defRPr kumimoji="1" sz="2400">
                <a:solidFill>
                  <a:schemeClr val="tx1"/>
                </a:solidFill>
                <a:latin typeface="Times New Roman" pitchFamily="18" charset="0"/>
                <a:ea typeface="宋体" pitchFamily="2" charset="-122"/>
              </a:defRPr>
            </a:lvl1pPr>
            <a:lvl2pPr marL="468313">
              <a:tabLst>
                <a:tab pos="381000" algn="l"/>
              </a:tabLst>
              <a:defRPr kumimoji="1" sz="2400">
                <a:solidFill>
                  <a:schemeClr val="tx1"/>
                </a:solidFill>
                <a:latin typeface="Times New Roman" pitchFamily="18" charset="0"/>
                <a:ea typeface="宋体" pitchFamily="2" charset="-122"/>
              </a:defRPr>
            </a:lvl2pPr>
            <a:lvl3pPr>
              <a:tabLst>
                <a:tab pos="381000" algn="l"/>
              </a:tabLst>
              <a:defRPr kumimoji="1" sz="2400">
                <a:solidFill>
                  <a:schemeClr val="tx1"/>
                </a:solidFill>
                <a:latin typeface="Times New Roman" pitchFamily="18" charset="0"/>
                <a:ea typeface="宋体" pitchFamily="2" charset="-122"/>
              </a:defRPr>
            </a:lvl3pPr>
            <a:lvl4pPr>
              <a:tabLst>
                <a:tab pos="381000" algn="l"/>
              </a:tabLst>
              <a:defRPr kumimoji="1" sz="2400">
                <a:solidFill>
                  <a:schemeClr val="tx1"/>
                </a:solidFill>
                <a:latin typeface="Times New Roman" pitchFamily="18" charset="0"/>
                <a:ea typeface="宋体" pitchFamily="2" charset="-122"/>
              </a:defRPr>
            </a:lvl4pPr>
            <a:lvl5pPr>
              <a:tabLst>
                <a:tab pos="3810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3810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3810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3810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381000" algn="l"/>
              </a:tabLst>
              <a:defRPr kumimoji="1" sz="2400">
                <a:solidFill>
                  <a:schemeClr val="tx1"/>
                </a:solidFill>
                <a:latin typeface="Times New Roman" pitchFamily="18" charset="0"/>
                <a:ea typeface="宋体" pitchFamily="2" charset="-122"/>
              </a:defRPr>
            </a:lvl9pPr>
          </a:lstStyle>
          <a:p>
            <a:pPr>
              <a:buClr>
                <a:schemeClr val="folHlink"/>
              </a:buClr>
              <a:buSzPct val="60000"/>
              <a:buFont typeface="Wingdings" pitchFamily="2" charset="2"/>
              <a:buNone/>
            </a:pPr>
            <a:r>
              <a:rPr lang="en-US" altLang="zh-CN" sz="2800" dirty="0">
                <a:solidFill>
                  <a:srgbClr val="66FF33"/>
                </a:solidFill>
                <a:effectLst>
                  <a:outerShdw blurRad="38100" dist="38100" dir="2700000" algn="tl">
                    <a:srgbClr val="000000"/>
                  </a:outerShdw>
                </a:effectLst>
                <a:latin typeface="楷体_GB2312" pitchFamily="49" charset="-122"/>
                <a:ea typeface="楷体_GB2312" pitchFamily="49" charset="-122"/>
              </a:rPr>
              <a:t>CREATE VIEW ST_M AS</a:t>
            </a:r>
          </a:p>
          <a:p>
            <a:pPr>
              <a:buClr>
                <a:schemeClr val="folHlink"/>
              </a:buClr>
              <a:buSzPct val="60000"/>
              <a:buFont typeface="Wingdings" pitchFamily="2" charset="2"/>
              <a:buNone/>
            </a:pPr>
            <a:r>
              <a:rPr lang="en-US" altLang="zh-CN" sz="2800" dirty="0">
                <a:solidFill>
                  <a:srgbClr val="66FF33"/>
                </a:solidFill>
                <a:effectLst>
                  <a:outerShdw blurRad="38100" dist="38100" dir="2700000" algn="tl">
                    <a:srgbClr val="000000"/>
                  </a:outerShdw>
                </a:effectLst>
                <a:latin typeface="楷体_GB2312" pitchFamily="49" charset="-122"/>
                <a:ea typeface="楷体_GB2312" pitchFamily="49" charset="-122"/>
              </a:rPr>
              <a:t>SELECT </a:t>
            </a:r>
            <a:r>
              <a:rPr lang="zh-CN" altLang="en-US" sz="2800" dirty="0">
                <a:solidFill>
                  <a:srgbClr val="66FF33"/>
                </a:solidFill>
                <a:effectLst>
                  <a:outerShdw blurRad="38100" dist="38100" dir="2700000" algn="tl">
                    <a:srgbClr val="000000"/>
                  </a:outerShdw>
                </a:effectLst>
                <a:latin typeface="楷体_GB2312" pitchFamily="49" charset="-122"/>
                <a:ea typeface="楷体_GB2312" pitchFamily="49" charset="-122"/>
              </a:rPr>
              <a:t>姓名</a:t>
            </a:r>
            <a:r>
              <a:rPr lang="en-US" altLang="zh-CN" sz="2800" dirty="0">
                <a:solidFill>
                  <a:srgbClr val="66FF33"/>
                </a:solidFill>
                <a:effectLst>
                  <a:outerShdw blurRad="38100" dist="38100" dir="2700000" algn="tl">
                    <a:srgbClr val="000000"/>
                  </a:outerShdw>
                </a:effectLst>
                <a:latin typeface="楷体_GB2312" pitchFamily="49" charset="-122"/>
                <a:ea typeface="楷体_GB2312" pitchFamily="49" charset="-122"/>
              </a:rPr>
              <a:t>,</a:t>
            </a:r>
            <a:r>
              <a:rPr lang="zh-CN" altLang="en-US" sz="2800" dirty="0">
                <a:solidFill>
                  <a:srgbClr val="66FF33"/>
                </a:solidFill>
                <a:effectLst>
                  <a:outerShdw blurRad="38100" dist="38100" dir="2700000" algn="tl">
                    <a:srgbClr val="000000"/>
                  </a:outerShdw>
                </a:effectLst>
                <a:latin typeface="楷体_GB2312" pitchFamily="49" charset="-122"/>
                <a:ea typeface="楷体_GB2312" pitchFamily="49" charset="-122"/>
              </a:rPr>
              <a:t>性别</a:t>
            </a:r>
          </a:p>
          <a:p>
            <a:pPr>
              <a:buClr>
                <a:schemeClr val="folHlink"/>
              </a:buClr>
              <a:buSzPct val="60000"/>
              <a:buFont typeface="Wingdings" pitchFamily="2" charset="2"/>
              <a:buNone/>
            </a:pPr>
            <a:r>
              <a:rPr lang="en-US" altLang="zh-CN" sz="2800" dirty="0">
                <a:solidFill>
                  <a:srgbClr val="66FF33"/>
                </a:solidFill>
                <a:effectLst>
                  <a:outerShdw blurRad="38100" dist="38100" dir="2700000" algn="tl">
                    <a:srgbClr val="000000"/>
                  </a:outerShdw>
                </a:effectLst>
                <a:latin typeface="楷体_GB2312" pitchFamily="49" charset="-122"/>
                <a:ea typeface="楷体_GB2312" pitchFamily="49" charset="-122"/>
              </a:rPr>
              <a:t>  FROM ST</a:t>
            </a:r>
          </a:p>
          <a:p>
            <a:pPr>
              <a:buClr>
                <a:schemeClr val="folHlink"/>
              </a:buClr>
              <a:buSzPct val="60000"/>
              <a:buFont typeface="Wingdings" pitchFamily="2" charset="2"/>
              <a:buNone/>
            </a:pPr>
            <a:r>
              <a:rPr lang="en-US" altLang="zh-CN" sz="2800" dirty="0">
                <a:solidFill>
                  <a:srgbClr val="66FF33"/>
                </a:solidFill>
                <a:effectLst>
                  <a:outerShdw blurRad="38100" dist="38100" dir="2700000" algn="tl">
                    <a:srgbClr val="000000"/>
                  </a:outerShdw>
                </a:effectLst>
                <a:latin typeface="楷体_GB2312" pitchFamily="49" charset="-122"/>
                <a:ea typeface="楷体_GB2312" pitchFamily="49" charset="-122"/>
              </a:rPr>
              <a:t> WHERE </a:t>
            </a:r>
            <a:r>
              <a:rPr lang="zh-CN" altLang="en-US" sz="2800" dirty="0">
                <a:solidFill>
                  <a:srgbClr val="66FF33"/>
                </a:solidFill>
                <a:effectLst>
                  <a:outerShdw blurRad="38100" dist="38100" dir="2700000" algn="tl">
                    <a:srgbClr val="000000"/>
                  </a:outerShdw>
                </a:effectLst>
                <a:latin typeface="楷体_GB2312" pitchFamily="49" charset="-122"/>
                <a:ea typeface="楷体_GB2312" pitchFamily="49" charset="-122"/>
              </a:rPr>
              <a:t>性别</a:t>
            </a:r>
            <a:r>
              <a:rPr lang="en-US" altLang="zh-CN" sz="2800" dirty="0">
                <a:solidFill>
                  <a:srgbClr val="66FF33"/>
                </a:solidFill>
                <a:effectLst>
                  <a:outerShdw blurRad="38100" dist="38100" dir="2700000" algn="tl">
                    <a:srgbClr val="000000"/>
                  </a:outerShdw>
                </a:effectLst>
                <a:latin typeface="楷体_GB2312" pitchFamily="49" charset="-122"/>
                <a:ea typeface="楷体_GB2312" pitchFamily="49" charset="-122"/>
              </a:rPr>
              <a:t>='</a:t>
            </a:r>
            <a:r>
              <a:rPr lang="zh-CN" altLang="en-US" sz="2800" dirty="0">
                <a:solidFill>
                  <a:srgbClr val="66FF33"/>
                </a:solidFill>
                <a:effectLst>
                  <a:outerShdw blurRad="38100" dist="38100" dir="2700000" algn="tl">
                    <a:srgbClr val="000000"/>
                  </a:outerShdw>
                </a:effectLst>
                <a:latin typeface="楷体_GB2312" pitchFamily="49" charset="-122"/>
                <a:ea typeface="楷体_GB2312" pitchFamily="49" charset="-122"/>
              </a:rPr>
              <a:t>男</a:t>
            </a:r>
            <a:r>
              <a:rPr lang="en-US" altLang="zh-CN" sz="2800" dirty="0">
                <a:solidFill>
                  <a:srgbClr val="66FF33"/>
                </a:solidFill>
                <a:effectLst>
                  <a:outerShdw blurRad="38100" dist="38100" dir="2700000" algn="tl">
                    <a:srgbClr val="000000"/>
                  </a:outerShdw>
                </a:effectLst>
                <a:latin typeface="楷体_GB2312" pitchFamily="49" charset="-122"/>
                <a:ea typeface="楷体_GB2312" pitchFamily="49" charset="-122"/>
              </a:rPr>
              <a:t>'</a:t>
            </a:r>
          </a:p>
          <a:p>
            <a:pPr>
              <a:buClr>
                <a:schemeClr val="folHlink"/>
              </a:buClr>
              <a:buSzPct val="60000"/>
              <a:buFont typeface="Wingdings" pitchFamily="2" charset="2"/>
              <a:buNone/>
            </a:pPr>
            <a:r>
              <a:rPr lang="en-US" altLang="zh-CN" sz="2800" dirty="0">
                <a:solidFill>
                  <a:srgbClr val="00FFFF"/>
                </a:solidFill>
                <a:effectLst>
                  <a:outerShdw blurRad="38100" dist="38100" dir="2700000" algn="tl">
                    <a:srgbClr val="000000"/>
                  </a:outerShdw>
                </a:effectLst>
                <a:latin typeface="楷体_GB2312" pitchFamily="49" charset="-122"/>
                <a:ea typeface="楷体_GB2312" pitchFamily="49" charset="-122"/>
              </a:rPr>
              <a:t>WITH CHECK OPTION</a:t>
            </a:r>
            <a:endParaRPr lang="en-US" altLang="zh-CN" sz="2800" dirty="0">
              <a:solidFill>
                <a:srgbClr val="66FF33"/>
              </a:solidFill>
              <a:effectLst>
                <a:outerShdw blurRad="38100" dist="38100" dir="2700000" algn="tl">
                  <a:srgbClr val="000000"/>
                </a:outerShdw>
              </a:effectLst>
              <a:latin typeface="楷体_GB2312" pitchFamily="49" charset="-122"/>
              <a:ea typeface="楷体_GB2312" pitchFamily="49" charset="-122"/>
            </a:endParaRPr>
          </a:p>
        </p:txBody>
      </p:sp>
      <p:sp>
        <p:nvSpPr>
          <p:cNvPr id="17" name="Rectangle 4">
            <a:extLst>
              <a:ext uri="{FF2B5EF4-FFF2-40B4-BE49-F238E27FC236}">
                <a16:creationId xmlns:a16="http://schemas.microsoft.com/office/drawing/2014/main" id="{4C859917-740F-479E-8417-E9A444BACF2F}"/>
              </a:ext>
            </a:extLst>
          </p:cNvPr>
          <p:cNvSpPr>
            <a:spLocks noChangeArrowheads="1"/>
          </p:cNvSpPr>
          <p:nvPr/>
        </p:nvSpPr>
        <p:spPr bwMode="auto">
          <a:xfrm>
            <a:off x="8380719" y="882157"/>
            <a:ext cx="385763" cy="396875"/>
          </a:xfrm>
          <a:prstGeom prst="rect">
            <a:avLst/>
          </a:prstGeom>
          <a:noFill/>
          <a:ln w="12700" cap="sq">
            <a:noFill/>
            <a:miter lim="800000"/>
            <a:headEnd/>
            <a:tailEnd/>
          </a:ln>
          <a:effectLst/>
        </p:spPr>
        <p:txBody>
          <a:bodyPr wrap="none" lIns="0" tIns="0" rIns="0" bIns="0">
            <a:spAutoFit/>
          </a:bodyPr>
          <a:lstStyle/>
          <a:p>
            <a:pPr fontAlgn="auto">
              <a:spcBef>
                <a:spcPts val="0"/>
              </a:spcBef>
              <a:spcAft>
                <a:spcPct val="0"/>
              </a:spcAft>
              <a:buSzTx/>
              <a:defRPr/>
            </a:pPr>
            <a:r>
              <a:rPr kumimoji="0" lang="en-US" altLang="zh-CN" sz="2600" dirty="0">
                <a:solidFill>
                  <a:prstClr val="white"/>
                </a:solidFill>
                <a:effectLst>
                  <a:outerShdw blurRad="38100" dist="38100" dir="2700000" algn="tl">
                    <a:srgbClr val="000000"/>
                  </a:outerShdw>
                </a:effectLst>
                <a:latin typeface="Times New Roman" pitchFamily="18" charset="0"/>
                <a:ea typeface="黑体" panose="02010609060101010101" pitchFamily="49" charset="-122"/>
              </a:rPr>
              <a:t>ST</a:t>
            </a:r>
          </a:p>
        </p:txBody>
      </p:sp>
      <p:graphicFrame>
        <p:nvGraphicFramePr>
          <p:cNvPr id="18" name="Group 12">
            <a:extLst>
              <a:ext uri="{FF2B5EF4-FFF2-40B4-BE49-F238E27FC236}">
                <a16:creationId xmlns:a16="http://schemas.microsoft.com/office/drawing/2014/main" id="{7B93C878-9E14-4B67-AB9E-09F85661C6BB}"/>
              </a:ext>
            </a:extLst>
          </p:cNvPr>
          <p:cNvGraphicFramePr>
            <a:graphicFrameLocks noGrp="1"/>
          </p:cNvGraphicFramePr>
          <p:nvPr>
            <p:extLst>
              <p:ext uri="{D42A27DB-BD31-4B8C-83A1-F6EECF244321}">
                <p14:modId xmlns:p14="http://schemas.microsoft.com/office/powerpoint/2010/main" val="3791009917"/>
              </p:ext>
            </p:extLst>
          </p:nvPr>
        </p:nvGraphicFramePr>
        <p:xfrm>
          <a:off x="8218537" y="1334039"/>
          <a:ext cx="3351212" cy="2438400"/>
        </p:xfrm>
        <a:graphic>
          <a:graphicData uri="http://schemas.openxmlformats.org/drawingml/2006/table">
            <a:tbl>
              <a:tblPr/>
              <a:tblGrid>
                <a:gridCol w="820737">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569913">
                  <a:extLst>
                    <a:ext uri="{9D8B030D-6E8A-4147-A177-3AD203B41FA5}">
                      <a16:colId xmlns:a16="http://schemas.microsoft.com/office/drawing/2014/main" val="20002"/>
                    </a:ext>
                  </a:extLst>
                </a:gridCol>
                <a:gridCol w="569912">
                  <a:extLst>
                    <a:ext uri="{9D8B030D-6E8A-4147-A177-3AD203B41FA5}">
                      <a16:colId xmlns:a16="http://schemas.microsoft.com/office/drawing/2014/main" val="20003"/>
                    </a:ext>
                  </a:extLst>
                </a:gridCol>
                <a:gridCol w="631825">
                  <a:extLst>
                    <a:ext uri="{9D8B030D-6E8A-4147-A177-3AD203B41FA5}">
                      <a16:colId xmlns:a16="http://schemas.microsoft.com/office/drawing/2014/main" val="20004"/>
                    </a:ext>
                  </a:extLst>
                </a:gridCol>
              </a:tblGrid>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学号</a:t>
                      </a:r>
                    </a:p>
                  </a:txBody>
                  <a:tcPr marL="0" marR="0" marT="0" marB="0" horzOverflow="overflow">
                    <a:lnL cap="flat">
                      <a:noFill/>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姓名</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性别</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年龄</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系</a:t>
                      </a:r>
                    </a:p>
                  </a:txBody>
                  <a:tcPr marL="0" marR="0" marT="0" marB="0" horzOverflow="overflow">
                    <a:lnL w="12700" cap="flat" cmpd="sng" algn="ctr">
                      <a:solidFill>
                        <a:srgbClr val="FFFFFF"/>
                      </a:solidFill>
                      <a:prstDash val="solid"/>
                      <a:round/>
                      <a:headEnd type="none" w="med" len="med"/>
                      <a:tailEnd type="none" w="med" len="med"/>
                    </a:lnL>
                    <a:lnR cap="flat">
                      <a:noFill/>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98002</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98003</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98004</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98005</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524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98006</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周艺</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22</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98007</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钟伟</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19</a:t>
                      </a: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0" name="Rectangle 82">
            <a:extLst>
              <a:ext uri="{FF2B5EF4-FFF2-40B4-BE49-F238E27FC236}">
                <a16:creationId xmlns:a16="http://schemas.microsoft.com/office/drawing/2014/main" id="{3DC793A1-9070-4D34-A99B-C83EAB92774F}"/>
              </a:ext>
            </a:extLst>
          </p:cNvPr>
          <p:cNvSpPr>
            <a:spLocks noChangeArrowheads="1"/>
          </p:cNvSpPr>
          <p:nvPr/>
        </p:nvSpPr>
        <p:spPr bwMode="auto">
          <a:xfrm>
            <a:off x="9803349" y="4697518"/>
            <a:ext cx="1027113" cy="396875"/>
          </a:xfrm>
          <a:prstGeom prst="rect">
            <a:avLst/>
          </a:prstGeom>
          <a:noFill/>
          <a:ln w="12700" cap="sq">
            <a:noFill/>
            <a:miter lim="800000"/>
            <a:headEnd/>
            <a:tailEnd/>
          </a:ln>
          <a:effectLst/>
        </p:spPr>
        <p:txBody>
          <a:bodyPr wrap="none" lIns="0" tIns="0" rIns="0" bIns="0">
            <a:spAutoFit/>
          </a:bodyPr>
          <a:lstStyle/>
          <a:p>
            <a:pPr fontAlgn="auto">
              <a:spcBef>
                <a:spcPts val="0"/>
              </a:spcBef>
              <a:spcAft>
                <a:spcPct val="0"/>
              </a:spcAft>
              <a:buSzTx/>
              <a:defRPr/>
            </a:pPr>
            <a:r>
              <a:rPr kumimoji="0" lang="en-US" altLang="zh-CN" sz="2600">
                <a:solidFill>
                  <a:prstClr val="white"/>
                </a:solidFill>
                <a:effectLst>
                  <a:outerShdw blurRad="38100" dist="38100" dir="2700000" algn="tl">
                    <a:srgbClr val="000000"/>
                  </a:outerShdw>
                </a:effectLst>
                <a:latin typeface="Times New Roman" pitchFamily="18" charset="0"/>
                <a:ea typeface="黑体" panose="02010609060101010101" pitchFamily="49" charset="-122"/>
              </a:rPr>
              <a:t>ST_NA</a:t>
            </a:r>
          </a:p>
        </p:txBody>
      </p:sp>
      <p:graphicFrame>
        <p:nvGraphicFramePr>
          <p:cNvPr id="32" name="Group 155">
            <a:extLst>
              <a:ext uri="{FF2B5EF4-FFF2-40B4-BE49-F238E27FC236}">
                <a16:creationId xmlns:a16="http://schemas.microsoft.com/office/drawing/2014/main" id="{FF6964CC-E6F9-4948-B972-DC337390DE7C}"/>
              </a:ext>
            </a:extLst>
          </p:cNvPr>
          <p:cNvGraphicFramePr>
            <a:graphicFrameLocks noGrp="1"/>
          </p:cNvGraphicFramePr>
          <p:nvPr>
            <p:extLst>
              <p:ext uri="{D42A27DB-BD31-4B8C-83A1-F6EECF244321}">
                <p14:modId xmlns:p14="http://schemas.microsoft.com/office/powerpoint/2010/main" val="1072659286"/>
              </p:ext>
            </p:extLst>
          </p:nvPr>
        </p:nvGraphicFramePr>
        <p:xfrm>
          <a:off x="9543549" y="5176518"/>
          <a:ext cx="1728788" cy="1219200"/>
        </p:xfrm>
        <a:graphic>
          <a:graphicData uri="http://schemas.openxmlformats.org/drawingml/2006/table">
            <a:tbl>
              <a:tblPr/>
              <a:tblGrid>
                <a:gridCol w="987425">
                  <a:extLst>
                    <a:ext uri="{9D8B030D-6E8A-4147-A177-3AD203B41FA5}">
                      <a16:colId xmlns:a16="http://schemas.microsoft.com/office/drawing/2014/main" val="20000"/>
                    </a:ext>
                  </a:extLst>
                </a:gridCol>
                <a:gridCol w="741363">
                  <a:extLst>
                    <a:ext uri="{9D8B030D-6E8A-4147-A177-3AD203B41FA5}">
                      <a16:colId xmlns:a16="http://schemas.microsoft.com/office/drawing/2014/main" val="20001"/>
                    </a:ext>
                  </a:extLst>
                </a:gridCol>
              </a:tblGrid>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姓名</a:t>
                      </a:r>
                      <a:endParaRPr kumimoji="0" lang="en-US" altLang="zh-CN" sz="2000" b="1"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cap="flat">
                      <a:noFill/>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性别</a:t>
                      </a:r>
                      <a:endParaRPr kumimoji="0" lang="en-US" altLang="zh-CN" sz="2000" b="1"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w="12700" cap="flat" cmpd="sng" algn="ctr">
                      <a:solidFill>
                        <a:srgbClr val="FFFFFF"/>
                      </a:solidFill>
                      <a:prstDash val="solid"/>
                      <a:round/>
                      <a:headEnd type="none" w="med" len="med"/>
                      <a:tailEnd type="none" w="med" len="med"/>
                    </a:lnL>
                    <a:lnR cap="flat">
                      <a:noFill/>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钟伟</a:t>
                      </a:r>
                    </a:p>
                  </a:txBody>
                  <a:tcPr marL="0" marR="0" marT="0" marB="0" horzOverflow="overflow">
                    <a:lnL cap="flat">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3" name="Line 157">
            <a:extLst>
              <a:ext uri="{FF2B5EF4-FFF2-40B4-BE49-F238E27FC236}">
                <a16:creationId xmlns:a16="http://schemas.microsoft.com/office/drawing/2014/main" id="{3079DC08-B08D-47A0-B59F-3AF0EDA0A8B3}"/>
              </a:ext>
            </a:extLst>
          </p:cNvPr>
          <p:cNvSpPr>
            <a:spLocks noChangeShapeType="1"/>
          </p:cNvSpPr>
          <p:nvPr/>
        </p:nvSpPr>
        <p:spPr bwMode="auto">
          <a:xfrm flipH="1" flipV="1">
            <a:off x="8256632" y="1334037"/>
            <a:ext cx="1296990" cy="3842479"/>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34" name="Line 158">
            <a:extLst>
              <a:ext uri="{FF2B5EF4-FFF2-40B4-BE49-F238E27FC236}">
                <a16:creationId xmlns:a16="http://schemas.microsoft.com/office/drawing/2014/main" id="{E3D26673-4745-4D86-805A-589628F062ED}"/>
              </a:ext>
            </a:extLst>
          </p:cNvPr>
          <p:cNvSpPr>
            <a:spLocks noChangeShapeType="1"/>
          </p:cNvSpPr>
          <p:nvPr/>
        </p:nvSpPr>
        <p:spPr bwMode="auto">
          <a:xfrm flipV="1">
            <a:off x="11262262" y="1334039"/>
            <a:ext cx="307487" cy="3842478"/>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35" name="Line 159">
            <a:extLst>
              <a:ext uri="{FF2B5EF4-FFF2-40B4-BE49-F238E27FC236}">
                <a16:creationId xmlns:a16="http://schemas.microsoft.com/office/drawing/2014/main" id="{10E4781E-55A8-46C7-9775-F9307FFD53B6}"/>
              </a:ext>
            </a:extLst>
          </p:cNvPr>
          <p:cNvSpPr>
            <a:spLocks noChangeShapeType="1"/>
          </p:cNvSpPr>
          <p:nvPr/>
        </p:nvSpPr>
        <p:spPr bwMode="auto">
          <a:xfrm flipH="1" flipV="1">
            <a:off x="8238074" y="3772438"/>
            <a:ext cx="1296988" cy="2623279"/>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36" name="Line 160">
            <a:extLst>
              <a:ext uri="{FF2B5EF4-FFF2-40B4-BE49-F238E27FC236}">
                <a16:creationId xmlns:a16="http://schemas.microsoft.com/office/drawing/2014/main" id="{3ED88BE4-BCF3-43DC-85FC-5D7DDACD047D}"/>
              </a:ext>
            </a:extLst>
          </p:cNvPr>
          <p:cNvSpPr>
            <a:spLocks noChangeShapeType="1"/>
          </p:cNvSpPr>
          <p:nvPr/>
        </p:nvSpPr>
        <p:spPr bwMode="auto">
          <a:xfrm flipV="1">
            <a:off x="11280825" y="3772437"/>
            <a:ext cx="266420" cy="2632805"/>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1800" kern="0">
              <a:solidFill>
                <a:sysClr val="windowText" lastClr="000000"/>
              </a:solidFill>
              <a:effectLst/>
              <a:latin typeface="Franklin Gothic Book"/>
              <a:ea typeface="黑体" panose="02010609060101010101" pitchFamily="49" charset="-122"/>
            </a:endParaRPr>
          </a:p>
        </p:txBody>
      </p:sp>
      <p:sp>
        <p:nvSpPr>
          <p:cNvPr id="37" name="箭头: 左 36">
            <a:extLst>
              <a:ext uri="{FF2B5EF4-FFF2-40B4-BE49-F238E27FC236}">
                <a16:creationId xmlns:a16="http://schemas.microsoft.com/office/drawing/2014/main" id="{E86B03DC-6810-48DE-8AAD-38938E65C2D1}"/>
              </a:ext>
            </a:extLst>
          </p:cNvPr>
          <p:cNvSpPr/>
          <p:nvPr/>
        </p:nvSpPr>
        <p:spPr>
          <a:xfrm rot="16048297">
            <a:off x="10046922" y="4060198"/>
            <a:ext cx="398293" cy="440007"/>
          </a:xfrm>
          <a:prstGeom prst="lef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971095777"/>
      </p:ext>
    </p:extLst>
  </p:cSld>
  <p:clrMapOvr>
    <a:masterClrMapping/>
  </p:clrMapOvr>
  <p:transition spd="med">
    <p:pull/>
    <p:sndAc>
      <p:stSnd>
        <p:snd r:embed="rId2" name="arrow.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E76535D-1204-408C-A944-91A900F33F4C}"/>
              </a:ext>
            </a:extLst>
          </p:cNvPr>
          <p:cNvSpPr>
            <a:spLocks noGrp="1"/>
          </p:cNvSpPr>
          <p:nvPr>
            <p:ph type="title"/>
          </p:nvPr>
        </p:nvSpPr>
        <p:spPr>
          <a:xfrm>
            <a:off x="3287688" y="3529830"/>
            <a:ext cx="5224835" cy="1256758"/>
          </a:xfr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p>
            <a:pPr eaLnBrk="0" fontAlgn="base" hangingPunct="0">
              <a:spcAft>
                <a:spcPct val="0"/>
              </a:spcAft>
            </a:pPr>
            <a:r>
              <a:rPr lang="zh-CN" altLang="en-US" sz="6000" kern="1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rPr>
              <a:t>索 引</a:t>
            </a:r>
          </a:p>
        </p:txBody>
      </p:sp>
      <p:sp>
        <p:nvSpPr>
          <p:cNvPr id="49" name="标题 1">
            <a:extLst>
              <a:ext uri="{FF2B5EF4-FFF2-40B4-BE49-F238E27FC236}">
                <a16:creationId xmlns:a16="http://schemas.microsoft.com/office/drawing/2014/main" id="{F20317A5-217E-4B1F-AC7B-1AA7AAA89A22}"/>
              </a:ext>
            </a:extLst>
          </p:cNvPr>
          <p:cNvSpPr txBox="1">
            <a:spLocks/>
          </p:cNvSpPr>
          <p:nvPr/>
        </p:nvSpPr>
        <p:spPr bwMode="auto">
          <a:xfrm>
            <a:off x="4727848" y="1844824"/>
            <a:ext cx="2458530" cy="854968"/>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a:t>
            </a:r>
            <a:r>
              <a:rPr kumimoji="0" lang="zh-CN" altLang="en-US" sz="6000" b="1" i="0" u="none" strike="noStrike" kern="10" cap="none" spc="0" normalizeH="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一</a:t>
            </a: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节</a:t>
            </a:r>
          </a:p>
        </p:txBody>
      </p:sp>
    </p:spTree>
    <p:extLst>
      <p:ext uri="{BB962C8B-B14F-4D97-AF65-F5344CB8AC3E}">
        <p14:creationId xmlns:p14="http://schemas.microsoft.com/office/powerpoint/2010/main" val="3793064827"/>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arrow.wav"/>
          </p:stSnd>
        </p:sndAc>
      </p:transition>
    </mc:Choice>
    <mc:Fallback xmlns="">
      <p:transition spd="slow">
        <p:fade/>
        <p:sndAc>
          <p:stSnd>
            <p:snd r:embed="rId3" name="arrow.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E76535D-1204-408C-A944-91A900F33F4C}"/>
              </a:ext>
            </a:extLst>
          </p:cNvPr>
          <p:cNvSpPr>
            <a:spLocks noGrp="1"/>
          </p:cNvSpPr>
          <p:nvPr>
            <p:ph type="title"/>
          </p:nvPr>
        </p:nvSpPr>
        <p:spPr>
          <a:xfrm>
            <a:off x="1625014" y="3429000"/>
            <a:ext cx="8664198" cy="1709934"/>
          </a:xfr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p>
            <a:pPr eaLnBrk="0" fontAlgn="base" hangingPunct="0">
              <a:spcAft>
                <a:spcPct val="0"/>
              </a:spcAft>
            </a:pPr>
            <a:r>
              <a:rPr lang="zh-CN" altLang="en-US" sz="6000" kern="10" spc="60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rPr>
              <a:t>存储过程</a:t>
            </a:r>
          </a:p>
        </p:txBody>
      </p:sp>
      <p:sp>
        <p:nvSpPr>
          <p:cNvPr id="49" name="标题 1">
            <a:extLst>
              <a:ext uri="{FF2B5EF4-FFF2-40B4-BE49-F238E27FC236}">
                <a16:creationId xmlns:a16="http://schemas.microsoft.com/office/drawing/2014/main" id="{F20317A5-217E-4B1F-AC7B-1AA7AAA89A22}"/>
              </a:ext>
            </a:extLst>
          </p:cNvPr>
          <p:cNvSpPr txBox="1">
            <a:spLocks/>
          </p:cNvSpPr>
          <p:nvPr/>
        </p:nvSpPr>
        <p:spPr bwMode="auto">
          <a:xfrm>
            <a:off x="4727848" y="1844824"/>
            <a:ext cx="2458530" cy="854968"/>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a:t>
            </a:r>
            <a:r>
              <a:rPr kumimoji="0" lang="zh-CN" altLang="en-US" sz="6000" b="1" i="0" u="none" strike="noStrike" kern="10" cap="none" spc="0" normalizeH="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三</a:t>
            </a: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节</a:t>
            </a:r>
          </a:p>
        </p:txBody>
      </p:sp>
    </p:spTree>
    <p:extLst>
      <p:ext uri="{BB962C8B-B14F-4D97-AF65-F5344CB8AC3E}">
        <p14:creationId xmlns:p14="http://schemas.microsoft.com/office/powerpoint/2010/main" val="2550472052"/>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arrow.wav"/>
          </p:stSnd>
        </p:sndAc>
      </p:transition>
    </mc:Choice>
    <mc:Fallback xmlns="">
      <p:transition spd="slow">
        <p:fade/>
        <p:sndAc>
          <p:stSnd>
            <p:snd r:embed="rId3" name="arrow.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存储过程</a:t>
            </a:r>
            <a:endParaRPr lang="zh-CN" altLang="en-US" sz="4000" b="1" dirty="0">
              <a:solidFill>
                <a:srgbClr val="FFFFCC"/>
              </a:solidFill>
              <a:effectLst>
                <a:outerShdw blurRad="38100" dist="38100" dir="2700000" algn="tl">
                  <a:srgbClr val="000000"/>
                </a:outerShdw>
              </a:effectLst>
              <a:cs typeface="+mn-cs"/>
            </a:endParaRPr>
          </a:p>
        </p:txBody>
      </p:sp>
      <p:sp>
        <p:nvSpPr>
          <p:cNvPr id="4" name="Rectangle 4">
            <a:extLst>
              <a:ext uri="{FF2B5EF4-FFF2-40B4-BE49-F238E27FC236}">
                <a16:creationId xmlns:a16="http://schemas.microsoft.com/office/drawing/2014/main" id="{4EADBB4A-0BA6-402D-9FA8-EF8A29D7EFDD}"/>
              </a:ext>
            </a:extLst>
          </p:cNvPr>
          <p:cNvSpPr txBox="1">
            <a:spLocks noChangeArrowheads="1"/>
          </p:cNvSpPr>
          <p:nvPr/>
        </p:nvSpPr>
        <p:spPr bwMode="auto">
          <a:xfrm>
            <a:off x="479376" y="980728"/>
            <a:ext cx="10873208"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l"/>
              <a:defRPr sz="2400">
                <a:solidFill>
                  <a:srgbClr val="CCFFCC"/>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000">
                <a:solidFill>
                  <a:srgbClr val="CCFFCC"/>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a:solidFill>
                  <a:srgbClr val="CCFFCC"/>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9pPr>
          </a:lstStyle>
          <a:p>
            <a:pPr eaLnBrk="1" hangingPunct="1">
              <a:defRPr/>
            </a:pPr>
            <a:r>
              <a:rPr kumimoji="0" lang="zh-CN" altLang="en-US" sz="3200" kern="0" dirty="0"/>
              <a:t>存储过程类似于</a:t>
            </a:r>
            <a:r>
              <a:rPr kumimoji="0" lang="en-US" altLang="zh-CN" sz="3200" kern="0" dirty="0"/>
              <a:t>C</a:t>
            </a:r>
            <a:r>
              <a:rPr kumimoji="0" lang="zh-CN" altLang="en-US" sz="3200" kern="0" dirty="0"/>
              <a:t>语言中的函数，是为实现某种功能的若干</a:t>
            </a:r>
            <a:r>
              <a:rPr kumimoji="0" lang="en-US" altLang="zh-CN" sz="3200" kern="0" dirty="0"/>
              <a:t>SQL </a:t>
            </a:r>
            <a:r>
              <a:rPr kumimoji="0" lang="zh-CN" altLang="en-US" sz="3200" kern="0" dirty="0"/>
              <a:t>语句的预编译的命名集合，由服务器进行存储和优化。用户可通过存储名称及必要的参数来调用相应的存储过程。并将执行的结果返回给用户。</a:t>
            </a:r>
          </a:p>
        </p:txBody>
      </p:sp>
      <p:grpSp>
        <p:nvGrpSpPr>
          <p:cNvPr id="2" name="组合 1">
            <a:extLst>
              <a:ext uri="{FF2B5EF4-FFF2-40B4-BE49-F238E27FC236}">
                <a16:creationId xmlns:a16="http://schemas.microsoft.com/office/drawing/2014/main" id="{26ABBDE0-B493-4143-8E29-236DE7E8BEFB}"/>
              </a:ext>
            </a:extLst>
          </p:cNvPr>
          <p:cNvGrpSpPr/>
          <p:nvPr/>
        </p:nvGrpSpPr>
        <p:grpSpPr>
          <a:xfrm>
            <a:off x="983432" y="3501008"/>
            <a:ext cx="10153128" cy="2659756"/>
            <a:chOff x="1004269" y="3537050"/>
            <a:chExt cx="7828409" cy="2371724"/>
          </a:xfrm>
        </p:grpSpPr>
        <p:sp>
          <p:nvSpPr>
            <p:cNvPr id="5" name="Rectangle 5">
              <a:extLst>
                <a:ext uri="{FF2B5EF4-FFF2-40B4-BE49-F238E27FC236}">
                  <a16:creationId xmlns:a16="http://schemas.microsoft.com/office/drawing/2014/main" id="{7FED42BE-BBB8-4950-9953-06AD6D356E11}"/>
                </a:ext>
              </a:extLst>
            </p:cNvPr>
            <p:cNvSpPr>
              <a:spLocks noChangeArrowheads="1"/>
            </p:cNvSpPr>
            <p:nvPr/>
          </p:nvSpPr>
          <p:spPr bwMode="auto">
            <a:xfrm>
              <a:off x="1004269" y="4257774"/>
              <a:ext cx="107721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Aft>
                  <a:spcPct val="0"/>
                </a:spcAft>
                <a:buSzTx/>
                <a:buFontTx/>
                <a:buNone/>
                <a:defRPr/>
              </a:pPr>
              <a:r>
                <a:rPr lang="zh-CN" altLang="en-US" sz="2800" dirty="0">
                  <a:solidFill>
                    <a:srgbClr val="FFFFFF"/>
                  </a:solidFill>
                  <a:effectLst>
                    <a:outerShdw blurRad="38100" dist="38100" dir="2700000" algn="tl">
                      <a:srgbClr val="000000"/>
                    </a:outerShdw>
                  </a:effectLst>
                  <a:latin typeface="Times New Roman" pitchFamily="18" charset="0"/>
                </a:rPr>
                <a:t>客户端</a:t>
              </a:r>
            </a:p>
          </p:txBody>
        </p:sp>
        <p:sp>
          <p:nvSpPr>
            <p:cNvPr id="6" name="computr3">
              <a:extLst>
                <a:ext uri="{FF2B5EF4-FFF2-40B4-BE49-F238E27FC236}">
                  <a16:creationId xmlns:a16="http://schemas.microsoft.com/office/drawing/2014/main" id="{458D8744-7A5B-49B1-832D-1467473D7037}"/>
                </a:ext>
              </a:extLst>
            </p:cNvPr>
            <p:cNvSpPr>
              <a:spLocks noEditPoints="1" noChangeArrowheads="1"/>
            </p:cNvSpPr>
            <p:nvPr/>
          </p:nvSpPr>
          <p:spPr bwMode="auto">
            <a:xfrm>
              <a:off x="1126952" y="4834037"/>
              <a:ext cx="1219200" cy="936625"/>
            </a:xfrm>
            <a:custGeom>
              <a:avLst/>
              <a:gdLst>
                <a:gd name="T0" fmla="*/ 0 w 21600"/>
                <a:gd name="T1" fmla="*/ 468313 h 21600"/>
                <a:gd name="T2" fmla="*/ 609600 w 21600"/>
                <a:gd name="T3" fmla="*/ 0 h 21600"/>
                <a:gd name="T4" fmla="*/ 609600 w 21600"/>
                <a:gd name="T5" fmla="*/ 936625 h 21600"/>
                <a:gd name="T6" fmla="*/ 1023620 w 21600"/>
                <a:gd name="T7" fmla="*/ 468313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CCFFCC"/>
            </a:solidFill>
            <a:ln w="9525">
              <a:solidFill>
                <a:srgbClr val="000000"/>
              </a:solidFill>
              <a:miter lim="800000"/>
              <a:headEnd/>
              <a:tailEnd/>
            </a:ln>
            <a:effectLst>
              <a:outerShdw dist="35921" dir="2700000" algn="ctr" rotWithShape="0">
                <a:srgbClr val="808080"/>
              </a:outerShdw>
            </a:effectLst>
          </p:spPr>
          <p:txBody>
            <a:bodyPr/>
            <a:lstStyle/>
            <a:p>
              <a:pPr algn="ctr">
                <a:spcAft>
                  <a:spcPct val="0"/>
                </a:spcAft>
                <a:buSzTx/>
                <a:buFontTx/>
                <a:buNone/>
              </a:pPr>
              <a:endParaRPr kumimoji="0" lang="zh-CN" altLang="en-US" sz="2800">
                <a:solidFill>
                  <a:srgbClr val="FFFFFF"/>
                </a:solidFill>
                <a:effectLst/>
                <a:latin typeface="Arial" charset="0"/>
              </a:endParaRPr>
            </a:p>
          </p:txBody>
        </p:sp>
        <p:sp>
          <p:nvSpPr>
            <p:cNvPr id="8" name="mainfrm">
              <a:extLst>
                <a:ext uri="{FF2B5EF4-FFF2-40B4-BE49-F238E27FC236}">
                  <a16:creationId xmlns:a16="http://schemas.microsoft.com/office/drawing/2014/main" id="{B0D7F62F-4946-4BD1-9A4C-2DADE41CF1B3}"/>
                </a:ext>
              </a:extLst>
            </p:cNvPr>
            <p:cNvSpPr>
              <a:spLocks noEditPoints="1" noChangeArrowheads="1"/>
            </p:cNvSpPr>
            <p:nvPr/>
          </p:nvSpPr>
          <p:spPr bwMode="auto">
            <a:xfrm>
              <a:off x="5016327" y="4184749"/>
              <a:ext cx="1727200" cy="1655762"/>
            </a:xfrm>
            <a:custGeom>
              <a:avLst/>
              <a:gdLst>
                <a:gd name="T0" fmla="*/ 0 w 21600"/>
                <a:gd name="T1" fmla="*/ 0 h 21600"/>
                <a:gd name="T2" fmla="*/ 863600 w 21600"/>
                <a:gd name="T3" fmla="*/ 0 h 21600"/>
                <a:gd name="T4" fmla="*/ 1727200 w 21600"/>
                <a:gd name="T5" fmla="*/ 0 h 21600"/>
                <a:gd name="T6" fmla="*/ 1727200 w 21600"/>
                <a:gd name="T7" fmla="*/ 827881 h 21600"/>
                <a:gd name="T8" fmla="*/ 1647477 w 21600"/>
                <a:gd name="T9" fmla="*/ 1655762 h 21600"/>
                <a:gd name="T10" fmla="*/ 863600 w 21600"/>
                <a:gd name="T11" fmla="*/ 1655762 h 21600"/>
                <a:gd name="T12" fmla="*/ 92997 w 21600"/>
                <a:gd name="T13" fmla="*/ 1655762 h 21600"/>
                <a:gd name="T14" fmla="*/ 0 w 21600"/>
                <a:gd name="T15" fmla="*/ 827881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CFFFF"/>
            </a:solidFill>
            <a:ln w="9525">
              <a:solidFill>
                <a:srgbClr val="000000"/>
              </a:solidFill>
              <a:miter lim="800000"/>
              <a:headEnd/>
              <a:tailEnd/>
            </a:ln>
          </p:spPr>
          <p:txBody>
            <a:bodyPr/>
            <a:lstStyle/>
            <a:p>
              <a:pPr algn="ctr">
                <a:spcAft>
                  <a:spcPct val="0"/>
                </a:spcAft>
                <a:buSzTx/>
                <a:buFontTx/>
                <a:buNone/>
              </a:pPr>
              <a:endParaRPr kumimoji="0" lang="zh-CN" altLang="en-US" sz="2800">
                <a:solidFill>
                  <a:srgbClr val="FFFFFF"/>
                </a:solidFill>
                <a:effectLst/>
                <a:latin typeface="Arial" charset="0"/>
              </a:endParaRPr>
            </a:p>
          </p:txBody>
        </p:sp>
        <p:sp>
          <p:nvSpPr>
            <p:cNvPr id="9" name="Rectangle 8">
              <a:extLst>
                <a:ext uri="{FF2B5EF4-FFF2-40B4-BE49-F238E27FC236}">
                  <a16:creationId xmlns:a16="http://schemas.microsoft.com/office/drawing/2014/main" id="{F0EAF845-12AA-4481-8E5C-D7B5D1CD3F57}"/>
                </a:ext>
              </a:extLst>
            </p:cNvPr>
            <p:cNvSpPr>
              <a:spLocks noChangeArrowheads="1"/>
            </p:cNvSpPr>
            <p:nvPr/>
          </p:nvSpPr>
          <p:spPr bwMode="auto">
            <a:xfrm>
              <a:off x="5329364" y="3825975"/>
              <a:ext cx="9233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Aft>
                  <a:spcPct val="0"/>
                </a:spcAft>
                <a:buSzTx/>
                <a:buFontTx/>
                <a:buNone/>
                <a:defRPr/>
              </a:pPr>
              <a:r>
                <a:rPr lang="zh-CN" altLang="en-US" sz="2400">
                  <a:solidFill>
                    <a:srgbClr val="FFFFFF"/>
                  </a:solidFill>
                  <a:effectLst>
                    <a:outerShdw blurRad="38100" dist="38100" dir="2700000" algn="tl">
                      <a:srgbClr val="000000"/>
                    </a:outerShdw>
                  </a:effectLst>
                  <a:latin typeface="Times New Roman" pitchFamily="18" charset="0"/>
                </a:rPr>
                <a:t>服务器</a:t>
              </a:r>
            </a:p>
          </p:txBody>
        </p:sp>
        <p:sp>
          <p:nvSpPr>
            <p:cNvPr id="10" name="Line 9">
              <a:extLst>
                <a:ext uri="{FF2B5EF4-FFF2-40B4-BE49-F238E27FC236}">
                  <a16:creationId xmlns:a16="http://schemas.microsoft.com/office/drawing/2014/main" id="{BFB1D918-4094-4D3A-BCB8-90108897DA8F}"/>
                </a:ext>
              </a:extLst>
            </p:cNvPr>
            <p:cNvSpPr>
              <a:spLocks noChangeShapeType="1"/>
            </p:cNvSpPr>
            <p:nvPr/>
          </p:nvSpPr>
          <p:spPr bwMode="auto">
            <a:xfrm>
              <a:off x="2712864" y="4245203"/>
              <a:ext cx="1943100" cy="0"/>
            </a:xfrm>
            <a:prstGeom prst="line">
              <a:avLst/>
            </a:prstGeom>
            <a:noFill/>
            <a:ln w="76200" cap="sq">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pPr algn="ctr" fontAlgn="auto">
                <a:spcBef>
                  <a:spcPts val="0"/>
                </a:spcBef>
                <a:spcAft>
                  <a:spcPct val="0"/>
                </a:spcAft>
                <a:buSzTx/>
                <a:defRPr/>
              </a:pPr>
              <a:endParaRPr kumimoji="0" lang="zh-CN" altLang="en-US" sz="2800" kern="0">
                <a:solidFill>
                  <a:srgbClr val="FFFFFF"/>
                </a:solidFill>
                <a:effectLst/>
                <a:latin typeface="Arial" charset="0"/>
              </a:endParaRPr>
            </a:p>
          </p:txBody>
        </p:sp>
        <p:sp>
          <p:nvSpPr>
            <p:cNvPr id="11" name="Rectangle 10">
              <a:extLst>
                <a:ext uri="{FF2B5EF4-FFF2-40B4-BE49-F238E27FC236}">
                  <a16:creationId xmlns:a16="http://schemas.microsoft.com/office/drawing/2014/main" id="{8F4973D7-577C-4AA0-B7C7-D904E9E0BCE5}"/>
                </a:ext>
              </a:extLst>
            </p:cNvPr>
            <p:cNvSpPr>
              <a:spLocks noChangeArrowheads="1"/>
            </p:cNvSpPr>
            <p:nvPr/>
          </p:nvSpPr>
          <p:spPr bwMode="auto">
            <a:xfrm>
              <a:off x="2704851" y="3733105"/>
              <a:ext cx="139782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Aft>
                  <a:spcPct val="0"/>
                </a:spcAft>
                <a:buSzTx/>
                <a:buFontTx/>
                <a:buNone/>
                <a:defRPr/>
              </a:pPr>
              <a:r>
                <a:rPr lang="en-US" altLang="zh-CN" sz="2800" dirty="0">
                  <a:solidFill>
                    <a:srgbClr val="FFFFFF"/>
                  </a:solidFill>
                  <a:effectLst>
                    <a:outerShdw blurRad="38100" dist="38100" dir="2700000" algn="tl">
                      <a:srgbClr val="000000"/>
                    </a:outerShdw>
                  </a:effectLst>
                  <a:latin typeface="Times New Roman" pitchFamily="18" charset="0"/>
                </a:rPr>
                <a:t>SQL</a:t>
              </a:r>
              <a:r>
                <a:rPr lang="zh-CN" altLang="en-US" sz="2800" dirty="0">
                  <a:solidFill>
                    <a:srgbClr val="FFFFFF"/>
                  </a:solidFill>
                  <a:effectLst>
                    <a:outerShdw blurRad="38100" dist="38100" dir="2700000" algn="tl">
                      <a:srgbClr val="000000"/>
                    </a:outerShdw>
                  </a:effectLst>
                  <a:latin typeface="Times New Roman" pitchFamily="18" charset="0"/>
                </a:rPr>
                <a:t>命令</a:t>
              </a:r>
            </a:p>
          </p:txBody>
        </p:sp>
        <p:sp>
          <p:nvSpPr>
            <p:cNvPr id="12" name="Line 11">
              <a:extLst>
                <a:ext uri="{FF2B5EF4-FFF2-40B4-BE49-F238E27FC236}">
                  <a16:creationId xmlns:a16="http://schemas.microsoft.com/office/drawing/2014/main" id="{EA9F43A3-4C9B-4014-9C28-D848C0DB950E}"/>
                </a:ext>
              </a:extLst>
            </p:cNvPr>
            <p:cNvSpPr>
              <a:spLocks noChangeShapeType="1"/>
            </p:cNvSpPr>
            <p:nvPr/>
          </p:nvSpPr>
          <p:spPr bwMode="auto">
            <a:xfrm>
              <a:off x="2712864" y="5101257"/>
              <a:ext cx="1943100" cy="0"/>
            </a:xfrm>
            <a:prstGeom prst="line">
              <a:avLst/>
            </a:prstGeom>
            <a:noFill/>
            <a:ln w="76200" cap="sq">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pPr algn="ctr" fontAlgn="auto">
                <a:spcBef>
                  <a:spcPts val="0"/>
                </a:spcBef>
                <a:spcAft>
                  <a:spcPct val="0"/>
                </a:spcAft>
                <a:buSzTx/>
                <a:defRPr/>
              </a:pPr>
              <a:endParaRPr kumimoji="0" lang="zh-CN" altLang="en-US" sz="2800" kern="0">
                <a:solidFill>
                  <a:srgbClr val="FFFFFF"/>
                </a:solidFill>
                <a:effectLst/>
                <a:latin typeface="Arial" charset="0"/>
              </a:endParaRPr>
            </a:p>
          </p:txBody>
        </p:sp>
        <p:sp>
          <p:nvSpPr>
            <p:cNvPr id="13" name="Rectangle 12">
              <a:extLst>
                <a:ext uri="{FF2B5EF4-FFF2-40B4-BE49-F238E27FC236}">
                  <a16:creationId xmlns:a16="http://schemas.microsoft.com/office/drawing/2014/main" id="{F4EBF542-6B40-4EB2-80F8-959FD4E3DA75}"/>
                </a:ext>
              </a:extLst>
            </p:cNvPr>
            <p:cNvSpPr>
              <a:spLocks noChangeArrowheads="1"/>
            </p:cNvSpPr>
            <p:nvPr/>
          </p:nvSpPr>
          <p:spPr bwMode="auto">
            <a:xfrm>
              <a:off x="2132460" y="4595133"/>
              <a:ext cx="287258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Aft>
                  <a:spcPct val="0"/>
                </a:spcAft>
                <a:buSzTx/>
                <a:buFontTx/>
                <a:buNone/>
                <a:defRPr/>
              </a:pPr>
              <a:r>
                <a:rPr lang="zh-CN" altLang="en-US" sz="2800">
                  <a:solidFill>
                    <a:srgbClr val="FFFFFF"/>
                  </a:solidFill>
                  <a:effectLst>
                    <a:outerShdw blurRad="38100" dist="38100" dir="2700000" algn="tl">
                      <a:srgbClr val="000000"/>
                    </a:outerShdw>
                  </a:effectLst>
                  <a:latin typeface="Times New Roman" pitchFamily="18" charset="0"/>
                </a:rPr>
                <a:t>存储过程名</a:t>
              </a:r>
              <a:r>
                <a:rPr lang="zh-CN" altLang="en-US" sz="2800" dirty="0">
                  <a:solidFill>
                    <a:srgbClr val="FFFFFF"/>
                  </a:solidFill>
                  <a:effectLst>
                    <a:outerShdw blurRad="38100" dist="38100" dir="2700000" algn="tl">
                      <a:srgbClr val="000000"/>
                    </a:outerShdw>
                  </a:effectLst>
                  <a:latin typeface="Times New Roman" pitchFamily="18" charset="0"/>
                </a:rPr>
                <a:t>及参数</a:t>
              </a:r>
            </a:p>
          </p:txBody>
        </p:sp>
        <p:sp>
          <p:nvSpPr>
            <p:cNvPr id="14" name="Line 13">
              <a:extLst>
                <a:ext uri="{FF2B5EF4-FFF2-40B4-BE49-F238E27FC236}">
                  <a16:creationId xmlns:a16="http://schemas.microsoft.com/office/drawing/2014/main" id="{3F63BCB9-C596-40D9-80EC-EAB48896E098}"/>
                </a:ext>
              </a:extLst>
            </p:cNvPr>
            <p:cNvSpPr>
              <a:spLocks noChangeShapeType="1"/>
            </p:cNvSpPr>
            <p:nvPr/>
          </p:nvSpPr>
          <p:spPr bwMode="auto">
            <a:xfrm>
              <a:off x="2712864" y="5769074"/>
              <a:ext cx="1943100" cy="0"/>
            </a:xfrm>
            <a:prstGeom prst="line">
              <a:avLst/>
            </a:prstGeom>
            <a:noFill/>
            <a:ln w="76200" cap="sq">
              <a:solidFill>
                <a:srgbClr val="FF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pPr algn="ctr" fontAlgn="auto">
                <a:spcBef>
                  <a:spcPts val="0"/>
                </a:spcBef>
                <a:spcAft>
                  <a:spcPct val="0"/>
                </a:spcAft>
                <a:buSzTx/>
                <a:defRPr/>
              </a:pPr>
              <a:endParaRPr kumimoji="0" lang="zh-CN" altLang="en-US" sz="2800" kern="0">
                <a:solidFill>
                  <a:srgbClr val="FFFFFF"/>
                </a:solidFill>
                <a:effectLst/>
                <a:latin typeface="Arial" charset="0"/>
              </a:endParaRPr>
            </a:p>
          </p:txBody>
        </p:sp>
        <p:sp>
          <p:nvSpPr>
            <p:cNvPr id="15" name="Rectangle 14">
              <a:extLst>
                <a:ext uri="{FF2B5EF4-FFF2-40B4-BE49-F238E27FC236}">
                  <a16:creationId xmlns:a16="http://schemas.microsoft.com/office/drawing/2014/main" id="{5FFEAD10-CDC8-4792-8E04-233F36C375B9}"/>
                </a:ext>
              </a:extLst>
            </p:cNvPr>
            <p:cNvSpPr>
              <a:spLocks noChangeArrowheads="1"/>
            </p:cNvSpPr>
            <p:nvPr/>
          </p:nvSpPr>
          <p:spPr bwMode="auto">
            <a:xfrm>
              <a:off x="2886894" y="5353704"/>
              <a:ext cx="14362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Aft>
                  <a:spcPct val="0"/>
                </a:spcAft>
                <a:buSzTx/>
                <a:buFontTx/>
                <a:buNone/>
                <a:defRPr/>
              </a:pPr>
              <a:r>
                <a:rPr lang="zh-CN" altLang="en-US" sz="2800" dirty="0">
                  <a:solidFill>
                    <a:srgbClr val="FFFFFF"/>
                  </a:solidFill>
                  <a:effectLst>
                    <a:outerShdw blurRad="38100" dist="38100" dir="2700000" algn="tl">
                      <a:srgbClr val="000000"/>
                    </a:outerShdw>
                  </a:effectLst>
                  <a:latin typeface="Times New Roman" pitchFamily="18" charset="0"/>
                </a:rPr>
                <a:t>执行结果</a:t>
              </a:r>
            </a:p>
          </p:txBody>
        </p:sp>
        <p:sp>
          <p:nvSpPr>
            <p:cNvPr id="16" name="AutoShape 15">
              <a:extLst>
                <a:ext uri="{FF2B5EF4-FFF2-40B4-BE49-F238E27FC236}">
                  <a16:creationId xmlns:a16="http://schemas.microsoft.com/office/drawing/2014/main" id="{C85165A9-A688-4B99-A144-E13C5A00A162}"/>
                </a:ext>
              </a:extLst>
            </p:cNvPr>
            <p:cNvSpPr>
              <a:spLocks noChangeArrowheads="1"/>
            </p:cNvSpPr>
            <p:nvPr/>
          </p:nvSpPr>
          <p:spPr bwMode="auto">
            <a:xfrm>
              <a:off x="7248353" y="3537050"/>
              <a:ext cx="1584325" cy="858837"/>
            </a:xfrm>
            <a:prstGeom prst="wedgeRoundRectCallout">
              <a:avLst>
                <a:gd name="adj1" fmla="val -90681"/>
                <a:gd name="adj2" fmla="val 44824"/>
                <a:gd name="adj3" fmla="val 16667"/>
              </a:avLst>
            </a:prstGeom>
            <a:gradFill rotWithShape="1">
              <a:gsLst>
                <a:gs pos="0">
                  <a:srgbClr val="003399">
                    <a:gamma/>
                    <a:shade val="36471"/>
                    <a:invGamma/>
                  </a:srgbClr>
                </a:gs>
                <a:gs pos="50000">
                  <a:srgbClr val="003399"/>
                </a:gs>
                <a:gs pos="100000">
                  <a:srgbClr val="003399">
                    <a:gamma/>
                    <a:shade val="36471"/>
                    <a:invGamma/>
                  </a:srgbClr>
                </a:gs>
              </a:gsLst>
              <a:lin ang="2700000" scaled="1"/>
            </a:gradFill>
            <a:ln w="28575" algn="ctr">
              <a:solidFill>
                <a:srgbClr val="FF0000"/>
              </a:solidFill>
              <a:miter lim="800000"/>
              <a:headEnd/>
              <a:tailEnd/>
            </a:ln>
            <a:effectLst>
              <a:outerShdw dist="35921" dir="2700000" algn="ctr" rotWithShape="0">
                <a:srgbClr val="000514"/>
              </a:outerShdw>
            </a:effectLst>
          </p:spPr>
          <p:txBody>
            <a:bodyPr anchor="ctr"/>
            <a:lstStyle/>
            <a:p>
              <a:pPr algn="ctr" fontAlgn="auto">
                <a:spcBef>
                  <a:spcPts val="0"/>
                </a:spcBef>
                <a:spcAft>
                  <a:spcPct val="40000"/>
                </a:spcAft>
                <a:buClr>
                  <a:srgbClr val="66FF33"/>
                </a:buClr>
                <a:buSzPct val="85000"/>
                <a:defRPr/>
              </a:pPr>
              <a:r>
                <a:rPr kumimoji="0" lang="zh-CN" altLang="en-US" sz="2800" kern="0" dirty="0">
                  <a:solidFill>
                    <a:srgbClr val="FFFFCC"/>
                  </a:solidFill>
                  <a:effectLst>
                    <a:outerShdw blurRad="38100" dist="38100" dir="2700000" algn="tl">
                      <a:srgbClr val="000000"/>
                    </a:outerShdw>
                  </a:effectLst>
                  <a:latin typeface="Times New Roman" pitchFamily="18" charset="0"/>
                </a:rPr>
                <a:t>预编</a:t>
              </a:r>
              <a:r>
                <a:rPr kumimoji="0" lang="zh-CN" altLang="en-US" sz="2800" kern="0">
                  <a:solidFill>
                    <a:srgbClr val="FFFFCC"/>
                  </a:solidFill>
                  <a:effectLst>
                    <a:outerShdw blurRad="38100" dist="38100" dir="2700000" algn="tl">
                      <a:srgbClr val="000000"/>
                    </a:outerShdw>
                  </a:effectLst>
                  <a:latin typeface="Times New Roman" pitchFamily="18" charset="0"/>
                </a:rPr>
                <a:t>译的存储过程</a:t>
              </a:r>
              <a:endParaRPr kumimoji="0" lang="zh-CN" altLang="en-US" sz="2800" kern="0" dirty="0">
                <a:solidFill>
                  <a:srgbClr val="FFFFCC"/>
                </a:solidFill>
                <a:effectLst>
                  <a:outerShdw blurRad="38100" dist="38100" dir="2700000" algn="tl">
                    <a:srgbClr val="000000"/>
                  </a:outerShdw>
                </a:effectLst>
                <a:latin typeface="Times New Roman" pitchFamily="18" charset="0"/>
              </a:endParaRPr>
            </a:p>
          </p:txBody>
        </p:sp>
        <p:sp>
          <p:nvSpPr>
            <p:cNvPr id="17" name="AutoShape 16">
              <a:extLst>
                <a:ext uri="{FF2B5EF4-FFF2-40B4-BE49-F238E27FC236}">
                  <a16:creationId xmlns:a16="http://schemas.microsoft.com/office/drawing/2014/main" id="{1470C70A-18D2-48F1-9CE9-97BAF8D571E0}"/>
                </a:ext>
              </a:extLst>
            </p:cNvPr>
            <p:cNvSpPr>
              <a:spLocks noChangeArrowheads="1"/>
            </p:cNvSpPr>
            <p:nvPr/>
          </p:nvSpPr>
          <p:spPr bwMode="auto">
            <a:xfrm>
              <a:off x="7464252" y="5049936"/>
              <a:ext cx="1295400" cy="858838"/>
            </a:xfrm>
            <a:prstGeom prst="wedgeRoundRectCallout">
              <a:avLst>
                <a:gd name="adj1" fmla="val -171324"/>
                <a:gd name="adj2" fmla="val -107486"/>
                <a:gd name="adj3" fmla="val 16667"/>
              </a:avLst>
            </a:prstGeom>
            <a:gradFill rotWithShape="1">
              <a:gsLst>
                <a:gs pos="0">
                  <a:srgbClr val="003399">
                    <a:gamma/>
                    <a:shade val="36471"/>
                    <a:invGamma/>
                  </a:srgbClr>
                </a:gs>
                <a:gs pos="50000">
                  <a:srgbClr val="003399"/>
                </a:gs>
                <a:gs pos="100000">
                  <a:srgbClr val="003399">
                    <a:gamma/>
                    <a:shade val="36471"/>
                    <a:invGamma/>
                  </a:srgbClr>
                </a:gs>
              </a:gsLst>
              <a:lin ang="2700000" scaled="1"/>
            </a:gradFill>
            <a:ln w="28575" algn="ctr">
              <a:solidFill>
                <a:srgbClr val="FF0000"/>
              </a:solidFill>
              <a:miter lim="800000"/>
              <a:headEnd/>
              <a:tailEnd/>
            </a:ln>
            <a:effectLst>
              <a:outerShdw dist="35921" dir="2700000" algn="ctr" rotWithShape="0">
                <a:srgbClr val="000514"/>
              </a:outerShdw>
            </a:effectLst>
          </p:spPr>
          <p:txBody>
            <a:bodyPr anchor="ctr"/>
            <a:lstStyle/>
            <a:p>
              <a:pPr algn="ctr" fontAlgn="auto">
                <a:spcBef>
                  <a:spcPts val="0"/>
                </a:spcBef>
                <a:spcAft>
                  <a:spcPct val="40000"/>
                </a:spcAft>
                <a:buClr>
                  <a:srgbClr val="66FF33"/>
                </a:buClr>
                <a:buSzPct val="85000"/>
                <a:defRPr/>
              </a:pPr>
              <a:r>
                <a:rPr kumimoji="0" lang="zh-CN" altLang="en-US" sz="2800" kern="0">
                  <a:solidFill>
                    <a:srgbClr val="FFFFCC"/>
                  </a:solidFill>
                  <a:effectLst>
                    <a:outerShdw blurRad="38100" dist="38100" dir="2700000" algn="tl">
                      <a:srgbClr val="000000"/>
                    </a:outerShdw>
                  </a:effectLst>
                  <a:latin typeface="Times New Roman" pitchFamily="18" charset="0"/>
                </a:rPr>
                <a:t>命令解释器</a:t>
              </a:r>
            </a:p>
          </p:txBody>
        </p:sp>
      </p:grpSp>
    </p:spTree>
    <p:extLst>
      <p:ext uri="{BB962C8B-B14F-4D97-AF65-F5344CB8AC3E}">
        <p14:creationId xmlns:p14="http://schemas.microsoft.com/office/powerpoint/2010/main" val="3888345410"/>
      </p:ext>
    </p:extLst>
  </p:cSld>
  <p:clrMapOvr>
    <a:masterClrMapping/>
  </p:clrMapOvr>
  <mc:AlternateContent xmlns:mc="http://schemas.openxmlformats.org/markup-compatibility/2006" xmlns:p159="http://schemas.microsoft.com/office/powerpoint/2015/09/main">
    <mc:Choice Requires="p159">
      <p:transition spd="slow">
        <p159:morph option="byObject"/>
        <p:sndAc>
          <p:stSnd>
            <p:snd r:embed="rId2" name="arrow.wav"/>
          </p:stSnd>
        </p:sndAc>
      </p:transition>
    </mc:Choice>
    <mc:Fallback xmlns="">
      <p:transition spd="slow">
        <p:fade/>
        <p:sndAc>
          <p:stSnd>
            <p:snd r:embed="rId4" name="arrow.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5275016"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存储过程和创建与执行</a:t>
            </a:r>
            <a:endParaRPr lang="zh-CN" altLang="en-US" sz="4000" b="1" dirty="0">
              <a:solidFill>
                <a:srgbClr val="FFFFCC"/>
              </a:solidFill>
              <a:effectLst>
                <a:outerShdw blurRad="38100" dist="38100" dir="2700000" algn="tl">
                  <a:srgbClr val="000000"/>
                </a:outerShdw>
              </a:effectLst>
              <a:cs typeface="+mn-cs"/>
            </a:endParaRPr>
          </a:p>
        </p:txBody>
      </p:sp>
      <p:sp>
        <p:nvSpPr>
          <p:cNvPr id="18" name="Rectangle 3">
            <a:extLst>
              <a:ext uri="{FF2B5EF4-FFF2-40B4-BE49-F238E27FC236}">
                <a16:creationId xmlns:a16="http://schemas.microsoft.com/office/drawing/2014/main" id="{586C1AF3-D8FB-4422-BFD4-6E790CE95356}"/>
              </a:ext>
            </a:extLst>
          </p:cNvPr>
          <p:cNvSpPr txBox="1">
            <a:spLocks noChangeArrowheads="1"/>
          </p:cNvSpPr>
          <p:nvPr/>
        </p:nvSpPr>
        <p:spPr bwMode="auto">
          <a:xfrm>
            <a:off x="839416" y="1668148"/>
            <a:ext cx="10225136" cy="27363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a:spcAft>
                <a:spcPts val="1200"/>
              </a:spcAft>
              <a:buFontTx/>
              <a:buNone/>
            </a:pPr>
            <a:r>
              <a:rPr kumimoji="0" lang="en-US" altLang="zh-CN" sz="3200" b="1" dirty="0">
                <a:solidFill>
                  <a:srgbClr val="FFFF00"/>
                </a:solidFill>
                <a:latin typeface="Arial" charset="0"/>
              </a:rPr>
              <a:t>CREATE PROCEDURE </a:t>
            </a:r>
            <a:r>
              <a:rPr lang="zh-CN" altLang="en-US" sz="3200" dirty="0"/>
              <a:t>存储过程名</a:t>
            </a:r>
            <a:r>
              <a:rPr lang="en-US" altLang="zh-CN" sz="3200" dirty="0"/>
              <a:t>([</a:t>
            </a:r>
            <a:r>
              <a:rPr lang="zh-CN" altLang="en-US" sz="3200" dirty="0"/>
              <a:t>参数定义</a:t>
            </a:r>
            <a:r>
              <a:rPr lang="en-US" altLang="zh-CN" sz="3200" dirty="0"/>
              <a:t>[,…]])</a:t>
            </a:r>
          </a:p>
          <a:p>
            <a:pPr>
              <a:spcAft>
                <a:spcPts val="1200"/>
              </a:spcAft>
              <a:buFontTx/>
              <a:buNone/>
            </a:pPr>
            <a:r>
              <a:rPr lang="en-US" altLang="zh-CN" sz="3200" dirty="0"/>
              <a:t>	[</a:t>
            </a:r>
            <a:r>
              <a:rPr lang="zh-CN" altLang="en-US" sz="3200" dirty="0"/>
              <a:t>存储过程选项</a:t>
            </a:r>
            <a:r>
              <a:rPr lang="en-US" altLang="zh-CN" sz="3200" dirty="0"/>
              <a:t>]</a:t>
            </a:r>
          </a:p>
          <a:p>
            <a:pPr>
              <a:spcAft>
                <a:spcPts val="1200"/>
              </a:spcAft>
              <a:buFontTx/>
              <a:buNone/>
            </a:pPr>
            <a:r>
              <a:rPr lang="en-US" altLang="zh-CN" sz="3200" dirty="0"/>
              <a:t>BEGIN</a:t>
            </a:r>
          </a:p>
          <a:p>
            <a:pPr>
              <a:spcAft>
                <a:spcPts val="1200"/>
              </a:spcAft>
              <a:buFontTx/>
              <a:buNone/>
            </a:pPr>
            <a:r>
              <a:rPr lang="en-US" altLang="zh-CN" sz="3200" dirty="0"/>
              <a:t>	</a:t>
            </a:r>
            <a:r>
              <a:rPr lang="zh-CN" altLang="en-US" sz="3200" dirty="0"/>
              <a:t>语句序列</a:t>
            </a:r>
            <a:r>
              <a:rPr lang="en-US" altLang="zh-CN" sz="3200" dirty="0"/>
              <a:t>;</a:t>
            </a:r>
          </a:p>
          <a:p>
            <a:pPr>
              <a:spcAft>
                <a:spcPts val="1200"/>
              </a:spcAft>
              <a:buFontTx/>
              <a:buNone/>
            </a:pPr>
            <a:r>
              <a:rPr lang="en-US" altLang="zh-CN" sz="3200" dirty="0"/>
              <a:t>END;</a:t>
            </a:r>
            <a:endParaRPr lang="zh-CN" altLang="en-US" sz="3200" dirty="0"/>
          </a:p>
          <a:p>
            <a:pPr lvl="0" eaLnBrk="1" hangingPunct="1">
              <a:spcAft>
                <a:spcPts val="1200"/>
              </a:spcAft>
              <a:buNone/>
              <a:defRPr/>
            </a:pPr>
            <a:endParaRPr kumimoji="0" lang="en-US" altLang="en-US" sz="3200" dirty="0">
              <a:latin typeface="Arial" charset="0"/>
            </a:endParaRPr>
          </a:p>
        </p:txBody>
      </p:sp>
      <p:sp>
        <p:nvSpPr>
          <p:cNvPr id="19" name="Rectangle 3">
            <a:extLst>
              <a:ext uri="{FF2B5EF4-FFF2-40B4-BE49-F238E27FC236}">
                <a16:creationId xmlns:a16="http://schemas.microsoft.com/office/drawing/2014/main" id="{C18703A3-4EDB-45DB-A131-73CFF0736BA8}"/>
              </a:ext>
            </a:extLst>
          </p:cNvPr>
          <p:cNvSpPr txBox="1">
            <a:spLocks noChangeArrowheads="1"/>
          </p:cNvSpPr>
          <p:nvPr/>
        </p:nvSpPr>
        <p:spPr bwMode="auto">
          <a:xfrm>
            <a:off x="847025" y="5999033"/>
            <a:ext cx="8640960" cy="5314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a:lnSpc>
                <a:spcPct val="90000"/>
              </a:lnSpc>
              <a:buFontTx/>
              <a:buNone/>
            </a:pPr>
            <a:r>
              <a:rPr kumimoji="0" lang="en-US" altLang="zh-CN" sz="3200" b="1" dirty="0">
                <a:solidFill>
                  <a:srgbClr val="FFFF00"/>
                </a:solidFill>
                <a:latin typeface="Arial" charset="0"/>
              </a:rPr>
              <a:t>CALL </a:t>
            </a:r>
            <a:r>
              <a:rPr lang="zh-CN" altLang="en-US" sz="3200" dirty="0"/>
              <a:t>存储过程名</a:t>
            </a:r>
            <a:r>
              <a:rPr lang="en-US" altLang="zh-CN" sz="3200" dirty="0"/>
              <a:t>([</a:t>
            </a:r>
            <a:r>
              <a:rPr lang="zh-CN" altLang="en-US" sz="3200" dirty="0"/>
              <a:t>参数</a:t>
            </a:r>
            <a:r>
              <a:rPr lang="en-US" altLang="zh-CN" sz="3200" dirty="0"/>
              <a:t>[,…]])</a:t>
            </a:r>
          </a:p>
          <a:p>
            <a:pPr lvl="0" eaLnBrk="1" hangingPunct="1">
              <a:lnSpc>
                <a:spcPct val="120000"/>
              </a:lnSpc>
              <a:spcAft>
                <a:spcPct val="0"/>
              </a:spcAft>
              <a:buNone/>
              <a:defRPr/>
            </a:pPr>
            <a:endParaRPr kumimoji="0" lang="en-US" altLang="en-US" sz="3200" dirty="0">
              <a:latin typeface="Arial" charset="0"/>
            </a:endParaRPr>
          </a:p>
        </p:txBody>
      </p:sp>
      <p:sp>
        <p:nvSpPr>
          <p:cNvPr id="20" name="矩形 19">
            <a:extLst>
              <a:ext uri="{FF2B5EF4-FFF2-40B4-BE49-F238E27FC236}">
                <a16:creationId xmlns:a16="http://schemas.microsoft.com/office/drawing/2014/main" id="{7EEDBA0A-6BEA-462C-BB39-6C325A675E74}"/>
              </a:ext>
            </a:extLst>
          </p:cNvPr>
          <p:cNvSpPr/>
          <p:nvPr/>
        </p:nvSpPr>
        <p:spPr>
          <a:xfrm>
            <a:off x="479376" y="970833"/>
            <a:ext cx="72336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fontAlgn="base">
              <a:spcBef>
                <a:spcPct val="0"/>
              </a:spcBef>
              <a:spcAft>
                <a:spcPct val="40000"/>
              </a:spcAft>
              <a:buClr>
                <a:srgbClr val="66FF33"/>
              </a:buClr>
              <a:buSzPct val="85000"/>
              <a:buBlip>
                <a:blip r:embed="rId3"/>
              </a:buBlip>
            </a:pPr>
            <a:r>
              <a:rPr lang="zh-CN" altLang="en-US" sz="3200" kern="0" dirty="0">
                <a:solidFill>
                  <a:srgbClr val="CCFF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创建存储过程的一般语法格式为：</a:t>
            </a:r>
          </a:p>
        </p:txBody>
      </p:sp>
      <p:sp>
        <p:nvSpPr>
          <p:cNvPr id="21" name="矩形 20">
            <a:extLst>
              <a:ext uri="{FF2B5EF4-FFF2-40B4-BE49-F238E27FC236}">
                <a16:creationId xmlns:a16="http://schemas.microsoft.com/office/drawing/2014/main" id="{77769A79-B807-4EEE-BD62-7930B231A543}"/>
              </a:ext>
            </a:extLst>
          </p:cNvPr>
          <p:cNvSpPr/>
          <p:nvPr/>
        </p:nvSpPr>
        <p:spPr>
          <a:xfrm>
            <a:off x="503753" y="5302392"/>
            <a:ext cx="72336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fontAlgn="base">
              <a:spcBef>
                <a:spcPct val="0"/>
              </a:spcBef>
              <a:spcAft>
                <a:spcPct val="40000"/>
              </a:spcAft>
              <a:buClr>
                <a:srgbClr val="66FF33"/>
              </a:buClr>
              <a:buSzPct val="85000"/>
              <a:buBlip>
                <a:blip r:embed="rId3"/>
              </a:buBlip>
            </a:pPr>
            <a:r>
              <a:rPr lang="zh-CN" altLang="en-US" sz="3200" kern="0" dirty="0">
                <a:solidFill>
                  <a:srgbClr val="CCFF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执行存储过程的一般语法格式为：</a:t>
            </a:r>
          </a:p>
        </p:txBody>
      </p:sp>
      <p:sp>
        <p:nvSpPr>
          <p:cNvPr id="22" name="Rectangle 26">
            <a:extLst>
              <a:ext uri="{FF2B5EF4-FFF2-40B4-BE49-F238E27FC236}">
                <a16:creationId xmlns:a16="http://schemas.microsoft.com/office/drawing/2014/main" id="{4D261AF7-EEF5-4A7C-B812-1D775BC59291}"/>
              </a:ext>
            </a:extLst>
          </p:cNvPr>
          <p:cNvSpPr>
            <a:spLocks noChangeArrowheads="1"/>
          </p:cNvSpPr>
          <p:nvPr/>
        </p:nvSpPr>
        <p:spPr bwMode="auto">
          <a:xfrm>
            <a:off x="5375920" y="2528081"/>
            <a:ext cx="4824536" cy="1988237"/>
          </a:xfrm>
          <a:prstGeom prst="rect">
            <a:avLst/>
          </a:prstGeom>
          <a:gradFill rotWithShape="1">
            <a:gsLst>
              <a:gs pos="0">
                <a:srgbClr val="003399">
                  <a:gamma/>
                  <a:shade val="36471"/>
                  <a:invGamma/>
                </a:srgbClr>
              </a:gs>
              <a:gs pos="50000">
                <a:srgbClr val="003399"/>
              </a:gs>
              <a:gs pos="100000">
                <a:srgbClr val="003399">
                  <a:gamma/>
                  <a:shade val="36471"/>
                  <a:invGamma/>
                </a:srgbClr>
              </a:gs>
            </a:gsLst>
            <a:lin ang="2700000" scaled="1"/>
          </a:gradFill>
          <a:ln w="28575" algn="ctr">
            <a:solidFill>
              <a:srgbClr val="FF0000"/>
            </a:solidFill>
            <a:miter lim="800000"/>
            <a:headEnd/>
            <a:tailEnd/>
          </a:ln>
          <a:effectLst>
            <a:outerShdw dist="35921" dir="2700000" algn="ctr" rotWithShape="0">
              <a:srgbClr val="000514"/>
            </a:outerShdw>
          </a:effectLst>
        </p:spPr>
        <p:txBody>
          <a:bodyPr wrap="square" anchor="ctr">
            <a:spAutoFit/>
          </a:bodyPr>
          <a:lstStyle/>
          <a:p>
            <a:pPr marL="360363" indent="-360363" fontAlgn="auto">
              <a:spcBef>
                <a:spcPts val="0"/>
              </a:spcBef>
              <a:spcAft>
                <a:spcPct val="40000"/>
              </a:spcAft>
              <a:buClr>
                <a:srgbClr val="66FF33"/>
              </a:buClr>
              <a:buSzPct val="85000"/>
              <a:buBlip>
                <a:blip r:embed="rId3"/>
              </a:buBlip>
              <a:defRPr/>
            </a:pPr>
            <a:r>
              <a:rPr kumimoji="0" lang="zh-CN" altLang="en-US" sz="2800" kern="0" dirty="0">
                <a:solidFill>
                  <a:srgbClr val="FFFFCC"/>
                </a:solidFill>
                <a:effectLst>
                  <a:outerShdw blurRad="38100" dist="38100" dir="2700000" algn="tl">
                    <a:srgbClr val="000000"/>
                  </a:outerShdw>
                </a:effectLst>
                <a:latin typeface="Times New Roman" pitchFamily="18" charset="0"/>
              </a:rPr>
              <a:t>参数可用</a:t>
            </a:r>
            <a:r>
              <a:rPr kumimoji="0" lang="en-US" altLang="zh-CN" sz="2800" kern="0" dirty="0">
                <a:solidFill>
                  <a:srgbClr val="FFFFCC"/>
                </a:solidFill>
                <a:effectLst>
                  <a:outerShdw blurRad="38100" dist="38100" dir="2700000" algn="tl">
                    <a:srgbClr val="000000"/>
                  </a:outerShdw>
                </a:effectLst>
                <a:latin typeface="Times New Roman" pitchFamily="18" charset="0"/>
              </a:rPr>
              <a:t>IN/OUT/INOUT</a:t>
            </a:r>
            <a:r>
              <a:rPr kumimoji="0" lang="zh-CN" altLang="en-US" sz="2800" kern="0" dirty="0">
                <a:solidFill>
                  <a:srgbClr val="FFFFCC"/>
                </a:solidFill>
                <a:effectLst>
                  <a:outerShdw blurRad="38100" dist="38100" dir="2700000" algn="tl">
                    <a:srgbClr val="000000"/>
                  </a:outerShdw>
                </a:effectLst>
                <a:latin typeface="Times New Roman" pitchFamily="18" charset="0"/>
              </a:rPr>
              <a:t>表示输入输出类型</a:t>
            </a:r>
            <a:endParaRPr kumimoji="0" lang="en-US" altLang="zh-CN" sz="2800" kern="0" dirty="0">
              <a:solidFill>
                <a:srgbClr val="FFFFCC"/>
              </a:solidFill>
              <a:effectLst>
                <a:outerShdw blurRad="38100" dist="38100" dir="2700000" algn="tl">
                  <a:srgbClr val="000000"/>
                </a:outerShdw>
              </a:effectLst>
              <a:latin typeface="Times New Roman" pitchFamily="18" charset="0"/>
            </a:endParaRPr>
          </a:p>
          <a:p>
            <a:pPr marL="360363" indent="-360363" fontAlgn="auto">
              <a:spcBef>
                <a:spcPts val="0"/>
              </a:spcBef>
              <a:spcAft>
                <a:spcPct val="40000"/>
              </a:spcAft>
              <a:buClr>
                <a:srgbClr val="66FF33"/>
              </a:buClr>
              <a:buSzPct val="85000"/>
              <a:buBlip>
                <a:blip r:embed="rId3"/>
              </a:buBlip>
              <a:defRPr/>
            </a:pPr>
            <a:r>
              <a:rPr kumimoji="0" lang="zh-CN" altLang="en-US" sz="2800" kern="0">
                <a:solidFill>
                  <a:srgbClr val="FFFFCC"/>
                </a:solidFill>
                <a:effectLst>
                  <a:outerShdw blurRad="38100" dist="38100" dir="2700000" algn="tl">
                    <a:srgbClr val="000000"/>
                  </a:outerShdw>
                </a:effectLst>
                <a:latin typeface="Times New Roman" pitchFamily="18" charset="0"/>
              </a:rPr>
              <a:t>存储过程选项</a:t>
            </a:r>
            <a:r>
              <a:rPr kumimoji="0" lang="zh-CN" altLang="en-US" sz="2800" kern="0" dirty="0">
                <a:solidFill>
                  <a:srgbClr val="FFFFCC"/>
                </a:solidFill>
                <a:effectLst>
                  <a:outerShdw blurRad="38100" dist="38100" dir="2700000" algn="tl">
                    <a:srgbClr val="000000"/>
                  </a:outerShdw>
                </a:effectLst>
                <a:latin typeface="Times New Roman" pitchFamily="18" charset="0"/>
              </a:rPr>
              <a:t>可指定</a:t>
            </a:r>
            <a:r>
              <a:rPr kumimoji="0" lang="en-US" altLang="zh-CN" sz="2800" kern="0" dirty="0">
                <a:solidFill>
                  <a:srgbClr val="FFFFCC"/>
                </a:solidFill>
                <a:effectLst>
                  <a:outerShdw blurRad="38100" dist="38100" dir="2700000" algn="tl">
                    <a:srgbClr val="000000"/>
                  </a:outerShdw>
                </a:effectLst>
                <a:latin typeface="Times New Roman" pitchFamily="18" charset="0"/>
              </a:rPr>
              <a:t>SQL</a:t>
            </a:r>
            <a:r>
              <a:rPr kumimoji="0" lang="zh-CN" altLang="en-US" sz="2800" kern="0" dirty="0">
                <a:solidFill>
                  <a:srgbClr val="FFFFCC"/>
                </a:solidFill>
                <a:effectLst>
                  <a:outerShdw blurRad="38100" dist="38100" dir="2700000" algn="tl">
                    <a:srgbClr val="000000"/>
                  </a:outerShdw>
                </a:effectLst>
                <a:latin typeface="Times New Roman" pitchFamily="18" charset="0"/>
              </a:rPr>
              <a:t>语句的类型</a:t>
            </a:r>
          </a:p>
        </p:txBody>
      </p:sp>
    </p:spTree>
    <p:extLst>
      <p:ext uri="{BB962C8B-B14F-4D97-AF65-F5344CB8AC3E}">
        <p14:creationId xmlns:p14="http://schemas.microsoft.com/office/powerpoint/2010/main" val="1801296866"/>
      </p:ext>
    </p:extLst>
  </p:cSld>
  <p:clrMapOvr>
    <a:masterClrMapping/>
  </p:clrMapOvr>
  <p:transition spd="slow">
    <p:push dir="u"/>
    <p:sndAc>
      <p:stSnd>
        <p:snd r:embed="rId2" name="arrow.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4249094"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创建存储过程示例</a:t>
            </a:r>
            <a:endParaRPr lang="zh-CN" altLang="en-US" sz="4000" b="1" dirty="0">
              <a:solidFill>
                <a:srgbClr val="FFFFCC"/>
              </a:solidFill>
              <a:effectLst>
                <a:outerShdw blurRad="38100" dist="38100" dir="2700000" algn="tl">
                  <a:srgbClr val="000000"/>
                </a:outerShdw>
              </a:effectLst>
              <a:cs typeface="+mn-cs"/>
            </a:endParaRPr>
          </a:p>
        </p:txBody>
      </p:sp>
      <p:sp>
        <p:nvSpPr>
          <p:cNvPr id="8" name="矩形 7">
            <a:extLst>
              <a:ext uri="{FF2B5EF4-FFF2-40B4-BE49-F238E27FC236}">
                <a16:creationId xmlns:a16="http://schemas.microsoft.com/office/drawing/2014/main" id="{511BC7E7-FBD1-42A8-8446-C4BF9B391B6B}"/>
              </a:ext>
            </a:extLst>
          </p:cNvPr>
          <p:cNvSpPr/>
          <p:nvPr/>
        </p:nvSpPr>
        <p:spPr>
          <a:xfrm>
            <a:off x="824786" y="751670"/>
            <a:ext cx="10801200" cy="954107"/>
          </a:xfrm>
          <a:prstGeom prst="rect">
            <a:avLst/>
          </a:prstGeom>
        </p:spPr>
        <p:txBody>
          <a:bodyPr wrap="square">
            <a:spAutoFit/>
          </a:bodyPr>
          <a:lstStyle/>
          <a:p>
            <a:r>
              <a:rPr lang="zh-CN" altLang="en-US" sz="2800" dirty="0">
                <a:solidFill>
                  <a:srgbClr val="CCFF99"/>
                </a:solidFill>
                <a:latin typeface="楷体" panose="02010609060101010101" pitchFamily="49" charset="-122"/>
                <a:ea typeface="楷体" panose="02010609060101010101" pitchFamily="49" charset="-122"/>
              </a:rPr>
              <a:t>创建一个名为</a:t>
            </a:r>
            <a:r>
              <a:rPr lang="en-US" altLang="zh-CN" sz="2800" dirty="0" err="1">
                <a:solidFill>
                  <a:srgbClr val="CCFF99"/>
                </a:solidFill>
                <a:latin typeface="楷体" panose="02010609060101010101" pitchFamily="49" charset="-122"/>
                <a:ea typeface="楷体" panose="02010609060101010101" pitchFamily="49" charset="-122"/>
              </a:rPr>
              <a:t>p_job</a:t>
            </a:r>
            <a:r>
              <a:rPr lang="zh-CN" altLang="en-US" sz="2800" dirty="0">
                <a:solidFill>
                  <a:srgbClr val="CCFF99"/>
                </a:solidFill>
                <a:latin typeface="楷体" panose="02010609060101010101" pitchFamily="49" charset="-122"/>
                <a:ea typeface="楷体" panose="02010609060101010101" pitchFamily="49" charset="-122"/>
              </a:rPr>
              <a:t>的存储过程，它能根据给定的职称查询并返回</a:t>
            </a:r>
            <a:r>
              <a:rPr lang="en-US" altLang="zh-CN" sz="2800" dirty="0">
                <a:solidFill>
                  <a:srgbClr val="CCFF99"/>
                </a:solidFill>
                <a:latin typeface="楷体" panose="02010609060101010101" pitchFamily="49" charset="-122"/>
                <a:ea typeface="楷体" panose="02010609060101010101" pitchFamily="49" charset="-122"/>
              </a:rPr>
              <a:t>teacher</a:t>
            </a:r>
            <a:r>
              <a:rPr lang="zh-CN" altLang="en-US" sz="2800" dirty="0">
                <a:solidFill>
                  <a:srgbClr val="CCFF99"/>
                </a:solidFill>
                <a:latin typeface="楷体" panose="02010609060101010101" pitchFamily="49" charset="-122"/>
                <a:ea typeface="楷体" panose="02010609060101010101" pitchFamily="49" charset="-122"/>
              </a:rPr>
              <a:t>表中相应职称老师的记录。</a:t>
            </a:r>
          </a:p>
        </p:txBody>
      </p:sp>
      <p:sp>
        <p:nvSpPr>
          <p:cNvPr id="9" name="矩形 8">
            <a:extLst>
              <a:ext uri="{FF2B5EF4-FFF2-40B4-BE49-F238E27FC236}">
                <a16:creationId xmlns:a16="http://schemas.microsoft.com/office/drawing/2014/main" id="{434AA700-1E69-476B-8F47-17D3963CBA5A}"/>
              </a:ext>
            </a:extLst>
          </p:cNvPr>
          <p:cNvSpPr/>
          <p:nvPr/>
        </p:nvSpPr>
        <p:spPr>
          <a:xfrm>
            <a:off x="839416" y="5085184"/>
            <a:ext cx="4382417" cy="523220"/>
          </a:xfrm>
          <a:prstGeom prst="rect">
            <a:avLst/>
          </a:prstGeom>
        </p:spPr>
        <p:txBody>
          <a:bodyPr wrap="square">
            <a:spAutoFit/>
          </a:bodyPr>
          <a:lstStyle/>
          <a:p>
            <a:r>
              <a:rPr lang="zh-CN" altLang="en-US" sz="2800" dirty="0">
                <a:solidFill>
                  <a:srgbClr val="CCFF99"/>
                </a:solidFill>
                <a:latin typeface="楷体" panose="02010609060101010101" pitchFamily="49" charset="-122"/>
                <a:ea typeface="楷体" panose="02010609060101010101" pitchFamily="49" charset="-122"/>
              </a:rPr>
              <a:t>用常量参数调用</a:t>
            </a:r>
            <a:r>
              <a:rPr lang="en-US" altLang="zh-CN" sz="2800" dirty="0" err="1">
                <a:solidFill>
                  <a:srgbClr val="CCFF99"/>
                </a:solidFill>
                <a:latin typeface="楷体" panose="02010609060101010101" pitchFamily="49" charset="-122"/>
                <a:ea typeface="楷体" panose="02010609060101010101" pitchFamily="49" charset="-122"/>
              </a:rPr>
              <a:t>p_job</a:t>
            </a:r>
            <a:endParaRPr lang="en-US" altLang="zh-CN" sz="2800" dirty="0">
              <a:solidFill>
                <a:srgbClr val="CCFF99"/>
              </a:solidFill>
              <a:latin typeface="楷体" panose="02010609060101010101" pitchFamily="49" charset="-122"/>
              <a:ea typeface="楷体" panose="02010609060101010101" pitchFamily="49" charset="-122"/>
            </a:endParaRPr>
          </a:p>
        </p:txBody>
      </p:sp>
      <p:sp>
        <p:nvSpPr>
          <p:cNvPr id="10" name="矩形 9">
            <a:extLst>
              <a:ext uri="{FF2B5EF4-FFF2-40B4-BE49-F238E27FC236}">
                <a16:creationId xmlns:a16="http://schemas.microsoft.com/office/drawing/2014/main" id="{39F5C084-85BD-4179-B1ED-31C44271F5B3}"/>
              </a:ext>
            </a:extLst>
          </p:cNvPr>
          <p:cNvSpPr/>
          <p:nvPr/>
        </p:nvSpPr>
        <p:spPr>
          <a:xfrm>
            <a:off x="6096000" y="5085184"/>
            <a:ext cx="5354222" cy="523220"/>
          </a:xfrm>
          <a:prstGeom prst="rect">
            <a:avLst/>
          </a:prstGeom>
        </p:spPr>
        <p:txBody>
          <a:bodyPr wrap="square">
            <a:spAutoFit/>
          </a:bodyPr>
          <a:lstStyle/>
          <a:p>
            <a:r>
              <a:rPr lang="zh-CN" altLang="en-US" sz="2800" dirty="0">
                <a:solidFill>
                  <a:srgbClr val="CCFF99"/>
                </a:solidFill>
                <a:latin typeface="楷体" panose="02010609060101010101" pitchFamily="49" charset="-122"/>
                <a:ea typeface="楷体" panose="02010609060101010101" pitchFamily="49" charset="-122"/>
              </a:rPr>
              <a:t>或者用变量参数调用</a:t>
            </a:r>
            <a:r>
              <a:rPr lang="en-US" altLang="zh-CN" sz="2800" dirty="0" err="1">
                <a:solidFill>
                  <a:srgbClr val="CCFF99"/>
                </a:solidFill>
                <a:latin typeface="楷体" panose="02010609060101010101" pitchFamily="49" charset="-122"/>
                <a:ea typeface="楷体" panose="02010609060101010101" pitchFamily="49" charset="-122"/>
              </a:rPr>
              <a:t>p_job</a:t>
            </a:r>
            <a:endParaRPr lang="en-US" altLang="zh-CN" sz="2800" dirty="0">
              <a:solidFill>
                <a:srgbClr val="CCFF99"/>
              </a:solidFill>
              <a:latin typeface="楷体" panose="02010609060101010101" pitchFamily="49" charset="-122"/>
              <a:ea typeface="楷体" panose="02010609060101010101" pitchFamily="49" charset="-122"/>
            </a:endParaRPr>
          </a:p>
        </p:txBody>
      </p:sp>
      <p:sp>
        <p:nvSpPr>
          <p:cNvPr id="11" name="矩形 10">
            <a:extLst>
              <a:ext uri="{FF2B5EF4-FFF2-40B4-BE49-F238E27FC236}">
                <a16:creationId xmlns:a16="http://schemas.microsoft.com/office/drawing/2014/main" id="{07009FC8-E649-4673-BAE5-25D98D36D10A}"/>
              </a:ext>
            </a:extLst>
          </p:cNvPr>
          <p:cNvSpPr/>
          <p:nvPr/>
        </p:nvSpPr>
        <p:spPr>
          <a:xfrm>
            <a:off x="983432" y="1720840"/>
            <a:ext cx="10225136" cy="3046988"/>
          </a:xfrm>
          <a:prstGeom prst="rect">
            <a:avLst/>
          </a:prstGeom>
          <a:solidFill>
            <a:schemeClr val="tx1"/>
          </a:solidFill>
          <a:ln w="19050">
            <a:solidFill>
              <a:schemeClr val="accent3">
                <a:lumMod val="60000"/>
                <a:lumOff val="40000"/>
              </a:schemeClr>
            </a:solidFill>
          </a:ln>
        </p:spPr>
        <p:txBody>
          <a:bodyPr wrap="square">
            <a:spAutoFit/>
          </a:bodyPr>
          <a:lstStyle/>
          <a:p>
            <a:pPr>
              <a:buFontTx/>
              <a:buNone/>
            </a:pPr>
            <a:r>
              <a:rPr lang="en-US" altLang="zh-CN" sz="2400" dirty="0">
                <a:solidFill>
                  <a:schemeClr val="bg1"/>
                </a:solidFill>
                <a:latin typeface="宋体" panose="02010600030101010101" pitchFamily="2" charset="-122"/>
                <a:ea typeface="宋体" panose="02010600030101010101" pitchFamily="2" charset="-122"/>
              </a:rPr>
              <a:t>USE </a:t>
            </a:r>
            <a:r>
              <a:rPr lang="en-US" altLang="zh-CN" sz="2400" dirty="0" err="1">
                <a:solidFill>
                  <a:schemeClr val="bg1"/>
                </a:solidFill>
                <a:latin typeface="宋体" panose="02010600030101010101" pitchFamily="2" charset="-122"/>
                <a:ea typeface="宋体" panose="02010600030101010101" pitchFamily="2" charset="-122"/>
              </a:rPr>
              <a:t>xjgl</a:t>
            </a:r>
            <a:r>
              <a:rPr lang="en-US" altLang="zh-CN" sz="2400" dirty="0">
                <a:solidFill>
                  <a:schemeClr val="bg1"/>
                </a:solidFill>
                <a:latin typeface="宋体" panose="02010600030101010101" pitchFamily="2" charset="-122"/>
                <a:ea typeface="宋体" panose="02010600030101010101" pitchFamily="2" charset="-122"/>
              </a:rPr>
              <a:t>;</a:t>
            </a:r>
          </a:p>
          <a:p>
            <a:pPr>
              <a:buFontTx/>
              <a:buNone/>
            </a:pPr>
            <a:r>
              <a:rPr lang="en-US" altLang="zh-CN" sz="2400" dirty="0">
                <a:solidFill>
                  <a:schemeClr val="bg1"/>
                </a:solidFill>
                <a:latin typeface="宋体" panose="02010600030101010101" pitchFamily="2" charset="-122"/>
                <a:ea typeface="宋体" panose="02010600030101010101" pitchFamily="2" charset="-122"/>
              </a:rPr>
              <a:t>DELIMITER //</a:t>
            </a:r>
          </a:p>
          <a:p>
            <a:pPr>
              <a:buFontTx/>
              <a:buNone/>
            </a:pPr>
            <a:r>
              <a:rPr lang="en-US" altLang="zh-CN" sz="2400" dirty="0">
                <a:solidFill>
                  <a:schemeClr val="bg1"/>
                </a:solidFill>
                <a:latin typeface="宋体" panose="02010600030101010101" pitchFamily="2" charset="-122"/>
                <a:ea typeface="宋体" panose="02010600030101010101" pitchFamily="2" charset="-122"/>
              </a:rPr>
              <a:t>CREATE PROCEDURE </a:t>
            </a:r>
            <a:r>
              <a:rPr lang="en-US" altLang="zh-CN" sz="2400" dirty="0" err="1">
                <a:solidFill>
                  <a:schemeClr val="bg1"/>
                </a:solidFill>
                <a:latin typeface="宋体" panose="02010600030101010101" pitchFamily="2" charset="-122"/>
                <a:ea typeface="宋体" panose="02010600030101010101" pitchFamily="2" charset="-122"/>
              </a:rPr>
              <a:t>p_varjob</a:t>
            </a:r>
            <a:r>
              <a:rPr lang="en-US" altLang="zh-CN" sz="2400" dirty="0">
                <a:solidFill>
                  <a:schemeClr val="bg1"/>
                </a:solidFill>
                <a:latin typeface="宋体" panose="02010600030101010101" pitchFamily="2" charset="-122"/>
                <a:ea typeface="宋体" panose="02010600030101010101" pitchFamily="2" charset="-122"/>
              </a:rPr>
              <a:t> (IN </a:t>
            </a:r>
            <a:r>
              <a:rPr lang="en-US" altLang="zh-CN" sz="2400" dirty="0" err="1">
                <a:solidFill>
                  <a:schemeClr val="bg1"/>
                </a:solidFill>
                <a:latin typeface="宋体" panose="02010600030101010101" pitchFamily="2" charset="-122"/>
                <a:ea typeface="宋体" panose="02010600030101010101" pitchFamily="2" charset="-122"/>
              </a:rPr>
              <a:t>jobname</a:t>
            </a:r>
            <a:r>
              <a:rPr lang="en-US" altLang="zh-CN" sz="2400" dirty="0">
                <a:solidFill>
                  <a:schemeClr val="bg1"/>
                </a:solidFill>
                <a:latin typeface="宋体" panose="02010600030101010101" pitchFamily="2" charset="-122"/>
                <a:ea typeface="宋体" panose="02010600030101010101" pitchFamily="2" charset="-122"/>
              </a:rPr>
              <a:t> varchar(30) )</a:t>
            </a:r>
          </a:p>
          <a:p>
            <a:pPr>
              <a:buFontTx/>
              <a:buNone/>
            </a:pPr>
            <a:r>
              <a:rPr lang="en-US" altLang="zh-CN" sz="2400" dirty="0">
                <a:solidFill>
                  <a:schemeClr val="bg1"/>
                </a:solidFill>
                <a:latin typeface="宋体" panose="02010600030101010101" pitchFamily="2" charset="-122"/>
                <a:ea typeface="宋体" panose="02010600030101010101" pitchFamily="2" charset="-122"/>
              </a:rPr>
              <a:t>BEGIN</a:t>
            </a:r>
          </a:p>
          <a:p>
            <a:pPr>
              <a:buFontTx/>
              <a:buNone/>
            </a:pPr>
            <a:r>
              <a:rPr lang="en-US" altLang="zh-CN" sz="2400" dirty="0">
                <a:solidFill>
                  <a:schemeClr val="bg1"/>
                </a:solidFill>
                <a:latin typeface="宋体" panose="02010600030101010101" pitchFamily="2" charset="-122"/>
                <a:ea typeface="宋体" panose="02010600030101010101" pitchFamily="2" charset="-122"/>
              </a:rPr>
              <a:t>  SELECT  * FROM teacher WHERE </a:t>
            </a:r>
            <a:r>
              <a:rPr lang="zh-CN" altLang="en-US" sz="2400" dirty="0">
                <a:solidFill>
                  <a:schemeClr val="bg1"/>
                </a:solidFill>
                <a:latin typeface="宋体" panose="02010600030101010101" pitchFamily="2" charset="-122"/>
                <a:ea typeface="宋体" panose="02010600030101010101" pitchFamily="2" charset="-122"/>
              </a:rPr>
              <a:t>职称 </a:t>
            </a:r>
            <a:r>
              <a:rPr lang="en-US" altLang="zh-CN" sz="2400" dirty="0">
                <a:solidFill>
                  <a:schemeClr val="bg1"/>
                </a:solidFill>
                <a:latin typeface="宋体" panose="02010600030101010101" pitchFamily="2" charset="-122"/>
                <a:ea typeface="宋体" panose="02010600030101010101" pitchFamily="2" charset="-122"/>
              </a:rPr>
              <a:t>= </a:t>
            </a:r>
            <a:r>
              <a:rPr lang="en-US" altLang="zh-CN" sz="2400" dirty="0" err="1">
                <a:solidFill>
                  <a:schemeClr val="bg1"/>
                </a:solidFill>
                <a:latin typeface="宋体" panose="02010600030101010101" pitchFamily="2" charset="-122"/>
                <a:ea typeface="宋体" panose="02010600030101010101" pitchFamily="2" charset="-122"/>
              </a:rPr>
              <a:t>jobname</a:t>
            </a:r>
            <a:r>
              <a:rPr lang="en-US" altLang="zh-CN" sz="2400" dirty="0">
                <a:solidFill>
                  <a:schemeClr val="bg1"/>
                </a:solidFill>
                <a:latin typeface="宋体" panose="02010600030101010101" pitchFamily="2" charset="-122"/>
                <a:ea typeface="宋体" panose="02010600030101010101" pitchFamily="2" charset="-122"/>
              </a:rPr>
              <a:t>;</a:t>
            </a:r>
          </a:p>
          <a:p>
            <a:pPr>
              <a:buFontTx/>
              <a:buNone/>
            </a:pPr>
            <a:r>
              <a:rPr lang="en-US" altLang="zh-CN" sz="2400" dirty="0">
                <a:solidFill>
                  <a:schemeClr val="bg1"/>
                </a:solidFill>
                <a:latin typeface="宋体" panose="02010600030101010101" pitchFamily="2" charset="-122"/>
                <a:ea typeface="宋体" panose="02010600030101010101" pitchFamily="2" charset="-122"/>
              </a:rPr>
              <a:t>END; </a:t>
            </a:r>
          </a:p>
          <a:p>
            <a:pPr>
              <a:buFontTx/>
              <a:buNone/>
            </a:pPr>
            <a:r>
              <a:rPr lang="en-US" altLang="zh-CN" sz="2400" dirty="0">
                <a:solidFill>
                  <a:schemeClr val="bg1"/>
                </a:solidFill>
                <a:latin typeface="宋体" panose="02010600030101010101" pitchFamily="2" charset="-122"/>
                <a:ea typeface="宋体" panose="02010600030101010101" pitchFamily="2" charset="-122"/>
              </a:rPr>
              <a:t>//</a:t>
            </a:r>
          </a:p>
          <a:p>
            <a:pPr>
              <a:buFontTx/>
              <a:buNone/>
            </a:pPr>
            <a:r>
              <a:rPr lang="en-US" altLang="zh-CN" sz="2400" dirty="0">
                <a:solidFill>
                  <a:schemeClr val="bg1"/>
                </a:solidFill>
                <a:latin typeface="宋体" panose="02010600030101010101" pitchFamily="2" charset="-122"/>
                <a:ea typeface="宋体" panose="02010600030101010101" pitchFamily="2" charset="-122"/>
              </a:rPr>
              <a:t>DELIMITER ;</a:t>
            </a:r>
            <a:endParaRPr lang="zh-CN" altLang="en-US" sz="2400" dirty="0">
              <a:solidFill>
                <a:schemeClr val="bg1"/>
              </a:solidFill>
              <a:latin typeface="宋体" panose="02010600030101010101" pitchFamily="2" charset="-122"/>
              <a:ea typeface="宋体" panose="02010600030101010101" pitchFamily="2" charset="-122"/>
            </a:endParaRPr>
          </a:p>
        </p:txBody>
      </p:sp>
      <p:sp>
        <p:nvSpPr>
          <p:cNvPr id="12" name="矩形 11">
            <a:extLst>
              <a:ext uri="{FF2B5EF4-FFF2-40B4-BE49-F238E27FC236}">
                <a16:creationId xmlns:a16="http://schemas.microsoft.com/office/drawing/2014/main" id="{14377352-A859-46F0-8AF4-5402B2E51712}"/>
              </a:ext>
            </a:extLst>
          </p:cNvPr>
          <p:cNvSpPr/>
          <p:nvPr/>
        </p:nvSpPr>
        <p:spPr>
          <a:xfrm>
            <a:off x="972738" y="5635009"/>
            <a:ext cx="4907237" cy="864000"/>
          </a:xfrm>
          <a:prstGeom prst="rect">
            <a:avLst/>
          </a:prstGeom>
          <a:solidFill>
            <a:schemeClr val="tx1"/>
          </a:solidFill>
          <a:ln w="19050">
            <a:solidFill>
              <a:schemeClr val="accent3">
                <a:lumMod val="60000"/>
                <a:lumOff val="40000"/>
              </a:schemeClr>
            </a:solidFill>
          </a:ln>
        </p:spPr>
        <p:txBody>
          <a:bodyPr wrap="square">
            <a:noAutofit/>
          </a:bodyPr>
          <a:lstStyle/>
          <a:p>
            <a:r>
              <a:rPr lang="en-US" altLang="zh-CN" sz="2400" dirty="0">
                <a:solidFill>
                  <a:schemeClr val="bg1"/>
                </a:solidFill>
                <a:latin typeface="宋体" panose="02010600030101010101" pitchFamily="2" charset="-122"/>
                <a:ea typeface="宋体" panose="02010600030101010101" pitchFamily="2" charset="-122"/>
              </a:rPr>
              <a:t>call </a:t>
            </a:r>
            <a:r>
              <a:rPr lang="en-US" altLang="zh-CN" sz="2400" dirty="0" err="1">
                <a:solidFill>
                  <a:schemeClr val="bg1"/>
                </a:solidFill>
                <a:latin typeface="宋体" panose="02010600030101010101" pitchFamily="2" charset="-122"/>
                <a:ea typeface="宋体" panose="02010600030101010101" pitchFamily="2" charset="-122"/>
              </a:rPr>
              <a:t>p_vardep</a:t>
            </a:r>
            <a:r>
              <a:rPr lang="en-US" altLang="zh-CN" sz="2400" dirty="0">
                <a:solidFill>
                  <a:schemeClr val="bg1"/>
                </a:solidFill>
                <a:latin typeface="宋体" panose="02010600030101010101" pitchFamily="2" charset="-122"/>
                <a:ea typeface="宋体" panose="02010600030101010101" pitchFamily="2" charset="-122"/>
              </a:rPr>
              <a:t>('</a:t>
            </a:r>
            <a:r>
              <a:rPr lang="zh-CN" altLang="en-US" sz="2400" dirty="0">
                <a:solidFill>
                  <a:schemeClr val="bg1"/>
                </a:solidFill>
                <a:latin typeface="宋体" panose="02010600030101010101" pitchFamily="2" charset="-122"/>
                <a:ea typeface="宋体" panose="02010600030101010101" pitchFamily="2" charset="-122"/>
              </a:rPr>
              <a:t>物联网</a:t>
            </a:r>
            <a:r>
              <a:rPr lang="en-US" altLang="zh-CN" sz="2400" dirty="0">
                <a:solidFill>
                  <a:schemeClr val="bg1"/>
                </a:solidFill>
                <a:latin typeface="宋体" panose="02010600030101010101" pitchFamily="2" charset="-122"/>
                <a:ea typeface="宋体" panose="02010600030101010101" pitchFamily="2" charset="-122"/>
              </a:rPr>
              <a:t>');</a:t>
            </a:r>
          </a:p>
        </p:txBody>
      </p:sp>
      <p:sp>
        <p:nvSpPr>
          <p:cNvPr id="13" name="矩形 12">
            <a:extLst>
              <a:ext uri="{FF2B5EF4-FFF2-40B4-BE49-F238E27FC236}">
                <a16:creationId xmlns:a16="http://schemas.microsoft.com/office/drawing/2014/main" id="{0C0C33A3-E320-49FA-9423-2A45AACFDA06}"/>
              </a:ext>
            </a:extLst>
          </p:cNvPr>
          <p:cNvSpPr/>
          <p:nvPr/>
        </p:nvSpPr>
        <p:spPr>
          <a:xfrm>
            <a:off x="6240016" y="5635009"/>
            <a:ext cx="4968552" cy="864000"/>
          </a:xfrm>
          <a:prstGeom prst="rect">
            <a:avLst/>
          </a:prstGeom>
          <a:solidFill>
            <a:schemeClr val="tx1"/>
          </a:solidFill>
          <a:ln w="19050">
            <a:solidFill>
              <a:schemeClr val="accent3">
                <a:lumMod val="60000"/>
                <a:lumOff val="40000"/>
              </a:schemeClr>
            </a:solidFill>
          </a:ln>
        </p:spPr>
        <p:txBody>
          <a:bodyPr wrap="square">
            <a:spAutoFit/>
          </a:bodyPr>
          <a:lstStyle/>
          <a:p>
            <a:r>
              <a:rPr lang="en-US" altLang="zh-CN" sz="2400" dirty="0">
                <a:solidFill>
                  <a:schemeClr val="bg1"/>
                </a:solidFill>
                <a:latin typeface="宋体" panose="02010600030101010101" pitchFamily="2" charset="-122"/>
                <a:ea typeface="宋体" panose="02010600030101010101" pitchFamily="2" charset="-122"/>
              </a:rPr>
              <a:t>Set @</a:t>
            </a:r>
            <a:r>
              <a:rPr lang="en-US" altLang="zh-CN" sz="2400" dirty="0" err="1">
                <a:solidFill>
                  <a:schemeClr val="bg1"/>
                </a:solidFill>
                <a:latin typeface="宋体" panose="02010600030101010101" pitchFamily="2" charset="-122"/>
                <a:ea typeface="宋体" panose="02010600030101010101" pitchFamily="2" charset="-122"/>
              </a:rPr>
              <a:t>zc</a:t>
            </a:r>
            <a:r>
              <a:rPr lang="en-US" altLang="zh-CN" sz="2400" dirty="0">
                <a:solidFill>
                  <a:schemeClr val="bg1"/>
                </a:solidFill>
                <a:latin typeface="宋体" panose="02010600030101010101" pitchFamily="2" charset="-122"/>
                <a:ea typeface="宋体" panose="02010600030101010101" pitchFamily="2" charset="-122"/>
              </a:rPr>
              <a:t> = '</a:t>
            </a:r>
            <a:r>
              <a:rPr lang="zh-CN" altLang="en-US" sz="2400" dirty="0">
                <a:solidFill>
                  <a:schemeClr val="bg1"/>
                </a:solidFill>
                <a:latin typeface="宋体" panose="02010600030101010101" pitchFamily="2" charset="-122"/>
                <a:ea typeface="宋体" panose="02010600030101010101" pitchFamily="2" charset="-122"/>
              </a:rPr>
              <a:t>物联网</a:t>
            </a:r>
            <a:r>
              <a:rPr lang="en-US" altLang="zh-CN" sz="2400" dirty="0">
                <a:solidFill>
                  <a:schemeClr val="bg1"/>
                </a:solidFill>
                <a:latin typeface="宋体" panose="02010600030101010101" pitchFamily="2" charset="-122"/>
                <a:ea typeface="宋体" panose="02010600030101010101" pitchFamily="2" charset="-122"/>
              </a:rPr>
              <a:t>';</a:t>
            </a:r>
          </a:p>
          <a:p>
            <a:r>
              <a:rPr lang="en-US" altLang="zh-CN" sz="2400" dirty="0">
                <a:solidFill>
                  <a:schemeClr val="bg1"/>
                </a:solidFill>
                <a:latin typeface="宋体" panose="02010600030101010101" pitchFamily="2" charset="-122"/>
                <a:ea typeface="宋体" panose="02010600030101010101" pitchFamily="2" charset="-122"/>
              </a:rPr>
              <a:t>call </a:t>
            </a:r>
            <a:r>
              <a:rPr lang="en-US" altLang="zh-CN" sz="2400" dirty="0" err="1">
                <a:solidFill>
                  <a:schemeClr val="bg1"/>
                </a:solidFill>
                <a:latin typeface="宋体" panose="02010600030101010101" pitchFamily="2" charset="-122"/>
                <a:ea typeface="宋体" panose="02010600030101010101" pitchFamily="2" charset="-122"/>
              </a:rPr>
              <a:t>p_vardep</a:t>
            </a:r>
            <a:r>
              <a:rPr lang="en-US" altLang="zh-CN" sz="2400" dirty="0">
                <a:solidFill>
                  <a:schemeClr val="bg1"/>
                </a:solidFill>
                <a:latin typeface="宋体" panose="02010600030101010101" pitchFamily="2" charset="-122"/>
                <a:ea typeface="宋体" panose="02010600030101010101" pitchFamily="2" charset="-122"/>
              </a:rPr>
              <a:t>(@</a:t>
            </a:r>
            <a:r>
              <a:rPr lang="en-US" altLang="zh-CN" sz="2400" dirty="0" err="1">
                <a:solidFill>
                  <a:schemeClr val="bg1"/>
                </a:solidFill>
                <a:latin typeface="宋体" panose="02010600030101010101" pitchFamily="2" charset="-122"/>
                <a:ea typeface="宋体" panose="02010600030101010101" pitchFamily="2" charset="-122"/>
              </a:rPr>
              <a:t>zc</a:t>
            </a:r>
            <a:r>
              <a:rPr lang="en-US" altLang="zh-CN" sz="2400" dirty="0">
                <a:solidFill>
                  <a:schemeClr val="bg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631506020"/>
      </p:ext>
    </p:extLst>
  </p:cSld>
  <p:clrMapOvr>
    <a:masterClrMapping/>
  </p:clrMapOvr>
  <p:transition spd="slow">
    <p:push dir="u"/>
    <p:sndAc>
      <p:stSnd>
        <p:snd r:embed="rId2" name="arrow.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0"/>
            <a:ext cx="3223172"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查看存储过程</a:t>
            </a:r>
            <a:endParaRPr lang="zh-CN" altLang="en-US" sz="4000" b="1" dirty="0">
              <a:solidFill>
                <a:srgbClr val="FFFFCC"/>
              </a:solidFill>
              <a:effectLst>
                <a:outerShdw blurRad="38100" dist="38100" dir="2700000" algn="tl">
                  <a:srgbClr val="000000"/>
                </a:outerShdw>
              </a:effectLst>
              <a:cs typeface="+mn-cs"/>
            </a:endParaRPr>
          </a:p>
        </p:txBody>
      </p:sp>
      <p:sp>
        <p:nvSpPr>
          <p:cNvPr id="14" name="Rectangle 46">
            <a:extLst>
              <a:ext uri="{FF2B5EF4-FFF2-40B4-BE49-F238E27FC236}">
                <a16:creationId xmlns:a16="http://schemas.microsoft.com/office/drawing/2014/main" id="{0946A525-CFB5-49E1-9F44-6DD59B0C3156}"/>
              </a:ext>
            </a:extLst>
          </p:cNvPr>
          <p:cNvSpPr txBox="1">
            <a:spLocks noChangeArrowheads="1"/>
          </p:cNvSpPr>
          <p:nvPr/>
        </p:nvSpPr>
        <p:spPr bwMode="auto">
          <a:xfrm>
            <a:off x="479376" y="1030952"/>
            <a:ext cx="11089232" cy="52783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marL="355600" indent="-355600" eaLnBrk="1" hangingPunct="1">
              <a:spcAft>
                <a:spcPts val="600"/>
              </a:spcAft>
              <a:defRPr/>
            </a:pPr>
            <a:r>
              <a:rPr kumimoji="0" lang="zh-CN" altLang="en-US" kern="0" dirty="0"/>
              <a:t>查看系统内的所有或者部分满足条件的存储过程的名称、所在数据库、创建时间、作者等信息。</a:t>
            </a:r>
            <a:endParaRPr kumimoji="0" lang="en-US" altLang="zh-CN" kern="0" dirty="0"/>
          </a:p>
          <a:p>
            <a:pPr marL="0" indent="0" eaLnBrk="1" hangingPunct="1">
              <a:spcAft>
                <a:spcPts val="600"/>
              </a:spcAft>
              <a:buNone/>
              <a:defRPr/>
            </a:pPr>
            <a:r>
              <a:rPr kumimoji="0" lang="en-US" altLang="zh-CN" kern="0" dirty="0"/>
              <a:t>    </a:t>
            </a:r>
            <a:r>
              <a:rPr kumimoji="0" lang="en-US" altLang="zh-CN" b="1" dirty="0">
                <a:solidFill>
                  <a:srgbClr val="FFFF00"/>
                </a:solidFill>
                <a:latin typeface="Arial" charset="0"/>
              </a:rPr>
              <a:t>SHOW PROCEDURE STATUS  </a:t>
            </a:r>
            <a:r>
              <a:rPr lang="en-US" altLang="zh-CN" dirty="0"/>
              <a:t>[WHERE </a:t>
            </a:r>
            <a:r>
              <a:rPr lang="zh-CN" altLang="en-US" dirty="0"/>
              <a:t>条件</a:t>
            </a:r>
            <a:r>
              <a:rPr lang="en-US" altLang="zh-CN" dirty="0"/>
              <a:t>]</a:t>
            </a:r>
            <a:r>
              <a:rPr lang="zh-CN" altLang="en-US" dirty="0"/>
              <a:t>；</a:t>
            </a:r>
            <a:endParaRPr lang="en-US" altLang="zh-CN" dirty="0"/>
          </a:p>
          <a:p>
            <a:pPr marL="355600" indent="-355600" eaLnBrk="1" hangingPunct="1">
              <a:spcBef>
                <a:spcPts val="2400"/>
              </a:spcBef>
              <a:spcAft>
                <a:spcPts val="600"/>
              </a:spcAft>
              <a:defRPr/>
            </a:pPr>
            <a:r>
              <a:rPr kumimoji="0" lang="zh-CN" altLang="en-US" kern="0" dirty="0"/>
              <a:t>查看指定存储过程的定义语句等信息。</a:t>
            </a:r>
            <a:endParaRPr kumimoji="0" lang="en-US" altLang="zh-CN" kern="0" dirty="0"/>
          </a:p>
          <a:p>
            <a:pPr marL="0" indent="0" eaLnBrk="1" hangingPunct="1">
              <a:spcAft>
                <a:spcPts val="600"/>
              </a:spcAft>
              <a:buNone/>
              <a:defRPr/>
            </a:pPr>
            <a:r>
              <a:rPr kumimoji="0" lang="en-US" altLang="zh-CN" kern="0" dirty="0"/>
              <a:t>    </a:t>
            </a:r>
            <a:r>
              <a:rPr kumimoji="0" lang="en-US" altLang="zh-CN" b="1" dirty="0">
                <a:solidFill>
                  <a:srgbClr val="FFFF00"/>
                </a:solidFill>
                <a:latin typeface="Arial" charset="0"/>
              </a:rPr>
              <a:t>SHOW CREATE PROCEDURE  </a:t>
            </a:r>
            <a:r>
              <a:rPr lang="zh-CN" altLang="en-US" dirty="0"/>
              <a:t>数据库</a:t>
            </a:r>
            <a:r>
              <a:rPr lang="en-US" altLang="zh-CN" dirty="0"/>
              <a:t>.</a:t>
            </a:r>
            <a:r>
              <a:rPr lang="zh-CN" altLang="en-US" dirty="0"/>
              <a:t>存储过程名；</a:t>
            </a:r>
            <a:endParaRPr lang="en-US" altLang="zh-CN" dirty="0"/>
          </a:p>
          <a:p>
            <a:pPr marL="355600" indent="-355600" eaLnBrk="1" hangingPunct="1">
              <a:spcBef>
                <a:spcPts val="2400"/>
              </a:spcBef>
              <a:spcAft>
                <a:spcPts val="600"/>
              </a:spcAft>
              <a:defRPr/>
            </a:pPr>
            <a:r>
              <a:rPr kumimoji="0" lang="zh-CN" altLang="en-US" kern="0" dirty="0"/>
              <a:t>存储过程创建后被存储在</a:t>
            </a:r>
            <a:r>
              <a:rPr kumimoji="0" lang="en-US" altLang="zh-CN" kern="0" dirty="0" err="1"/>
              <a:t>information_schema</a:t>
            </a:r>
            <a:r>
              <a:rPr kumimoji="0" lang="zh-CN" altLang="en-US" kern="0" dirty="0"/>
              <a:t>数据库的</a:t>
            </a:r>
            <a:r>
              <a:rPr kumimoji="0" lang="en-US" altLang="zh-CN" kern="0" dirty="0"/>
              <a:t>ROUTINES</a:t>
            </a:r>
            <a:r>
              <a:rPr kumimoji="0" lang="zh-CN" altLang="en-US" kern="0" dirty="0"/>
              <a:t>表中，所以可以使用</a:t>
            </a:r>
            <a:r>
              <a:rPr kumimoji="0" lang="en-US" altLang="zh-CN" kern="0" dirty="0"/>
              <a:t>SELECT</a:t>
            </a:r>
            <a:r>
              <a:rPr kumimoji="0" lang="zh-CN" altLang="en-US" kern="0" dirty="0"/>
              <a:t>命令查询该表来查看存储过程信息。</a:t>
            </a:r>
            <a:endParaRPr kumimoji="0" lang="en-US" altLang="zh-CN" kern="0" dirty="0"/>
          </a:p>
          <a:p>
            <a:pPr marL="355600" indent="-355600" eaLnBrk="1" hangingPunct="1">
              <a:spcBef>
                <a:spcPts val="2400"/>
              </a:spcBef>
              <a:spcAft>
                <a:spcPts val="600"/>
              </a:spcAft>
              <a:defRPr/>
            </a:pPr>
            <a:r>
              <a:rPr kumimoji="0" lang="zh-CN" altLang="en-US" kern="0" dirty="0"/>
              <a:t>创建好的存储过程的源代码被存放在系统数据库</a:t>
            </a:r>
            <a:r>
              <a:rPr kumimoji="0" lang="en-US" altLang="zh-CN" kern="0" dirty="0" err="1"/>
              <a:t>mysql</a:t>
            </a:r>
            <a:r>
              <a:rPr kumimoji="0" lang="zh-CN" altLang="en-US" kern="0" dirty="0"/>
              <a:t>的</a:t>
            </a:r>
            <a:r>
              <a:rPr kumimoji="0" lang="en-US" altLang="zh-CN" kern="0" dirty="0" err="1"/>
              <a:t>proc</a:t>
            </a:r>
            <a:r>
              <a:rPr kumimoji="0" lang="zh-CN" altLang="en-US" kern="0" dirty="0"/>
              <a:t>表中，所以可以使用</a:t>
            </a:r>
            <a:r>
              <a:rPr kumimoji="0" lang="en-US" altLang="zh-CN" kern="0" dirty="0"/>
              <a:t>SELECT</a:t>
            </a:r>
            <a:r>
              <a:rPr kumimoji="0" lang="zh-CN" altLang="en-US" kern="0" dirty="0"/>
              <a:t>命令来查询该表获得存储过程的信息。</a:t>
            </a:r>
          </a:p>
        </p:txBody>
      </p:sp>
    </p:spTree>
    <p:extLst>
      <p:ext uri="{BB962C8B-B14F-4D97-AF65-F5344CB8AC3E}">
        <p14:creationId xmlns:p14="http://schemas.microsoft.com/office/powerpoint/2010/main" val="1113575670"/>
      </p:ext>
    </p:extLst>
  </p:cSld>
  <p:clrMapOvr>
    <a:masterClrMapping/>
  </p:clrMapOvr>
  <p:transition spd="slow">
    <p:push dir="u"/>
    <p:sndAc>
      <p:stSnd>
        <p:snd r:embed="rId2" name="arrow.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0"/>
            <a:ext cx="3223172"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删除存储过程</a:t>
            </a:r>
            <a:endParaRPr lang="zh-CN" altLang="en-US" sz="4000" b="1" dirty="0">
              <a:solidFill>
                <a:srgbClr val="FFFFCC"/>
              </a:solidFill>
              <a:effectLst>
                <a:outerShdw blurRad="38100" dist="38100" dir="2700000" algn="tl">
                  <a:srgbClr val="000000"/>
                </a:outerShdw>
              </a:effectLst>
              <a:cs typeface="+mn-cs"/>
            </a:endParaRPr>
          </a:p>
        </p:txBody>
      </p:sp>
      <p:sp>
        <p:nvSpPr>
          <p:cNvPr id="4" name="Rectangle 5">
            <a:extLst>
              <a:ext uri="{FF2B5EF4-FFF2-40B4-BE49-F238E27FC236}">
                <a16:creationId xmlns:a16="http://schemas.microsoft.com/office/drawing/2014/main" id="{5C5BB367-8D1F-4EF2-924B-A9D7B6E9B953}"/>
              </a:ext>
            </a:extLst>
          </p:cNvPr>
          <p:cNvSpPr>
            <a:spLocks noChangeArrowheads="1"/>
          </p:cNvSpPr>
          <p:nvPr/>
        </p:nvSpPr>
        <p:spPr bwMode="auto">
          <a:xfrm>
            <a:off x="892952" y="2072546"/>
            <a:ext cx="105086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lstStyle/>
          <a:p>
            <a:pPr fontAlgn="auto">
              <a:spcBef>
                <a:spcPct val="50000"/>
              </a:spcBef>
              <a:spcAft>
                <a:spcPct val="0"/>
              </a:spcAft>
              <a:buClr>
                <a:srgbClr val="FFFFFF"/>
              </a:buClr>
              <a:buSzTx/>
              <a:defRPr/>
            </a:pPr>
            <a:r>
              <a:rPr kumimoji="0" lang="en-US" altLang="zh-CN" sz="3200" kern="0" dirty="0">
                <a:solidFill>
                  <a:prstClr val="white"/>
                </a:solidFill>
                <a:effectLst/>
                <a:latin typeface="楷体" panose="02010609060101010101" pitchFamily="49" charset="-122"/>
                <a:ea typeface="楷体" panose="02010609060101010101" pitchFamily="49" charset="-122"/>
              </a:rPr>
              <a:t>IF EXISTS</a:t>
            </a:r>
            <a:r>
              <a:rPr kumimoji="0" lang="zh-CN" altLang="en-US" sz="3200" kern="0" dirty="0">
                <a:solidFill>
                  <a:prstClr val="white"/>
                </a:solidFill>
                <a:effectLst/>
                <a:latin typeface="楷体" panose="02010609060101010101" pitchFamily="49" charset="-122"/>
                <a:ea typeface="楷体" panose="02010609060101010101" pitchFamily="49" charset="-122"/>
              </a:rPr>
              <a:t>短语的作用是在删除时如果被删除的存储过程并不存在，系统也不用抛出因找不到存储过程而删除失败的错误。</a:t>
            </a:r>
          </a:p>
        </p:txBody>
      </p:sp>
      <p:sp>
        <p:nvSpPr>
          <p:cNvPr id="5" name="Rectangle 6">
            <a:extLst>
              <a:ext uri="{FF2B5EF4-FFF2-40B4-BE49-F238E27FC236}">
                <a16:creationId xmlns:a16="http://schemas.microsoft.com/office/drawing/2014/main" id="{DA7C6B26-5266-4D1F-8357-5760B129268E}"/>
              </a:ext>
            </a:extLst>
          </p:cNvPr>
          <p:cNvSpPr>
            <a:spLocks noChangeArrowheads="1"/>
          </p:cNvSpPr>
          <p:nvPr/>
        </p:nvSpPr>
        <p:spPr bwMode="auto">
          <a:xfrm>
            <a:off x="892952" y="4437112"/>
            <a:ext cx="7731125" cy="1198563"/>
          </a:xfrm>
          <a:prstGeom prst="rect">
            <a:avLst/>
          </a:prstGeom>
          <a:noFill/>
          <a:ln w="9525">
            <a:noFill/>
            <a:miter lim="800000"/>
            <a:headEnd/>
            <a:tailEnd/>
          </a:ln>
          <a:effectLst/>
        </p:spPr>
        <p:txBody>
          <a:bodyPr/>
          <a:lstStyle/>
          <a:p>
            <a:pPr algn="just" fontAlgn="auto">
              <a:spcBef>
                <a:spcPts val="0"/>
              </a:spcBef>
              <a:spcAft>
                <a:spcPct val="15000"/>
              </a:spcAft>
              <a:buClr>
                <a:srgbClr val="FFFFFF"/>
              </a:buClr>
              <a:buSzPct val="85000"/>
              <a:defRPr/>
            </a:pPr>
            <a:r>
              <a:rPr kumimoji="0" lang="zh-CN" altLang="en-US" sz="3200" kern="0" dirty="0">
                <a:solidFill>
                  <a:srgbClr val="FFFFCC"/>
                </a:solidFill>
                <a:effectLst>
                  <a:outerShdw blurRad="38100" dist="38100" dir="2700000" algn="tl">
                    <a:srgbClr val="000000"/>
                  </a:outerShdw>
                </a:effectLst>
                <a:latin typeface="楷体" panose="02010609060101010101" pitchFamily="49" charset="-122"/>
                <a:ea typeface="楷体" panose="02010609060101010101" pitchFamily="49" charset="-122"/>
              </a:rPr>
              <a:t>删除名称为“</a:t>
            </a:r>
            <a:r>
              <a:rPr kumimoji="0" lang="en-US" altLang="zh-CN" sz="3200" kern="0" dirty="0" err="1">
                <a:solidFill>
                  <a:srgbClr val="FFFFCC"/>
                </a:solidFill>
                <a:effectLst>
                  <a:outerShdw blurRad="38100" dist="38100" dir="2700000" algn="tl">
                    <a:srgbClr val="000000"/>
                  </a:outerShdw>
                </a:effectLst>
                <a:latin typeface="楷体" panose="02010609060101010101" pitchFamily="49" charset="-122"/>
                <a:ea typeface="楷体" panose="02010609060101010101" pitchFamily="49" charset="-122"/>
              </a:rPr>
              <a:t>p_varjob</a:t>
            </a:r>
            <a:r>
              <a:rPr kumimoji="0" lang="en-US" altLang="zh-CN" sz="3200" kern="0" dirty="0">
                <a:solidFill>
                  <a:srgbClr val="FFFFCC"/>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kumimoji="0" lang="zh-CN" altLang="en-US" sz="3200" kern="0" dirty="0">
                <a:solidFill>
                  <a:srgbClr val="FFFFCC"/>
                </a:solidFill>
                <a:effectLst>
                  <a:outerShdw blurRad="38100" dist="38100" dir="2700000" algn="tl">
                    <a:srgbClr val="000000"/>
                  </a:outerShdw>
                </a:effectLst>
                <a:latin typeface="楷体" panose="02010609060101010101" pitchFamily="49" charset="-122"/>
                <a:ea typeface="楷体" panose="02010609060101010101" pitchFamily="49" charset="-122"/>
              </a:rPr>
              <a:t>的存储过程</a:t>
            </a:r>
          </a:p>
        </p:txBody>
      </p:sp>
      <p:sp>
        <p:nvSpPr>
          <p:cNvPr id="6" name="Rectangle 7">
            <a:extLst>
              <a:ext uri="{FF2B5EF4-FFF2-40B4-BE49-F238E27FC236}">
                <a16:creationId xmlns:a16="http://schemas.microsoft.com/office/drawing/2014/main" id="{74F3783E-357B-43CF-87E8-2FC18EAA5836}"/>
              </a:ext>
            </a:extLst>
          </p:cNvPr>
          <p:cNvSpPr>
            <a:spLocks noChangeArrowheads="1"/>
          </p:cNvSpPr>
          <p:nvPr/>
        </p:nvSpPr>
        <p:spPr bwMode="auto">
          <a:xfrm>
            <a:off x="1050114" y="5169982"/>
            <a:ext cx="7416800" cy="707290"/>
          </a:xfrm>
          <a:prstGeom prst="rect">
            <a:avLst/>
          </a:prstGeom>
          <a:solidFill>
            <a:schemeClr val="tx1"/>
          </a:solidFill>
          <a:ln w="19050">
            <a:solidFill>
              <a:schemeClr val="accent3">
                <a:lumMod val="60000"/>
                <a:lumOff val="40000"/>
              </a:schemeClr>
            </a:solidFill>
          </a:ln>
        </p:spPr>
        <p:txBody>
          <a:bodyPr wrap="square">
            <a:noAutofit/>
          </a:bodyPr>
          <a:lstStyle/>
          <a:p>
            <a:r>
              <a:rPr lang="en-US" altLang="zh-CN" sz="3200" dirty="0">
                <a:solidFill>
                  <a:schemeClr val="bg1"/>
                </a:solidFill>
                <a:latin typeface="宋体" panose="02010600030101010101" pitchFamily="2" charset="-122"/>
                <a:ea typeface="宋体" panose="02010600030101010101" pitchFamily="2" charset="-122"/>
              </a:rPr>
              <a:t>DROP PROCEDURE  </a:t>
            </a:r>
            <a:r>
              <a:rPr lang="en-US" altLang="zh-CN" sz="3200" dirty="0" err="1">
                <a:solidFill>
                  <a:schemeClr val="bg1"/>
                </a:solidFill>
                <a:latin typeface="宋体" panose="02010600030101010101" pitchFamily="2" charset="-122"/>
                <a:ea typeface="宋体" panose="02010600030101010101" pitchFamily="2" charset="-122"/>
              </a:rPr>
              <a:t>p_varjob</a:t>
            </a:r>
            <a:r>
              <a:rPr lang="en-US" altLang="zh-CN" sz="3200" dirty="0">
                <a:solidFill>
                  <a:schemeClr val="bg1"/>
                </a:solidFill>
                <a:latin typeface="宋体" panose="02010600030101010101" pitchFamily="2" charset="-122"/>
                <a:ea typeface="宋体" panose="02010600030101010101" pitchFamily="2" charset="-122"/>
              </a:rPr>
              <a:t>; </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8" name="Rectangle 4">
            <a:extLst>
              <a:ext uri="{FF2B5EF4-FFF2-40B4-BE49-F238E27FC236}">
                <a16:creationId xmlns:a16="http://schemas.microsoft.com/office/drawing/2014/main" id="{9975F36A-DC88-4339-B2FA-2334A4DE54A8}"/>
              </a:ext>
            </a:extLst>
          </p:cNvPr>
          <p:cNvSpPr txBox="1">
            <a:spLocks noChangeArrowheads="1"/>
          </p:cNvSpPr>
          <p:nvPr/>
        </p:nvSpPr>
        <p:spPr bwMode="auto">
          <a:xfrm>
            <a:off x="864284" y="1103243"/>
            <a:ext cx="10056252" cy="6582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eaLnBrk="1" hangingPunct="1">
              <a:lnSpc>
                <a:spcPct val="110000"/>
              </a:lnSpc>
              <a:spcAft>
                <a:spcPct val="0"/>
              </a:spcAft>
              <a:buNone/>
              <a:defRPr/>
            </a:pPr>
            <a:r>
              <a:rPr kumimoji="0" lang="en-US" altLang="zh-CN" sz="3600" b="1" dirty="0">
                <a:solidFill>
                  <a:srgbClr val="FFFF00"/>
                </a:solidFill>
                <a:latin typeface="Arial" charset="0"/>
              </a:rPr>
              <a:t>DROP PROCEDURE</a:t>
            </a:r>
            <a:r>
              <a:rPr lang="en-US" altLang="zh-CN" sz="3600" dirty="0"/>
              <a:t> [IF EXISTS] </a:t>
            </a:r>
            <a:r>
              <a:rPr lang="zh-CN" altLang="en-US" sz="3600" dirty="0"/>
              <a:t>存储过程名</a:t>
            </a:r>
            <a:r>
              <a:rPr lang="en-US" altLang="zh-CN" sz="3600" dirty="0"/>
              <a:t>;</a:t>
            </a:r>
          </a:p>
        </p:txBody>
      </p:sp>
    </p:spTree>
    <p:extLst>
      <p:ext uri="{BB962C8B-B14F-4D97-AF65-F5344CB8AC3E}">
        <p14:creationId xmlns:p14="http://schemas.microsoft.com/office/powerpoint/2010/main" val="2235373418"/>
      </p:ext>
    </p:extLst>
  </p:cSld>
  <p:clrMapOvr>
    <a:masterClrMapping/>
  </p:clrMapOvr>
  <p:transition spd="slow">
    <p:push dir="u"/>
    <p:sndAc>
      <p:stSnd>
        <p:snd r:embed="rId2" name="arrow.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E76535D-1204-408C-A944-91A900F33F4C}"/>
              </a:ext>
            </a:extLst>
          </p:cNvPr>
          <p:cNvSpPr>
            <a:spLocks noGrp="1"/>
          </p:cNvSpPr>
          <p:nvPr>
            <p:ph type="title"/>
          </p:nvPr>
        </p:nvSpPr>
        <p:spPr>
          <a:xfrm>
            <a:off x="2751884" y="3429000"/>
            <a:ext cx="6296444" cy="1458418"/>
          </a:xfr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p>
            <a:pPr eaLnBrk="0" fontAlgn="base" hangingPunct="0">
              <a:spcAft>
                <a:spcPct val="0"/>
              </a:spcAft>
            </a:pPr>
            <a:r>
              <a:rPr lang="zh-CN" altLang="en-US" sz="6000" kern="10" spc="60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rPr>
              <a:t>触发器</a:t>
            </a:r>
          </a:p>
        </p:txBody>
      </p:sp>
      <p:sp>
        <p:nvSpPr>
          <p:cNvPr id="49" name="标题 1">
            <a:extLst>
              <a:ext uri="{FF2B5EF4-FFF2-40B4-BE49-F238E27FC236}">
                <a16:creationId xmlns:a16="http://schemas.microsoft.com/office/drawing/2014/main" id="{F20317A5-217E-4B1F-AC7B-1AA7AAA89A22}"/>
              </a:ext>
            </a:extLst>
          </p:cNvPr>
          <p:cNvSpPr txBox="1">
            <a:spLocks/>
          </p:cNvSpPr>
          <p:nvPr/>
        </p:nvSpPr>
        <p:spPr bwMode="auto">
          <a:xfrm>
            <a:off x="4727848" y="1844824"/>
            <a:ext cx="2458530" cy="854968"/>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a:t>
            </a:r>
            <a:r>
              <a:rPr lang="zh-CN" altLang="en-US" sz="6000" b="1" kern="1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rPr>
              <a:t>四</a:t>
            </a: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节</a:t>
            </a:r>
          </a:p>
        </p:txBody>
      </p:sp>
    </p:spTree>
    <p:extLst>
      <p:ext uri="{BB962C8B-B14F-4D97-AF65-F5344CB8AC3E}">
        <p14:creationId xmlns:p14="http://schemas.microsoft.com/office/powerpoint/2010/main" val="2591673191"/>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arrow.wav"/>
          </p:stSnd>
        </p:sndAc>
      </p:transition>
    </mc:Choice>
    <mc:Fallback xmlns="">
      <p:transition spd="slow">
        <p:fade/>
        <p:sndAc>
          <p:stSnd>
            <p:snd r:embed="rId3" name="arrow.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0"/>
            <a:ext cx="1684289"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触发器</a:t>
            </a:r>
            <a:endParaRPr lang="zh-CN" altLang="en-US" sz="4000" b="1" dirty="0">
              <a:solidFill>
                <a:srgbClr val="FFFFCC"/>
              </a:solidFill>
              <a:effectLst>
                <a:outerShdw blurRad="38100" dist="38100" dir="2700000" algn="tl">
                  <a:srgbClr val="000000"/>
                </a:outerShdw>
              </a:effectLst>
              <a:cs typeface="+mn-cs"/>
            </a:endParaRPr>
          </a:p>
        </p:txBody>
      </p:sp>
      <p:sp>
        <p:nvSpPr>
          <p:cNvPr id="9" name="Rectangle 4">
            <a:extLst>
              <a:ext uri="{FF2B5EF4-FFF2-40B4-BE49-F238E27FC236}">
                <a16:creationId xmlns:a16="http://schemas.microsoft.com/office/drawing/2014/main" id="{C278A601-488A-4583-81D7-F6F05F4A1F48}"/>
              </a:ext>
            </a:extLst>
          </p:cNvPr>
          <p:cNvSpPr txBox="1">
            <a:spLocks noChangeArrowheads="1"/>
          </p:cNvSpPr>
          <p:nvPr/>
        </p:nvSpPr>
        <p:spPr bwMode="auto">
          <a:xfrm>
            <a:off x="479376" y="980728"/>
            <a:ext cx="11233248"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l"/>
              <a:defRPr sz="2400">
                <a:solidFill>
                  <a:srgbClr val="CCFFCC"/>
                </a:solidFill>
                <a:effectLst>
                  <a:outerShdw blurRad="38100" dist="38100" dir="2700000" algn="tl">
                    <a:srgbClr val="000000"/>
                  </a:outerShdw>
                </a:effectLst>
                <a:latin typeface="+mn-lt"/>
                <a:ea typeface="+mn-ea"/>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000">
                <a:solidFill>
                  <a:srgbClr val="CCFFCC"/>
                </a:solidFill>
                <a:effectLst>
                  <a:outerShdw blurRad="38100" dist="38100" dir="2700000" algn="tl">
                    <a:srgbClr val="000000"/>
                  </a:outerShdw>
                </a:effectLst>
                <a:latin typeface="+mn-lt"/>
                <a:ea typeface="+mn-ea"/>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5pPr>
            <a:lvl6pPr marL="2514600" indent="-228600" algn="l" rtl="0" fontAlgn="base">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9pPr>
          </a:lstStyle>
          <a:p>
            <a:pPr eaLnBrk="1" hangingPunct="1">
              <a:spcAft>
                <a:spcPct val="35000"/>
              </a:spcAft>
              <a:defRPr/>
            </a:pPr>
            <a:r>
              <a:rPr kumimoji="0" lang="zh-CN" altLang="en-US" sz="3200" kern="0" dirty="0">
                <a:latin typeface="+mj-ea"/>
                <a:ea typeface="+mj-ea"/>
              </a:rPr>
              <a:t>触发器是一种随既定条件发生而自动执行的特殊类型的无参数的存储过程。</a:t>
            </a:r>
          </a:p>
          <a:p>
            <a:pPr eaLnBrk="1" hangingPunct="1">
              <a:spcAft>
                <a:spcPct val="35000"/>
              </a:spcAft>
              <a:defRPr/>
            </a:pPr>
            <a:r>
              <a:rPr lang="zh-CN" altLang="en-US" sz="3200" kern="0" dirty="0">
                <a:latin typeface="+mj-ea"/>
                <a:ea typeface="+mj-ea"/>
              </a:rPr>
              <a:t>最常见的是</a:t>
            </a:r>
            <a:r>
              <a:rPr kumimoji="0" lang="en-US" altLang="zh-CN" sz="3200" kern="0" dirty="0">
                <a:latin typeface="+mj-ea"/>
                <a:ea typeface="+mj-ea"/>
              </a:rPr>
              <a:t>DML</a:t>
            </a:r>
            <a:r>
              <a:rPr kumimoji="0" lang="zh-CN" altLang="en-US" sz="3200" kern="0" dirty="0">
                <a:latin typeface="+mj-ea"/>
                <a:ea typeface="+mj-ea"/>
              </a:rPr>
              <a:t>触发器，其</a:t>
            </a:r>
            <a:r>
              <a:rPr lang="zh-CN" altLang="en-US" sz="3200" kern="0" dirty="0">
                <a:solidFill>
                  <a:srgbClr val="CCFFFF"/>
                </a:solidFill>
                <a:latin typeface="+mj-ea"/>
                <a:ea typeface="+mj-ea"/>
              </a:rPr>
              <a:t>触发条件</a:t>
            </a:r>
            <a:r>
              <a:rPr kumimoji="0" lang="zh-CN" altLang="en-US" sz="3200" kern="0" dirty="0">
                <a:latin typeface="+mj-ea"/>
                <a:ea typeface="+mj-ea"/>
              </a:rPr>
              <a:t>可以为</a:t>
            </a:r>
            <a:r>
              <a:rPr kumimoji="0" lang="en-US" altLang="zh-CN" sz="3200" kern="0" dirty="0">
                <a:solidFill>
                  <a:srgbClr val="CCFFFF"/>
                </a:solidFill>
                <a:latin typeface="+mj-ea"/>
                <a:ea typeface="+mj-ea"/>
              </a:rPr>
              <a:t>INSERT</a:t>
            </a:r>
            <a:r>
              <a:rPr kumimoji="0" lang="zh-CN" altLang="en-US" sz="3200" kern="0" dirty="0">
                <a:latin typeface="+mj-ea"/>
                <a:ea typeface="+mj-ea"/>
              </a:rPr>
              <a:t>、</a:t>
            </a:r>
            <a:r>
              <a:rPr kumimoji="0" lang="en-US" altLang="zh-CN" sz="3200" kern="0" dirty="0">
                <a:solidFill>
                  <a:srgbClr val="CCFFFF"/>
                </a:solidFill>
                <a:latin typeface="+mj-ea"/>
                <a:ea typeface="+mj-ea"/>
              </a:rPr>
              <a:t>UPDATE</a:t>
            </a:r>
            <a:r>
              <a:rPr kumimoji="0" lang="zh-CN" altLang="en-US" sz="3200" kern="0" dirty="0">
                <a:latin typeface="+mj-ea"/>
                <a:ea typeface="+mj-ea"/>
              </a:rPr>
              <a:t>、</a:t>
            </a:r>
            <a:r>
              <a:rPr kumimoji="0" lang="en-US" altLang="zh-CN" sz="3200" kern="0" dirty="0">
                <a:solidFill>
                  <a:srgbClr val="CCFFFF"/>
                </a:solidFill>
                <a:latin typeface="+mj-ea"/>
                <a:ea typeface="+mj-ea"/>
              </a:rPr>
              <a:t>DELETE</a:t>
            </a:r>
            <a:r>
              <a:rPr kumimoji="0" lang="zh-CN" altLang="en-US" sz="3200" kern="0" dirty="0">
                <a:latin typeface="+mj-ea"/>
                <a:ea typeface="+mj-ea"/>
              </a:rPr>
              <a:t>之一，表示在对表中数据进行插入、修改、删除时自动触发。另外也有</a:t>
            </a:r>
            <a:r>
              <a:rPr kumimoji="0" lang="en-US" altLang="zh-CN" sz="3200" kern="0" dirty="0">
                <a:latin typeface="+mj-ea"/>
                <a:ea typeface="+mj-ea"/>
              </a:rPr>
              <a:t>DDL</a:t>
            </a:r>
            <a:r>
              <a:rPr kumimoji="0" lang="zh-CN" altLang="en-US" sz="3200" kern="0" dirty="0">
                <a:latin typeface="+mj-ea"/>
                <a:ea typeface="+mj-ea"/>
              </a:rPr>
              <a:t>触发器。</a:t>
            </a:r>
            <a:endParaRPr kumimoji="0" lang="en-US" altLang="zh-CN" sz="3200" kern="0" dirty="0">
              <a:latin typeface="+mj-ea"/>
              <a:ea typeface="+mj-ea"/>
            </a:endParaRPr>
          </a:p>
          <a:p>
            <a:pPr eaLnBrk="1" hangingPunct="1">
              <a:spcAft>
                <a:spcPct val="35000"/>
              </a:spcAft>
              <a:defRPr/>
            </a:pPr>
            <a:r>
              <a:rPr kumimoji="0" lang="zh-CN" altLang="en-US" sz="3200" kern="0" dirty="0">
                <a:latin typeface="+mj-ea"/>
                <a:ea typeface="+mj-ea"/>
              </a:rPr>
              <a:t>触发器的执行单元可以在更新后自动触发（</a:t>
            </a:r>
            <a:r>
              <a:rPr kumimoji="0" lang="en-US" altLang="zh-CN" sz="3200" kern="0" dirty="0">
                <a:solidFill>
                  <a:srgbClr val="99FF33"/>
                </a:solidFill>
                <a:latin typeface="+mj-ea"/>
                <a:ea typeface="+mj-ea"/>
              </a:rPr>
              <a:t>AFTER</a:t>
            </a:r>
            <a:r>
              <a:rPr kumimoji="0" lang="zh-CN" altLang="en-US" sz="3200" kern="0" dirty="0">
                <a:latin typeface="+mj-ea"/>
                <a:ea typeface="+mj-ea"/>
              </a:rPr>
              <a:t>型，适用于更新后再执行其它的语句操作其它数据），或者更新前自动触发</a:t>
            </a:r>
            <a:r>
              <a:rPr kumimoji="0" lang="en-US" altLang="zh-CN" sz="3200" kern="0" dirty="0">
                <a:latin typeface="+mj-ea"/>
                <a:ea typeface="+mj-ea"/>
              </a:rPr>
              <a:t>(</a:t>
            </a:r>
            <a:r>
              <a:rPr kumimoji="0" lang="en-US" altLang="zh-CN" sz="3200" kern="0" dirty="0">
                <a:solidFill>
                  <a:srgbClr val="99FF33"/>
                </a:solidFill>
                <a:latin typeface="+mj-ea"/>
                <a:ea typeface="+mj-ea"/>
              </a:rPr>
              <a:t>BEFORE</a:t>
            </a:r>
            <a:r>
              <a:rPr kumimoji="0" lang="zh-CN" altLang="en-US" sz="3200" kern="0" dirty="0">
                <a:latin typeface="+mj-ea"/>
                <a:ea typeface="+mj-ea"/>
              </a:rPr>
              <a:t>型，适用于更新前检查或设置好数据再让系统完成更新</a:t>
            </a:r>
            <a:r>
              <a:rPr kumimoji="0" lang="en-US" altLang="zh-CN" sz="3200" kern="0" dirty="0">
                <a:latin typeface="+mj-ea"/>
                <a:ea typeface="+mj-ea"/>
              </a:rPr>
              <a:t>)</a:t>
            </a:r>
            <a:r>
              <a:rPr kumimoji="0" lang="zh-CN" altLang="en-US" sz="3200" kern="0" dirty="0">
                <a:latin typeface="+mj-ea"/>
                <a:ea typeface="+mj-ea"/>
              </a:rPr>
              <a:t> 。 </a:t>
            </a:r>
          </a:p>
          <a:p>
            <a:pPr eaLnBrk="1" hangingPunct="1">
              <a:spcAft>
                <a:spcPct val="35000"/>
              </a:spcAft>
              <a:defRPr/>
            </a:pPr>
            <a:r>
              <a:rPr kumimoji="0" lang="zh-CN" altLang="en-US" sz="3200" kern="0" dirty="0">
                <a:latin typeface="+mj-ea"/>
                <a:ea typeface="+mj-ea"/>
              </a:rPr>
              <a:t>每一张表都可以设置多个</a:t>
            </a:r>
            <a:r>
              <a:rPr kumimoji="0" lang="en-US" altLang="zh-CN" sz="3200" kern="0" dirty="0">
                <a:latin typeface="+mj-ea"/>
                <a:ea typeface="+mj-ea"/>
              </a:rPr>
              <a:t>DML</a:t>
            </a:r>
            <a:r>
              <a:rPr kumimoji="0" lang="zh-CN" altLang="en-US" sz="3200" kern="0" dirty="0">
                <a:latin typeface="+mj-ea"/>
                <a:ea typeface="+mj-ea"/>
              </a:rPr>
              <a:t>触发器。</a:t>
            </a:r>
          </a:p>
        </p:txBody>
      </p:sp>
    </p:spTree>
    <p:extLst>
      <p:ext uri="{BB962C8B-B14F-4D97-AF65-F5344CB8AC3E}">
        <p14:creationId xmlns:p14="http://schemas.microsoft.com/office/powerpoint/2010/main" val="1982502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arrow.wav"/>
          </p:stSnd>
        </p:sndAc>
      </p:transition>
    </mc:Choice>
    <mc:Fallback xmlns="">
      <p:transition spd="slow">
        <p:fade/>
        <p:sndAc>
          <p:stSnd>
            <p:snd r:embed="rId4" name="arrow.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0"/>
            <a:ext cx="5850622"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en-US" altLang="zh-CN" dirty="0">
                <a:solidFill>
                  <a:srgbClr val="FFFFCC"/>
                </a:solidFill>
                <a:effectLst>
                  <a:outerShdw blurRad="38100" dist="38100" dir="2700000" algn="tl">
                    <a:srgbClr val="000000"/>
                  </a:outerShdw>
                </a:effectLst>
              </a:rPr>
              <a:t>AFTER</a:t>
            </a:r>
            <a:r>
              <a:rPr lang="zh-CN" altLang="en-US" dirty="0">
                <a:solidFill>
                  <a:srgbClr val="FFFFCC"/>
                </a:solidFill>
                <a:effectLst>
                  <a:outerShdw blurRad="38100" dist="38100" dir="2700000" algn="tl">
                    <a:srgbClr val="000000"/>
                  </a:outerShdw>
                </a:effectLst>
              </a:rPr>
              <a:t>和</a:t>
            </a:r>
            <a:r>
              <a:rPr lang="en-US" altLang="zh-CN" dirty="0">
                <a:solidFill>
                  <a:srgbClr val="FFFFCC"/>
                </a:solidFill>
                <a:effectLst>
                  <a:outerShdw blurRad="38100" dist="38100" dir="2700000" algn="tl">
                    <a:srgbClr val="000000"/>
                  </a:outerShdw>
                </a:effectLst>
              </a:rPr>
              <a:t>BEFORE</a:t>
            </a:r>
            <a:r>
              <a:rPr lang="zh-CN" altLang="en-US" dirty="0">
                <a:solidFill>
                  <a:srgbClr val="FFFFCC"/>
                </a:solidFill>
                <a:effectLst>
                  <a:outerShdw blurRad="38100" dist="38100" dir="2700000" algn="tl">
                    <a:srgbClr val="000000"/>
                  </a:outerShdw>
                </a:effectLst>
              </a:rPr>
              <a:t>的示意</a:t>
            </a:r>
            <a:endParaRPr lang="zh-CN" altLang="en-US" sz="4000" b="1" dirty="0">
              <a:solidFill>
                <a:srgbClr val="FFFFCC"/>
              </a:solidFill>
              <a:effectLst>
                <a:outerShdw blurRad="38100" dist="38100" dir="2700000" algn="tl">
                  <a:srgbClr val="000000"/>
                </a:outerShdw>
              </a:effectLst>
              <a:cs typeface="+mn-cs"/>
            </a:endParaRPr>
          </a:p>
        </p:txBody>
      </p:sp>
      <p:grpSp>
        <p:nvGrpSpPr>
          <p:cNvPr id="30" name="组合 29">
            <a:extLst>
              <a:ext uri="{FF2B5EF4-FFF2-40B4-BE49-F238E27FC236}">
                <a16:creationId xmlns:a16="http://schemas.microsoft.com/office/drawing/2014/main" id="{936433C9-F3F4-4A67-B93A-A320C77EE3F8}"/>
              </a:ext>
            </a:extLst>
          </p:cNvPr>
          <p:cNvGrpSpPr/>
          <p:nvPr/>
        </p:nvGrpSpPr>
        <p:grpSpPr>
          <a:xfrm>
            <a:off x="695400" y="1268760"/>
            <a:ext cx="4703026" cy="4479568"/>
            <a:chOff x="1339697" y="1376000"/>
            <a:chExt cx="4084325" cy="4479568"/>
          </a:xfrm>
        </p:grpSpPr>
        <p:sp>
          <p:nvSpPr>
            <p:cNvPr id="4" name="矩形 3">
              <a:extLst>
                <a:ext uri="{FF2B5EF4-FFF2-40B4-BE49-F238E27FC236}">
                  <a16:creationId xmlns:a16="http://schemas.microsoft.com/office/drawing/2014/main" id="{F98C4BB1-68ED-4B73-94FF-F8E7110A2AA7}"/>
                </a:ext>
              </a:extLst>
            </p:cNvPr>
            <p:cNvSpPr/>
            <p:nvPr/>
          </p:nvSpPr>
          <p:spPr>
            <a:xfrm>
              <a:off x="1339697" y="3642472"/>
              <a:ext cx="1184008" cy="457200"/>
            </a:xfrm>
            <a:prstGeom prst="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dirty="0"/>
                <a:t>更新数据</a:t>
              </a:r>
            </a:p>
          </p:txBody>
        </p:sp>
        <p:sp>
          <p:nvSpPr>
            <p:cNvPr id="8" name="矩形 7">
              <a:extLst>
                <a:ext uri="{FF2B5EF4-FFF2-40B4-BE49-F238E27FC236}">
                  <a16:creationId xmlns:a16="http://schemas.microsoft.com/office/drawing/2014/main" id="{88036317-1E7B-43AF-9F95-93DC1D5095F5}"/>
                </a:ext>
              </a:extLst>
            </p:cNvPr>
            <p:cNvSpPr/>
            <p:nvPr/>
          </p:nvSpPr>
          <p:spPr>
            <a:xfrm>
              <a:off x="4118144" y="4056802"/>
              <a:ext cx="1305878" cy="393648"/>
            </a:xfrm>
            <a:prstGeom prst="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dirty="0"/>
                <a:t>执行单元</a:t>
              </a:r>
            </a:p>
          </p:txBody>
        </p:sp>
        <p:sp>
          <p:nvSpPr>
            <p:cNvPr id="11" name="矩形: 圆角 10">
              <a:extLst>
                <a:ext uri="{FF2B5EF4-FFF2-40B4-BE49-F238E27FC236}">
                  <a16:creationId xmlns:a16="http://schemas.microsoft.com/office/drawing/2014/main" id="{3D3E646D-8FA8-4A34-B6E0-873BE585D67B}"/>
                </a:ext>
              </a:extLst>
            </p:cNvPr>
            <p:cNvSpPr/>
            <p:nvPr/>
          </p:nvSpPr>
          <p:spPr>
            <a:xfrm>
              <a:off x="2401640" y="1376000"/>
              <a:ext cx="1772095" cy="410344"/>
            </a:xfrm>
            <a:prstGeom prst="roundRect">
              <a:avLst>
                <a:gd name="adj" fmla="val 50000"/>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dirty="0"/>
                <a:t>启动</a:t>
              </a:r>
              <a:r>
                <a:rPr lang="en-US" altLang="zh-CN" sz="2000" dirty="0"/>
                <a:t>DML</a:t>
              </a:r>
              <a:r>
                <a:rPr lang="zh-CN" altLang="en-US" sz="2000" dirty="0"/>
                <a:t>命令</a:t>
              </a:r>
            </a:p>
          </p:txBody>
        </p:sp>
        <p:sp>
          <p:nvSpPr>
            <p:cNvPr id="5" name="菱形 4">
              <a:extLst>
                <a:ext uri="{FF2B5EF4-FFF2-40B4-BE49-F238E27FC236}">
                  <a16:creationId xmlns:a16="http://schemas.microsoft.com/office/drawing/2014/main" id="{0B7EE1C0-1FB9-479B-A656-0C00F7DC03D0}"/>
                </a:ext>
              </a:extLst>
            </p:cNvPr>
            <p:cNvSpPr/>
            <p:nvPr/>
          </p:nvSpPr>
          <p:spPr>
            <a:xfrm>
              <a:off x="2135560" y="2365216"/>
              <a:ext cx="2304256" cy="760960"/>
            </a:xfrm>
            <a:prstGeom prst="diamond">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dirty="0"/>
                <a:t>触发条件？</a:t>
              </a:r>
            </a:p>
          </p:txBody>
        </p:sp>
        <p:sp>
          <p:nvSpPr>
            <p:cNvPr id="12" name="矩形 11">
              <a:extLst>
                <a:ext uri="{FF2B5EF4-FFF2-40B4-BE49-F238E27FC236}">
                  <a16:creationId xmlns:a16="http://schemas.microsoft.com/office/drawing/2014/main" id="{1BE31039-179B-4D7A-B4DB-C403B5E1AD39}"/>
                </a:ext>
              </a:extLst>
            </p:cNvPr>
            <p:cNvSpPr/>
            <p:nvPr/>
          </p:nvSpPr>
          <p:spPr>
            <a:xfrm>
              <a:off x="4118144" y="3247848"/>
              <a:ext cx="1305878" cy="457200"/>
            </a:xfrm>
            <a:prstGeom prst="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dirty="0"/>
                <a:t>更新数据</a:t>
              </a:r>
            </a:p>
          </p:txBody>
        </p:sp>
        <p:sp>
          <p:nvSpPr>
            <p:cNvPr id="13" name="矩形: 圆角 12">
              <a:extLst>
                <a:ext uri="{FF2B5EF4-FFF2-40B4-BE49-F238E27FC236}">
                  <a16:creationId xmlns:a16="http://schemas.microsoft.com/office/drawing/2014/main" id="{AE909723-5EF3-493E-B937-828BEF8DC39D}"/>
                </a:ext>
              </a:extLst>
            </p:cNvPr>
            <p:cNvSpPr/>
            <p:nvPr/>
          </p:nvSpPr>
          <p:spPr>
            <a:xfrm>
              <a:off x="2523705" y="5445224"/>
              <a:ext cx="1772094" cy="410344"/>
            </a:xfrm>
            <a:prstGeom prst="roundRect">
              <a:avLst>
                <a:gd name="adj" fmla="val 50000"/>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US" altLang="zh-CN" sz="2000" dirty="0"/>
                <a:t>DML</a:t>
              </a:r>
              <a:r>
                <a:rPr lang="zh-CN" altLang="en-US" sz="2000" dirty="0"/>
                <a:t>命令完成</a:t>
              </a:r>
            </a:p>
          </p:txBody>
        </p:sp>
        <p:cxnSp>
          <p:nvCxnSpPr>
            <p:cNvPr id="14" name="直接连接符 13">
              <a:extLst>
                <a:ext uri="{FF2B5EF4-FFF2-40B4-BE49-F238E27FC236}">
                  <a16:creationId xmlns:a16="http://schemas.microsoft.com/office/drawing/2014/main" id="{C38C515E-407A-4741-AB9F-34DCE102526B}"/>
                </a:ext>
              </a:extLst>
            </p:cNvPr>
            <p:cNvCxnSpPr>
              <a:stCxn id="11" idx="2"/>
              <a:endCxn id="5" idx="0"/>
            </p:cNvCxnSpPr>
            <p:nvPr/>
          </p:nvCxnSpPr>
          <p:spPr>
            <a:xfrm>
              <a:off x="3287688" y="1786344"/>
              <a:ext cx="0" cy="578872"/>
            </a:xfrm>
            <a:prstGeom prst="line">
              <a:avLst/>
            </a:prstGeom>
            <a:ln>
              <a:tailEnd type="triangle" w="med" len="lg"/>
            </a:ln>
          </p:spPr>
          <p:style>
            <a:lnRef idx="3">
              <a:schemeClr val="lt1"/>
            </a:lnRef>
            <a:fillRef idx="1">
              <a:schemeClr val="dk1"/>
            </a:fillRef>
            <a:effectRef idx="1">
              <a:schemeClr val="dk1"/>
            </a:effectRef>
            <a:fontRef idx="minor">
              <a:schemeClr val="lt1"/>
            </a:fontRef>
          </p:style>
        </p:cxnSp>
        <p:cxnSp>
          <p:nvCxnSpPr>
            <p:cNvPr id="16" name="直接连接符 15">
              <a:extLst>
                <a:ext uri="{FF2B5EF4-FFF2-40B4-BE49-F238E27FC236}">
                  <a16:creationId xmlns:a16="http://schemas.microsoft.com/office/drawing/2014/main" id="{5ABEBC1F-50ED-485E-A700-6B35073AFFF7}"/>
                </a:ext>
              </a:extLst>
            </p:cNvPr>
            <p:cNvCxnSpPr>
              <a:cxnSpLocks/>
              <a:stCxn id="12" idx="2"/>
              <a:endCxn id="8" idx="0"/>
            </p:cNvCxnSpPr>
            <p:nvPr/>
          </p:nvCxnSpPr>
          <p:spPr>
            <a:xfrm>
              <a:off x="4771083" y="3705048"/>
              <a:ext cx="0" cy="351754"/>
            </a:xfrm>
            <a:prstGeom prst="line">
              <a:avLst/>
            </a:prstGeom>
            <a:ln>
              <a:tailEnd type="triangle" w="med" len="lg"/>
            </a:ln>
          </p:spPr>
          <p:style>
            <a:lnRef idx="3">
              <a:schemeClr val="lt1"/>
            </a:lnRef>
            <a:fillRef idx="1">
              <a:schemeClr val="dk1"/>
            </a:fillRef>
            <a:effectRef idx="1">
              <a:schemeClr val="dk1"/>
            </a:effectRef>
            <a:fontRef idx="minor">
              <a:schemeClr val="lt1"/>
            </a:fontRef>
          </p:style>
        </p:cxnSp>
        <p:cxnSp>
          <p:nvCxnSpPr>
            <p:cNvPr id="19" name="连接符: 肘形 18">
              <a:extLst>
                <a:ext uri="{FF2B5EF4-FFF2-40B4-BE49-F238E27FC236}">
                  <a16:creationId xmlns:a16="http://schemas.microsoft.com/office/drawing/2014/main" id="{4F91A386-F536-4CB1-90F8-2935EF7415A8}"/>
                </a:ext>
              </a:extLst>
            </p:cNvPr>
            <p:cNvCxnSpPr>
              <a:cxnSpLocks/>
              <a:stCxn id="5" idx="1"/>
              <a:endCxn id="4" idx="0"/>
            </p:cNvCxnSpPr>
            <p:nvPr/>
          </p:nvCxnSpPr>
          <p:spPr>
            <a:xfrm rot="10800000" flipV="1">
              <a:off x="1931701" y="2745696"/>
              <a:ext cx="203859" cy="896776"/>
            </a:xfrm>
            <a:prstGeom prst="bentConnector2">
              <a:avLst/>
            </a:prstGeom>
            <a:ln>
              <a:tailEnd type="triangle" w="med" len="lg"/>
            </a:ln>
          </p:spPr>
          <p:style>
            <a:lnRef idx="3">
              <a:schemeClr val="lt1"/>
            </a:lnRef>
            <a:fillRef idx="1">
              <a:schemeClr val="dk1"/>
            </a:fillRef>
            <a:effectRef idx="1">
              <a:schemeClr val="dk1"/>
            </a:effectRef>
            <a:fontRef idx="minor">
              <a:schemeClr val="lt1"/>
            </a:fontRef>
          </p:style>
        </p:cxnSp>
        <p:cxnSp>
          <p:nvCxnSpPr>
            <p:cNvPr id="21" name="连接符: 肘形 20">
              <a:extLst>
                <a:ext uri="{FF2B5EF4-FFF2-40B4-BE49-F238E27FC236}">
                  <a16:creationId xmlns:a16="http://schemas.microsoft.com/office/drawing/2014/main" id="{FD379C67-2163-47E1-A0F5-694D72D4A952}"/>
                </a:ext>
              </a:extLst>
            </p:cNvPr>
            <p:cNvCxnSpPr>
              <a:stCxn id="5" idx="3"/>
              <a:endCxn id="12" idx="0"/>
            </p:cNvCxnSpPr>
            <p:nvPr/>
          </p:nvCxnSpPr>
          <p:spPr>
            <a:xfrm>
              <a:off x="4439816" y="2745696"/>
              <a:ext cx="331267" cy="502152"/>
            </a:xfrm>
            <a:prstGeom prst="bentConnector2">
              <a:avLst/>
            </a:prstGeom>
            <a:ln>
              <a:tailEnd type="triangle" w="med" len="lg"/>
            </a:ln>
          </p:spPr>
          <p:style>
            <a:lnRef idx="3">
              <a:schemeClr val="lt1"/>
            </a:lnRef>
            <a:fillRef idx="1">
              <a:schemeClr val="dk1"/>
            </a:fillRef>
            <a:effectRef idx="1">
              <a:schemeClr val="dk1"/>
            </a:effectRef>
            <a:fontRef idx="minor">
              <a:schemeClr val="lt1"/>
            </a:fontRef>
          </p:style>
        </p:cxnSp>
        <p:cxnSp>
          <p:nvCxnSpPr>
            <p:cNvPr id="26" name="连接符: 肘形 25">
              <a:extLst>
                <a:ext uri="{FF2B5EF4-FFF2-40B4-BE49-F238E27FC236}">
                  <a16:creationId xmlns:a16="http://schemas.microsoft.com/office/drawing/2014/main" id="{F245E8AA-4A2C-431F-8ABC-0A60EA03432D}"/>
                </a:ext>
              </a:extLst>
            </p:cNvPr>
            <p:cNvCxnSpPr>
              <a:cxnSpLocks/>
              <a:stCxn id="4" idx="2"/>
              <a:endCxn id="13" idx="0"/>
            </p:cNvCxnSpPr>
            <p:nvPr/>
          </p:nvCxnSpPr>
          <p:spPr>
            <a:xfrm rot="16200000" flipH="1">
              <a:off x="1997950" y="4033422"/>
              <a:ext cx="1345552" cy="1478051"/>
            </a:xfrm>
            <a:prstGeom prst="bentConnector3">
              <a:avLst>
                <a:gd name="adj1" fmla="val 62836"/>
              </a:avLst>
            </a:prstGeom>
            <a:ln>
              <a:tailEnd type="triangle" w="med" len="lg"/>
            </a:ln>
          </p:spPr>
          <p:style>
            <a:lnRef idx="3">
              <a:schemeClr val="lt1"/>
            </a:lnRef>
            <a:fillRef idx="1">
              <a:schemeClr val="dk1"/>
            </a:fillRef>
            <a:effectRef idx="1">
              <a:schemeClr val="dk1"/>
            </a:effectRef>
            <a:fontRef idx="minor">
              <a:schemeClr val="lt1"/>
            </a:fontRef>
          </p:style>
        </p:cxnSp>
        <p:cxnSp>
          <p:nvCxnSpPr>
            <p:cNvPr id="29" name="连接符: 肘形 28">
              <a:extLst>
                <a:ext uri="{FF2B5EF4-FFF2-40B4-BE49-F238E27FC236}">
                  <a16:creationId xmlns:a16="http://schemas.microsoft.com/office/drawing/2014/main" id="{887470A9-19F0-4263-9733-B82469F52C6D}"/>
                </a:ext>
              </a:extLst>
            </p:cNvPr>
            <p:cNvCxnSpPr>
              <a:stCxn id="8" idx="2"/>
              <a:endCxn id="13" idx="0"/>
            </p:cNvCxnSpPr>
            <p:nvPr/>
          </p:nvCxnSpPr>
          <p:spPr>
            <a:xfrm rot="5400000">
              <a:off x="3593031" y="4267171"/>
              <a:ext cx="994774" cy="1361331"/>
            </a:xfrm>
            <a:prstGeom prst="bentConnector3">
              <a:avLst/>
            </a:prstGeom>
            <a:ln>
              <a:tailEnd type="triangle" w="med" len="lg"/>
            </a:ln>
          </p:spPr>
          <p:style>
            <a:lnRef idx="3">
              <a:schemeClr val="lt1"/>
            </a:lnRef>
            <a:fillRef idx="1">
              <a:schemeClr val="dk1"/>
            </a:fillRef>
            <a:effectRef idx="1">
              <a:schemeClr val="dk1"/>
            </a:effectRef>
            <a:fontRef idx="minor">
              <a:schemeClr val="lt1"/>
            </a:fontRef>
          </p:style>
        </p:cxnSp>
      </p:grpSp>
      <p:sp>
        <p:nvSpPr>
          <p:cNvPr id="61" name="矩形 60">
            <a:extLst>
              <a:ext uri="{FF2B5EF4-FFF2-40B4-BE49-F238E27FC236}">
                <a16:creationId xmlns:a16="http://schemas.microsoft.com/office/drawing/2014/main" id="{B3C6AD96-D874-4BE4-B4C9-FA31265399F5}"/>
              </a:ext>
            </a:extLst>
          </p:cNvPr>
          <p:cNvSpPr/>
          <p:nvPr/>
        </p:nvSpPr>
        <p:spPr>
          <a:xfrm>
            <a:off x="2240412" y="6083386"/>
            <a:ext cx="1624163" cy="523220"/>
          </a:xfrm>
          <a:prstGeom prst="rect">
            <a:avLst/>
          </a:prstGeom>
        </p:spPr>
        <p:txBody>
          <a:bodyPr wrap="none">
            <a:spAutoFit/>
          </a:bodyPr>
          <a:lstStyle/>
          <a:p>
            <a:r>
              <a:rPr lang="en-US" altLang="zh-CN" sz="2800" kern="0" dirty="0">
                <a:solidFill>
                  <a:schemeClr val="bg1"/>
                </a:solidFill>
                <a:latin typeface="+mj-ea"/>
                <a:ea typeface="+mj-ea"/>
              </a:rPr>
              <a:t>AFTER</a:t>
            </a:r>
            <a:r>
              <a:rPr lang="zh-CN" altLang="en-US" sz="2800" kern="0" dirty="0">
                <a:solidFill>
                  <a:schemeClr val="bg1"/>
                </a:solidFill>
                <a:latin typeface="+mj-ea"/>
                <a:ea typeface="+mj-ea"/>
              </a:rPr>
              <a:t>型</a:t>
            </a:r>
            <a:endParaRPr lang="zh-CN" altLang="en-US" sz="2800" dirty="0">
              <a:solidFill>
                <a:schemeClr val="bg1"/>
              </a:solidFill>
              <a:latin typeface="+mj-ea"/>
              <a:ea typeface="+mj-ea"/>
            </a:endParaRPr>
          </a:p>
        </p:txBody>
      </p:sp>
      <p:grpSp>
        <p:nvGrpSpPr>
          <p:cNvPr id="62" name="组合 61">
            <a:extLst>
              <a:ext uri="{FF2B5EF4-FFF2-40B4-BE49-F238E27FC236}">
                <a16:creationId xmlns:a16="http://schemas.microsoft.com/office/drawing/2014/main" id="{4C09EB7B-884A-4C70-9EA6-6EED0A78405B}"/>
              </a:ext>
            </a:extLst>
          </p:cNvPr>
          <p:cNvGrpSpPr/>
          <p:nvPr/>
        </p:nvGrpSpPr>
        <p:grpSpPr>
          <a:xfrm>
            <a:off x="6744072" y="1268760"/>
            <a:ext cx="4703026" cy="4479568"/>
            <a:chOff x="1339697" y="1376000"/>
            <a:chExt cx="4084325" cy="4479568"/>
          </a:xfrm>
        </p:grpSpPr>
        <p:sp>
          <p:nvSpPr>
            <p:cNvPr id="63" name="矩形 62">
              <a:extLst>
                <a:ext uri="{FF2B5EF4-FFF2-40B4-BE49-F238E27FC236}">
                  <a16:creationId xmlns:a16="http://schemas.microsoft.com/office/drawing/2014/main" id="{AD4E6702-77F9-43CF-B922-F2AF7E2DB1E1}"/>
                </a:ext>
              </a:extLst>
            </p:cNvPr>
            <p:cNvSpPr/>
            <p:nvPr/>
          </p:nvSpPr>
          <p:spPr>
            <a:xfrm>
              <a:off x="1339697" y="3642472"/>
              <a:ext cx="1184008" cy="457200"/>
            </a:xfrm>
            <a:prstGeom prst="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dirty="0"/>
                <a:t>更新数据</a:t>
              </a:r>
            </a:p>
          </p:txBody>
        </p:sp>
        <p:sp>
          <p:nvSpPr>
            <p:cNvPr id="64" name="矩形 63">
              <a:extLst>
                <a:ext uri="{FF2B5EF4-FFF2-40B4-BE49-F238E27FC236}">
                  <a16:creationId xmlns:a16="http://schemas.microsoft.com/office/drawing/2014/main" id="{48413735-3AAD-4414-AF68-EF931DFF5610}"/>
                </a:ext>
              </a:extLst>
            </p:cNvPr>
            <p:cNvSpPr/>
            <p:nvPr/>
          </p:nvSpPr>
          <p:spPr>
            <a:xfrm>
              <a:off x="4118144" y="4056802"/>
              <a:ext cx="1305878" cy="393648"/>
            </a:xfrm>
            <a:prstGeom prst="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dirty="0"/>
                <a:t>更新数据</a:t>
              </a:r>
            </a:p>
          </p:txBody>
        </p:sp>
        <p:sp>
          <p:nvSpPr>
            <p:cNvPr id="65" name="矩形: 圆角 64">
              <a:extLst>
                <a:ext uri="{FF2B5EF4-FFF2-40B4-BE49-F238E27FC236}">
                  <a16:creationId xmlns:a16="http://schemas.microsoft.com/office/drawing/2014/main" id="{FB54C604-D9E6-421E-971C-7E66B3E0EC16}"/>
                </a:ext>
              </a:extLst>
            </p:cNvPr>
            <p:cNvSpPr/>
            <p:nvPr/>
          </p:nvSpPr>
          <p:spPr>
            <a:xfrm>
              <a:off x="2401640" y="1376000"/>
              <a:ext cx="1772095" cy="410344"/>
            </a:xfrm>
            <a:prstGeom prst="roundRect">
              <a:avLst>
                <a:gd name="adj" fmla="val 50000"/>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dirty="0"/>
                <a:t>启动</a:t>
              </a:r>
              <a:r>
                <a:rPr lang="en-US" altLang="zh-CN" sz="2000" dirty="0"/>
                <a:t>DML</a:t>
              </a:r>
              <a:r>
                <a:rPr lang="zh-CN" altLang="en-US" sz="2000" dirty="0"/>
                <a:t>命令</a:t>
              </a:r>
            </a:p>
          </p:txBody>
        </p:sp>
        <p:sp>
          <p:nvSpPr>
            <p:cNvPr id="66" name="菱形 65">
              <a:extLst>
                <a:ext uri="{FF2B5EF4-FFF2-40B4-BE49-F238E27FC236}">
                  <a16:creationId xmlns:a16="http://schemas.microsoft.com/office/drawing/2014/main" id="{F803B307-0735-43E1-AF83-835762E284F9}"/>
                </a:ext>
              </a:extLst>
            </p:cNvPr>
            <p:cNvSpPr/>
            <p:nvPr/>
          </p:nvSpPr>
          <p:spPr>
            <a:xfrm>
              <a:off x="2135560" y="2365216"/>
              <a:ext cx="2304256" cy="760960"/>
            </a:xfrm>
            <a:prstGeom prst="diamond">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dirty="0"/>
                <a:t>触发条件？</a:t>
              </a:r>
            </a:p>
          </p:txBody>
        </p:sp>
        <p:sp>
          <p:nvSpPr>
            <p:cNvPr id="67" name="矩形 66">
              <a:extLst>
                <a:ext uri="{FF2B5EF4-FFF2-40B4-BE49-F238E27FC236}">
                  <a16:creationId xmlns:a16="http://schemas.microsoft.com/office/drawing/2014/main" id="{49FB8FD9-2D68-4367-8BF6-51B4FA5FA6F2}"/>
                </a:ext>
              </a:extLst>
            </p:cNvPr>
            <p:cNvSpPr/>
            <p:nvPr/>
          </p:nvSpPr>
          <p:spPr>
            <a:xfrm>
              <a:off x="4118144" y="3247848"/>
              <a:ext cx="1305878" cy="457200"/>
            </a:xfrm>
            <a:prstGeom prst="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dirty="0"/>
                <a:t>执行单元</a:t>
              </a:r>
            </a:p>
          </p:txBody>
        </p:sp>
        <p:sp>
          <p:nvSpPr>
            <p:cNvPr id="68" name="矩形: 圆角 67">
              <a:extLst>
                <a:ext uri="{FF2B5EF4-FFF2-40B4-BE49-F238E27FC236}">
                  <a16:creationId xmlns:a16="http://schemas.microsoft.com/office/drawing/2014/main" id="{3074C1F6-C6B7-4CBC-A98A-DA71AF5AE9FF}"/>
                </a:ext>
              </a:extLst>
            </p:cNvPr>
            <p:cNvSpPr/>
            <p:nvPr/>
          </p:nvSpPr>
          <p:spPr>
            <a:xfrm>
              <a:off x="2523705" y="5445224"/>
              <a:ext cx="1772094" cy="410344"/>
            </a:xfrm>
            <a:prstGeom prst="roundRect">
              <a:avLst>
                <a:gd name="adj" fmla="val 50000"/>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US" altLang="zh-CN" sz="2000" dirty="0"/>
                <a:t>DML</a:t>
              </a:r>
              <a:r>
                <a:rPr lang="zh-CN" altLang="en-US" sz="2000" dirty="0"/>
                <a:t>命令完成</a:t>
              </a:r>
            </a:p>
          </p:txBody>
        </p:sp>
        <p:cxnSp>
          <p:nvCxnSpPr>
            <p:cNvPr id="69" name="直接连接符 68">
              <a:extLst>
                <a:ext uri="{FF2B5EF4-FFF2-40B4-BE49-F238E27FC236}">
                  <a16:creationId xmlns:a16="http://schemas.microsoft.com/office/drawing/2014/main" id="{2E65F109-C308-49F3-BFCE-FFEA0DC7D12B}"/>
                </a:ext>
              </a:extLst>
            </p:cNvPr>
            <p:cNvCxnSpPr>
              <a:stCxn id="65" idx="2"/>
              <a:endCxn id="66" idx="0"/>
            </p:cNvCxnSpPr>
            <p:nvPr/>
          </p:nvCxnSpPr>
          <p:spPr>
            <a:xfrm>
              <a:off x="3287688" y="1786344"/>
              <a:ext cx="0" cy="578872"/>
            </a:xfrm>
            <a:prstGeom prst="line">
              <a:avLst/>
            </a:prstGeom>
            <a:ln>
              <a:tailEnd type="triangle" w="med" len="lg"/>
            </a:ln>
          </p:spPr>
          <p:style>
            <a:lnRef idx="3">
              <a:schemeClr val="lt1"/>
            </a:lnRef>
            <a:fillRef idx="1">
              <a:schemeClr val="dk1"/>
            </a:fillRef>
            <a:effectRef idx="1">
              <a:schemeClr val="dk1"/>
            </a:effectRef>
            <a:fontRef idx="minor">
              <a:schemeClr val="lt1"/>
            </a:fontRef>
          </p:style>
        </p:cxnSp>
        <p:cxnSp>
          <p:nvCxnSpPr>
            <p:cNvPr id="70" name="直接连接符 69">
              <a:extLst>
                <a:ext uri="{FF2B5EF4-FFF2-40B4-BE49-F238E27FC236}">
                  <a16:creationId xmlns:a16="http://schemas.microsoft.com/office/drawing/2014/main" id="{D2AEDB1B-AEE2-46BB-84B1-9F552A493EF8}"/>
                </a:ext>
              </a:extLst>
            </p:cNvPr>
            <p:cNvCxnSpPr>
              <a:cxnSpLocks/>
              <a:stCxn id="67" idx="2"/>
              <a:endCxn id="64" idx="0"/>
            </p:cNvCxnSpPr>
            <p:nvPr/>
          </p:nvCxnSpPr>
          <p:spPr>
            <a:xfrm>
              <a:off x="4771083" y="3705048"/>
              <a:ext cx="0" cy="351754"/>
            </a:xfrm>
            <a:prstGeom prst="line">
              <a:avLst/>
            </a:prstGeom>
            <a:ln>
              <a:tailEnd type="triangle" w="med" len="lg"/>
            </a:ln>
          </p:spPr>
          <p:style>
            <a:lnRef idx="3">
              <a:schemeClr val="lt1"/>
            </a:lnRef>
            <a:fillRef idx="1">
              <a:schemeClr val="dk1"/>
            </a:fillRef>
            <a:effectRef idx="1">
              <a:schemeClr val="dk1"/>
            </a:effectRef>
            <a:fontRef idx="minor">
              <a:schemeClr val="lt1"/>
            </a:fontRef>
          </p:style>
        </p:cxnSp>
        <p:cxnSp>
          <p:nvCxnSpPr>
            <p:cNvPr id="71" name="连接符: 肘形 70">
              <a:extLst>
                <a:ext uri="{FF2B5EF4-FFF2-40B4-BE49-F238E27FC236}">
                  <a16:creationId xmlns:a16="http://schemas.microsoft.com/office/drawing/2014/main" id="{D7071C89-1247-41A2-9520-D092A039ECD9}"/>
                </a:ext>
              </a:extLst>
            </p:cNvPr>
            <p:cNvCxnSpPr>
              <a:cxnSpLocks/>
              <a:stCxn id="66" idx="1"/>
              <a:endCxn id="63" idx="0"/>
            </p:cNvCxnSpPr>
            <p:nvPr/>
          </p:nvCxnSpPr>
          <p:spPr>
            <a:xfrm rot="10800000" flipV="1">
              <a:off x="1931701" y="2745696"/>
              <a:ext cx="203859" cy="896776"/>
            </a:xfrm>
            <a:prstGeom prst="bentConnector2">
              <a:avLst/>
            </a:prstGeom>
            <a:ln>
              <a:tailEnd type="triangle" w="med" len="lg"/>
            </a:ln>
          </p:spPr>
          <p:style>
            <a:lnRef idx="3">
              <a:schemeClr val="lt1"/>
            </a:lnRef>
            <a:fillRef idx="1">
              <a:schemeClr val="dk1"/>
            </a:fillRef>
            <a:effectRef idx="1">
              <a:schemeClr val="dk1"/>
            </a:effectRef>
            <a:fontRef idx="minor">
              <a:schemeClr val="lt1"/>
            </a:fontRef>
          </p:style>
        </p:cxnSp>
        <p:cxnSp>
          <p:nvCxnSpPr>
            <p:cNvPr id="72" name="连接符: 肘形 71">
              <a:extLst>
                <a:ext uri="{FF2B5EF4-FFF2-40B4-BE49-F238E27FC236}">
                  <a16:creationId xmlns:a16="http://schemas.microsoft.com/office/drawing/2014/main" id="{802473B0-ECFE-4233-A453-7DE25AC2D0B4}"/>
                </a:ext>
              </a:extLst>
            </p:cNvPr>
            <p:cNvCxnSpPr>
              <a:stCxn id="66" idx="3"/>
              <a:endCxn id="67" idx="0"/>
            </p:cNvCxnSpPr>
            <p:nvPr/>
          </p:nvCxnSpPr>
          <p:spPr>
            <a:xfrm>
              <a:off x="4439816" y="2745696"/>
              <a:ext cx="331267" cy="502152"/>
            </a:xfrm>
            <a:prstGeom prst="bentConnector2">
              <a:avLst/>
            </a:prstGeom>
            <a:ln>
              <a:tailEnd type="triangle" w="med" len="lg"/>
            </a:ln>
          </p:spPr>
          <p:style>
            <a:lnRef idx="3">
              <a:schemeClr val="lt1"/>
            </a:lnRef>
            <a:fillRef idx="1">
              <a:schemeClr val="dk1"/>
            </a:fillRef>
            <a:effectRef idx="1">
              <a:schemeClr val="dk1"/>
            </a:effectRef>
            <a:fontRef idx="minor">
              <a:schemeClr val="lt1"/>
            </a:fontRef>
          </p:style>
        </p:cxnSp>
        <p:cxnSp>
          <p:nvCxnSpPr>
            <p:cNvPr id="73" name="连接符: 肘形 72">
              <a:extLst>
                <a:ext uri="{FF2B5EF4-FFF2-40B4-BE49-F238E27FC236}">
                  <a16:creationId xmlns:a16="http://schemas.microsoft.com/office/drawing/2014/main" id="{3C5A5F6F-9810-4418-8054-99D3628D3662}"/>
                </a:ext>
              </a:extLst>
            </p:cNvPr>
            <p:cNvCxnSpPr>
              <a:cxnSpLocks/>
              <a:stCxn id="63" idx="2"/>
              <a:endCxn id="68" idx="0"/>
            </p:cNvCxnSpPr>
            <p:nvPr/>
          </p:nvCxnSpPr>
          <p:spPr>
            <a:xfrm rot="16200000" flipH="1">
              <a:off x="1997950" y="4033422"/>
              <a:ext cx="1345552" cy="1478051"/>
            </a:xfrm>
            <a:prstGeom prst="bentConnector3">
              <a:avLst>
                <a:gd name="adj1" fmla="val 62836"/>
              </a:avLst>
            </a:prstGeom>
            <a:ln>
              <a:tailEnd type="triangle" w="med" len="lg"/>
            </a:ln>
          </p:spPr>
          <p:style>
            <a:lnRef idx="3">
              <a:schemeClr val="lt1"/>
            </a:lnRef>
            <a:fillRef idx="1">
              <a:schemeClr val="dk1"/>
            </a:fillRef>
            <a:effectRef idx="1">
              <a:schemeClr val="dk1"/>
            </a:effectRef>
            <a:fontRef idx="minor">
              <a:schemeClr val="lt1"/>
            </a:fontRef>
          </p:style>
        </p:cxnSp>
        <p:cxnSp>
          <p:nvCxnSpPr>
            <p:cNvPr id="74" name="连接符: 肘形 73">
              <a:extLst>
                <a:ext uri="{FF2B5EF4-FFF2-40B4-BE49-F238E27FC236}">
                  <a16:creationId xmlns:a16="http://schemas.microsoft.com/office/drawing/2014/main" id="{B11CC40B-CC32-4E0E-BD3E-6FFE485B1548}"/>
                </a:ext>
              </a:extLst>
            </p:cNvPr>
            <p:cNvCxnSpPr>
              <a:stCxn id="64" idx="2"/>
              <a:endCxn id="68" idx="0"/>
            </p:cNvCxnSpPr>
            <p:nvPr/>
          </p:nvCxnSpPr>
          <p:spPr>
            <a:xfrm rot="5400000">
              <a:off x="3593031" y="4267171"/>
              <a:ext cx="994774" cy="1361331"/>
            </a:xfrm>
            <a:prstGeom prst="bentConnector3">
              <a:avLst/>
            </a:prstGeom>
            <a:ln>
              <a:tailEnd type="triangle" w="med" len="lg"/>
            </a:ln>
          </p:spPr>
          <p:style>
            <a:lnRef idx="3">
              <a:schemeClr val="lt1"/>
            </a:lnRef>
            <a:fillRef idx="1">
              <a:schemeClr val="dk1"/>
            </a:fillRef>
            <a:effectRef idx="1">
              <a:schemeClr val="dk1"/>
            </a:effectRef>
            <a:fontRef idx="minor">
              <a:schemeClr val="lt1"/>
            </a:fontRef>
          </p:style>
        </p:cxnSp>
      </p:grpSp>
      <p:sp>
        <p:nvSpPr>
          <p:cNvPr id="75" name="矩形 74">
            <a:extLst>
              <a:ext uri="{FF2B5EF4-FFF2-40B4-BE49-F238E27FC236}">
                <a16:creationId xmlns:a16="http://schemas.microsoft.com/office/drawing/2014/main" id="{EF9F19D7-6946-4C4E-B626-997F58AF0BD8}"/>
              </a:ext>
            </a:extLst>
          </p:cNvPr>
          <p:cNvSpPr/>
          <p:nvPr/>
        </p:nvSpPr>
        <p:spPr>
          <a:xfrm>
            <a:off x="8289084" y="6083386"/>
            <a:ext cx="1882247" cy="523220"/>
          </a:xfrm>
          <a:prstGeom prst="rect">
            <a:avLst/>
          </a:prstGeom>
        </p:spPr>
        <p:txBody>
          <a:bodyPr wrap="none">
            <a:spAutoFit/>
          </a:bodyPr>
          <a:lstStyle/>
          <a:p>
            <a:r>
              <a:rPr lang="en-US" altLang="zh-CN" sz="2800" kern="0" dirty="0">
                <a:solidFill>
                  <a:schemeClr val="bg1"/>
                </a:solidFill>
                <a:latin typeface="+mj-ea"/>
                <a:ea typeface="+mj-ea"/>
              </a:rPr>
              <a:t>BEFORE</a:t>
            </a:r>
            <a:r>
              <a:rPr lang="zh-CN" altLang="en-US" sz="2800" kern="0" dirty="0">
                <a:solidFill>
                  <a:schemeClr val="bg1"/>
                </a:solidFill>
                <a:latin typeface="+mj-ea"/>
                <a:ea typeface="+mj-ea"/>
              </a:rPr>
              <a:t>型</a:t>
            </a:r>
            <a:endParaRPr lang="zh-CN" altLang="en-US" sz="2800" dirty="0">
              <a:solidFill>
                <a:schemeClr val="bg1"/>
              </a:solidFill>
              <a:latin typeface="+mj-ea"/>
              <a:ea typeface="+mj-ea"/>
            </a:endParaRPr>
          </a:p>
        </p:txBody>
      </p:sp>
      <p:sp>
        <p:nvSpPr>
          <p:cNvPr id="76" name="矩形 75">
            <a:extLst>
              <a:ext uri="{FF2B5EF4-FFF2-40B4-BE49-F238E27FC236}">
                <a16:creationId xmlns:a16="http://schemas.microsoft.com/office/drawing/2014/main" id="{0E988D3C-028B-4E4D-AFB3-3ACB58187C01}"/>
              </a:ext>
            </a:extLst>
          </p:cNvPr>
          <p:cNvSpPr/>
          <p:nvPr/>
        </p:nvSpPr>
        <p:spPr>
          <a:xfrm>
            <a:off x="925409" y="2532846"/>
            <a:ext cx="415498" cy="369332"/>
          </a:xfrm>
          <a:prstGeom prst="rect">
            <a:avLst/>
          </a:prstGeom>
        </p:spPr>
        <p:txBody>
          <a:bodyPr wrap="none">
            <a:spAutoFit/>
          </a:bodyPr>
          <a:lstStyle/>
          <a:p>
            <a:r>
              <a:rPr lang="zh-CN" altLang="en-US" dirty="0">
                <a:solidFill>
                  <a:schemeClr val="bg1"/>
                </a:solidFill>
              </a:rPr>
              <a:t>否</a:t>
            </a:r>
          </a:p>
        </p:txBody>
      </p:sp>
      <p:sp>
        <p:nvSpPr>
          <p:cNvPr id="77" name="矩形 76">
            <a:extLst>
              <a:ext uri="{FF2B5EF4-FFF2-40B4-BE49-F238E27FC236}">
                <a16:creationId xmlns:a16="http://schemas.microsoft.com/office/drawing/2014/main" id="{BE421462-045E-4BD7-8DD5-2054BE2FA454}"/>
              </a:ext>
            </a:extLst>
          </p:cNvPr>
          <p:cNvSpPr/>
          <p:nvPr/>
        </p:nvSpPr>
        <p:spPr>
          <a:xfrm>
            <a:off x="4714269" y="2551092"/>
            <a:ext cx="415498" cy="369332"/>
          </a:xfrm>
          <a:prstGeom prst="rect">
            <a:avLst/>
          </a:prstGeom>
        </p:spPr>
        <p:txBody>
          <a:bodyPr wrap="none">
            <a:spAutoFit/>
          </a:bodyPr>
          <a:lstStyle/>
          <a:p>
            <a:r>
              <a:rPr lang="zh-CN" altLang="en-US" dirty="0">
                <a:solidFill>
                  <a:schemeClr val="bg1"/>
                </a:solidFill>
              </a:rPr>
              <a:t>是</a:t>
            </a:r>
          </a:p>
        </p:txBody>
      </p:sp>
      <p:sp>
        <p:nvSpPr>
          <p:cNvPr id="78" name="矩形 77">
            <a:extLst>
              <a:ext uri="{FF2B5EF4-FFF2-40B4-BE49-F238E27FC236}">
                <a16:creationId xmlns:a16="http://schemas.microsoft.com/office/drawing/2014/main" id="{310FB542-8F67-4627-9EA9-5F550E12EE4D}"/>
              </a:ext>
            </a:extLst>
          </p:cNvPr>
          <p:cNvSpPr/>
          <p:nvPr/>
        </p:nvSpPr>
        <p:spPr>
          <a:xfrm>
            <a:off x="6937573" y="2532846"/>
            <a:ext cx="415498" cy="369332"/>
          </a:xfrm>
          <a:prstGeom prst="rect">
            <a:avLst/>
          </a:prstGeom>
        </p:spPr>
        <p:txBody>
          <a:bodyPr wrap="none">
            <a:spAutoFit/>
          </a:bodyPr>
          <a:lstStyle/>
          <a:p>
            <a:r>
              <a:rPr lang="zh-CN" altLang="en-US" dirty="0">
                <a:solidFill>
                  <a:schemeClr val="bg1"/>
                </a:solidFill>
              </a:rPr>
              <a:t>否</a:t>
            </a:r>
          </a:p>
        </p:txBody>
      </p:sp>
      <p:sp>
        <p:nvSpPr>
          <p:cNvPr id="79" name="矩形 78">
            <a:extLst>
              <a:ext uri="{FF2B5EF4-FFF2-40B4-BE49-F238E27FC236}">
                <a16:creationId xmlns:a16="http://schemas.microsoft.com/office/drawing/2014/main" id="{908277DC-C743-4565-9032-D863CEE158DE}"/>
              </a:ext>
            </a:extLst>
          </p:cNvPr>
          <p:cNvSpPr/>
          <p:nvPr/>
        </p:nvSpPr>
        <p:spPr>
          <a:xfrm>
            <a:off x="10726433" y="2551092"/>
            <a:ext cx="415498" cy="369332"/>
          </a:xfrm>
          <a:prstGeom prst="rect">
            <a:avLst/>
          </a:prstGeom>
        </p:spPr>
        <p:txBody>
          <a:bodyPr wrap="none">
            <a:spAutoFit/>
          </a:bodyPr>
          <a:lstStyle/>
          <a:p>
            <a:r>
              <a:rPr lang="zh-CN" altLang="en-US" dirty="0">
                <a:solidFill>
                  <a:schemeClr val="bg1"/>
                </a:solidFill>
              </a:rPr>
              <a:t>是</a:t>
            </a:r>
          </a:p>
        </p:txBody>
      </p:sp>
    </p:spTree>
    <p:extLst>
      <p:ext uri="{BB962C8B-B14F-4D97-AF65-F5344CB8AC3E}">
        <p14:creationId xmlns:p14="http://schemas.microsoft.com/office/powerpoint/2010/main" val="478315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arrow.wav"/>
          </p:stSnd>
        </p:sndAc>
      </p:transition>
    </mc:Choice>
    <mc:Fallback xmlns="">
      <p:transition spd="slow">
        <p:fade/>
        <p:sndAc>
          <p:stSnd>
            <p:snd r:embed="rId4" name="arrow.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0"/>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创建触发器</a:t>
            </a:r>
            <a:endParaRPr lang="zh-CN" altLang="en-US" sz="4000" b="1" dirty="0">
              <a:solidFill>
                <a:srgbClr val="FFFFCC"/>
              </a:solidFill>
              <a:effectLst>
                <a:outerShdw blurRad="38100" dist="38100" dir="2700000" algn="tl">
                  <a:srgbClr val="000000"/>
                </a:outerShdw>
              </a:effectLst>
              <a:cs typeface="+mn-cs"/>
            </a:endParaRPr>
          </a:p>
        </p:txBody>
      </p:sp>
      <p:sp>
        <p:nvSpPr>
          <p:cNvPr id="4" name="Rectangle 3">
            <a:extLst>
              <a:ext uri="{FF2B5EF4-FFF2-40B4-BE49-F238E27FC236}">
                <a16:creationId xmlns:a16="http://schemas.microsoft.com/office/drawing/2014/main" id="{85D79BBE-0CC7-4DFB-AE9C-E1272AB4B49A}"/>
              </a:ext>
            </a:extLst>
          </p:cNvPr>
          <p:cNvSpPr txBox="1">
            <a:spLocks noChangeArrowheads="1"/>
          </p:cNvSpPr>
          <p:nvPr/>
        </p:nvSpPr>
        <p:spPr bwMode="auto">
          <a:xfrm>
            <a:off x="839416" y="1052736"/>
            <a:ext cx="8640960" cy="27363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a:buFontTx/>
              <a:buNone/>
            </a:pPr>
            <a:r>
              <a:rPr kumimoji="0" lang="en-US" altLang="zh-CN" sz="3200" b="1" dirty="0">
                <a:solidFill>
                  <a:srgbClr val="FFFF00"/>
                </a:solidFill>
                <a:latin typeface="Arial" charset="0"/>
              </a:rPr>
              <a:t>CREATE TRIGGER  </a:t>
            </a:r>
            <a:r>
              <a:rPr lang="zh-CN" altLang="en-US" sz="3200" dirty="0"/>
              <a:t>触发器</a:t>
            </a:r>
            <a:endParaRPr lang="en-US" altLang="zh-CN" sz="3200" dirty="0"/>
          </a:p>
          <a:p>
            <a:pPr>
              <a:buFontTx/>
              <a:buNone/>
            </a:pPr>
            <a:r>
              <a:rPr lang="en-US" altLang="zh-CN" sz="3200" dirty="0"/>
              <a:t>AFTER/BEFORE  INSERT/UPDATE/DELETE </a:t>
            </a:r>
          </a:p>
          <a:p>
            <a:pPr>
              <a:buFontTx/>
              <a:buNone/>
            </a:pPr>
            <a:r>
              <a:rPr kumimoji="0" lang="en-US" altLang="zh-CN" sz="3200" b="1" dirty="0">
                <a:solidFill>
                  <a:srgbClr val="FFFF00"/>
                </a:solidFill>
                <a:latin typeface="Arial" charset="0"/>
              </a:rPr>
              <a:t>ON</a:t>
            </a:r>
            <a:r>
              <a:rPr lang="en-US" altLang="zh-CN" sz="3200" dirty="0"/>
              <a:t> </a:t>
            </a:r>
            <a:r>
              <a:rPr lang="zh-CN" altLang="en-US" sz="3200" dirty="0"/>
              <a:t>表名</a:t>
            </a:r>
          </a:p>
          <a:p>
            <a:pPr>
              <a:buFontTx/>
              <a:buNone/>
            </a:pPr>
            <a:r>
              <a:rPr lang="en-US" altLang="zh-CN" sz="3200" dirty="0"/>
              <a:t>FOR EACH ROW</a:t>
            </a:r>
          </a:p>
          <a:p>
            <a:pPr>
              <a:buFontTx/>
              <a:buNone/>
            </a:pPr>
            <a:r>
              <a:rPr lang="en-US" altLang="zh-CN" sz="3200" dirty="0"/>
              <a:t>BEGIN </a:t>
            </a:r>
          </a:p>
          <a:p>
            <a:pPr>
              <a:buFontTx/>
              <a:buNone/>
            </a:pPr>
            <a:r>
              <a:rPr lang="en-US" altLang="zh-CN" sz="3200" dirty="0"/>
              <a:t>  </a:t>
            </a:r>
            <a:r>
              <a:rPr lang="zh-CN" altLang="en-US" sz="3200" dirty="0"/>
              <a:t>语句序列</a:t>
            </a:r>
            <a:r>
              <a:rPr lang="en-US" altLang="zh-CN" sz="3200" dirty="0"/>
              <a:t>;</a:t>
            </a:r>
          </a:p>
          <a:p>
            <a:pPr>
              <a:buFontTx/>
              <a:buNone/>
            </a:pPr>
            <a:r>
              <a:rPr lang="en-US" altLang="zh-CN" sz="3200" dirty="0"/>
              <a:t>END;</a:t>
            </a:r>
          </a:p>
          <a:p>
            <a:pPr lvl="0" eaLnBrk="1" hangingPunct="1">
              <a:spcAft>
                <a:spcPct val="0"/>
              </a:spcAft>
              <a:buNone/>
              <a:defRPr/>
            </a:pPr>
            <a:endParaRPr kumimoji="0" lang="en-US" altLang="en-US" sz="3200" dirty="0">
              <a:latin typeface="Arial" charset="0"/>
            </a:endParaRPr>
          </a:p>
        </p:txBody>
      </p:sp>
      <p:sp>
        <p:nvSpPr>
          <p:cNvPr id="5" name="Rectangle 26">
            <a:extLst>
              <a:ext uri="{FF2B5EF4-FFF2-40B4-BE49-F238E27FC236}">
                <a16:creationId xmlns:a16="http://schemas.microsoft.com/office/drawing/2014/main" id="{4EA58DBC-A5A3-4B96-B9E3-6E2A0F389D63}"/>
              </a:ext>
            </a:extLst>
          </p:cNvPr>
          <p:cNvSpPr>
            <a:spLocks noChangeArrowheads="1"/>
          </p:cNvSpPr>
          <p:nvPr/>
        </p:nvSpPr>
        <p:spPr bwMode="auto">
          <a:xfrm>
            <a:off x="6023992" y="3140968"/>
            <a:ext cx="4968552" cy="3022366"/>
          </a:xfrm>
          <a:prstGeom prst="rect">
            <a:avLst/>
          </a:prstGeom>
          <a:gradFill rotWithShape="1">
            <a:gsLst>
              <a:gs pos="0">
                <a:srgbClr val="003399">
                  <a:gamma/>
                  <a:shade val="36471"/>
                  <a:invGamma/>
                </a:srgbClr>
              </a:gs>
              <a:gs pos="50000">
                <a:srgbClr val="003399"/>
              </a:gs>
              <a:gs pos="100000">
                <a:srgbClr val="003399">
                  <a:gamma/>
                  <a:shade val="36471"/>
                  <a:invGamma/>
                </a:srgbClr>
              </a:gs>
            </a:gsLst>
            <a:lin ang="2700000" scaled="1"/>
          </a:gradFill>
          <a:ln w="28575" algn="ctr">
            <a:solidFill>
              <a:srgbClr val="FF0000"/>
            </a:solidFill>
            <a:miter lim="800000"/>
            <a:headEnd/>
            <a:tailEnd/>
          </a:ln>
          <a:effectLst>
            <a:outerShdw dist="35921" dir="2700000" algn="ctr" rotWithShape="0">
              <a:srgbClr val="000514"/>
            </a:outerShdw>
          </a:effectLst>
        </p:spPr>
        <p:txBody>
          <a:bodyPr wrap="square" anchor="ctr">
            <a:spAutoFit/>
          </a:bodyPr>
          <a:lstStyle/>
          <a:p>
            <a:pPr marL="360363" indent="-360363" fontAlgn="auto">
              <a:spcBef>
                <a:spcPts val="0"/>
              </a:spcBef>
              <a:spcAft>
                <a:spcPct val="40000"/>
              </a:spcAft>
              <a:buClr>
                <a:srgbClr val="66FF33"/>
              </a:buClr>
              <a:buSzPct val="85000"/>
              <a:buBlip>
                <a:blip r:embed="rId3"/>
              </a:buBlip>
              <a:defRPr/>
            </a:pPr>
            <a:r>
              <a:rPr kumimoji="0" lang="en-US" altLang="zh-CN" sz="2800" kern="0" dirty="0">
                <a:solidFill>
                  <a:srgbClr val="FFFFCC"/>
                </a:solidFill>
                <a:effectLst>
                  <a:outerShdw blurRad="38100" dist="38100" dir="2700000" algn="tl">
                    <a:srgbClr val="000000"/>
                  </a:outerShdw>
                </a:effectLst>
                <a:latin typeface="Times New Roman" pitchFamily="18" charset="0"/>
              </a:rPr>
              <a:t>INSERT/UPDATE/DELETE</a:t>
            </a:r>
            <a:r>
              <a:rPr kumimoji="0" lang="zh-CN" altLang="en-US" sz="2800" kern="0" dirty="0">
                <a:solidFill>
                  <a:srgbClr val="FFFFCC"/>
                </a:solidFill>
                <a:effectLst>
                  <a:outerShdw blurRad="38100" dist="38100" dir="2700000" algn="tl">
                    <a:srgbClr val="000000"/>
                  </a:outerShdw>
                </a:effectLst>
                <a:latin typeface="Times New Roman" pitchFamily="18" charset="0"/>
              </a:rPr>
              <a:t>为触发条件</a:t>
            </a:r>
            <a:endParaRPr kumimoji="0" lang="en-US" altLang="zh-CN" sz="2800" kern="0" dirty="0">
              <a:solidFill>
                <a:srgbClr val="FFFFCC"/>
              </a:solidFill>
              <a:effectLst>
                <a:outerShdw blurRad="38100" dist="38100" dir="2700000" algn="tl">
                  <a:srgbClr val="000000"/>
                </a:outerShdw>
              </a:effectLst>
              <a:latin typeface="Times New Roman" pitchFamily="18" charset="0"/>
            </a:endParaRPr>
          </a:p>
          <a:p>
            <a:pPr marL="360363" indent="-360363" fontAlgn="auto">
              <a:spcBef>
                <a:spcPts val="0"/>
              </a:spcBef>
              <a:spcAft>
                <a:spcPct val="40000"/>
              </a:spcAft>
              <a:buClr>
                <a:srgbClr val="66FF33"/>
              </a:buClr>
              <a:buSzPct val="85000"/>
              <a:buBlip>
                <a:blip r:embed="rId3"/>
              </a:buBlip>
              <a:defRPr/>
            </a:pPr>
            <a:r>
              <a:rPr kumimoji="0" lang="en-US" altLang="zh-CN" sz="2800" kern="0" dirty="0">
                <a:solidFill>
                  <a:srgbClr val="FFFFCC"/>
                </a:solidFill>
                <a:effectLst>
                  <a:outerShdw blurRad="38100" dist="38100" dir="2700000" algn="tl">
                    <a:srgbClr val="000000"/>
                  </a:outerShdw>
                </a:effectLst>
                <a:latin typeface="Times New Roman" pitchFamily="18" charset="0"/>
              </a:rPr>
              <a:t>AFTER/BEFORE</a:t>
            </a:r>
            <a:r>
              <a:rPr kumimoji="0" lang="zh-CN" altLang="en-US" sz="2800" kern="0" dirty="0">
                <a:solidFill>
                  <a:srgbClr val="FFFFCC"/>
                </a:solidFill>
                <a:effectLst>
                  <a:outerShdw blurRad="38100" dist="38100" dir="2700000" algn="tl">
                    <a:srgbClr val="000000"/>
                  </a:outerShdw>
                </a:effectLst>
                <a:latin typeface="Times New Roman" pitchFamily="18" charset="0"/>
              </a:rPr>
              <a:t>定义触发器的执行单元是更新后</a:t>
            </a:r>
            <a:r>
              <a:rPr kumimoji="0" lang="en-US" altLang="zh-CN" sz="2800" kern="0" dirty="0">
                <a:solidFill>
                  <a:srgbClr val="FFFFCC"/>
                </a:solidFill>
                <a:effectLst>
                  <a:outerShdw blurRad="38100" dist="38100" dir="2700000" algn="tl">
                    <a:srgbClr val="000000"/>
                  </a:outerShdw>
                </a:effectLst>
                <a:latin typeface="Times New Roman" pitchFamily="18" charset="0"/>
              </a:rPr>
              <a:t>/</a:t>
            </a:r>
            <a:r>
              <a:rPr kumimoji="0" lang="zh-CN" altLang="en-US" sz="2800" kern="0" dirty="0">
                <a:solidFill>
                  <a:srgbClr val="FFFFCC"/>
                </a:solidFill>
                <a:effectLst>
                  <a:outerShdw blurRad="38100" dist="38100" dir="2700000" algn="tl">
                    <a:srgbClr val="000000"/>
                  </a:outerShdw>
                </a:effectLst>
                <a:latin typeface="Times New Roman" pitchFamily="18" charset="0"/>
              </a:rPr>
              <a:t>前执行</a:t>
            </a:r>
            <a:endParaRPr kumimoji="0" lang="en-US" altLang="zh-CN" sz="2800" kern="0" dirty="0">
              <a:solidFill>
                <a:srgbClr val="FFFFCC"/>
              </a:solidFill>
              <a:effectLst>
                <a:outerShdw blurRad="38100" dist="38100" dir="2700000" algn="tl">
                  <a:srgbClr val="000000"/>
                </a:outerShdw>
              </a:effectLst>
              <a:latin typeface="Times New Roman" pitchFamily="18" charset="0"/>
            </a:endParaRPr>
          </a:p>
          <a:p>
            <a:pPr marL="360363" indent="-360363" fontAlgn="auto">
              <a:spcBef>
                <a:spcPts val="0"/>
              </a:spcBef>
              <a:spcAft>
                <a:spcPct val="40000"/>
              </a:spcAft>
              <a:buClr>
                <a:srgbClr val="66FF33"/>
              </a:buClr>
              <a:buSzPct val="85000"/>
              <a:buBlip>
                <a:blip r:embed="rId3"/>
              </a:buBlip>
              <a:defRPr/>
            </a:pPr>
            <a:r>
              <a:rPr kumimoji="0" lang="en-US" altLang="zh-CN" sz="2800" kern="0" dirty="0">
                <a:solidFill>
                  <a:srgbClr val="FFFFCC"/>
                </a:solidFill>
                <a:effectLst>
                  <a:outerShdw blurRad="38100" dist="38100" dir="2700000" algn="tl">
                    <a:srgbClr val="000000"/>
                  </a:outerShdw>
                </a:effectLst>
                <a:latin typeface="Times New Roman" pitchFamily="18" charset="0"/>
              </a:rPr>
              <a:t>FOR EACH ROW</a:t>
            </a:r>
            <a:r>
              <a:rPr kumimoji="0" lang="zh-CN" altLang="en-US" sz="2800" kern="0" dirty="0">
                <a:solidFill>
                  <a:srgbClr val="FFFFCC"/>
                </a:solidFill>
                <a:effectLst>
                  <a:outerShdw blurRad="38100" dist="38100" dir="2700000" algn="tl">
                    <a:srgbClr val="000000"/>
                  </a:outerShdw>
                </a:effectLst>
                <a:latin typeface="Times New Roman" pitchFamily="18" charset="0"/>
              </a:rPr>
              <a:t>表示为行级触发</a:t>
            </a:r>
          </a:p>
        </p:txBody>
      </p:sp>
    </p:spTree>
    <p:extLst>
      <p:ext uri="{BB962C8B-B14F-4D97-AF65-F5344CB8AC3E}">
        <p14:creationId xmlns:p14="http://schemas.microsoft.com/office/powerpoint/2010/main" val="2943252521"/>
      </p:ext>
    </p:extLst>
  </p:cSld>
  <p:clrMapOvr>
    <a:masterClrMapping/>
  </p:clrMapOvr>
  <p:transition spd="slow">
    <p:wipe dir="r"/>
    <p:sndAc>
      <p:stSnd>
        <p:snd r:embed="rId2" name="arrow.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索引的概念</a:t>
            </a:r>
            <a:endParaRPr lang="zh-CN" altLang="en-US" sz="4000" b="1" dirty="0">
              <a:solidFill>
                <a:srgbClr val="FFFFCC"/>
              </a:solidFill>
              <a:effectLst>
                <a:outerShdw blurRad="38100" dist="38100" dir="2700000" algn="tl">
                  <a:srgbClr val="000000"/>
                </a:outerShdw>
              </a:effectLst>
              <a:cs typeface="+mn-cs"/>
            </a:endParaRPr>
          </a:p>
        </p:txBody>
      </p:sp>
      <p:sp>
        <p:nvSpPr>
          <p:cNvPr id="21" name="Rectangle 20">
            <a:extLst>
              <a:ext uri="{FF2B5EF4-FFF2-40B4-BE49-F238E27FC236}">
                <a16:creationId xmlns:a16="http://schemas.microsoft.com/office/drawing/2014/main" id="{A0201BF5-B40D-40ED-9749-44E3C147C665}"/>
              </a:ext>
            </a:extLst>
          </p:cNvPr>
          <p:cNvSpPr>
            <a:spLocks noChangeArrowheads="1"/>
          </p:cNvSpPr>
          <p:nvPr/>
        </p:nvSpPr>
        <p:spPr bwMode="auto">
          <a:xfrm>
            <a:off x="3952305" y="6132511"/>
            <a:ext cx="5172423" cy="576293"/>
          </a:xfrm>
          <a:prstGeom prst="rect">
            <a:avLst/>
          </a:prstGeom>
          <a:noFill/>
          <a:ln w="12700" cap="sq" algn="ctr">
            <a:noFill/>
            <a:miter lim="800000"/>
            <a:headEnd/>
            <a:tailEnd/>
          </a:ln>
          <a:effectLst/>
        </p:spPr>
        <p:txBody>
          <a:bodyPr wrap="none" lIns="72000" tIns="72000" rIns="72000" bIns="72000">
            <a:spAutoFit/>
          </a:bodyPr>
          <a:lstStyle/>
          <a:p>
            <a:pPr algn="ctr" fontAlgn="auto">
              <a:spcBef>
                <a:spcPts val="0"/>
              </a:spcBef>
              <a:spcAft>
                <a:spcPct val="0"/>
              </a:spcAft>
              <a:buSzTx/>
              <a:defRPr/>
            </a:pPr>
            <a:r>
              <a:rPr kumimoji="0" lang="zh-CN" altLang="en-US" sz="2800" kern="0" dirty="0">
                <a:solidFill>
                  <a:srgbClr val="FFCC00"/>
                </a:solidFill>
                <a:effectLst>
                  <a:outerShdw blurRad="38100" dist="38100" dir="2700000" algn="tl">
                    <a:srgbClr val="000000"/>
                  </a:outerShdw>
                </a:effectLst>
                <a:latin typeface="Times New Roman" pitchFamily="18" charset="0"/>
                <a:ea typeface="黑体" panose="02010609060101010101" pitchFamily="49" charset="-122"/>
              </a:rPr>
              <a:t>数据页（数据记录不一定有序）</a:t>
            </a:r>
          </a:p>
        </p:txBody>
      </p:sp>
      <p:grpSp>
        <p:nvGrpSpPr>
          <p:cNvPr id="2" name="组合 1">
            <a:extLst>
              <a:ext uri="{FF2B5EF4-FFF2-40B4-BE49-F238E27FC236}">
                <a16:creationId xmlns:a16="http://schemas.microsoft.com/office/drawing/2014/main" id="{BF3E0AEC-89CF-4C6D-B69A-E9EAB0267E88}"/>
              </a:ext>
            </a:extLst>
          </p:cNvPr>
          <p:cNvGrpSpPr/>
          <p:nvPr/>
        </p:nvGrpSpPr>
        <p:grpSpPr>
          <a:xfrm>
            <a:off x="1775520" y="2085898"/>
            <a:ext cx="8232776" cy="3890962"/>
            <a:chOff x="1833165" y="2205037"/>
            <a:chExt cx="8232776" cy="3890962"/>
          </a:xfrm>
        </p:grpSpPr>
        <p:sp>
          <p:nvSpPr>
            <p:cNvPr id="4" name="Rectangle 4">
              <a:extLst>
                <a:ext uri="{FF2B5EF4-FFF2-40B4-BE49-F238E27FC236}">
                  <a16:creationId xmlns:a16="http://schemas.microsoft.com/office/drawing/2014/main" id="{D96FDCC6-33C8-4CF7-A720-427D4BA998F6}"/>
                </a:ext>
              </a:extLst>
            </p:cNvPr>
            <p:cNvSpPr>
              <a:spLocks noChangeArrowheads="1"/>
            </p:cNvSpPr>
            <p:nvPr/>
          </p:nvSpPr>
          <p:spPr bwMode="auto">
            <a:xfrm>
              <a:off x="3357166" y="5776911"/>
              <a:ext cx="2105025" cy="319088"/>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zh-CN" altLang="en-US" sz="2000" kern="0" dirty="0">
                  <a:solidFill>
                    <a:schemeClr val="bg1"/>
                  </a:solidFill>
                  <a:effectLst/>
                  <a:latin typeface="Arial" charset="0"/>
                  <a:ea typeface="黑体" panose="02010609060101010101" pitchFamily="49" charset="-122"/>
                </a:rPr>
                <a:t>┆</a:t>
              </a:r>
            </a:p>
          </p:txBody>
        </p:sp>
        <p:sp>
          <p:nvSpPr>
            <p:cNvPr id="5" name="Rectangle 5">
              <a:extLst>
                <a:ext uri="{FF2B5EF4-FFF2-40B4-BE49-F238E27FC236}">
                  <a16:creationId xmlns:a16="http://schemas.microsoft.com/office/drawing/2014/main" id="{0F652FBF-F357-4262-997B-6FF380F1DCA2}"/>
                </a:ext>
              </a:extLst>
            </p:cNvPr>
            <p:cNvSpPr>
              <a:spLocks noChangeArrowheads="1"/>
            </p:cNvSpPr>
            <p:nvPr/>
          </p:nvSpPr>
          <p:spPr bwMode="auto">
            <a:xfrm>
              <a:off x="5466954" y="5776911"/>
              <a:ext cx="2109787" cy="319088"/>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zh-CN" altLang="en-US" sz="2000" kern="0" dirty="0">
                  <a:solidFill>
                    <a:schemeClr val="bg1"/>
                  </a:solidFill>
                  <a:effectLst/>
                  <a:latin typeface="Arial" charset="0"/>
                  <a:ea typeface="黑体" panose="02010609060101010101" pitchFamily="49" charset="-122"/>
                </a:rPr>
                <a:t>┆</a:t>
              </a:r>
            </a:p>
          </p:txBody>
        </p:sp>
        <p:sp>
          <p:nvSpPr>
            <p:cNvPr id="6" name="Rectangle 6">
              <a:extLst>
                <a:ext uri="{FF2B5EF4-FFF2-40B4-BE49-F238E27FC236}">
                  <a16:creationId xmlns:a16="http://schemas.microsoft.com/office/drawing/2014/main" id="{C1ED47E5-B0F3-4702-BC10-B7B02800B3E6}"/>
                </a:ext>
              </a:extLst>
            </p:cNvPr>
            <p:cNvSpPr>
              <a:spLocks noChangeArrowheads="1"/>
            </p:cNvSpPr>
            <p:nvPr/>
          </p:nvSpPr>
          <p:spPr bwMode="auto">
            <a:xfrm>
              <a:off x="7552929" y="5776911"/>
              <a:ext cx="2141537" cy="319088"/>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zh-CN" altLang="en-US" sz="2000" kern="0" dirty="0">
                  <a:solidFill>
                    <a:schemeClr val="bg1"/>
                  </a:solidFill>
                  <a:effectLst/>
                  <a:latin typeface="Arial" charset="0"/>
                  <a:ea typeface="黑体" panose="02010609060101010101" pitchFamily="49" charset="-122"/>
                </a:rPr>
                <a:t>┆</a:t>
              </a:r>
            </a:p>
          </p:txBody>
        </p:sp>
        <p:sp>
          <p:nvSpPr>
            <p:cNvPr id="8" name="Rectangle 7">
              <a:extLst>
                <a:ext uri="{FF2B5EF4-FFF2-40B4-BE49-F238E27FC236}">
                  <a16:creationId xmlns:a16="http://schemas.microsoft.com/office/drawing/2014/main" id="{FDF08AF4-45E7-47DF-B969-5767AB30D8AA}"/>
                </a:ext>
              </a:extLst>
            </p:cNvPr>
            <p:cNvSpPr>
              <a:spLocks noChangeArrowheads="1"/>
            </p:cNvSpPr>
            <p:nvPr/>
          </p:nvSpPr>
          <p:spPr bwMode="auto">
            <a:xfrm>
              <a:off x="1833165" y="2381249"/>
              <a:ext cx="863600" cy="317500"/>
            </a:xfrm>
            <a:prstGeom prst="rect">
              <a:avLst/>
            </a:prstGeom>
            <a:solidFill>
              <a:srgbClr val="0000CC"/>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endParaRPr kumimoji="0" lang="zh-CN" altLang="en-US" kern="0" baseline="-25000">
                <a:solidFill>
                  <a:prstClr val="white"/>
                </a:solidFill>
                <a:effectLst/>
                <a:latin typeface="Garamond" pitchFamily="18" charset="0"/>
                <a:ea typeface="宋体" pitchFamily="2" charset="-122"/>
              </a:endParaRPr>
            </a:p>
          </p:txBody>
        </p:sp>
        <p:sp>
          <p:nvSpPr>
            <p:cNvPr id="9" name="Rectangle 8">
              <a:extLst>
                <a:ext uri="{FF2B5EF4-FFF2-40B4-BE49-F238E27FC236}">
                  <a16:creationId xmlns:a16="http://schemas.microsoft.com/office/drawing/2014/main" id="{5EF4E68B-71DA-4B5F-A1C3-55C35D5E689C}"/>
                </a:ext>
              </a:extLst>
            </p:cNvPr>
            <p:cNvSpPr>
              <a:spLocks noChangeArrowheads="1"/>
            </p:cNvSpPr>
            <p:nvPr/>
          </p:nvSpPr>
          <p:spPr bwMode="auto">
            <a:xfrm>
              <a:off x="1833165" y="2698750"/>
              <a:ext cx="863600" cy="319087"/>
            </a:xfrm>
            <a:prstGeom prst="rect">
              <a:avLst/>
            </a:prstGeom>
            <a:solidFill>
              <a:srgbClr val="0000CC"/>
            </a:solidFill>
            <a:ln w="12700" cap="sq" algn="ctr">
              <a:solidFill>
                <a:srgbClr val="FFFFFF"/>
              </a:solidFill>
              <a:miter lim="800000"/>
              <a:headEnd/>
              <a:tailEnd/>
            </a:ln>
            <a:effectLst/>
          </p:spPr>
          <p:txBody>
            <a:bodyPr wrap="none" lIns="72000" tIns="72000" rIns="72000" bIns="72000" anchor="ct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11" name="Rectangle 9">
              <a:extLst>
                <a:ext uri="{FF2B5EF4-FFF2-40B4-BE49-F238E27FC236}">
                  <a16:creationId xmlns:a16="http://schemas.microsoft.com/office/drawing/2014/main" id="{1C6E4297-1033-4459-B6F1-A55F7F2301AE}"/>
                </a:ext>
              </a:extLst>
            </p:cNvPr>
            <p:cNvSpPr>
              <a:spLocks noChangeArrowheads="1"/>
            </p:cNvSpPr>
            <p:nvPr/>
          </p:nvSpPr>
          <p:spPr bwMode="auto">
            <a:xfrm>
              <a:off x="1833165" y="3017836"/>
              <a:ext cx="863600" cy="317500"/>
            </a:xfrm>
            <a:prstGeom prst="rect">
              <a:avLst/>
            </a:prstGeom>
            <a:solidFill>
              <a:srgbClr val="0000CC"/>
            </a:solidFill>
            <a:ln w="12700" cap="sq" algn="ctr">
              <a:solidFill>
                <a:srgbClr val="FFFFFF"/>
              </a:solidFill>
              <a:miter lim="800000"/>
              <a:headEnd/>
              <a:tailEnd/>
            </a:ln>
            <a:effectLst/>
          </p:spPr>
          <p:txBody>
            <a:bodyPr wrap="none" lIns="72000" tIns="72000" rIns="72000" bIns="72000" anchor="ct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12" name="Rectangle 10">
              <a:extLst>
                <a:ext uri="{FF2B5EF4-FFF2-40B4-BE49-F238E27FC236}">
                  <a16:creationId xmlns:a16="http://schemas.microsoft.com/office/drawing/2014/main" id="{565F8130-A174-455B-AF4C-849A3FE32C4A}"/>
                </a:ext>
              </a:extLst>
            </p:cNvPr>
            <p:cNvSpPr>
              <a:spLocks noChangeArrowheads="1"/>
            </p:cNvSpPr>
            <p:nvPr/>
          </p:nvSpPr>
          <p:spPr bwMode="auto">
            <a:xfrm>
              <a:off x="1833165" y="3335336"/>
              <a:ext cx="863600" cy="317500"/>
            </a:xfrm>
            <a:prstGeom prst="rect">
              <a:avLst/>
            </a:prstGeom>
            <a:solidFill>
              <a:srgbClr val="0000CC"/>
            </a:solidFill>
            <a:ln w="12700" cap="sq" algn="ctr">
              <a:solidFill>
                <a:srgbClr val="FFFFFF"/>
              </a:solidFill>
              <a:miter lim="800000"/>
              <a:headEnd/>
              <a:tailEnd/>
            </a:ln>
            <a:effectLst/>
          </p:spPr>
          <p:txBody>
            <a:bodyPr wrap="none" lIns="72000" tIns="72000" rIns="72000" bIns="72000" anchor="ct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13" name="Rectangle 11">
              <a:extLst>
                <a:ext uri="{FF2B5EF4-FFF2-40B4-BE49-F238E27FC236}">
                  <a16:creationId xmlns:a16="http://schemas.microsoft.com/office/drawing/2014/main" id="{1388E7D5-9450-4AAA-9BAA-7591118C21F3}"/>
                </a:ext>
              </a:extLst>
            </p:cNvPr>
            <p:cNvSpPr>
              <a:spLocks noChangeArrowheads="1"/>
            </p:cNvSpPr>
            <p:nvPr/>
          </p:nvSpPr>
          <p:spPr bwMode="auto">
            <a:xfrm>
              <a:off x="1833165" y="3973511"/>
              <a:ext cx="863600" cy="317500"/>
            </a:xfrm>
            <a:prstGeom prst="rect">
              <a:avLst/>
            </a:prstGeom>
            <a:solidFill>
              <a:srgbClr val="0000CC"/>
            </a:solidFill>
            <a:ln w="12700" cap="sq" algn="ctr">
              <a:solidFill>
                <a:srgbClr val="FFFFFF"/>
              </a:solidFill>
              <a:miter lim="800000"/>
              <a:headEnd/>
              <a:tailEnd/>
            </a:ln>
            <a:effectLst/>
          </p:spPr>
          <p:txBody>
            <a:bodyPr wrap="none" lIns="72000" tIns="72000" rIns="72000" bIns="72000" anchor="ct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14" name="Rectangle 12">
              <a:extLst>
                <a:ext uri="{FF2B5EF4-FFF2-40B4-BE49-F238E27FC236}">
                  <a16:creationId xmlns:a16="http://schemas.microsoft.com/office/drawing/2014/main" id="{9835EB4E-AC03-46D4-B7FA-D683334F4CDA}"/>
                </a:ext>
              </a:extLst>
            </p:cNvPr>
            <p:cNvSpPr>
              <a:spLocks noChangeArrowheads="1"/>
            </p:cNvSpPr>
            <p:nvPr/>
          </p:nvSpPr>
          <p:spPr bwMode="auto">
            <a:xfrm>
              <a:off x="1833165" y="4291011"/>
              <a:ext cx="863600" cy="317500"/>
            </a:xfrm>
            <a:prstGeom prst="rect">
              <a:avLst/>
            </a:prstGeom>
            <a:solidFill>
              <a:srgbClr val="0000CC"/>
            </a:solidFill>
            <a:ln w="12700" cap="sq" algn="ctr">
              <a:solidFill>
                <a:srgbClr val="FFFFFF"/>
              </a:solidFill>
              <a:miter lim="800000"/>
              <a:headEnd/>
              <a:tailEnd/>
            </a:ln>
            <a:effectLst/>
          </p:spPr>
          <p:txBody>
            <a:bodyPr wrap="none" lIns="72000" tIns="72000" rIns="72000" bIns="72000" anchor="ct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15" name="Rectangle 13">
              <a:extLst>
                <a:ext uri="{FF2B5EF4-FFF2-40B4-BE49-F238E27FC236}">
                  <a16:creationId xmlns:a16="http://schemas.microsoft.com/office/drawing/2014/main" id="{31B49315-063B-440A-90A1-8687BFE707C1}"/>
                </a:ext>
              </a:extLst>
            </p:cNvPr>
            <p:cNvSpPr>
              <a:spLocks noChangeArrowheads="1"/>
            </p:cNvSpPr>
            <p:nvPr/>
          </p:nvSpPr>
          <p:spPr bwMode="auto">
            <a:xfrm>
              <a:off x="1833165" y="4608511"/>
              <a:ext cx="863600" cy="317500"/>
            </a:xfrm>
            <a:prstGeom prst="rect">
              <a:avLst/>
            </a:prstGeom>
            <a:solidFill>
              <a:srgbClr val="0000CC"/>
            </a:solidFill>
            <a:ln w="12700" cap="sq" algn="ctr">
              <a:solidFill>
                <a:srgbClr val="FFFFFF"/>
              </a:solidFill>
              <a:miter lim="800000"/>
              <a:headEnd/>
              <a:tailEnd/>
            </a:ln>
            <a:effectLst/>
          </p:spPr>
          <p:txBody>
            <a:bodyPr wrap="none" lIns="72000" tIns="72000" rIns="72000" bIns="72000" anchor="ct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16" name="Rectangle 14">
              <a:extLst>
                <a:ext uri="{FF2B5EF4-FFF2-40B4-BE49-F238E27FC236}">
                  <a16:creationId xmlns:a16="http://schemas.microsoft.com/office/drawing/2014/main" id="{6DD02A04-40F3-4C8C-9A28-5BA88148281F}"/>
                </a:ext>
              </a:extLst>
            </p:cNvPr>
            <p:cNvSpPr>
              <a:spLocks noChangeArrowheads="1"/>
            </p:cNvSpPr>
            <p:nvPr/>
          </p:nvSpPr>
          <p:spPr bwMode="auto">
            <a:xfrm>
              <a:off x="1833165" y="4926011"/>
              <a:ext cx="863600" cy="317500"/>
            </a:xfrm>
            <a:prstGeom prst="rect">
              <a:avLst/>
            </a:prstGeom>
            <a:solidFill>
              <a:srgbClr val="0000CC"/>
            </a:solidFill>
            <a:ln w="12700" cap="sq" algn="ctr">
              <a:solidFill>
                <a:srgbClr val="FFFFFF"/>
              </a:solidFill>
              <a:miter lim="800000"/>
              <a:headEnd/>
              <a:tailEnd/>
            </a:ln>
            <a:effectLst/>
          </p:spPr>
          <p:txBody>
            <a:bodyPr wrap="none" lIns="72000" tIns="72000" rIns="72000" bIns="72000" anchor="ct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17" name="Rectangle 15">
              <a:extLst>
                <a:ext uri="{FF2B5EF4-FFF2-40B4-BE49-F238E27FC236}">
                  <a16:creationId xmlns:a16="http://schemas.microsoft.com/office/drawing/2014/main" id="{D2933DA1-D00D-41AC-BF89-BCF3339420A6}"/>
                </a:ext>
              </a:extLst>
            </p:cNvPr>
            <p:cNvSpPr>
              <a:spLocks noChangeArrowheads="1"/>
            </p:cNvSpPr>
            <p:nvPr/>
          </p:nvSpPr>
          <p:spPr bwMode="auto">
            <a:xfrm>
              <a:off x="1833165" y="5243511"/>
              <a:ext cx="863600" cy="317500"/>
            </a:xfrm>
            <a:prstGeom prst="rect">
              <a:avLst/>
            </a:prstGeom>
            <a:solidFill>
              <a:srgbClr val="0000CC"/>
            </a:solidFill>
            <a:ln w="12700" cap="sq" algn="ctr">
              <a:solidFill>
                <a:srgbClr val="FFFFFF"/>
              </a:solidFill>
              <a:miter lim="800000"/>
              <a:headEnd/>
              <a:tailEnd/>
            </a:ln>
            <a:effectLst/>
          </p:spPr>
          <p:txBody>
            <a:bodyPr wrap="none" lIns="72000" tIns="72000" rIns="72000" bIns="72000" anchor="ct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18" name="Rectangle 16">
              <a:extLst>
                <a:ext uri="{FF2B5EF4-FFF2-40B4-BE49-F238E27FC236}">
                  <a16:creationId xmlns:a16="http://schemas.microsoft.com/office/drawing/2014/main" id="{2EE6A5CF-E3EC-40FB-9F4C-00573E5CD6CA}"/>
                </a:ext>
              </a:extLst>
            </p:cNvPr>
            <p:cNvSpPr>
              <a:spLocks noChangeArrowheads="1"/>
            </p:cNvSpPr>
            <p:nvPr/>
          </p:nvSpPr>
          <p:spPr bwMode="auto">
            <a:xfrm>
              <a:off x="1833165" y="5564186"/>
              <a:ext cx="863600" cy="361950"/>
            </a:xfrm>
            <a:prstGeom prst="rect">
              <a:avLst/>
            </a:prstGeom>
            <a:solidFill>
              <a:srgbClr val="0000CC"/>
            </a:solidFill>
            <a:ln w="12700" cap="sq" algn="ctr">
              <a:solidFill>
                <a:srgbClr val="FFFFFF"/>
              </a:solidFill>
              <a:miter lim="800000"/>
              <a:headEnd/>
              <a:tailEnd/>
            </a:ln>
            <a:effectLst/>
          </p:spPr>
          <p:txBody>
            <a:bodyPr wrap="none" lIns="72000" tIns="72000" rIns="72000" bIns="72000" anchor="ctr"/>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19" name="Text Box 17">
              <a:extLst>
                <a:ext uri="{FF2B5EF4-FFF2-40B4-BE49-F238E27FC236}">
                  <a16:creationId xmlns:a16="http://schemas.microsoft.com/office/drawing/2014/main" id="{A3E37602-3993-4772-B55C-4FCB90EA34D9}"/>
                </a:ext>
              </a:extLst>
            </p:cNvPr>
            <p:cNvSpPr txBox="1">
              <a:spLocks noChangeArrowheads="1"/>
            </p:cNvSpPr>
            <p:nvPr/>
          </p:nvSpPr>
          <p:spPr bwMode="auto">
            <a:xfrm>
              <a:off x="1927845" y="2205037"/>
              <a:ext cx="658367" cy="375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lIns="72000" tIns="72000" rIns="72000" bIns="72000">
              <a:spAutoFit/>
            </a:bodyPr>
            <a:lstStyle>
              <a:lvl1pPr eaLnBrk="0" hangingPunct="0">
                <a:defRPr kumimoji="1" sz="2800">
                  <a:solidFill>
                    <a:schemeClr val="tx1"/>
                  </a:solidFill>
                  <a:latin typeface="楷体_GB2312" pitchFamily="49" charset="-122"/>
                  <a:ea typeface="楷体_GB2312" pitchFamily="49" charset="-122"/>
                </a:defRPr>
              </a:lvl1pPr>
              <a:lvl2pPr marL="742950" indent="-285750" eaLnBrk="0" hangingPunct="0">
                <a:defRPr kumimoji="1" sz="2800">
                  <a:solidFill>
                    <a:schemeClr val="tx1"/>
                  </a:solidFill>
                  <a:latin typeface="楷体_GB2312" pitchFamily="49" charset="-122"/>
                  <a:ea typeface="楷体_GB2312" pitchFamily="49" charset="-122"/>
                </a:defRPr>
              </a:lvl2pPr>
              <a:lvl3pPr marL="1143000" indent="-228600" eaLnBrk="0" hangingPunct="0">
                <a:defRPr kumimoji="1" sz="2800">
                  <a:solidFill>
                    <a:schemeClr val="tx1"/>
                  </a:solidFill>
                  <a:latin typeface="楷体_GB2312" pitchFamily="49" charset="-122"/>
                  <a:ea typeface="楷体_GB2312" pitchFamily="49" charset="-122"/>
                </a:defRPr>
              </a:lvl3pPr>
              <a:lvl4pPr marL="1600200" indent="-228600" eaLnBrk="0" hangingPunct="0">
                <a:defRPr kumimoji="1" sz="2800">
                  <a:solidFill>
                    <a:schemeClr val="tx1"/>
                  </a:solidFill>
                  <a:latin typeface="楷体_GB2312" pitchFamily="49" charset="-122"/>
                  <a:ea typeface="楷体_GB2312" pitchFamily="49" charset="-122"/>
                </a:defRPr>
              </a:lvl4pPr>
              <a:lvl5pPr marL="2057400" indent="-228600" eaLnBrk="0" hangingPunct="0">
                <a:defRPr kumimoji="1" sz="28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28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28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28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2800">
                  <a:solidFill>
                    <a:schemeClr val="tx1"/>
                  </a:solidFill>
                  <a:latin typeface="楷体_GB2312" pitchFamily="49" charset="-122"/>
                  <a:ea typeface="楷体_GB2312" pitchFamily="49" charset="-122"/>
                </a:defRPr>
              </a:lvl9pPr>
            </a:lstStyle>
            <a:p>
              <a:pPr algn="ctr" eaLnBrk="1" fontAlgn="auto" hangingPunct="1">
                <a:spcBef>
                  <a:spcPts val="0"/>
                </a:spcBef>
                <a:spcAft>
                  <a:spcPct val="0"/>
                </a:spcAft>
                <a:buSzTx/>
                <a:defRPr/>
              </a:pPr>
              <a:r>
                <a:rPr kumimoji="0" lang="en-US" altLang="zh-CN" sz="3200" baseline="-25000">
                  <a:solidFill>
                    <a:prstClr val="white"/>
                  </a:solidFill>
                  <a:effectLst/>
                  <a:latin typeface="Garamond" pitchFamily="18" charset="0"/>
                  <a:ea typeface="宋体" pitchFamily="2" charset="-122"/>
                </a:rPr>
                <a:t>1000</a:t>
              </a:r>
            </a:p>
            <a:p>
              <a:pPr algn="ctr" eaLnBrk="1" fontAlgn="auto" hangingPunct="1">
                <a:spcBef>
                  <a:spcPts val="0"/>
                </a:spcBef>
                <a:spcAft>
                  <a:spcPct val="0"/>
                </a:spcAft>
                <a:buSzTx/>
                <a:defRPr/>
              </a:pPr>
              <a:r>
                <a:rPr kumimoji="0" lang="en-US" altLang="zh-CN" sz="3200" baseline="-25000">
                  <a:solidFill>
                    <a:prstClr val="white"/>
                  </a:solidFill>
                  <a:effectLst/>
                  <a:latin typeface="Garamond" pitchFamily="18" charset="0"/>
                  <a:ea typeface="宋体" pitchFamily="2" charset="-122"/>
                </a:rPr>
                <a:t>1001</a:t>
              </a:r>
            </a:p>
            <a:p>
              <a:pPr algn="ctr" eaLnBrk="1" fontAlgn="auto" hangingPunct="1">
                <a:spcBef>
                  <a:spcPts val="0"/>
                </a:spcBef>
                <a:spcAft>
                  <a:spcPct val="0"/>
                </a:spcAft>
                <a:buSzTx/>
                <a:defRPr/>
              </a:pPr>
              <a:r>
                <a:rPr kumimoji="0" lang="en-US" altLang="zh-CN" sz="3200" baseline="-25000">
                  <a:solidFill>
                    <a:prstClr val="white"/>
                  </a:solidFill>
                  <a:effectLst/>
                  <a:latin typeface="Garamond" pitchFamily="18" charset="0"/>
                  <a:ea typeface="宋体" pitchFamily="2" charset="-122"/>
                </a:rPr>
                <a:t>1002</a:t>
              </a:r>
            </a:p>
            <a:p>
              <a:pPr algn="ctr" eaLnBrk="1" fontAlgn="auto" hangingPunct="1">
                <a:spcBef>
                  <a:spcPts val="0"/>
                </a:spcBef>
                <a:spcAft>
                  <a:spcPct val="0"/>
                </a:spcAft>
                <a:buSzTx/>
                <a:defRPr/>
              </a:pPr>
              <a:r>
                <a:rPr kumimoji="0" lang="en-US" altLang="zh-CN" sz="3200" baseline="-25000">
                  <a:solidFill>
                    <a:prstClr val="white"/>
                  </a:solidFill>
                  <a:effectLst/>
                  <a:latin typeface="Garamond" pitchFamily="18" charset="0"/>
                  <a:ea typeface="宋体" pitchFamily="2" charset="-122"/>
                </a:rPr>
                <a:t>1003</a:t>
              </a:r>
            </a:p>
            <a:p>
              <a:pPr algn="ctr" eaLnBrk="1" fontAlgn="auto" hangingPunct="1">
                <a:spcBef>
                  <a:spcPts val="0"/>
                </a:spcBef>
                <a:spcAft>
                  <a:spcPct val="0"/>
                </a:spcAft>
                <a:buSzTx/>
                <a:defRPr/>
              </a:pPr>
              <a:endParaRPr kumimoji="0" lang="en-US" altLang="zh-CN" sz="3200" baseline="-25000">
                <a:solidFill>
                  <a:prstClr val="white"/>
                </a:solidFill>
                <a:effectLst/>
                <a:latin typeface="Garamond" pitchFamily="18" charset="0"/>
                <a:ea typeface="宋体" pitchFamily="2" charset="-122"/>
              </a:endParaRPr>
            </a:p>
            <a:p>
              <a:pPr algn="ctr" eaLnBrk="1" fontAlgn="auto" hangingPunct="1">
                <a:spcBef>
                  <a:spcPts val="0"/>
                </a:spcBef>
                <a:spcAft>
                  <a:spcPct val="0"/>
                </a:spcAft>
                <a:buSzTx/>
                <a:defRPr/>
              </a:pPr>
              <a:endParaRPr kumimoji="0" lang="en-US" altLang="zh-CN" sz="3200" baseline="-25000">
                <a:solidFill>
                  <a:prstClr val="white"/>
                </a:solidFill>
                <a:effectLst/>
                <a:latin typeface="Garamond" pitchFamily="18" charset="0"/>
                <a:ea typeface="宋体" pitchFamily="2" charset="-122"/>
              </a:endParaRPr>
            </a:p>
            <a:p>
              <a:pPr algn="ctr" eaLnBrk="1" fontAlgn="auto" hangingPunct="1">
                <a:spcBef>
                  <a:spcPts val="0"/>
                </a:spcBef>
                <a:spcAft>
                  <a:spcPct val="0"/>
                </a:spcAft>
                <a:buSzTx/>
                <a:defRPr/>
              </a:pPr>
              <a:endParaRPr kumimoji="0" lang="en-US" altLang="zh-CN" sz="3200" baseline="-25000">
                <a:solidFill>
                  <a:prstClr val="white"/>
                </a:solidFill>
                <a:effectLst/>
                <a:latin typeface="Garamond" pitchFamily="18" charset="0"/>
                <a:ea typeface="宋体" pitchFamily="2" charset="-122"/>
              </a:endParaRPr>
            </a:p>
            <a:p>
              <a:pPr algn="ctr" eaLnBrk="1" fontAlgn="auto" hangingPunct="1">
                <a:spcBef>
                  <a:spcPts val="0"/>
                </a:spcBef>
                <a:spcAft>
                  <a:spcPct val="0"/>
                </a:spcAft>
                <a:buSzTx/>
                <a:defRPr/>
              </a:pPr>
              <a:r>
                <a:rPr kumimoji="0" lang="en-US" altLang="zh-CN" sz="3200" baseline="-25000">
                  <a:solidFill>
                    <a:prstClr val="white"/>
                  </a:solidFill>
                  <a:effectLst/>
                  <a:latin typeface="Garamond" pitchFamily="18" charset="0"/>
                  <a:ea typeface="宋体" pitchFamily="2" charset="-122"/>
                </a:rPr>
                <a:t>3100</a:t>
              </a:r>
            </a:p>
            <a:p>
              <a:pPr algn="ctr" eaLnBrk="1" fontAlgn="auto" hangingPunct="1">
                <a:spcBef>
                  <a:spcPts val="0"/>
                </a:spcBef>
                <a:spcAft>
                  <a:spcPct val="0"/>
                </a:spcAft>
                <a:buSzTx/>
                <a:defRPr/>
              </a:pPr>
              <a:r>
                <a:rPr kumimoji="0" lang="en-US" altLang="zh-CN" sz="3200" baseline="-25000">
                  <a:solidFill>
                    <a:prstClr val="white"/>
                  </a:solidFill>
                  <a:effectLst/>
                  <a:latin typeface="Garamond" pitchFamily="18" charset="0"/>
                  <a:ea typeface="宋体" pitchFamily="2" charset="-122"/>
                </a:rPr>
                <a:t>3103</a:t>
              </a:r>
            </a:p>
            <a:p>
              <a:pPr algn="ctr" eaLnBrk="1" fontAlgn="auto" hangingPunct="1">
                <a:spcBef>
                  <a:spcPts val="0"/>
                </a:spcBef>
                <a:spcAft>
                  <a:spcPct val="0"/>
                </a:spcAft>
                <a:buSzTx/>
                <a:defRPr/>
              </a:pPr>
              <a:r>
                <a:rPr kumimoji="0" lang="en-US" altLang="zh-CN" sz="3200" baseline="-25000">
                  <a:solidFill>
                    <a:prstClr val="white"/>
                  </a:solidFill>
                  <a:effectLst/>
                  <a:latin typeface="Garamond" pitchFamily="18" charset="0"/>
                  <a:ea typeface="宋体" pitchFamily="2" charset="-122"/>
                </a:rPr>
                <a:t>3104</a:t>
              </a:r>
            </a:p>
            <a:p>
              <a:pPr algn="ctr" eaLnBrk="1" fontAlgn="auto" hangingPunct="1">
                <a:spcBef>
                  <a:spcPts val="0"/>
                </a:spcBef>
                <a:spcAft>
                  <a:spcPct val="0"/>
                </a:spcAft>
                <a:buSzTx/>
                <a:defRPr/>
              </a:pPr>
              <a:r>
                <a:rPr kumimoji="0" lang="en-US" altLang="zh-CN" sz="3200" baseline="-25000">
                  <a:solidFill>
                    <a:prstClr val="white"/>
                  </a:solidFill>
                  <a:effectLst/>
                  <a:latin typeface="Garamond" pitchFamily="18" charset="0"/>
                  <a:ea typeface="宋体" pitchFamily="2" charset="-122"/>
                </a:rPr>
                <a:t>┆</a:t>
              </a:r>
            </a:p>
          </p:txBody>
        </p:sp>
        <p:sp>
          <p:nvSpPr>
            <p:cNvPr id="20" name="Freeform 18">
              <a:extLst>
                <a:ext uri="{FF2B5EF4-FFF2-40B4-BE49-F238E27FC236}">
                  <a16:creationId xmlns:a16="http://schemas.microsoft.com/office/drawing/2014/main" id="{1FA3828F-9EB3-46FF-94CB-4A8249572BA7}"/>
                </a:ext>
              </a:extLst>
            </p:cNvPr>
            <p:cNvSpPr>
              <a:spLocks/>
            </p:cNvSpPr>
            <p:nvPr/>
          </p:nvSpPr>
          <p:spPr bwMode="auto">
            <a:xfrm>
              <a:off x="2615804" y="4464049"/>
              <a:ext cx="7450137" cy="1452562"/>
            </a:xfrm>
            <a:custGeom>
              <a:avLst/>
              <a:gdLst/>
              <a:ahLst/>
              <a:cxnLst>
                <a:cxn ang="0">
                  <a:pos x="0" y="596"/>
                </a:cxn>
                <a:cxn ang="0">
                  <a:pos x="376" y="830"/>
                </a:cxn>
                <a:cxn ang="0">
                  <a:pos x="4693" y="826"/>
                </a:cxn>
                <a:cxn ang="0">
                  <a:pos x="4693" y="47"/>
                </a:cxn>
                <a:cxn ang="0">
                  <a:pos x="4507" y="0"/>
                </a:cxn>
              </a:cxnLst>
              <a:rect l="0" t="0" r="r" b="b"/>
              <a:pathLst>
                <a:path w="4693" h="830">
                  <a:moveTo>
                    <a:pt x="0" y="596"/>
                  </a:moveTo>
                  <a:lnTo>
                    <a:pt x="376" y="830"/>
                  </a:lnTo>
                  <a:lnTo>
                    <a:pt x="4693" y="826"/>
                  </a:lnTo>
                  <a:lnTo>
                    <a:pt x="4693" y="47"/>
                  </a:lnTo>
                  <a:lnTo>
                    <a:pt x="4507" y="0"/>
                  </a:lnTo>
                </a:path>
              </a:pathLst>
            </a:custGeom>
            <a:noFill/>
            <a:ln w="38100" cap="sq" cmpd="sng">
              <a:solidFill>
                <a:srgbClr val="FF0000"/>
              </a:solidFill>
              <a:prstDash val="solid"/>
              <a:round/>
              <a:headEnd type="oval" w="med" len="med"/>
              <a:tailEnd type="triangle" w="med" len="med"/>
            </a:ln>
            <a:effectLst/>
          </p:spPr>
          <p:txBody>
            <a:bodyPr lIns="72000" tIns="72000" rIns="72000" bIns="72000"/>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22" name="Rectangle 21">
              <a:extLst>
                <a:ext uri="{FF2B5EF4-FFF2-40B4-BE49-F238E27FC236}">
                  <a16:creationId xmlns:a16="http://schemas.microsoft.com/office/drawing/2014/main" id="{ACB485E8-1D47-47D2-B3B8-FD8848356F75}"/>
                </a:ext>
              </a:extLst>
            </p:cNvPr>
            <p:cNvSpPr>
              <a:spLocks noChangeArrowheads="1"/>
            </p:cNvSpPr>
            <p:nvPr/>
          </p:nvSpPr>
          <p:spPr bwMode="auto">
            <a:xfrm>
              <a:off x="3361929" y="2779711"/>
              <a:ext cx="2105025" cy="319088"/>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endParaRPr kumimoji="0" lang="zh-CN" altLang="en-US" kern="0" baseline="-25000">
                <a:solidFill>
                  <a:prstClr val="white"/>
                </a:solidFill>
                <a:effectLst/>
                <a:latin typeface="Garamond" pitchFamily="18" charset="0"/>
                <a:ea typeface="宋体" pitchFamily="2" charset="-122"/>
              </a:endParaRPr>
            </a:p>
          </p:txBody>
        </p:sp>
        <p:sp>
          <p:nvSpPr>
            <p:cNvPr id="23" name="Rectangle 22">
              <a:extLst>
                <a:ext uri="{FF2B5EF4-FFF2-40B4-BE49-F238E27FC236}">
                  <a16:creationId xmlns:a16="http://schemas.microsoft.com/office/drawing/2014/main" id="{57EBD109-AFCC-453F-8F37-A41DE4383A1A}"/>
                </a:ext>
              </a:extLst>
            </p:cNvPr>
            <p:cNvSpPr>
              <a:spLocks noChangeArrowheads="1"/>
            </p:cNvSpPr>
            <p:nvPr/>
          </p:nvSpPr>
          <p:spPr bwMode="auto">
            <a:xfrm>
              <a:off x="5471715" y="2779711"/>
              <a:ext cx="2109788" cy="319088"/>
            </a:xfrm>
            <a:prstGeom prst="rect">
              <a:avLst/>
            </a:prstGeom>
            <a:solidFill>
              <a:srgbClr val="660066"/>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en-US" altLang="zh-CN" sz="2000" kern="0">
                  <a:solidFill>
                    <a:prstClr val="white"/>
                  </a:solidFill>
                  <a:effectLst/>
                  <a:latin typeface="Garamond" pitchFamily="18" charset="0"/>
                  <a:ea typeface="黑体" panose="02010609060101010101" pitchFamily="49" charset="-122"/>
                </a:rPr>
                <a:t>1001#</a:t>
              </a:r>
              <a:r>
                <a:rPr kumimoji="0" lang="zh-CN" altLang="en-US" sz="2000" kern="0">
                  <a:solidFill>
                    <a:prstClr val="white"/>
                  </a:solidFill>
                  <a:effectLst/>
                  <a:latin typeface="Garamond" pitchFamily="18" charset="0"/>
                  <a:ea typeface="黑体" panose="02010609060101010101" pitchFamily="49" charset="-122"/>
                </a:rPr>
                <a:t>职工记录</a:t>
              </a:r>
            </a:p>
          </p:txBody>
        </p:sp>
        <p:sp>
          <p:nvSpPr>
            <p:cNvPr id="24" name="Rectangle 23">
              <a:extLst>
                <a:ext uri="{FF2B5EF4-FFF2-40B4-BE49-F238E27FC236}">
                  <a16:creationId xmlns:a16="http://schemas.microsoft.com/office/drawing/2014/main" id="{9CCF0D44-2B48-47C5-B8EE-4CB06716BA1B}"/>
                </a:ext>
              </a:extLst>
            </p:cNvPr>
            <p:cNvSpPr>
              <a:spLocks noChangeArrowheads="1"/>
            </p:cNvSpPr>
            <p:nvPr/>
          </p:nvSpPr>
          <p:spPr bwMode="auto">
            <a:xfrm>
              <a:off x="7594204" y="2779711"/>
              <a:ext cx="2105025" cy="319088"/>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endParaRPr kumimoji="0" lang="zh-CN" altLang="en-US" kern="0" baseline="-25000">
                <a:solidFill>
                  <a:prstClr val="white"/>
                </a:solidFill>
                <a:effectLst/>
                <a:latin typeface="Garamond" pitchFamily="18" charset="0"/>
                <a:ea typeface="宋体" pitchFamily="2" charset="-122"/>
              </a:endParaRPr>
            </a:p>
          </p:txBody>
        </p:sp>
        <p:sp>
          <p:nvSpPr>
            <p:cNvPr id="25" name="Rectangle 24">
              <a:extLst>
                <a:ext uri="{FF2B5EF4-FFF2-40B4-BE49-F238E27FC236}">
                  <a16:creationId xmlns:a16="http://schemas.microsoft.com/office/drawing/2014/main" id="{1E604EA7-16C5-44C7-BBA4-DA105FCF8021}"/>
                </a:ext>
              </a:extLst>
            </p:cNvPr>
            <p:cNvSpPr>
              <a:spLocks noChangeArrowheads="1"/>
            </p:cNvSpPr>
            <p:nvPr/>
          </p:nvSpPr>
          <p:spPr bwMode="auto">
            <a:xfrm>
              <a:off x="3361929" y="3284536"/>
              <a:ext cx="2105025" cy="319088"/>
            </a:xfrm>
            <a:prstGeom prst="rect">
              <a:avLst/>
            </a:prstGeom>
            <a:solidFill>
              <a:srgbClr val="660066"/>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en-US" altLang="zh-CN" sz="2000" kern="0">
                  <a:solidFill>
                    <a:prstClr val="white"/>
                  </a:solidFill>
                  <a:effectLst/>
                  <a:latin typeface="Garamond" pitchFamily="18" charset="0"/>
                  <a:ea typeface="黑体" panose="02010609060101010101" pitchFamily="49" charset="-122"/>
                </a:rPr>
                <a:t>1002#</a:t>
              </a:r>
              <a:r>
                <a:rPr kumimoji="0" lang="zh-CN" altLang="en-US" sz="2000" kern="0">
                  <a:solidFill>
                    <a:prstClr val="white"/>
                  </a:solidFill>
                  <a:effectLst/>
                  <a:latin typeface="Garamond" pitchFamily="18" charset="0"/>
                  <a:ea typeface="黑体" panose="02010609060101010101" pitchFamily="49" charset="-122"/>
                </a:rPr>
                <a:t>职工记录</a:t>
              </a:r>
            </a:p>
          </p:txBody>
        </p:sp>
        <p:sp>
          <p:nvSpPr>
            <p:cNvPr id="26" name="Rectangle 25">
              <a:extLst>
                <a:ext uri="{FF2B5EF4-FFF2-40B4-BE49-F238E27FC236}">
                  <a16:creationId xmlns:a16="http://schemas.microsoft.com/office/drawing/2014/main" id="{A9E425FD-FA16-4B9C-80DA-0504DE6DB951}"/>
                </a:ext>
              </a:extLst>
            </p:cNvPr>
            <p:cNvSpPr>
              <a:spLocks noChangeArrowheads="1"/>
            </p:cNvSpPr>
            <p:nvPr/>
          </p:nvSpPr>
          <p:spPr bwMode="auto">
            <a:xfrm>
              <a:off x="5471715" y="3284536"/>
              <a:ext cx="2109788" cy="319088"/>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endParaRPr kumimoji="0" lang="zh-CN" altLang="en-US" sz="2400" kern="0">
                <a:solidFill>
                  <a:prstClr val="white"/>
                </a:solidFill>
                <a:effectLst/>
                <a:latin typeface="Arial" charset="0"/>
                <a:ea typeface="黑体" panose="02010609060101010101" pitchFamily="49" charset="-122"/>
              </a:endParaRPr>
            </a:p>
          </p:txBody>
        </p:sp>
        <p:sp>
          <p:nvSpPr>
            <p:cNvPr id="27" name="Rectangle 26">
              <a:extLst>
                <a:ext uri="{FF2B5EF4-FFF2-40B4-BE49-F238E27FC236}">
                  <a16:creationId xmlns:a16="http://schemas.microsoft.com/office/drawing/2014/main" id="{BAE7F3B7-DDBC-4E67-9FA9-4F97467C2C76}"/>
                </a:ext>
              </a:extLst>
            </p:cNvPr>
            <p:cNvSpPr>
              <a:spLocks noChangeArrowheads="1"/>
            </p:cNvSpPr>
            <p:nvPr/>
          </p:nvSpPr>
          <p:spPr bwMode="auto">
            <a:xfrm>
              <a:off x="7594204" y="3284536"/>
              <a:ext cx="2105025" cy="319088"/>
            </a:xfrm>
            <a:prstGeom prst="rect">
              <a:avLst/>
            </a:prstGeom>
            <a:solidFill>
              <a:srgbClr val="660066"/>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en-US" altLang="zh-CN" sz="2000" kern="0">
                  <a:solidFill>
                    <a:prstClr val="white"/>
                  </a:solidFill>
                  <a:effectLst/>
                  <a:latin typeface="Garamond" pitchFamily="18" charset="0"/>
                  <a:ea typeface="黑体" panose="02010609060101010101" pitchFamily="49" charset="-122"/>
                </a:rPr>
                <a:t>1000#</a:t>
              </a:r>
              <a:r>
                <a:rPr kumimoji="0" lang="zh-CN" altLang="en-US" sz="2000" kern="0">
                  <a:solidFill>
                    <a:prstClr val="white"/>
                  </a:solidFill>
                  <a:effectLst/>
                  <a:latin typeface="Garamond" pitchFamily="18" charset="0"/>
                  <a:ea typeface="黑体" panose="02010609060101010101" pitchFamily="49" charset="-122"/>
                </a:rPr>
                <a:t>职工记录</a:t>
              </a:r>
            </a:p>
          </p:txBody>
        </p:sp>
        <p:sp>
          <p:nvSpPr>
            <p:cNvPr id="28" name="Rectangle 27">
              <a:extLst>
                <a:ext uri="{FF2B5EF4-FFF2-40B4-BE49-F238E27FC236}">
                  <a16:creationId xmlns:a16="http://schemas.microsoft.com/office/drawing/2014/main" id="{66D37B1B-30A7-4894-92C0-D0B66B6C4300}"/>
                </a:ext>
              </a:extLst>
            </p:cNvPr>
            <p:cNvSpPr>
              <a:spLocks noChangeArrowheads="1"/>
            </p:cNvSpPr>
            <p:nvPr/>
          </p:nvSpPr>
          <p:spPr bwMode="auto">
            <a:xfrm>
              <a:off x="3361929" y="3787775"/>
              <a:ext cx="2105025" cy="319087"/>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endParaRPr kumimoji="0" lang="zh-CN" altLang="en-US" kern="0" baseline="-25000">
                <a:solidFill>
                  <a:prstClr val="white"/>
                </a:solidFill>
                <a:effectLst/>
                <a:latin typeface="Garamond" pitchFamily="18" charset="0"/>
                <a:ea typeface="宋体" pitchFamily="2" charset="-122"/>
              </a:endParaRPr>
            </a:p>
          </p:txBody>
        </p:sp>
        <p:sp>
          <p:nvSpPr>
            <p:cNvPr id="29" name="Rectangle 28">
              <a:extLst>
                <a:ext uri="{FF2B5EF4-FFF2-40B4-BE49-F238E27FC236}">
                  <a16:creationId xmlns:a16="http://schemas.microsoft.com/office/drawing/2014/main" id="{1F2E2BB6-CF83-476E-833A-CCEAA86DD09C}"/>
                </a:ext>
              </a:extLst>
            </p:cNvPr>
            <p:cNvSpPr>
              <a:spLocks noChangeArrowheads="1"/>
            </p:cNvSpPr>
            <p:nvPr/>
          </p:nvSpPr>
          <p:spPr bwMode="auto">
            <a:xfrm>
              <a:off x="5471715" y="3787775"/>
              <a:ext cx="2109788" cy="319087"/>
            </a:xfrm>
            <a:prstGeom prst="rect">
              <a:avLst/>
            </a:prstGeom>
            <a:solidFill>
              <a:srgbClr val="660066"/>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en-US" altLang="zh-CN" sz="2000" kern="0">
                  <a:solidFill>
                    <a:prstClr val="white"/>
                  </a:solidFill>
                  <a:effectLst/>
                  <a:latin typeface="Garamond" pitchFamily="18" charset="0"/>
                  <a:ea typeface="黑体" panose="02010609060101010101" pitchFamily="49" charset="-122"/>
                </a:rPr>
                <a:t>3100#</a:t>
              </a:r>
              <a:r>
                <a:rPr kumimoji="0" lang="zh-CN" altLang="en-US" sz="2000" kern="0">
                  <a:solidFill>
                    <a:prstClr val="white"/>
                  </a:solidFill>
                  <a:effectLst/>
                  <a:latin typeface="Garamond" pitchFamily="18" charset="0"/>
                  <a:ea typeface="黑体" panose="02010609060101010101" pitchFamily="49" charset="-122"/>
                </a:rPr>
                <a:t>职工记录</a:t>
              </a:r>
            </a:p>
          </p:txBody>
        </p:sp>
        <p:sp>
          <p:nvSpPr>
            <p:cNvPr id="30" name="Rectangle 29">
              <a:extLst>
                <a:ext uri="{FF2B5EF4-FFF2-40B4-BE49-F238E27FC236}">
                  <a16:creationId xmlns:a16="http://schemas.microsoft.com/office/drawing/2014/main" id="{FAF722EE-C95A-4B3E-A042-CFAEE50E9FF9}"/>
                </a:ext>
              </a:extLst>
            </p:cNvPr>
            <p:cNvSpPr>
              <a:spLocks noChangeArrowheads="1"/>
            </p:cNvSpPr>
            <p:nvPr/>
          </p:nvSpPr>
          <p:spPr bwMode="auto">
            <a:xfrm>
              <a:off x="7594204" y="3787775"/>
              <a:ext cx="2105025" cy="319087"/>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endParaRPr kumimoji="0" lang="zh-CN" altLang="en-US" kern="0" baseline="-25000">
                <a:solidFill>
                  <a:prstClr val="white"/>
                </a:solidFill>
                <a:effectLst/>
                <a:latin typeface="Garamond" pitchFamily="18" charset="0"/>
                <a:ea typeface="宋体" pitchFamily="2" charset="-122"/>
              </a:endParaRPr>
            </a:p>
          </p:txBody>
        </p:sp>
        <p:sp>
          <p:nvSpPr>
            <p:cNvPr id="31" name="Rectangle 30">
              <a:extLst>
                <a:ext uri="{FF2B5EF4-FFF2-40B4-BE49-F238E27FC236}">
                  <a16:creationId xmlns:a16="http://schemas.microsoft.com/office/drawing/2014/main" id="{87170AF9-DC89-4C9F-A97D-ABF9B4DFC32D}"/>
                </a:ext>
              </a:extLst>
            </p:cNvPr>
            <p:cNvSpPr>
              <a:spLocks noChangeArrowheads="1"/>
            </p:cNvSpPr>
            <p:nvPr/>
          </p:nvSpPr>
          <p:spPr bwMode="auto">
            <a:xfrm>
              <a:off x="3361929" y="4292600"/>
              <a:ext cx="2105025" cy="319087"/>
            </a:xfrm>
            <a:prstGeom prst="rect">
              <a:avLst/>
            </a:prstGeom>
            <a:solidFill>
              <a:srgbClr val="660066"/>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en-US" altLang="zh-CN" sz="2000" kern="0">
                  <a:solidFill>
                    <a:prstClr val="white"/>
                  </a:solidFill>
                  <a:effectLst/>
                  <a:latin typeface="Garamond" pitchFamily="18" charset="0"/>
                  <a:ea typeface="黑体" panose="02010609060101010101" pitchFamily="49" charset="-122"/>
                </a:rPr>
                <a:t>1003#</a:t>
              </a:r>
              <a:r>
                <a:rPr kumimoji="0" lang="zh-CN" altLang="en-US" sz="2000" kern="0">
                  <a:solidFill>
                    <a:prstClr val="white"/>
                  </a:solidFill>
                  <a:effectLst/>
                  <a:latin typeface="Garamond" pitchFamily="18" charset="0"/>
                  <a:ea typeface="黑体" panose="02010609060101010101" pitchFamily="49" charset="-122"/>
                </a:rPr>
                <a:t>职工记录</a:t>
              </a:r>
            </a:p>
          </p:txBody>
        </p:sp>
        <p:sp>
          <p:nvSpPr>
            <p:cNvPr id="32" name="Rectangle 31">
              <a:extLst>
                <a:ext uri="{FF2B5EF4-FFF2-40B4-BE49-F238E27FC236}">
                  <a16:creationId xmlns:a16="http://schemas.microsoft.com/office/drawing/2014/main" id="{8B6EC087-6432-4C40-9FCA-C7135ED9B088}"/>
                </a:ext>
              </a:extLst>
            </p:cNvPr>
            <p:cNvSpPr>
              <a:spLocks noChangeArrowheads="1"/>
            </p:cNvSpPr>
            <p:nvPr/>
          </p:nvSpPr>
          <p:spPr bwMode="auto">
            <a:xfrm>
              <a:off x="5471715" y="4292600"/>
              <a:ext cx="2109788" cy="319087"/>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endParaRPr kumimoji="0" lang="zh-CN" altLang="en-US" sz="2400" kern="0">
                <a:solidFill>
                  <a:prstClr val="white"/>
                </a:solidFill>
                <a:effectLst/>
                <a:latin typeface="Arial" charset="0"/>
                <a:ea typeface="黑体" panose="02010609060101010101" pitchFamily="49" charset="-122"/>
              </a:endParaRPr>
            </a:p>
          </p:txBody>
        </p:sp>
        <p:sp>
          <p:nvSpPr>
            <p:cNvPr id="33" name="Rectangle 32">
              <a:extLst>
                <a:ext uri="{FF2B5EF4-FFF2-40B4-BE49-F238E27FC236}">
                  <a16:creationId xmlns:a16="http://schemas.microsoft.com/office/drawing/2014/main" id="{F059D506-81EA-44DA-BDAA-4D3E105934D2}"/>
                </a:ext>
              </a:extLst>
            </p:cNvPr>
            <p:cNvSpPr>
              <a:spLocks noChangeArrowheads="1"/>
            </p:cNvSpPr>
            <p:nvPr/>
          </p:nvSpPr>
          <p:spPr bwMode="auto">
            <a:xfrm>
              <a:off x="7594204" y="4292600"/>
              <a:ext cx="2105025" cy="319087"/>
            </a:xfrm>
            <a:prstGeom prst="rect">
              <a:avLst/>
            </a:prstGeom>
            <a:solidFill>
              <a:srgbClr val="660066"/>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en-US" altLang="zh-CN" sz="2000" kern="0">
                  <a:solidFill>
                    <a:prstClr val="white"/>
                  </a:solidFill>
                  <a:effectLst/>
                  <a:latin typeface="Garamond" pitchFamily="18" charset="0"/>
                  <a:ea typeface="黑体" panose="02010609060101010101" pitchFamily="49" charset="-122"/>
                </a:rPr>
                <a:t>3104#</a:t>
              </a:r>
              <a:r>
                <a:rPr kumimoji="0" lang="zh-CN" altLang="en-US" sz="2000" kern="0">
                  <a:solidFill>
                    <a:prstClr val="white"/>
                  </a:solidFill>
                  <a:effectLst/>
                  <a:latin typeface="Garamond" pitchFamily="18" charset="0"/>
                  <a:ea typeface="黑体" panose="02010609060101010101" pitchFamily="49" charset="-122"/>
                </a:rPr>
                <a:t>职工记录</a:t>
              </a:r>
            </a:p>
          </p:txBody>
        </p:sp>
        <p:sp>
          <p:nvSpPr>
            <p:cNvPr id="34" name="Rectangle 33">
              <a:extLst>
                <a:ext uri="{FF2B5EF4-FFF2-40B4-BE49-F238E27FC236}">
                  <a16:creationId xmlns:a16="http://schemas.microsoft.com/office/drawing/2014/main" id="{2EF94616-6D7B-46DC-BF98-3EC799B1F39D}"/>
                </a:ext>
              </a:extLst>
            </p:cNvPr>
            <p:cNvSpPr>
              <a:spLocks noChangeArrowheads="1"/>
            </p:cNvSpPr>
            <p:nvPr/>
          </p:nvSpPr>
          <p:spPr bwMode="auto">
            <a:xfrm>
              <a:off x="3361929" y="4795836"/>
              <a:ext cx="2105025" cy="319088"/>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zh-CN" altLang="en-US" sz="2000" kern="0" dirty="0">
                  <a:solidFill>
                    <a:prstClr val="white"/>
                  </a:solidFill>
                  <a:effectLst/>
                  <a:latin typeface="Arial" charset="0"/>
                  <a:ea typeface="黑体" panose="02010609060101010101" pitchFamily="49" charset="-122"/>
                </a:rPr>
                <a:t>┆</a:t>
              </a:r>
            </a:p>
          </p:txBody>
        </p:sp>
        <p:sp>
          <p:nvSpPr>
            <p:cNvPr id="35" name="Rectangle 34">
              <a:extLst>
                <a:ext uri="{FF2B5EF4-FFF2-40B4-BE49-F238E27FC236}">
                  <a16:creationId xmlns:a16="http://schemas.microsoft.com/office/drawing/2014/main" id="{0E820D4A-2504-4FBF-BACF-6586ED0892BB}"/>
                </a:ext>
              </a:extLst>
            </p:cNvPr>
            <p:cNvSpPr>
              <a:spLocks noChangeArrowheads="1"/>
            </p:cNvSpPr>
            <p:nvPr/>
          </p:nvSpPr>
          <p:spPr bwMode="auto">
            <a:xfrm>
              <a:off x="5471715" y="4795836"/>
              <a:ext cx="2109788" cy="319088"/>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zh-CN" altLang="en-US" sz="2000" kern="0">
                  <a:solidFill>
                    <a:prstClr val="white"/>
                  </a:solidFill>
                  <a:effectLst/>
                  <a:latin typeface="Arial" charset="0"/>
                  <a:ea typeface="黑体" panose="02010609060101010101" pitchFamily="49" charset="-122"/>
                </a:rPr>
                <a:t>┆</a:t>
              </a:r>
            </a:p>
          </p:txBody>
        </p:sp>
        <p:sp>
          <p:nvSpPr>
            <p:cNvPr id="36" name="Rectangle 35">
              <a:extLst>
                <a:ext uri="{FF2B5EF4-FFF2-40B4-BE49-F238E27FC236}">
                  <a16:creationId xmlns:a16="http://schemas.microsoft.com/office/drawing/2014/main" id="{6CCEE283-0635-438B-86FD-97783489CF3A}"/>
                </a:ext>
              </a:extLst>
            </p:cNvPr>
            <p:cNvSpPr>
              <a:spLocks noChangeArrowheads="1"/>
            </p:cNvSpPr>
            <p:nvPr/>
          </p:nvSpPr>
          <p:spPr bwMode="auto">
            <a:xfrm>
              <a:off x="7594204" y="4795836"/>
              <a:ext cx="2105025" cy="319088"/>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zh-CN" altLang="en-US" sz="2000" kern="0" dirty="0">
                  <a:solidFill>
                    <a:prstClr val="white"/>
                  </a:solidFill>
                  <a:effectLst/>
                  <a:latin typeface="Arial" charset="0"/>
                  <a:ea typeface="黑体" panose="02010609060101010101" pitchFamily="49" charset="-122"/>
                </a:rPr>
                <a:t>┆</a:t>
              </a:r>
            </a:p>
          </p:txBody>
        </p:sp>
        <p:sp>
          <p:nvSpPr>
            <p:cNvPr id="37" name="Rectangle 36">
              <a:extLst>
                <a:ext uri="{FF2B5EF4-FFF2-40B4-BE49-F238E27FC236}">
                  <a16:creationId xmlns:a16="http://schemas.microsoft.com/office/drawing/2014/main" id="{7DD4DDD8-C18C-4617-A508-EF7CA6BF0993}"/>
                </a:ext>
              </a:extLst>
            </p:cNvPr>
            <p:cNvSpPr>
              <a:spLocks noChangeArrowheads="1"/>
            </p:cNvSpPr>
            <p:nvPr/>
          </p:nvSpPr>
          <p:spPr bwMode="auto">
            <a:xfrm>
              <a:off x="3361929" y="5300661"/>
              <a:ext cx="2105025" cy="319088"/>
            </a:xfrm>
            <a:prstGeom prst="rect">
              <a:avLst/>
            </a:prstGeom>
            <a:solidFill>
              <a:srgbClr val="660066"/>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en-US" altLang="zh-CN" sz="2000" kern="0">
                  <a:solidFill>
                    <a:prstClr val="white"/>
                  </a:solidFill>
                  <a:effectLst/>
                  <a:latin typeface="Garamond" pitchFamily="18" charset="0"/>
                  <a:ea typeface="黑体" panose="02010609060101010101" pitchFamily="49" charset="-122"/>
                </a:rPr>
                <a:t>3103#</a:t>
              </a:r>
              <a:r>
                <a:rPr kumimoji="0" lang="zh-CN" altLang="en-US" sz="2000" kern="0">
                  <a:solidFill>
                    <a:prstClr val="white"/>
                  </a:solidFill>
                  <a:effectLst/>
                  <a:latin typeface="Garamond" pitchFamily="18" charset="0"/>
                  <a:ea typeface="黑体" panose="02010609060101010101" pitchFamily="49" charset="-122"/>
                </a:rPr>
                <a:t>职工记录</a:t>
              </a:r>
            </a:p>
          </p:txBody>
        </p:sp>
        <p:sp>
          <p:nvSpPr>
            <p:cNvPr id="38" name="Rectangle 37">
              <a:extLst>
                <a:ext uri="{FF2B5EF4-FFF2-40B4-BE49-F238E27FC236}">
                  <a16:creationId xmlns:a16="http://schemas.microsoft.com/office/drawing/2014/main" id="{F385DDBD-6428-4FA4-967C-65999D8CC1C9}"/>
                </a:ext>
              </a:extLst>
            </p:cNvPr>
            <p:cNvSpPr>
              <a:spLocks noChangeArrowheads="1"/>
            </p:cNvSpPr>
            <p:nvPr/>
          </p:nvSpPr>
          <p:spPr bwMode="auto">
            <a:xfrm>
              <a:off x="5471715" y="5300661"/>
              <a:ext cx="2109788" cy="319088"/>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endParaRPr kumimoji="0" lang="zh-CN" altLang="en-US" kern="0" baseline="-25000">
                <a:solidFill>
                  <a:prstClr val="white"/>
                </a:solidFill>
                <a:effectLst/>
                <a:latin typeface="Garamond" pitchFamily="18" charset="0"/>
                <a:ea typeface="宋体" pitchFamily="2" charset="-122"/>
              </a:endParaRPr>
            </a:p>
          </p:txBody>
        </p:sp>
        <p:sp>
          <p:nvSpPr>
            <p:cNvPr id="39" name="Rectangle 38">
              <a:extLst>
                <a:ext uri="{FF2B5EF4-FFF2-40B4-BE49-F238E27FC236}">
                  <a16:creationId xmlns:a16="http://schemas.microsoft.com/office/drawing/2014/main" id="{75EEC17A-4225-4AF1-9510-45295A3FB225}"/>
                </a:ext>
              </a:extLst>
            </p:cNvPr>
            <p:cNvSpPr>
              <a:spLocks noChangeArrowheads="1"/>
            </p:cNvSpPr>
            <p:nvPr/>
          </p:nvSpPr>
          <p:spPr bwMode="auto">
            <a:xfrm>
              <a:off x="7594204" y="5300661"/>
              <a:ext cx="2105025" cy="319088"/>
            </a:xfrm>
            <a:prstGeom prst="rect">
              <a:avLst/>
            </a:prstGeom>
            <a:solidFill>
              <a:srgbClr val="339933"/>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endParaRPr kumimoji="0" lang="zh-CN" altLang="en-US" kern="0" baseline="-25000">
                <a:solidFill>
                  <a:prstClr val="white"/>
                </a:solidFill>
                <a:effectLst/>
                <a:latin typeface="Garamond" pitchFamily="18" charset="0"/>
                <a:ea typeface="宋体" pitchFamily="2" charset="-122"/>
              </a:endParaRPr>
            </a:p>
          </p:txBody>
        </p:sp>
        <p:sp>
          <p:nvSpPr>
            <p:cNvPr id="40" name="Freeform 39">
              <a:extLst>
                <a:ext uri="{FF2B5EF4-FFF2-40B4-BE49-F238E27FC236}">
                  <a16:creationId xmlns:a16="http://schemas.microsoft.com/office/drawing/2014/main" id="{24158D15-F04D-4DA2-9094-A71B4C3B30BC}"/>
                </a:ext>
              </a:extLst>
            </p:cNvPr>
            <p:cNvSpPr>
              <a:spLocks/>
            </p:cNvSpPr>
            <p:nvPr/>
          </p:nvSpPr>
          <p:spPr bwMode="auto">
            <a:xfrm>
              <a:off x="2639616" y="2397125"/>
              <a:ext cx="7281863" cy="1031875"/>
            </a:xfrm>
            <a:custGeom>
              <a:avLst/>
              <a:gdLst/>
              <a:ahLst/>
              <a:cxnLst>
                <a:cxn ang="0">
                  <a:pos x="0" y="84"/>
                </a:cxn>
                <a:cxn ang="0">
                  <a:pos x="215" y="0"/>
                </a:cxn>
                <a:cxn ang="0">
                  <a:pos x="4417" y="13"/>
                </a:cxn>
                <a:cxn ang="0">
                  <a:pos x="4579" y="150"/>
                </a:cxn>
                <a:cxn ang="0">
                  <a:pos x="4587" y="559"/>
                </a:cxn>
                <a:cxn ang="0">
                  <a:pos x="4433" y="650"/>
                </a:cxn>
              </a:cxnLst>
              <a:rect l="0" t="0" r="r" b="b"/>
              <a:pathLst>
                <a:path w="4587" h="650">
                  <a:moveTo>
                    <a:pt x="0" y="84"/>
                  </a:moveTo>
                  <a:lnTo>
                    <a:pt x="215" y="0"/>
                  </a:lnTo>
                  <a:lnTo>
                    <a:pt x="4417" y="13"/>
                  </a:lnTo>
                  <a:lnTo>
                    <a:pt x="4579" y="150"/>
                  </a:lnTo>
                  <a:lnTo>
                    <a:pt x="4587" y="559"/>
                  </a:lnTo>
                  <a:lnTo>
                    <a:pt x="4433" y="650"/>
                  </a:lnTo>
                </a:path>
              </a:pathLst>
            </a:custGeom>
            <a:noFill/>
            <a:ln w="38100" cap="sq" cmpd="sng">
              <a:solidFill>
                <a:srgbClr val="FF0000"/>
              </a:solidFill>
              <a:prstDash val="solid"/>
              <a:round/>
              <a:headEnd type="oval" w="med" len="med"/>
              <a:tailEnd type="triangle" w="med" len="med"/>
            </a:ln>
            <a:effectLst/>
          </p:spPr>
          <p:txBody>
            <a:bodyPr lIns="72000" tIns="72000" rIns="72000" bIns="72000"/>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41" name="Freeform 40">
              <a:extLst>
                <a:ext uri="{FF2B5EF4-FFF2-40B4-BE49-F238E27FC236}">
                  <a16:creationId xmlns:a16="http://schemas.microsoft.com/office/drawing/2014/main" id="{021D7A76-5048-4788-B1E9-277EA2B36A83}"/>
                </a:ext>
              </a:extLst>
            </p:cNvPr>
            <p:cNvSpPr>
              <a:spLocks/>
            </p:cNvSpPr>
            <p:nvPr/>
          </p:nvSpPr>
          <p:spPr bwMode="auto">
            <a:xfrm>
              <a:off x="2625328" y="3171825"/>
              <a:ext cx="831850" cy="257175"/>
            </a:xfrm>
            <a:custGeom>
              <a:avLst/>
              <a:gdLst/>
              <a:ahLst/>
              <a:cxnLst>
                <a:cxn ang="0">
                  <a:pos x="0" y="0"/>
                </a:cxn>
                <a:cxn ang="0">
                  <a:pos x="289" y="162"/>
                </a:cxn>
                <a:cxn ang="0">
                  <a:pos x="524" y="154"/>
                </a:cxn>
              </a:cxnLst>
              <a:rect l="0" t="0" r="r" b="b"/>
              <a:pathLst>
                <a:path w="524" h="162">
                  <a:moveTo>
                    <a:pt x="0" y="0"/>
                  </a:moveTo>
                  <a:lnTo>
                    <a:pt x="289" y="162"/>
                  </a:lnTo>
                  <a:lnTo>
                    <a:pt x="524" y="154"/>
                  </a:lnTo>
                </a:path>
              </a:pathLst>
            </a:custGeom>
            <a:noFill/>
            <a:ln w="38100" cap="sq" cmpd="sng">
              <a:solidFill>
                <a:srgbClr val="FF0000"/>
              </a:solidFill>
              <a:prstDash val="solid"/>
              <a:round/>
              <a:headEnd type="oval" w="med" len="med"/>
              <a:tailEnd type="triangle" w="med" len="med"/>
            </a:ln>
            <a:effectLst/>
          </p:spPr>
          <p:txBody>
            <a:bodyPr lIns="72000" tIns="72000" rIns="72000" bIns="72000"/>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42" name="Freeform 41">
              <a:extLst>
                <a:ext uri="{FF2B5EF4-FFF2-40B4-BE49-F238E27FC236}">
                  <a16:creationId xmlns:a16="http://schemas.microsoft.com/office/drawing/2014/main" id="{90B196D9-BD58-490D-9645-4452E346AA70}"/>
                </a:ext>
              </a:extLst>
            </p:cNvPr>
            <p:cNvSpPr>
              <a:spLocks/>
            </p:cNvSpPr>
            <p:nvPr/>
          </p:nvSpPr>
          <p:spPr bwMode="auto">
            <a:xfrm>
              <a:off x="2625329" y="2613024"/>
              <a:ext cx="3201987" cy="239712"/>
            </a:xfrm>
            <a:custGeom>
              <a:avLst/>
              <a:gdLst/>
              <a:ahLst/>
              <a:cxnLst>
                <a:cxn ang="0">
                  <a:pos x="0" y="229"/>
                </a:cxn>
                <a:cxn ang="0">
                  <a:pos x="264" y="0"/>
                </a:cxn>
                <a:cxn ang="0">
                  <a:pos x="1952" y="0"/>
                </a:cxn>
                <a:cxn ang="0">
                  <a:pos x="2017" y="146"/>
                </a:cxn>
              </a:cxnLst>
              <a:rect l="0" t="0" r="r" b="b"/>
              <a:pathLst>
                <a:path w="2017" h="229">
                  <a:moveTo>
                    <a:pt x="0" y="229"/>
                  </a:moveTo>
                  <a:lnTo>
                    <a:pt x="264" y="0"/>
                  </a:lnTo>
                  <a:lnTo>
                    <a:pt x="1952" y="0"/>
                  </a:lnTo>
                  <a:lnTo>
                    <a:pt x="2017" y="146"/>
                  </a:lnTo>
                </a:path>
              </a:pathLst>
            </a:custGeom>
            <a:noFill/>
            <a:ln w="38100" cap="sq" cmpd="sng">
              <a:solidFill>
                <a:srgbClr val="FF0000"/>
              </a:solidFill>
              <a:prstDash val="solid"/>
              <a:round/>
              <a:headEnd type="oval" w="med" len="med"/>
              <a:tailEnd type="triangle" w="med" len="med"/>
            </a:ln>
            <a:effectLst/>
          </p:spPr>
          <p:txBody>
            <a:bodyPr lIns="72000" tIns="72000" rIns="72000" bIns="72000"/>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43" name="Freeform 42">
              <a:extLst>
                <a:ext uri="{FF2B5EF4-FFF2-40B4-BE49-F238E27FC236}">
                  <a16:creationId xmlns:a16="http://schemas.microsoft.com/office/drawing/2014/main" id="{8A6D2BDA-03A8-4070-ABC1-E959BED3AC24}"/>
                </a:ext>
              </a:extLst>
            </p:cNvPr>
            <p:cNvSpPr>
              <a:spLocks/>
            </p:cNvSpPr>
            <p:nvPr/>
          </p:nvSpPr>
          <p:spPr bwMode="auto">
            <a:xfrm>
              <a:off x="2625329" y="3500437"/>
              <a:ext cx="865187" cy="900113"/>
            </a:xfrm>
            <a:custGeom>
              <a:avLst/>
              <a:gdLst/>
              <a:ahLst/>
              <a:cxnLst>
                <a:cxn ang="0">
                  <a:pos x="0" y="0"/>
                </a:cxn>
                <a:cxn ang="0">
                  <a:pos x="289" y="158"/>
                </a:cxn>
                <a:cxn ang="0">
                  <a:pos x="281" y="467"/>
                </a:cxn>
                <a:cxn ang="0">
                  <a:pos x="545" y="567"/>
                </a:cxn>
              </a:cxnLst>
              <a:rect l="0" t="0" r="r" b="b"/>
              <a:pathLst>
                <a:path w="545" h="567">
                  <a:moveTo>
                    <a:pt x="0" y="0"/>
                  </a:moveTo>
                  <a:lnTo>
                    <a:pt x="289" y="158"/>
                  </a:lnTo>
                  <a:lnTo>
                    <a:pt x="281" y="467"/>
                  </a:lnTo>
                  <a:lnTo>
                    <a:pt x="545" y="567"/>
                  </a:lnTo>
                </a:path>
              </a:pathLst>
            </a:custGeom>
            <a:noFill/>
            <a:ln w="38100" cap="sq" cmpd="sng">
              <a:solidFill>
                <a:srgbClr val="FF0000"/>
              </a:solidFill>
              <a:prstDash val="solid"/>
              <a:round/>
              <a:headEnd type="oval" w="med" len="med"/>
              <a:tailEnd type="triangle" w="med" len="med"/>
            </a:ln>
            <a:effectLst/>
          </p:spPr>
          <p:txBody>
            <a:bodyPr lIns="72000" tIns="72000" rIns="72000" bIns="72000"/>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44" name="Freeform 43">
              <a:extLst>
                <a:ext uri="{FF2B5EF4-FFF2-40B4-BE49-F238E27FC236}">
                  <a16:creationId xmlns:a16="http://schemas.microsoft.com/office/drawing/2014/main" id="{1D39DEB2-53A8-4AAC-A0B8-AC859EB8B2E7}"/>
                </a:ext>
              </a:extLst>
            </p:cNvPr>
            <p:cNvSpPr>
              <a:spLocks/>
            </p:cNvSpPr>
            <p:nvPr/>
          </p:nvSpPr>
          <p:spPr bwMode="auto">
            <a:xfrm>
              <a:off x="2625328" y="5084761"/>
              <a:ext cx="755650" cy="374650"/>
            </a:xfrm>
            <a:custGeom>
              <a:avLst/>
              <a:gdLst/>
              <a:ahLst/>
              <a:cxnLst>
                <a:cxn ang="0">
                  <a:pos x="0" y="0"/>
                </a:cxn>
                <a:cxn ang="0">
                  <a:pos x="367" y="236"/>
                </a:cxn>
                <a:cxn ang="0">
                  <a:pos x="476" y="224"/>
                </a:cxn>
              </a:cxnLst>
              <a:rect l="0" t="0" r="r" b="b"/>
              <a:pathLst>
                <a:path w="476" h="236">
                  <a:moveTo>
                    <a:pt x="0" y="0"/>
                  </a:moveTo>
                  <a:lnTo>
                    <a:pt x="367" y="236"/>
                  </a:lnTo>
                  <a:lnTo>
                    <a:pt x="476" y="224"/>
                  </a:lnTo>
                </a:path>
              </a:pathLst>
            </a:custGeom>
            <a:noFill/>
            <a:ln w="38100" cap="sq" cmpd="sng">
              <a:solidFill>
                <a:srgbClr val="FF0000"/>
              </a:solidFill>
              <a:prstDash val="solid"/>
              <a:round/>
              <a:headEnd type="oval" w="med" len="med"/>
              <a:tailEnd type="triangle" w="med" len="med"/>
            </a:ln>
            <a:effectLst/>
          </p:spPr>
          <p:txBody>
            <a:bodyPr lIns="72000" tIns="72000" rIns="72000" bIns="72000"/>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sp>
          <p:nvSpPr>
            <p:cNvPr id="45" name="Rectangle 44">
              <a:extLst>
                <a:ext uri="{FF2B5EF4-FFF2-40B4-BE49-F238E27FC236}">
                  <a16:creationId xmlns:a16="http://schemas.microsoft.com/office/drawing/2014/main" id="{BA19263E-1454-44EE-8615-0F85213A8629}"/>
                </a:ext>
              </a:extLst>
            </p:cNvPr>
            <p:cNvSpPr>
              <a:spLocks noChangeArrowheads="1"/>
            </p:cNvSpPr>
            <p:nvPr/>
          </p:nvSpPr>
          <p:spPr bwMode="auto">
            <a:xfrm>
              <a:off x="1833165" y="3660774"/>
              <a:ext cx="863600" cy="939800"/>
            </a:xfrm>
            <a:prstGeom prst="rect">
              <a:avLst/>
            </a:prstGeom>
            <a:solidFill>
              <a:srgbClr val="0000CC"/>
            </a:solidFill>
            <a:ln w="12700" cap="sq" algn="ctr">
              <a:solidFill>
                <a:srgbClr val="FFFFFF"/>
              </a:solidFill>
              <a:miter lim="800000"/>
              <a:headEnd/>
              <a:tailEnd/>
            </a:ln>
          </p:spPr>
          <p:txBody>
            <a:bodyPr wrap="none" lIns="72000" tIns="72000" rIns="72000" bIns="72000" anchor="ctr"/>
            <a:lstStyle/>
            <a:p>
              <a:pPr algn="ctr" fontAlgn="auto">
                <a:spcBef>
                  <a:spcPts val="0"/>
                </a:spcBef>
                <a:spcAft>
                  <a:spcPct val="0"/>
                </a:spcAft>
                <a:buSzTx/>
                <a:defRPr/>
              </a:pPr>
              <a:r>
                <a:rPr kumimoji="0" lang="zh-CN" altLang="en-US" sz="2400" kern="0">
                  <a:solidFill>
                    <a:prstClr val="white"/>
                  </a:solidFill>
                  <a:effectLst/>
                  <a:latin typeface="Arial" charset="0"/>
                  <a:ea typeface="黑体" panose="02010609060101010101" pitchFamily="49" charset="-122"/>
                </a:rPr>
                <a:t>┆</a:t>
              </a:r>
            </a:p>
          </p:txBody>
        </p:sp>
        <p:sp>
          <p:nvSpPr>
            <p:cNvPr id="46" name="Freeform 45">
              <a:extLst>
                <a:ext uri="{FF2B5EF4-FFF2-40B4-BE49-F238E27FC236}">
                  <a16:creationId xmlns:a16="http://schemas.microsoft.com/office/drawing/2014/main" id="{4E974E72-5D8D-450E-96EB-7570852768BE}"/>
                </a:ext>
              </a:extLst>
            </p:cNvPr>
            <p:cNvSpPr>
              <a:spLocks/>
            </p:cNvSpPr>
            <p:nvPr/>
          </p:nvSpPr>
          <p:spPr bwMode="auto">
            <a:xfrm>
              <a:off x="2631678" y="3952875"/>
              <a:ext cx="2900362" cy="809625"/>
            </a:xfrm>
            <a:custGeom>
              <a:avLst/>
              <a:gdLst/>
              <a:ahLst/>
              <a:cxnLst>
                <a:cxn ang="0">
                  <a:pos x="0" y="510"/>
                </a:cxn>
                <a:cxn ang="0">
                  <a:pos x="138" y="436"/>
                </a:cxn>
                <a:cxn ang="0">
                  <a:pos x="138" y="0"/>
                </a:cxn>
                <a:cxn ang="0">
                  <a:pos x="1827" y="0"/>
                </a:cxn>
              </a:cxnLst>
              <a:rect l="0" t="0" r="r" b="b"/>
              <a:pathLst>
                <a:path w="1827" h="510">
                  <a:moveTo>
                    <a:pt x="0" y="510"/>
                  </a:moveTo>
                  <a:lnTo>
                    <a:pt x="138" y="436"/>
                  </a:lnTo>
                  <a:lnTo>
                    <a:pt x="138" y="0"/>
                  </a:lnTo>
                  <a:lnTo>
                    <a:pt x="1827" y="0"/>
                  </a:lnTo>
                </a:path>
              </a:pathLst>
            </a:custGeom>
            <a:noFill/>
            <a:ln w="38100" cap="sq" cmpd="sng">
              <a:solidFill>
                <a:srgbClr val="FF0000"/>
              </a:solidFill>
              <a:prstDash val="solid"/>
              <a:round/>
              <a:headEnd type="oval" w="med" len="med"/>
              <a:tailEnd type="triangle" w="med" len="med"/>
            </a:ln>
            <a:effectLst/>
          </p:spPr>
          <p:txBody>
            <a:bodyPr lIns="72000" tIns="72000" rIns="72000" bIns="72000"/>
            <a:lstStyle/>
            <a:p>
              <a:pPr fontAlgn="auto">
                <a:spcBef>
                  <a:spcPts val="0"/>
                </a:spcBef>
                <a:spcAft>
                  <a:spcPts val="0"/>
                </a:spcAft>
                <a:buSzTx/>
                <a:defRPr/>
              </a:pPr>
              <a:endParaRPr kumimoji="0" lang="zh-CN" altLang="en-US" sz="1800" kern="0">
                <a:solidFill>
                  <a:prstClr val="white"/>
                </a:solidFill>
                <a:effectLst/>
                <a:latin typeface="Franklin Gothic Book"/>
                <a:ea typeface="黑体" panose="02010609060101010101" pitchFamily="49" charset="-122"/>
              </a:endParaRPr>
            </a:p>
          </p:txBody>
        </p:sp>
      </p:grpSp>
      <p:sp>
        <p:nvSpPr>
          <p:cNvPr id="47" name="Rectangle 46">
            <a:extLst>
              <a:ext uri="{FF2B5EF4-FFF2-40B4-BE49-F238E27FC236}">
                <a16:creationId xmlns:a16="http://schemas.microsoft.com/office/drawing/2014/main" id="{ABB30A26-CF90-453E-B55B-ED186BA6620E}"/>
              </a:ext>
            </a:extLst>
          </p:cNvPr>
          <p:cNvSpPr txBox="1">
            <a:spLocks noChangeArrowheads="1"/>
          </p:cNvSpPr>
          <p:nvPr/>
        </p:nvSpPr>
        <p:spPr bwMode="auto">
          <a:xfrm>
            <a:off x="479376" y="898674"/>
            <a:ext cx="11017224" cy="10772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marL="355600" indent="-355600" eaLnBrk="1" hangingPunct="1">
              <a:defRPr/>
            </a:pPr>
            <a:r>
              <a:rPr kumimoji="0" lang="zh-CN" altLang="en-US" sz="3200" kern="0" dirty="0"/>
              <a:t>索引类似于书的目录，可实现按某些属性（索引关键字）值对数据记录进行快速定位，从而</a:t>
            </a:r>
            <a:r>
              <a:rPr kumimoji="0" lang="zh-CN" altLang="en-US" sz="3200" kern="0" dirty="0">
                <a:solidFill>
                  <a:schemeClr val="accent6">
                    <a:lumMod val="40000"/>
                    <a:lumOff val="60000"/>
                  </a:schemeClr>
                </a:solidFill>
              </a:rPr>
              <a:t>提高数据查询效率</a:t>
            </a:r>
            <a:r>
              <a:rPr kumimoji="0" lang="zh-CN" altLang="en-US" sz="3200" kern="0" dirty="0"/>
              <a:t>。</a:t>
            </a:r>
          </a:p>
        </p:txBody>
      </p:sp>
      <p:sp>
        <p:nvSpPr>
          <p:cNvPr id="48" name="Rectangle 20">
            <a:extLst>
              <a:ext uri="{FF2B5EF4-FFF2-40B4-BE49-F238E27FC236}">
                <a16:creationId xmlns:a16="http://schemas.microsoft.com/office/drawing/2014/main" id="{B6527501-5C6F-4C64-9039-533E9B623C08}"/>
              </a:ext>
            </a:extLst>
          </p:cNvPr>
          <p:cNvSpPr>
            <a:spLocks noChangeArrowheads="1"/>
          </p:cNvSpPr>
          <p:nvPr/>
        </p:nvSpPr>
        <p:spPr bwMode="auto">
          <a:xfrm>
            <a:off x="1456904" y="6132511"/>
            <a:ext cx="1581697" cy="576293"/>
          </a:xfrm>
          <a:prstGeom prst="rect">
            <a:avLst/>
          </a:prstGeom>
          <a:noFill/>
          <a:ln w="12700" cap="sq" algn="ctr">
            <a:noFill/>
            <a:miter lim="800000"/>
            <a:headEnd/>
            <a:tailEnd/>
          </a:ln>
          <a:effectLst/>
        </p:spPr>
        <p:txBody>
          <a:bodyPr wrap="none" lIns="72000" tIns="72000" rIns="72000" bIns="72000">
            <a:spAutoFit/>
          </a:bodyPr>
          <a:lstStyle/>
          <a:p>
            <a:pPr algn="ctr" fontAlgn="auto">
              <a:spcBef>
                <a:spcPts val="0"/>
              </a:spcBef>
              <a:spcAft>
                <a:spcPct val="0"/>
              </a:spcAft>
              <a:buSzTx/>
              <a:defRPr/>
            </a:pPr>
            <a:r>
              <a:rPr lang="zh-CN" altLang="en-US" sz="2800" kern="0" dirty="0">
                <a:solidFill>
                  <a:srgbClr val="FFCC00"/>
                </a:solidFill>
                <a:effectLst>
                  <a:outerShdw blurRad="38100" dist="38100" dir="2700000" algn="tl">
                    <a:srgbClr val="000000"/>
                  </a:outerShdw>
                </a:effectLst>
                <a:latin typeface="Times New Roman" pitchFamily="18" charset="0"/>
                <a:ea typeface="黑体" panose="02010609060101010101" pitchFamily="49" charset="-122"/>
              </a:rPr>
              <a:t>工号</a:t>
            </a:r>
            <a:r>
              <a:rPr kumimoji="0" lang="zh-CN" altLang="en-US" sz="2800" kern="0" dirty="0">
                <a:solidFill>
                  <a:srgbClr val="FFCC00"/>
                </a:solidFill>
                <a:effectLst>
                  <a:outerShdw blurRad="38100" dist="38100" dir="2700000" algn="tl">
                    <a:srgbClr val="000000"/>
                  </a:outerShdw>
                </a:effectLst>
                <a:latin typeface="Times New Roman" pitchFamily="18" charset="0"/>
                <a:ea typeface="黑体" panose="02010609060101010101" pitchFamily="49" charset="-122"/>
              </a:rPr>
              <a:t>索引</a:t>
            </a:r>
          </a:p>
        </p:txBody>
      </p:sp>
    </p:spTree>
    <p:extLst>
      <p:ext uri="{BB962C8B-B14F-4D97-AF65-F5344CB8AC3E}">
        <p14:creationId xmlns:p14="http://schemas.microsoft.com/office/powerpoint/2010/main" val="3638527405"/>
      </p:ext>
    </p:extLst>
  </p:cSld>
  <p:clrMapOvr>
    <a:masterClrMapping/>
  </p:clrMapOvr>
  <mc:AlternateContent xmlns:mc="http://schemas.openxmlformats.org/markup-compatibility/2006" xmlns:p14="http://schemas.microsoft.com/office/powerpoint/2010/main">
    <mc:Choice Requires="p14">
      <p:transition spd="slow" p14:dur="1500">
        <p14:window dir="vert"/>
        <p:sndAc>
          <p:stSnd>
            <p:snd r:embed="rId2" name="arrow.wav"/>
          </p:stSnd>
        </p:sndAc>
      </p:transition>
    </mc:Choice>
    <mc:Fallback xmlns="">
      <p:transition spd="slow">
        <p:fade/>
        <p:sndAc>
          <p:stSnd>
            <p:snd r:embed="rId4" name="arrow.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0"/>
            <a:ext cx="4080073"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en-US" altLang="zh-CN" dirty="0">
                <a:solidFill>
                  <a:srgbClr val="FFFFCC"/>
                </a:solidFill>
                <a:effectLst>
                  <a:outerShdw blurRad="38100" dist="38100" dir="2700000" algn="tl">
                    <a:srgbClr val="000000"/>
                  </a:outerShdw>
                </a:effectLst>
              </a:rPr>
              <a:t>OLD</a:t>
            </a:r>
            <a:r>
              <a:rPr lang="zh-CN" altLang="en-US" dirty="0">
                <a:solidFill>
                  <a:srgbClr val="FFFFCC"/>
                </a:solidFill>
                <a:effectLst>
                  <a:outerShdw blurRad="38100" dist="38100" dir="2700000" algn="tl">
                    <a:srgbClr val="000000"/>
                  </a:outerShdw>
                </a:effectLst>
              </a:rPr>
              <a:t>与</a:t>
            </a:r>
            <a:r>
              <a:rPr lang="en-US" altLang="zh-CN" dirty="0">
                <a:solidFill>
                  <a:srgbClr val="FFFFCC"/>
                </a:solidFill>
                <a:effectLst>
                  <a:outerShdw blurRad="38100" dist="38100" dir="2700000" algn="tl">
                    <a:srgbClr val="000000"/>
                  </a:outerShdw>
                </a:effectLst>
              </a:rPr>
              <a:t>NEW</a:t>
            </a:r>
            <a:r>
              <a:rPr lang="zh-CN" altLang="en-US" dirty="0">
                <a:solidFill>
                  <a:srgbClr val="FFFFCC"/>
                </a:solidFill>
                <a:effectLst>
                  <a:outerShdw blurRad="38100" dist="38100" dir="2700000" algn="tl">
                    <a:srgbClr val="000000"/>
                  </a:outerShdw>
                </a:effectLst>
              </a:rPr>
              <a:t>对象</a:t>
            </a:r>
            <a:endParaRPr lang="zh-CN" altLang="en-US" sz="4000" b="1" dirty="0">
              <a:solidFill>
                <a:srgbClr val="FFFFCC"/>
              </a:solidFill>
              <a:effectLst>
                <a:outerShdw blurRad="38100" dist="38100" dir="2700000" algn="tl">
                  <a:srgbClr val="000000"/>
                </a:outerShdw>
              </a:effectLst>
              <a:cs typeface="+mn-cs"/>
            </a:endParaRPr>
          </a:p>
        </p:txBody>
      </p:sp>
      <p:sp>
        <p:nvSpPr>
          <p:cNvPr id="6" name="Rectangle 4">
            <a:extLst>
              <a:ext uri="{FF2B5EF4-FFF2-40B4-BE49-F238E27FC236}">
                <a16:creationId xmlns:a16="http://schemas.microsoft.com/office/drawing/2014/main" id="{672AD197-4EB4-4CF9-ADA9-24F2B94193B0}"/>
              </a:ext>
            </a:extLst>
          </p:cNvPr>
          <p:cNvSpPr txBox="1">
            <a:spLocks noChangeArrowheads="1"/>
          </p:cNvSpPr>
          <p:nvPr/>
        </p:nvSpPr>
        <p:spPr bwMode="auto">
          <a:xfrm>
            <a:off x="479376" y="900023"/>
            <a:ext cx="1116124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l"/>
              <a:defRPr sz="2400">
                <a:solidFill>
                  <a:srgbClr val="CCFFCC"/>
                </a:solidFill>
                <a:effectLst>
                  <a:outerShdw blurRad="38100" dist="38100" dir="2700000" algn="tl">
                    <a:srgbClr val="000000"/>
                  </a:outerShdw>
                </a:effectLst>
                <a:latin typeface="+mn-lt"/>
                <a:ea typeface="+mn-ea"/>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000">
                <a:solidFill>
                  <a:srgbClr val="CCFFCC"/>
                </a:solidFill>
                <a:effectLst>
                  <a:outerShdw blurRad="38100" dist="38100" dir="2700000" algn="tl">
                    <a:srgbClr val="000000"/>
                  </a:outerShdw>
                </a:effectLst>
                <a:latin typeface="+mn-lt"/>
                <a:ea typeface="+mn-ea"/>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5pPr>
            <a:lvl6pPr marL="2514600" indent="-228600" algn="l" rtl="0" fontAlgn="base">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a:solidFill>
                  <a:srgbClr val="CCFFCC"/>
                </a:solidFill>
                <a:effectLst>
                  <a:outerShdw blurRad="38100" dist="38100" dir="2700000" algn="tl">
                    <a:srgbClr val="000000"/>
                  </a:outerShdw>
                </a:effectLst>
                <a:latin typeface="+mn-lt"/>
                <a:ea typeface="+mn-ea"/>
              </a:defRPr>
            </a:lvl9pPr>
          </a:lstStyle>
          <a:p>
            <a:pPr eaLnBrk="1" hangingPunct="1">
              <a:spcAft>
                <a:spcPts val="2400"/>
              </a:spcAft>
              <a:defRPr/>
            </a:pPr>
            <a:r>
              <a:rPr kumimoji="0" lang="en-US" altLang="zh-CN" sz="3000" kern="0" dirty="0">
                <a:latin typeface="Arial Narrow" pitchFamily="34" charset="0"/>
              </a:rPr>
              <a:t>OLD</a:t>
            </a:r>
            <a:r>
              <a:rPr kumimoji="0" lang="zh-CN" altLang="en-US" sz="3000" kern="0" dirty="0">
                <a:latin typeface="Arial Narrow" pitchFamily="34" charset="0"/>
              </a:rPr>
              <a:t>和</a:t>
            </a:r>
            <a:r>
              <a:rPr kumimoji="0" lang="en-US" altLang="zh-CN" sz="3000" kern="0" dirty="0">
                <a:latin typeface="Arial Narrow" pitchFamily="34" charset="0"/>
              </a:rPr>
              <a:t>NEW</a:t>
            </a:r>
            <a:r>
              <a:rPr kumimoji="0" lang="zh-CN" altLang="en-US" sz="3000" kern="0" dirty="0">
                <a:latin typeface="Arial Narrow" pitchFamily="34" charset="0"/>
              </a:rPr>
              <a:t>是</a:t>
            </a:r>
            <a:r>
              <a:rPr kumimoji="0" lang="zh-CN" altLang="en-US" sz="3000" kern="0" dirty="0">
                <a:solidFill>
                  <a:schemeClr val="accent6">
                    <a:lumMod val="40000"/>
                    <a:lumOff val="60000"/>
                  </a:schemeClr>
                </a:solidFill>
                <a:latin typeface="Arial Narrow" pitchFamily="34" charset="0"/>
              </a:rPr>
              <a:t>仅能在触发程序中使用</a:t>
            </a:r>
            <a:r>
              <a:rPr kumimoji="0" lang="zh-CN" altLang="en-US" sz="3000" kern="0" dirty="0">
                <a:latin typeface="Arial Narrow" pitchFamily="34" charset="0"/>
              </a:rPr>
              <a:t>的两个特殊的系统对象，用于存放被更新的记录。</a:t>
            </a:r>
          </a:p>
          <a:p>
            <a:pPr eaLnBrk="1" hangingPunct="1">
              <a:spcAft>
                <a:spcPts val="2400"/>
              </a:spcAft>
              <a:defRPr/>
            </a:pPr>
            <a:r>
              <a:rPr kumimoji="0" lang="en-US" altLang="zh-CN" sz="3000" kern="0" dirty="0">
                <a:latin typeface="Arial Narrow" pitchFamily="34" charset="0"/>
              </a:rPr>
              <a:t>OLD</a:t>
            </a:r>
            <a:r>
              <a:rPr kumimoji="0" lang="zh-CN" altLang="en-US" sz="3000" kern="0" dirty="0">
                <a:latin typeface="Arial Narrow" pitchFamily="34" charset="0"/>
              </a:rPr>
              <a:t>表示被删除的记录。可以使用“</a:t>
            </a:r>
            <a:r>
              <a:rPr kumimoji="0" lang="en-US" altLang="zh-CN" sz="3000" kern="0" dirty="0">
                <a:latin typeface="Arial Narrow" pitchFamily="34" charset="0"/>
              </a:rPr>
              <a:t>OLD.</a:t>
            </a:r>
            <a:r>
              <a:rPr kumimoji="0" lang="zh-CN" altLang="en-US" sz="3000" kern="0" dirty="0">
                <a:latin typeface="Arial Narrow" pitchFamily="34" charset="0"/>
              </a:rPr>
              <a:t>字段名”访问被删除记录中的某个字段。</a:t>
            </a:r>
            <a:r>
              <a:rPr kumimoji="0" lang="en-US" altLang="zh-CN" sz="3000" kern="0" dirty="0">
                <a:latin typeface="Arial Narrow" pitchFamily="34" charset="0"/>
              </a:rPr>
              <a:t>OLD</a:t>
            </a:r>
            <a:r>
              <a:rPr kumimoji="0" lang="zh-CN" altLang="en-US" sz="3000" kern="0" dirty="0">
                <a:latin typeface="Arial Narrow" pitchFamily="34" charset="0"/>
              </a:rPr>
              <a:t>是只读的，只能引用它，不能更改它。</a:t>
            </a:r>
          </a:p>
          <a:p>
            <a:pPr eaLnBrk="1" hangingPunct="1">
              <a:spcAft>
                <a:spcPts val="2400"/>
              </a:spcAft>
              <a:defRPr/>
            </a:pPr>
            <a:r>
              <a:rPr kumimoji="0" lang="en-US" altLang="zh-CN" sz="3000" kern="0" dirty="0">
                <a:latin typeface="Arial Narrow" pitchFamily="34" charset="0"/>
              </a:rPr>
              <a:t>NEW</a:t>
            </a:r>
            <a:r>
              <a:rPr kumimoji="0" lang="zh-CN" altLang="en-US" sz="3000" kern="0" dirty="0">
                <a:latin typeface="Arial Narrow" pitchFamily="34" charset="0"/>
              </a:rPr>
              <a:t>表示新插入的记录。可以使用“</a:t>
            </a:r>
            <a:r>
              <a:rPr kumimoji="0" lang="en-US" altLang="zh-CN" sz="3000" kern="0" dirty="0">
                <a:latin typeface="Arial Narrow" pitchFamily="34" charset="0"/>
              </a:rPr>
              <a:t>NEW.</a:t>
            </a:r>
            <a:r>
              <a:rPr kumimoji="0" lang="zh-CN" altLang="en-US" sz="3000" kern="0" dirty="0">
                <a:latin typeface="Arial Narrow" pitchFamily="34" charset="0"/>
              </a:rPr>
              <a:t>字段名”访问新记录中的某个字段。在</a:t>
            </a:r>
            <a:r>
              <a:rPr kumimoji="0" lang="en-US" altLang="zh-CN" sz="3000" kern="0" dirty="0">
                <a:latin typeface="Arial Narrow" pitchFamily="34" charset="0"/>
              </a:rPr>
              <a:t>BEFORE</a:t>
            </a:r>
            <a:r>
              <a:rPr kumimoji="0" lang="zh-CN" altLang="en-US" sz="3000" kern="0" dirty="0">
                <a:latin typeface="Arial Narrow" pitchFamily="34" charset="0"/>
              </a:rPr>
              <a:t>触发程序中可使用</a:t>
            </a:r>
            <a:r>
              <a:rPr kumimoji="0" lang="en-US" altLang="zh-CN" sz="3000" kern="0" dirty="0">
                <a:latin typeface="Arial Narrow" pitchFamily="34" charset="0"/>
              </a:rPr>
              <a:t>SET</a:t>
            </a:r>
            <a:r>
              <a:rPr kumimoji="0" lang="zh-CN" altLang="en-US" sz="3000" kern="0" dirty="0">
                <a:latin typeface="Arial Narrow" pitchFamily="34" charset="0"/>
              </a:rPr>
              <a:t>命令更改</a:t>
            </a:r>
            <a:r>
              <a:rPr kumimoji="0" lang="en-US" altLang="zh-CN" sz="3000" kern="0" dirty="0">
                <a:latin typeface="Arial Narrow" pitchFamily="34" charset="0"/>
              </a:rPr>
              <a:t>NEW</a:t>
            </a:r>
            <a:r>
              <a:rPr kumimoji="0" lang="zh-CN" altLang="en-US" sz="3000" kern="0" dirty="0">
                <a:latin typeface="Arial Narrow" pitchFamily="34" charset="0"/>
              </a:rPr>
              <a:t>记录的值。但在</a:t>
            </a:r>
            <a:r>
              <a:rPr kumimoji="0" lang="en-US" altLang="zh-CN" sz="3000" kern="0" dirty="0">
                <a:latin typeface="Arial Narrow" pitchFamily="34" charset="0"/>
              </a:rPr>
              <a:t>AFTER</a:t>
            </a:r>
            <a:r>
              <a:rPr kumimoji="0" lang="zh-CN" altLang="en-US" sz="3000" kern="0" dirty="0">
                <a:latin typeface="Arial Narrow" pitchFamily="34" charset="0"/>
              </a:rPr>
              <a:t>触发程序中不能再修改</a:t>
            </a:r>
            <a:r>
              <a:rPr kumimoji="0" lang="en-US" altLang="zh-CN" sz="3000" kern="0" dirty="0">
                <a:latin typeface="Arial Narrow" pitchFamily="34" charset="0"/>
              </a:rPr>
              <a:t>NEW</a:t>
            </a:r>
            <a:r>
              <a:rPr kumimoji="0" lang="zh-CN" altLang="en-US" sz="3000" kern="0" dirty="0">
                <a:latin typeface="Arial Narrow" pitchFamily="34" charset="0"/>
              </a:rPr>
              <a:t>记录的值。</a:t>
            </a:r>
          </a:p>
          <a:p>
            <a:pPr eaLnBrk="1" hangingPunct="1">
              <a:spcAft>
                <a:spcPts val="2400"/>
              </a:spcAft>
              <a:defRPr/>
            </a:pPr>
            <a:r>
              <a:rPr kumimoji="0" lang="zh-CN" altLang="en-US" sz="3000" kern="0" dirty="0">
                <a:latin typeface="Arial Narrow" pitchFamily="34" charset="0"/>
              </a:rPr>
              <a:t>对于 </a:t>
            </a:r>
            <a:r>
              <a:rPr kumimoji="0" lang="en-US" altLang="zh-CN" sz="3000" kern="0" dirty="0">
                <a:latin typeface="Arial Narrow" pitchFamily="34" charset="0"/>
              </a:rPr>
              <a:t>INSERT</a:t>
            </a:r>
            <a:r>
              <a:rPr kumimoji="0" lang="zh-CN" altLang="en-US" sz="3000" kern="0" dirty="0">
                <a:latin typeface="Arial Narrow" pitchFamily="34" charset="0"/>
              </a:rPr>
              <a:t>操作，只有</a:t>
            </a:r>
            <a:r>
              <a:rPr kumimoji="0" lang="en-US" altLang="zh-CN" sz="3000" kern="0" dirty="0">
                <a:latin typeface="Arial Narrow" pitchFamily="34" charset="0"/>
              </a:rPr>
              <a:t>NEW</a:t>
            </a:r>
            <a:r>
              <a:rPr kumimoji="0" lang="zh-CN" altLang="en-US" sz="3000" kern="0" dirty="0">
                <a:latin typeface="Arial Narrow" pitchFamily="34" charset="0"/>
              </a:rPr>
              <a:t>关键字是合法的。对于 </a:t>
            </a:r>
            <a:r>
              <a:rPr kumimoji="0" lang="en-US" altLang="zh-CN" sz="3000" kern="0" dirty="0">
                <a:latin typeface="Arial Narrow" pitchFamily="34" charset="0"/>
              </a:rPr>
              <a:t>DELETE</a:t>
            </a:r>
            <a:r>
              <a:rPr kumimoji="0" lang="zh-CN" altLang="en-US" sz="3000" kern="0" dirty="0">
                <a:latin typeface="Arial Narrow" pitchFamily="34" charset="0"/>
              </a:rPr>
              <a:t>操作，只有</a:t>
            </a:r>
            <a:r>
              <a:rPr kumimoji="0" lang="en-US" altLang="zh-CN" sz="3000" kern="0" dirty="0">
                <a:latin typeface="Arial Narrow" pitchFamily="34" charset="0"/>
              </a:rPr>
              <a:t>OLD</a:t>
            </a:r>
            <a:r>
              <a:rPr kumimoji="0" lang="zh-CN" altLang="en-US" sz="3000" kern="0" dirty="0">
                <a:latin typeface="Arial Narrow" pitchFamily="34" charset="0"/>
              </a:rPr>
              <a:t>关键字是合法的。对于 </a:t>
            </a:r>
            <a:r>
              <a:rPr kumimoji="0" lang="en-US" altLang="zh-CN" sz="3000" kern="0" dirty="0">
                <a:latin typeface="Arial Narrow" pitchFamily="34" charset="0"/>
              </a:rPr>
              <a:t>UPDATE</a:t>
            </a:r>
            <a:r>
              <a:rPr kumimoji="0" lang="zh-CN" altLang="en-US" sz="3000" kern="0" dirty="0">
                <a:latin typeface="Arial Narrow" pitchFamily="34" charset="0"/>
              </a:rPr>
              <a:t>操作</a:t>
            </a:r>
            <a:r>
              <a:rPr kumimoji="0" lang="en-US" altLang="zh-CN" sz="3000" kern="0" dirty="0">
                <a:latin typeface="Arial Narrow" pitchFamily="34" charset="0"/>
              </a:rPr>
              <a:t>NEW</a:t>
            </a:r>
            <a:r>
              <a:rPr kumimoji="0" lang="zh-CN" altLang="en-US" sz="3000" kern="0" dirty="0">
                <a:latin typeface="Arial Narrow" pitchFamily="34" charset="0"/>
              </a:rPr>
              <a:t>关键字和</a:t>
            </a:r>
            <a:r>
              <a:rPr kumimoji="0" lang="en-US" altLang="zh-CN" sz="3000" kern="0" dirty="0">
                <a:latin typeface="Arial Narrow" pitchFamily="34" charset="0"/>
              </a:rPr>
              <a:t>OLD</a:t>
            </a:r>
            <a:r>
              <a:rPr kumimoji="0" lang="zh-CN" altLang="en-US" sz="3000" kern="0" dirty="0">
                <a:latin typeface="Arial Narrow" pitchFamily="34" charset="0"/>
              </a:rPr>
              <a:t>关键字都可用。</a:t>
            </a:r>
          </a:p>
        </p:txBody>
      </p:sp>
    </p:spTree>
    <p:extLst>
      <p:ext uri="{BB962C8B-B14F-4D97-AF65-F5344CB8AC3E}">
        <p14:creationId xmlns:p14="http://schemas.microsoft.com/office/powerpoint/2010/main" val="1444932288"/>
      </p:ext>
    </p:extLst>
  </p:cSld>
  <p:clrMapOvr>
    <a:masterClrMapping/>
  </p:clrMapOvr>
  <p:transition spd="slow">
    <p:wipe dir="r"/>
    <p:sndAc>
      <p:stSnd>
        <p:snd r:embed="rId2" name="arrow.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0"/>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触发器示例</a:t>
            </a:r>
            <a:endParaRPr lang="zh-CN" altLang="en-US" sz="4000" b="1" dirty="0">
              <a:solidFill>
                <a:srgbClr val="FFFFCC"/>
              </a:solidFill>
              <a:effectLst>
                <a:outerShdw blurRad="38100" dist="38100" dir="2700000" algn="tl">
                  <a:srgbClr val="000000"/>
                </a:outerShdw>
              </a:effectLst>
              <a:cs typeface="+mn-cs"/>
            </a:endParaRPr>
          </a:p>
        </p:txBody>
      </p:sp>
      <p:sp>
        <p:nvSpPr>
          <p:cNvPr id="2" name="矩形 1">
            <a:extLst>
              <a:ext uri="{FF2B5EF4-FFF2-40B4-BE49-F238E27FC236}">
                <a16:creationId xmlns:a16="http://schemas.microsoft.com/office/drawing/2014/main" id="{04EC3BDF-4E2D-45F5-8799-7BD739A1D4E0}"/>
              </a:ext>
            </a:extLst>
          </p:cNvPr>
          <p:cNvSpPr/>
          <p:nvPr/>
        </p:nvSpPr>
        <p:spPr>
          <a:xfrm>
            <a:off x="767408" y="780025"/>
            <a:ext cx="10945216" cy="954107"/>
          </a:xfrm>
          <a:prstGeom prst="rect">
            <a:avLst/>
          </a:prstGeom>
        </p:spPr>
        <p:txBody>
          <a:bodyPr wrap="square">
            <a:spAutoFit/>
          </a:bodyPr>
          <a:lstStyle/>
          <a:p>
            <a:r>
              <a:rPr lang="zh-CN" altLang="en-US" sz="2800" dirty="0">
                <a:solidFill>
                  <a:srgbClr val="CCFF99"/>
                </a:solidFill>
                <a:latin typeface="楷体" panose="02010609060101010101" pitchFamily="49" charset="-122"/>
                <a:ea typeface="楷体" panose="02010609060101010101" pitchFamily="49" charset="-122"/>
              </a:rPr>
              <a:t>为</a:t>
            </a:r>
            <a:r>
              <a:rPr lang="en-US" altLang="zh-CN" sz="2800" dirty="0">
                <a:solidFill>
                  <a:srgbClr val="CCFF99"/>
                </a:solidFill>
                <a:latin typeface="楷体" panose="02010609060101010101" pitchFamily="49" charset="-122"/>
                <a:ea typeface="楷体" panose="02010609060101010101" pitchFamily="49" charset="-122"/>
              </a:rPr>
              <a:t>teacher</a:t>
            </a:r>
            <a:r>
              <a:rPr lang="zh-CN" altLang="en-US" sz="2800" dirty="0">
                <a:solidFill>
                  <a:srgbClr val="CCFF99"/>
                </a:solidFill>
                <a:latin typeface="楷体" panose="02010609060101010101" pitchFamily="49" charset="-122"/>
                <a:ea typeface="楷体" panose="02010609060101010101" pitchFamily="49" charset="-122"/>
              </a:rPr>
              <a:t>表创建一个名为</a:t>
            </a:r>
            <a:r>
              <a:rPr lang="en-US" altLang="zh-CN" sz="2800" dirty="0" err="1">
                <a:solidFill>
                  <a:srgbClr val="CCFF99"/>
                </a:solidFill>
                <a:latin typeface="楷体" panose="02010609060101010101" pitchFamily="49" charset="-122"/>
                <a:ea typeface="楷体" panose="02010609060101010101" pitchFamily="49" charset="-122"/>
              </a:rPr>
              <a:t>tr_teacher_insert</a:t>
            </a:r>
            <a:r>
              <a:rPr lang="zh-CN" altLang="en-US" sz="2800" dirty="0">
                <a:solidFill>
                  <a:srgbClr val="CCFF99"/>
                </a:solidFill>
                <a:latin typeface="楷体" panose="02010609060101010101" pitchFamily="49" charset="-122"/>
                <a:ea typeface="楷体" panose="02010609060101010101" pitchFamily="49" charset="-122"/>
              </a:rPr>
              <a:t>的触发器，实现不允许给</a:t>
            </a:r>
            <a:r>
              <a:rPr lang="en-US" altLang="zh-CN" sz="2800" dirty="0">
                <a:solidFill>
                  <a:srgbClr val="CCFF99"/>
                </a:solidFill>
                <a:latin typeface="楷体" panose="02010609060101010101" pitchFamily="49" charset="-122"/>
                <a:ea typeface="楷体" panose="02010609060101010101" pitchFamily="49" charset="-122"/>
              </a:rPr>
              <a:t>teacher</a:t>
            </a:r>
            <a:r>
              <a:rPr lang="zh-CN" altLang="en-US" sz="2800" dirty="0">
                <a:solidFill>
                  <a:srgbClr val="CCFF99"/>
                </a:solidFill>
                <a:latin typeface="楷体" panose="02010609060101010101" pitchFamily="49" charset="-122"/>
                <a:ea typeface="楷体" panose="02010609060101010101" pitchFamily="49" charset="-122"/>
              </a:rPr>
              <a:t>表新插入工资为负值的记录。</a:t>
            </a:r>
          </a:p>
        </p:txBody>
      </p:sp>
      <p:sp>
        <p:nvSpPr>
          <p:cNvPr id="3" name="矩形 2">
            <a:extLst>
              <a:ext uri="{FF2B5EF4-FFF2-40B4-BE49-F238E27FC236}">
                <a16:creationId xmlns:a16="http://schemas.microsoft.com/office/drawing/2014/main" id="{ECE15DF9-C976-43F3-92AD-AC09A3159FF4}"/>
              </a:ext>
            </a:extLst>
          </p:cNvPr>
          <p:cNvSpPr/>
          <p:nvPr/>
        </p:nvSpPr>
        <p:spPr>
          <a:xfrm>
            <a:off x="870922" y="1916832"/>
            <a:ext cx="10625677" cy="4524315"/>
          </a:xfrm>
          <a:prstGeom prst="rect">
            <a:avLst/>
          </a:prstGeom>
          <a:solidFill>
            <a:schemeClr val="tx1"/>
          </a:solidFill>
          <a:ln w="19050">
            <a:solidFill>
              <a:schemeClr val="accent3">
                <a:lumMod val="60000"/>
                <a:lumOff val="40000"/>
              </a:schemeClr>
            </a:solidFill>
          </a:ln>
        </p:spPr>
        <p:txBody>
          <a:bodyPr wrap="square">
            <a:spAutoFit/>
          </a:bodyPr>
          <a:lstStyle/>
          <a:p>
            <a:r>
              <a:rPr lang="en-US" altLang="zh-CN" sz="2400" dirty="0">
                <a:solidFill>
                  <a:schemeClr val="bg1"/>
                </a:solidFill>
                <a:latin typeface="宋体" panose="02010600030101010101" pitchFamily="2" charset="-122"/>
                <a:ea typeface="宋体" panose="02010600030101010101" pitchFamily="2" charset="-122"/>
              </a:rPr>
              <a:t>USE </a:t>
            </a:r>
            <a:r>
              <a:rPr lang="en-US" altLang="zh-CN" sz="2400" dirty="0" err="1">
                <a:solidFill>
                  <a:schemeClr val="bg1"/>
                </a:solidFill>
                <a:latin typeface="宋体" panose="02010600030101010101" pitchFamily="2" charset="-122"/>
                <a:ea typeface="宋体" panose="02010600030101010101" pitchFamily="2" charset="-122"/>
              </a:rPr>
              <a:t>xjgl</a:t>
            </a:r>
            <a:r>
              <a:rPr lang="en-US" altLang="zh-CN" sz="2400" dirty="0">
                <a:solidFill>
                  <a:schemeClr val="bg1"/>
                </a:solidFill>
                <a:latin typeface="宋体" panose="02010600030101010101" pitchFamily="2" charset="-122"/>
                <a:ea typeface="宋体" panose="02010600030101010101" pitchFamily="2" charset="-122"/>
              </a:rPr>
              <a:t>;</a:t>
            </a:r>
          </a:p>
          <a:p>
            <a:r>
              <a:rPr lang="en-US" altLang="zh-CN" sz="2400" dirty="0">
                <a:solidFill>
                  <a:schemeClr val="bg1"/>
                </a:solidFill>
                <a:latin typeface="宋体" panose="02010600030101010101" pitchFamily="2" charset="-122"/>
                <a:ea typeface="宋体" panose="02010600030101010101" pitchFamily="2" charset="-122"/>
              </a:rPr>
              <a:t>DELIMITER //</a:t>
            </a:r>
          </a:p>
          <a:p>
            <a:r>
              <a:rPr lang="en-US" altLang="zh-CN" sz="2400" dirty="0">
                <a:solidFill>
                  <a:schemeClr val="bg1"/>
                </a:solidFill>
                <a:latin typeface="宋体" panose="02010600030101010101" pitchFamily="2" charset="-122"/>
                <a:ea typeface="宋体" panose="02010600030101010101" pitchFamily="2" charset="-122"/>
              </a:rPr>
              <a:t>CREATE TRIGGER </a:t>
            </a:r>
            <a:r>
              <a:rPr lang="en-US" altLang="zh-CN" sz="2400" dirty="0" err="1">
                <a:solidFill>
                  <a:schemeClr val="bg1"/>
                </a:solidFill>
                <a:latin typeface="宋体" panose="02010600030101010101" pitchFamily="2" charset="-122"/>
                <a:ea typeface="宋体" panose="02010600030101010101" pitchFamily="2" charset="-122"/>
              </a:rPr>
              <a:t>tr_teacher_insert</a:t>
            </a:r>
            <a:r>
              <a:rPr lang="en-US" altLang="zh-CN" sz="2400" dirty="0">
                <a:solidFill>
                  <a:schemeClr val="bg1"/>
                </a:solidFill>
                <a:latin typeface="宋体" panose="02010600030101010101" pitchFamily="2" charset="-122"/>
                <a:ea typeface="宋体" panose="02010600030101010101" pitchFamily="2" charset="-122"/>
              </a:rPr>
              <a:t> BEFORE INSERT ON teacher</a:t>
            </a:r>
          </a:p>
          <a:p>
            <a:r>
              <a:rPr lang="en-US" altLang="zh-CN" sz="2400" dirty="0">
                <a:solidFill>
                  <a:schemeClr val="bg1"/>
                </a:solidFill>
                <a:latin typeface="宋体" panose="02010600030101010101" pitchFamily="2" charset="-122"/>
                <a:ea typeface="宋体" panose="02010600030101010101" pitchFamily="2" charset="-122"/>
              </a:rPr>
              <a:t>FOR EACH ROW</a:t>
            </a:r>
          </a:p>
          <a:p>
            <a:r>
              <a:rPr lang="en-US" altLang="zh-CN" sz="2400" dirty="0">
                <a:solidFill>
                  <a:schemeClr val="bg1"/>
                </a:solidFill>
                <a:latin typeface="宋体" panose="02010600030101010101" pitchFamily="2" charset="-122"/>
                <a:ea typeface="宋体" panose="02010600030101010101" pitchFamily="2" charset="-122"/>
              </a:rPr>
              <a:t>BEGIN</a:t>
            </a:r>
          </a:p>
          <a:p>
            <a:r>
              <a:rPr lang="en-US" altLang="zh-CN" sz="2400" dirty="0">
                <a:solidFill>
                  <a:schemeClr val="bg1"/>
                </a:solidFill>
                <a:latin typeface="宋体" panose="02010600030101010101" pitchFamily="2" charset="-122"/>
                <a:ea typeface="宋体" panose="02010600030101010101" pitchFamily="2" charset="-122"/>
              </a:rPr>
              <a:t>  IF NEW.</a:t>
            </a:r>
            <a:r>
              <a:rPr lang="zh-CN" altLang="en-US" sz="2400" dirty="0">
                <a:solidFill>
                  <a:schemeClr val="bg1"/>
                </a:solidFill>
                <a:latin typeface="宋体" panose="02010600030101010101" pitchFamily="2" charset="-122"/>
                <a:ea typeface="宋体" panose="02010600030101010101" pitchFamily="2" charset="-122"/>
              </a:rPr>
              <a:t>工资</a:t>
            </a:r>
            <a:r>
              <a:rPr lang="en-US" altLang="zh-CN" sz="2400" dirty="0">
                <a:solidFill>
                  <a:schemeClr val="bg1"/>
                </a:solidFill>
                <a:latin typeface="宋体" panose="02010600030101010101" pitchFamily="2" charset="-122"/>
                <a:ea typeface="宋体" panose="02010600030101010101" pitchFamily="2" charset="-122"/>
              </a:rPr>
              <a:t> is NOT NULL &amp;&amp; NEW.</a:t>
            </a:r>
            <a:r>
              <a:rPr lang="zh-CN" altLang="en-US" sz="2400" dirty="0">
                <a:solidFill>
                  <a:schemeClr val="bg1"/>
                </a:solidFill>
                <a:latin typeface="宋体" panose="02010600030101010101" pitchFamily="2" charset="-122"/>
                <a:ea typeface="宋体" panose="02010600030101010101" pitchFamily="2" charset="-122"/>
              </a:rPr>
              <a:t>工资</a:t>
            </a:r>
            <a:r>
              <a:rPr lang="en-US" altLang="zh-CN" sz="2400" dirty="0">
                <a:solidFill>
                  <a:schemeClr val="bg1"/>
                </a:solidFill>
                <a:latin typeface="宋体" panose="02010600030101010101" pitchFamily="2" charset="-122"/>
                <a:ea typeface="宋体" panose="02010600030101010101" pitchFamily="2" charset="-122"/>
              </a:rPr>
              <a:t>&lt;0 THEN</a:t>
            </a:r>
          </a:p>
          <a:p>
            <a:r>
              <a:rPr lang="en-US" altLang="zh-CN" sz="2400" dirty="0">
                <a:solidFill>
                  <a:schemeClr val="bg1"/>
                </a:solidFill>
                <a:latin typeface="宋体" panose="02010600030101010101" pitchFamily="2" charset="-122"/>
                <a:ea typeface="宋体" panose="02010600030101010101" pitchFamily="2" charset="-122"/>
              </a:rPr>
              <a:t>     SIGNAL SQLSTATE 'HY000' </a:t>
            </a:r>
          </a:p>
          <a:p>
            <a:r>
              <a:rPr lang="en-US" altLang="zh-CN" sz="2400" dirty="0">
                <a:solidFill>
                  <a:schemeClr val="bg1"/>
                </a:solidFill>
                <a:latin typeface="宋体" panose="02010600030101010101" pitchFamily="2" charset="-122"/>
                <a:ea typeface="宋体" panose="02010600030101010101" pitchFamily="2" charset="-122"/>
              </a:rPr>
              <a:t>        SET MESSAGE_TEXT = '</a:t>
            </a:r>
            <a:r>
              <a:rPr lang="zh-CN" altLang="en-US" sz="2400" dirty="0">
                <a:solidFill>
                  <a:schemeClr val="bg1"/>
                </a:solidFill>
                <a:latin typeface="宋体" panose="02010600030101010101" pitchFamily="2" charset="-122"/>
                <a:ea typeface="宋体" panose="02010600030101010101" pitchFamily="2" charset="-122"/>
              </a:rPr>
              <a:t>工资不能小于</a:t>
            </a:r>
            <a:r>
              <a:rPr lang="en-US" altLang="zh-CN" sz="2400" dirty="0">
                <a:solidFill>
                  <a:schemeClr val="bg1"/>
                </a:solidFill>
                <a:latin typeface="宋体" panose="02010600030101010101" pitchFamily="2" charset="-122"/>
                <a:ea typeface="宋体" panose="02010600030101010101" pitchFamily="2" charset="-122"/>
              </a:rPr>
              <a:t>0</a:t>
            </a:r>
            <a:r>
              <a:rPr lang="zh-CN" altLang="en-US" sz="2400" dirty="0">
                <a:solidFill>
                  <a:schemeClr val="bg1"/>
                </a:solidFill>
                <a:latin typeface="宋体" panose="02010600030101010101" pitchFamily="2" charset="-122"/>
                <a:ea typeface="宋体" panose="02010600030101010101" pitchFamily="2" charset="-122"/>
              </a:rPr>
              <a:t>，插入失败！</a:t>
            </a:r>
            <a:r>
              <a:rPr lang="en-US" altLang="zh-CN" sz="2400" dirty="0">
                <a:solidFill>
                  <a:schemeClr val="bg1"/>
                </a:solidFill>
                <a:latin typeface="宋体" panose="02010600030101010101" pitchFamily="2" charset="-122"/>
                <a:ea typeface="宋体" panose="02010600030101010101" pitchFamily="2" charset="-122"/>
              </a:rPr>
              <a:t>';</a:t>
            </a:r>
          </a:p>
          <a:p>
            <a:r>
              <a:rPr lang="en-US" altLang="zh-CN" sz="2400" dirty="0">
                <a:solidFill>
                  <a:schemeClr val="bg1"/>
                </a:solidFill>
                <a:latin typeface="宋体" panose="02010600030101010101" pitchFamily="2" charset="-122"/>
                <a:ea typeface="宋体" panose="02010600030101010101" pitchFamily="2" charset="-122"/>
              </a:rPr>
              <a:t>  END IF;</a:t>
            </a:r>
          </a:p>
          <a:p>
            <a:r>
              <a:rPr lang="en-US" altLang="zh-CN" sz="2400" dirty="0">
                <a:solidFill>
                  <a:schemeClr val="bg1"/>
                </a:solidFill>
                <a:latin typeface="宋体" panose="02010600030101010101" pitchFamily="2" charset="-122"/>
                <a:ea typeface="宋体" panose="02010600030101010101" pitchFamily="2" charset="-122"/>
              </a:rPr>
              <a:t>END;</a:t>
            </a:r>
          </a:p>
          <a:p>
            <a:r>
              <a:rPr lang="en-US" altLang="zh-CN" sz="2400" dirty="0">
                <a:solidFill>
                  <a:schemeClr val="bg1"/>
                </a:solidFill>
                <a:latin typeface="宋体" panose="02010600030101010101" pitchFamily="2" charset="-122"/>
                <a:ea typeface="宋体" panose="02010600030101010101" pitchFamily="2" charset="-122"/>
              </a:rPr>
              <a:t>//</a:t>
            </a:r>
          </a:p>
          <a:p>
            <a:r>
              <a:rPr lang="en-US" altLang="zh-CN" sz="2400" dirty="0">
                <a:solidFill>
                  <a:schemeClr val="bg1"/>
                </a:solidFill>
                <a:latin typeface="宋体" panose="02010600030101010101" pitchFamily="2" charset="-122"/>
                <a:ea typeface="宋体" panose="02010600030101010101" pitchFamily="2" charset="-122"/>
              </a:rPr>
              <a:t>DELIMITER ;</a:t>
            </a: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68998138"/>
      </p:ext>
    </p:extLst>
  </p:cSld>
  <p:clrMapOvr>
    <a:masterClrMapping/>
  </p:clrMapOvr>
  <p:transition spd="slow">
    <p:wipe dir="r"/>
    <p:sndAc>
      <p:stSnd>
        <p:snd r:embed="rId2" name="arrow.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0"/>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删除触发器</a:t>
            </a:r>
            <a:endParaRPr lang="zh-CN" altLang="en-US" sz="4000" b="1" dirty="0">
              <a:solidFill>
                <a:srgbClr val="FFFFCC"/>
              </a:solidFill>
              <a:effectLst>
                <a:outerShdw blurRad="38100" dist="38100" dir="2700000" algn="tl">
                  <a:srgbClr val="000000"/>
                </a:outerShdw>
              </a:effectLst>
              <a:cs typeface="+mn-cs"/>
            </a:endParaRPr>
          </a:p>
        </p:txBody>
      </p:sp>
      <p:sp>
        <p:nvSpPr>
          <p:cNvPr id="5" name="Rectangle 5">
            <a:extLst>
              <a:ext uri="{FF2B5EF4-FFF2-40B4-BE49-F238E27FC236}">
                <a16:creationId xmlns:a16="http://schemas.microsoft.com/office/drawing/2014/main" id="{2F21BE25-E6AF-4BA2-B5E6-684818D49C4F}"/>
              </a:ext>
            </a:extLst>
          </p:cNvPr>
          <p:cNvSpPr>
            <a:spLocks noChangeArrowheads="1"/>
          </p:cNvSpPr>
          <p:nvPr/>
        </p:nvSpPr>
        <p:spPr bwMode="auto">
          <a:xfrm>
            <a:off x="849017" y="2287507"/>
            <a:ext cx="10657184"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lstStyle/>
          <a:p>
            <a:pPr>
              <a:spcBef>
                <a:spcPct val="50000"/>
              </a:spcBef>
              <a:spcAft>
                <a:spcPct val="0"/>
              </a:spcAft>
              <a:buClr>
                <a:srgbClr val="FFFFFF"/>
              </a:buClr>
            </a:pPr>
            <a:r>
              <a:rPr lang="en-US" altLang="zh-CN" sz="3200" kern="0" dirty="0">
                <a:solidFill>
                  <a:prstClr val="white"/>
                </a:solidFill>
                <a:latin typeface="楷体" panose="02010609060101010101" pitchFamily="49" charset="-122"/>
                <a:ea typeface="楷体" panose="02010609060101010101" pitchFamily="49" charset="-122"/>
              </a:rPr>
              <a:t>IF EXISTS</a:t>
            </a:r>
            <a:r>
              <a:rPr lang="zh-CN" altLang="en-US" sz="3200" kern="0" dirty="0">
                <a:solidFill>
                  <a:prstClr val="white"/>
                </a:solidFill>
                <a:latin typeface="楷体" panose="02010609060101010101" pitchFamily="49" charset="-122"/>
                <a:ea typeface="楷体" panose="02010609060101010101" pitchFamily="49" charset="-122"/>
              </a:rPr>
              <a:t>短语的作用是在删除时如果被删除的触发器并不存在，系统也不用抛出因找不到触发器而删除失败的错误</a:t>
            </a:r>
          </a:p>
        </p:txBody>
      </p:sp>
      <p:sp>
        <p:nvSpPr>
          <p:cNvPr id="6" name="Rectangle 6">
            <a:extLst>
              <a:ext uri="{FF2B5EF4-FFF2-40B4-BE49-F238E27FC236}">
                <a16:creationId xmlns:a16="http://schemas.microsoft.com/office/drawing/2014/main" id="{7CCF5430-0F4B-40ED-A6E4-13E4A8D58352}"/>
              </a:ext>
            </a:extLst>
          </p:cNvPr>
          <p:cNvSpPr>
            <a:spLocks noChangeArrowheads="1"/>
          </p:cNvSpPr>
          <p:nvPr/>
        </p:nvSpPr>
        <p:spPr bwMode="auto">
          <a:xfrm>
            <a:off x="822647" y="4400707"/>
            <a:ext cx="9449817" cy="658257"/>
          </a:xfrm>
          <a:prstGeom prst="rect">
            <a:avLst/>
          </a:prstGeom>
          <a:noFill/>
          <a:ln w="9525">
            <a:noFill/>
            <a:miter lim="800000"/>
            <a:headEnd/>
            <a:tailEnd/>
          </a:ln>
          <a:effectLst/>
        </p:spPr>
        <p:txBody>
          <a:bodyPr/>
          <a:lstStyle/>
          <a:p>
            <a:pPr algn="just">
              <a:spcAft>
                <a:spcPct val="15000"/>
              </a:spcAft>
              <a:buClr>
                <a:srgbClr val="FFFFFF"/>
              </a:buClr>
              <a:buSzPct val="85000"/>
            </a:pPr>
            <a:r>
              <a:rPr lang="zh-CN" altLang="en-US" sz="3200" kern="0" dirty="0">
                <a:solidFill>
                  <a:srgbClr val="FFFFCC"/>
                </a:solidFill>
                <a:effectLst>
                  <a:outerShdw blurRad="38100" dist="38100" dir="2700000" algn="tl">
                    <a:srgbClr val="000000"/>
                  </a:outerShdw>
                </a:effectLst>
                <a:latin typeface="楷体" panose="02010609060101010101" pitchFamily="49" charset="-122"/>
                <a:ea typeface="楷体" panose="02010609060101010101" pitchFamily="49" charset="-122"/>
              </a:rPr>
              <a:t>删除名称为“</a:t>
            </a:r>
            <a:r>
              <a:rPr lang="en-US" altLang="zh-CN" sz="3200" kern="0" dirty="0" err="1">
                <a:solidFill>
                  <a:srgbClr val="FFFFCC"/>
                </a:solidFill>
                <a:effectLst>
                  <a:outerShdw blurRad="38100" dist="38100" dir="2700000" algn="tl">
                    <a:srgbClr val="000000"/>
                  </a:outerShdw>
                </a:effectLst>
                <a:latin typeface="楷体" panose="02010609060101010101" pitchFamily="49" charset="-122"/>
                <a:ea typeface="楷体" panose="02010609060101010101" pitchFamily="49" charset="-122"/>
              </a:rPr>
              <a:t>tr_teacher_insert</a:t>
            </a:r>
            <a:r>
              <a:rPr lang="en-US" altLang="zh-CN" sz="3200" kern="0" dirty="0">
                <a:solidFill>
                  <a:srgbClr val="FFFFCC"/>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3200" kern="0" dirty="0">
                <a:solidFill>
                  <a:srgbClr val="FFFFCC"/>
                </a:solidFill>
                <a:effectLst>
                  <a:outerShdw blurRad="38100" dist="38100" dir="2700000" algn="tl">
                    <a:srgbClr val="000000"/>
                  </a:outerShdw>
                </a:effectLst>
                <a:latin typeface="楷体" panose="02010609060101010101" pitchFamily="49" charset="-122"/>
                <a:ea typeface="楷体" panose="02010609060101010101" pitchFamily="49" charset="-122"/>
              </a:rPr>
              <a:t>的触发器</a:t>
            </a:r>
          </a:p>
        </p:txBody>
      </p:sp>
      <p:sp>
        <p:nvSpPr>
          <p:cNvPr id="8" name="Rectangle 4">
            <a:extLst>
              <a:ext uri="{FF2B5EF4-FFF2-40B4-BE49-F238E27FC236}">
                <a16:creationId xmlns:a16="http://schemas.microsoft.com/office/drawing/2014/main" id="{45CC1E2C-44F0-4AE4-A393-42405D2BFAB1}"/>
              </a:ext>
            </a:extLst>
          </p:cNvPr>
          <p:cNvSpPr txBox="1">
            <a:spLocks noChangeArrowheads="1"/>
          </p:cNvSpPr>
          <p:nvPr/>
        </p:nvSpPr>
        <p:spPr bwMode="auto">
          <a:xfrm>
            <a:off x="834885" y="1229666"/>
            <a:ext cx="8715990" cy="6582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eaLnBrk="1" hangingPunct="1">
              <a:lnSpc>
                <a:spcPct val="110000"/>
              </a:lnSpc>
              <a:spcAft>
                <a:spcPct val="0"/>
              </a:spcAft>
              <a:buNone/>
              <a:defRPr/>
            </a:pPr>
            <a:r>
              <a:rPr kumimoji="0" lang="en-US" altLang="zh-CN" sz="3600" b="1" dirty="0">
                <a:solidFill>
                  <a:srgbClr val="FFFF00"/>
                </a:solidFill>
                <a:latin typeface="Arial" charset="0"/>
              </a:rPr>
              <a:t>DROP TRIGGER</a:t>
            </a:r>
            <a:r>
              <a:rPr lang="en-US" altLang="zh-CN" sz="3600" dirty="0"/>
              <a:t> [IF EXISTS] </a:t>
            </a:r>
            <a:r>
              <a:rPr lang="zh-CN" altLang="en-US" sz="3600" dirty="0"/>
              <a:t>触发器名</a:t>
            </a:r>
            <a:r>
              <a:rPr lang="en-US" altLang="zh-CN" sz="3600" dirty="0"/>
              <a:t>;</a:t>
            </a:r>
          </a:p>
        </p:txBody>
      </p:sp>
      <p:sp>
        <p:nvSpPr>
          <p:cNvPr id="9" name="Rectangle 7">
            <a:extLst>
              <a:ext uri="{FF2B5EF4-FFF2-40B4-BE49-F238E27FC236}">
                <a16:creationId xmlns:a16="http://schemas.microsoft.com/office/drawing/2014/main" id="{54AC99C1-4C01-4900-A292-845403DBEE0F}"/>
              </a:ext>
            </a:extLst>
          </p:cNvPr>
          <p:cNvSpPr>
            <a:spLocks noChangeArrowheads="1"/>
          </p:cNvSpPr>
          <p:nvPr/>
        </p:nvSpPr>
        <p:spPr bwMode="auto">
          <a:xfrm>
            <a:off x="983432" y="5171914"/>
            <a:ext cx="7416800" cy="647700"/>
          </a:xfrm>
          <a:prstGeom prst="rect">
            <a:avLst/>
          </a:prstGeom>
          <a:solidFill>
            <a:schemeClr val="tx1"/>
          </a:solidFill>
          <a:ln w="19050">
            <a:solidFill>
              <a:schemeClr val="accent3">
                <a:lumMod val="60000"/>
                <a:lumOff val="40000"/>
              </a:schemeClr>
            </a:solidFill>
          </a:ln>
        </p:spPr>
        <p:txBody>
          <a:bodyPr wrap="square">
            <a:noAutofit/>
          </a:bodyPr>
          <a:lstStyle/>
          <a:p>
            <a:r>
              <a:rPr lang="en-US" altLang="zh-CN" sz="3200" dirty="0">
                <a:solidFill>
                  <a:schemeClr val="bg1"/>
                </a:solidFill>
                <a:latin typeface="宋体" panose="02010600030101010101" pitchFamily="2" charset="-122"/>
                <a:ea typeface="宋体" panose="02010600030101010101" pitchFamily="2" charset="-122"/>
              </a:rPr>
              <a:t>DROP TRIGGER  </a:t>
            </a:r>
            <a:r>
              <a:rPr lang="en-US" altLang="zh-CN" sz="3200" dirty="0" err="1">
                <a:solidFill>
                  <a:schemeClr val="bg1"/>
                </a:solidFill>
                <a:latin typeface="宋体" panose="02010600030101010101" pitchFamily="2" charset="-122"/>
                <a:ea typeface="宋体" panose="02010600030101010101" pitchFamily="2" charset="-122"/>
              </a:rPr>
              <a:t>tr_teacher_insert</a:t>
            </a:r>
            <a:r>
              <a:rPr lang="en-US" altLang="zh-CN" sz="3200" dirty="0">
                <a:solidFill>
                  <a:schemeClr val="bg1"/>
                </a:solidFill>
                <a:latin typeface="宋体" panose="02010600030101010101" pitchFamily="2" charset="-122"/>
                <a:ea typeface="宋体" panose="02010600030101010101" pitchFamily="2" charset="-122"/>
              </a:rPr>
              <a:t>;</a:t>
            </a:r>
            <a:endParaRPr lang="zh-CN" altLang="en-US" sz="32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36952796"/>
      </p:ext>
    </p:extLst>
  </p:cSld>
  <p:clrMapOvr>
    <a:masterClrMapping/>
  </p:clrMapOvr>
  <p:transition spd="slow">
    <p:wipe dir="r"/>
    <p:sndAc>
      <p:stSnd>
        <p:snd r:embed="rId2" name="arrow.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建立索引</a:t>
            </a:r>
            <a:endParaRPr lang="zh-CN" altLang="en-US" sz="4000" b="1" dirty="0">
              <a:solidFill>
                <a:srgbClr val="FFFFCC"/>
              </a:solidFill>
              <a:effectLst>
                <a:outerShdw blurRad="38100" dist="38100" dir="2700000" algn="tl">
                  <a:srgbClr val="000000"/>
                </a:outerShdw>
              </a:effectLst>
              <a:cs typeface="+mn-cs"/>
            </a:endParaRPr>
          </a:p>
        </p:txBody>
      </p:sp>
      <p:sp>
        <p:nvSpPr>
          <p:cNvPr id="5" name="Rectangle 3">
            <a:extLst>
              <a:ext uri="{FF2B5EF4-FFF2-40B4-BE49-F238E27FC236}">
                <a16:creationId xmlns:a16="http://schemas.microsoft.com/office/drawing/2014/main" id="{D9F6A76C-484C-4A3F-ACC1-5CC12EDD3D17}"/>
              </a:ext>
            </a:extLst>
          </p:cNvPr>
          <p:cNvSpPr txBox="1">
            <a:spLocks noChangeArrowheads="1"/>
          </p:cNvSpPr>
          <p:nvPr/>
        </p:nvSpPr>
        <p:spPr bwMode="auto">
          <a:xfrm>
            <a:off x="767408" y="908720"/>
            <a:ext cx="9781653" cy="4549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lvl="0" eaLnBrk="1" hangingPunct="1">
              <a:lnSpc>
                <a:spcPct val="120000"/>
              </a:lnSpc>
              <a:spcAft>
                <a:spcPct val="0"/>
              </a:spcAft>
              <a:buNone/>
              <a:defRPr/>
            </a:pPr>
            <a:r>
              <a:rPr kumimoji="0" lang="en-US" altLang="en-US" sz="3200" b="1" dirty="0">
                <a:solidFill>
                  <a:srgbClr val="FFFF00"/>
                </a:solidFill>
                <a:latin typeface="Arial" charset="0"/>
              </a:rPr>
              <a:t>CREATE</a:t>
            </a:r>
            <a:r>
              <a:rPr kumimoji="0" lang="en-US" altLang="en-US" sz="3200" dirty="0">
                <a:latin typeface="Arial" charset="0"/>
              </a:rPr>
              <a:t> </a:t>
            </a:r>
            <a:r>
              <a:rPr kumimoji="0" lang="en-US" altLang="zh-CN" sz="3200" dirty="0">
                <a:latin typeface="Arial" charset="0"/>
              </a:rPr>
              <a:t> </a:t>
            </a:r>
            <a:r>
              <a:rPr kumimoji="0" lang="en-US" altLang="en-US" sz="3200" dirty="0">
                <a:latin typeface="Arial" charset="0"/>
              </a:rPr>
              <a:t>[UNIQUE | FULLTEXT | SPATIAL] </a:t>
            </a:r>
            <a:r>
              <a:rPr kumimoji="0" lang="en-US" altLang="zh-CN" sz="3200" dirty="0">
                <a:latin typeface="Arial" charset="0"/>
              </a:rPr>
              <a:t> </a:t>
            </a:r>
          </a:p>
          <a:p>
            <a:pPr eaLnBrk="1" hangingPunct="1">
              <a:lnSpc>
                <a:spcPct val="120000"/>
              </a:lnSpc>
              <a:spcAft>
                <a:spcPct val="0"/>
              </a:spcAft>
              <a:buNone/>
              <a:defRPr/>
            </a:pPr>
            <a:r>
              <a:rPr kumimoji="0" lang="en-US" altLang="zh-CN" sz="3200" b="1" dirty="0">
                <a:solidFill>
                  <a:srgbClr val="FFFF00"/>
                </a:solidFill>
                <a:latin typeface="Arial" charset="0"/>
              </a:rPr>
              <a:t>    </a:t>
            </a:r>
            <a:r>
              <a:rPr kumimoji="0" lang="en-US" altLang="en-US" sz="3200" b="1" dirty="0">
                <a:solidFill>
                  <a:srgbClr val="FFFF00"/>
                </a:solidFill>
                <a:latin typeface="Arial" charset="0"/>
              </a:rPr>
              <a:t>INDEX</a:t>
            </a:r>
            <a:r>
              <a:rPr kumimoji="0" lang="en-US" altLang="zh-CN" sz="3200" b="1" dirty="0">
                <a:solidFill>
                  <a:srgbClr val="FFFF00"/>
                </a:solidFill>
                <a:latin typeface="Arial" charset="0"/>
              </a:rPr>
              <a:t> </a:t>
            </a:r>
            <a:r>
              <a:rPr kumimoji="0" lang="en-US" altLang="en-US" sz="3200" dirty="0">
                <a:latin typeface="Arial" charset="0"/>
              </a:rPr>
              <a:t> &lt;</a:t>
            </a:r>
            <a:r>
              <a:rPr kumimoji="0" lang="en-US" altLang="en-US" sz="3200" i="1" dirty="0" err="1">
                <a:latin typeface="Arial" charset="0"/>
              </a:rPr>
              <a:t>索引名</a:t>
            </a:r>
            <a:r>
              <a:rPr kumimoji="0" lang="en-US" altLang="en-US" sz="3200" dirty="0">
                <a:latin typeface="Arial" charset="0"/>
              </a:rPr>
              <a:t>&gt;</a:t>
            </a:r>
            <a:endParaRPr kumimoji="0" lang="en-US" altLang="zh-CN" sz="3200" dirty="0">
              <a:latin typeface="Arial" charset="0"/>
            </a:endParaRPr>
          </a:p>
          <a:p>
            <a:pPr lvl="0" eaLnBrk="1" hangingPunct="1">
              <a:lnSpc>
                <a:spcPct val="120000"/>
              </a:lnSpc>
              <a:spcAft>
                <a:spcPct val="0"/>
              </a:spcAft>
              <a:buNone/>
              <a:defRPr/>
            </a:pPr>
            <a:r>
              <a:rPr kumimoji="0" lang="en-US" altLang="zh-CN" sz="3200" b="1" dirty="0">
                <a:solidFill>
                  <a:srgbClr val="FFFF66"/>
                </a:solidFill>
                <a:latin typeface="Arial" charset="0"/>
              </a:rPr>
              <a:t>    </a:t>
            </a:r>
            <a:r>
              <a:rPr kumimoji="0" lang="en-US" altLang="en-US" sz="3200" b="1" dirty="0">
                <a:solidFill>
                  <a:srgbClr val="FFFF66"/>
                </a:solidFill>
                <a:latin typeface="Arial" charset="0"/>
              </a:rPr>
              <a:t>ON</a:t>
            </a:r>
            <a:r>
              <a:rPr kumimoji="0" lang="en-US" altLang="en-US" sz="3200" dirty="0">
                <a:latin typeface="Arial" charset="0"/>
              </a:rPr>
              <a:t> &lt;</a:t>
            </a:r>
            <a:r>
              <a:rPr kumimoji="0" lang="en-US" altLang="en-US" sz="3200" i="1" dirty="0" err="1">
                <a:latin typeface="Arial" charset="0"/>
              </a:rPr>
              <a:t>表名</a:t>
            </a:r>
            <a:r>
              <a:rPr kumimoji="0" lang="en-US" altLang="en-US" sz="3200" dirty="0">
                <a:latin typeface="Arial" charset="0"/>
              </a:rPr>
              <a:t>&gt; </a:t>
            </a:r>
            <a:r>
              <a:rPr kumimoji="0" lang="en-US" altLang="en-US" sz="3200" b="1" dirty="0">
                <a:solidFill>
                  <a:srgbClr val="FFFF66"/>
                </a:solidFill>
                <a:latin typeface="Arial" charset="0"/>
              </a:rPr>
              <a:t>(</a:t>
            </a:r>
            <a:r>
              <a:rPr kumimoji="0" lang="en-US" altLang="en-US" sz="3200" i="1" dirty="0">
                <a:latin typeface="Arial" charset="0"/>
              </a:rPr>
              <a:t>&lt;</a:t>
            </a:r>
            <a:r>
              <a:rPr kumimoji="0" lang="en-US" altLang="en-US" sz="3200" i="1" dirty="0" err="1">
                <a:latin typeface="Arial" charset="0"/>
              </a:rPr>
              <a:t>列名</a:t>
            </a:r>
            <a:r>
              <a:rPr kumimoji="0" lang="en-US" altLang="en-US" sz="3200" i="1" dirty="0">
                <a:latin typeface="Arial" charset="0"/>
              </a:rPr>
              <a:t>&gt;[(</a:t>
            </a:r>
            <a:r>
              <a:rPr kumimoji="0" lang="zh-CN" altLang="en-US" sz="3200" i="1" dirty="0">
                <a:latin typeface="Arial" charset="0"/>
              </a:rPr>
              <a:t>长度</a:t>
            </a:r>
            <a:r>
              <a:rPr kumimoji="0" lang="en-US" altLang="en-US" sz="3200" i="1" dirty="0">
                <a:latin typeface="Arial" charset="0"/>
              </a:rPr>
              <a:t>)]</a:t>
            </a:r>
            <a:r>
              <a:rPr kumimoji="0" lang="en-US" altLang="zh-CN" sz="3200" i="1" dirty="0">
                <a:latin typeface="Arial" charset="0"/>
              </a:rPr>
              <a:t> </a:t>
            </a:r>
            <a:r>
              <a:rPr kumimoji="0" lang="en-US" altLang="en-US" sz="3200" i="1" dirty="0">
                <a:latin typeface="Arial" charset="0"/>
              </a:rPr>
              <a:t>[</a:t>
            </a:r>
            <a:r>
              <a:rPr kumimoji="0" lang="en-US" altLang="en-US" sz="3200" i="1" dirty="0" err="1">
                <a:latin typeface="Arial" charset="0"/>
              </a:rPr>
              <a:t>次序</a:t>
            </a:r>
            <a:r>
              <a:rPr kumimoji="0" lang="en-US" altLang="en-US" sz="3200" i="1" dirty="0">
                <a:latin typeface="Arial" charset="0"/>
              </a:rPr>
              <a:t>][,…]</a:t>
            </a:r>
            <a:r>
              <a:rPr kumimoji="0" lang="en-US" altLang="en-US" sz="3200" b="1" dirty="0">
                <a:solidFill>
                  <a:srgbClr val="FFFF66"/>
                </a:solidFill>
                <a:latin typeface="Arial" charset="0"/>
              </a:rPr>
              <a:t>)</a:t>
            </a:r>
            <a:endParaRPr kumimoji="0" lang="en-US" altLang="en-US" sz="3200" dirty="0">
              <a:latin typeface="Arial" charset="0"/>
            </a:endParaRPr>
          </a:p>
        </p:txBody>
      </p:sp>
      <p:sp>
        <p:nvSpPr>
          <p:cNvPr id="6" name="Rectangle 4">
            <a:extLst>
              <a:ext uri="{FF2B5EF4-FFF2-40B4-BE49-F238E27FC236}">
                <a16:creationId xmlns:a16="http://schemas.microsoft.com/office/drawing/2014/main" id="{D8EBCD18-87F7-4EB2-9EE7-492BB8BF5E18}"/>
              </a:ext>
            </a:extLst>
          </p:cNvPr>
          <p:cNvSpPr>
            <a:spLocks noChangeArrowheads="1"/>
          </p:cNvSpPr>
          <p:nvPr/>
        </p:nvSpPr>
        <p:spPr bwMode="auto">
          <a:xfrm>
            <a:off x="947486" y="2971834"/>
            <a:ext cx="10549114" cy="487362"/>
          </a:xfrm>
          <a:prstGeom prst="rect">
            <a:avLst/>
          </a:prstGeom>
          <a:noFill/>
          <a:ln w="12700" cap="sq">
            <a:noFill/>
            <a:miter lim="800000"/>
            <a:headEnd/>
            <a:tailEnd/>
          </a:ln>
          <a:effectLst/>
        </p:spPr>
        <p:txBody>
          <a:bodyPr lIns="0" tIns="0" rIns="0" bIns="0"/>
          <a:lstStyle/>
          <a:p>
            <a:pPr marL="185738" indent="-185738" fontAlgn="auto">
              <a:spcBef>
                <a:spcPts val="0"/>
              </a:spcBef>
              <a:spcAft>
                <a:spcPts val="1200"/>
              </a:spcAft>
              <a:buClr>
                <a:srgbClr val="FFFFFF"/>
              </a:buClr>
              <a:buSzTx/>
              <a:buFontTx/>
              <a:buChar char="•"/>
              <a:defRPr/>
            </a:pPr>
            <a:r>
              <a:rPr kumimoji="0" lang="en-US" altLang="zh-CN" sz="3200" kern="0" dirty="0">
                <a:solidFill>
                  <a:srgbClr val="99FF66"/>
                </a:solidFill>
                <a:effectLst>
                  <a:outerShdw blurRad="38100" dist="38100" dir="2700000" algn="tl">
                    <a:srgbClr val="000000"/>
                  </a:outerShdw>
                </a:effectLst>
                <a:latin typeface="Franklin Gothic Book"/>
                <a:ea typeface="黑体" panose="02010609060101010101" pitchFamily="49" charset="-122"/>
              </a:rPr>
              <a:t>UNIQUE</a:t>
            </a:r>
            <a:r>
              <a:rPr kumimoji="0" lang="zh-CN" altLang="en-US" sz="3200" kern="0" dirty="0">
                <a:solidFill>
                  <a:prstClr val="white"/>
                </a:solidFill>
                <a:effectLst>
                  <a:outerShdw blurRad="38100" dist="38100" dir="2700000" algn="tl">
                    <a:srgbClr val="000000"/>
                  </a:outerShdw>
                </a:effectLst>
                <a:latin typeface="Franklin Gothic Book"/>
                <a:ea typeface="黑体" panose="02010609060101010101" pitchFamily="49" charset="-122"/>
              </a:rPr>
              <a:t>表明建立</a:t>
            </a:r>
            <a:r>
              <a:rPr kumimoji="0" lang="zh-CN" altLang="en-US" sz="3200" kern="0" dirty="0">
                <a:solidFill>
                  <a:srgbClr val="99FF66"/>
                </a:solidFill>
                <a:effectLst>
                  <a:outerShdw blurRad="38100" dist="38100" dir="2700000" algn="tl">
                    <a:srgbClr val="000000"/>
                  </a:outerShdw>
                </a:effectLst>
                <a:latin typeface="Franklin Gothic Book"/>
                <a:ea typeface="黑体" panose="02010609060101010101" pitchFamily="49" charset="-122"/>
              </a:rPr>
              <a:t>唯一索引</a:t>
            </a:r>
            <a:r>
              <a:rPr kumimoji="0" lang="zh-CN" altLang="en-US" sz="3200" kern="0" dirty="0">
                <a:solidFill>
                  <a:prstClr val="white"/>
                </a:solidFill>
                <a:effectLst>
                  <a:outerShdw blurRad="38100" dist="38100" dir="2700000" algn="tl">
                    <a:srgbClr val="000000"/>
                  </a:outerShdw>
                </a:effectLst>
                <a:latin typeface="Franklin Gothic Book"/>
                <a:ea typeface="黑体" panose="02010609060101010101" pitchFamily="49" charset="-122"/>
              </a:rPr>
              <a:t>，即每一个索引值只对应唯一的数据记录。</a:t>
            </a:r>
            <a:endParaRPr kumimoji="0" lang="en-US" altLang="zh-CN" sz="3200" kern="0" dirty="0">
              <a:solidFill>
                <a:prstClr val="white"/>
              </a:solidFill>
              <a:effectLst>
                <a:outerShdw blurRad="38100" dist="38100" dir="2700000" algn="tl">
                  <a:srgbClr val="000000"/>
                </a:outerShdw>
              </a:effectLst>
              <a:latin typeface="Franklin Gothic Book"/>
              <a:ea typeface="黑体" panose="02010609060101010101" pitchFamily="49" charset="-122"/>
            </a:endParaRPr>
          </a:p>
          <a:p>
            <a:pPr marL="185738" indent="-185738" fontAlgn="auto">
              <a:spcBef>
                <a:spcPts val="0"/>
              </a:spcBef>
              <a:spcAft>
                <a:spcPts val="1200"/>
              </a:spcAft>
              <a:buClr>
                <a:srgbClr val="FFFFFF"/>
              </a:buClr>
              <a:buSzTx/>
              <a:buFontTx/>
              <a:buChar char="•"/>
              <a:defRPr/>
            </a:pPr>
            <a:r>
              <a:rPr kumimoji="0" lang="en-US" altLang="zh-CN" sz="3200" kern="0" dirty="0">
                <a:solidFill>
                  <a:srgbClr val="99FF66"/>
                </a:solidFill>
                <a:effectLst>
                  <a:outerShdw blurRad="38100" dist="38100" dir="2700000" algn="tl">
                    <a:srgbClr val="000000"/>
                  </a:outerShdw>
                </a:effectLst>
                <a:latin typeface="Franklin Gothic Book"/>
                <a:ea typeface="黑体" panose="02010609060101010101" pitchFamily="49" charset="-122"/>
              </a:rPr>
              <a:t>FULLTEXT</a:t>
            </a:r>
            <a:r>
              <a:rPr kumimoji="0" lang="zh-CN" altLang="en-US" sz="3200" kern="0" dirty="0">
                <a:solidFill>
                  <a:prstClr val="white"/>
                </a:solidFill>
                <a:effectLst>
                  <a:outerShdw blurRad="38100" dist="38100" dir="2700000" algn="tl">
                    <a:srgbClr val="000000"/>
                  </a:outerShdw>
                </a:effectLst>
                <a:latin typeface="Franklin Gothic Book"/>
                <a:ea typeface="黑体" panose="02010609060101010101" pitchFamily="49" charset="-122"/>
              </a:rPr>
              <a:t>表示建立</a:t>
            </a:r>
            <a:r>
              <a:rPr kumimoji="0" lang="zh-CN" altLang="en-US" sz="3200" kern="0" dirty="0">
                <a:solidFill>
                  <a:srgbClr val="99FF66"/>
                </a:solidFill>
                <a:effectLst>
                  <a:outerShdw blurRad="38100" dist="38100" dir="2700000" algn="tl">
                    <a:srgbClr val="000000"/>
                  </a:outerShdw>
                </a:effectLst>
                <a:latin typeface="Franklin Gothic Book"/>
                <a:ea typeface="黑体" panose="02010609060101010101" pitchFamily="49" charset="-122"/>
              </a:rPr>
              <a:t>全文索引</a:t>
            </a:r>
            <a:r>
              <a:rPr kumimoji="0" lang="zh-CN" altLang="en-US" sz="3200" kern="0" dirty="0">
                <a:solidFill>
                  <a:prstClr val="white"/>
                </a:solidFill>
                <a:effectLst>
                  <a:outerShdw blurRad="38100" dist="38100" dir="2700000" algn="tl">
                    <a:srgbClr val="000000"/>
                  </a:outerShdw>
                </a:effectLst>
                <a:latin typeface="Franklin Gothic Book"/>
                <a:ea typeface="黑体" panose="02010609060101010101" pitchFamily="49" charset="-122"/>
              </a:rPr>
              <a:t>。</a:t>
            </a:r>
            <a:endParaRPr kumimoji="0" lang="en-US" altLang="zh-CN" sz="3200" kern="0" dirty="0">
              <a:solidFill>
                <a:prstClr val="white"/>
              </a:solidFill>
              <a:effectLst>
                <a:outerShdw blurRad="38100" dist="38100" dir="2700000" algn="tl">
                  <a:srgbClr val="000000"/>
                </a:outerShdw>
              </a:effectLst>
              <a:latin typeface="Franklin Gothic Book"/>
              <a:ea typeface="黑体" panose="02010609060101010101" pitchFamily="49" charset="-122"/>
            </a:endParaRPr>
          </a:p>
          <a:p>
            <a:pPr marL="185738" indent="-185738" fontAlgn="auto">
              <a:spcBef>
                <a:spcPts val="0"/>
              </a:spcBef>
              <a:spcAft>
                <a:spcPts val="1200"/>
              </a:spcAft>
              <a:buClr>
                <a:srgbClr val="FFFFFF"/>
              </a:buClr>
              <a:buSzTx/>
              <a:buFontTx/>
              <a:buChar char="•"/>
              <a:defRPr/>
            </a:pPr>
            <a:r>
              <a:rPr kumimoji="0" lang="en-US" altLang="zh-CN" sz="3200" kern="0" dirty="0">
                <a:solidFill>
                  <a:srgbClr val="99FF66"/>
                </a:solidFill>
                <a:effectLst>
                  <a:outerShdw blurRad="38100" dist="38100" dir="2700000" algn="tl">
                    <a:srgbClr val="000000"/>
                  </a:outerShdw>
                </a:effectLst>
                <a:latin typeface="Franklin Gothic Book"/>
                <a:ea typeface="黑体" panose="02010609060101010101" pitchFamily="49" charset="-122"/>
              </a:rPr>
              <a:t>SPATIAL</a:t>
            </a:r>
            <a:r>
              <a:rPr kumimoji="0" lang="zh-CN" altLang="en-US" sz="3200" kern="0" dirty="0">
                <a:solidFill>
                  <a:prstClr val="white"/>
                </a:solidFill>
                <a:effectLst>
                  <a:outerShdw blurRad="38100" dist="38100" dir="2700000" algn="tl">
                    <a:srgbClr val="000000"/>
                  </a:outerShdw>
                </a:effectLst>
                <a:latin typeface="Franklin Gothic Book"/>
                <a:ea typeface="黑体" panose="02010609060101010101" pitchFamily="49" charset="-122"/>
              </a:rPr>
              <a:t>表示建立</a:t>
            </a:r>
            <a:r>
              <a:rPr kumimoji="0" lang="zh-CN" altLang="en-US" sz="3200" kern="0" dirty="0">
                <a:solidFill>
                  <a:srgbClr val="99FF66"/>
                </a:solidFill>
                <a:effectLst>
                  <a:outerShdw blurRad="38100" dist="38100" dir="2700000" algn="tl">
                    <a:srgbClr val="000000"/>
                  </a:outerShdw>
                </a:effectLst>
                <a:latin typeface="Franklin Gothic Book"/>
                <a:ea typeface="黑体" panose="02010609060101010101" pitchFamily="49" charset="-122"/>
              </a:rPr>
              <a:t>空间索引</a:t>
            </a:r>
            <a:r>
              <a:rPr kumimoji="0" lang="zh-CN" altLang="en-US" sz="3200" kern="0" dirty="0">
                <a:solidFill>
                  <a:prstClr val="white"/>
                </a:solidFill>
                <a:effectLst>
                  <a:outerShdw blurRad="38100" dist="38100" dir="2700000" algn="tl">
                    <a:srgbClr val="000000"/>
                  </a:outerShdw>
                </a:effectLst>
                <a:latin typeface="Franklin Gothic Book"/>
                <a:ea typeface="黑体" panose="02010609060101010101" pitchFamily="49" charset="-122"/>
              </a:rPr>
              <a:t>。</a:t>
            </a:r>
            <a:endParaRPr kumimoji="0" lang="en-US" altLang="zh-CN" sz="3200" kern="0" dirty="0">
              <a:solidFill>
                <a:prstClr val="white"/>
              </a:solidFill>
              <a:effectLst>
                <a:outerShdw blurRad="38100" dist="38100" dir="2700000" algn="tl">
                  <a:srgbClr val="000000"/>
                </a:outerShdw>
              </a:effectLst>
              <a:latin typeface="Franklin Gothic Book"/>
              <a:ea typeface="黑体" panose="02010609060101010101" pitchFamily="49" charset="-122"/>
            </a:endParaRPr>
          </a:p>
          <a:p>
            <a:pPr marL="185738" indent="-185738" fontAlgn="auto">
              <a:spcBef>
                <a:spcPts val="0"/>
              </a:spcBef>
              <a:spcAft>
                <a:spcPts val="1200"/>
              </a:spcAft>
              <a:buClr>
                <a:srgbClr val="FFFFFF"/>
              </a:buClr>
              <a:buSzTx/>
              <a:buFontTx/>
              <a:buChar char="•"/>
              <a:defRPr/>
            </a:pPr>
            <a:r>
              <a:rPr kumimoji="0" lang="zh-CN" altLang="en-US" sz="3200" kern="0" dirty="0">
                <a:solidFill>
                  <a:prstClr val="white"/>
                </a:solidFill>
                <a:effectLst>
                  <a:outerShdw blurRad="38100" dist="38100" dir="2700000" algn="tl">
                    <a:srgbClr val="000000"/>
                  </a:outerShdw>
                </a:effectLst>
                <a:latin typeface="Franklin Gothic Book"/>
                <a:ea typeface="黑体" panose="02010609060101010101" pitchFamily="49" charset="-122"/>
              </a:rPr>
              <a:t>长度默认为整个字段值</a:t>
            </a:r>
            <a:endParaRPr kumimoji="0" lang="en-US" altLang="zh-CN" sz="3200" kern="0" dirty="0">
              <a:solidFill>
                <a:prstClr val="white"/>
              </a:solidFill>
              <a:effectLst>
                <a:outerShdw blurRad="38100" dist="38100" dir="2700000" algn="tl">
                  <a:srgbClr val="000000"/>
                </a:outerShdw>
              </a:effectLst>
              <a:latin typeface="Franklin Gothic Book"/>
              <a:ea typeface="黑体" panose="02010609060101010101" pitchFamily="49" charset="-122"/>
            </a:endParaRPr>
          </a:p>
          <a:p>
            <a:pPr marL="185738" indent="-185738" fontAlgn="auto">
              <a:spcBef>
                <a:spcPts val="0"/>
              </a:spcBef>
              <a:spcAft>
                <a:spcPts val="1200"/>
              </a:spcAft>
              <a:buClr>
                <a:srgbClr val="FFFFFF"/>
              </a:buClr>
              <a:buSzTx/>
              <a:buFontTx/>
              <a:buChar char="•"/>
              <a:defRPr/>
            </a:pPr>
            <a:r>
              <a:rPr kumimoji="0" lang="zh-CN" altLang="en-US" sz="3200" kern="0" dirty="0">
                <a:solidFill>
                  <a:prstClr val="white"/>
                </a:solidFill>
                <a:effectLst>
                  <a:outerShdw blurRad="38100" dist="38100" dir="2700000" algn="tl">
                    <a:srgbClr val="000000"/>
                  </a:outerShdw>
                </a:effectLst>
                <a:latin typeface="Franklin Gothic Book"/>
                <a:ea typeface="黑体" panose="02010609060101010101" pitchFamily="49" charset="-122"/>
              </a:rPr>
              <a:t>次序可取</a:t>
            </a:r>
            <a:r>
              <a:rPr kumimoji="0" lang="en-US" altLang="zh-CN" sz="3200" kern="0" dirty="0">
                <a:solidFill>
                  <a:srgbClr val="99FF66"/>
                </a:solidFill>
                <a:effectLst>
                  <a:outerShdw blurRad="38100" dist="38100" dir="2700000" algn="tl">
                    <a:srgbClr val="000000"/>
                  </a:outerShdw>
                </a:effectLst>
                <a:latin typeface="Franklin Gothic Book"/>
                <a:ea typeface="黑体" panose="02010609060101010101" pitchFamily="49" charset="-122"/>
              </a:rPr>
              <a:t>ASC</a:t>
            </a:r>
            <a:r>
              <a:rPr kumimoji="0" lang="en-US" altLang="zh-CN" sz="3200" kern="0" dirty="0">
                <a:solidFill>
                  <a:prstClr val="white"/>
                </a:solidFill>
                <a:effectLst>
                  <a:outerShdw blurRad="38100" dist="38100" dir="2700000" algn="tl">
                    <a:srgbClr val="000000"/>
                  </a:outerShdw>
                </a:effectLst>
                <a:latin typeface="Franklin Gothic Book"/>
                <a:ea typeface="黑体" panose="02010609060101010101" pitchFamily="49" charset="-122"/>
              </a:rPr>
              <a:t>(</a:t>
            </a:r>
            <a:r>
              <a:rPr kumimoji="0" lang="zh-CN" altLang="en-US" sz="3200" kern="0" dirty="0">
                <a:solidFill>
                  <a:prstClr val="white"/>
                </a:solidFill>
                <a:effectLst>
                  <a:outerShdw blurRad="38100" dist="38100" dir="2700000" algn="tl">
                    <a:srgbClr val="000000"/>
                  </a:outerShdw>
                </a:effectLst>
                <a:latin typeface="Franklin Gothic Book"/>
                <a:ea typeface="黑体" panose="02010609060101010101" pitchFamily="49" charset="-122"/>
              </a:rPr>
              <a:t>升序)或</a:t>
            </a:r>
            <a:r>
              <a:rPr kumimoji="0" lang="en-US" altLang="zh-CN" sz="3200" kern="0" dirty="0">
                <a:solidFill>
                  <a:srgbClr val="99FF66"/>
                </a:solidFill>
                <a:effectLst>
                  <a:outerShdw blurRad="38100" dist="38100" dir="2700000" algn="tl">
                    <a:srgbClr val="000000"/>
                  </a:outerShdw>
                </a:effectLst>
                <a:latin typeface="Franklin Gothic Book"/>
                <a:ea typeface="黑体" panose="02010609060101010101" pitchFamily="49" charset="-122"/>
              </a:rPr>
              <a:t>DESC</a:t>
            </a:r>
            <a:r>
              <a:rPr kumimoji="0" lang="en-US" altLang="zh-CN" sz="3200" kern="0" dirty="0">
                <a:solidFill>
                  <a:prstClr val="white"/>
                </a:solidFill>
                <a:effectLst>
                  <a:outerShdw blurRad="38100" dist="38100" dir="2700000" algn="tl">
                    <a:srgbClr val="000000"/>
                  </a:outerShdw>
                </a:effectLst>
                <a:latin typeface="Franklin Gothic Book"/>
                <a:ea typeface="黑体" panose="02010609060101010101" pitchFamily="49" charset="-122"/>
              </a:rPr>
              <a:t>(</a:t>
            </a:r>
            <a:r>
              <a:rPr kumimoji="0" lang="zh-CN" altLang="en-US" sz="3200" kern="0" dirty="0">
                <a:solidFill>
                  <a:prstClr val="white"/>
                </a:solidFill>
                <a:effectLst>
                  <a:outerShdw blurRad="38100" dist="38100" dir="2700000" algn="tl">
                    <a:srgbClr val="000000"/>
                  </a:outerShdw>
                </a:effectLst>
                <a:latin typeface="Franklin Gothic Book"/>
                <a:ea typeface="黑体" panose="02010609060101010101" pitchFamily="49" charset="-122"/>
              </a:rPr>
              <a:t>降序)，缺省为</a:t>
            </a:r>
            <a:r>
              <a:rPr kumimoji="0" lang="en-US" altLang="zh-CN" sz="3200" kern="0" dirty="0">
                <a:solidFill>
                  <a:prstClr val="white"/>
                </a:solidFill>
                <a:effectLst>
                  <a:outerShdw blurRad="38100" dist="38100" dir="2700000" algn="tl">
                    <a:srgbClr val="000000"/>
                  </a:outerShdw>
                </a:effectLst>
                <a:latin typeface="Franklin Gothic Book"/>
                <a:ea typeface="黑体" panose="02010609060101010101" pitchFamily="49" charset="-122"/>
              </a:rPr>
              <a:t>ASC。</a:t>
            </a:r>
          </a:p>
        </p:txBody>
      </p:sp>
    </p:spTree>
    <p:extLst>
      <p:ext uri="{BB962C8B-B14F-4D97-AF65-F5344CB8AC3E}">
        <p14:creationId xmlns:p14="http://schemas.microsoft.com/office/powerpoint/2010/main" val="1539405670"/>
      </p:ext>
    </p:extLst>
  </p:cSld>
  <p:clrMapOvr>
    <a:masterClrMapping/>
  </p:clrMapOvr>
  <mc:AlternateContent xmlns:mc="http://schemas.openxmlformats.org/markup-compatibility/2006" xmlns:p159="http://schemas.microsoft.com/office/powerpoint/2015/09/main">
    <mc:Choice Requires="p159">
      <p:transition spd="slow">
        <p159:morph option="byObject"/>
        <p:sndAc>
          <p:stSnd>
            <p:snd r:embed="rId2" name="arrow.wav"/>
          </p:stSnd>
        </p:sndAc>
      </p:transition>
    </mc:Choice>
    <mc:Fallback xmlns="">
      <p:transition spd="slow">
        <p:fade/>
        <p:sndAc>
          <p:stSnd>
            <p:snd r:embed="rId4"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建立索引</a:t>
            </a:r>
            <a:endParaRPr lang="zh-CN" altLang="en-US" sz="4000" b="1" dirty="0">
              <a:solidFill>
                <a:srgbClr val="FFFFCC"/>
              </a:solidFill>
              <a:effectLst>
                <a:outerShdw blurRad="38100" dist="38100" dir="2700000" algn="tl">
                  <a:srgbClr val="000000"/>
                </a:outerShdw>
              </a:effectLst>
              <a:cs typeface="+mn-cs"/>
            </a:endParaRPr>
          </a:p>
        </p:txBody>
      </p:sp>
      <p:sp>
        <p:nvSpPr>
          <p:cNvPr id="8" name="Rectangle 3">
            <a:extLst>
              <a:ext uri="{FF2B5EF4-FFF2-40B4-BE49-F238E27FC236}">
                <a16:creationId xmlns:a16="http://schemas.microsoft.com/office/drawing/2014/main" id="{4CD242CE-09C6-4C04-804D-F45D1B3BC4EE}"/>
              </a:ext>
            </a:extLst>
          </p:cNvPr>
          <p:cNvSpPr txBox="1">
            <a:spLocks noChangeArrowheads="1"/>
          </p:cNvSpPr>
          <p:nvPr/>
        </p:nvSpPr>
        <p:spPr bwMode="auto">
          <a:xfrm>
            <a:off x="835905" y="1052736"/>
            <a:ext cx="9928147" cy="5197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eaLnBrk="1" hangingPunct="1">
              <a:spcAft>
                <a:spcPct val="15000"/>
              </a:spcAft>
              <a:buNone/>
              <a:defRPr/>
            </a:pPr>
            <a:r>
              <a:rPr kumimoji="0" lang="zh-CN" altLang="en-US" kern="0" dirty="0">
                <a:solidFill>
                  <a:srgbClr val="66FF66"/>
                </a:solidFill>
                <a:latin typeface="+mj-ea"/>
                <a:ea typeface="+mj-ea"/>
              </a:rPr>
              <a:t>为</a:t>
            </a:r>
            <a:r>
              <a:rPr kumimoji="0" lang="en-US" altLang="zh-CN" kern="0" dirty="0">
                <a:solidFill>
                  <a:srgbClr val="66FF66"/>
                </a:solidFill>
                <a:latin typeface="+mj-ea"/>
                <a:ea typeface="+mj-ea"/>
              </a:rPr>
              <a:t>T</a:t>
            </a:r>
            <a:r>
              <a:rPr kumimoji="0" lang="en-US" altLang="zh-CN" kern="0" dirty="0" err="1">
                <a:solidFill>
                  <a:srgbClr val="66FF66"/>
                </a:solidFill>
                <a:latin typeface="+mj-ea"/>
                <a:ea typeface="+mj-ea"/>
              </a:rPr>
              <a:t>eacher</a:t>
            </a:r>
            <a:r>
              <a:rPr kumimoji="0" lang="zh-CN" altLang="en-US" kern="0" dirty="0">
                <a:solidFill>
                  <a:srgbClr val="66FF66"/>
                </a:solidFill>
                <a:latin typeface="+mj-ea"/>
                <a:ea typeface="+mj-ea"/>
              </a:rPr>
              <a:t>表建立按工号升序排列的单列唯一索引</a:t>
            </a:r>
            <a:r>
              <a:rPr kumimoji="0" lang="en-US" altLang="zh-CN" kern="0" dirty="0" err="1">
                <a:solidFill>
                  <a:srgbClr val="66FF66"/>
                </a:solidFill>
                <a:latin typeface="+mj-ea"/>
                <a:ea typeface="+mj-ea"/>
              </a:rPr>
              <a:t>idxGH</a:t>
            </a:r>
            <a:r>
              <a:rPr kumimoji="0" lang="zh-CN" altLang="en-US" kern="0" dirty="0">
                <a:solidFill>
                  <a:srgbClr val="66FF66"/>
                </a:solidFill>
                <a:latin typeface="+mj-ea"/>
                <a:ea typeface="+mj-ea"/>
              </a:rPr>
              <a:t>：</a:t>
            </a:r>
          </a:p>
          <a:p>
            <a:pPr lvl="0" eaLnBrk="1" hangingPunct="1">
              <a:spcAft>
                <a:spcPct val="15000"/>
              </a:spcAft>
              <a:buNone/>
              <a:defRPr/>
            </a:pPr>
            <a:r>
              <a:rPr lang="en-US" altLang="zh-CN" sz="3200" b="1" kern="0" dirty="0">
                <a:solidFill>
                  <a:srgbClr val="FFCC00"/>
                </a:solidFill>
                <a:latin typeface="+mj-ea"/>
                <a:ea typeface="+mj-ea"/>
              </a:rPr>
              <a:t>CREATE</a:t>
            </a:r>
            <a:r>
              <a:rPr lang="en-US" altLang="zh-CN" sz="3200" kern="0" dirty="0">
                <a:solidFill>
                  <a:srgbClr val="FFFFCC"/>
                </a:solidFill>
                <a:latin typeface="+mj-ea"/>
                <a:ea typeface="+mj-ea"/>
              </a:rPr>
              <a:t> UNIQUE </a:t>
            </a:r>
            <a:r>
              <a:rPr lang="en-US" altLang="zh-CN" sz="3200" b="1" kern="0" dirty="0">
                <a:solidFill>
                  <a:srgbClr val="FFCC00"/>
                </a:solidFill>
                <a:latin typeface="+mj-ea"/>
                <a:ea typeface="+mj-ea"/>
              </a:rPr>
              <a:t>INDEX</a:t>
            </a:r>
            <a:r>
              <a:rPr lang="en-US" altLang="zh-CN" sz="3200" kern="0" dirty="0">
                <a:solidFill>
                  <a:srgbClr val="FFFFCC"/>
                </a:solidFill>
                <a:latin typeface="+mj-ea"/>
                <a:ea typeface="+mj-ea"/>
              </a:rPr>
              <a:t> </a:t>
            </a:r>
            <a:r>
              <a:rPr lang="en-US" altLang="zh-CN" sz="3200" kern="0" dirty="0" err="1">
                <a:solidFill>
                  <a:srgbClr val="FFFFCC"/>
                </a:solidFill>
                <a:latin typeface="+mj-ea"/>
                <a:ea typeface="+mj-ea"/>
              </a:rPr>
              <a:t>idxGH</a:t>
            </a:r>
            <a:r>
              <a:rPr lang="en-US" altLang="zh-CN" sz="3200" kern="0" dirty="0">
                <a:solidFill>
                  <a:srgbClr val="FFFFCC"/>
                </a:solidFill>
                <a:latin typeface="+mj-ea"/>
                <a:ea typeface="+mj-ea"/>
              </a:rPr>
              <a:t>  </a:t>
            </a:r>
          </a:p>
          <a:p>
            <a:pPr lvl="0" eaLnBrk="1" hangingPunct="1">
              <a:spcAft>
                <a:spcPct val="15000"/>
              </a:spcAft>
              <a:buNone/>
              <a:defRPr/>
            </a:pPr>
            <a:r>
              <a:rPr lang="en-US" altLang="zh-CN" sz="3200" kern="0" dirty="0">
                <a:solidFill>
                  <a:srgbClr val="FFFFCC"/>
                </a:solidFill>
                <a:latin typeface="+mj-ea"/>
                <a:ea typeface="+mj-ea"/>
              </a:rPr>
              <a:t>    </a:t>
            </a:r>
            <a:r>
              <a:rPr lang="en-US" altLang="zh-CN" sz="3200" b="1" kern="0" dirty="0">
                <a:solidFill>
                  <a:srgbClr val="FFCC00"/>
                </a:solidFill>
                <a:latin typeface="+mj-ea"/>
                <a:ea typeface="+mj-ea"/>
              </a:rPr>
              <a:t>ON</a:t>
            </a:r>
            <a:r>
              <a:rPr lang="en-US" altLang="zh-CN" sz="3200" kern="0" dirty="0">
                <a:solidFill>
                  <a:srgbClr val="FFFFCC"/>
                </a:solidFill>
                <a:latin typeface="+mj-ea"/>
                <a:ea typeface="+mj-ea"/>
              </a:rPr>
              <a:t> Teacher(</a:t>
            </a:r>
            <a:r>
              <a:rPr lang="zh-CN" altLang="en-US" sz="3200" kern="0" dirty="0">
                <a:solidFill>
                  <a:srgbClr val="FFFFCC"/>
                </a:solidFill>
                <a:latin typeface="+mj-ea"/>
                <a:ea typeface="+mj-ea"/>
              </a:rPr>
              <a:t>工号)；</a:t>
            </a:r>
            <a:endParaRPr kumimoji="0" lang="en-US" altLang="zh-CN" sz="3200" kern="0" dirty="0">
              <a:solidFill>
                <a:srgbClr val="FFFFCC"/>
              </a:solidFill>
              <a:latin typeface="+mj-ea"/>
              <a:ea typeface="+mj-ea"/>
            </a:endParaRPr>
          </a:p>
          <a:p>
            <a:pPr eaLnBrk="1" hangingPunct="1">
              <a:spcBef>
                <a:spcPts val="2400"/>
              </a:spcBef>
              <a:spcAft>
                <a:spcPct val="15000"/>
              </a:spcAft>
              <a:buNone/>
              <a:defRPr/>
            </a:pPr>
            <a:r>
              <a:rPr kumimoji="0" lang="zh-CN" altLang="en-US" kern="0" dirty="0">
                <a:solidFill>
                  <a:srgbClr val="66FF66"/>
                </a:solidFill>
                <a:latin typeface="+mj-ea"/>
                <a:ea typeface="+mj-ea"/>
              </a:rPr>
              <a:t>为</a:t>
            </a:r>
            <a:r>
              <a:rPr kumimoji="0" lang="en-US" altLang="zh-CN" kern="0" dirty="0">
                <a:solidFill>
                  <a:srgbClr val="66FF66"/>
                </a:solidFill>
                <a:latin typeface="+mj-ea"/>
                <a:ea typeface="+mj-ea"/>
              </a:rPr>
              <a:t>Teacher</a:t>
            </a:r>
            <a:r>
              <a:rPr kumimoji="0" lang="zh-CN" altLang="en-US" kern="0" dirty="0">
                <a:solidFill>
                  <a:srgbClr val="66FF66"/>
                </a:solidFill>
                <a:latin typeface="+mj-ea"/>
                <a:ea typeface="+mj-ea"/>
              </a:rPr>
              <a:t>表建立按姓名降序排列的普通单列索引</a:t>
            </a:r>
            <a:r>
              <a:rPr kumimoji="0" lang="en-US" altLang="zh-CN" kern="0" dirty="0" err="1">
                <a:solidFill>
                  <a:srgbClr val="66FF66"/>
                </a:solidFill>
                <a:latin typeface="+mj-ea"/>
                <a:ea typeface="+mj-ea"/>
              </a:rPr>
              <a:t>idxXM</a:t>
            </a:r>
            <a:r>
              <a:rPr kumimoji="0" lang="zh-CN" altLang="en-US" kern="0" dirty="0">
                <a:solidFill>
                  <a:srgbClr val="66FF66"/>
                </a:solidFill>
                <a:latin typeface="+mj-ea"/>
                <a:ea typeface="+mj-ea"/>
              </a:rPr>
              <a:t>：</a:t>
            </a:r>
          </a:p>
          <a:p>
            <a:pPr eaLnBrk="1" hangingPunct="1">
              <a:spcAft>
                <a:spcPct val="15000"/>
              </a:spcAft>
              <a:buNone/>
              <a:defRPr/>
            </a:pPr>
            <a:r>
              <a:rPr lang="en-US" altLang="zh-CN" sz="3200" b="1" kern="0" dirty="0">
                <a:solidFill>
                  <a:srgbClr val="FFCC00"/>
                </a:solidFill>
                <a:latin typeface="+mj-ea"/>
                <a:ea typeface="+mj-ea"/>
              </a:rPr>
              <a:t>CREATE</a:t>
            </a:r>
            <a:r>
              <a:rPr lang="en-US" altLang="zh-CN" sz="3200" kern="0" dirty="0">
                <a:solidFill>
                  <a:srgbClr val="FFFFCC"/>
                </a:solidFill>
                <a:latin typeface="+mj-ea"/>
                <a:ea typeface="+mj-ea"/>
              </a:rPr>
              <a:t> </a:t>
            </a:r>
            <a:r>
              <a:rPr lang="en-US" altLang="zh-CN" sz="3200" b="1" kern="0" dirty="0">
                <a:solidFill>
                  <a:srgbClr val="FFCC00"/>
                </a:solidFill>
                <a:latin typeface="+mj-ea"/>
                <a:ea typeface="+mj-ea"/>
              </a:rPr>
              <a:t>INDEX</a:t>
            </a:r>
            <a:r>
              <a:rPr lang="en-US" altLang="zh-CN" sz="3200" kern="0" dirty="0">
                <a:solidFill>
                  <a:srgbClr val="FFFFCC"/>
                </a:solidFill>
                <a:latin typeface="+mj-ea"/>
                <a:ea typeface="+mj-ea"/>
              </a:rPr>
              <a:t> </a:t>
            </a:r>
            <a:r>
              <a:rPr lang="en-US" altLang="zh-CN" sz="3200" kern="0" dirty="0" err="1">
                <a:solidFill>
                  <a:srgbClr val="FFFFCC"/>
                </a:solidFill>
                <a:latin typeface="+mj-ea"/>
                <a:ea typeface="+mj-ea"/>
              </a:rPr>
              <a:t>idxXM</a:t>
            </a:r>
            <a:r>
              <a:rPr lang="en-US" altLang="zh-CN" sz="3200" kern="0" dirty="0">
                <a:solidFill>
                  <a:srgbClr val="FFFFCC"/>
                </a:solidFill>
                <a:latin typeface="+mj-ea"/>
                <a:ea typeface="+mj-ea"/>
              </a:rPr>
              <a:t>  </a:t>
            </a:r>
          </a:p>
          <a:p>
            <a:pPr eaLnBrk="1" hangingPunct="1">
              <a:spcAft>
                <a:spcPct val="15000"/>
              </a:spcAft>
              <a:buNone/>
              <a:defRPr/>
            </a:pPr>
            <a:r>
              <a:rPr lang="en-US" altLang="zh-CN" sz="3200" kern="0" dirty="0">
                <a:solidFill>
                  <a:srgbClr val="FFFFCC"/>
                </a:solidFill>
                <a:latin typeface="+mj-ea"/>
                <a:ea typeface="+mj-ea"/>
              </a:rPr>
              <a:t>    </a:t>
            </a:r>
            <a:r>
              <a:rPr lang="en-US" altLang="zh-CN" sz="3200" b="1" kern="0" dirty="0">
                <a:solidFill>
                  <a:srgbClr val="FFCC00"/>
                </a:solidFill>
                <a:latin typeface="+mj-ea"/>
                <a:ea typeface="+mj-ea"/>
              </a:rPr>
              <a:t>ON</a:t>
            </a:r>
            <a:r>
              <a:rPr lang="en-US" altLang="zh-CN" sz="3200" kern="0" dirty="0">
                <a:solidFill>
                  <a:srgbClr val="FFFFCC"/>
                </a:solidFill>
                <a:latin typeface="+mj-ea"/>
                <a:ea typeface="+mj-ea"/>
              </a:rPr>
              <a:t> Teacher(</a:t>
            </a:r>
            <a:r>
              <a:rPr lang="zh-CN" altLang="en-US" sz="3200" kern="0" dirty="0">
                <a:solidFill>
                  <a:srgbClr val="FFFFCC"/>
                </a:solidFill>
                <a:latin typeface="+mj-ea"/>
                <a:ea typeface="+mj-ea"/>
              </a:rPr>
              <a:t>姓名 </a:t>
            </a:r>
            <a:r>
              <a:rPr lang="en-US" altLang="zh-CN" sz="3200" kern="0" dirty="0">
                <a:solidFill>
                  <a:srgbClr val="FFFFCC"/>
                </a:solidFill>
                <a:latin typeface="+mj-ea"/>
                <a:ea typeface="+mj-ea"/>
              </a:rPr>
              <a:t>DESC)</a:t>
            </a:r>
            <a:r>
              <a:rPr lang="zh-CN" altLang="en-US" sz="3200" kern="0" dirty="0">
                <a:solidFill>
                  <a:srgbClr val="FFFFCC"/>
                </a:solidFill>
                <a:latin typeface="+mj-ea"/>
                <a:ea typeface="+mj-ea"/>
              </a:rPr>
              <a:t>；</a:t>
            </a:r>
            <a:endParaRPr kumimoji="0" lang="en-US" altLang="zh-CN" sz="3200" kern="0" dirty="0">
              <a:solidFill>
                <a:srgbClr val="FFFFCC"/>
              </a:solidFill>
              <a:latin typeface="+mj-ea"/>
              <a:ea typeface="+mj-ea"/>
            </a:endParaRPr>
          </a:p>
          <a:p>
            <a:pPr eaLnBrk="1" hangingPunct="1">
              <a:spcBef>
                <a:spcPts val="2400"/>
              </a:spcBef>
              <a:spcAft>
                <a:spcPct val="15000"/>
              </a:spcAft>
              <a:buNone/>
              <a:defRPr/>
            </a:pPr>
            <a:r>
              <a:rPr kumimoji="0" lang="zh-CN" altLang="en-US" kern="0" dirty="0">
                <a:solidFill>
                  <a:srgbClr val="66FF66"/>
                </a:solidFill>
                <a:latin typeface="+mj-ea"/>
                <a:ea typeface="+mj-ea"/>
              </a:rPr>
              <a:t>建立按工号升序，姓名降序排列的普通多列索引：</a:t>
            </a:r>
          </a:p>
          <a:p>
            <a:pPr eaLnBrk="1" hangingPunct="1">
              <a:spcAft>
                <a:spcPct val="15000"/>
              </a:spcAft>
              <a:buNone/>
              <a:defRPr/>
            </a:pPr>
            <a:r>
              <a:rPr lang="en-US" altLang="zh-CN" sz="3200" b="1" kern="0" dirty="0">
                <a:solidFill>
                  <a:srgbClr val="FFCC00"/>
                </a:solidFill>
                <a:latin typeface="+mj-ea"/>
                <a:ea typeface="+mj-ea"/>
              </a:rPr>
              <a:t>CREATE INDEX</a:t>
            </a:r>
            <a:r>
              <a:rPr lang="en-US" altLang="zh-CN" sz="3200" kern="0" dirty="0">
                <a:solidFill>
                  <a:srgbClr val="FFFFCC"/>
                </a:solidFill>
                <a:latin typeface="+mj-ea"/>
                <a:ea typeface="+mj-ea"/>
              </a:rPr>
              <a:t> </a:t>
            </a:r>
            <a:r>
              <a:rPr lang="en-US" altLang="zh-CN" sz="3200" kern="0" dirty="0" err="1">
                <a:solidFill>
                  <a:srgbClr val="FFFFCC"/>
                </a:solidFill>
                <a:latin typeface="+mj-ea"/>
                <a:ea typeface="+mj-ea"/>
              </a:rPr>
              <a:t>idx_GH_XM</a:t>
            </a:r>
            <a:r>
              <a:rPr lang="en-US" altLang="zh-CN" sz="3200" kern="0" dirty="0">
                <a:solidFill>
                  <a:srgbClr val="FFFFCC"/>
                </a:solidFill>
                <a:latin typeface="+mj-ea"/>
                <a:ea typeface="+mj-ea"/>
              </a:rPr>
              <a:t> </a:t>
            </a:r>
          </a:p>
          <a:p>
            <a:pPr eaLnBrk="1" hangingPunct="1">
              <a:spcAft>
                <a:spcPct val="15000"/>
              </a:spcAft>
              <a:buNone/>
              <a:defRPr/>
            </a:pPr>
            <a:r>
              <a:rPr lang="en-US" altLang="zh-CN" sz="3200" kern="0" dirty="0">
                <a:solidFill>
                  <a:srgbClr val="FFFFCC"/>
                </a:solidFill>
                <a:latin typeface="+mj-ea"/>
                <a:ea typeface="+mj-ea"/>
              </a:rPr>
              <a:t>    </a:t>
            </a:r>
            <a:r>
              <a:rPr lang="en-US" altLang="zh-CN" sz="3200" b="1" kern="0" dirty="0">
                <a:solidFill>
                  <a:srgbClr val="FFCC00"/>
                </a:solidFill>
                <a:latin typeface="+mj-ea"/>
                <a:ea typeface="+mj-ea"/>
              </a:rPr>
              <a:t>ON </a:t>
            </a:r>
            <a:r>
              <a:rPr lang="en-US" altLang="zh-CN" sz="3200" kern="0" dirty="0">
                <a:solidFill>
                  <a:srgbClr val="FFFFCC"/>
                </a:solidFill>
                <a:latin typeface="+mj-ea"/>
                <a:ea typeface="+mj-ea"/>
              </a:rPr>
              <a:t>Teacher (</a:t>
            </a:r>
            <a:r>
              <a:rPr lang="zh-CN" altLang="en-US" sz="3200" kern="0" dirty="0">
                <a:solidFill>
                  <a:srgbClr val="FFFFCC"/>
                </a:solidFill>
                <a:latin typeface="+mj-ea"/>
                <a:ea typeface="+mj-ea"/>
              </a:rPr>
              <a:t>工号 </a:t>
            </a:r>
            <a:r>
              <a:rPr lang="en-US" altLang="zh-CN" sz="3200" kern="0" dirty="0">
                <a:solidFill>
                  <a:srgbClr val="FFFFCC"/>
                </a:solidFill>
                <a:latin typeface="+mj-ea"/>
                <a:ea typeface="+mj-ea"/>
              </a:rPr>
              <a:t>ASC，</a:t>
            </a:r>
            <a:r>
              <a:rPr lang="zh-CN" altLang="en-US" sz="3200" kern="0" dirty="0">
                <a:solidFill>
                  <a:srgbClr val="FFFFCC"/>
                </a:solidFill>
                <a:latin typeface="+mj-ea"/>
                <a:ea typeface="+mj-ea"/>
              </a:rPr>
              <a:t>姓名 </a:t>
            </a:r>
            <a:r>
              <a:rPr lang="en-US" altLang="zh-CN" sz="3200" kern="0" dirty="0">
                <a:solidFill>
                  <a:srgbClr val="FFFFCC"/>
                </a:solidFill>
                <a:latin typeface="+mj-ea"/>
                <a:ea typeface="+mj-ea"/>
              </a:rPr>
              <a:t>DESC)</a:t>
            </a:r>
            <a:r>
              <a:rPr lang="zh-CN" altLang="en-US" sz="3200" kern="0" dirty="0">
                <a:solidFill>
                  <a:srgbClr val="FFFFCC"/>
                </a:solidFill>
                <a:latin typeface="+mj-ea"/>
                <a:ea typeface="+mj-ea"/>
              </a:rPr>
              <a:t>；</a:t>
            </a:r>
            <a:endParaRPr lang="en-US" altLang="zh-CN" sz="3200" kern="0" dirty="0">
              <a:solidFill>
                <a:srgbClr val="FFFFCC"/>
              </a:solidFill>
              <a:latin typeface="+mj-ea"/>
              <a:ea typeface="+mj-ea"/>
            </a:endParaRPr>
          </a:p>
        </p:txBody>
      </p:sp>
    </p:spTree>
    <p:extLst>
      <p:ext uri="{BB962C8B-B14F-4D97-AF65-F5344CB8AC3E}">
        <p14:creationId xmlns:p14="http://schemas.microsoft.com/office/powerpoint/2010/main" val="4138498883"/>
      </p:ext>
    </p:extLst>
  </p:cSld>
  <p:clrMapOvr>
    <a:masterClrMapping/>
  </p:clrMapOvr>
  <mc:AlternateContent xmlns:mc="http://schemas.openxmlformats.org/markup-compatibility/2006" xmlns:p159="http://schemas.microsoft.com/office/powerpoint/2015/09/main">
    <mc:Choice Requires="p159">
      <p:transition spd="slow">
        <p159:morph option="byObject"/>
        <p:sndAc>
          <p:stSnd>
            <p:snd r:embed="rId2" name="arrow.wav"/>
          </p:stSnd>
        </p:sndAc>
      </p:transition>
    </mc:Choice>
    <mc:Fallback xmlns="">
      <p:transition spd="slow">
        <p:fade/>
        <p:sndAc>
          <p:stSnd>
            <p:snd r:embed="rId4"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查看索引</a:t>
            </a:r>
            <a:endParaRPr lang="zh-CN" altLang="en-US" sz="4000" b="1" dirty="0">
              <a:solidFill>
                <a:srgbClr val="FFFFCC"/>
              </a:solidFill>
              <a:effectLst>
                <a:outerShdw blurRad="38100" dist="38100" dir="2700000" algn="tl">
                  <a:srgbClr val="000000"/>
                </a:outerShdw>
              </a:effectLst>
              <a:cs typeface="+mn-cs"/>
            </a:endParaRPr>
          </a:p>
        </p:txBody>
      </p:sp>
      <p:sp>
        <p:nvSpPr>
          <p:cNvPr id="4" name="Rectangle 3">
            <a:extLst>
              <a:ext uri="{FF2B5EF4-FFF2-40B4-BE49-F238E27FC236}">
                <a16:creationId xmlns:a16="http://schemas.microsoft.com/office/drawing/2014/main" id="{F89FD69C-8E70-4CA0-BF17-B771802B9347}"/>
              </a:ext>
            </a:extLst>
          </p:cNvPr>
          <p:cNvSpPr txBox="1">
            <a:spLocks noChangeArrowheads="1"/>
          </p:cNvSpPr>
          <p:nvPr/>
        </p:nvSpPr>
        <p:spPr bwMode="auto">
          <a:xfrm>
            <a:off x="695400" y="908720"/>
            <a:ext cx="10225136" cy="936104"/>
          </a:xfrm>
          <a:prstGeom prst="rect">
            <a:avLst/>
          </a:prstGeom>
          <a:noFill/>
          <a:ln w="12700" cap="sq">
            <a:noFill/>
            <a:miter lim="800000"/>
            <a:headEnd/>
            <a:tailEnd/>
          </a:ln>
          <a:effectLst/>
        </p:spPr>
        <p:txBody>
          <a:bodyPr lIns="0" tIns="0" rIns="0" bIns="0"/>
          <a:lstStyle>
            <a:defPPr>
              <a:defRPr lang="en-US"/>
            </a:defPPr>
            <a:lvl1pPr marL="185738" marR="0" lvl="0" indent="-185738" defTabSz="914400" eaLnBrk="1" fontAlgn="auto" latinLnBrk="0" hangingPunct="1">
              <a:lnSpc>
                <a:spcPct val="100000"/>
              </a:lnSpc>
              <a:spcBef>
                <a:spcPts val="0"/>
              </a:spcBef>
              <a:spcAft>
                <a:spcPct val="50000"/>
              </a:spcAft>
              <a:buClr>
                <a:srgbClr val="FFFFFF"/>
              </a:buClr>
              <a:buSzTx/>
              <a:buFontTx/>
              <a:buChar char="•"/>
              <a:tabLst/>
              <a:defRPr kumimoji="0" sz="2800" b="0" i="0" u="none" strike="noStrike" kern="0" cap="none" spc="0" normalizeH="0" baseline="0">
                <a:ln>
                  <a:noFill/>
                </a:ln>
                <a:solidFill>
                  <a:srgbClr val="99FF66"/>
                </a:solidFill>
                <a:effectLst>
                  <a:outerShdw blurRad="38100" dist="38100" dir="2700000" algn="tl">
                    <a:srgbClr val="000000"/>
                  </a:outerShdw>
                </a:effectLst>
                <a:uLnTx/>
                <a:uFillTx/>
                <a:latin typeface="Franklin Gothic Book"/>
                <a:ea typeface="黑体" panose="02010609060101010101" pitchFamily="49" charset="-122"/>
              </a:defRPr>
            </a:lvl1pPr>
          </a:lstStyle>
          <a:p>
            <a:r>
              <a:rPr lang="en-US" altLang="zh-CN" b="1" dirty="0">
                <a:solidFill>
                  <a:srgbClr val="FFCC00"/>
                </a:solidFill>
                <a:latin typeface="+mj-ea"/>
                <a:ea typeface="+mj-ea"/>
              </a:rPr>
              <a:t>SHOW  CREATE  TABLE </a:t>
            </a:r>
            <a:r>
              <a:rPr lang="zh-CN" altLang="en-US" dirty="0">
                <a:solidFill>
                  <a:srgbClr val="CCFFCC"/>
                </a:solidFill>
                <a:latin typeface="Arial" pitchFamily="34" charset="0"/>
                <a:ea typeface="微软雅黑" pitchFamily="34" charset="-122"/>
              </a:rPr>
              <a:t>语句可以查看表的结构，同时也能查看表中存在哪些索引</a:t>
            </a:r>
            <a:r>
              <a:rPr lang="zh-CN" altLang="en-US" dirty="0">
                <a:latin typeface="+mj-ea"/>
                <a:ea typeface="+mj-ea"/>
              </a:rPr>
              <a:t>。</a:t>
            </a:r>
            <a:endParaRPr lang="en-US" altLang="zh-CN" dirty="0">
              <a:latin typeface="+mj-ea"/>
              <a:ea typeface="+mj-ea"/>
            </a:endParaRPr>
          </a:p>
        </p:txBody>
      </p:sp>
      <p:sp>
        <p:nvSpPr>
          <p:cNvPr id="5" name="Rectangle 4">
            <a:extLst>
              <a:ext uri="{FF2B5EF4-FFF2-40B4-BE49-F238E27FC236}">
                <a16:creationId xmlns:a16="http://schemas.microsoft.com/office/drawing/2014/main" id="{05FC8703-A01F-4D38-9FD2-D0679FDBD41E}"/>
              </a:ext>
            </a:extLst>
          </p:cNvPr>
          <p:cNvSpPr>
            <a:spLocks noChangeArrowheads="1"/>
          </p:cNvSpPr>
          <p:nvPr/>
        </p:nvSpPr>
        <p:spPr bwMode="auto">
          <a:xfrm>
            <a:off x="839331" y="1844824"/>
            <a:ext cx="8207375" cy="550748"/>
          </a:xfrm>
          <a:prstGeom prst="rect">
            <a:avLst/>
          </a:prstGeom>
          <a:noFill/>
          <a:ln w="9525">
            <a:noFill/>
            <a:miter lim="800000"/>
            <a:headEnd/>
            <a:tailEnd/>
          </a:ln>
          <a:effectLst/>
        </p:spPr>
        <p:txBody>
          <a:bodyPr/>
          <a:lstStyle/>
          <a:p>
            <a:pPr fontAlgn="auto">
              <a:spcBef>
                <a:spcPts val="0"/>
              </a:spcBef>
              <a:spcAft>
                <a:spcPct val="15000"/>
              </a:spcAft>
              <a:buClr>
                <a:srgbClr val="66FF33"/>
              </a:buClr>
              <a:buSzPct val="85000"/>
              <a:defRPr/>
            </a:pPr>
            <a:r>
              <a:rPr kumimoji="0" lang="zh-CN" altLang="en-US" sz="2800" kern="0" dirty="0">
                <a:solidFill>
                  <a:srgbClr val="66FF66"/>
                </a:solidFill>
                <a:effectLst>
                  <a:outerShdw blurRad="38100" dist="38100" dir="2700000" algn="tl">
                    <a:srgbClr val="000000"/>
                  </a:outerShdw>
                </a:effectLst>
                <a:latin typeface="Franklin Gothic Book"/>
                <a:ea typeface="黑体" panose="02010609060101010101" pitchFamily="49" charset="-122"/>
              </a:rPr>
              <a:t>例如查看</a:t>
            </a:r>
            <a:r>
              <a:rPr kumimoji="0" lang="en-US" altLang="zh-CN" sz="2800" kern="0" dirty="0">
                <a:solidFill>
                  <a:srgbClr val="66FF66"/>
                </a:solidFill>
                <a:effectLst>
                  <a:outerShdw blurRad="38100" dist="38100" dir="2700000" algn="tl">
                    <a:srgbClr val="000000"/>
                  </a:outerShdw>
                </a:effectLst>
                <a:latin typeface="Franklin Gothic Book"/>
                <a:ea typeface="黑体" panose="02010609060101010101" pitchFamily="49" charset="-122"/>
              </a:rPr>
              <a:t>Teacher</a:t>
            </a:r>
            <a:r>
              <a:rPr kumimoji="0" lang="zh-CN" altLang="en-US" sz="2800" kern="0" dirty="0">
                <a:solidFill>
                  <a:srgbClr val="66FF66"/>
                </a:solidFill>
                <a:effectLst>
                  <a:outerShdw blurRad="38100" dist="38100" dir="2700000" algn="tl">
                    <a:srgbClr val="000000"/>
                  </a:outerShdw>
                </a:effectLst>
                <a:latin typeface="Franklin Gothic Book"/>
                <a:ea typeface="黑体" panose="02010609060101010101" pitchFamily="49" charset="-122"/>
              </a:rPr>
              <a:t>表的定义和索引：</a:t>
            </a:r>
            <a:endParaRPr lang="en-US" altLang="zh-CN" sz="2800" dirty="0">
              <a:latin typeface="+mj-ea"/>
            </a:endParaRPr>
          </a:p>
          <a:p>
            <a:r>
              <a:rPr lang="en-US" altLang="zh-CN" sz="2800" dirty="0">
                <a:solidFill>
                  <a:srgbClr val="FFFFCC"/>
                </a:solidFill>
                <a:latin typeface="+mj-ea"/>
              </a:rPr>
              <a:t>show create table  teacher;</a:t>
            </a:r>
          </a:p>
          <a:p>
            <a:pPr fontAlgn="auto">
              <a:spcBef>
                <a:spcPts val="0"/>
              </a:spcBef>
              <a:spcAft>
                <a:spcPct val="15000"/>
              </a:spcAft>
              <a:buClr>
                <a:srgbClr val="66FF33"/>
              </a:buClr>
              <a:buSzPct val="85000"/>
              <a:defRPr/>
            </a:pPr>
            <a:endParaRPr kumimoji="0" lang="zh-CN" altLang="en-US" sz="2800" kern="0" dirty="0">
              <a:solidFill>
                <a:srgbClr val="66FF66"/>
              </a:solidFill>
              <a:effectLst>
                <a:outerShdw blurRad="38100" dist="38100" dir="2700000" algn="tl">
                  <a:srgbClr val="000000"/>
                </a:outerShdw>
              </a:effectLst>
              <a:latin typeface="Franklin Gothic Book"/>
              <a:ea typeface="黑体" panose="02010609060101010101" pitchFamily="49" charset="-122"/>
            </a:endParaRPr>
          </a:p>
        </p:txBody>
      </p:sp>
      <p:sp>
        <p:nvSpPr>
          <p:cNvPr id="6" name="Rectangle 3">
            <a:extLst>
              <a:ext uri="{FF2B5EF4-FFF2-40B4-BE49-F238E27FC236}">
                <a16:creationId xmlns:a16="http://schemas.microsoft.com/office/drawing/2014/main" id="{5ABB7038-E716-493D-A3D9-B7F82838E37F}"/>
              </a:ext>
            </a:extLst>
          </p:cNvPr>
          <p:cNvSpPr txBox="1">
            <a:spLocks noChangeArrowheads="1"/>
          </p:cNvSpPr>
          <p:nvPr/>
        </p:nvSpPr>
        <p:spPr bwMode="auto">
          <a:xfrm>
            <a:off x="680028" y="4570779"/>
            <a:ext cx="10384524" cy="1008112"/>
          </a:xfrm>
          <a:prstGeom prst="rect">
            <a:avLst/>
          </a:prstGeom>
          <a:noFill/>
          <a:ln w="12700" cap="sq">
            <a:noFill/>
            <a:miter lim="800000"/>
            <a:headEnd/>
            <a:tailEnd/>
          </a:ln>
          <a:effectLst/>
        </p:spPr>
        <p:txBody>
          <a:bodyPr lIns="0" tIns="0" rIns="0" bIns="0"/>
          <a:lstStyle>
            <a:defPPr>
              <a:defRPr lang="en-US"/>
            </a:defPPr>
            <a:lvl1pPr marL="185738" marR="0" lvl="0" indent="-185738" defTabSz="914400" eaLnBrk="1" fontAlgn="auto" latinLnBrk="0" hangingPunct="1">
              <a:lnSpc>
                <a:spcPct val="100000"/>
              </a:lnSpc>
              <a:spcBef>
                <a:spcPts val="0"/>
              </a:spcBef>
              <a:spcAft>
                <a:spcPct val="50000"/>
              </a:spcAft>
              <a:buClr>
                <a:srgbClr val="FFFFFF"/>
              </a:buClr>
              <a:buSzTx/>
              <a:buFontTx/>
              <a:buChar char="•"/>
              <a:tabLst/>
              <a:defRPr kumimoji="0" sz="2800" b="0" i="0" u="none" strike="noStrike" kern="0" cap="none" spc="0" normalizeH="0" baseline="0">
                <a:ln>
                  <a:noFill/>
                </a:ln>
                <a:solidFill>
                  <a:srgbClr val="99FF66"/>
                </a:solidFill>
                <a:effectLst>
                  <a:outerShdw blurRad="38100" dist="38100" dir="2700000" algn="tl">
                    <a:srgbClr val="000000"/>
                  </a:outerShdw>
                </a:effectLst>
                <a:uLnTx/>
                <a:uFillTx/>
                <a:latin typeface="Franklin Gothic Book"/>
                <a:ea typeface="黑体" panose="02010609060101010101" pitchFamily="49" charset="-122"/>
              </a:defRPr>
            </a:lvl1pPr>
          </a:lstStyle>
          <a:p>
            <a:r>
              <a:rPr lang="zh-CN" altLang="en-US" dirty="0">
                <a:solidFill>
                  <a:srgbClr val="CCFFCC"/>
                </a:solidFill>
                <a:latin typeface="Arial" pitchFamily="34" charset="0"/>
                <a:ea typeface="微软雅黑" pitchFamily="34" charset="-122"/>
              </a:rPr>
              <a:t>使用</a:t>
            </a:r>
            <a:r>
              <a:rPr lang="en-US" altLang="zh-CN" b="1" dirty="0">
                <a:solidFill>
                  <a:srgbClr val="FFCC00"/>
                </a:solidFill>
                <a:latin typeface="+mj-ea"/>
                <a:ea typeface="+mj-ea"/>
              </a:rPr>
              <a:t>EXPLAIN</a:t>
            </a:r>
            <a:r>
              <a:rPr lang="zh-CN" altLang="en-US" dirty="0">
                <a:solidFill>
                  <a:srgbClr val="CCFFCC"/>
                </a:solidFill>
                <a:latin typeface="Arial" pitchFamily="34" charset="0"/>
                <a:ea typeface="微软雅黑" pitchFamily="34" charset="-122"/>
              </a:rPr>
              <a:t>语句可以查看在执行</a:t>
            </a:r>
            <a:r>
              <a:rPr lang="en-US" altLang="zh-CN" dirty="0">
                <a:solidFill>
                  <a:srgbClr val="CCFFCC"/>
                </a:solidFill>
                <a:latin typeface="Arial" pitchFamily="34" charset="0"/>
                <a:ea typeface="微软雅黑" pitchFamily="34" charset="-122"/>
              </a:rPr>
              <a:t>SQL</a:t>
            </a:r>
            <a:r>
              <a:rPr lang="zh-CN" altLang="en-US" dirty="0">
                <a:solidFill>
                  <a:srgbClr val="CCFFCC"/>
                </a:solidFill>
                <a:latin typeface="Arial" pitchFamily="34" charset="0"/>
                <a:ea typeface="微软雅黑" pitchFamily="34" charset="-122"/>
              </a:rPr>
              <a:t>查询时索引的使用情况。</a:t>
            </a:r>
            <a:endParaRPr lang="en-US" altLang="en-US" dirty="0">
              <a:solidFill>
                <a:srgbClr val="CCFFCC"/>
              </a:solidFill>
              <a:latin typeface="Arial" pitchFamily="34" charset="0"/>
              <a:ea typeface="微软雅黑" pitchFamily="34" charset="-122"/>
            </a:endParaRPr>
          </a:p>
        </p:txBody>
      </p:sp>
      <p:sp>
        <p:nvSpPr>
          <p:cNvPr id="9" name="Rectangle 4">
            <a:extLst>
              <a:ext uri="{FF2B5EF4-FFF2-40B4-BE49-F238E27FC236}">
                <a16:creationId xmlns:a16="http://schemas.microsoft.com/office/drawing/2014/main" id="{F17FEAB8-37F5-4FBE-A5B8-2D7A3671CE6E}"/>
              </a:ext>
            </a:extLst>
          </p:cNvPr>
          <p:cNvSpPr>
            <a:spLocks noChangeArrowheads="1"/>
          </p:cNvSpPr>
          <p:nvPr/>
        </p:nvSpPr>
        <p:spPr bwMode="auto">
          <a:xfrm>
            <a:off x="768424" y="5145454"/>
            <a:ext cx="8207375" cy="550748"/>
          </a:xfrm>
          <a:prstGeom prst="rect">
            <a:avLst/>
          </a:prstGeom>
          <a:noFill/>
          <a:ln w="9525">
            <a:noFill/>
            <a:miter lim="800000"/>
            <a:headEnd/>
            <a:tailEnd/>
          </a:ln>
          <a:effectLst/>
        </p:spPr>
        <p:txBody>
          <a:bodyPr/>
          <a:lstStyle/>
          <a:p>
            <a:pPr fontAlgn="auto">
              <a:spcBef>
                <a:spcPts val="0"/>
              </a:spcBef>
              <a:spcAft>
                <a:spcPct val="15000"/>
              </a:spcAft>
              <a:buClr>
                <a:srgbClr val="66FF33"/>
              </a:buClr>
              <a:buSzPct val="85000"/>
              <a:defRPr/>
            </a:pPr>
            <a:r>
              <a:rPr kumimoji="0" lang="zh-CN" altLang="en-US" sz="2800" kern="0" dirty="0">
                <a:solidFill>
                  <a:srgbClr val="66FF66"/>
                </a:solidFill>
                <a:effectLst>
                  <a:outerShdw blurRad="38100" dist="38100" dir="2700000" algn="tl">
                    <a:srgbClr val="000000"/>
                  </a:outerShdw>
                </a:effectLst>
                <a:latin typeface="Franklin Gothic Book"/>
                <a:ea typeface="黑体" panose="02010609060101010101" pitchFamily="49" charset="-122"/>
              </a:rPr>
              <a:t>例如查看按姓名查询某</a:t>
            </a:r>
            <a:r>
              <a:rPr kumimoji="0" lang="en-US" altLang="zh-CN" sz="2800" kern="0" dirty="0">
                <a:solidFill>
                  <a:srgbClr val="66FF66"/>
                </a:solidFill>
                <a:effectLst>
                  <a:outerShdw blurRad="38100" dist="38100" dir="2700000" algn="tl">
                    <a:srgbClr val="000000"/>
                  </a:outerShdw>
                </a:effectLst>
                <a:latin typeface="Franklin Gothic Book"/>
                <a:ea typeface="黑体" panose="02010609060101010101" pitchFamily="49" charset="-122"/>
              </a:rPr>
              <a:t>t</a:t>
            </a:r>
            <a:r>
              <a:rPr kumimoji="0" lang="en-US" altLang="zh-CN" sz="2800" kern="0" dirty="0" err="1">
                <a:solidFill>
                  <a:srgbClr val="66FF66"/>
                </a:solidFill>
                <a:effectLst>
                  <a:outerShdw blurRad="38100" dist="38100" dir="2700000" algn="tl">
                    <a:srgbClr val="000000"/>
                  </a:outerShdw>
                </a:effectLst>
                <a:latin typeface="Franklin Gothic Book"/>
                <a:ea typeface="黑体" panose="02010609060101010101" pitchFamily="49" charset="-122"/>
              </a:rPr>
              <a:t>eacher</a:t>
            </a:r>
            <a:r>
              <a:rPr kumimoji="0" lang="zh-CN" altLang="en-US" sz="2800" kern="0" dirty="0">
                <a:solidFill>
                  <a:srgbClr val="66FF66"/>
                </a:solidFill>
                <a:effectLst>
                  <a:outerShdw blurRad="38100" dist="38100" dir="2700000" algn="tl">
                    <a:srgbClr val="000000"/>
                  </a:outerShdw>
                </a:effectLst>
                <a:latin typeface="Franklin Gothic Book"/>
                <a:ea typeface="黑体" panose="02010609060101010101" pitchFamily="49" charset="-122"/>
              </a:rPr>
              <a:t>的时是否使用索引：</a:t>
            </a:r>
            <a:endParaRPr lang="en-US" altLang="zh-CN" sz="2800" dirty="0">
              <a:latin typeface="+mj-ea"/>
            </a:endParaRPr>
          </a:p>
          <a:p>
            <a:r>
              <a:rPr lang="en-US" altLang="zh-CN" sz="2800" dirty="0">
                <a:solidFill>
                  <a:srgbClr val="FFFFCC"/>
                </a:solidFill>
                <a:latin typeface="+mj-ea"/>
              </a:rPr>
              <a:t>Explain </a:t>
            </a:r>
          </a:p>
          <a:p>
            <a:r>
              <a:rPr lang="en-US" altLang="zh-CN" sz="2800" dirty="0">
                <a:solidFill>
                  <a:srgbClr val="FFFFCC"/>
                </a:solidFill>
                <a:latin typeface="+mj-ea"/>
              </a:rPr>
              <a:t>select * from teacher    where </a:t>
            </a:r>
            <a:r>
              <a:rPr lang="zh-CN" altLang="en-US" sz="2800" dirty="0">
                <a:solidFill>
                  <a:srgbClr val="FFFFCC"/>
                </a:solidFill>
                <a:latin typeface="+mj-ea"/>
              </a:rPr>
              <a:t>姓名</a:t>
            </a:r>
            <a:r>
              <a:rPr lang="en-US" altLang="zh-CN" sz="2800" dirty="0">
                <a:solidFill>
                  <a:srgbClr val="FFFFCC"/>
                </a:solidFill>
                <a:latin typeface="+mj-ea"/>
              </a:rPr>
              <a:t>=</a:t>
            </a:r>
            <a:r>
              <a:rPr lang="en-US" altLang="zh-CN" sz="2800" dirty="0">
                <a:solidFill>
                  <a:srgbClr val="FFFFCC"/>
                </a:solidFill>
                <a:latin typeface="Times New Roman" panose="02020603050405020304" pitchFamily="18" charset="0"/>
                <a:cs typeface="Times New Roman" panose="02020603050405020304" pitchFamily="18" charset="0"/>
              </a:rPr>
              <a:t>‘</a:t>
            </a:r>
            <a:r>
              <a:rPr lang="zh-CN" altLang="en-US" sz="2800" dirty="0">
                <a:solidFill>
                  <a:srgbClr val="FFFFCC"/>
                </a:solidFill>
                <a:latin typeface="Times New Roman" panose="02020603050405020304" pitchFamily="18" charset="0"/>
                <a:cs typeface="Times New Roman" panose="02020603050405020304" pitchFamily="18" charset="0"/>
              </a:rPr>
              <a:t>刘军</a:t>
            </a:r>
            <a:r>
              <a:rPr lang="en-US" altLang="zh-CN" sz="2800" dirty="0">
                <a:solidFill>
                  <a:srgbClr val="FFFFCC"/>
                </a:solidFill>
                <a:latin typeface="Times New Roman" panose="02020603050405020304" pitchFamily="18" charset="0"/>
                <a:cs typeface="Times New Roman" panose="02020603050405020304" pitchFamily="18" charset="0"/>
              </a:rPr>
              <a:t>’</a:t>
            </a:r>
            <a:r>
              <a:rPr lang="en-US" altLang="zh-CN" sz="2800" dirty="0">
                <a:solidFill>
                  <a:srgbClr val="FFFFCC"/>
                </a:solidFill>
                <a:latin typeface="+mj-ea"/>
              </a:rPr>
              <a:t>;</a:t>
            </a:r>
          </a:p>
          <a:p>
            <a:pPr fontAlgn="auto">
              <a:spcBef>
                <a:spcPts val="0"/>
              </a:spcBef>
              <a:spcAft>
                <a:spcPct val="15000"/>
              </a:spcAft>
              <a:buClr>
                <a:srgbClr val="66FF33"/>
              </a:buClr>
              <a:buSzPct val="85000"/>
              <a:defRPr/>
            </a:pPr>
            <a:endParaRPr kumimoji="0" lang="zh-CN" altLang="en-US" sz="2800" kern="0" dirty="0">
              <a:solidFill>
                <a:srgbClr val="66FF66"/>
              </a:solidFill>
              <a:effectLst>
                <a:outerShdw blurRad="38100" dist="38100" dir="2700000" algn="tl">
                  <a:srgbClr val="000000"/>
                </a:outerShdw>
              </a:effectLst>
              <a:latin typeface="Franklin Gothic Book"/>
              <a:ea typeface="黑体" panose="02010609060101010101" pitchFamily="49" charset="-122"/>
            </a:endParaRPr>
          </a:p>
        </p:txBody>
      </p:sp>
      <p:sp>
        <p:nvSpPr>
          <p:cNvPr id="10" name="Rectangle 3">
            <a:extLst>
              <a:ext uri="{FF2B5EF4-FFF2-40B4-BE49-F238E27FC236}">
                <a16:creationId xmlns:a16="http://schemas.microsoft.com/office/drawing/2014/main" id="{4F730BD2-5763-4F73-90AE-B6DE17E48F06}"/>
              </a:ext>
            </a:extLst>
          </p:cNvPr>
          <p:cNvSpPr txBox="1">
            <a:spLocks noChangeArrowheads="1"/>
          </p:cNvSpPr>
          <p:nvPr/>
        </p:nvSpPr>
        <p:spPr bwMode="auto">
          <a:xfrm>
            <a:off x="695400" y="3238293"/>
            <a:ext cx="8353425" cy="936104"/>
          </a:xfrm>
          <a:prstGeom prst="rect">
            <a:avLst/>
          </a:prstGeom>
          <a:noFill/>
          <a:ln w="12700" cap="sq">
            <a:noFill/>
            <a:miter lim="800000"/>
            <a:headEnd/>
            <a:tailEnd/>
          </a:ln>
          <a:effectLst/>
        </p:spPr>
        <p:txBody>
          <a:bodyPr lIns="0" tIns="0" rIns="0" bIns="0"/>
          <a:lstStyle>
            <a:defPPr>
              <a:defRPr lang="en-US"/>
            </a:defPPr>
            <a:lvl1pPr marL="185738" marR="0" lvl="0" indent="-185738" defTabSz="914400" eaLnBrk="1" fontAlgn="auto" latinLnBrk="0" hangingPunct="1">
              <a:lnSpc>
                <a:spcPct val="100000"/>
              </a:lnSpc>
              <a:spcBef>
                <a:spcPts val="0"/>
              </a:spcBef>
              <a:spcAft>
                <a:spcPct val="50000"/>
              </a:spcAft>
              <a:buClr>
                <a:srgbClr val="FFFFFF"/>
              </a:buClr>
              <a:buSzTx/>
              <a:buFontTx/>
              <a:buChar char="•"/>
              <a:tabLst/>
              <a:defRPr kumimoji="0" sz="2800" b="0" i="0" u="none" strike="noStrike" kern="0" cap="none" spc="0" normalizeH="0" baseline="0">
                <a:ln>
                  <a:noFill/>
                </a:ln>
                <a:solidFill>
                  <a:srgbClr val="99FF66"/>
                </a:solidFill>
                <a:effectLst>
                  <a:outerShdw blurRad="38100" dist="38100" dir="2700000" algn="tl">
                    <a:srgbClr val="000000"/>
                  </a:outerShdw>
                </a:effectLst>
                <a:uLnTx/>
                <a:uFillTx/>
                <a:latin typeface="Franklin Gothic Book"/>
                <a:ea typeface="黑体" panose="02010609060101010101" pitchFamily="49" charset="-122"/>
              </a:defRPr>
            </a:lvl1pPr>
          </a:lstStyle>
          <a:p>
            <a:r>
              <a:rPr lang="en-US" altLang="zh-CN" b="1" dirty="0">
                <a:solidFill>
                  <a:srgbClr val="FFCC00"/>
                </a:solidFill>
                <a:latin typeface="+mj-ea"/>
                <a:ea typeface="+mj-ea"/>
              </a:rPr>
              <a:t>SHOW  INDEX/KEYS  </a:t>
            </a:r>
            <a:r>
              <a:rPr lang="zh-CN" altLang="en-US" dirty="0">
                <a:solidFill>
                  <a:srgbClr val="CCFFCC"/>
                </a:solidFill>
                <a:latin typeface="Arial" pitchFamily="34" charset="0"/>
                <a:ea typeface="微软雅黑" pitchFamily="34" charset="-122"/>
              </a:rPr>
              <a:t>语句可以查看表的索引</a:t>
            </a:r>
            <a:r>
              <a:rPr lang="zh-CN" altLang="en-US" dirty="0">
                <a:latin typeface="+mj-ea"/>
                <a:ea typeface="+mj-ea"/>
              </a:rPr>
              <a:t>。</a:t>
            </a:r>
            <a:endParaRPr lang="en-US" altLang="zh-CN" dirty="0">
              <a:latin typeface="+mj-ea"/>
              <a:ea typeface="+mj-ea"/>
            </a:endParaRPr>
          </a:p>
        </p:txBody>
      </p:sp>
      <p:sp>
        <p:nvSpPr>
          <p:cNvPr id="11" name="Rectangle 4">
            <a:extLst>
              <a:ext uri="{FF2B5EF4-FFF2-40B4-BE49-F238E27FC236}">
                <a16:creationId xmlns:a16="http://schemas.microsoft.com/office/drawing/2014/main" id="{C8DAB352-CCE8-4267-8C53-A7C63320FEE7}"/>
              </a:ext>
            </a:extLst>
          </p:cNvPr>
          <p:cNvSpPr>
            <a:spLocks noChangeArrowheads="1"/>
          </p:cNvSpPr>
          <p:nvPr/>
        </p:nvSpPr>
        <p:spPr bwMode="auto">
          <a:xfrm>
            <a:off x="814714" y="3626896"/>
            <a:ext cx="8207375" cy="550748"/>
          </a:xfrm>
          <a:prstGeom prst="rect">
            <a:avLst/>
          </a:prstGeom>
          <a:noFill/>
          <a:ln w="9525">
            <a:noFill/>
            <a:miter lim="800000"/>
            <a:headEnd/>
            <a:tailEnd/>
          </a:ln>
          <a:effectLst/>
        </p:spPr>
        <p:txBody>
          <a:bodyPr/>
          <a:lstStyle/>
          <a:p>
            <a:r>
              <a:rPr lang="en-US" altLang="zh-CN" sz="2800" dirty="0">
                <a:solidFill>
                  <a:srgbClr val="FFFFCC"/>
                </a:solidFill>
                <a:latin typeface="+mj-ea"/>
              </a:rPr>
              <a:t>show index from  teacher;</a:t>
            </a:r>
          </a:p>
          <a:p>
            <a:pPr fontAlgn="auto">
              <a:spcBef>
                <a:spcPts val="0"/>
              </a:spcBef>
              <a:spcAft>
                <a:spcPct val="15000"/>
              </a:spcAft>
              <a:buClr>
                <a:srgbClr val="66FF33"/>
              </a:buClr>
              <a:buSzPct val="85000"/>
              <a:defRPr/>
            </a:pPr>
            <a:endParaRPr kumimoji="0" lang="zh-CN" altLang="en-US" sz="2800" kern="0" dirty="0">
              <a:solidFill>
                <a:srgbClr val="66FF66"/>
              </a:solidFill>
              <a:effectLst>
                <a:outerShdw blurRad="38100" dist="38100" dir="2700000" algn="tl">
                  <a:srgbClr val="000000"/>
                </a:outerShdw>
              </a:effectLst>
              <a:latin typeface="Franklin Gothic Book"/>
              <a:ea typeface="黑体" panose="02010609060101010101" pitchFamily="49" charset="-122"/>
            </a:endParaRPr>
          </a:p>
        </p:txBody>
      </p:sp>
    </p:spTree>
    <p:extLst>
      <p:ext uri="{BB962C8B-B14F-4D97-AF65-F5344CB8AC3E}">
        <p14:creationId xmlns:p14="http://schemas.microsoft.com/office/powerpoint/2010/main" val="568232401"/>
      </p:ext>
    </p:extLst>
  </p:cSld>
  <p:clrMapOvr>
    <a:masterClrMapping/>
  </p:clrMapOvr>
  <p:transition spd="slow">
    <p:push dir="u"/>
    <p:sndAc>
      <p:stSnd>
        <p:snd r:embed="rId2" name="arrow.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197250"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删除索引</a:t>
            </a:r>
            <a:endParaRPr lang="zh-CN" altLang="en-US" sz="4000" b="1" dirty="0">
              <a:solidFill>
                <a:srgbClr val="FFFFCC"/>
              </a:solidFill>
              <a:effectLst>
                <a:outerShdw blurRad="38100" dist="38100" dir="2700000" algn="tl">
                  <a:srgbClr val="000000"/>
                </a:outerShdw>
              </a:effectLst>
              <a:cs typeface="+mn-cs"/>
            </a:endParaRPr>
          </a:p>
        </p:txBody>
      </p:sp>
      <p:sp>
        <p:nvSpPr>
          <p:cNvPr id="12" name="Rectangle 3">
            <a:extLst>
              <a:ext uri="{FF2B5EF4-FFF2-40B4-BE49-F238E27FC236}">
                <a16:creationId xmlns:a16="http://schemas.microsoft.com/office/drawing/2014/main" id="{E6B972B8-8C1F-4397-B569-77690682A7AF}"/>
              </a:ext>
            </a:extLst>
          </p:cNvPr>
          <p:cNvSpPr txBox="1">
            <a:spLocks noChangeArrowheads="1"/>
          </p:cNvSpPr>
          <p:nvPr/>
        </p:nvSpPr>
        <p:spPr bwMode="auto">
          <a:xfrm>
            <a:off x="839416" y="908720"/>
            <a:ext cx="8353425" cy="2274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eaLnBrk="1" hangingPunct="1">
              <a:spcAft>
                <a:spcPct val="0"/>
              </a:spcAft>
              <a:buNone/>
              <a:defRPr/>
            </a:pPr>
            <a:r>
              <a:rPr kumimoji="0" lang="en-US" altLang="zh-CN" sz="3200" b="1" dirty="0">
                <a:solidFill>
                  <a:srgbClr val="FFFF00"/>
                </a:solidFill>
                <a:latin typeface="Arial" charset="0"/>
              </a:rPr>
              <a:t>DROP</a:t>
            </a:r>
            <a:r>
              <a:rPr kumimoji="0" lang="en-US" altLang="en-US" sz="3200" dirty="0">
                <a:latin typeface="Arial" charset="0"/>
              </a:rPr>
              <a:t> </a:t>
            </a:r>
            <a:r>
              <a:rPr kumimoji="0" lang="en-US" altLang="zh-CN" sz="3200" dirty="0">
                <a:latin typeface="Arial" charset="0"/>
              </a:rPr>
              <a:t> </a:t>
            </a:r>
            <a:r>
              <a:rPr kumimoji="0" lang="en-US" altLang="en-US" sz="3200" b="1" dirty="0">
                <a:solidFill>
                  <a:srgbClr val="FFFF00"/>
                </a:solidFill>
                <a:latin typeface="Arial" charset="0"/>
              </a:rPr>
              <a:t>INDEX</a:t>
            </a:r>
            <a:r>
              <a:rPr kumimoji="0" lang="en-US" altLang="en-US" sz="3200" dirty="0">
                <a:latin typeface="Arial" charset="0"/>
              </a:rPr>
              <a:t>  &lt;</a:t>
            </a:r>
            <a:r>
              <a:rPr kumimoji="0" lang="en-US" altLang="en-US" sz="3200" i="1" dirty="0" err="1">
                <a:latin typeface="Arial" charset="0"/>
              </a:rPr>
              <a:t>索引名</a:t>
            </a:r>
            <a:r>
              <a:rPr kumimoji="0" lang="en-US" altLang="en-US" sz="3200" dirty="0">
                <a:latin typeface="Arial" charset="0"/>
              </a:rPr>
              <a:t>&gt;   </a:t>
            </a:r>
            <a:r>
              <a:rPr kumimoji="0" lang="en-US" altLang="zh-CN" sz="3200" b="1" dirty="0">
                <a:solidFill>
                  <a:srgbClr val="FFFF00"/>
                </a:solidFill>
                <a:latin typeface="Arial" charset="0"/>
              </a:rPr>
              <a:t>ON</a:t>
            </a:r>
            <a:r>
              <a:rPr kumimoji="0" lang="en-US" altLang="zh-CN" sz="3200" dirty="0">
                <a:latin typeface="Arial" charset="0"/>
              </a:rPr>
              <a:t>   </a:t>
            </a:r>
            <a:r>
              <a:rPr kumimoji="0" lang="en-US" altLang="zh-CN" sz="3200" i="1" dirty="0">
                <a:latin typeface="Arial" charset="0"/>
              </a:rPr>
              <a:t>&lt;</a:t>
            </a:r>
            <a:r>
              <a:rPr kumimoji="0" lang="zh-CN" altLang="en-US" sz="3200" i="1" dirty="0">
                <a:latin typeface="Arial" charset="0"/>
              </a:rPr>
              <a:t>表名</a:t>
            </a:r>
            <a:r>
              <a:rPr kumimoji="0" lang="en-US" altLang="zh-CN" sz="3200" i="1" dirty="0">
                <a:latin typeface="Arial" charset="0"/>
              </a:rPr>
              <a:t>&gt;</a:t>
            </a:r>
            <a:endParaRPr kumimoji="0" lang="en-US" altLang="en-US" sz="3200" i="1" dirty="0">
              <a:latin typeface="Arial" charset="0"/>
            </a:endParaRPr>
          </a:p>
        </p:txBody>
      </p:sp>
      <p:sp>
        <p:nvSpPr>
          <p:cNvPr id="13" name="Rectangle 5">
            <a:extLst>
              <a:ext uri="{FF2B5EF4-FFF2-40B4-BE49-F238E27FC236}">
                <a16:creationId xmlns:a16="http://schemas.microsoft.com/office/drawing/2014/main" id="{A9855AEC-E6EF-4AC1-BE2A-2868AE5BFCAA}"/>
              </a:ext>
            </a:extLst>
          </p:cNvPr>
          <p:cNvSpPr>
            <a:spLocks noChangeArrowheads="1"/>
          </p:cNvSpPr>
          <p:nvPr/>
        </p:nvSpPr>
        <p:spPr bwMode="auto">
          <a:xfrm>
            <a:off x="894976" y="4209032"/>
            <a:ext cx="10385599" cy="487362"/>
          </a:xfrm>
          <a:prstGeom prst="rect">
            <a:avLst/>
          </a:prstGeom>
          <a:noFill/>
          <a:ln w="12700" cap="sq">
            <a:noFill/>
            <a:miter lim="800000"/>
            <a:headEnd/>
            <a:tailEnd/>
          </a:ln>
          <a:effectLst/>
        </p:spPr>
        <p:txBody>
          <a:bodyPr lIns="0" tIns="0" rIns="0" bIns="0"/>
          <a:lstStyle/>
          <a:p>
            <a:pPr marL="234950" indent="-234950" fontAlgn="auto">
              <a:spcBef>
                <a:spcPts val="0"/>
              </a:spcBef>
              <a:spcAft>
                <a:spcPct val="0"/>
              </a:spcAft>
              <a:buSzTx/>
              <a:buFontTx/>
              <a:buChar char="•"/>
              <a:defRPr/>
            </a:pPr>
            <a:r>
              <a:rPr lang="zh-CN" altLang="en-US" sz="2800" dirty="0">
                <a:solidFill>
                  <a:prstClr val="white"/>
                </a:solidFill>
                <a:effectLst>
                  <a:outerShdw blurRad="38100" dist="38100" dir="2700000" algn="tl">
                    <a:srgbClr val="000000"/>
                  </a:outerShdw>
                </a:effectLst>
                <a:latin typeface="Times New Roman" pitchFamily="18" charset="0"/>
              </a:rPr>
              <a:t>应该对查询频率高的列建索引，以提高查询效率；</a:t>
            </a:r>
            <a:endParaRPr lang="en-US" altLang="zh-CN" sz="2800" dirty="0">
              <a:solidFill>
                <a:prstClr val="white"/>
              </a:solidFill>
              <a:effectLst>
                <a:outerShdw blurRad="38100" dist="38100" dir="2700000" algn="tl">
                  <a:srgbClr val="000000"/>
                </a:outerShdw>
              </a:effectLst>
              <a:latin typeface="Times New Roman" pitchFamily="18" charset="0"/>
            </a:endParaRPr>
          </a:p>
          <a:p>
            <a:pPr marL="234950" indent="-234950" fontAlgn="auto">
              <a:spcBef>
                <a:spcPct val="15000"/>
              </a:spcBef>
              <a:spcAft>
                <a:spcPct val="0"/>
              </a:spcAft>
              <a:buSzTx/>
              <a:buFontTx/>
              <a:buChar char="•"/>
              <a:defRPr/>
            </a:pPr>
            <a:r>
              <a:rPr lang="zh-CN" altLang="en-US" sz="2800" dirty="0">
                <a:solidFill>
                  <a:prstClr val="white"/>
                </a:solidFill>
                <a:effectLst>
                  <a:outerShdw blurRad="38100" dist="38100" dir="2700000" algn="tl">
                    <a:srgbClr val="000000"/>
                  </a:outerShdw>
                </a:effectLst>
                <a:latin typeface="Times New Roman" pitchFamily="18" charset="0"/>
              </a:rPr>
              <a:t>索引可以随时建立和删除；</a:t>
            </a:r>
          </a:p>
          <a:p>
            <a:pPr marL="234950" indent="-234950" fontAlgn="auto">
              <a:spcBef>
                <a:spcPct val="15000"/>
              </a:spcBef>
              <a:spcAft>
                <a:spcPct val="0"/>
              </a:spcAft>
              <a:buSzTx/>
              <a:buFontTx/>
              <a:buChar char="•"/>
              <a:defRPr/>
            </a:pPr>
            <a:r>
              <a:rPr lang="zh-CN" altLang="en-US" sz="2800" dirty="0">
                <a:solidFill>
                  <a:prstClr val="white"/>
                </a:solidFill>
                <a:effectLst>
                  <a:outerShdw blurRad="38100" dist="38100" dir="2700000" algn="tl">
                    <a:srgbClr val="000000"/>
                  </a:outerShdw>
                </a:effectLst>
                <a:latin typeface="Times New Roman" pitchFamily="18" charset="0"/>
              </a:rPr>
              <a:t>索引的使用和维护完全由</a:t>
            </a:r>
            <a:r>
              <a:rPr lang="en-US" altLang="zh-CN" sz="2800" dirty="0">
                <a:solidFill>
                  <a:prstClr val="white"/>
                </a:solidFill>
                <a:effectLst>
                  <a:outerShdw blurRad="38100" dist="38100" dir="2700000" algn="tl">
                    <a:srgbClr val="000000"/>
                  </a:outerShdw>
                </a:effectLst>
                <a:latin typeface="Times New Roman" pitchFamily="18" charset="0"/>
              </a:rPr>
              <a:t>DBMS</a:t>
            </a:r>
            <a:r>
              <a:rPr lang="zh-CN" altLang="en-US" sz="2800" dirty="0">
                <a:solidFill>
                  <a:prstClr val="white"/>
                </a:solidFill>
                <a:effectLst>
                  <a:outerShdw blurRad="38100" dist="38100" dir="2700000" algn="tl">
                    <a:srgbClr val="000000"/>
                  </a:outerShdw>
                </a:effectLst>
                <a:latin typeface="Times New Roman" pitchFamily="18" charset="0"/>
              </a:rPr>
              <a:t>决定；</a:t>
            </a:r>
          </a:p>
          <a:p>
            <a:pPr marL="234950" indent="-234950" fontAlgn="auto">
              <a:spcBef>
                <a:spcPct val="15000"/>
              </a:spcBef>
              <a:spcAft>
                <a:spcPct val="0"/>
              </a:spcAft>
              <a:buSzTx/>
              <a:buFontTx/>
              <a:buChar char="•"/>
              <a:defRPr/>
            </a:pPr>
            <a:r>
              <a:rPr lang="zh-CN" altLang="en-US" sz="2800" dirty="0">
                <a:solidFill>
                  <a:prstClr val="white"/>
                </a:solidFill>
                <a:effectLst>
                  <a:outerShdw blurRad="38100" dist="38100" dir="2700000" algn="tl">
                    <a:srgbClr val="000000"/>
                  </a:outerShdw>
                </a:effectLst>
                <a:latin typeface="Times New Roman" pitchFamily="18" charset="0"/>
              </a:rPr>
              <a:t>一个表上可建多个索引。但索引过多会耗费空间，且会降低插入、删除、更新的效率。</a:t>
            </a:r>
          </a:p>
        </p:txBody>
      </p:sp>
      <p:sp>
        <p:nvSpPr>
          <p:cNvPr id="14" name="AutoShape 6">
            <a:extLst>
              <a:ext uri="{FF2B5EF4-FFF2-40B4-BE49-F238E27FC236}">
                <a16:creationId xmlns:a16="http://schemas.microsoft.com/office/drawing/2014/main" id="{3D4CA78E-404C-40E4-9C8F-7B9751B33C9A}"/>
              </a:ext>
            </a:extLst>
          </p:cNvPr>
          <p:cNvSpPr>
            <a:spLocks noChangeArrowheads="1"/>
          </p:cNvSpPr>
          <p:nvPr/>
        </p:nvSpPr>
        <p:spPr bwMode="auto">
          <a:xfrm>
            <a:off x="912440" y="3501008"/>
            <a:ext cx="3527376" cy="547687"/>
          </a:xfrm>
          <a:prstGeom prst="roundRect">
            <a:avLst>
              <a:gd name="adj" fmla="val 37125"/>
            </a:avLst>
          </a:prstGeom>
          <a:gradFill rotWithShape="1">
            <a:gsLst>
              <a:gs pos="0">
                <a:srgbClr val="B0A0F2"/>
              </a:gs>
              <a:gs pos="50000">
                <a:srgbClr val="B0A0F2">
                  <a:gamma/>
                  <a:tint val="24314"/>
                  <a:invGamma/>
                </a:srgbClr>
              </a:gs>
              <a:gs pos="100000">
                <a:srgbClr val="B0A0F2"/>
              </a:gs>
            </a:gsLst>
            <a:lin ang="18900000" scaled="1"/>
          </a:gradFill>
          <a:ln w="28575" cap="sq" algn="ctr">
            <a:solidFill>
              <a:srgbClr val="FF0000"/>
            </a:solidFill>
            <a:round/>
            <a:headEnd/>
            <a:tailEnd/>
          </a:ln>
          <a:effectLst>
            <a:outerShdw dist="53882" dir="2700000" algn="ctr" rotWithShape="0">
              <a:srgbClr val="000514">
                <a:alpha val="50000"/>
              </a:srgbClr>
            </a:outerShdw>
          </a:effectLst>
        </p:spPr>
        <p:txBody>
          <a:bodyPr lIns="36000" tIns="36000" rIns="36000" bIns="36000" anchor="ctr" anchorCtr="1"/>
          <a:lstStyle/>
          <a:p>
            <a:pPr algn="ctr" fontAlgn="auto">
              <a:spcBef>
                <a:spcPts val="0"/>
              </a:spcBef>
              <a:spcAft>
                <a:spcPct val="0"/>
              </a:spcAft>
              <a:buSzTx/>
              <a:defRPr/>
            </a:pPr>
            <a:r>
              <a:rPr kumimoji="0" lang="zh-CN" altLang="en-US" sz="3200" b="1" kern="0">
                <a:solidFill>
                  <a:srgbClr val="3333CC"/>
                </a:solidFill>
                <a:effectLst/>
                <a:latin typeface="Franklin Gothic Book"/>
                <a:ea typeface="黑体" panose="02010609060101010101" pitchFamily="49" charset="-122"/>
              </a:rPr>
              <a:t>索引的几点说明</a:t>
            </a:r>
          </a:p>
        </p:txBody>
      </p:sp>
      <p:sp>
        <p:nvSpPr>
          <p:cNvPr id="15" name="Rectangle 4">
            <a:extLst>
              <a:ext uri="{FF2B5EF4-FFF2-40B4-BE49-F238E27FC236}">
                <a16:creationId xmlns:a16="http://schemas.microsoft.com/office/drawing/2014/main" id="{D55C6A07-F356-43A8-90DA-37B7C676242A}"/>
              </a:ext>
            </a:extLst>
          </p:cNvPr>
          <p:cNvSpPr>
            <a:spLocks noChangeArrowheads="1"/>
          </p:cNvSpPr>
          <p:nvPr/>
        </p:nvSpPr>
        <p:spPr bwMode="auto">
          <a:xfrm>
            <a:off x="806078" y="1642144"/>
            <a:ext cx="9754418" cy="2374900"/>
          </a:xfrm>
          <a:prstGeom prst="rect">
            <a:avLst/>
          </a:prstGeom>
          <a:noFill/>
          <a:ln w="9525">
            <a:noFill/>
            <a:miter lim="800000"/>
            <a:headEnd/>
            <a:tailEnd/>
          </a:ln>
          <a:effectLst/>
        </p:spPr>
        <p:txBody>
          <a:bodyPr/>
          <a:lstStyle/>
          <a:p>
            <a:pPr fontAlgn="auto">
              <a:spcBef>
                <a:spcPts val="0"/>
              </a:spcBef>
              <a:spcAft>
                <a:spcPct val="15000"/>
              </a:spcAft>
              <a:buClr>
                <a:srgbClr val="66FF33"/>
              </a:buClr>
              <a:buSzPct val="85000"/>
              <a:defRPr/>
            </a:pPr>
            <a:r>
              <a:rPr kumimoji="0" lang="zh-CN" altLang="en-US" sz="3200" kern="0" dirty="0">
                <a:solidFill>
                  <a:srgbClr val="66FF66"/>
                </a:solidFill>
                <a:effectLst>
                  <a:outerShdw blurRad="38100" dist="38100" dir="2700000" algn="tl">
                    <a:srgbClr val="000000"/>
                  </a:outerShdw>
                </a:effectLst>
                <a:latin typeface="Franklin Gothic Book"/>
                <a:ea typeface="黑体" panose="02010609060101010101" pitchFamily="49" charset="-122"/>
              </a:rPr>
              <a:t>例如删除表</a:t>
            </a:r>
            <a:r>
              <a:rPr kumimoji="0" lang="zh-CN" altLang="en-US" sz="3200" kern="0" dirty="0">
                <a:solidFill>
                  <a:srgbClr val="66FF66"/>
                </a:solidFill>
                <a:effectLst>
                  <a:outerShdw blurRad="38100" dist="38100" dir="2700000" algn="tl">
                    <a:srgbClr val="000000"/>
                  </a:outerShdw>
                </a:effectLst>
                <a:latin typeface="Times New Roman"/>
                <a:ea typeface="黑体" panose="02010609060101010101" pitchFamily="49" charset="-122"/>
              </a:rPr>
              <a:t>“</a:t>
            </a:r>
            <a:r>
              <a:rPr kumimoji="0" lang="en-US" altLang="zh-CN" sz="3200" kern="0" dirty="0">
                <a:solidFill>
                  <a:srgbClr val="66FF66"/>
                </a:solidFill>
                <a:effectLst>
                  <a:outerShdw blurRad="38100" dist="38100" dir="2700000" algn="tl">
                    <a:srgbClr val="000000"/>
                  </a:outerShdw>
                </a:effectLst>
                <a:latin typeface="Franklin Gothic Book"/>
                <a:ea typeface="黑体" panose="02010609060101010101" pitchFamily="49" charset="-122"/>
              </a:rPr>
              <a:t>Teacher</a:t>
            </a:r>
            <a:r>
              <a:rPr kumimoji="0" lang="zh-CN" altLang="en-US" sz="3200" kern="0" dirty="0">
                <a:solidFill>
                  <a:srgbClr val="66FF66"/>
                </a:solidFill>
                <a:effectLst>
                  <a:outerShdw blurRad="38100" dist="38100" dir="2700000" algn="tl">
                    <a:srgbClr val="000000"/>
                  </a:outerShdw>
                </a:effectLst>
                <a:latin typeface="Times New Roman"/>
                <a:ea typeface="黑体" panose="02010609060101010101" pitchFamily="49" charset="-122"/>
              </a:rPr>
              <a:t>”</a:t>
            </a:r>
            <a:r>
              <a:rPr kumimoji="0" lang="zh-CN" altLang="en-US" sz="3200" kern="0" dirty="0">
                <a:solidFill>
                  <a:srgbClr val="66FF66"/>
                </a:solidFill>
                <a:effectLst>
                  <a:outerShdw blurRad="38100" dist="38100" dir="2700000" algn="tl">
                    <a:srgbClr val="000000"/>
                  </a:outerShdw>
                </a:effectLst>
                <a:latin typeface="Franklin Gothic Book"/>
                <a:ea typeface="黑体" panose="02010609060101010101" pitchFamily="49" charset="-122"/>
              </a:rPr>
              <a:t>中名为</a:t>
            </a:r>
            <a:r>
              <a:rPr kumimoji="0" lang="zh-CN" altLang="en-US" sz="3200" kern="0" dirty="0">
                <a:solidFill>
                  <a:srgbClr val="66FF66"/>
                </a:solidFill>
                <a:effectLst>
                  <a:outerShdw blurRad="38100" dist="38100" dir="2700000" algn="tl">
                    <a:srgbClr val="000000"/>
                  </a:outerShdw>
                </a:effectLst>
                <a:latin typeface="Times New Roman"/>
                <a:ea typeface="黑体" panose="02010609060101010101" pitchFamily="49" charset="-122"/>
              </a:rPr>
              <a:t>“</a:t>
            </a:r>
            <a:r>
              <a:rPr kumimoji="0" lang="en-US" altLang="zh-CN" sz="3200" kern="0" dirty="0" err="1">
                <a:solidFill>
                  <a:srgbClr val="66FF66"/>
                </a:solidFill>
                <a:effectLst>
                  <a:outerShdw blurRad="38100" dist="38100" dir="2700000" algn="tl">
                    <a:srgbClr val="000000"/>
                  </a:outerShdw>
                </a:effectLst>
                <a:latin typeface="Franklin Gothic Book"/>
                <a:ea typeface="黑体" panose="02010609060101010101" pitchFamily="49" charset="-122"/>
              </a:rPr>
              <a:t>idx_xm</a:t>
            </a:r>
            <a:r>
              <a:rPr kumimoji="0" lang="zh-CN" altLang="en-US" sz="3200" kern="0" dirty="0">
                <a:solidFill>
                  <a:srgbClr val="66FF66"/>
                </a:solidFill>
                <a:effectLst>
                  <a:outerShdw blurRad="38100" dist="38100" dir="2700000" algn="tl">
                    <a:srgbClr val="000000"/>
                  </a:outerShdw>
                </a:effectLst>
                <a:latin typeface="Times New Roman"/>
                <a:ea typeface="黑体" panose="02010609060101010101" pitchFamily="49" charset="-122"/>
              </a:rPr>
              <a:t>”</a:t>
            </a:r>
            <a:r>
              <a:rPr kumimoji="0" lang="zh-CN" altLang="en-US" sz="3200" kern="0" dirty="0">
                <a:solidFill>
                  <a:srgbClr val="66FF66"/>
                </a:solidFill>
                <a:effectLst>
                  <a:outerShdw blurRad="38100" dist="38100" dir="2700000" algn="tl">
                    <a:srgbClr val="000000"/>
                  </a:outerShdw>
                </a:effectLst>
                <a:latin typeface="Franklin Gothic Book"/>
                <a:ea typeface="黑体" panose="02010609060101010101" pitchFamily="49" charset="-122"/>
              </a:rPr>
              <a:t>的索引：</a:t>
            </a:r>
          </a:p>
          <a:p>
            <a:pPr fontAlgn="auto">
              <a:spcBef>
                <a:spcPts val="0"/>
              </a:spcBef>
              <a:spcAft>
                <a:spcPct val="15000"/>
              </a:spcAft>
              <a:buClr>
                <a:srgbClr val="66FF33"/>
              </a:buClr>
              <a:buSzPct val="85000"/>
              <a:defRPr/>
            </a:pPr>
            <a:r>
              <a:rPr kumimoji="0" lang="en-US" altLang="en-US" sz="3200" b="1" kern="0" dirty="0">
                <a:solidFill>
                  <a:srgbClr val="FFCC00"/>
                </a:solidFill>
                <a:effectLst>
                  <a:outerShdw blurRad="38100" dist="38100" dir="2700000" algn="tl">
                    <a:srgbClr val="000000"/>
                  </a:outerShdw>
                </a:effectLst>
                <a:latin typeface="Franklin Gothic Book"/>
                <a:ea typeface="+mn-ea"/>
              </a:rPr>
              <a:t>DROP   INDEX</a:t>
            </a:r>
            <a:r>
              <a:rPr kumimoji="0" lang="en-US" altLang="en-US" sz="3200" kern="0" dirty="0">
                <a:solidFill>
                  <a:srgbClr val="FFFFCC"/>
                </a:solidFill>
                <a:effectLst>
                  <a:outerShdw blurRad="38100" dist="38100" dir="2700000" algn="tl">
                    <a:srgbClr val="000000"/>
                  </a:outerShdw>
                </a:effectLst>
                <a:latin typeface="Franklin Gothic Book"/>
                <a:ea typeface="+mn-ea"/>
              </a:rPr>
              <a:t>   </a:t>
            </a:r>
            <a:r>
              <a:rPr kumimoji="0" lang="en-US" altLang="zh-CN" sz="3200" kern="0" dirty="0" err="1">
                <a:solidFill>
                  <a:srgbClr val="FFFFCC"/>
                </a:solidFill>
                <a:effectLst>
                  <a:outerShdw blurRad="38100" dist="38100" dir="2700000" algn="tl">
                    <a:srgbClr val="000000"/>
                  </a:outerShdw>
                </a:effectLst>
                <a:latin typeface="Franklin Gothic Book"/>
                <a:ea typeface="黑体" panose="02010609060101010101" pitchFamily="49" charset="-122"/>
              </a:rPr>
              <a:t>idx_xm</a:t>
            </a:r>
            <a:r>
              <a:rPr kumimoji="0" lang="en-US" altLang="zh-CN" sz="3200" kern="0" dirty="0">
                <a:solidFill>
                  <a:srgbClr val="FFFFCC"/>
                </a:solidFill>
                <a:effectLst>
                  <a:outerShdw blurRad="38100" dist="38100" dir="2700000" algn="tl">
                    <a:srgbClr val="000000"/>
                  </a:outerShdw>
                </a:effectLst>
                <a:latin typeface="Franklin Gothic Book"/>
                <a:ea typeface="黑体" panose="02010609060101010101" pitchFamily="49" charset="-122"/>
              </a:rPr>
              <a:t>  </a:t>
            </a:r>
            <a:r>
              <a:rPr kumimoji="0" lang="en-US" altLang="zh-CN" sz="3200" b="1" kern="0" dirty="0">
                <a:solidFill>
                  <a:srgbClr val="FFCC00"/>
                </a:solidFill>
                <a:effectLst>
                  <a:outerShdw blurRad="38100" dist="38100" dir="2700000" algn="tl">
                    <a:srgbClr val="000000"/>
                  </a:outerShdw>
                </a:effectLst>
                <a:latin typeface="Franklin Gothic Book"/>
                <a:ea typeface="+mn-ea"/>
              </a:rPr>
              <a:t>On</a:t>
            </a:r>
            <a:r>
              <a:rPr kumimoji="0" lang="en-US" altLang="zh-CN" sz="3200" kern="0" dirty="0">
                <a:solidFill>
                  <a:srgbClr val="FFFFCC"/>
                </a:solidFill>
                <a:effectLst>
                  <a:outerShdw blurRad="38100" dist="38100" dir="2700000" algn="tl">
                    <a:srgbClr val="000000"/>
                  </a:outerShdw>
                </a:effectLst>
                <a:latin typeface="Franklin Gothic Book"/>
                <a:ea typeface="黑体" panose="02010609060101010101" pitchFamily="49" charset="-122"/>
              </a:rPr>
              <a:t>  </a:t>
            </a:r>
            <a:r>
              <a:rPr kumimoji="0" lang="en-US" altLang="en-US" sz="3200" kern="0" dirty="0">
                <a:solidFill>
                  <a:srgbClr val="FFFFCC"/>
                </a:solidFill>
                <a:effectLst>
                  <a:outerShdw blurRad="38100" dist="38100" dir="2700000" algn="tl">
                    <a:srgbClr val="000000"/>
                  </a:outerShdw>
                </a:effectLst>
                <a:latin typeface="Franklin Gothic Book"/>
                <a:ea typeface="+mn-ea"/>
              </a:rPr>
              <a:t>Teacher</a:t>
            </a:r>
            <a:r>
              <a:rPr kumimoji="0" lang="en-US" altLang="zh-CN" sz="3200" kern="0" dirty="0">
                <a:solidFill>
                  <a:srgbClr val="FFFFCC"/>
                </a:solidFill>
                <a:effectLst>
                  <a:outerShdw blurRad="38100" dist="38100" dir="2700000" algn="tl">
                    <a:srgbClr val="000000"/>
                  </a:outerShdw>
                </a:effectLst>
                <a:latin typeface="Franklin Gothic Book"/>
                <a:ea typeface="黑体" panose="02010609060101010101" pitchFamily="49" charset="-122"/>
              </a:rPr>
              <a:t> ;</a:t>
            </a:r>
            <a:endParaRPr kumimoji="0" lang="en-US" altLang="en-US" sz="3200" kern="0" dirty="0">
              <a:solidFill>
                <a:srgbClr val="FFFFCC"/>
              </a:solidFill>
              <a:effectLst>
                <a:outerShdw blurRad="38100" dist="38100" dir="2700000" algn="tl">
                  <a:srgbClr val="000000"/>
                </a:outerShdw>
              </a:effectLst>
              <a:latin typeface="Franklin Gothic Book"/>
              <a:ea typeface="+mn-ea"/>
            </a:endParaRPr>
          </a:p>
        </p:txBody>
      </p:sp>
    </p:spTree>
    <p:extLst>
      <p:ext uri="{BB962C8B-B14F-4D97-AF65-F5344CB8AC3E}">
        <p14:creationId xmlns:p14="http://schemas.microsoft.com/office/powerpoint/2010/main" val="2311919835"/>
      </p:ext>
    </p:extLst>
  </p:cSld>
  <p:clrMapOvr>
    <a:masterClrMapping/>
  </p:clrMapOvr>
  <p:transition spd="med">
    <p:pull/>
    <p:sndAc>
      <p:stSnd>
        <p:snd r:embed="rId2" name="arrow.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E76535D-1204-408C-A944-91A900F33F4C}"/>
              </a:ext>
            </a:extLst>
          </p:cNvPr>
          <p:cNvSpPr>
            <a:spLocks noGrp="1"/>
          </p:cNvSpPr>
          <p:nvPr>
            <p:ph type="title"/>
          </p:nvPr>
        </p:nvSpPr>
        <p:spPr>
          <a:xfrm>
            <a:off x="3287688" y="3529830"/>
            <a:ext cx="5224835" cy="1256758"/>
          </a:xfr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p>
            <a:pPr eaLnBrk="0" fontAlgn="base" hangingPunct="0">
              <a:spcAft>
                <a:spcPct val="0"/>
              </a:spcAft>
            </a:pPr>
            <a:r>
              <a:rPr lang="zh-CN" altLang="en-US" sz="6000" kern="1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rPr>
              <a:t>视 图</a:t>
            </a:r>
          </a:p>
        </p:txBody>
      </p:sp>
      <p:sp>
        <p:nvSpPr>
          <p:cNvPr id="49" name="标题 1">
            <a:extLst>
              <a:ext uri="{FF2B5EF4-FFF2-40B4-BE49-F238E27FC236}">
                <a16:creationId xmlns:a16="http://schemas.microsoft.com/office/drawing/2014/main" id="{F20317A5-217E-4B1F-AC7B-1AA7AAA89A22}"/>
              </a:ext>
            </a:extLst>
          </p:cNvPr>
          <p:cNvSpPr txBox="1">
            <a:spLocks/>
          </p:cNvSpPr>
          <p:nvPr/>
        </p:nvSpPr>
        <p:spPr bwMode="auto">
          <a:xfrm>
            <a:off x="4727848" y="1844824"/>
            <a:ext cx="2458530" cy="854968"/>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a:t>
            </a:r>
            <a:r>
              <a:rPr kumimoji="0" lang="zh-CN" altLang="en-US" sz="6000" b="1" i="0" u="none" strike="noStrike" kern="10" cap="none" spc="0" normalizeH="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二</a:t>
            </a: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节</a:t>
            </a:r>
          </a:p>
        </p:txBody>
      </p:sp>
    </p:spTree>
    <p:extLst>
      <p:ext uri="{BB962C8B-B14F-4D97-AF65-F5344CB8AC3E}">
        <p14:creationId xmlns:p14="http://schemas.microsoft.com/office/powerpoint/2010/main" val="2050349625"/>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arrow.wav"/>
          </p:stSnd>
        </p:sndAc>
      </p:transition>
    </mc:Choice>
    <mc:Fallback xmlns="">
      <p:transition spd="slow">
        <p:fade/>
        <p:sndAc>
          <p:stSnd>
            <p:snd r:embed="rId3"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9416" y="27709"/>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algn="l">
              <a:spcBef>
                <a:spcPts val="0"/>
              </a:spcBef>
              <a:defRPr/>
            </a:pPr>
            <a:r>
              <a:rPr lang="zh-CN" altLang="en-US" dirty="0">
                <a:solidFill>
                  <a:srgbClr val="FFFFCC"/>
                </a:solidFill>
                <a:effectLst>
                  <a:outerShdw blurRad="38100" dist="38100" dir="2700000" algn="tl">
                    <a:srgbClr val="000000"/>
                  </a:outerShdw>
                </a:effectLst>
              </a:rPr>
              <a:t>视图的概念</a:t>
            </a:r>
            <a:endParaRPr lang="zh-CN" altLang="en-US" sz="4000" b="1" dirty="0">
              <a:solidFill>
                <a:srgbClr val="FFFFCC"/>
              </a:solidFill>
              <a:effectLst>
                <a:outerShdw blurRad="38100" dist="38100" dir="2700000" algn="tl">
                  <a:srgbClr val="000000"/>
                </a:outerShdw>
              </a:effectLst>
              <a:cs typeface="+mn-cs"/>
            </a:endParaRPr>
          </a:p>
        </p:txBody>
      </p:sp>
      <p:sp>
        <p:nvSpPr>
          <p:cNvPr id="8" name="Rectangle 4">
            <a:extLst>
              <a:ext uri="{FF2B5EF4-FFF2-40B4-BE49-F238E27FC236}">
                <a16:creationId xmlns:a16="http://schemas.microsoft.com/office/drawing/2014/main" id="{50505F36-F466-4356-AFE1-F987A41782C9}"/>
              </a:ext>
            </a:extLst>
          </p:cNvPr>
          <p:cNvSpPr txBox="1">
            <a:spLocks noChangeArrowheads="1"/>
          </p:cNvSpPr>
          <p:nvPr/>
        </p:nvSpPr>
        <p:spPr bwMode="auto">
          <a:xfrm>
            <a:off x="479376" y="908720"/>
            <a:ext cx="10585176" cy="6604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2800">
                <a:solidFill>
                  <a:srgbClr val="CCFFCC"/>
                </a:solidFill>
                <a:effectLst>
                  <a:outerShdw blurRad="38100" dist="38100" dir="2700000" algn="tl">
                    <a:srgbClr val="000000"/>
                  </a:outerShdw>
                </a:effectLst>
                <a:latin typeface="Arial" pitchFamily="34" charset="0"/>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Arial" pitchFamily="34" charset="0"/>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Arial" pitchFamily="34" charset="0"/>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eaLnBrk="1" hangingPunct="1">
              <a:spcAft>
                <a:spcPct val="50000"/>
              </a:spcAft>
              <a:defRPr/>
            </a:pPr>
            <a:r>
              <a:rPr lang="zh-CN" altLang="en-US" sz="3200" kern="0" dirty="0">
                <a:latin typeface="Arial" charset="0"/>
              </a:rPr>
              <a:t>视图是由对基本表或其它视图的查询而导出的</a:t>
            </a:r>
            <a:r>
              <a:rPr lang="zh-CN" altLang="en-US" sz="3200" b="1" kern="0" dirty="0">
                <a:solidFill>
                  <a:srgbClr val="66FFFF"/>
                </a:solidFill>
                <a:latin typeface="Arial" charset="0"/>
              </a:rPr>
              <a:t>虚表</a:t>
            </a:r>
            <a:r>
              <a:rPr lang="zh-CN" altLang="en-US" sz="3200" kern="0" dirty="0">
                <a:latin typeface="Arial" charset="0"/>
              </a:rPr>
              <a:t>；</a:t>
            </a:r>
          </a:p>
          <a:p>
            <a:pPr eaLnBrk="1" hangingPunct="1">
              <a:spcAft>
                <a:spcPct val="50000"/>
              </a:spcAft>
              <a:defRPr/>
            </a:pPr>
            <a:r>
              <a:rPr lang="zh-CN" altLang="en-US" sz="3200" kern="0" dirty="0">
                <a:latin typeface="Arial" charset="0"/>
              </a:rPr>
              <a:t>视图只是保存在数据库中的 </a:t>
            </a:r>
            <a:r>
              <a:rPr lang="en-US" altLang="zh-CN" sz="3200" kern="0" dirty="0">
                <a:latin typeface="Arial" charset="0"/>
              </a:rPr>
              <a:t>SELECT </a:t>
            </a:r>
            <a:r>
              <a:rPr lang="zh-CN" altLang="en-US" sz="3200" kern="0" dirty="0">
                <a:latin typeface="Arial" charset="0"/>
              </a:rPr>
              <a:t>查询，即视图仅是</a:t>
            </a:r>
            <a:r>
              <a:rPr lang="zh-CN" altLang="en-US" sz="3200" kern="0" dirty="0">
                <a:solidFill>
                  <a:srgbClr val="FFCC00"/>
                </a:solidFill>
                <a:latin typeface="Arial" charset="0"/>
              </a:rPr>
              <a:t>查询数据的定义</a:t>
            </a:r>
            <a:r>
              <a:rPr lang="zh-CN" altLang="en-US" sz="3200" kern="0" dirty="0">
                <a:latin typeface="Arial" charset="0"/>
              </a:rPr>
              <a:t>，而没有实质的数据；</a:t>
            </a:r>
          </a:p>
          <a:p>
            <a:pPr eaLnBrk="1" hangingPunct="1">
              <a:spcAft>
                <a:spcPct val="50000"/>
              </a:spcAft>
              <a:defRPr/>
            </a:pPr>
            <a:r>
              <a:rPr lang="zh-CN" altLang="en-US" sz="3200" kern="0" dirty="0">
                <a:latin typeface="Arial" charset="0"/>
              </a:rPr>
              <a:t>视图用起来很象实际的表。</a:t>
            </a:r>
          </a:p>
        </p:txBody>
      </p:sp>
      <p:grpSp>
        <p:nvGrpSpPr>
          <p:cNvPr id="4" name="组合 3">
            <a:extLst>
              <a:ext uri="{FF2B5EF4-FFF2-40B4-BE49-F238E27FC236}">
                <a16:creationId xmlns:a16="http://schemas.microsoft.com/office/drawing/2014/main" id="{AF5F784D-594D-4F45-B827-A946532B1DD2}"/>
              </a:ext>
            </a:extLst>
          </p:cNvPr>
          <p:cNvGrpSpPr/>
          <p:nvPr/>
        </p:nvGrpSpPr>
        <p:grpSpPr>
          <a:xfrm>
            <a:off x="191344" y="2924944"/>
            <a:ext cx="11480318" cy="3676698"/>
            <a:chOff x="191344" y="2708920"/>
            <a:chExt cx="11480318" cy="3676698"/>
          </a:xfrm>
        </p:grpSpPr>
        <p:grpSp>
          <p:nvGrpSpPr>
            <p:cNvPr id="2" name="组合 1">
              <a:extLst>
                <a:ext uri="{FF2B5EF4-FFF2-40B4-BE49-F238E27FC236}">
                  <a16:creationId xmlns:a16="http://schemas.microsoft.com/office/drawing/2014/main" id="{8CACBE71-406F-47AA-8BD0-C34F8F7E2220}"/>
                </a:ext>
              </a:extLst>
            </p:cNvPr>
            <p:cNvGrpSpPr/>
            <p:nvPr/>
          </p:nvGrpSpPr>
          <p:grpSpPr>
            <a:xfrm>
              <a:off x="1955006" y="3717032"/>
              <a:ext cx="8281987" cy="2668586"/>
              <a:chOff x="2062957" y="3856287"/>
              <a:chExt cx="8281987" cy="2668586"/>
            </a:xfrm>
          </p:grpSpPr>
          <p:pic>
            <p:nvPicPr>
              <p:cNvPr id="9" name="Picture 26">
                <a:extLst>
                  <a:ext uri="{FF2B5EF4-FFF2-40B4-BE49-F238E27FC236}">
                    <a16:creationId xmlns:a16="http://schemas.microsoft.com/office/drawing/2014/main" id="{CDB56180-C98D-4B04-A4FF-6C0314EF3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744" y="3861048"/>
                <a:ext cx="4943475" cy="1981200"/>
              </a:xfrm>
              <a:prstGeom prst="rect">
                <a:avLst/>
              </a:prstGeom>
              <a:noFill/>
              <a:ln w="38100" cap="sq"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27">
                <a:extLst>
                  <a:ext uri="{FF2B5EF4-FFF2-40B4-BE49-F238E27FC236}">
                    <a16:creationId xmlns:a16="http://schemas.microsoft.com/office/drawing/2014/main" id="{C59EC69D-A88C-43C5-8522-E2737AE0FE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957" y="4797674"/>
                <a:ext cx="2428875" cy="1685925"/>
              </a:xfrm>
              <a:prstGeom prst="rect">
                <a:avLst/>
              </a:prstGeom>
              <a:noFill/>
              <a:ln w="28575" cap="sq"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28">
                <a:extLst>
                  <a:ext uri="{FF2B5EF4-FFF2-40B4-BE49-F238E27FC236}">
                    <a16:creationId xmlns:a16="http://schemas.microsoft.com/office/drawing/2014/main" id="{ED3BB1D7-F0E1-4B3B-8E6D-9D0E080646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9669" y="4797674"/>
                <a:ext cx="4105275" cy="1685925"/>
              </a:xfrm>
              <a:prstGeom prst="rect">
                <a:avLst/>
              </a:prstGeom>
              <a:noFill/>
              <a:ln w="28575" cap="sq"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pic>
          <p:sp>
            <p:nvSpPr>
              <p:cNvPr id="16" name="Line 29">
                <a:extLst>
                  <a:ext uri="{FF2B5EF4-FFF2-40B4-BE49-F238E27FC236}">
                    <a16:creationId xmlns:a16="http://schemas.microsoft.com/office/drawing/2014/main" id="{F549B9BD-FA3A-4E70-A798-0FB3E8CAC32E}"/>
                  </a:ext>
                </a:extLst>
              </p:cNvPr>
              <p:cNvSpPr>
                <a:spLocks noChangeShapeType="1"/>
              </p:cNvSpPr>
              <p:nvPr/>
            </p:nvSpPr>
            <p:spPr bwMode="auto">
              <a:xfrm flipV="1">
                <a:off x="4439444" y="3861049"/>
                <a:ext cx="4321175" cy="936625"/>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2000" kern="0">
                  <a:solidFill>
                    <a:sysClr val="windowText" lastClr="000000"/>
                  </a:solidFill>
                  <a:effectLst/>
                  <a:latin typeface="Franklin Gothic Book"/>
                  <a:ea typeface="黑体" panose="02010609060101010101" pitchFamily="49" charset="-122"/>
                </a:endParaRPr>
              </a:p>
            </p:txBody>
          </p:sp>
          <p:sp>
            <p:nvSpPr>
              <p:cNvPr id="17" name="Line 30">
                <a:extLst>
                  <a:ext uri="{FF2B5EF4-FFF2-40B4-BE49-F238E27FC236}">
                    <a16:creationId xmlns:a16="http://schemas.microsoft.com/office/drawing/2014/main" id="{BA806487-84A4-4EA6-8ECA-17E1DE75F87F}"/>
                  </a:ext>
                </a:extLst>
              </p:cNvPr>
              <p:cNvSpPr>
                <a:spLocks noChangeShapeType="1"/>
              </p:cNvSpPr>
              <p:nvPr/>
            </p:nvSpPr>
            <p:spPr bwMode="auto">
              <a:xfrm flipV="1">
                <a:off x="2062957" y="3861049"/>
                <a:ext cx="1728787" cy="936625"/>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2000" kern="0">
                  <a:solidFill>
                    <a:sysClr val="windowText" lastClr="000000"/>
                  </a:solidFill>
                  <a:effectLst/>
                  <a:latin typeface="Franklin Gothic Book"/>
                  <a:ea typeface="黑体" panose="02010609060101010101" pitchFamily="49" charset="-122"/>
                </a:endParaRPr>
              </a:p>
            </p:txBody>
          </p:sp>
          <p:sp>
            <p:nvSpPr>
              <p:cNvPr id="18" name="Line 33">
                <a:extLst>
                  <a:ext uri="{FF2B5EF4-FFF2-40B4-BE49-F238E27FC236}">
                    <a16:creationId xmlns:a16="http://schemas.microsoft.com/office/drawing/2014/main" id="{621B4EEC-B4EA-4CB2-85E6-15D9A32B08C2}"/>
                  </a:ext>
                </a:extLst>
              </p:cNvPr>
              <p:cNvSpPr>
                <a:spLocks noChangeShapeType="1"/>
              </p:cNvSpPr>
              <p:nvPr/>
            </p:nvSpPr>
            <p:spPr bwMode="auto">
              <a:xfrm flipV="1">
                <a:off x="4515644" y="6166099"/>
                <a:ext cx="1724025" cy="309563"/>
              </a:xfrm>
              <a:prstGeom prst="line">
                <a:avLst/>
              </a:prstGeom>
              <a:noFill/>
              <a:ln w="12700">
                <a:solidFill>
                  <a:srgbClr val="FF0000"/>
                </a:solidFill>
                <a:prstDash val="dash"/>
                <a:round/>
                <a:headEnd/>
                <a:tailEnd/>
              </a:ln>
              <a:effectLst/>
            </p:spPr>
            <p:txBody>
              <a:bodyPr/>
              <a:lstStyle/>
              <a:p>
                <a:pPr fontAlgn="auto">
                  <a:spcBef>
                    <a:spcPts val="0"/>
                  </a:spcBef>
                  <a:spcAft>
                    <a:spcPts val="0"/>
                  </a:spcAft>
                  <a:buSzTx/>
                  <a:defRPr/>
                </a:pPr>
                <a:endParaRPr kumimoji="0" lang="zh-CN" altLang="en-US" sz="2000" kern="0">
                  <a:solidFill>
                    <a:sysClr val="windowText" lastClr="000000"/>
                  </a:solidFill>
                  <a:effectLst/>
                  <a:latin typeface="Franklin Gothic Book"/>
                  <a:ea typeface="黑体" panose="02010609060101010101" pitchFamily="49" charset="-122"/>
                </a:endParaRPr>
              </a:p>
            </p:txBody>
          </p:sp>
          <p:sp>
            <p:nvSpPr>
              <p:cNvPr id="19" name="Line 34">
                <a:extLst>
                  <a:ext uri="{FF2B5EF4-FFF2-40B4-BE49-F238E27FC236}">
                    <a16:creationId xmlns:a16="http://schemas.microsoft.com/office/drawing/2014/main" id="{77DB3F3C-6594-4E88-AD5E-4B48B9CD4D83}"/>
                  </a:ext>
                </a:extLst>
              </p:cNvPr>
              <p:cNvSpPr>
                <a:spLocks noChangeShapeType="1"/>
              </p:cNvSpPr>
              <p:nvPr/>
            </p:nvSpPr>
            <p:spPr bwMode="auto">
              <a:xfrm>
                <a:off x="3774282" y="3856287"/>
                <a:ext cx="2465387" cy="941387"/>
              </a:xfrm>
              <a:prstGeom prst="line">
                <a:avLst/>
              </a:prstGeom>
              <a:noFill/>
              <a:ln w="28575">
                <a:solidFill>
                  <a:srgbClr val="009900"/>
                </a:solidFill>
                <a:prstDash val="sysDot"/>
                <a:round/>
                <a:headEnd/>
                <a:tailEnd/>
              </a:ln>
              <a:effectLst/>
            </p:spPr>
            <p:txBody>
              <a:bodyPr/>
              <a:lstStyle/>
              <a:p>
                <a:pPr fontAlgn="auto">
                  <a:spcBef>
                    <a:spcPts val="0"/>
                  </a:spcBef>
                  <a:spcAft>
                    <a:spcPts val="0"/>
                  </a:spcAft>
                  <a:buSzTx/>
                  <a:defRPr/>
                </a:pPr>
                <a:endParaRPr kumimoji="0" lang="zh-CN" altLang="en-US" sz="2000" kern="0">
                  <a:solidFill>
                    <a:sysClr val="windowText" lastClr="000000"/>
                  </a:solidFill>
                  <a:effectLst/>
                  <a:latin typeface="Franklin Gothic Book"/>
                  <a:ea typeface="黑体" panose="02010609060101010101" pitchFamily="49" charset="-122"/>
                </a:endParaRPr>
              </a:p>
            </p:txBody>
          </p:sp>
          <p:sp>
            <p:nvSpPr>
              <p:cNvPr id="20" name="Line 35">
                <a:extLst>
                  <a:ext uri="{FF2B5EF4-FFF2-40B4-BE49-F238E27FC236}">
                    <a16:creationId xmlns:a16="http://schemas.microsoft.com/office/drawing/2014/main" id="{01F82C8A-9CE6-4335-BF94-B665EBC9A6CA}"/>
                  </a:ext>
                </a:extLst>
              </p:cNvPr>
              <p:cNvSpPr>
                <a:spLocks noChangeShapeType="1"/>
              </p:cNvSpPr>
              <p:nvPr/>
            </p:nvSpPr>
            <p:spPr bwMode="auto">
              <a:xfrm>
                <a:off x="8760619" y="3861049"/>
                <a:ext cx="1584325" cy="936625"/>
              </a:xfrm>
              <a:prstGeom prst="line">
                <a:avLst/>
              </a:prstGeom>
              <a:noFill/>
              <a:ln w="28575">
                <a:solidFill>
                  <a:srgbClr val="009900"/>
                </a:solidFill>
                <a:prstDash val="sysDot"/>
                <a:round/>
                <a:headEnd/>
                <a:tailEnd/>
              </a:ln>
              <a:effectLst/>
            </p:spPr>
            <p:txBody>
              <a:bodyPr/>
              <a:lstStyle/>
              <a:p>
                <a:pPr fontAlgn="auto">
                  <a:spcBef>
                    <a:spcPts val="0"/>
                  </a:spcBef>
                  <a:spcAft>
                    <a:spcPts val="0"/>
                  </a:spcAft>
                  <a:buSzTx/>
                  <a:defRPr/>
                </a:pPr>
                <a:endParaRPr kumimoji="0" lang="zh-CN" altLang="en-US" sz="2000" kern="0">
                  <a:solidFill>
                    <a:sysClr val="windowText" lastClr="000000"/>
                  </a:solidFill>
                  <a:effectLst/>
                  <a:latin typeface="Franklin Gothic Book"/>
                  <a:ea typeface="黑体" panose="02010609060101010101" pitchFamily="49" charset="-122"/>
                </a:endParaRPr>
              </a:p>
            </p:txBody>
          </p:sp>
          <p:sp>
            <p:nvSpPr>
              <p:cNvPr id="21" name="Line 36">
                <a:extLst>
                  <a:ext uri="{FF2B5EF4-FFF2-40B4-BE49-F238E27FC236}">
                    <a16:creationId xmlns:a16="http://schemas.microsoft.com/office/drawing/2014/main" id="{46BC3D5F-5E24-4287-A6C2-A9B78BD956D6}"/>
                  </a:ext>
                </a:extLst>
              </p:cNvPr>
              <p:cNvSpPr>
                <a:spLocks noChangeShapeType="1"/>
              </p:cNvSpPr>
              <p:nvPr/>
            </p:nvSpPr>
            <p:spPr bwMode="auto">
              <a:xfrm>
                <a:off x="4510882" y="6093073"/>
                <a:ext cx="1728787" cy="431800"/>
              </a:xfrm>
              <a:prstGeom prst="line">
                <a:avLst/>
              </a:prstGeom>
              <a:noFill/>
              <a:ln w="28575">
                <a:solidFill>
                  <a:srgbClr val="009900"/>
                </a:solidFill>
                <a:prstDash val="sysDot"/>
                <a:round/>
                <a:headEnd/>
                <a:tailEnd/>
              </a:ln>
              <a:effectLst/>
            </p:spPr>
            <p:txBody>
              <a:bodyPr/>
              <a:lstStyle/>
              <a:p>
                <a:pPr fontAlgn="auto">
                  <a:spcBef>
                    <a:spcPts val="0"/>
                  </a:spcBef>
                  <a:spcAft>
                    <a:spcPts val="0"/>
                  </a:spcAft>
                  <a:buSzTx/>
                  <a:defRPr/>
                </a:pPr>
                <a:endParaRPr kumimoji="0" lang="zh-CN" altLang="en-US" sz="2000" kern="0">
                  <a:solidFill>
                    <a:sysClr val="windowText" lastClr="000000"/>
                  </a:solidFill>
                  <a:effectLst/>
                  <a:latin typeface="Franklin Gothic Book"/>
                  <a:ea typeface="黑体" panose="02010609060101010101" pitchFamily="49" charset="-122"/>
                </a:endParaRPr>
              </a:p>
            </p:txBody>
          </p:sp>
        </p:grpSp>
        <p:sp>
          <p:nvSpPr>
            <p:cNvPr id="3" name="标注: 弯曲线形 2">
              <a:extLst>
                <a:ext uri="{FF2B5EF4-FFF2-40B4-BE49-F238E27FC236}">
                  <a16:creationId xmlns:a16="http://schemas.microsoft.com/office/drawing/2014/main" id="{A0CCFFF5-8B4F-417A-BA04-BD81C715E9D3}"/>
                </a:ext>
              </a:extLst>
            </p:cNvPr>
            <p:cNvSpPr/>
            <p:nvPr/>
          </p:nvSpPr>
          <p:spPr>
            <a:xfrm>
              <a:off x="191344" y="3934376"/>
              <a:ext cx="1552893" cy="506697"/>
            </a:xfrm>
            <a:prstGeom prst="borderCallout2">
              <a:avLst>
                <a:gd name="adj1" fmla="val 108538"/>
                <a:gd name="adj2" fmla="val 46350"/>
                <a:gd name="adj3" fmla="val 211153"/>
                <a:gd name="adj4" fmla="val 46117"/>
                <a:gd name="adj5" fmla="val 281814"/>
                <a:gd name="adj6" fmla="val 111981"/>
              </a:avLst>
            </a:prstGeom>
            <a:noFill/>
            <a:ln w="28575" cap="sq"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讲师视图</a:t>
              </a:r>
            </a:p>
          </p:txBody>
        </p:sp>
        <p:sp>
          <p:nvSpPr>
            <p:cNvPr id="22" name="标注: 弯曲线形 21">
              <a:extLst>
                <a:ext uri="{FF2B5EF4-FFF2-40B4-BE49-F238E27FC236}">
                  <a16:creationId xmlns:a16="http://schemas.microsoft.com/office/drawing/2014/main" id="{667AC3B2-1D5D-4C6F-91F8-050417A5732D}"/>
                </a:ext>
              </a:extLst>
            </p:cNvPr>
            <p:cNvSpPr/>
            <p:nvPr/>
          </p:nvSpPr>
          <p:spPr>
            <a:xfrm>
              <a:off x="11136560" y="3500456"/>
              <a:ext cx="535102" cy="2808312"/>
            </a:xfrm>
            <a:prstGeom prst="borderCallout2">
              <a:avLst>
                <a:gd name="adj1" fmla="val 44400"/>
                <a:gd name="adj2" fmla="val 1472"/>
                <a:gd name="adj3" fmla="val 65670"/>
                <a:gd name="adj4" fmla="val -41914"/>
                <a:gd name="adj5" fmla="val 65765"/>
                <a:gd name="adj6" fmla="val -165937"/>
              </a:avLst>
            </a:prstGeom>
            <a:noFill/>
            <a:ln w="28575" cap="sq"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已婚男老师 视图</a:t>
              </a:r>
            </a:p>
          </p:txBody>
        </p:sp>
        <p:sp>
          <p:nvSpPr>
            <p:cNvPr id="23" name="标注: 弯曲线形 22">
              <a:extLst>
                <a:ext uri="{FF2B5EF4-FFF2-40B4-BE49-F238E27FC236}">
                  <a16:creationId xmlns:a16="http://schemas.microsoft.com/office/drawing/2014/main" id="{8FBC3BE0-4BC1-4B17-9384-2FB66996E010}"/>
                </a:ext>
              </a:extLst>
            </p:cNvPr>
            <p:cNvSpPr/>
            <p:nvPr/>
          </p:nvSpPr>
          <p:spPr>
            <a:xfrm>
              <a:off x="8760296" y="2708920"/>
              <a:ext cx="1728787" cy="660400"/>
            </a:xfrm>
            <a:prstGeom prst="borderCallout2">
              <a:avLst>
                <a:gd name="adj1" fmla="val 48596"/>
                <a:gd name="adj2" fmla="val -665"/>
                <a:gd name="adj3" fmla="val 51684"/>
                <a:gd name="adj4" fmla="val -31229"/>
                <a:gd name="adj5" fmla="val 142688"/>
                <a:gd name="adj6" fmla="val -56946"/>
              </a:avLst>
            </a:prstGeom>
            <a:noFill/>
            <a:ln w="38100" cap="sq" algn="ctr">
              <a:solidFill>
                <a:schemeClr val="bg1"/>
              </a:solidFill>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教师基本表</a:t>
              </a:r>
            </a:p>
          </p:txBody>
        </p:sp>
      </p:grpSp>
    </p:spTree>
    <p:extLst>
      <p:ext uri="{BB962C8B-B14F-4D97-AF65-F5344CB8AC3E}">
        <p14:creationId xmlns:p14="http://schemas.microsoft.com/office/powerpoint/2010/main" val="3772630809"/>
      </p:ext>
    </p:extLst>
  </p:cSld>
  <p:clrMapOvr>
    <a:masterClrMapping/>
  </p:clrMapOvr>
  <p:transition spd="slow">
    <p:wipe dir="r"/>
    <p:sndAc>
      <p:stSnd>
        <p:snd r:embed="rId2" name="arrow.wav"/>
      </p:stSnd>
    </p:sndAc>
  </p:transition>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_xmlsignatures/_rels/origin.sigs.rels><?xml version="1.0" encoding="UTF-8" standalone="yes"?>
<Relationships xmlns="http://schemas.openxmlformats.org/package/2006/relationships"><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0/09/xmldsig#rsa-sha1"/>
    <Reference Type="http://www.w3.org/2000/09/xmldsig#Object" URI="#idPackageObject">
      <DigestMethod Algorithm="http://www.w3.org/2000/09/xmldsig#sha1"/>
      <DigestValue>l5OJB4ISlGAVPJ56h4E19pRqoYs=</DigestValue>
    </Reference>
    <Reference Type="http://www.w3.org/2000/09/xmldsig#Object" URI="#idOfficeObject">
      <DigestMethod Algorithm="http://www.w3.org/2000/09/xmldsig#sha1"/>
      <DigestValue>Ch7+xyXYblzxNYDq0o6XhBXNZ10=</DigestValue>
    </Reference>
    <Reference Type="http://uri.etsi.org/01903#SignedProperties" URI="#idSignedProperties">
      <Transforms>
        <Transform Algorithm="http://www.w3.org/TR/2001/REC-xml-c14n-20010315"/>
      </Transforms>
      <DigestMethod Algorithm="http://www.w3.org/2000/09/xmldsig#sha1"/>
      <DigestValue>qm+rLVTLpBIosuQq+206KS6u6+8=</DigestValue>
    </Reference>
  </SignedInfo>
  <SignatureValue>RdRYSIwrSvA33B1oMT7dtYMCMjkZiklYKUky4MFem+8TRwGHvC5j7QuEXTpEG1sD5KRYVO5ZlODc
jgogfWW45MuM7Jg3ZhWLuL8rx44iaIWB3bOVW0UZKErv/fg86sgHr3rMyC1p6h7vNkdlqkZ4ugJK
JDfTWR90E9n3EOkhXsYlpZmr/Hlu96APUcnk22kVyhIWQzaVKXsYmMsPcRQAMOpO6CfS25hlpVni
9lH94PbXlSCzNlYhN7vksYEUgzQF1MkWSYQo1QLLpPnwswyi1SLX9tg7cJ/ANDCSFdIOzyREHN8P
X8ohmVPYcRTKFh0yCtaMlXeGoWlbNVe858vZOg==</SignatureValue>
  <KeyInfo>
    <X509Data>
      <X509Certificate>MIIDBjCCAe6gAwIBAgIQSGCtZZO4a4RC3LxOu3SjKDANBgkqhkiG9w0BAQUFADARMQ8wDQYDVQQDEwZwYW5zaXIwIBcNMjAwNDIzMDMwOTIwWhgPMjEyMDAzMzAwMzA5MjBaMBExDzANBgNVBAMTBnBhbnNpcjCCASIwDQYJKoZIhvcNAQEBBQADggEPADCCAQoCggEBAK2jMH1xMCYVCGpbzSOwfHax4rC4QmuWmtdxVMRGOzghSudKNlXyhv7mQW0fUrjxNws0BjhVeR+jpyuncExWKoFygXJKv5kLCguyLprX9+TpTGzl35ui2X1Q95/HvrWcQZmTYKF03XxGQ1efrKw19qvHPL/bZZ6vnBPRqGHjIrYyZCeDjPH0HZZR/Zkr7HzDJYpkX+epKBgeBWg1Spt4EU6EXWPyGni1Edy/gVcjzGTi4HekdMph0Csyq0Cw+LpoyWoEUKQspKDaRb8LMfOXl/jAf6dJMYoZHGziqo7AcJoLGQzRWZW9243rJBreCM5QMmZggZi7wjXt4ulg37bVbvkCAwEAAaNYMFYwFQYDVR0lBA4wDAYKKwYBBAGCNwoDBDAyBgNVHREEKzApoCcGCisGAQQBgjcUAgOgGQwXcGFuc2lyQERFU0tUT1AtUFQ2R0E1SAAwCQYDVR0TBAIwADANBgkqhkiG9w0BAQUFAAOCAQEAohuNNHmMzks7ca0nR5FNqY0ygOwMxv+loAw4bSMwUtvPDbwMKoI59Q7ft7fV9OoGiwpZnE/TMn29Dz8gB+hWGc8wJ8p6MUMn9nj0rfA+7zA0cpe+adDXh+jsyRotOy9+oAItQ+4cGwChfB4FNt1z346IqvWgAhBdhYmKUPHgQH+OMb8w1AiGhw5+MLBG2waLTaZ6Uheh4/RWQBPvaGGtnKccVSCWkJ0EwKI+WWFWzA8AMQ5q2OeHN86QDeQQb5IOSJgBIX7MDZVO2qOjrrumiyZfQr3qLpuaI+G5U352QnIr4Au2hWtXtFC5YaGFdqEHgMKSR+1hwSq+NzgP+gc1iw==</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zU3xVjYU7a1ax8o9OQBgdxm5bvU=</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Transform>
          <Transform Algorithm="http://www.w3.org/TR/2001/REC-xml-c14n-20010315"/>
        </Transforms>
        <DigestMethod Algorithm="http://www.w3.org/2000/09/xmldsig#sha1"/>
        <DigestValue>BbRkFLmv9apyUzmgoxbAWC/Cd7E=</DigestValue>
      </Reference>
      <Reference URI="/ppt/commentAuthors.xml?ContentType=application/vnd.openxmlformats-officedocument.presentationml.commentAuthors+xml">
        <DigestMethod Algorithm="http://www.w3.org/2000/09/xmldsig#sha1"/>
        <DigestValue>8TsyS1O6FDlwch+QBXMlrc11x2I=</DigestValue>
      </Reference>
      <Reference URI="/ppt/comments/comment1.xml?ContentType=application/vnd.openxmlformats-officedocument.presentationml.comments+xml">
        <DigestMethod Algorithm="http://www.w3.org/2000/09/xmldsig#sha1"/>
        <DigestValue>EnnKAd9OcmS6h77DnQRjJcutvQo=</DigestValue>
      </Reference>
      <Reference URI="/ppt/media/audio1.wav?ContentType=audio/x-wav">
        <DigestMethod Algorithm="http://www.w3.org/2000/09/xmldsig#sha1"/>
        <DigestValue>01ymtg51svv0yE9UFotE3u37z/0=</DigestValue>
      </Reference>
      <Reference URI="/ppt/media/image1.jpg?ContentType=image/jpeg">
        <DigestMethod Algorithm="http://www.w3.org/2000/09/xmldsig#sha1"/>
        <DigestValue>sccB3L+iGMShPUDqheVZxYH/NrY=</DigestValue>
      </Reference>
      <Reference URI="/ppt/media/image2.png?ContentType=image/png">
        <DigestMethod Algorithm="http://www.w3.org/2000/09/xmldsig#sha1"/>
        <DigestValue>495i/F3+/AiUSKGGs2J+M3fx/cs=</DigestValue>
      </Reference>
      <Reference URI="/ppt/media/image3.png?ContentType=image/png">
        <DigestMethod Algorithm="http://www.w3.org/2000/09/xmldsig#sha1"/>
        <DigestValue>fGnPSNTk4AFGPUM5qeSDy6t8McA=</DigestValue>
      </Reference>
      <Reference URI="/ppt/media/image4.png?ContentType=image/png">
        <DigestMethod Algorithm="http://www.w3.org/2000/09/xmldsig#sha1"/>
        <DigestValue>y50ekqcCpwGpgOyP5o9EJCxdw3c=</DigestValue>
      </Reference>
      <Reference URI="/ppt/media/image5.png?ContentType=image/png">
        <DigestMethod Algorithm="http://www.w3.org/2000/09/xmldsig#sha1"/>
        <DigestValue>4aT7JRUq6lrMtkdHcGLRlJ20ZiE=</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UK+aZXLskzfb720BpdJb+pH62O8=</DigestValue>
      </Reference>
      <Reference URI="/ppt/notesMasters/notesMaster1.xml?ContentType=application/vnd.openxmlformats-officedocument.presentationml.notesMaster+xml">
        <DigestMethod Algorithm="http://www.w3.org/2000/09/xmldsig#sha1"/>
        <DigestValue>1OSpPlttBYnjiCrcqgbTmVL5XPY=</DigestValue>
      </Reference>
      <Reference URI="/ppt/presentation.xml?ContentType=application/vnd.openxmlformats-officedocument.presentationml.presentation.main+xml">
        <DigestMethod Algorithm="http://www.w3.org/2000/09/xmldsig#sha1"/>
        <DigestValue>zVr6hOU1ekGFtjIIiVlgw+jriks=</DigestValue>
      </Reference>
      <Reference URI="/ppt/presProps.xml?ContentType=application/vnd.openxmlformats-officedocument.presentationml.presProps+xml">
        <DigestMethod Algorithm="http://www.w3.org/2000/09/xmldsig#sha1"/>
        <DigestValue>+Ke5pJ6qynl54f0J/Lq97myQmk4=</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slideLayout1.xml?ContentType=application/vnd.openxmlformats-officedocument.presentationml.slideLayout+xml">
        <DigestMethod Algorithm="http://www.w3.org/2000/09/xmldsig#sha1"/>
        <DigestValue>n1ko/6eH1fqi1V84pwcad1OhHU4=</DigestValue>
      </Reference>
      <Reference URI="/ppt/slideLayouts/slideLayout10.xml?ContentType=application/vnd.openxmlformats-officedocument.presentationml.slideLayout+xml">
        <DigestMethod Algorithm="http://www.w3.org/2000/09/xmldsig#sha1"/>
        <DigestValue>JXIPBkdoBKs7MqhpmUaW9CuOdWg=</DigestValue>
      </Reference>
      <Reference URI="/ppt/slideLayouts/slideLayout11.xml?ContentType=application/vnd.openxmlformats-officedocument.presentationml.slideLayout+xml">
        <DigestMethod Algorithm="http://www.w3.org/2000/09/xmldsig#sha1"/>
        <DigestValue>c+8I2zDpxolRXj9lb3BinCWTcJc=</DigestValue>
      </Reference>
      <Reference URI="/ppt/slideLayouts/slideLayout2.xml?ContentType=application/vnd.openxmlformats-officedocument.presentationml.slideLayout+xml">
        <DigestMethod Algorithm="http://www.w3.org/2000/09/xmldsig#sha1"/>
        <DigestValue>b0JVh9VikTxB+4NnElSG7F5Tawo=</DigestValue>
      </Reference>
      <Reference URI="/ppt/slideLayouts/slideLayout3.xml?ContentType=application/vnd.openxmlformats-officedocument.presentationml.slideLayout+xml">
        <DigestMethod Algorithm="http://www.w3.org/2000/09/xmldsig#sha1"/>
        <DigestValue>hUTWEUBNo845vo4gO6lLD1BKVkg=</DigestValue>
      </Reference>
      <Reference URI="/ppt/slideLayouts/slideLayout4.xml?ContentType=application/vnd.openxmlformats-officedocument.presentationml.slideLayout+xml">
        <DigestMethod Algorithm="http://www.w3.org/2000/09/xmldsig#sha1"/>
        <DigestValue>uU1YDJkdPEdmWMkEhrJjvJL2Me4=</DigestValue>
      </Reference>
      <Reference URI="/ppt/slideLayouts/slideLayout5.xml?ContentType=application/vnd.openxmlformats-officedocument.presentationml.slideLayout+xml">
        <DigestMethod Algorithm="http://www.w3.org/2000/09/xmldsig#sha1"/>
        <DigestValue>tYbUm2jJ+4sAcAsholNgDLcrNoo=</DigestValue>
      </Reference>
      <Reference URI="/ppt/slideLayouts/slideLayout6.xml?ContentType=application/vnd.openxmlformats-officedocument.presentationml.slideLayout+xml">
        <DigestMethod Algorithm="http://www.w3.org/2000/09/xmldsig#sha1"/>
        <DigestValue>m8Wid8VILYk+KBScxOv6l07uLu4=</DigestValue>
      </Reference>
      <Reference URI="/ppt/slideLayouts/slideLayout7.xml?ContentType=application/vnd.openxmlformats-officedocument.presentationml.slideLayout+xml">
        <DigestMethod Algorithm="http://www.w3.org/2000/09/xmldsig#sha1"/>
        <DigestValue>0h43/DMWOa4P7j9gUxVk8raX/P8=</DigestValue>
      </Reference>
      <Reference URI="/ppt/slideLayouts/slideLayout8.xml?ContentType=application/vnd.openxmlformats-officedocument.presentationml.slideLayout+xml">
        <DigestMethod Algorithm="http://www.w3.org/2000/09/xmldsig#sha1"/>
        <DigestValue>ynPrOrecgV9xan5oMdMdywTWgYk=</DigestValue>
      </Reference>
      <Reference URI="/ppt/slideLayouts/slideLayout9.xml?ContentType=application/vnd.openxmlformats-officedocument.presentationml.slideLayout+xml">
        <DigestMethod Algorithm="http://www.w3.org/2000/09/xmldsig#sha1"/>
        <DigestValue>mA925En7nStUnDf4JIR43JJGJ3g=</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Transform>
          <Transform Algorithm="http://www.w3.org/TR/2001/REC-xml-c14n-20010315"/>
        </Transforms>
        <DigestMethod Algorithm="http://www.w3.org/2000/09/xmldsig#sha1"/>
        <DigestValue>1xtdrECJAYb/5OdwLyJOHsRHosY=</DigestValue>
      </Reference>
      <Reference URI="/ppt/slideMasters/slideMaster1.xml?ContentType=application/vnd.openxmlformats-officedocument.presentationml.slideMaster+xml">
        <DigestMethod Algorithm="http://www.w3.org/2000/09/xmldsig#sha1"/>
        <DigestValue>ngFpqyOtKd+d6gjWuFRxSHeIxfw=</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6/prHu1x5smBwMGCyO3ErSNSq0o=</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XP5Z8h7IFpTlbPt2C4JacrsgZFQ=</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AsjzSnRZhmFdr/tbyZSyege+1Vg=</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AsjzSnRZhmFdr/tbyZSyege+1Vg=</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AsjzSnRZhmFdr/tbyZSyege+1Vg=</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bISDG35nTzKf1rFqAKx1MffRCHs=</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bISDG35nTzKf1rFqAKx1MffRCHs=</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AsjzSnRZhmFdr/tbyZSyege+1Vg=</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AsjzSnRZhmFdr/tbyZSyege+1Vg=</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XP5Z8h7IFpTlbPt2C4JacrsgZFQ=</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XP5Z8h7IFpTlbPt2C4JacrsgZFQ=</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0/09/xmldsig#sha1"/>
        <DigestValue>Pp9uppY6Kr3cYGvl4v6iofjWYFY=</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AsjzSnRZhmFdr/tbyZSyege+1Vg=</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bISDG35nTzKf1rFqAKx1MffRCHs=</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AsjzSnRZhmFdr/tbyZSyege+1Vg=</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AsjzSnRZhmFdr/tbyZSyege+1Vg=</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XP5Z8h7IFpTlbPt2C4JacrsgZFQ=</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Pp9uppY6Kr3cYGvl4v6iofjWYFY=</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gt5nLhyQgb3Tda8w6xpzV6sqNiQ=</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AsjzSnRZhmFdr/tbyZSyege+1Vg=</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Pp9uppY6Kr3cYGvl4v6iofjWYFY=</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AsjzSnRZhmFdr/tbyZSyege+1Vg=</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bISDG35nTzKf1rFqAKx1MffRCHs=</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AsjzSnRZhmFdr/tbyZSyege+1Vg=</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Pp9uppY6Kr3cYGvl4v6iofjWYFY=</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0/09/xmldsig#sha1"/>
        <DigestValue>Pp9uppY6Kr3cYGvl4v6iofjWYFY=</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AsjzSnRZhmFdr/tbyZSyege+1Vg=</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XP5Z8h7IFpTlbPt2C4JacrsgZFQ=</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Transform>
          <Transform Algorithm="http://www.w3.org/TR/2001/REC-xml-c14n-20010315"/>
        </Transforms>
        <DigestMethod Algorithm="http://www.w3.org/2000/09/xmldsig#sha1"/>
        <DigestValue>rY2XhJzhG6n57TNuTnXchmcL2wc=</DigestValue>
      </Reference>
      <Reference URI="/ppt/slides/slide1.xml?ContentType=application/vnd.openxmlformats-officedocument.presentationml.slide+xml">
        <DigestMethod Algorithm="http://www.w3.org/2000/09/xmldsig#sha1"/>
        <DigestValue>4R/FyVbD7iWruvbmpAlFmhGy2xI=</DigestValue>
      </Reference>
      <Reference URI="/ppt/slides/slide10.xml?ContentType=application/vnd.openxmlformats-officedocument.presentationml.slide+xml">
        <DigestMethod Algorithm="http://www.w3.org/2000/09/xmldsig#sha1"/>
        <DigestValue>IViKeVPsQBtblw171ZT0wgCFtLA=</DigestValue>
      </Reference>
      <Reference URI="/ppt/slides/slide11.xml?ContentType=application/vnd.openxmlformats-officedocument.presentationml.slide+xml">
        <DigestMethod Algorithm="http://www.w3.org/2000/09/xmldsig#sha1"/>
        <DigestValue>MLnPujfMJKbpHIGrxvYwfO2xtK4=</DigestValue>
      </Reference>
      <Reference URI="/ppt/slides/slide12.xml?ContentType=application/vnd.openxmlformats-officedocument.presentationml.slide+xml">
        <DigestMethod Algorithm="http://www.w3.org/2000/09/xmldsig#sha1"/>
        <DigestValue>60uXyLC2Nro/W0qd+wNCKHyrA9c=</DigestValue>
      </Reference>
      <Reference URI="/ppt/slides/slide13.xml?ContentType=application/vnd.openxmlformats-officedocument.presentationml.slide+xml">
        <DigestMethod Algorithm="http://www.w3.org/2000/09/xmldsig#sha1"/>
        <DigestValue>RNUe8FgMzAtRZJLXTjKOsJktKek=</DigestValue>
      </Reference>
      <Reference URI="/ppt/slides/slide14.xml?ContentType=application/vnd.openxmlformats-officedocument.presentationml.slide+xml">
        <DigestMethod Algorithm="http://www.w3.org/2000/09/xmldsig#sha1"/>
        <DigestValue>aacq7TrvEsdM2hCvarvBBvgNo4s=</DigestValue>
      </Reference>
      <Reference URI="/ppt/slides/slide15.xml?ContentType=application/vnd.openxmlformats-officedocument.presentationml.slide+xml">
        <DigestMethod Algorithm="http://www.w3.org/2000/09/xmldsig#sha1"/>
        <DigestValue>gk1BpHO45C3iuaT89LXurEzpRKY=</DigestValue>
      </Reference>
      <Reference URI="/ppt/slides/slide16.xml?ContentType=application/vnd.openxmlformats-officedocument.presentationml.slide+xml">
        <DigestMethod Algorithm="http://www.w3.org/2000/09/xmldsig#sha1"/>
        <DigestValue>lkpbnnfbyZc8VdRcoC8OVwREpBE=</DigestValue>
      </Reference>
      <Reference URI="/ppt/slides/slide17.xml?ContentType=application/vnd.openxmlformats-officedocument.presentationml.slide+xml">
        <DigestMethod Algorithm="http://www.w3.org/2000/09/xmldsig#sha1"/>
        <DigestValue>MKC2YKbNyJNgxclupphH6YTnE/k=</DigestValue>
      </Reference>
      <Reference URI="/ppt/slides/slide18.xml?ContentType=application/vnd.openxmlformats-officedocument.presentationml.slide+xml">
        <DigestMethod Algorithm="http://www.w3.org/2000/09/xmldsig#sha1"/>
        <DigestValue>PVLZZbFmD8eZmQaoN/Vbx/diPFA=</DigestValue>
      </Reference>
      <Reference URI="/ppt/slides/slide19.xml?ContentType=application/vnd.openxmlformats-officedocument.presentationml.slide+xml">
        <DigestMethod Algorithm="http://www.w3.org/2000/09/xmldsig#sha1"/>
        <DigestValue>EtzKQ63yRvpzvAqwJSMfY0T3qmg=</DigestValue>
      </Reference>
      <Reference URI="/ppt/slides/slide2.xml?ContentType=application/vnd.openxmlformats-officedocument.presentationml.slide+xml">
        <DigestMethod Algorithm="http://www.w3.org/2000/09/xmldsig#sha1"/>
        <DigestValue>xkDP22uDWqnq8VXQ2vHmHXI9XVw=</DigestValue>
      </Reference>
      <Reference URI="/ppt/slides/slide20.xml?ContentType=application/vnd.openxmlformats-officedocument.presentationml.slide+xml">
        <DigestMethod Algorithm="http://www.w3.org/2000/09/xmldsig#sha1"/>
        <DigestValue>4GTshy+UiqFoIMkeRqlV2WGiG4k=</DigestValue>
      </Reference>
      <Reference URI="/ppt/slides/slide21.xml?ContentType=application/vnd.openxmlformats-officedocument.presentationml.slide+xml">
        <DigestMethod Algorithm="http://www.w3.org/2000/09/xmldsig#sha1"/>
        <DigestValue>dBkArQ/BACr13aSN8pL0h4V9NFw=</DigestValue>
      </Reference>
      <Reference URI="/ppt/slides/slide22.xml?ContentType=application/vnd.openxmlformats-officedocument.presentationml.slide+xml">
        <DigestMethod Algorithm="http://www.w3.org/2000/09/xmldsig#sha1"/>
        <DigestValue>lxDSWS5JlZK4vSZNS9f/obFVfjk=</DigestValue>
      </Reference>
      <Reference URI="/ppt/slides/slide23.xml?ContentType=application/vnd.openxmlformats-officedocument.presentationml.slide+xml">
        <DigestMethod Algorithm="http://www.w3.org/2000/09/xmldsig#sha1"/>
        <DigestValue>T4YfohvPu/tgQNTObnQm9fBx960=</DigestValue>
      </Reference>
      <Reference URI="/ppt/slides/slide24.xml?ContentType=application/vnd.openxmlformats-officedocument.presentationml.slide+xml">
        <DigestMethod Algorithm="http://www.w3.org/2000/09/xmldsig#sha1"/>
        <DigestValue>nty7D4CqNPgdVVEfd8QsKMJsYBg=</DigestValue>
      </Reference>
      <Reference URI="/ppt/slides/slide25.xml?ContentType=application/vnd.openxmlformats-officedocument.presentationml.slide+xml">
        <DigestMethod Algorithm="http://www.w3.org/2000/09/xmldsig#sha1"/>
        <DigestValue>zmpzb1yKT4CFI0khA1xMrNxTAp8=</DigestValue>
      </Reference>
      <Reference URI="/ppt/slides/slide26.xml?ContentType=application/vnd.openxmlformats-officedocument.presentationml.slide+xml">
        <DigestMethod Algorithm="http://www.w3.org/2000/09/xmldsig#sha1"/>
        <DigestValue>i0i6NZfTBLEqR3tu4UK+6Rb2At4=</DigestValue>
      </Reference>
      <Reference URI="/ppt/slides/slide27.xml?ContentType=application/vnd.openxmlformats-officedocument.presentationml.slide+xml">
        <DigestMethod Algorithm="http://www.w3.org/2000/09/xmldsig#sha1"/>
        <DigestValue>/hgddnZwawIS5rEC3SPy8GSChKA=</DigestValue>
      </Reference>
      <Reference URI="/ppt/slides/slide28.xml?ContentType=application/vnd.openxmlformats-officedocument.presentationml.slide+xml">
        <DigestMethod Algorithm="http://www.w3.org/2000/09/xmldsig#sha1"/>
        <DigestValue>nWj1kB7pFNAw0VaQlKupQb/4Ii0=</DigestValue>
      </Reference>
      <Reference URI="/ppt/slides/slide29.xml?ContentType=application/vnd.openxmlformats-officedocument.presentationml.slide+xml">
        <DigestMethod Algorithm="http://www.w3.org/2000/09/xmldsig#sha1"/>
        <DigestValue>82ffhfjAO15ene30totp7xU5cJI=</DigestValue>
      </Reference>
      <Reference URI="/ppt/slides/slide3.xml?ContentType=application/vnd.openxmlformats-officedocument.presentationml.slide+xml">
        <DigestMethod Algorithm="http://www.w3.org/2000/09/xmldsig#sha1"/>
        <DigestValue>IieYEZPqgvcCZRTJu0P8tTT/1is=</DigestValue>
      </Reference>
      <Reference URI="/ppt/slides/slide30.xml?ContentType=application/vnd.openxmlformats-officedocument.presentationml.slide+xml">
        <DigestMethod Algorithm="http://www.w3.org/2000/09/xmldsig#sha1"/>
        <DigestValue>croYht+mcUMPuI5vkoCaiWyWOq4=</DigestValue>
      </Reference>
      <Reference URI="/ppt/slides/slide31.xml?ContentType=application/vnd.openxmlformats-officedocument.presentationml.slide+xml">
        <DigestMethod Algorithm="http://www.w3.org/2000/09/xmldsig#sha1"/>
        <DigestValue>KuQeWDACdcWgopvIkjskfVwuy58=</DigestValue>
      </Reference>
      <Reference URI="/ppt/slides/slide32.xml?ContentType=application/vnd.openxmlformats-officedocument.presentationml.slide+xml">
        <DigestMethod Algorithm="http://www.w3.org/2000/09/xmldsig#sha1"/>
        <DigestValue>kmvUfdj3Cy80ph/V4KniA6d9ME8=</DigestValue>
      </Reference>
      <Reference URI="/ppt/slides/slide4.xml?ContentType=application/vnd.openxmlformats-officedocument.presentationml.slide+xml">
        <DigestMethod Algorithm="http://www.w3.org/2000/09/xmldsig#sha1"/>
        <DigestValue>yaJgSahPXtEFoFdi5EWmMYGrHwU=</DigestValue>
      </Reference>
      <Reference URI="/ppt/slides/slide5.xml?ContentType=application/vnd.openxmlformats-officedocument.presentationml.slide+xml">
        <DigestMethod Algorithm="http://www.w3.org/2000/09/xmldsig#sha1"/>
        <DigestValue>tai+TAzq9+ANacUiFx7uP05XDEk=</DigestValue>
      </Reference>
      <Reference URI="/ppt/slides/slide6.xml?ContentType=application/vnd.openxmlformats-officedocument.presentationml.slide+xml">
        <DigestMethod Algorithm="http://www.w3.org/2000/09/xmldsig#sha1"/>
        <DigestValue>hU6hLJs/tsKVNF3ekhrrKWSK+Mw=</DigestValue>
      </Reference>
      <Reference URI="/ppt/slides/slide7.xml?ContentType=application/vnd.openxmlformats-officedocument.presentationml.slide+xml">
        <DigestMethod Algorithm="http://www.w3.org/2000/09/xmldsig#sha1"/>
        <DigestValue>M8NOicnS5b4m0eYirWur7xqVEbs=</DigestValue>
      </Reference>
      <Reference URI="/ppt/slides/slide8.xml?ContentType=application/vnd.openxmlformats-officedocument.presentationml.slide+xml">
        <DigestMethod Algorithm="http://www.w3.org/2000/09/xmldsig#sha1"/>
        <DigestValue>uDtydtmRIPj5/7RlzRvfE/KIQPk=</DigestValue>
      </Reference>
      <Reference URI="/ppt/slides/slide9.xml?ContentType=application/vnd.openxmlformats-officedocument.presentationml.slide+xml">
        <DigestMethod Algorithm="http://www.w3.org/2000/09/xmldsig#sha1"/>
        <DigestValue>rjGlsQ94cXVlGLQQFLg1ff/2iw4=</DigestValue>
      </Reference>
      <Reference URI="/ppt/tableStyles.xml?ContentType=application/vnd.openxmlformats-officedocument.presentationml.tableStyles+xml">
        <DigestMethod Algorithm="http://www.w3.org/2000/09/xmldsig#sha1"/>
        <DigestValue>Sb/RPtAhmbAEvwoBmllvEndY2SY=</DigestValue>
      </Reference>
      <Reference URI="/ppt/theme/theme1.xml?ContentType=application/vnd.openxmlformats-officedocument.theme+xml">
        <DigestMethod Algorithm="http://www.w3.org/2000/09/xmldsig#sha1"/>
        <DigestValue>9doMMv9HESSC5vlmosBJxn1bd/Q=</DigestValue>
      </Reference>
      <Reference URI="/ppt/theme/theme2.xml?ContentType=application/vnd.openxmlformats-officedocument.theme+xml">
        <DigestMethod Algorithm="http://www.w3.org/2000/09/xmldsig#sha1"/>
        <DigestValue>Kt1T/dAZtJZqTJIWEvac9Ngr3Y0=</DigestValue>
      </Reference>
      <Reference URI="/ppt/viewProps.xml?ContentType=application/vnd.openxmlformats-officedocument.presentationml.viewProps+xml">
        <DigestMethod Algorithm="http://www.w3.org/2000/09/xmldsig#sha1"/>
        <DigestValue>rWCA1oZsAXomK1/MAPOqObNLdSc=</DigestValue>
      </Reference>
    </Manifest>
    <SignatureProperties>
      <SignatureProperty Id="idSignatureTime" Target="#idPackageSignature">
        <mdssi:SignatureTime xmlns:mdssi="http://schemas.openxmlformats.org/package/2006/digital-signature">
          <mdssi:Format>YYYY-MM-DDThh:mm:ssTZD</mdssi:Format>
          <mdssi:Value>2020-04-24T08:08:07Z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
          <WindowsVersion>10.0</WindowsVersion>
          <OfficeVersion>16.0.12624/20</OfficeVersion>
          <ApplicationVersion>16.0.12624</ApplicationVersion>
          <Monitors>1</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2020-04-24T08:08:07Z</xd:SigningTime>
          <xd:SigningCertificate>
            <xd:Cert>
              <xd:CertDigest>
                <DigestMethod Algorithm="http://www.w3.org/2000/09/xmldsig#sha1"/>
                <DigestValue>Dc9RSIC/kK98tiuHuEjQfSf71DM=</DigestValue>
              </xd:CertDigest>
              <xd:IssuerSerial>
                <X509IssuerName>CN=pansir</X509IssuerName>
                <X509SerialNumber>96206393099556378508643110210306876200</X509SerialNumber>
              </xd:IssuerSerial>
            </xd:Cert>
          </xd:SigningCertificate>
          <xd:SignaturePolicyIdentifier>
            <xd:SignaturePolicyImplied/>
          </xd:SignaturePolicyIdentifier>
        </xd:SignedSignatureProperties>
      </xd:SignedProperties>
    </xd:QualifyingProperties>
  </Object>
</Signature>
</file>

<file path=docProps/app.xml><?xml version="1.0" encoding="utf-8"?>
<Properties xmlns="http://schemas.openxmlformats.org/officeDocument/2006/extended-properties" xmlns:vt="http://schemas.openxmlformats.org/officeDocument/2006/docPropsVTypes">
  <Template/>
  <TotalTime>2639</TotalTime>
  <Words>2583</Words>
  <Application>Microsoft Office PowerPoint</Application>
  <PresentationFormat>宽屏</PresentationFormat>
  <Paragraphs>615</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楷体</vt:lpstr>
      <vt:lpstr>楷体_GB2312</vt:lpstr>
      <vt:lpstr>隶书</vt:lpstr>
      <vt:lpstr>宋体</vt:lpstr>
      <vt:lpstr>微软雅黑</vt:lpstr>
      <vt:lpstr>Arial</vt:lpstr>
      <vt:lpstr>Arial Narrow</vt:lpstr>
      <vt:lpstr>Calibri</vt:lpstr>
      <vt:lpstr>Franklin Gothic Book</vt:lpstr>
      <vt:lpstr>Garamond</vt:lpstr>
      <vt:lpstr>Times New Roman</vt:lpstr>
      <vt:lpstr>Wingdings</vt:lpstr>
      <vt:lpstr>Office 主题​​</vt:lpstr>
      <vt:lpstr>PowerPoint 演示文稿</vt:lpstr>
      <vt:lpstr>索 引</vt:lpstr>
      <vt:lpstr>索引的概念</vt:lpstr>
      <vt:lpstr>建立索引</vt:lpstr>
      <vt:lpstr>建立索引</vt:lpstr>
      <vt:lpstr>查看索引</vt:lpstr>
      <vt:lpstr>删除索引</vt:lpstr>
      <vt:lpstr>视 图</vt:lpstr>
      <vt:lpstr>视图的概念</vt:lpstr>
      <vt:lpstr>视图的作用</vt:lpstr>
      <vt:lpstr>定义视图</vt:lpstr>
      <vt:lpstr>查看视图</vt:lpstr>
      <vt:lpstr>删除视图</vt:lpstr>
      <vt:lpstr>修改视图</vt:lpstr>
      <vt:lpstr>查询视图</vt:lpstr>
      <vt:lpstr>更新视图</vt:lpstr>
      <vt:lpstr>更新视图</vt:lpstr>
      <vt:lpstr>更新视图</vt:lpstr>
      <vt:lpstr>更新视图</vt:lpstr>
      <vt:lpstr>存储过程</vt:lpstr>
      <vt:lpstr>存储过程</vt:lpstr>
      <vt:lpstr>存储过程和创建与执行</vt:lpstr>
      <vt:lpstr>创建存储过程示例</vt:lpstr>
      <vt:lpstr>查看存储过程</vt:lpstr>
      <vt:lpstr>删除存储过程</vt:lpstr>
      <vt:lpstr>触发器</vt:lpstr>
      <vt:lpstr>触发器</vt:lpstr>
      <vt:lpstr>AFTER和BEFORE的示意</vt:lpstr>
      <vt:lpstr>创建触发器</vt:lpstr>
      <vt:lpstr>OLD与NEW对象</vt:lpstr>
      <vt:lpstr>触发器示例</vt:lpstr>
      <vt:lpstr>删除触发器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pansir</dc:creator>
  <cp:lastModifiedBy>潘 勇浩</cp:lastModifiedBy>
  <cp:revision>388</cp:revision>
  <dcterms:created xsi:type="dcterms:W3CDTF">2016-09-04T04:12:03Z</dcterms:created>
  <dcterms:modified xsi:type="dcterms:W3CDTF">2020-04-24T05:17:40Z</dcterms:modified>
</cp:coreProperties>
</file>