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igs" ContentType="application/vnd.openxmlformats-package.digital-signature-origin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3.xml" ContentType="application/vnd.openxmlformats-officedocument.themeOverride+xml"/>
  <Override PartName="/ppt/theme/themeOverride5.xml" ContentType="application/vnd.openxmlformats-officedocument.themeOverride+xml"/>
  <Override PartName="/ppt/theme/themeOverride4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8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41" r:id="rId3"/>
    <p:sldId id="305" r:id="rId4"/>
    <p:sldId id="691" r:id="rId5"/>
    <p:sldId id="692" r:id="rId6"/>
    <p:sldId id="696" r:id="rId7"/>
    <p:sldId id="697" r:id="rId8"/>
    <p:sldId id="698" r:id="rId9"/>
    <p:sldId id="699" r:id="rId10"/>
    <p:sldId id="700" r:id="rId11"/>
    <p:sldId id="701" r:id="rId12"/>
    <p:sldId id="688" r:id="rId13"/>
    <p:sldId id="316" r:id="rId14"/>
    <p:sldId id="317" r:id="rId15"/>
    <p:sldId id="318" r:id="rId16"/>
    <p:sldId id="319" r:id="rId17"/>
    <p:sldId id="320" r:id="rId18"/>
    <p:sldId id="325" r:id="rId19"/>
    <p:sldId id="652" r:id="rId20"/>
    <p:sldId id="326" r:id="rId21"/>
    <p:sldId id="327" r:id="rId22"/>
    <p:sldId id="330" r:id="rId23"/>
    <p:sldId id="383" r:id="rId24"/>
    <p:sldId id="659" r:id="rId25"/>
    <p:sldId id="653" r:id="rId26"/>
    <p:sldId id="662" r:id="rId27"/>
    <p:sldId id="663" r:id="rId28"/>
    <p:sldId id="664" r:id="rId29"/>
    <p:sldId id="389" r:id="rId30"/>
    <p:sldId id="665" r:id="rId31"/>
    <p:sldId id="392" r:id="rId32"/>
  </p:sldIdLst>
  <p:sldSz cx="12192000" cy="6858000"/>
  <p:notesSz cx="9080500" cy="6337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8A5106-687A-450D-BB27-DB4A53806402}">
          <p14:sldIdLst>
            <p14:sldId id="256"/>
          </p14:sldIdLst>
        </p14:section>
        <p14:section name="无标题节" id="{5D17D565-BF3E-4E1C-8E50-BC818473CB61}">
          <p14:sldIdLst>
            <p14:sldId id="441"/>
            <p14:sldId id="305"/>
            <p14:sldId id="691"/>
            <p14:sldId id="692"/>
            <p14:sldId id="696"/>
            <p14:sldId id="697"/>
            <p14:sldId id="698"/>
            <p14:sldId id="699"/>
            <p14:sldId id="700"/>
            <p14:sldId id="701"/>
            <p14:sldId id="688"/>
            <p14:sldId id="316"/>
            <p14:sldId id="317"/>
            <p14:sldId id="318"/>
            <p14:sldId id="319"/>
            <p14:sldId id="320"/>
            <p14:sldId id="325"/>
            <p14:sldId id="652"/>
            <p14:sldId id="326"/>
            <p14:sldId id="327"/>
            <p14:sldId id="330"/>
            <p14:sldId id="383"/>
            <p14:sldId id="659"/>
            <p14:sldId id="653"/>
            <p14:sldId id="662"/>
            <p14:sldId id="663"/>
            <p14:sldId id="664"/>
            <p14:sldId id="389"/>
            <p14:sldId id="665"/>
            <p14:sldId id="392"/>
          </p14:sldIdLst>
        </p14:section>
        <p14:section name="默认节" id="{1BEE69AB-DD72-49C7-9D27-3DE7967C4B5C}">
          <p14:sldIdLst/>
        </p14:section>
        <p14:section name="无标题节" id="{F40BDE25-56A0-4F42-A755-85D9FEE9BB27}">
          <p14:sldIdLst/>
        </p14:section>
        <p14:section name="默认节" id="{CA90CE24-3E7E-4FBD-BBF7-A248EB3B364A}">
          <p14:sldIdLst/>
        </p14:section>
        <p14:section name="无标题节" id="{E92612EF-14D6-4880-8E6B-BB4AE3A6D2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996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sir" initials="p" lastIdx="1" clrIdx="0">
    <p:extLst>
      <p:ext uri="{19B8F6BF-5375-455C-9EA6-DF929625EA0E}">
        <p15:presenceInfo xmlns:p15="http://schemas.microsoft.com/office/powerpoint/2012/main" userId="pans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66CCFF"/>
    <a:srgbClr val="66FF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5238" autoAdjust="0"/>
  </p:normalViewPr>
  <p:slideViewPr>
    <p:cSldViewPr>
      <p:cViewPr varScale="1">
        <p:scale>
          <a:sx n="83" d="100"/>
          <a:sy n="83" d="100"/>
        </p:scale>
        <p:origin x="57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15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280" y="58"/>
      </p:cViewPr>
      <p:guideLst>
        <p:guide orient="horz" pos="1996"/>
        <p:guide pos="28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D572298-6E5C-45A7-8DDE-E4451CF4C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934883" cy="317966"/>
          </a:xfrm>
          <a:prstGeom prst="rect">
            <a:avLst/>
          </a:prstGeom>
        </p:spPr>
        <p:txBody>
          <a:bodyPr vert="horz" lIns="88093" tIns="44047" rIns="88093" bIns="44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40FB1-9121-4750-8A79-327A377D80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43516" y="0"/>
            <a:ext cx="3934883" cy="317966"/>
          </a:xfrm>
          <a:prstGeom prst="rect">
            <a:avLst/>
          </a:prstGeom>
        </p:spPr>
        <p:txBody>
          <a:bodyPr vert="horz" lIns="88093" tIns="44047" rIns="88093" bIns="44047" rtlCol="0"/>
          <a:lstStyle>
            <a:lvl1pPr algn="r">
              <a:defRPr sz="1200"/>
            </a:lvl1pPr>
          </a:lstStyle>
          <a:p>
            <a:fld id="{19D65523-C028-4DB9-90D7-9236D678E76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B17499-28E8-4CE7-96AE-8F3BC928D7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019336"/>
            <a:ext cx="3934883" cy="317965"/>
          </a:xfrm>
          <a:prstGeom prst="rect">
            <a:avLst/>
          </a:prstGeom>
        </p:spPr>
        <p:txBody>
          <a:bodyPr vert="horz" lIns="88093" tIns="44047" rIns="88093" bIns="44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0B60C-F1D4-4B4D-8A90-7D99723D91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43516" y="6019336"/>
            <a:ext cx="3934883" cy="317965"/>
          </a:xfrm>
          <a:prstGeom prst="rect">
            <a:avLst/>
          </a:prstGeom>
        </p:spPr>
        <p:txBody>
          <a:bodyPr vert="horz" lIns="88093" tIns="44047" rIns="88093" bIns="44047" rtlCol="0" anchor="b"/>
          <a:lstStyle>
            <a:lvl1pPr algn="r">
              <a:defRPr sz="1200"/>
            </a:lvl1pPr>
          </a:lstStyle>
          <a:p>
            <a:fld id="{6C409448-78F6-45D9-BD03-14932238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0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34883" cy="316865"/>
          </a:xfrm>
          <a:prstGeom prst="rect">
            <a:avLst/>
          </a:prstGeom>
        </p:spPr>
        <p:txBody>
          <a:bodyPr vert="horz" lIns="88093" tIns="44047" rIns="88093" bIns="44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43516" y="0"/>
            <a:ext cx="3934883" cy="316865"/>
          </a:xfrm>
          <a:prstGeom prst="rect">
            <a:avLst/>
          </a:prstGeom>
        </p:spPr>
        <p:txBody>
          <a:bodyPr vert="horz" lIns="88093" tIns="44047" rIns="88093" bIns="44047" rtlCol="0"/>
          <a:lstStyle>
            <a:lvl1pPr algn="r">
              <a:defRPr sz="1200"/>
            </a:lvl1pPr>
          </a:lstStyle>
          <a:p>
            <a:fld id="{D09BBECC-95BD-44F0-9A5B-3A77644942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288" y="474663"/>
            <a:ext cx="4225925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093" tIns="44047" rIns="88093" bIns="440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08050" y="3010218"/>
            <a:ext cx="7264400" cy="2851785"/>
          </a:xfrm>
          <a:prstGeom prst="rect">
            <a:avLst/>
          </a:prstGeom>
        </p:spPr>
        <p:txBody>
          <a:bodyPr vert="horz" lIns="88093" tIns="44047" rIns="88093" bIns="440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019335"/>
            <a:ext cx="3934883" cy="316865"/>
          </a:xfrm>
          <a:prstGeom prst="rect">
            <a:avLst/>
          </a:prstGeom>
        </p:spPr>
        <p:txBody>
          <a:bodyPr vert="horz" lIns="88093" tIns="44047" rIns="88093" bIns="44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43516" y="6019335"/>
            <a:ext cx="3934883" cy="316865"/>
          </a:xfrm>
          <a:prstGeom prst="rect">
            <a:avLst/>
          </a:prstGeom>
        </p:spPr>
        <p:txBody>
          <a:bodyPr vert="horz" lIns="88093" tIns="44047" rIns="88093" bIns="44047" rtlCol="0" anchor="b"/>
          <a:lstStyle>
            <a:lvl1pPr algn="r">
              <a:defRPr sz="1200"/>
            </a:lvl1pPr>
          </a:lstStyle>
          <a:p>
            <a:fld id="{D9A304DF-C1BA-40AE-A248-EE1FD4765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0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94217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55770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1346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360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925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1397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3824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8713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91146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576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0160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6132" y="92019"/>
            <a:ext cx="63401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DE23FA18-E9C0-46B0-908F-810C4DF19BD8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0DAC636D-AD7D-4FC6-A0F9-DD2B0358BE8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10087942" y="150259"/>
            <a:ext cx="2000548" cy="18466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aseline="-250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四川农业大学    潘勇浩    </a:t>
            </a:r>
            <a:r>
              <a:rPr lang="en-US" altLang="zh-CN" baseline="-250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2020</a:t>
            </a:r>
            <a:endParaRPr lang="zh-CN" altLang="en-US" baseline="-25000" dirty="0">
              <a:solidFill>
                <a:srgbClr val="8BB1E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 rot="16200000">
            <a:off x="410427" y="244211"/>
            <a:ext cx="398347" cy="398346"/>
          </a:xfrm>
          <a:prstGeom prst="ellipse">
            <a:avLst/>
          </a:prstGeom>
          <a:noFill/>
          <a:ln>
            <a:solidFill>
              <a:srgbClr val="FCF87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703" y="445962"/>
            <a:ext cx="495705" cy="0"/>
          </a:xfrm>
          <a:prstGeom prst="line">
            <a:avLst/>
          </a:prstGeom>
          <a:ln>
            <a:solidFill>
              <a:srgbClr val="FCF873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>
            <a:spLocks noChangeAspect="1"/>
          </p:cNvSpPr>
          <p:nvPr userDrawn="1"/>
        </p:nvSpPr>
        <p:spPr>
          <a:xfrm rot="16200000">
            <a:off x="500408" y="334926"/>
            <a:ext cx="221871" cy="221871"/>
          </a:xfrm>
          <a:prstGeom prst="ellipse">
            <a:avLst/>
          </a:prstGeom>
          <a:gradFill>
            <a:gsLst>
              <a:gs pos="68000">
                <a:srgbClr val="C69135"/>
              </a:gs>
              <a:gs pos="310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945C47-2E82-4D37-8BD2-145DC1F0E210}"/>
              </a:ext>
            </a:extLst>
          </p:cNvPr>
          <p:cNvCxnSpPr>
            <a:cxnSpLocks/>
          </p:cNvCxnSpPr>
          <p:nvPr userDrawn="1"/>
        </p:nvCxnSpPr>
        <p:spPr>
          <a:xfrm>
            <a:off x="9984432" y="445962"/>
            <a:ext cx="2207568" cy="0"/>
          </a:xfrm>
          <a:prstGeom prst="line">
            <a:avLst/>
          </a:prstGeom>
          <a:ln>
            <a:solidFill>
              <a:srgbClr val="FCF873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6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  <p:sndAc>
      <p:stSnd>
        <p:snd r:embed="rId13" name="arrow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lang="zh-CN" altLang="en-US" sz="4000" b="1" kern="1200" baseline="0" dirty="0">
          <a:solidFill>
            <a:srgbClr val="FF9900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21"/>
          <p:cNvSpPr>
            <a:spLocks noChangeArrowheads="1" noChangeShapeType="1" noTextEdit="1"/>
          </p:cNvSpPr>
          <p:nvPr/>
        </p:nvSpPr>
        <p:spPr bwMode="auto">
          <a:xfrm>
            <a:off x="4655840" y="1767124"/>
            <a:ext cx="2586300" cy="7939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dist">
              <a:defRPr/>
            </a:pPr>
            <a:r>
              <a:rPr lang="zh-CN" altLang="en-US" sz="2800" kern="10" spc="30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latin typeface="隶书"/>
                <a:ea typeface="隶书"/>
              </a:rPr>
              <a:t>第</a:t>
            </a:r>
            <a:r>
              <a:rPr lang="en-US" altLang="zh-CN" sz="2800" kern="10" spc="30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latin typeface="隶书"/>
                <a:ea typeface="隶书"/>
              </a:rPr>
              <a:t>6</a:t>
            </a:r>
            <a:r>
              <a:rPr lang="zh-CN" altLang="en-US" sz="2800" kern="10" spc="30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latin typeface="隶书"/>
                <a:ea typeface="隶书"/>
              </a:rPr>
              <a:t>章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884304-7B48-4472-9ACD-ADDBD2C672A1}"/>
              </a:ext>
            </a:extLst>
          </p:cNvPr>
          <p:cNvSpPr txBox="1">
            <a:spLocks/>
          </p:cNvSpPr>
          <p:nvPr/>
        </p:nvSpPr>
        <p:spPr bwMode="auto">
          <a:xfrm>
            <a:off x="767408" y="3429000"/>
            <a:ext cx="10729192" cy="147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lvl="0" algn="dist">
              <a:defRPr/>
            </a:pPr>
            <a:r>
              <a:rPr lang="zh-CN" altLang="en-US" sz="6600" kern="10" spc="300" baseline="-25000" dirty="0">
                <a:ln w="28575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隶书"/>
                <a:ea typeface="隶书"/>
              </a:rPr>
              <a:t>关系数据库设计理论</a:t>
            </a:r>
          </a:p>
        </p:txBody>
      </p:sp>
    </p:spTree>
    <p:extLst>
      <p:ext uri="{BB962C8B-B14F-4D97-AF65-F5344CB8AC3E}">
        <p14:creationId xmlns:p14="http://schemas.microsoft.com/office/powerpoint/2010/main" val="35118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rrow.wav"/>
          </p:stSnd>
        </p:sndAc>
      </p:transition>
    </mc:Choice>
    <mc:Fallback xmlns="">
      <p:transition>
        <p:sndAc>
          <p:stSnd>
            <p:snd r:embed="rId3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Text Box 2"/>
          <p:cNvSpPr txBox="1">
            <a:spLocks noChangeArrowheads="1"/>
          </p:cNvSpPr>
          <p:nvPr/>
        </p:nvSpPr>
        <p:spPr bwMode="auto">
          <a:xfrm>
            <a:off x="980513" y="28319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lvl1pPr lvl="0" defTabSz="914400" eaLnBrk="1" latinLnBrk="0" hangingPunct="1">
              <a:spcBef>
                <a:spcPts val="0"/>
              </a:spcBef>
              <a:buNone/>
              <a:defRPr sz="4000" b="1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j-cs"/>
              </a:rPr>
              <a:t>问题的引入</a:t>
            </a:r>
            <a:endParaRPr kumimoji="1" lang="en-US" altLang="zh-CN" sz="4000" b="1" i="0" u="sng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j-cs"/>
            </a:endParaRPr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473CF411-FB1F-4737-BF96-CD43FBCAE60B}"/>
              </a:ext>
            </a:extLst>
          </p:cNvPr>
          <p:cNvGraphicFramePr>
            <a:graphicFrameLocks noGrp="1"/>
          </p:cNvGraphicFramePr>
          <p:nvPr/>
        </p:nvGraphicFramePr>
        <p:xfrm>
          <a:off x="695400" y="4653136"/>
          <a:ext cx="2345433" cy="1828800"/>
        </p:xfrm>
        <a:graphic>
          <a:graphicData uri="http://schemas.openxmlformats.org/drawingml/2006/table">
            <a:tbl>
              <a:tblPr/>
              <a:tblGrid>
                <a:gridCol w="781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40">
            <a:extLst>
              <a:ext uri="{FF2B5EF4-FFF2-40B4-BE49-F238E27FC236}">
                <a16:creationId xmlns:a16="http://schemas.microsoft.com/office/drawing/2014/main" id="{156CFC84-5775-4988-8475-1695598CB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48110"/>
              </p:ext>
            </p:extLst>
          </p:nvPr>
        </p:nvGraphicFramePr>
        <p:xfrm>
          <a:off x="8472264" y="2795643"/>
          <a:ext cx="3167880" cy="3657600"/>
        </p:xfrm>
        <a:graphic>
          <a:graphicData uri="http://schemas.openxmlformats.org/drawingml/2006/table">
            <a:tbl>
              <a:tblPr/>
              <a:tblGrid>
                <a:gridCol w="97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Group 112">
            <a:extLst>
              <a:ext uri="{FF2B5EF4-FFF2-40B4-BE49-F238E27FC236}">
                <a16:creationId xmlns:a16="http://schemas.microsoft.com/office/drawing/2014/main" id="{2AFCE016-5540-4A6A-B4AB-1974F4632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67468"/>
              </p:ext>
            </p:extLst>
          </p:nvPr>
        </p:nvGraphicFramePr>
        <p:xfrm>
          <a:off x="6188429" y="4914840"/>
          <a:ext cx="1786532" cy="1524000"/>
        </p:xfrm>
        <a:graphic>
          <a:graphicData uri="http://schemas.openxmlformats.org/drawingml/2006/table">
            <a:tbl>
              <a:tblPr/>
              <a:tblGrid>
                <a:gridCol w="67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136">
            <a:extLst>
              <a:ext uri="{FF2B5EF4-FFF2-40B4-BE49-F238E27FC236}">
                <a16:creationId xmlns:a16="http://schemas.microsoft.com/office/drawing/2014/main" id="{43687E37-EC47-4C1E-AE27-7B72221C160F}"/>
              </a:ext>
            </a:extLst>
          </p:cNvPr>
          <p:cNvGraphicFramePr>
            <a:graphicFrameLocks noGrp="1"/>
          </p:cNvGraphicFramePr>
          <p:nvPr/>
        </p:nvGraphicFramePr>
        <p:xfrm>
          <a:off x="3601223" y="4653136"/>
          <a:ext cx="2042792" cy="1828800"/>
        </p:xfrm>
        <a:graphic>
          <a:graphicData uri="http://schemas.openxmlformats.org/drawingml/2006/table">
            <a:tbl>
              <a:tblPr/>
              <a:tblGrid>
                <a:gridCol w="135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68">
            <a:extLst>
              <a:ext uri="{FF2B5EF4-FFF2-40B4-BE49-F238E27FC236}">
                <a16:creationId xmlns:a16="http://schemas.microsoft.com/office/drawing/2014/main" id="{54E5C276-77C6-415D-95F5-8DB56CAD5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4078462"/>
            <a:ext cx="352194" cy="57629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S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5" name="Rectangle 169">
            <a:extLst>
              <a:ext uri="{FF2B5EF4-FFF2-40B4-BE49-F238E27FC236}">
                <a16:creationId xmlns:a16="http://schemas.microsoft.com/office/drawing/2014/main" id="{062BCDAA-317A-4D06-A6DB-EC9694A1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302" y="2271769"/>
            <a:ext cx="592645" cy="57629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SC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6" name="Rectangle 170">
            <a:extLst>
              <a:ext uri="{FF2B5EF4-FFF2-40B4-BE49-F238E27FC236}">
                <a16:creationId xmlns:a16="http://schemas.microsoft.com/office/drawing/2014/main" id="{1F179A21-79C1-47B1-A937-DDA41197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467" y="4390966"/>
            <a:ext cx="419520" cy="57629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7" name="Rectangle 171">
            <a:extLst>
              <a:ext uri="{FF2B5EF4-FFF2-40B4-BE49-F238E27FC236}">
                <a16:creationId xmlns:a16="http://schemas.microsoft.com/office/drawing/2014/main" id="{E63A98F5-374B-4451-AA5A-11F4089A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277" y="4078461"/>
            <a:ext cx="385857" cy="57629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8" name="Rectangle 171">
            <a:extLst>
              <a:ext uri="{FF2B5EF4-FFF2-40B4-BE49-F238E27FC236}">
                <a16:creationId xmlns:a16="http://schemas.microsoft.com/office/drawing/2014/main" id="{ACC1C90E-394D-4DBB-98E3-0E67FAFC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267402"/>
            <a:ext cx="43434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77825" marR="0" lvl="0" indent="-37782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数据冗余最小</a:t>
            </a:r>
          </a:p>
          <a:p>
            <a:pPr marL="377825" marR="0" lvl="0" indent="-37782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没有插入异常</a:t>
            </a:r>
          </a:p>
        </p:txBody>
      </p:sp>
      <p:sp>
        <p:nvSpPr>
          <p:cNvPr id="19" name="Rectangle 171">
            <a:extLst>
              <a:ext uri="{FF2B5EF4-FFF2-40B4-BE49-F238E27FC236}">
                <a16:creationId xmlns:a16="http://schemas.microsoft.com/office/drawing/2014/main" id="{0DF656F4-FD44-4A7B-B797-37FEB008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995" y="1267402"/>
            <a:ext cx="43434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77825" marR="0" lvl="0" indent="-37782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没有删除异常</a:t>
            </a:r>
          </a:p>
          <a:p>
            <a:pPr marL="377825" marR="0" lvl="0" indent="-37782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更新简单</a:t>
            </a:r>
          </a:p>
        </p:txBody>
      </p:sp>
    </p:spTree>
    <p:extLst>
      <p:ext uri="{BB962C8B-B14F-4D97-AF65-F5344CB8AC3E}">
        <p14:creationId xmlns:p14="http://schemas.microsoft.com/office/powerpoint/2010/main" val="1161584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Text Box 2"/>
          <p:cNvSpPr txBox="1">
            <a:spLocks noChangeArrowheads="1"/>
          </p:cNvSpPr>
          <p:nvPr/>
        </p:nvSpPr>
        <p:spPr bwMode="auto">
          <a:xfrm>
            <a:off x="980513" y="28319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lvl1pPr lvl="0" defTabSz="914400" eaLnBrk="1" latinLnBrk="0" hangingPunct="1">
              <a:spcBef>
                <a:spcPts val="0"/>
              </a:spcBef>
              <a:buNone/>
              <a:defRPr sz="4000" b="1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j-cs"/>
              </a:rPr>
              <a:t>问题的引入</a:t>
            </a:r>
            <a:endParaRPr kumimoji="1" lang="en-US" altLang="zh-CN" sz="4000" b="1" i="0" u="sng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2A8CA32-86D9-4C09-8AAF-862A5E4F4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513" y="1052736"/>
            <a:ext cx="8516938" cy="584775"/>
          </a:xfrm>
        </p:spPr>
        <p:txBody>
          <a:bodyPr wrap="square"/>
          <a:lstStyle/>
          <a:p>
            <a:pPr algn="l">
              <a:buFont typeface="Wingdings" pitchFamily="2" charset="2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结论：什么是一个“好”的关系模式？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FD6A15C8-F8FB-4B87-9DAB-2419D4F6D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0513" y="1612617"/>
            <a:ext cx="10226426" cy="108108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indent="0" fontAlgn="base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None/>
            </a:pPr>
            <a:r>
              <a:rPr lang="zh-CN" altLang="en-US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要能正确而完整地体现客观现实；无过度的数据冗余；无插入异常；无删除异常；更新不复杂！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D9B5903E-2C50-43CF-9683-0EE02B5B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58" y="4865623"/>
            <a:ext cx="828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b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对一个不“好”的关系模式该怎么办？</a:t>
            </a:r>
            <a:endParaRPr lang="en-US" altLang="zh-CN" sz="3200" b="1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76CAE14-E4A7-47D7-808B-EA63D51B3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58" y="5496941"/>
            <a:ext cx="1015441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itchFamily="34" charset="-122"/>
              </a:rPr>
              <a:t>依据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关系模式的规范化理论，将它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分解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成符合某种规范化标准（范式）的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“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好”的关系模式集！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1FAAF0BA-08A9-41C3-8A7C-59B873E3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58" y="2961197"/>
            <a:ext cx="828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影响关系模式</a:t>
            </a:r>
            <a:r>
              <a:rPr lang="en-US" altLang="zh-CN" sz="3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“</a:t>
            </a:r>
            <a:r>
              <a:rPr lang="zh-CN" altLang="en-US" sz="3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好坏”的主要因素是什么？</a:t>
            </a:r>
            <a:endParaRPr lang="en-US" altLang="zh-CN" sz="32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6F2F3E85-8C6A-4104-BB67-FA04143BA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58" y="3592515"/>
            <a:ext cx="1020578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</a:pP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属性间的数据依赖！它也是关系模式规范化理论的最基本的概念。</a:t>
            </a:r>
          </a:p>
        </p:txBody>
      </p:sp>
    </p:spTree>
    <p:extLst>
      <p:ext uri="{BB962C8B-B14F-4D97-AF65-F5344CB8AC3E}">
        <p14:creationId xmlns:p14="http://schemas.microsoft.com/office/powerpoint/2010/main" val="3374665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  <p:sndAc>
          <p:stSnd>
            <p:snd r:embed="rId3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4583832" y="2132856"/>
            <a:ext cx="2448272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0" cap="none" spc="600" normalizeH="0" baseline="-25000" noProof="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第二节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5600" y="3890959"/>
            <a:ext cx="7200800" cy="1229982"/>
          </a:xfr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b="1" kern="10" spc="600" baseline="-2500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</a:rPr>
              <a:t>函数依赖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DECDF0B-FDC0-4C58-9326-80561E26595A}"/>
              </a:ext>
            </a:extLst>
          </p:cNvPr>
          <p:cNvSpPr txBox="1">
            <a:spLocks/>
          </p:cNvSpPr>
          <p:nvPr/>
        </p:nvSpPr>
        <p:spPr bwMode="auto">
          <a:xfrm>
            <a:off x="1055440" y="260648"/>
            <a:ext cx="4464496" cy="36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0" cap="none" spc="0" normalizeH="0" baseline="-25000" noProof="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第六章  关系数据库设计理论</a:t>
            </a:r>
          </a:p>
        </p:txBody>
      </p:sp>
    </p:spTree>
    <p:extLst>
      <p:ext uri="{BB962C8B-B14F-4D97-AF65-F5344CB8AC3E}">
        <p14:creationId xmlns:p14="http://schemas.microsoft.com/office/powerpoint/2010/main" val="25010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Text Box 2"/>
          <p:cNvSpPr txBox="1">
            <a:spLocks noChangeArrowheads="1"/>
          </p:cNvSpPr>
          <p:nvPr/>
        </p:nvSpPr>
        <p:spPr bwMode="auto">
          <a:xfrm>
            <a:off x="983432" y="3745"/>
            <a:ext cx="3744539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函数依赖的定义</a:t>
            </a: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946088" y="980728"/>
            <a:ext cx="1062252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的子集。若对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任一具体关系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中的任意两个元组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，只要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u[X]=v[X]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就有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u[Y]=v[Y]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，则称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函数决定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函数依赖于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，记作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X→Y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14827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10421"/>
              </p:ext>
            </p:extLst>
          </p:nvPr>
        </p:nvGraphicFramePr>
        <p:xfrm>
          <a:off x="7104112" y="2924944"/>
          <a:ext cx="4248472" cy="2926080"/>
        </p:xfrm>
        <a:graphic>
          <a:graphicData uri="http://schemas.openxmlformats.org/drawingml/2006/table">
            <a:tbl>
              <a:tblPr/>
              <a:tblGrid>
                <a:gridCol w="104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Sname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Ssex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Sage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Sdep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王军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孙六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82827" name="Rectangle 75"/>
          <p:cNvSpPr>
            <a:spLocks noChangeArrowheads="1"/>
          </p:cNvSpPr>
          <p:nvPr/>
        </p:nvSpPr>
        <p:spPr bwMode="auto">
          <a:xfrm>
            <a:off x="1072682" y="3023760"/>
            <a:ext cx="516733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X→Y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意为元组的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值一经确定则它的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值也随之确定。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或者说，不可能存在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上的属性值相等，而在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上的属性值不等的两个元组。</a:t>
            </a:r>
          </a:p>
        </p:txBody>
      </p:sp>
      <p:sp>
        <p:nvSpPr>
          <p:cNvPr id="1482828" name="Rectangle 76"/>
          <p:cNvSpPr>
            <a:spLocks noChangeArrowheads="1"/>
          </p:cNvSpPr>
          <p:nvPr/>
        </p:nvSpPr>
        <p:spPr bwMode="auto">
          <a:xfrm>
            <a:off x="1072683" y="6021288"/>
            <a:ext cx="9289961" cy="63784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例如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Sno→Sname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Sno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Sname,Ssex,Sage,Sdep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>
            <a:extLst>
              <a:ext uri="{FF2B5EF4-FFF2-40B4-BE49-F238E27FC236}">
                <a16:creationId xmlns:a16="http://schemas.microsoft.com/office/drawing/2014/main" id="{3D1A85FC-07D3-4A56-BFB9-358B97F3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3745"/>
            <a:ext cx="3744539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 kumimoji="1" sz="4000" b="1" i="0" u="sng" strike="noStrike" cap="none" spc="0" normalizeH="0" baseline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函数依赖的定义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4833462-09A0-46AB-9476-EBAB2EB05060}"/>
              </a:ext>
            </a:extLst>
          </p:cNvPr>
          <p:cNvGrpSpPr/>
          <p:nvPr/>
        </p:nvGrpSpPr>
        <p:grpSpPr>
          <a:xfrm>
            <a:off x="983432" y="794420"/>
            <a:ext cx="10267191" cy="5718536"/>
            <a:chOff x="983432" y="794420"/>
            <a:chExt cx="10267191" cy="5718536"/>
          </a:xfrm>
        </p:grpSpPr>
        <p:grpSp>
          <p:nvGrpSpPr>
            <p:cNvPr id="2" name="组合 1"/>
            <p:cNvGrpSpPr/>
            <p:nvPr/>
          </p:nvGrpSpPr>
          <p:grpSpPr>
            <a:xfrm>
              <a:off x="3402786" y="3123132"/>
              <a:ext cx="604982" cy="546920"/>
              <a:chOff x="4369719" y="620688"/>
              <a:chExt cx="604982" cy="546920"/>
            </a:xfrm>
          </p:grpSpPr>
          <p:sp>
            <p:nvSpPr>
              <p:cNvPr id="1483785" name="Rectangle 9"/>
              <p:cNvSpPr>
                <a:spLocks noChangeArrowheads="1"/>
              </p:cNvSpPr>
              <p:nvPr/>
            </p:nvSpPr>
            <p:spPr bwMode="auto">
              <a:xfrm>
                <a:off x="4369719" y="620688"/>
                <a:ext cx="604982" cy="4917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72000" tIns="72000" rIns="72000" bIns="72000">
                <a:no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/>
                    <a:uLnTx/>
                    <a:uFillTx/>
                    <a:ea typeface="楷体_GB2312" pitchFamily="49" charset="-122"/>
                    <a:cs typeface="+mn-cs"/>
                    <a:sym typeface="Symbol" pitchFamily="18" charset="2"/>
                  </a:rPr>
                  <a:t></a:t>
                </a:r>
                <a:endPara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ea typeface="楷体_GB2312" pitchFamily="49" charset="-122"/>
                  <a:cs typeface="+mn-cs"/>
                  <a:sym typeface="Symbol" pitchFamily="18" charset="2"/>
                </a:endParaRPr>
              </a:p>
            </p:txBody>
          </p:sp>
          <p:sp>
            <p:nvSpPr>
              <p:cNvPr id="1483784" name="Line 8"/>
              <p:cNvSpPr>
                <a:spLocks noChangeShapeType="1"/>
              </p:cNvSpPr>
              <p:nvPr/>
            </p:nvSpPr>
            <p:spPr bwMode="auto">
              <a:xfrm>
                <a:off x="4506513" y="866553"/>
                <a:ext cx="223245" cy="301055"/>
              </a:xfrm>
              <a:prstGeom prst="line">
                <a:avLst/>
              </a:prstGeom>
              <a:noFill/>
              <a:ln w="19050" cap="sq">
                <a:solidFill>
                  <a:srgbClr val="CCFF99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25000"/>
                  </a:spcAft>
                  <a:buClrTx/>
                  <a:buSzPct val="80000"/>
                  <a:buFont typeface="Wingdings" pitchFamily="2" charset="2"/>
                  <a:buNone/>
                  <a:tabLst/>
                  <a:defRPr/>
                </a:pPr>
                <a:endParaRPr kumimoji="1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1483781" name="Rectangle 5"/>
            <p:cNvSpPr>
              <a:spLocks noChangeArrowheads="1"/>
            </p:cNvSpPr>
            <p:nvPr/>
          </p:nvSpPr>
          <p:spPr bwMode="auto">
            <a:xfrm>
              <a:off x="983432" y="794420"/>
              <a:ext cx="10225136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66FF3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若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X→Y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，则称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为该函数依赖的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决定因子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。相应的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依赖因子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66FF3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若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X→Y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，且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Y→X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，则记为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X←→Y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即互相依赖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66FF3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若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不函数依赖于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，则记为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X→Y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66FF3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若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X→Y</a:t>
              </a:r>
              <a:r>
                <a:rPr kumimoji="1" lang="zh-CN" altLang="en-US" sz="32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但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，则称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X→Y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是非平凡的函数依赖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66FF3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若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X→Y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，但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Y   X</a:t>
              </a:r>
              <a:r>
                <a:rPr kumimoji="1" lang="zh-CN" altLang="en-US" sz="3200" dirty="0"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则称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X→Y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平凡的函数依赖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1483782" name="Rectangle 6"/>
            <p:cNvSpPr>
              <a:spLocks noChangeArrowheads="1"/>
            </p:cNvSpPr>
            <p:nvPr/>
          </p:nvSpPr>
          <p:spPr bwMode="auto">
            <a:xfrm>
              <a:off x="3403879" y="3775485"/>
              <a:ext cx="401887" cy="57629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square" lIns="72000" tIns="72000" rIns="72000" bIns="720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  <a:sym typeface="Symbol" pitchFamily="18" charset="2"/>
                </a:rPr>
                <a:t> 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  <a:sym typeface="Symbol" pitchFamily="18" charset="2"/>
              </a:endParaRPr>
            </a:p>
          </p:txBody>
        </p:sp>
        <p:sp>
          <p:nvSpPr>
            <p:cNvPr id="1483786" name="Rectangle 10"/>
            <p:cNvSpPr>
              <a:spLocks noChangeArrowheads="1"/>
            </p:cNvSpPr>
            <p:nvPr/>
          </p:nvSpPr>
          <p:spPr bwMode="auto">
            <a:xfrm>
              <a:off x="1097253" y="4581128"/>
              <a:ext cx="10153370" cy="1241180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lIns="216000" tIns="72000" rIns="0" bIns="0" anchor="t" anchorCtr="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学号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→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姓名，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(</a:t>
              </a:r>
              <a:r>
                <a:rPr kumimoji="1" lang="en-US" altLang="zh-CN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学号,课名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)→</a:t>
              </a:r>
              <a:r>
                <a:rPr kumimoji="1" lang="en-US" altLang="zh-CN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成绩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  </a:t>
              </a:r>
              <a:r>
                <a:rPr kumimoji="1" lang="en-US" altLang="zh-CN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是非平凡的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学号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→</a:t>
              </a:r>
              <a:r>
                <a:rPr kumimoji="1" lang="en-US" altLang="zh-CN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学号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(</a:t>
              </a:r>
              <a:r>
                <a:rPr kumimoji="1" lang="en-US" altLang="zh-CN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学号,课名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)→</a:t>
              </a:r>
              <a:r>
                <a:rPr kumimoji="1" lang="en-US" altLang="zh-CN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学号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  </a:t>
              </a:r>
              <a:r>
                <a:rPr kumimoji="1" lang="en-US" altLang="zh-CN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是平凡的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483787" name="Rectangle 11"/>
            <p:cNvSpPr>
              <a:spLocks noChangeArrowheads="1"/>
            </p:cNvSpPr>
            <p:nvPr/>
          </p:nvSpPr>
          <p:spPr bwMode="auto">
            <a:xfrm>
              <a:off x="1055198" y="6055756"/>
              <a:ext cx="10153370" cy="45720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-108000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注意：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平凡的函数依赖是必然成立的，</a:t>
              </a:r>
              <a:r>
                <a:rPr kumimoji="1" lang="zh-CN" altLang="en-US" sz="32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rPr>
                <a:t>无需考虑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。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D05C483-43A4-44C0-BAD4-0857FC82BFE3}"/>
                </a:ext>
              </a:extLst>
            </p:cNvPr>
            <p:cNvCxnSpPr/>
            <p:nvPr/>
          </p:nvCxnSpPr>
          <p:spPr>
            <a:xfrm>
              <a:off x="6419096" y="2736628"/>
              <a:ext cx="108000" cy="18000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  <p:sndAc>
      <p:stSnd>
        <p:snd r:embed="rId3" name="arrow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79698"/>
              </p:ext>
            </p:extLst>
          </p:nvPr>
        </p:nvGraphicFramePr>
        <p:xfrm>
          <a:off x="1015162" y="2843714"/>
          <a:ext cx="4679998" cy="1828800"/>
        </p:xfrm>
        <a:graphic>
          <a:graphicData uri="http://schemas.openxmlformats.org/drawingml/2006/table">
            <a:tbl>
              <a:tblPr/>
              <a:tblGrid>
                <a:gridCol w="1003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8003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赵六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MA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84850" name="Rectangle 50"/>
          <p:cNvSpPr>
            <a:spLocks noChangeArrowheads="1"/>
          </p:cNvSpPr>
          <p:nvPr/>
        </p:nvSpPr>
        <p:spPr bwMode="auto">
          <a:xfrm>
            <a:off x="1994318" y="4909778"/>
            <a:ext cx="302418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此时姓名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</a:p>
        </p:txBody>
      </p:sp>
      <p:sp>
        <p:nvSpPr>
          <p:cNvPr id="1484851" name="Rectangle 51"/>
          <p:cNvSpPr>
            <a:spLocks noChangeArrowheads="1"/>
          </p:cNvSpPr>
          <p:nvPr/>
        </p:nvSpPr>
        <p:spPr bwMode="auto">
          <a:xfrm>
            <a:off x="1015162" y="983473"/>
            <a:ext cx="1015312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函数依赖是一个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语义范畴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的概念，并且必须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以关系模式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（包括所有可能的关系）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为准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，而不能只考虑到一个关系的状态！</a:t>
            </a:r>
          </a:p>
        </p:txBody>
      </p:sp>
      <p:graphicFrame>
        <p:nvGraphicFramePr>
          <p:cNvPr id="148485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63182"/>
              </p:ext>
            </p:extLst>
          </p:nvPr>
        </p:nvGraphicFramePr>
        <p:xfrm>
          <a:off x="6415884" y="2843714"/>
          <a:ext cx="4752405" cy="1828800"/>
        </p:xfrm>
        <a:graphic>
          <a:graphicData uri="http://schemas.openxmlformats.org/drawingml/2006/table">
            <a:tbl>
              <a:tblPr/>
              <a:tblGrid>
                <a:gridCol w="101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学号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性别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年龄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98002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李四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8003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王五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66FF33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┆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84898" name="Rectangle 98"/>
          <p:cNvSpPr>
            <a:spLocks noChangeArrowheads="1"/>
          </p:cNvSpPr>
          <p:nvPr/>
        </p:nvSpPr>
        <p:spPr bwMode="auto">
          <a:xfrm>
            <a:off x="7034878" y="4754620"/>
            <a:ext cx="381635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能肯定姓名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年龄吗？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若约定不能重名呢？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983432" y="5984771"/>
            <a:ext cx="10513168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可以根据属性间的联系类型（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1:1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1:n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m:n)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来判断。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149F075B-F9B1-4CEC-9188-6F790B39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3745"/>
            <a:ext cx="3744539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 kumimoji="1" sz="4000" b="1" i="0" u="sng" strike="noStrike" cap="none" spc="0" normalizeH="0" baseline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</a:rPr>
              <a:t>函数依赖的定义</a:t>
            </a:r>
          </a:p>
        </p:txBody>
      </p:sp>
    </p:spTree>
  </p:cSld>
  <p:clrMapOvr>
    <a:masterClrMapping/>
  </p:clrMapOvr>
  <p:transition spd="slow">
    <p:wipe dir="r"/>
    <p:sndAc>
      <p:stSnd>
        <p:snd r:embed="rId2" name="arrow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DB79645-7CD2-47B0-8B79-EAF6CEF02C46}"/>
              </a:ext>
            </a:extLst>
          </p:cNvPr>
          <p:cNvGrpSpPr/>
          <p:nvPr/>
        </p:nvGrpSpPr>
        <p:grpSpPr>
          <a:xfrm>
            <a:off x="882510" y="932098"/>
            <a:ext cx="10326041" cy="1901250"/>
            <a:chOff x="1022351" y="1060988"/>
            <a:chExt cx="10326041" cy="1901250"/>
          </a:xfrm>
        </p:grpSpPr>
        <p:sp>
          <p:nvSpPr>
            <p:cNvPr id="1485828" name="Rectangle 4"/>
            <p:cNvSpPr>
              <a:spLocks noChangeArrowheads="1"/>
            </p:cNvSpPr>
            <p:nvPr/>
          </p:nvSpPr>
          <p:spPr bwMode="auto">
            <a:xfrm>
              <a:off x="1022351" y="1060988"/>
              <a:ext cx="10326041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设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R(U)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是一个关系模式，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X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和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Y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都是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U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的子集，且存在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X→Y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。若对于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X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的任何一个真子集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X'，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都有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X'→Y，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则称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Y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完全函数依赖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于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X，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记作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X   Y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  <a:sym typeface="Symbol" pitchFamily="18" charset="2"/>
                </a:rPr>
                <a:t>；若对于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  <a:sym typeface="Symbol" pitchFamily="18" charset="2"/>
                </a:rPr>
                <a:t>X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  <a:sym typeface="Symbol" pitchFamily="18" charset="2"/>
                </a:rPr>
                <a:t>的某一个真子集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X'，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有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X'→Y，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则称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Y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部分函数依赖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于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X，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记作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X     Y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rPr>
                <a:t>。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  <a:sym typeface="Symbol" pitchFamily="18" charset="2"/>
              </a:endParaRPr>
            </a:p>
          </p:txBody>
        </p:sp>
        <p:sp>
          <p:nvSpPr>
            <p:cNvPr id="1485829" name="Line 5"/>
            <p:cNvSpPr>
              <a:spLocks noChangeShapeType="1"/>
            </p:cNvSpPr>
            <p:nvPr/>
          </p:nvSpPr>
          <p:spPr bwMode="auto">
            <a:xfrm>
              <a:off x="5754543" y="2464438"/>
              <a:ext cx="457200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stealth" w="med" len="med"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485830" name="Text Box 6"/>
            <p:cNvSpPr txBox="1">
              <a:spLocks noChangeArrowheads="1"/>
            </p:cNvSpPr>
            <p:nvPr/>
          </p:nvSpPr>
          <p:spPr bwMode="auto">
            <a:xfrm>
              <a:off x="5902564" y="2161372"/>
              <a:ext cx="84959" cy="27699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f</a:t>
              </a:r>
            </a:p>
          </p:txBody>
        </p:sp>
        <p:sp>
          <p:nvSpPr>
            <p:cNvPr id="1485831" name="Line 7"/>
            <p:cNvSpPr>
              <a:spLocks noChangeShapeType="1"/>
            </p:cNvSpPr>
            <p:nvPr/>
          </p:nvSpPr>
          <p:spPr bwMode="auto">
            <a:xfrm>
              <a:off x="9264352" y="1771071"/>
              <a:ext cx="76200" cy="228600"/>
            </a:xfrm>
            <a:prstGeom prst="line">
              <a:avLst/>
            </a:prstGeom>
            <a:noFill/>
            <a:ln w="38100" cap="sq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485832" name="Line 8"/>
            <p:cNvSpPr>
              <a:spLocks noChangeShapeType="1"/>
            </p:cNvSpPr>
            <p:nvPr/>
          </p:nvSpPr>
          <p:spPr bwMode="auto">
            <a:xfrm>
              <a:off x="9449810" y="2962238"/>
              <a:ext cx="457200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stealth" w="med" len="med"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485833" name="Text Box 9"/>
            <p:cNvSpPr txBox="1">
              <a:spLocks noChangeArrowheads="1"/>
            </p:cNvSpPr>
            <p:nvPr/>
          </p:nvSpPr>
          <p:spPr bwMode="auto">
            <a:xfrm>
              <a:off x="9566541" y="2535655"/>
              <a:ext cx="153888" cy="33239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cs typeface="+mn-cs"/>
                </a:rPr>
                <a:t>p</a:t>
              </a:r>
            </a:p>
          </p:txBody>
        </p:sp>
      </p:grpSp>
      <p:sp>
        <p:nvSpPr>
          <p:cNvPr id="1485847" name="Rectangle 23"/>
          <p:cNvSpPr>
            <a:spLocks noChangeArrowheads="1"/>
          </p:cNvSpPr>
          <p:nvPr/>
        </p:nvSpPr>
        <p:spPr bwMode="auto">
          <a:xfrm>
            <a:off x="7052968" y="4701096"/>
            <a:ext cx="4515639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  <a:sym typeface="Symbol" pitchFamily="18" charset="2"/>
              </a:rPr>
              <a:t>(学号,课名)         成绩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  <a:sym typeface="Symbol" pitchFamily="18" charset="2"/>
              </a:rPr>
              <a:t>(学号,课名)        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学分</a:t>
            </a:r>
          </a:p>
        </p:txBody>
      </p:sp>
      <p:sp>
        <p:nvSpPr>
          <p:cNvPr id="1485848" name="Line 24"/>
          <p:cNvSpPr>
            <a:spLocks noChangeShapeType="1"/>
          </p:cNvSpPr>
          <p:nvPr/>
        </p:nvSpPr>
        <p:spPr bwMode="auto">
          <a:xfrm>
            <a:off x="9216418" y="5080685"/>
            <a:ext cx="588996" cy="0"/>
          </a:xfrm>
          <a:prstGeom prst="line">
            <a:avLst/>
          </a:prstGeom>
          <a:noFill/>
          <a:ln w="38100" cap="sq">
            <a:solidFill>
              <a:schemeClr val="bg1"/>
            </a:solidFill>
            <a:round/>
            <a:headEnd/>
            <a:tailEnd type="stealth" w="med" len="med"/>
          </a:ln>
          <a:effectLst/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85849" name="Text Box 25"/>
          <p:cNvSpPr txBox="1">
            <a:spLocks noChangeArrowheads="1"/>
          </p:cNvSpPr>
          <p:nvPr/>
        </p:nvSpPr>
        <p:spPr bwMode="auto">
          <a:xfrm>
            <a:off x="9429006" y="4577248"/>
            <a:ext cx="154883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485850" name="Line 26"/>
          <p:cNvSpPr>
            <a:spLocks noChangeShapeType="1"/>
          </p:cNvSpPr>
          <p:nvPr/>
        </p:nvSpPr>
        <p:spPr bwMode="auto">
          <a:xfrm>
            <a:off x="9208491" y="6015507"/>
            <a:ext cx="588996" cy="0"/>
          </a:xfrm>
          <a:prstGeom prst="line">
            <a:avLst/>
          </a:prstGeom>
          <a:noFill/>
          <a:ln w="38100" cap="sq">
            <a:solidFill>
              <a:schemeClr val="bg1"/>
            </a:solidFill>
            <a:round/>
            <a:headEnd/>
            <a:tailEnd type="stealth" w="med" len="med"/>
          </a:ln>
          <a:effectLst/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85851" name="Text Box 27"/>
          <p:cNvSpPr txBox="1">
            <a:spLocks noChangeArrowheads="1"/>
          </p:cNvSpPr>
          <p:nvPr/>
        </p:nvSpPr>
        <p:spPr bwMode="auto">
          <a:xfrm>
            <a:off x="9382876" y="5512070"/>
            <a:ext cx="231291" cy="430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882510" y="2925"/>
            <a:ext cx="4679949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 kumimoji="1" sz="4000" b="1" i="0" u="sng" strike="noStrike" cap="none" spc="0" normalizeH="0" baseline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完全</a:t>
            </a:r>
            <a:r>
              <a:rPr lang="en-US" altLang="zh-CN" dirty="0"/>
              <a:t>/</a:t>
            </a:r>
            <a:r>
              <a:rPr lang="zh-CN" altLang="en-US" dirty="0"/>
              <a:t>部分函数依赖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D7402A6-AA23-454F-8DF7-497B195F8AEC}"/>
              </a:ext>
            </a:extLst>
          </p:cNvPr>
          <p:cNvGrpSpPr/>
          <p:nvPr/>
        </p:nvGrpSpPr>
        <p:grpSpPr>
          <a:xfrm>
            <a:off x="1222953" y="3514607"/>
            <a:ext cx="5160385" cy="2911711"/>
            <a:chOff x="2135188" y="3643313"/>
            <a:chExt cx="3498851" cy="2162175"/>
          </a:xfrm>
        </p:grpSpPr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AFA0629D-1E47-4BD2-8D11-BBAAD454E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6" y="4364039"/>
              <a:ext cx="2206625" cy="720725"/>
            </a:xfrm>
            <a:prstGeom prst="rect">
              <a:avLst/>
            </a:prstGeom>
            <a:solidFill>
              <a:srgbClr val="3333FF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30" name="Rectangle 20">
              <a:extLst>
                <a:ext uri="{FF2B5EF4-FFF2-40B4-BE49-F238E27FC236}">
                  <a16:creationId xmlns:a16="http://schemas.microsoft.com/office/drawing/2014/main" id="{DACF9CD1-A776-4F4C-B783-BC52E3407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913" y="4524375"/>
              <a:ext cx="779462" cy="40005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学号</a:t>
              </a:r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7C4C4C01-D92E-42C5-A07F-04B22BFE5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4" y="4524375"/>
              <a:ext cx="777875" cy="40005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课名</a:t>
              </a:r>
            </a:p>
          </p:txBody>
        </p:sp>
        <p:sp>
          <p:nvSpPr>
            <p:cNvPr id="32" name="Rectangle 22">
              <a:extLst>
                <a:ext uri="{FF2B5EF4-FFF2-40B4-BE49-F238E27FC236}">
                  <a16:creationId xmlns:a16="http://schemas.microsoft.com/office/drawing/2014/main" id="{8F7D0B87-5F1F-4835-8C91-0769D1331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26" y="4524375"/>
              <a:ext cx="777875" cy="40005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系名</a:t>
              </a:r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73AD22E-3CF7-4062-894C-624F2A391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88" y="5324475"/>
              <a:ext cx="895350" cy="401638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系主任</a:t>
              </a:r>
            </a:p>
          </p:txBody>
        </p:sp>
        <p:cxnSp>
          <p:nvCxnSpPr>
            <p:cNvPr id="34" name="AutoShape 24">
              <a:extLst>
                <a:ext uri="{FF2B5EF4-FFF2-40B4-BE49-F238E27FC236}">
                  <a16:creationId xmlns:a16="http://schemas.microsoft.com/office/drawing/2014/main" id="{41E3261E-7F67-451B-812C-B4491C03750F}"/>
                </a:ext>
              </a:extLst>
            </p:cNvPr>
            <p:cNvCxnSpPr>
              <a:cxnSpLocks noChangeShapeType="1"/>
              <a:stCxn id="30" idx="1"/>
              <a:endCxn id="32" idx="3"/>
            </p:cNvCxnSpPr>
            <p:nvPr/>
          </p:nvCxnSpPr>
          <p:spPr bwMode="auto">
            <a:xfrm flipH="1">
              <a:off x="2971801" y="4724400"/>
              <a:ext cx="519113" cy="0"/>
            </a:xfrm>
            <a:prstGeom prst="straightConnector1">
              <a:avLst/>
            </a:prstGeom>
            <a:noFill/>
            <a:ln w="28575" cap="sq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5">
              <a:extLst>
                <a:ext uri="{FF2B5EF4-FFF2-40B4-BE49-F238E27FC236}">
                  <a16:creationId xmlns:a16="http://schemas.microsoft.com/office/drawing/2014/main" id="{0F53525D-1AE1-415D-8E20-94931AF7F947}"/>
                </a:ext>
              </a:extLst>
            </p:cNvPr>
            <p:cNvCxnSpPr>
              <a:cxnSpLocks noChangeShapeType="1"/>
              <a:stCxn id="32" idx="2"/>
              <a:endCxn id="33" idx="0"/>
            </p:cNvCxnSpPr>
            <p:nvPr/>
          </p:nvCxnSpPr>
          <p:spPr bwMode="auto">
            <a:xfrm>
              <a:off x="2582863" y="4924425"/>
              <a:ext cx="0" cy="400050"/>
            </a:xfrm>
            <a:prstGeom prst="straightConnector1">
              <a:avLst/>
            </a:prstGeom>
            <a:noFill/>
            <a:ln w="28575" cap="sq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E7A4B911-7912-45BD-95FF-E7D444E1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3" y="3643313"/>
              <a:ext cx="779462" cy="40005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学分</a:t>
              </a:r>
            </a:p>
          </p:txBody>
        </p:sp>
        <p:cxnSp>
          <p:nvCxnSpPr>
            <p:cNvPr id="37" name="AutoShape 27">
              <a:extLst>
                <a:ext uri="{FF2B5EF4-FFF2-40B4-BE49-F238E27FC236}">
                  <a16:creationId xmlns:a16="http://schemas.microsoft.com/office/drawing/2014/main" id="{5221B55B-60E2-4E35-8945-966F62FDE194}"/>
                </a:ext>
              </a:extLst>
            </p:cNvPr>
            <p:cNvCxnSpPr>
              <a:cxnSpLocks noChangeShapeType="1"/>
              <a:stCxn id="31" idx="0"/>
              <a:endCxn id="36" idx="2"/>
            </p:cNvCxnSpPr>
            <p:nvPr/>
          </p:nvCxnSpPr>
          <p:spPr bwMode="auto">
            <a:xfrm flipV="1">
              <a:off x="4984750" y="4043363"/>
              <a:ext cx="1588" cy="481012"/>
            </a:xfrm>
            <a:prstGeom prst="straightConnector1">
              <a:avLst/>
            </a:prstGeom>
            <a:noFill/>
            <a:ln w="28575" cap="sq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EC9F55A0-2C5F-4239-9823-6E9831BC2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576" y="5405438"/>
              <a:ext cx="779463" cy="40005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成绩</a:t>
              </a:r>
            </a:p>
          </p:txBody>
        </p:sp>
        <p:cxnSp>
          <p:nvCxnSpPr>
            <p:cNvPr id="39" name="AutoShape 29">
              <a:extLst>
                <a:ext uri="{FF2B5EF4-FFF2-40B4-BE49-F238E27FC236}">
                  <a16:creationId xmlns:a16="http://schemas.microsoft.com/office/drawing/2014/main" id="{CD7BB0FA-418D-4883-A4BD-B10411042E67}"/>
                </a:ext>
              </a:extLst>
            </p:cNvPr>
            <p:cNvCxnSpPr>
              <a:cxnSpLocks noChangeShapeType="1"/>
              <a:endCxn id="38" idx="0"/>
            </p:cNvCxnSpPr>
            <p:nvPr/>
          </p:nvCxnSpPr>
          <p:spPr bwMode="auto">
            <a:xfrm>
              <a:off x="5245100" y="5084764"/>
              <a:ext cx="0" cy="320675"/>
            </a:xfrm>
            <a:prstGeom prst="straightConnector1">
              <a:avLst/>
            </a:prstGeom>
            <a:noFill/>
            <a:ln w="28575" cap="sq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A8CFAA1F-E01C-4E1C-98E1-8DF8BF85D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913" y="5324475"/>
              <a:ext cx="779462" cy="401638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姓名</a:t>
              </a:r>
            </a:p>
          </p:txBody>
        </p:sp>
        <p:cxnSp>
          <p:nvCxnSpPr>
            <p:cNvPr id="41" name="AutoShape 31">
              <a:extLst>
                <a:ext uri="{FF2B5EF4-FFF2-40B4-BE49-F238E27FC236}">
                  <a16:creationId xmlns:a16="http://schemas.microsoft.com/office/drawing/2014/main" id="{BF51CC34-39B5-4042-857E-0DFAD5090BC0}"/>
                </a:ext>
              </a:extLst>
            </p:cNvPr>
            <p:cNvCxnSpPr>
              <a:cxnSpLocks noChangeShapeType="1"/>
              <a:stCxn id="30" idx="2"/>
              <a:endCxn id="40" idx="0"/>
            </p:cNvCxnSpPr>
            <p:nvPr/>
          </p:nvCxnSpPr>
          <p:spPr bwMode="auto">
            <a:xfrm>
              <a:off x="3881438" y="4924425"/>
              <a:ext cx="0" cy="400050"/>
            </a:xfrm>
            <a:prstGeom prst="straightConnector1">
              <a:avLst/>
            </a:prstGeom>
            <a:noFill/>
            <a:ln w="28575" cap="sq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>
    <p:pull/>
    <p:sndAc>
      <p:stSnd>
        <p:snd r:embed="rId2" name="arrow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7829200" y="4414639"/>
            <a:ext cx="3505200" cy="758826"/>
            <a:chOff x="3138" y="2292"/>
            <a:chExt cx="2208" cy="478"/>
          </a:xfrm>
        </p:grpSpPr>
        <p:sp>
          <p:nvSpPr>
            <p:cNvPr id="1486853" name="Rectangle 5"/>
            <p:cNvSpPr>
              <a:spLocks noChangeArrowheads="1"/>
            </p:cNvSpPr>
            <p:nvPr/>
          </p:nvSpPr>
          <p:spPr bwMode="auto">
            <a:xfrm>
              <a:off x="3138" y="2482"/>
              <a:ext cx="2208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  <a:sym typeface="Symbol" pitchFamily="18" charset="2"/>
                </a:rPr>
                <a:t>学号       系主任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86854" name="Line 6"/>
            <p:cNvSpPr>
              <a:spLocks noChangeShapeType="1"/>
            </p:cNvSpPr>
            <p:nvPr/>
          </p:nvSpPr>
          <p:spPr bwMode="auto">
            <a:xfrm>
              <a:off x="3788" y="2626"/>
              <a:ext cx="288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/>
              <a:tailEnd type="stealth" w="med" len="med"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86855" name="Text Box 7"/>
            <p:cNvSpPr txBox="1">
              <a:spLocks noChangeArrowheads="1"/>
            </p:cNvSpPr>
            <p:nvPr/>
          </p:nvSpPr>
          <p:spPr bwMode="auto">
            <a:xfrm>
              <a:off x="3882" y="2292"/>
              <a:ext cx="72" cy="31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j-ea"/>
                  <a:cs typeface="+mn-cs"/>
                </a:rPr>
                <a:t>t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1183C3C-B2E5-4258-9502-DE8854C8C35E}"/>
              </a:ext>
            </a:extLst>
          </p:cNvPr>
          <p:cNvGrpSpPr/>
          <p:nvPr/>
        </p:nvGrpSpPr>
        <p:grpSpPr>
          <a:xfrm>
            <a:off x="1375349" y="3448243"/>
            <a:ext cx="5160385" cy="2911711"/>
            <a:chOff x="2135188" y="3643313"/>
            <a:chExt cx="3498851" cy="2162175"/>
          </a:xfrm>
        </p:grpSpPr>
        <p:sp>
          <p:nvSpPr>
            <p:cNvPr id="1486867" name="Rectangle 19"/>
            <p:cNvSpPr>
              <a:spLocks noChangeArrowheads="1"/>
            </p:cNvSpPr>
            <p:nvPr/>
          </p:nvSpPr>
          <p:spPr bwMode="auto">
            <a:xfrm>
              <a:off x="3362326" y="4364039"/>
              <a:ext cx="2206625" cy="720725"/>
            </a:xfrm>
            <a:prstGeom prst="rect">
              <a:avLst/>
            </a:prstGeom>
            <a:solidFill>
              <a:srgbClr val="3333FF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1486868" name="Rectangle 20"/>
            <p:cNvSpPr>
              <a:spLocks noChangeArrowheads="1"/>
            </p:cNvSpPr>
            <p:nvPr/>
          </p:nvSpPr>
          <p:spPr bwMode="auto">
            <a:xfrm>
              <a:off x="3490913" y="4524375"/>
              <a:ext cx="779462" cy="40005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学号</a:t>
              </a:r>
            </a:p>
          </p:txBody>
        </p:sp>
        <p:sp>
          <p:nvSpPr>
            <p:cNvPr id="1486869" name="Rectangle 21"/>
            <p:cNvSpPr>
              <a:spLocks noChangeArrowheads="1"/>
            </p:cNvSpPr>
            <p:nvPr/>
          </p:nvSpPr>
          <p:spPr bwMode="auto">
            <a:xfrm>
              <a:off x="4595814" y="4524375"/>
              <a:ext cx="777875" cy="40005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课名</a:t>
              </a:r>
            </a:p>
          </p:txBody>
        </p:sp>
        <p:sp>
          <p:nvSpPr>
            <p:cNvPr id="1486870" name="Rectangle 22"/>
            <p:cNvSpPr>
              <a:spLocks noChangeArrowheads="1"/>
            </p:cNvSpPr>
            <p:nvPr/>
          </p:nvSpPr>
          <p:spPr bwMode="auto">
            <a:xfrm>
              <a:off x="2193926" y="4524375"/>
              <a:ext cx="777875" cy="40005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系名</a:t>
              </a:r>
            </a:p>
          </p:txBody>
        </p:sp>
        <p:sp>
          <p:nvSpPr>
            <p:cNvPr id="1486871" name="Rectangle 23"/>
            <p:cNvSpPr>
              <a:spLocks noChangeArrowheads="1"/>
            </p:cNvSpPr>
            <p:nvPr/>
          </p:nvSpPr>
          <p:spPr bwMode="auto">
            <a:xfrm>
              <a:off x="2135188" y="5324475"/>
              <a:ext cx="895350" cy="401638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系主任</a:t>
              </a:r>
            </a:p>
          </p:txBody>
        </p:sp>
        <p:cxnSp>
          <p:nvCxnSpPr>
            <p:cNvPr id="18443" name="AutoShape 24"/>
            <p:cNvCxnSpPr>
              <a:cxnSpLocks noChangeShapeType="1"/>
              <a:stCxn id="1486868" idx="1"/>
              <a:endCxn id="1486870" idx="3"/>
            </p:cNvCxnSpPr>
            <p:nvPr/>
          </p:nvCxnSpPr>
          <p:spPr bwMode="auto">
            <a:xfrm flipH="1">
              <a:off x="2971801" y="4724400"/>
              <a:ext cx="519113" cy="0"/>
            </a:xfrm>
            <a:prstGeom prst="straightConnector1">
              <a:avLst/>
            </a:prstGeom>
            <a:noFill/>
            <a:ln w="28575" cap="sq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4" name="AutoShape 25"/>
            <p:cNvCxnSpPr>
              <a:cxnSpLocks noChangeShapeType="1"/>
              <a:stCxn id="1486870" idx="2"/>
              <a:endCxn id="1486871" idx="0"/>
            </p:cNvCxnSpPr>
            <p:nvPr/>
          </p:nvCxnSpPr>
          <p:spPr bwMode="auto">
            <a:xfrm>
              <a:off x="2582863" y="4924425"/>
              <a:ext cx="0" cy="400050"/>
            </a:xfrm>
            <a:prstGeom prst="straightConnector1">
              <a:avLst/>
            </a:prstGeom>
            <a:noFill/>
            <a:ln w="28575" cap="sq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6874" name="Rectangle 26"/>
            <p:cNvSpPr>
              <a:spLocks noChangeArrowheads="1"/>
            </p:cNvSpPr>
            <p:nvPr/>
          </p:nvSpPr>
          <p:spPr bwMode="auto">
            <a:xfrm>
              <a:off x="4595813" y="3643313"/>
              <a:ext cx="779462" cy="40005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学分</a:t>
              </a:r>
            </a:p>
          </p:txBody>
        </p:sp>
        <p:cxnSp>
          <p:nvCxnSpPr>
            <p:cNvPr id="18446" name="AutoShape 27"/>
            <p:cNvCxnSpPr>
              <a:cxnSpLocks noChangeShapeType="1"/>
              <a:stCxn id="1486869" idx="0"/>
              <a:endCxn id="1486874" idx="2"/>
            </p:cNvCxnSpPr>
            <p:nvPr/>
          </p:nvCxnSpPr>
          <p:spPr bwMode="auto">
            <a:xfrm flipV="1">
              <a:off x="4984750" y="4043363"/>
              <a:ext cx="1588" cy="481012"/>
            </a:xfrm>
            <a:prstGeom prst="straightConnector1">
              <a:avLst/>
            </a:prstGeom>
            <a:noFill/>
            <a:ln w="28575" cap="sq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6876" name="Rectangle 28"/>
            <p:cNvSpPr>
              <a:spLocks noChangeArrowheads="1"/>
            </p:cNvSpPr>
            <p:nvPr/>
          </p:nvSpPr>
          <p:spPr bwMode="auto">
            <a:xfrm>
              <a:off x="4854576" y="5405438"/>
              <a:ext cx="779463" cy="40005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成绩</a:t>
              </a:r>
            </a:p>
          </p:txBody>
        </p:sp>
        <p:cxnSp>
          <p:nvCxnSpPr>
            <p:cNvPr id="18448" name="AutoShape 29"/>
            <p:cNvCxnSpPr>
              <a:cxnSpLocks noChangeShapeType="1"/>
              <a:endCxn id="1486876" idx="0"/>
            </p:cNvCxnSpPr>
            <p:nvPr/>
          </p:nvCxnSpPr>
          <p:spPr bwMode="auto">
            <a:xfrm>
              <a:off x="5245100" y="5084764"/>
              <a:ext cx="0" cy="320675"/>
            </a:xfrm>
            <a:prstGeom prst="straightConnector1">
              <a:avLst/>
            </a:prstGeom>
            <a:noFill/>
            <a:ln w="28575" cap="sq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6878" name="Rectangle 30"/>
            <p:cNvSpPr>
              <a:spLocks noChangeArrowheads="1"/>
            </p:cNvSpPr>
            <p:nvPr/>
          </p:nvSpPr>
          <p:spPr bwMode="auto">
            <a:xfrm>
              <a:off x="3490913" y="5324475"/>
              <a:ext cx="779462" cy="401638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rgbClr val="CCFF33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</a:rPr>
                <a:t>姓名</a:t>
              </a:r>
            </a:p>
          </p:txBody>
        </p:sp>
        <p:cxnSp>
          <p:nvCxnSpPr>
            <p:cNvPr id="18450" name="AutoShape 31"/>
            <p:cNvCxnSpPr>
              <a:cxnSpLocks noChangeShapeType="1"/>
              <a:stCxn id="1486868" idx="2"/>
              <a:endCxn id="1486878" idx="0"/>
            </p:cNvCxnSpPr>
            <p:nvPr/>
          </p:nvCxnSpPr>
          <p:spPr bwMode="auto">
            <a:xfrm>
              <a:off x="3881438" y="4924425"/>
              <a:ext cx="0" cy="400050"/>
            </a:xfrm>
            <a:prstGeom prst="straightConnector1">
              <a:avLst/>
            </a:prstGeom>
            <a:noFill/>
            <a:ln w="28575" cap="sq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911424" y="10540"/>
            <a:ext cx="3659186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 kumimoji="1" sz="4000" b="1" i="0" u="sng" strike="noStrike" cap="none" spc="0" normalizeH="0" baseline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传递函数依赖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B1346FD-B2CA-4249-AE85-385038460569}"/>
              </a:ext>
            </a:extLst>
          </p:cNvPr>
          <p:cNvGrpSpPr/>
          <p:nvPr/>
        </p:nvGrpSpPr>
        <p:grpSpPr>
          <a:xfrm>
            <a:off x="917184" y="1074343"/>
            <a:ext cx="10128335" cy="1436700"/>
            <a:chOff x="1080232" y="1139370"/>
            <a:chExt cx="10128335" cy="1436700"/>
          </a:xfrm>
        </p:grpSpPr>
        <p:sp>
          <p:nvSpPr>
            <p:cNvPr id="1486857" name="Rectangle 9"/>
            <p:cNvSpPr>
              <a:spLocks noChangeArrowheads="1"/>
            </p:cNvSpPr>
            <p:nvPr/>
          </p:nvSpPr>
          <p:spPr bwMode="auto">
            <a:xfrm>
              <a:off x="1080232" y="1139370"/>
              <a:ext cx="10128335" cy="754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66FF3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+mn-ea"/>
                  <a:cs typeface="+mn-cs"/>
                </a:rPr>
                <a:t>设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+mn-ea"/>
                  <a:cs typeface="+mn-cs"/>
                </a:rPr>
                <a:t>R(U)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+mn-ea"/>
                  <a:cs typeface="+mn-cs"/>
                </a:rPr>
                <a:t>是一个关系模式，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+mn-ea"/>
                  <a:cs typeface="+mn-cs"/>
                </a:rPr>
                <a:t>X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+mn-ea"/>
                  <a:cs typeface="+mn-cs"/>
                </a:rPr>
                <a:t>、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+mn-ea"/>
                  <a:cs typeface="+mn-cs"/>
                </a:rPr>
                <a:t>Y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+mn-ea"/>
                  <a:cs typeface="+mn-cs"/>
                </a:rPr>
                <a:t>、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+mn-ea"/>
                  <a:cs typeface="+mn-cs"/>
                </a:rPr>
                <a:t>Z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+mn-ea"/>
                  <a:cs typeface="+mn-cs"/>
                </a:rPr>
                <a:t>都是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+mn-ea"/>
                  <a:cs typeface="+mn-cs"/>
                </a:rPr>
                <a:t>U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/>
                  <a:uLnTx/>
                  <a:uFillTx/>
                  <a:latin typeface="+mn-ea"/>
                  <a:cs typeface="+mn-cs"/>
                </a:rPr>
                <a:t>的子集，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如果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X→Y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，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Y→Z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，并且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  <a:sym typeface="Symbol" pitchFamily="18" charset="2"/>
                </a:rPr>
                <a:t> 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X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，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Z  Y，Y→X，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则称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Z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传递函数依赖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于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X，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记作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X　  Z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。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86858" name="Line 10"/>
            <p:cNvSpPr>
              <a:spLocks noChangeShapeType="1"/>
            </p:cNvSpPr>
            <p:nvPr/>
          </p:nvSpPr>
          <p:spPr bwMode="auto">
            <a:xfrm>
              <a:off x="4227848" y="2560209"/>
              <a:ext cx="500000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stealth" w="med" len="med"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86859" name="Text Box 11"/>
            <p:cNvSpPr txBox="1">
              <a:spLocks noChangeArrowheads="1"/>
            </p:cNvSpPr>
            <p:nvPr/>
          </p:nvSpPr>
          <p:spPr bwMode="auto">
            <a:xfrm>
              <a:off x="4376071" y="2188272"/>
              <a:ext cx="99386" cy="38779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SzPct val="80000"/>
                <a:buFont typeface="Wingdings" pitchFamily="2" charset="2"/>
                <a:defRPr kumimoji="1" sz="32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1486860" name="Line 12"/>
            <p:cNvSpPr>
              <a:spLocks noChangeShapeType="1"/>
            </p:cNvSpPr>
            <p:nvPr/>
          </p:nvSpPr>
          <p:spPr bwMode="auto">
            <a:xfrm>
              <a:off x="7487798" y="1845690"/>
              <a:ext cx="83333" cy="266180"/>
            </a:xfrm>
            <a:prstGeom prst="line">
              <a:avLst/>
            </a:prstGeom>
            <a:noFill/>
            <a:ln w="19050" cap="sq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86866" name="Rectangle 18"/>
            <p:cNvSpPr>
              <a:spLocks noChangeArrowheads="1"/>
            </p:cNvSpPr>
            <p:nvPr/>
          </p:nvSpPr>
          <p:spPr bwMode="auto">
            <a:xfrm>
              <a:off x="4815769" y="1564551"/>
              <a:ext cx="439237" cy="63772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  <a:sym typeface="Symbol" pitchFamily="18" charset="2"/>
                </a:rPr>
                <a:t>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  <a:sym typeface="Symbol" pitchFamily="18" charset="2"/>
              </a:endParaRPr>
            </a:p>
          </p:txBody>
        </p:sp>
        <p:sp>
          <p:nvSpPr>
            <p:cNvPr id="1486865" name="Line 17"/>
            <p:cNvSpPr>
              <a:spLocks noChangeShapeType="1"/>
            </p:cNvSpPr>
            <p:nvPr/>
          </p:nvSpPr>
          <p:spPr bwMode="auto">
            <a:xfrm>
              <a:off x="4998061" y="1810398"/>
              <a:ext cx="111111" cy="310544"/>
            </a:xfrm>
            <a:prstGeom prst="line">
              <a:avLst/>
            </a:prstGeom>
            <a:noFill/>
            <a:ln w="19050" cap="sq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210CE6C9-4E8F-4EA7-8862-1775C3245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747" y="1574685"/>
              <a:ext cx="439237" cy="63772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  <a:sym typeface="Symbol" pitchFamily="18" charset="2"/>
                </a:rPr>
                <a:t>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  <a:sym typeface="Symbol" pitchFamily="18" charset="2"/>
              </a:endParaRPr>
            </a:p>
          </p:txBody>
        </p:sp>
        <p:sp>
          <p:nvSpPr>
            <p:cNvPr id="32" name="Line 17">
              <a:extLst>
                <a:ext uri="{FF2B5EF4-FFF2-40B4-BE49-F238E27FC236}">
                  <a16:creationId xmlns:a16="http://schemas.microsoft.com/office/drawing/2014/main" id="{DB87AA2F-213D-4AB0-BBA5-1D0AD0746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6039" y="1820532"/>
              <a:ext cx="111111" cy="310544"/>
            </a:xfrm>
            <a:prstGeom prst="line">
              <a:avLst/>
            </a:prstGeom>
            <a:noFill/>
            <a:ln w="19050" cap="sq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  <p:sndAc>
      <p:stSnd>
        <p:snd r:embed="rId2" name="arrow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Text Box 2"/>
          <p:cNvSpPr txBox="1">
            <a:spLocks noChangeArrowheads="1"/>
          </p:cNvSpPr>
          <p:nvPr/>
        </p:nvSpPr>
        <p:spPr bwMode="auto">
          <a:xfrm>
            <a:off x="911424" y="46318"/>
            <a:ext cx="5400675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 kumimoji="1" sz="4000" b="1" i="0" u="sng" strike="noStrike" cap="none" spc="0" normalizeH="0" baseline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函数依赖的推理规则</a:t>
            </a:r>
          </a:p>
        </p:txBody>
      </p:sp>
      <p:sp>
        <p:nvSpPr>
          <p:cNvPr id="1491972" name="Text Box 4"/>
          <p:cNvSpPr txBox="1">
            <a:spLocks noChangeArrowheads="1"/>
          </p:cNvSpPr>
          <p:nvPr/>
        </p:nvSpPr>
        <p:spPr bwMode="auto">
          <a:xfrm>
            <a:off x="911424" y="1052736"/>
            <a:ext cx="10081120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函数依赖涉及这样一类问题：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已知关系模式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R(U,F)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，其中属性集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U={A,B,C}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，函数依赖集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F={A→B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B→C}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，能推出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A→C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成立吗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?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对于关系模式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R(U,F)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  <a:sym typeface="Symbol" pitchFamily="18" charset="2"/>
              </a:rPr>
              <a:t>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U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  <a:sym typeface="Symbol" pitchFamily="18" charset="2"/>
              </a:rPr>
              <a:t>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U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，若从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中能够推导出函数依赖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X→Y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成立，则称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的函数依赖集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逻辑蕴涵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X→Y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，记为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F|=X→Y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被函数依赖集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逻辑蕴涵的所有函数依赖所构成的集合，称为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的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闭包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(closure)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，记作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F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即：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F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+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={X→Y| F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  <a:sym typeface="Symbol" pitchFamily="18" charset="2"/>
              </a:rPr>
              <a:t>|=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X→Y}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1069667"/>
            <a:ext cx="8516938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fontAlgn="base">
              <a:spcBef>
                <a:spcPct val="30000"/>
              </a:spcBef>
              <a:spcAft>
                <a:spcPct val="70000"/>
              </a:spcAft>
              <a:buSzPct val="80000"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已知</a:t>
            </a:r>
            <a:r>
              <a:rPr kumimoji="1" lang="zh-CN" altLang="zh-CN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R</a:t>
            </a:r>
            <a:r>
              <a:rPr kumimoji="1" lang="zh-CN" altLang="en-US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(</a:t>
            </a:r>
            <a:r>
              <a:rPr kumimoji="1" lang="en-US" altLang="zh-CN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U={</a:t>
            </a:r>
            <a:r>
              <a:rPr kumimoji="1" lang="zh-CN" altLang="zh-CN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ABC</a:t>
            </a:r>
            <a:r>
              <a:rPr kumimoji="1" lang="zh-CN" altLang="en-US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}</a:t>
            </a:r>
            <a:r>
              <a:rPr kumimoji="1" lang="zh-CN" altLang="zh-CN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,</a:t>
            </a:r>
            <a:r>
              <a:rPr kumimoji="1" lang="zh-CN" altLang="en-US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F</a:t>
            </a:r>
            <a:r>
              <a:rPr kumimoji="1" lang="en-US" altLang="zh-CN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=</a:t>
            </a:r>
            <a:r>
              <a:rPr kumimoji="1" lang="zh-CN" altLang="zh-CN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{A→B, B→C}</a:t>
            </a:r>
            <a:r>
              <a:rPr kumimoji="1" lang="en-US" altLang="zh-CN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)</a:t>
            </a:r>
            <a:r>
              <a:rPr kumimoji="1" lang="zh-CN" altLang="zh-CN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, </a:t>
            </a:r>
            <a:r>
              <a:rPr kumimoji="1" lang="zh-CN" altLang="en-US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其</a:t>
            </a:r>
            <a:r>
              <a:rPr kumimoji="1" lang="zh-CN" altLang="zh-CN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F</a:t>
            </a:r>
            <a:r>
              <a:rPr kumimoji="1" lang="zh-CN" altLang="zh-CN" sz="3200" b="0" baseline="3000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+</a:t>
            </a:r>
            <a:r>
              <a:rPr kumimoji="1" lang="zh-CN" altLang="en-US" sz="3200" b="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如下：</a:t>
            </a:r>
            <a:endParaRPr kumimoji="1" lang="zh-CN" altLang="zh-CN" sz="3200" b="0" dirty="0">
              <a:solidFill>
                <a:srgbClr val="99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5045" name="Rectangle 5"/>
              <p:cNvSpPr>
                <a:spLocks noChangeArrowheads="1"/>
              </p:cNvSpPr>
              <p:nvPr/>
            </p:nvSpPr>
            <p:spPr bwMode="auto">
              <a:xfrm>
                <a:off x="936793" y="1916832"/>
                <a:ext cx="11591863" cy="1311275"/>
              </a:xfrm>
              <a:prstGeom prst="rect">
                <a:avLst/>
              </a:prstGeom>
              <a:noFill/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>
                    <a:tab pos="715963" algn="l"/>
                    <a:tab pos="1905000" algn="l"/>
                  </a:tabLst>
                  <a:defRPr/>
                </a:pP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CN" sz="30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 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={ A→</a:t>
                </a:r>
                <a14:m>
                  <m:oMath xmlns:m="http://schemas.openxmlformats.org/officeDocument/2006/math">
                    <m:r>
                      <a:rPr kumimoji="1" lang="en-US" altLang="zh-CN" sz="3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FF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AB→∅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AC→∅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ABC→∅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B→∅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C→∅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>
                    <a:tab pos="715963" algn="l"/>
                    <a:tab pos="1905000" algn="l"/>
                  </a:tabLst>
                  <a:defRPr/>
                </a:pP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A→A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AB→A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AC→A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ABC→A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B→B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C→C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>
                    <a:tab pos="715963" algn="l"/>
                    <a:tab pos="1905000" algn="l"/>
                  </a:tabLst>
                  <a:defRPr/>
                </a:pP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A→B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AB→B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AC→B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ABC→B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B→C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>
                    <a:tab pos="715963" algn="l"/>
                    <a:tab pos="1905000" algn="l"/>
                  </a:tabLst>
                  <a:defRPr/>
                </a:pP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A→C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AB→C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AC→C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ABC→C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B→BC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>
                    <a:tab pos="715963" algn="l"/>
                    <a:tab pos="1905000" algn="l"/>
                  </a:tabLst>
                  <a:defRPr/>
                </a:pP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A→AB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AB→AB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AC→AB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ABC→AB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BC→∅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>
                    <a:tab pos="715963" algn="l"/>
                    <a:tab pos="1905000" algn="l"/>
                  </a:tabLst>
                  <a:defRPr/>
                </a:pP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A→AC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AB→AC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AC→AC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ABC→AC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BC→B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>
                    <a:tab pos="715963" algn="l"/>
                    <a:tab pos="1905000" algn="l"/>
                  </a:tabLst>
                  <a:defRPr/>
                </a:pP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A→BC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AB→BC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AC→BC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ABC→BC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BC→C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>
                    <a:tab pos="715963" algn="l"/>
                    <a:tab pos="1905000" algn="l"/>
                  </a:tabLst>
                  <a:defRPr/>
                </a:pP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A→ABC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AB→ABC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AC→ABC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ABC→A</a:t>
                </a:r>
                <a:r>
                  <a:rPr kumimoji="1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BC→BC }</a:t>
                </a:r>
              </a:p>
            </p:txBody>
          </p:sp>
        </mc:Choice>
        <mc:Fallback xmlns="">
          <p:sp>
            <p:nvSpPr>
              <p:cNvPr id="149504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6793" y="1916832"/>
                <a:ext cx="11591863" cy="1311275"/>
              </a:xfrm>
              <a:prstGeom prst="rect">
                <a:avLst/>
              </a:prstGeom>
              <a:blipFill>
                <a:blip r:embed="rId3"/>
                <a:stretch>
                  <a:fillRect l="-1315" t="-6944" b="-250463"/>
                </a:stretch>
              </a:blipFill>
              <a:ln w="12700" cap="sq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2">
            <a:extLst>
              <a:ext uri="{FF2B5EF4-FFF2-40B4-BE49-F238E27FC236}">
                <a16:creationId xmlns:a16="http://schemas.microsoft.com/office/drawing/2014/main" id="{DC8D06CE-7D8F-40E5-BC2F-A60408FBE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46318"/>
            <a:ext cx="5400675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 kumimoji="1" sz="4000" b="1" i="0" u="sng" strike="noStrike" cap="none" spc="0" normalizeH="0" baseline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函数依赖的推理规则</a:t>
            </a:r>
          </a:p>
        </p:txBody>
      </p:sp>
    </p:spTree>
    <p:extLst>
      <p:ext uri="{BB962C8B-B14F-4D97-AF65-F5344CB8AC3E}">
        <p14:creationId xmlns:p14="http://schemas.microsoft.com/office/powerpoint/2010/main" val="2472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4583832" y="2132856"/>
            <a:ext cx="2448272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0" cap="none" spc="600" normalizeH="0" baseline="-25000" noProof="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第一节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3690257"/>
            <a:ext cx="10081120" cy="1112742"/>
          </a:xfr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b="1" kern="10" baseline="-2500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</a:rPr>
              <a:t>关系模式规范化的必要性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DECDF0B-FDC0-4C58-9326-80561E26595A}"/>
              </a:ext>
            </a:extLst>
          </p:cNvPr>
          <p:cNvSpPr txBox="1">
            <a:spLocks/>
          </p:cNvSpPr>
          <p:nvPr/>
        </p:nvSpPr>
        <p:spPr bwMode="auto">
          <a:xfrm>
            <a:off x="1055440" y="260648"/>
            <a:ext cx="4464496" cy="36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50000"/>
              </a:avLst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0" cap="none" spc="0" normalizeH="0" baseline="-25000" noProof="0" dirty="0">
                <a:ln w="9525">
                  <a:solidFill>
                    <a:srgbClr val="00339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rgbClr val="003399">
                      <a:lumMod val="5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第六章  关系数据库设计理论</a:t>
            </a:r>
          </a:p>
        </p:txBody>
      </p:sp>
    </p:spTree>
    <p:extLst>
      <p:ext uri="{BB962C8B-B14F-4D97-AF65-F5344CB8AC3E}">
        <p14:creationId xmlns:p14="http://schemas.microsoft.com/office/powerpoint/2010/main" val="104418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6" name="Text Box 4"/>
          <p:cNvSpPr txBox="1">
            <a:spLocks noChangeArrowheads="1"/>
          </p:cNvSpPr>
          <p:nvPr/>
        </p:nvSpPr>
        <p:spPr bwMode="auto">
          <a:xfrm>
            <a:off x="839416" y="983118"/>
            <a:ext cx="9937104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设有关系模式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R(U,F)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、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、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Z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、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W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均是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U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的子集：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92997" name="Text Box 5"/>
          <p:cNvSpPr txBox="1">
            <a:spLocks noChangeArrowheads="1"/>
          </p:cNvSpPr>
          <p:nvPr/>
        </p:nvSpPr>
        <p:spPr bwMode="auto">
          <a:xfrm>
            <a:off x="669574" y="1637928"/>
            <a:ext cx="9937104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182563" marR="0" lvl="0" indent="-1825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tabLst>
                <a:tab pos="715963" algn="l"/>
                <a:tab pos="2416175" algn="l"/>
              </a:tabLst>
              <a:defRPr/>
            </a:pP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自反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律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：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若Y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  <a:sym typeface="Symbol" pitchFamily="18" charset="2"/>
              </a:rPr>
              <a:t>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X，则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X→Y；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  <a:p>
            <a:pPr marL="182563" marR="0" lvl="0" indent="-1825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tabLst>
                <a:tab pos="715963" algn="l"/>
                <a:tab pos="2416175" algn="l"/>
              </a:tabLst>
              <a:defRPr/>
            </a:pP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增广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律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: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若X→Y，则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XZ→YZ；</a:t>
            </a:r>
          </a:p>
          <a:p>
            <a:pPr marL="182563" marR="0" lvl="0" indent="-1825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tabLst>
                <a:tab pos="715963" algn="l"/>
                <a:tab pos="2416175" algn="l"/>
              </a:tabLst>
              <a:defRPr/>
            </a:pP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传递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律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: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若X→Y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Y→Z，则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X→Z；</a:t>
            </a:r>
          </a:p>
        </p:txBody>
      </p:sp>
      <p:sp>
        <p:nvSpPr>
          <p:cNvPr id="1492998" name="Text Box 6"/>
          <p:cNvSpPr txBox="1">
            <a:spLocks noChangeArrowheads="1"/>
          </p:cNvSpPr>
          <p:nvPr/>
        </p:nvSpPr>
        <p:spPr bwMode="auto">
          <a:xfrm>
            <a:off x="669574" y="4215369"/>
            <a:ext cx="9937104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182563" marR="0" lvl="0" indent="-1825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tabLst>
                <a:tab pos="715963" algn="l"/>
                <a:tab pos="2416175" algn="l"/>
              </a:tabLst>
              <a:defRPr/>
            </a:pP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合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并律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: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若X→Y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X→Z，则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X→YZ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；</a:t>
            </a:r>
          </a:p>
          <a:p>
            <a:pPr marL="182563" marR="0" lvl="0" indent="-1825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tabLst>
                <a:tab pos="715963" algn="l"/>
                <a:tab pos="2416175" algn="l"/>
              </a:tabLst>
              <a:defRPr/>
            </a:pP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伪传递律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：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若X→Y，YW→Z, 则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XW→Z；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  <a:p>
            <a:pPr marL="182563" marR="0" lvl="0" indent="-1825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tabLst>
                <a:tab pos="715963" algn="l"/>
                <a:tab pos="2416175" algn="l"/>
              </a:tabLst>
              <a:defRPr/>
            </a:pP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分解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律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：	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若X→Y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Z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  <a:sym typeface="Symbol" pitchFamily="18" charset="2"/>
              </a:rPr>
              <a:t>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Y，则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X→Z；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  <a:p>
            <a:pPr marL="182563" marR="0" lvl="0" indent="-1825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tabLst>
                <a:tab pos="715963" algn="l"/>
                <a:tab pos="2416175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复合律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：	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若X→Y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W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→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Z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则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W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→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Y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Z；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  <a:p>
            <a:pPr marL="182563" marR="0" lvl="0" indent="-1825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tabLst>
                <a:tab pos="715963" algn="l"/>
                <a:tab pos="2416175" algn="l"/>
              </a:tabLst>
              <a:defRPr/>
            </a:pP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92999" name="Text Box 7"/>
          <p:cNvSpPr txBox="1">
            <a:spLocks noChangeArrowheads="1"/>
          </p:cNvSpPr>
          <p:nvPr/>
        </p:nvSpPr>
        <p:spPr bwMode="auto">
          <a:xfrm>
            <a:off x="839416" y="3565656"/>
            <a:ext cx="9937104" cy="54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条推论：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11424" y="-14940"/>
            <a:ext cx="5400675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 kumimoji="1" sz="4000" b="1" i="0" u="sng" strike="noStrike" cap="none" spc="0" normalizeH="0" baseline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zh-CN" dirty="0"/>
              <a:t>Armstrong公理系统</a:t>
            </a:r>
            <a:endParaRPr lang="zh-CN" altLang="en-US" dirty="0"/>
          </a:p>
        </p:txBody>
      </p:sp>
      <p:sp>
        <p:nvSpPr>
          <p:cNvPr id="3" name="星形: 三十二角 2">
            <a:extLst>
              <a:ext uri="{FF2B5EF4-FFF2-40B4-BE49-F238E27FC236}">
                <a16:creationId xmlns:a16="http://schemas.microsoft.com/office/drawing/2014/main" id="{1DA97416-193C-4A20-BE1E-99CBD3D50FD5}"/>
              </a:ext>
            </a:extLst>
          </p:cNvPr>
          <p:cNvSpPr/>
          <p:nvPr/>
        </p:nvSpPr>
        <p:spPr>
          <a:xfrm rot="1101542">
            <a:off x="9188897" y="1943971"/>
            <a:ext cx="2743196" cy="1481556"/>
          </a:xfrm>
          <a:prstGeom prst="star32">
            <a:avLst>
              <a:gd name="adj" fmla="val 401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有效的</a:t>
            </a:r>
          </a:p>
        </p:txBody>
      </p:sp>
      <p:sp>
        <p:nvSpPr>
          <p:cNvPr id="12" name="星形: 三十二角 11">
            <a:extLst>
              <a:ext uri="{FF2B5EF4-FFF2-40B4-BE49-F238E27FC236}">
                <a16:creationId xmlns:a16="http://schemas.microsoft.com/office/drawing/2014/main" id="{01A3DF50-B9CE-47AF-90D2-0EA2B8BFC114}"/>
              </a:ext>
            </a:extLst>
          </p:cNvPr>
          <p:cNvSpPr/>
          <p:nvPr/>
        </p:nvSpPr>
        <p:spPr>
          <a:xfrm rot="20745079">
            <a:off x="9119038" y="3472666"/>
            <a:ext cx="2787906" cy="1571184"/>
          </a:xfrm>
          <a:prstGeom prst="star32">
            <a:avLst>
              <a:gd name="adj" fmla="val 4065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完备的</a:t>
            </a:r>
          </a:p>
        </p:txBody>
      </p:sp>
    </p:spTree>
  </p:cSld>
  <p:clrMapOvr>
    <a:masterClrMapping/>
  </p:clrMapOvr>
  <p:transition spd="slow">
    <p:push dir="d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930699"/>
            <a:ext cx="8516938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应用一例：证明逻辑蕴涵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4020" name="Text Box 4"/>
          <p:cNvSpPr txBox="1">
            <a:spLocks noChangeArrowheads="1"/>
          </p:cNvSpPr>
          <p:nvPr/>
        </p:nvSpPr>
        <p:spPr bwMode="auto">
          <a:xfrm>
            <a:off x="911424" y="1722696"/>
            <a:ext cx="10297144" cy="14316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关系模式R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，其中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U={A，B，C，D, E, G},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F={AB→C, C→A, BC→D, ACD→B, D→EG, BE→C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CG→BD, CE→AG},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itchFamily="18" charset="2"/>
              </a:rPr>
              <a:t>|=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BD→AC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1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94021" name="Rectangle 5"/>
          <p:cNvSpPr>
            <a:spLocks noChangeArrowheads="1"/>
          </p:cNvSpPr>
          <p:nvPr/>
        </p:nvSpPr>
        <p:spPr bwMode="auto">
          <a:xfrm>
            <a:off x="948230" y="3789040"/>
            <a:ext cx="10297144" cy="13112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D→EG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可得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D→E(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分解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，进一步得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BD→BE(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增广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BE→C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C→A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得出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BE→A(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传递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BE→AC(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合并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由前面推导出的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BD→BE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BE→AC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得出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BD→AC(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传递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所以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BD→AC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所蕴涵，即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Symbol" pitchFamily="18" charset="2"/>
              </a:rPr>
              <a:t>|=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BD→AC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D2593EA9-8CD0-460A-9809-699A02533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-14940"/>
            <a:ext cx="5400675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 kumimoji="1" sz="4000" b="1" i="0" u="sng" strike="noStrike" cap="none" spc="0" normalizeH="0" baseline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zh-CN" dirty="0"/>
              <a:t>Armstrong公理系统</a:t>
            </a:r>
            <a:endParaRPr lang="zh-CN" altLang="en-US" dirty="0"/>
          </a:p>
        </p:txBody>
      </p:sp>
    </p:spTree>
  </p:cSld>
  <p:clrMapOvr>
    <a:masterClrMapping/>
  </p:clrMapOvr>
  <p:transition spd="med">
    <p:pull dir="r"/>
    <p:sndAc>
      <p:stSnd>
        <p:snd r:embed="rId2" name="arrow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983432" y="16905"/>
            <a:ext cx="2880320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属性集闭包</a:t>
            </a:r>
            <a:endParaRPr kumimoji="1" lang="en-US" altLang="zh-CN" u="sng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497092" name="Text Box 4"/>
          <p:cNvSpPr txBox="1">
            <a:spLocks noChangeArrowheads="1"/>
          </p:cNvSpPr>
          <p:nvPr/>
        </p:nvSpPr>
        <p:spPr bwMode="auto">
          <a:xfrm>
            <a:off x="983432" y="1046511"/>
            <a:ext cx="9861431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对于关系模式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R(U,F)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  <a:sym typeface="Symbol" pitchFamily="18" charset="2"/>
              </a:rPr>
              <a:t>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U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是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U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中的单个属性，称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={A|A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  <a:sym typeface="Symbol" pitchFamily="18" charset="2"/>
              </a:rPr>
              <a:t>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U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X→A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能由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根据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Armstrong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公理导出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}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为属性集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关于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的闭包，通常简记为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</a:t>
            </a:r>
            <a:r>
              <a:rPr kumimoji="1" lang="en-US" altLang="zh-CN" sz="4000" b="1" i="0" u="none" strike="noStrike" kern="120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。</a:t>
            </a:r>
          </a:p>
        </p:txBody>
      </p:sp>
      <p:sp>
        <p:nvSpPr>
          <p:cNvPr id="1497093" name="Text Box 5"/>
          <p:cNvSpPr txBox="1">
            <a:spLocks noChangeArrowheads="1"/>
          </p:cNvSpPr>
          <p:nvPr/>
        </p:nvSpPr>
        <p:spPr bwMode="auto">
          <a:xfrm>
            <a:off x="983432" y="3212976"/>
            <a:ext cx="9861431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已知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{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ABC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,{A→B, B→C}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99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根据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能得出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自反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A→B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(已知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A→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传递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所以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= {A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同理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= {B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0000"/>
              <a:buFont typeface="Wingdings" pitchFamily="2" charset="2"/>
              <a:buNone/>
              <a:tabLst>
                <a:tab pos="895350" algn="l"/>
                <a:tab pos="1905000" algn="l"/>
              </a:tabLst>
              <a:defRPr/>
            </a:pPr>
            <a:r>
              <a:rPr kumimoji="1" lang="en-US" altLang="zh-CN" sz="3200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	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= {C}</a:t>
            </a:r>
            <a:endParaRPr kumimoji="1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1071812" y="1516410"/>
            <a:ext cx="638174" cy="800100"/>
            <a:chOff x="-170" y="1097"/>
            <a:chExt cx="402" cy="504"/>
          </a:xfrm>
        </p:grpSpPr>
        <p:sp>
          <p:nvSpPr>
            <p:cNvPr id="1497095" name="Rectangle 7"/>
            <p:cNvSpPr>
              <a:spLocks noChangeArrowheads="1"/>
            </p:cNvSpPr>
            <p:nvPr/>
          </p:nvSpPr>
          <p:spPr bwMode="auto">
            <a:xfrm>
              <a:off x="-170" y="1213"/>
              <a:ext cx="346" cy="38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X</a:t>
              </a:r>
              <a:r>
                <a:rPr kumimoji="1" lang="en-US" altLang="zh-CN" sz="4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F</a:t>
              </a:r>
              <a:endParaRPr kumimoji="1" lang="zh-CN" altLang="en-US" sz="40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497096" name="Rectangle 8"/>
            <p:cNvSpPr>
              <a:spLocks noChangeArrowheads="1"/>
            </p:cNvSpPr>
            <p:nvPr/>
          </p:nvSpPr>
          <p:spPr bwMode="auto">
            <a:xfrm>
              <a:off x="59" y="1097"/>
              <a:ext cx="173" cy="3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ea typeface="楷体_GB2312" pitchFamily="49" charset="-122"/>
                  <a:cs typeface="+mn-cs"/>
                </a:rPr>
                <a:t>+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  <p:sndAc>
      <p:stSnd>
        <p:snd r:embed="rId2" name="arrow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83432" y="1124744"/>
            <a:ext cx="8382000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下面给出一种求属性集闭包的算法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: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02160" y="1965325"/>
            <a:ext cx="9865096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输入：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属性集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、函数依赖集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的一个子集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输出：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关于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的闭包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计算方法和计算步骤：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905000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设置初始值：令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∅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905000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⑵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如果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/>
                <a:ea typeface="楷体_GB2312" pitchFamily="49" charset="-122"/>
                <a:cs typeface="+mn-cs"/>
              </a:rPr>
              <a:t>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，否则转⑷ ；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905000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构造函数依赖集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/>
                <a:ea typeface="楷体_GB2312" pitchFamily="49" charset="-122"/>
                <a:cs typeface="+mn-cs"/>
              </a:rPr>
              <a:t>¢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={Y→Z | (Y→Z)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/>
                <a:ea typeface="楷体_GB2312" pitchFamily="49" charset="-122"/>
                <a:cs typeface="+mn-cs"/>
              </a:rPr>
              <a:t>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且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/>
                <a:ea typeface="楷体_GB2312" pitchFamily="49" charset="-122"/>
                <a:cs typeface="+mn-cs"/>
              </a:rPr>
              <a:t>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，令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F=F-F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/>
                <a:ea typeface="楷体_GB2312" pitchFamily="49" charset="-122"/>
                <a:cs typeface="+mn-cs"/>
              </a:rPr>
              <a:t>¢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905000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/>
                <a:ea typeface="楷体_GB2312" pitchFamily="49" charset="-122"/>
                <a:cs typeface="+mn-cs"/>
              </a:rPr>
              <a:t>¢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中的每一个函数依赖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Y→Z,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∪Z,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转⑵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905000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⑷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输出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，它就是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C4ECC3-79BE-4CEF-AA3F-83C860FD0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16905"/>
            <a:ext cx="2880320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属性集闭包</a:t>
            </a:r>
            <a:endParaRPr kumimoji="1" lang="en-US" altLang="zh-CN" u="sng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049818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63CB90DB-E8C3-49EA-9835-799EDABEC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980728"/>
            <a:ext cx="10369152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关系模式R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，其中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U={A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G},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F={AB→C, C→A, BC→D, ACD→B, D→EG, BE→C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CG→BD, CE→AG},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求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7708A85E-BC24-4E65-B78B-A924262D7B44}"/>
              </a:ext>
            </a:extLst>
          </p:cNvPr>
          <p:cNvSpPr/>
          <p:nvPr/>
        </p:nvSpPr>
        <p:spPr>
          <a:xfrm>
            <a:off x="571040" y="1106452"/>
            <a:ext cx="844440" cy="781288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SzPct val="80000"/>
            </a:pPr>
            <a:r>
              <a:rPr kumimoji="1"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例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906A91-37B5-473D-8E3C-E5FC93D70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16905"/>
            <a:ext cx="2880320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属性集闭包</a:t>
            </a:r>
            <a:endParaRPr kumimoji="1" lang="en-US" altLang="zh-CN" u="sng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428730"/>
      </p:ext>
    </p:extLst>
  </p:cSld>
  <p:clrMapOvr>
    <a:masterClrMapping/>
  </p:clrMapOvr>
  <p:transition spd="slow">
    <p:cover dir="u"/>
    <p:sndAc>
      <p:stSnd>
        <p:snd r:embed="rId2" name="arrow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63CB90DB-E8C3-49EA-9835-799EDABEC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980728"/>
            <a:ext cx="10369152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关系模式R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，其中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U={A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G},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F={AB→C, C→A, BC→D, ACD→B,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D→EG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 BE→C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CG→BD, CE→AG},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求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0FFE-3DE5-4F16-969A-52E8AC3F1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2895852"/>
            <a:ext cx="9505056" cy="13112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第一次：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令当前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{B,D}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找出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中所有决定因子包含在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中的函数依赖，将其右边部分并入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，并将其从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中删除。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得到新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{B,D,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929C14DC-0F0D-4C10-A3A7-EA22D889C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4036" y="1988840"/>
            <a:ext cx="115212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A66D3029-E048-452E-96D2-657DEC4BA732}"/>
              </a:ext>
            </a:extLst>
          </p:cNvPr>
          <p:cNvSpPr/>
          <p:nvPr/>
        </p:nvSpPr>
        <p:spPr>
          <a:xfrm>
            <a:off x="571040" y="1106452"/>
            <a:ext cx="844440" cy="781288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例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BC6DBC0-2850-4861-8958-DE9126151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16905"/>
            <a:ext cx="2880320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属性集闭包</a:t>
            </a:r>
            <a:endParaRPr kumimoji="1" lang="en-US" altLang="zh-CN" u="sng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7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63CB90DB-E8C3-49EA-9835-799EDABEC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980728"/>
            <a:ext cx="9937104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关系模式R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，其中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U={A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G},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F={AB→C, C→A, BC→D, ACD→B,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D→EG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BE→C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CG→BD, CE→AG},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求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03B366F-F5D1-4FD8-B973-AD929A4B1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376" y="1988840"/>
            <a:ext cx="115212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5943BC0-D845-4097-8507-F01A5D68C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2895852"/>
            <a:ext cx="9505056" cy="13112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第二次：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当前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{B,D,E,G}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找出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中所有决定因子包含在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中的函数依赖，将其右边部分并入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，并将其从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中删除。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得到新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= {B,D,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76CEA0B-7023-4E5C-9518-D2BCD4440CCA}"/>
              </a:ext>
            </a:extLst>
          </p:cNvPr>
          <p:cNvGrpSpPr/>
          <p:nvPr/>
        </p:nvGrpSpPr>
        <p:grpSpPr>
          <a:xfrm>
            <a:off x="8328248" y="1660443"/>
            <a:ext cx="249576" cy="206895"/>
            <a:chOff x="8760296" y="2708921"/>
            <a:chExt cx="365790" cy="303235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929C14DC-0F0D-4C10-A3A7-EA22D889C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0296" y="2708921"/>
              <a:ext cx="360040" cy="2880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4D66700-9DC2-4142-A4D3-0E6D52A3B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6046" y="2714996"/>
              <a:ext cx="360040" cy="29716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2" name="六边形 11">
            <a:extLst>
              <a:ext uri="{FF2B5EF4-FFF2-40B4-BE49-F238E27FC236}">
                <a16:creationId xmlns:a16="http://schemas.microsoft.com/office/drawing/2014/main" id="{BCF6ECD4-9ABD-4429-B8F9-BF93E1A42602}"/>
              </a:ext>
            </a:extLst>
          </p:cNvPr>
          <p:cNvSpPr/>
          <p:nvPr/>
        </p:nvSpPr>
        <p:spPr>
          <a:xfrm>
            <a:off x="571040" y="1106452"/>
            <a:ext cx="844440" cy="781288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SzPct val="80000"/>
            </a:pPr>
            <a:r>
              <a:rPr kumimoji="1"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例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1BE8C32-B569-4C47-9321-71D7D2E20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16905"/>
            <a:ext cx="2880320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属性集闭包</a:t>
            </a:r>
            <a:endParaRPr kumimoji="1" lang="en-US" altLang="zh-CN" u="sng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983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63CB90DB-E8C3-49EA-9835-799EDABEC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980728"/>
            <a:ext cx="10369152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关系模式R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，其中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U={A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G},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F={AB→C,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C→A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BC→D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 ACD→B,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D→EG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BE→C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CG→BD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CE→AG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求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76CEA0B-7023-4E5C-9518-D2BCD4440CCA}"/>
              </a:ext>
            </a:extLst>
          </p:cNvPr>
          <p:cNvGrpSpPr/>
          <p:nvPr/>
        </p:nvGrpSpPr>
        <p:grpSpPr>
          <a:xfrm>
            <a:off x="8328248" y="1660443"/>
            <a:ext cx="249576" cy="206895"/>
            <a:chOff x="8760296" y="2708921"/>
            <a:chExt cx="365790" cy="303235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929C14DC-0F0D-4C10-A3A7-EA22D889C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0296" y="2708921"/>
              <a:ext cx="360040" cy="2880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4D66700-9DC2-4142-A4D3-0E6D52A3B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6046" y="2714996"/>
              <a:ext cx="360040" cy="29716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2" name="Rectangle 5">
            <a:extLst>
              <a:ext uri="{FF2B5EF4-FFF2-40B4-BE49-F238E27FC236}">
                <a16:creationId xmlns:a16="http://schemas.microsoft.com/office/drawing/2014/main" id="{D81B6DC9-4007-4A8D-A5AF-DEF930AF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3131840"/>
            <a:ext cx="9795607" cy="13112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第三次：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当前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{B,D,E,G,C}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找出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中所有决定因子包含在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中的函数依赖，将其右边部分并入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，并将其从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中删除。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得到新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= {B,D,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D75B0E1A-7751-400E-9DD2-E681F8FB0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720" y="1988840"/>
            <a:ext cx="115212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77CB4623-18D3-424D-8237-E134FB7C1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1864" y="1988840"/>
            <a:ext cx="115212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94750F77-11DD-42A4-AFDE-6750B5E8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512" y="2492896"/>
            <a:ext cx="115212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810E5CF1-8082-4CD0-992D-EC4D6533B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696" y="2492896"/>
            <a:ext cx="115212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925A0A2-7119-4A28-B53F-F02C4E8BC4B6}"/>
              </a:ext>
            </a:extLst>
          </p:cNvPr>
          <p:cNvGrpSpPr/>
          <p:nvPr/>
        </p:nvGrpSpPr>
        <p:grpSpPr>
          <a:xfrm>
            <a:off x="9932418" y="1675825"/>
            <a:ext cx="249576" cy="206895"/>
            <a:chOff x="8760296" y="2708921"/>
            <a:chExt cx="365790" cy="303235"/>
          </a:xfrm>
        </p:grpSpPr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948A9A3E-2779-40ED-B8A9-2D9B8A3EF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0296" y="2708921"/>
              <a:ext cx="360040" cy="2880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935A3E82-2C14-4363-8BF4-54EAB5CBB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6046" y="2714996"/>
              <a:ext cx="360040" cy="29716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1" name="六边形 20">
            <a:extLst>
              <a:ext uri="{FF2B5EF4-FFF2-40B4-BE49-F238E27FC236}">
                <a16:creationId xmlns:a16="http://schemas.microsoft.com/office/drawing/2014/main" id="{DB96249A-2C7E-4469-8705-E0D6805F0DEB}"/>
              </a:ext>
            </a:extLst>
          </p:cNvPr>
          <p:cNvSpPr/>
          <p:nvPr/>
        </p:nvSpPr>
        <p:spPr>
          <a:xfrm>
            <a:off x="571040" y="1106452"/>
            <a:ext cx="844440" cy="781288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SzPct val="80000"/>
            </a:pPr>
            <a:r>
              <a:rPr kumimoji="1"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例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7BE9E95-4ABE-481C-9DF6-D30FC872E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16905"/>
            <a:ext cx="2880320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属性集闭包</a:t>
            </a:r>
            <a:endParaRPr kumimoji="1" lang="en-US" altLang="zh-CN" u="sng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93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63CB90DB-E8C3-49EA-9835-799EDABEC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980728"/>
            <a:ext cx="10369152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关系模式R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，其中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U={A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G},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F={AB→C,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C→A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BC→D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 ACD→B,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D→EG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BE→C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CG→BD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CE→AG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},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求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76CEA0B-7023-4E5C-9518-D2BCD4440CCA}"/>
              </a:ext>
            </a:extLst>
          </p:cNvPr>
          <p:cNvGrpSpPr/>
          <p:nvPr/>
        </p:nvGrpSpPr>
        <p:grpSpPr>
          <a:xfrm>
            <a:off x="8328248" y="1660443"/>
            <a:ext cx="249576" cy="206895"/>
            <a:chOff x="8760296" y="2708921"/>
            <a:chExt cx="365790" cy="303235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929C14DC-0F0D-4C10-A3A7-EA22D889C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0296" y="2708921"/>
              <a:ext cx="360040" cy="2880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4D66700-9DC2-4142-A4D3-0E6D52A3B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6046" y="2714996"/>
              <a:ext cx="360040" cy="29716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3" name="Line 6">
            <a:extLst>
              <a:ext uri="{FF2B5EF4-FFF2-40B4-BE49-F238E27FC236}">
                <a16:creationId xmlns:a16="http://schemas.microsoft.com/office/drawing/2014/main" id="{D75B0E1A-7751-400E-9DD2-E681F8FB0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7568" y="1988840"/>
            <a:ext cx="115212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77CB4623-18D3-424D-8237-E134FB7C1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2024" y="1988840"/>
            <a:ext cx="144016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925A0A2-7119-4A28-B53F-F02C4E8BC4B6}"/>
              </a:ext>
            </a:extLst>
          </p:cNvPr>
          <p:cNvGrpSpPr/>
          <p:nvPr/>
        </p:nvGrpSpPr>
        <p:grpSpPr>
          <a:xfrm>
            <a:off x="9932418" y="1675825"/>
            <a:ext cx="249576" cy="206895"/>
            <a:chOff x="8760296" y="2708921"/>
            <a:chExt cx="365790" cy="303235"/>
          </a:xfrm>
        </p:grpSpPr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948A9A3E-2779-40ED-B8A9-2D9B8A3EF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0296" y="2708921"/>
              <a:ext cx="360040" cy="2880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935A3E82-2C14-4363-8BF4-54EAB5CBB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6046" y="2714996"/>
              <a:ext cx="360040" cy="29716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9507984-BF39-424E-AE75-41796E83B231}"/>
              </a:ext>
            </a:extLst>
          </p:cNvPr>
          <p:cNvGrpSpPr/>
          <p:nvPr/>
        </p:nvGrpSpPr>
        <p:grpSpPr>
          <a:xfrm>
            <a:off x="3935760" y="1665452"/>
            <a:ext cx="249576" cy="206895"/>
            <a:chOff x="8760296" y="2708921"/>
            <a:chExt cx="365790" cy="303235"/>
          </a:xfrm>
        </p:grpSpPr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A9178FC0-B4EC-4315-83E6-421DDC9AB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0296" y="2708921"/>
              <a:ext cx="360040" cy="2880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485BCD71-86AA-49A0-A173-18C89E428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6046" y="2714996"/>
              <a:ext cx="360040" cy="29716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53CCFAC-42E2-4FC8-B835-00A8631557BF}"/>
              </a:ext>
            </a:extLst>
          </p:cNvPr>
          <p:cNvGrpSpPr/>
          <p:nvPr/>
        </p:nvGrpSpPr>
        <p:grpSpPr>
          <a:xfrm>
            <a:off x="5297624" y="1650070"/>
            <a:ext cx="249576" cy="206895"/>
            <a:chOff x="8760296" y="2708921"/>
            <a:chExt cx="365790" cy="303235"/>
          </a:xfrm>
        </p:grpSpPr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FDF31D15-9B4F-4909-89EE-5DAAB77F8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0296" y="2708921"/>
              <a:ext cx="360040" cy="2880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D5764587-12F0-4FEC-A47E-E607CC8B3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6046" y="2714996"/>
              <a:ext cx="360040" cy="29716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F158BA-32FA-4ED5-8C45-0BFF6A5E5B8A}"/>
              </a:ext>
            </a:extLst>
          </p:cNvPr>
          <p:cNvGrpSpPr/>
          <p:nvPr/>
        </p:nvGrpSpPr>
        <p:grpSpPr>
          <a:xfrm>
            <a:off x="2082780" y="2132653"/>
            <a:ext cx="249576" cy="206895"/>
            <a:chOff x="8760296" y="2708921"/>
            <a:chExt cx="365790" cy="303235"/>
          </a:xfrm>
        </p:grpSpPr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5B6A808D-2908-4228-867B-6950D3F58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0296" y="2708921"/>
              <a:ext cx="360040" cy="2880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1337212F-3BBD-4863-86A8-D7EF2C3C6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6046" y="2714996"/>
              <a:ext cx="360040" cy="29716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EAB20ED-98A8-4296-8A6D-BB4EE8131329}"/>
              </a:ext>
            </a:extLst>
          </p:cNvPr>
          <p:cNvGrpSpPr/>
          <p:nvPr/>
        </p:nvGrpSpPr>
        <p:grpSpPr>
          <a:xfrm>
            <a:off x="3809010" y="2123728"/>
            <a:ext cx="249576" cy="206895"/>
            <a:chOff x="8760296" y="2708921"/>
            <a:chExt cx="365790" cy="303235"/>
          </a:xfrm>
        </p:grpSpPr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A132FB72-5A4E-4749-B3EA-24AED5DE6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0296" y="2708921"/>
              <a:ext cx="360040" cy="288032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FA5103AD-5BB4-458C-BDAB-3832C5F18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6046" y="2714996"/>
              <a:ext cx="360040" cy="29716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250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2" name="Rectangle 5">
            <a:extLst>
              <a:ext uri="{FF2B5EF4-FFF2-40B4-BE49-F238E27FC236}">
                <a16:creationId xmlns:a16="http://schemas.microsoft.com/office/drawing/2014/main" id="{20D10CF6-CF3C-4373-8A49-F47D08E3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026" y="2708920"/>
            <a:ext cx="9532510" cy="13112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第四次：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当前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{B,D,E,G,C,A}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找出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中所有决定因子包含在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中的函数依赖，将其右边部分并入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，并将其从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中删除。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得到新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{B,D,E,G,C,A}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此时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与第三次相比已没有变化，或者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已经为空，这就是最终的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，结束。</a:t>
            </a:r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033DFCFA-8E80-466C-B118-B32D3DA2CA99}"/>
              </a:ext>
            </a:extLst>
          </p:cNvPr>
          <p:cNvSpPr/>
          <p:nvPr/>
        </p:nvSpPr>
        <p:spPr>
          <a:xfrm>
            <a:off x="571040" y="1106452"/>
            <a:ext cx="844440" cy="781288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+mn-cs"/>
              </a:rPr>
              <a:t>例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49F4D61-D782-4783-9915-56907993F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16905"/>
            <a:ext cx="2880320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属性集闭包</a:t>
            </a:r>
            <a:endParaRPr kumimoji="1" lang="en-US" altLang="zh-CN" u="sng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61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87488" y="980728"/>
            <a:ext cx="10273302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关系模式R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，其中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U={A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G},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F={AB→C, C→A, BC→D, ACD→B, D→EG, BE→C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CG→BD, CE→AG},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求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(DE)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91ADC8A2-439E-451E-A8E0-03E6473D0A3A}"/>
              </a:ext>
            </a:extLst>
          </p:cNvPr>
          <p:cNvSpPr/>
          <p:nvPr/>
        </p:nvSpPr>
        <p:spPr>
          <a:xfrm>
            <a:off x="551384" y="1161584"/>
            <a:ext cx="844440" cy="781288"/>
          </a:xfrm>
          <a:prstGeom prst="hexagon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例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FF9E93-D25B-4F38-8A1F-9BB7F1581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24" y="2846533"/>
            <a:ext cx="9704591" cy="13112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第一次：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令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(DE)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{D,E}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找出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中所有决定因子包含在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中的函数依赖，将其右边部分并入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(DE)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，并将其从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中删除。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得到新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(DE)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{D,E,G}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E7B2F7A-B970-4D63-B64A-4DD96647318A}"/>
              </a:ext>
            </a:extLst>
          </p:cNvPr>
          <p:cNvSpPr>
            <a:spLocks/>
          </p:cNvSpPr>
          <p:nvPr/>
        </p:nvSpPr>
        <p:spPr bwMode="auto">
          <a:xfrm>
            <a:off x="8400256" y="1678807"/>
            <a:ext cx="598487" cy="292100"/>
          </a:xfrm>
          <a:custGeom>
            <a:avLst/>
            <a:gdLst/>
            <a:ahLst/>
            <a:cxnLst>
              <a:cxn ang="0">
                <a:pos x="0" y="79"/>
              </a:cxn>
              <a:cxn ang="0">
                <a:pos x="121" y="184"/>
              </a:cxn>
              <a:cxn ang="0">
                <a:pos x="377" y="0"/>
              </a:cxn>
            </a:cxnLst>
            <a:rect l="0" t="0" r="r" b="b"/>
            <a:pathLst>
              <a:path w="377" h="184">
                <a:moveTo>
                  <a:pt x="0" y="79"/>
                </a:moveTo>
                <a:lnTo>
                  <a:pt x="121" y="184"/>
                </a:lnTo>
                <a:lnTo>
                  <a:pt x="377" y="0"/>
                </a:lnTo>
              </a:path>
            </a:pathLst>
          </a:custGeom>
          <a:noFill/>
          <a:ln w="5715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FB406E-1861-4E18-9555-077789137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16905"/>
            <a:ext cx="2880320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属性集闭包</a:t>
            </a:r>
            <a:endParaRPr kumimoji="1" lang="en-US" altLang="zh-CN" u="sng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39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Text Box 2"/>
          <p:cNvSpPr txBox="1">
            <a:spLocks noChangeArrowheads="1"/>
          </p:cNvSpPr>
          <p:nvPr/>
        </p:nvSpPr>
        <p:spPr bwMode="auto">
          <a:xfrm>
            <a:off x="980513" y="28319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lvl1pPr lvl="0" defTabSz="914400" eaLnBrk="1" latinLnBrk="0" hangingPunct="1">
              <a:spcBef>
                <a:spcPts val="0"/>
              </a:spcBef>
              <a:buNone/>
              <a:defRPr sz="4000" b="1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j-cs"/>
              </a:rPr>
              <a:t>问题的引入</a:t>
            </a:r>
            <a:endParaRPr kumimoji="1" lang="en-US" altLang="zh-CN" sz="4000" b="1" i="0" u="sng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980513" y="962603"/>
            <a:ext cx="4727271" cy="584775"/>
          </a:xfrm>
        </p:spPr>
        <p:txBody>
          <a:bodyPr wrap="square"/>
          <a:lstStyle/>
          <a:p>
            <a:pPr algn="just">
              <a:buFont typeface="Wingdings" pitchFamily="2" charset="2"/>
              <a:buNone/>
            </a:pP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一个学籍</a:t>
            </a: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</a:p>
        </p:txBody>
      </p:sp>
      <p:sp>
        <p:nvSpPr>
          <p:cNvPr id="1471492" name="Rectangle 4"/>
          <p:cNvSpPr>
            <a:spLocks noChangeArrowheads="1"/>
          </p:cNvSpPr>
          <p:nvPr/>
        </p:nvSpPr>
        <p:spPr bwMode="auto">
          <a:xfrm>
            <a:off x="1127448" y="4466791"/>
            <a:ext cx="8523288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98438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学生可能重名，但只有一个学号；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198438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系不能重名，只有一名系主任，但系主任可能重名；</a:t>
            </a:r>
          </a:p>
          <a:p>
            <a:pPr marL="198438" marR="0" lvl="0" indent="-1984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每门课有一个唯一的课名，不同课的学分可能相同；</a:t>
            </a:r>
          </a:p>
          <a:p>
            <a:pPr marL="198438" marR="0" lvl="0" indent="-1984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每个学生所学的每一门课程都有一个成绩。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983432" y="1820141"/>
            <a:ext cx="10369152" cy="1666875"/>
            <a:chOff x="204" y="929"/>
            <a:chExt cx="5268" cy="1050"/>
          </a:xfrm>
        </p:grpSpPr>
        <p:sp>
          <p:nvSpPr>
            <p:cNvPr id="1471494" name="Rectangle 6"/>
            <p:cNvSpPr>
              <a:spLocks noChangeArrowheads="1"/>
            </p:cNvSpPr>
            <p:nvPr/>
          </p:nvSpPr>
          <p:spPr bwMode="auto">
            <a:xfrm>
              <a:off x="571" y="1579"/>
              <a:ext cx="506" cy="26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课程</a:t>
              </a:r>
            </a:p>
          </p:txBody>
        </p:sp>
        <p:sp>
          <p:nvSpPr>
            <p:cNvPr id="1471495" name="AutoShape 7"/>
            <p:cNvSpPr>
              <a:spLocks noChangeArrowheads="1"/>
            </p:cNvSpPr>
            <p:nvPr/>
          </p:nvSpPr>
          <p:spPr bwMode="auto">
            <a:xfrm>
              <a:off x="204" y="929"/>
              <a:ext cx="562" cy="267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课名</a:t>
              </a:r>
            </a:p>
          </p:txBody>
        </p:sp>
        <p:sp>
          <p:nvSpPr>
            <p:cNvPr id="1471496" name="AutoShape 8"/>
            <p:cNvSpPr>
              <a:spLocks noChangeArrowheads="1"/>
            </p:cNvSpPr>
            <p:nvPr/>
          </p:nvSpPr>
          <p:spPr bwMode="auto">
            <a:xfrm>
              <a:off x="814" y="947"/>
              <a:ext cx="562" cy="267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学分</a:t>
              </a:r>
            </a:p>
          </p:txBody>
        </p:sp>
        <p:sp>
          <p:nvSpPr>
            <p:cNvPr id="1471497" name="Rectangle 9"/>
            <p:cNvSpPr>
              <a:spLocks noChangeArrowheads="1"/>
            </p:cNvSpPr>
            <p:nvPr/>
          </p:nvSpPr>
          <p:spPr bwMode="auto">
            <a:xfrm>
              <a:off x="2556" y="1579"/>
              <a:ext cx="563" cy="26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学生</a:t>
              </a:r>
            </a:p>
          </p:txBody>
        </p:sp>
        <p:sp>
          <p:nvSpPr>
            <p:cNvPr id="1471498" name="AutoShape 10"/>
            <p:cNvSpPr>
              <a:spLocks noChangeArrowheads="1"/>
            </p:cNvSpPr>
            <p:nvPr/>
          </p:nvSpPr>
          <p:spPr bwMode="auto">
            <a:xfrm>
              <a:off x="2219" y="963"/>
              <a:ext cx="557" cy="26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学号</a:t>
              </a:r>
            </a:p>
          </p:txBody>
        </p:sp>
        <p:sp>
          <p:nvSpPr>
            <p:cNvPr id="1471499" name="AutoShape 11"/>
            <p:cNvSpPr>
              <a:spLocks noChangeArrowheads="1"/>
            </p:cNvSpPr>
            <p:nvPr/>
          </p:nvSpPr>
          <p:spPr bwMode="auto">
            <a:xfrm>
              <a:off x="3006" y="963"/>
              <a:ext cx="558" cy="267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姓名</a:t>
              </a:r>
            </a:p>
          </p:txBody>
        </p:sp>
        <p:cxnSp>
          <p:nvCxnSpPr>
            <p:cNvPr id="3085" name="AutoShape 12"/>
            <p:cNvCxnSpPr>
              <a:cxnSpLocks noChangeShapeType="1"/>
              <a:stCxn id="1471495" idx="2"/>
              <a:endCxn id="1471494" idx="0"/>
            </p:cNvCxnSpPr>
            <p:nvPr/>
          </p:nvCxnSpPr>
          <p:spPr bwMode="auto">
            <a:xfrm>
              <a:off x="485" y="1196"/>
              <a:ext cx="339" cy="383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86" name="AutoShape 13"/>
            <p:cNvCxnSpPr>
              <a:cxnSpLocks noChangeShapeType="1"/>
              <a:stCxn id="1471496" idx="2"/>
              <a:endCxn id="1471494" idx="0"/>
            </p:cNvCxnSpPr>
            <p:nvPr/>
          </p:nvCxnSpPr>
          <p:spPr bwMode="auto">
            <a:xfrm flipH="1">
              <a:off x="824" y="1214"/>
              <a:ext cx="271" cy="365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87" name="AutoShape 14"/>
            <p:cNvCxnSpPr>
              <a:cxnSpLocks noChangeShapeType="1"/>
              <a:stCxn id="1471497" idx="0"/>
              <a:endCxn id="1471498" idx="2"/>
            </p:cNvCxnSpPr>
            <p:nvPr/>
          </p:nvCxnSpPr>
          <p:spPr bwMode="auto">
            <a:xfrm flipH="1" flipV="1">
              <a:off x="2498" y="1223"/>
              <a:ext cx="340" cy="356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88" name="AutoShape 15"/>
            <p:cNvCxnSpPr>
              <a:cxnSpLocks noChangeShapeType="1"/>
              <a:stCxn id="1471497" idx="0"/>
              <a:endCxn id="1471499" idx="2"/>
            </p:cNvCxnSpPr>
            <p:nvPr/>
          </p:nvCxnSpPr>
          <p:spPr bwMode="auto">
            <a:xfrm flipV="1">
              <a:off x="2838" y="1230"/>
              <a:ext cx="447" cy="349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sp>
          <p:nvSpPr>
            <p:cNvPr id="1471504" name="AutoShape 16"/>
            <p:cNvSpPr>
              <a:spLocks noChangeArrowheads="1"/>
            </p:cNvSpPr>
            <p:nvPr/>
          </p:nvSpPr>
          <p:spPr bwMode="auto">
            <a:xfrm>
              <a:off x="1356" y="1445"/>
              <a:ext cx="900" cy="533"/>
            </a:xfrm>
            <a:prstGeom prst="diamond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选修</a:t>
              </a:r>
            </a:p>
          </p:txBody>
        </p:sp>
        <p:sp>
          <p:nvSpPr>
            <p:cNvPr id="1471505" name="AutoShape 17"/>
            <p:cNvSpPr>
              <a:spLocks noChangeArrowheads="1"/>
            </p:cNvSpPr>
            <p:nvPr/>
          </p:nvSpPr>
          <p:spPr bwMode="auto">
            <a:xfrm>
              <a:off x="1527" y="957"/>
              <a:ext cx="558" cy="259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成绩</a:t>
              </a:r>
            </a:p>
          </p:txBody>
        </p:sp>
        <p:cxnSp>
          <p:nvCxnSpPr>
            <p:cNvPr id="3091" name="AutoShape 18"/>
            <p:cNvCxnSpPr>
              <a:cxnSpLocks noChangeShapeType="1"/>
              <a:stCxn id="1471505" idx="2"/>
              <a:endCxn id="1471504" idx="0"/>
            </p:cNvCxnSpPr>
            <p:nvPr/>
          </p:nvCxnSpPr>
          <p:spPr bwMode="auto">
            <a:xfrm>
              <a:off x="1806" y="1216"/>
              <a:ext cx="0" cy="229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92" name="AutoShape 19"/>
            <p:cNvCxnSpPr>
              <a:cxnSpLocks noChangeShapeType="1"/>
              <a:stCxn id="1471494" idx="3"/>
              <a:endCxn id="1471504" idx="1"/>
            </p:cNvCxnSpPr>
            <p:nvPr/>
          </p:nvCxnSpPr>
          <p:spPr bwMode="auto">
            <a:xfrm>
              <a:off x="1077" y="1712"/>
              <a:ext cx="279" cy="0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93" name="AutoShape 20"/>
            <p:cNvCxnSpPr>
              <a:cxnSpLocks noChangeShapeType="1"/>
              <a:stCxn id="1471504" idx="3"/>
              <a:endCxn id="1471497" idx="1"/>
            </p:cNvCxnSpPr>
            <p:nvPr/>
          </p:nvCxnSpPr>
          <p:spPr bwMode="auto">
            <a:xfrm>
              <a:off x="2256" y="1712"/>
              <a:ext cx="300" cy="0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sp>
          <p:nvSpPr>
            <p:cNvPr id="1471509" name="Rectangle 21"/>
            <p:cNvSpPr>
              <a:spLocks noChangeArrowheads="1"/>
            </p:cNvSpPr>
            <p:nvPr/>
          </p:nvSpPr>
          <p:spPr bwMode="auto">
            <a:xfrm>
              <a:off x="972" y="1441"/>
              <a:ext cx="562" cy="26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m</a:t>
              </a:r>
            </a:p>
          </p:txBody>
        </p:sp>
        <p:sp>
          <p:nvSpPr>
            <p:cNvPr id="1471510" name="Rectangle 22"/>
            <p:cNvSpPr>
              <a:spLocks noChangeArrowheads="1"/>
            </p:cNvSpPr>
            <p:nvPr/>
          </p:nvSpPr>
          <p:spPr bwMode="auto">
            <a:xfrm>
              <a:off x="2127" y="1464"/>
              <a:ext cx="563" cy="266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n</a:t>
              </a:r>
            </a:p>
          </p:txBody>
        </p:sp>
        <p:sp>
          <p:nvSpPr>
            <p:cNvPr id="1471511" name="AutoShape 23"/>
            <p:cNvSpPr>
              <a:spLocks noChangeArrowheads="1"/>
            </p:cNvSpPr>
            <p:nvPr/>
          </p:nvSpPr>
          <p:spPr bwMode="auto">
            <a:xfrm>
              <a:off x="3482" y="1446"/>
              <a:ext cx="900" cy="533"/>
            </a:xfrm>
            <a:prstGeom prst="diamond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属于</a:t>
              </a:r>
            </a:p>
          </p:txBody>
        </p:sp>
        <p:cxnSp>
          <p:nvCxnSpPr>
            <p:cNvPr id="3097" name="AutoShape 24"/>
            <p:cNvCxnSpPr>
              <a:cxnSpLocks noChangeShapeType="1"/>
              <a:stCxn id="1471497" idx="3"/>
              <a:endCxn id="1471511" idx="1"/>
            </p:cNvCxnSpPr>
            <p:nvPr/>
          </p:nvCxnSpPr>
          <p:spPr bwMode="auto">
            <a:xfrm>
              <a:off x="3119" y="1712"/>
              <a:ext cx="363" cy="1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sp>
          <p:nvSpPr>
            <p:cNvPr id="1471513" name="Rectangle 25"/>
            <p:cNvSpPr>
              <a:spLocks noChangeArrowheads="1"/>
            </p:cNvSpPr>
            <p:nvPr/>
          </p:nvSpPr>
          <p:spPr bwMode="auto">
            <a:xfrm>
              <a:off x="3050" y="1448"/>
              <a:ext cx="563" cy="26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n</a:t>
              </a:r>
            </a:p>
          </p:txBody>
        </p:sp>
        <p:sp>
          <p:nvSpPr>
            <p:cNvPr id="1471514" name="Rectangle 26"/>
            <p:cNvSpPr>
              <a:spLocks noChangeArrowheads="1"/>
            </p:cNvSpPr>
            <p:nvPr/>
          </p:nvSpPr>
          <p:spPr bwMode="auto">
            <a:xfrm>
              <a:off x="4693" y="1579"/>
              <a:ext cx="506" cy="26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系</a:t>
              </a:r>
            </a:p>
          </p:txBody>
        </p:sp>
        <p:sp>
          <p:nvSpPr>
            <p:cNvPr id="1471515" name="AutoShape 27"/>
            <p:cNvSpPr>
              <a:spLocks noChangeArrowheads="1"/>
            </p:cNvSpPr>
            <p:nvPr/>
          </p:nvSpPr>
          <p:spPr bwMode="auto">
            <a:xfrm>
              <a:off x="4157" y="1002"/>
              <a:ext cx="562" cy="267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系名</a:t>
              </a:r>
            </a:p>
          </p:txBody>
        </p:sp>
        <p:sp>
          <p:nvSpPr>
            <p:cNvPr id="1471516" name="AutoShape 28"/>
            <p:cNvSpPr>
              <a:spLocks noChangeArrowheads="1"/>
            </p:cNvSpPr>
            <p:nvPr/>
          </p:nvSpPr>
          <p:spPr bwMode="auto">
            <a:xfrm>
              <a:off x="4793" y="1002"/>
              <a:ext cx="679" cy="267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系主任</a:t>
              </a:r>
            </a:p>
          </p:txBody>
        </p:sp>
        <p:cxnSp>
          <p:nvCxnSpPr>
            <p:cNvPr id="3102" name="AutoShape 29"/>
            <p:cNvCxnSpPr>
              <a:cxnSpLocks noChangeShapeType="1"/>
              <a:stCxn id="1471515" idx="2"/>
              <a:endCxn id="1471514" idx="0"/>
            </p:cNvCxnSpPr>
            <p:nvPr/>
          </p:nvCxnSpPr>
          <p:spPr bwMode="auto">
            <a:xfrm>
              <a:off x="4438" y="1269"/>
              <a:ext cx="508" cy="310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03" name="AutoShape 30"/>
            <p:cNvCxnSpPr>
              <a:cxnSpLocks noChangeShapeType="1"/>
              <a:stCxn id="1471516" idx="2"/>
              <a:endCxn id="1471514" idx="0"/>
            </p:cNvCxnSpPr>
            <p:nvPr/>
          </p:nvCxnSpPr>
          <p:spPr bwMode="auto">
            <a:xfrm flipH="1">
              <a:off x="4946" y="1269"/>
              <a:ext cx="187" cy="310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04" name="AutoShape 31"/>
            <p:cNvCxnSpPr>
              <a:cxnSpLocks noChangeShapeType="1"/>
              <a:stCxn id="1471511" idx="3"/>
              <a:endCxn id="1471514" idx="1"/>
            </p:cNvCxnSpPr>
            <p:nvPr/>
          </p:nvCxnSpPr>
          <p:spPr bwMode="auto">
            <a:xfrm flipV="1">
              <a:off x="4382" y="1712"/>
              <a:ext cx="311" cy="1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sp>
          <p:nvSpPr>
            <p:cNvPr id="1471520" name="Rectangle 32"/>
            <p:cNvSpPr>
              <a:spLocks noChangeArrowheads="1"/>
            </p:cNvSpPr>
            <p:nvPr/>
          </p:nvSpPr>
          <p:spPr bwMode="auto">
            <a:xfrm>
              <a:off x="4236" y="1448"/>
              <a:ext cx="563" cy="26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+mn-cs"/>
                </a:rPr>
                <a:t>1</a:t>
              </a:r>
            </a:p>
          </p:txBody>
        </p:sp>
      </p:grpSp>
      <p:sp>
        <p:nvSpPr>
          <p:cNvPr id="3078" name="Rectangle 33"/>
          <p:cNvSpPr>
            <a:spLocks noChangeArrowheads="1"/>
          </p:cNvSpPr>
          <p:nvPr/>
        </p:nvSpPr>
        <p:spPr bwMode="auto">
          <a:xfrm>
            <a:off x="985259" y="3794846"/>
            <a:ext cx="30196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另有语义约定</a:t>
            </a:r>
            <a:r>
              <a:rPr lang="en-US" altLang="zh-CN" sz="32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  <p:sndAc>
      <p:stSnd>
        <p:snd r:embed="rId3" name="arrow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87488" y="980728"/>
            <a:ext cx="10273302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关系模式R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，其中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U={A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G},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F={AB→C, C→A, BC→D, ACD→B, D→EG, BE→C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CG→BD, CE→AG},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求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(DE)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91ADC8A2-439E-451E-A8E0-03E6473D0A3A}"/>
              </a:ext>
            </a:extLst>
          </p:cNvPr>
          <p:cNvSpPr/>
          <p:nvPr/>
        </p:nvSpPr>
        <p:spPr>
          <a:xfrm>
            <a:off x="551384" y="1161584"/>
            <a:ext cx="844440" cy="781288"/>
          </a:xfrm>
          <a:prstGeom prst="hexagon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25000"/>
              </a:spcAft>
              <a:buSzPct val="80000"/>
            </a:pPr>
            <a:r>
              <a:rPr kumimoji="1" lang="zh-CN" altLang="en-US" sz="2800" b="1" dirty="0">
                <a:solidFill>
                  <a:srgbClr val="FFFFFF"/>
                </a:solidFill>
                <a:latin typeface="+mn-ea"/>
              </a:rPr>
              <a:t>例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B33C6A09-30AC-465E-97B4-776420D4EBBD}"/>
              </a:ext>
            </a:extLst>
          </p:cNvPr>
          <p:cNvSpPr>
            <a:spLocks/>
          </p:cNvSpPr>
          <p:nvPr/>
        </p:nvSpPr>
        <p:spPr bwMode="auto">
          <a:xfrm>
            <a:off x="8400256" y="1678807"/>
            <a:ext cx="598487" cy="292100"/>
          </a:xfrm>
          <a:custGeom>
            <a:avLst/>
            <a:gdLst/>
            <a:ahLst/>
            <a:cxnLst>
              <a:cxn ang="0">
                <a:pos x="0" y="79"/>
              </a:cxn>
              <a:cxn ang="0">
                <a:pos x="121" y="184"/>
              </a:cxn>
              <a:cxn ang="0">
                <a:pos x="377" y="0"/>
              </a:cxn>
            </a:cxnLst>
            <a:rect l="0" t="0" r="r" b="b"/>
            <a:pathLst>
              <a:path w="377" h="184">
                <a:moveTo>
                  <a:pt x="0" y="79"/>
                </a:moveTo>
                <a:lnTo>
                  <a:pt x="121" y="184"/>
                </a:lnTo>
                <a:lnTo>
                  <a:pt x="377" y="0"/>
                </a:lnTo>
              </a:path>
            </a:pathLst>
          </a:custGeom>
          <a:noFill/>
          <a:ln w="5715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1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111E-FAA5-4F9D-876A-78D15F6B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24" y="2668986"/>
            <a:ext cx="9577064" cy="13112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第二次：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当前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(DE)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= {D,E,G}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找出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中所有决定因子包含在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(DE)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中的函数依赖，将其右边部分并入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(DE)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，并将其从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中删除。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得到新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(DE)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= {D,E,G}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此时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(DE)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与第上一次相比已没有变化，这就是最终的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(DE)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+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</a:rPr>
              <a:t>，结束。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069F907-EC02-4FAB-A757-EEC359CD0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16905"/>
            <a:ext cx="2880320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属性集闭包</a:t>
            </a:r>
            <a:endParaRPr kumimoji="1" lang="en-US" altLang="zh-CN" u="sng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606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83432" y="1010667"/>
            <a:ext cx="8382000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属性集闭包应用的一个重要定理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: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cs typeface="+mn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73916" y="1730832"/>
            <a:ext cx="10657754" cy="13112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设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是属性集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U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上的函数依赖集，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是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U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的子集，则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X→Y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能由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F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根据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Armstrong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公理导出的充分必要条件是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Y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  <a:sym typeface="Symbol" pitchFamily="18" charset="2"/>
              </a:rPr>
              <a:t>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+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53917" y="5085184"/>
            <a:ext cx="8318500" cy="13112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20725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:	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= {B,D,E,G,C,A}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	(AC)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  <a:sym typeface="Symbol" pitchFamily="18" charset="2"/>
              </a:rPr>
              <a:t>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(BD)</a:t>
            </a:r>
            <a:r>
              <a:rPr kumimoji="1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  <a:sym typeface="Symbol" pitchFamily="18" charset="2"/>
              </a:rPr>
              <a:t>|=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BD→AC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73916" y="3423575"/>
            <a:ext cx="9433049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70000"/>
              </a:spcAft>
              <a:buClrTx/>
              <a:buSzPct val="80000"/>
              <a:buFont typeface="Wingdings" pitchFamily="2" charset="2"/>
              <a:buNone/>
              <a:tabLst>
                <a:tab pos="715963" algn="l"/>
                <a:tab pos="1905000" algn="l"/>
              </a:tabLst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设有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关系模式R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U,F)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，其中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U={A，B，C，D, E, G},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F={AB→C, C→A, BC→D, ACD→B, D→EG, BE→C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CG→BD, CE→AG},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证明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  <a:sym typeface="Symbol" pitchFamily="18" charset="2"/>
              </a:rPr>
              <a:t>|=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BD→AC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</a:t>
            </a:r>
            <a:endParaRPr kumimoji="1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99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78EA4D4-5EA3-400A-8452-1D7F9B486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16905"/>
            <a:ext cx="2880320" cy="760959"/>
          </a:xfr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25000"/>
              </a:spcAft>
              <a:buSzPct val="80000"/>
              <a:buFont typeface="Wingdings" pitchFamily="2" charset="2"/>
            </a:pPr>
            <a:r>
              <a:rPr kumimoji="1" lang="zh-CN" altLang="en-US" u="sng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属性集闭包</a:t>
            </a:r>
            <a:endParaRPr kumimoji="1" lang="en-US" altLang="zh-CN" u="sng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679550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Text Box 2"/>
          <p:cNvSpPr txBox="1">
            <a:spLocks noChangeArrowheads="1"/>
          </p:cNvSpPr>
          <p:nvPr/>
        </p:nvSpPr>
        <p:spPr bwMode="auto">
          <a:xfrm>
            <a:off x="980513" y="28319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lvl1pPr lvl="0" defTabSz="914400" eaLnBrk="1" latinLnBrk="0" hangingPunct="1">
              <a:spcBef>
                <a:spcPts val="0"/>
              </a:spcBef>
              <a:buNone/>
              <a:defRPr sz="4000" b="1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j-cs"/>
              </a:rPr>
              <a:t>问题的引入</a:t>
            </a:r>
            <a:endParaRPr kumimoji="1" lang="en-US" altLang="zh-CN" sz="4000" b="1" i="0" u="sng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807B7A5-D071-4E30-89E1-576BA3C8E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980728"/>
            <a:ext cx="8949183" cy="584775"/>
          </a:xfrm>
        </p:spPr>
        <p:txBody>
          <a:bodyPr wrap="square"/>
          <a:lstStyle/>
          <a:p>
            <a:pPr>
              <a:buFont typeface="Wingdings" pitchFamily="2" charset="2"/>
              <a:buNone/>
            </a:pP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：把学籍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模型设计成一个关系模式</a:t>
            </a:r>
            <a:endParaRPr lang="en-US" altLang="zh-CN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9ADC96AB-D22B-42BD-B8DE-5A8A8C7F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63314"/>
              </p:ext>
            </p:extLst>
          </p:nvPr>
        </p:nvGraphicFramePr>
        <p:xfrm>
          <a:off x="1118364" y="2954490"/>
          <a:ext cx="9874180" cy="3657600"/>
        </p:xfrm>
        <a:graphic>
          <a:graphicData uri="http://schemas.openxmlformats.org/drawingml/2006/table">
            <a:tbl>
              <a:tblPr/>
              <a:tblGrid>
                <a:gridCol w="1275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2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9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8" name="Rectangle 136">
            <a:extLst>
              <a:ext uri="{FF2B5EF4-FFF2-40B4-BE49-F238E27FC236}">
                <a16:creationId xmlns:a16="http://schemas.microsoft.com/office/drawing/2014/main" id="{2495F962-31DB-4684-8285-0EA2C23FC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364" y="1748468"/>
            <a:ext cx="83058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98438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DSC(</a:t>
            </a:r>
            <a:r>
              <a:rPr kumimoji="1" lang="zh-CN" altLang="en-US" sz="3200" i="0" u="sng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学号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姓名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系名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系主任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i="0" u="sng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课名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学分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成绩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</a:p>
          <a:p>
            <a:pPr marL="198438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说明：带下划线的属性集构成主键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39" name="Rectangle 137">
            <a:extLst>
              <a:ext uri="{FF2B5EF4-FFF2-40B4-BE49-F238E27FC236}">
                <a16:creationId xmlns:a16="http://schemas.microsoft.com/office/drawing/2014/main" id="{BC8E0F3F-2B75-4AB1-A4F5-5F8777E9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411" y="4005064"/>
            <a:ext cx="7705178" cy="1017240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这个方案是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好”的方案吗？</a:t>
            </a:r>
          </a:p>
        </p:txBody>
      </p:sp>
    </p:spTree>
    <p:extLst>
      <p:ext uri="{BB962C8B-B14F-4D97-AF65-F5344CB8AC3E}">
        <p14:creationId xmlns:p14="http://schemas.microsoft.com/office/powerpoint/2010/main" val="403840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Text Box 2"/>
          <p:cNvSpPr txBox="1">
            <a:spLocks noChangeArrowheads="1"/>
          </p:cNvSpPr>
          <p:nvPr/>
        </p:nvSpPr>
        <p:spPr bwMode="auto">
          <a:xfrm>
            <a:off x="980513" y="28319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lvl1pPr lvl="0" defTabSz="914400" eaLnBrk="1" latinLnBrk="0" hangingPunct="1">
              <a:spcBef>
                <a:spcPts val="0"/>
              </a:spcBef>
              <a:buNone/>
              <a:defRPr sz="4000" b="1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j-cs"/>
              </a:rPr>
              <a:t>问题的引入</a:t>
            </a:r>
            <a:endParaRPr kumimoji="1" lang="en-US" altLang="zh-CN" sz="4000" b="1" i="0" u="sng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B4CDAC-8E8B-4103-A473-135AABD0E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4898947"/>
            <a:ext cx="5543550" cy="584775"/>
          </a:xfrm>
        </p:spPr>
        <p:txBody>
          <a:bodyPr wrap="square"/>
          <a:lstStyle/>
          <a:p>
            <a:pPr algn="l">
              <a:buFont typeface="Wingdings" pitchFamily="2" charset="2"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数据冗余太大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C5266-29DA-412F-B23F-13C6EB9DE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5624122"/>
            <a:ext cx="943361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多次出现同一个学生的姓名、所在系和系主任；多次出现同一课程的学分。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ACD9F3DE-F687-4CC5-9857-024378E4D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53628"/>
              </p:ext>
            </p:extLst>
          </p:nvPr>
        </p:nvGraphicFramePr>
        <p:xfrm>
          <a:off x="1055440" y="1005278"/>
          <a:ext cx="10009112" cy="3657600"/>
        </p:xfrm>
        <a:graphic>
          <a:graphicData uri="http://schemas.openxmlformats.org/drawingml/2006/table">
            <a:tbl>
              <a:tblPr/>
              <a:tblGrid>
                <a:gridCol w="1292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54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Text Box 2"/>
          <p:cNvSpPr txBox="1">
            <a:spLocks noChangeArrowheads="1"/>
          </p:cNvSpPr>
          <p:nvPr/>
        </p:nvSpPr>
        <p:spPr bwMode="auto">
          <a:xfrm>
            <a:off x="980513" y="28319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lvl1pPr lvl="0" defTabSz="914400" eaLnBrk="1" latinLnBrk="0" hangingPunct="1">
              <a:spcBef>
                <a:spcPts val="0"/>
              </a:spcBef>
              <a:buNone/>
              <a:defRPr sz="4000" b="1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j-cs"/>
              </a:rPr>
              <a:t>问题的引入</a:t>
            </a:r>
            <a:endParaRPr kumimoji="1" lang="en-US" altLang="zh-CN" sz="4000" b="1" i="0" u="sng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j-cs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ACD9F3DE-F687-4CC5-9857-024378E4D48C}"/>
              </a:ext>
            </a:extLst>
          </p:cNvPr>
          <p:cNvGraphicFramePr>
            <a:graphicFrameLocks noGrp="1"/>
          </p:cNvGraphicFramePr>
          <p:nvPr/>
        </p:nvGraphicFramePr>
        <p:xfrm>
          <a:off x="1055440" y="1005278"/>
          <a:ext cx="10009112" cy="3657600"/>
        </p:xfrm>
        <a:graphic>
          <a:graphicData uri="http://schemas.openxmlformats.org/drawingml/2006/table">
            <a:tbl>
              <a:tblPr/>
              <a:tblGrid>
                <a:gridCol w="1292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C45DACC4-C89E-485C-857A-AECB28C97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4941168"/>
            <a:ext cx="5543550" cy="584775"/>
          </a:xfrm>
        </p:spPr>
        <p:txBody>
          <a:bodyPr wrap="square"/>
          <a:lstStyle/>
          <a:p>
            <a:pPr algn="l">
              <a:buFont typeface="Wingdings" pitchFamily="2" charset="2"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存在插入异常</a:t>
            </a:r>
          </a:p>
        </p:txBody>
      </p:sp>
      <p:sp>
        <p:nvSpPr>
          <p:cNvPr id="9" name="Rectangle 136">
            <a:extLst>
              <a:ext uri="{FF2B5EF4-FFF2-40B4-BE49-F238E27FC236}">
                <a16:creationId xmlns:a16="http://schemas.microsoft.com/office/drawing/2014/main" id="{50DEF0D6-7C86-4720-B069-DED23369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5624122"/>
            <a:ext cx="9433048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无法插入没有选课的学生；无法插入还无学生选修的新课；无法插入尚无学生的新系。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144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Text Box 2"/>
          <p:cNvSpPr txBox="1">
            <a:spLocks noChangeArrowheads="1"/>
          </p:cNvSpPr>
          <p:nvPr/>
        </p:nvSpPr>
        <p:spPr bwMode="auto">
          <a:xfrm>
            <a:off x="980513" y="28319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lvl1pPr lvl="0" defTabSz="914400" eaLnBrk="1" latinLnBrk="0" hangingPunct="1">
              <a:spcBef>
                <a:spcPts val="0"/>
              </a:spcBef>
              <a:buNone/>
              <a:defRPr sz="4000" b="1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j-cs"/>
              </a:rPr>
              <a:t>问题的引入</a:t>
            </a:r>
            <a:endParaRPr kumimoji="1" lang="en-US" altLang="zh-CN" sz="4000" b="1" i="0" u="sng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j-cs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ACD9F3DE-F687-4CC5-9857-024378E4D48C}"/>
              </a:ext>
            </a:extLst>
          </p:cNvPr>
          <p:cNvGraphicFramePr>
            <a:graphicFrameLocks noGrp="1"/>
          </p:cNvGraphicFramePr>
          <p:nvPr/>
        </p:nvGraphicFramePr>
        <p:xfrm>
          <a:off x="1055440" y="1005278"/>
          <a:ext cx="10009112" cy="3657600"/>
        </p:xfrm>
        <a:graphic>
          <a:graphicData uri="http://schemas.openxmlformats.org/drawingml/2006/table">
            <a:tbl>
              <a:tblPr/>
              <a:tblGrid>
                <a:gridCol w="1292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02F93D-33C8-4BBB-9144-37648F919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4887828"/>
            <a:ext cx="5543550" cy="584775"/>
          </a:xfrm>
        </p:spPr>
        <p:txBody>
          <a:bodyPr wrap="square"/>
          <a:lstStyle/>
          <a:p>
            <a:pPr algn="l">
              <a:buFont typeface="Wingdings" pitchFamily="2" charset="2"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存在删除异常</a:t>
            </a:r>
          </a:p>
        </p:txBody>
      </p:sp>
      <p:sp>
        <p:nvSpPr>
          <p:cNvPr id="5" name="Rectangle 136">
            <a:extLst>
              <a:ext uri="{FF2B5EF4-FFF2-40B4-BE49-F238E27FC236}">
                <a16:creationId xmlns:a16="http://schemas.microsoft.com/office/drawing/2014/main" id="{13FF1143-138E-4D41-82AB-940000A1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79" y="5601695"/>
            <a:ext cx="9950373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如果删除了某一系的所有学生，则该系被删除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；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如果删除了所有选同一门课的学生，则该课程被删除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552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Text Box 2"/>
          <p:cNvSpPr txBox="1">
            <a:spLocks noChangeArrowheads="1"/>
          </p:cNvSpPr>
          <p:nvPr/>
        </p:nvSpPr>
        <p:spPr bwMode="auto">
          <a:xfrm>
            <a:off x="980513" y="28319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lvl1pPr lvl="0" defTabSz="914400" eaLnBrk="1" latinLnBrk="0" hangingPunct="1">
              <a:spcBef>
                <a:spcPts val="0"/>
              </a:spcBef>
              <a:buNone/>
              <a:defRPr sz="4000" b="1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j-cs"/>
              </a:rPr>
              <a:t>问题的引入</a:t>
            </a:r>
            <a:endParaRPr kumimoji="1" lang="en-US" altLang="zh-CN" sz="4000" b="1" i="0" u="sng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j-cs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ACD9F3DE-F687-4CC5-9857-024378E4D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86145"/>
              </p:ext>
            </p:extLst>
          </p:nvPr>
        </p:nvGraphicFramePr>
        <p:xfrm>
          <a:off x="1055440" y="1005278"/>
          <a:ext cx="10009112" cy="3657600"/>
        </p:xfrm>
        <a:graphic>
          <a:graphicData uri="http://schemas.openxmlformats.org/drawingml/2006/table">
            <a:tbl>
              <a:tblPr/>
              <a:tblGrid>
                <a:gridCol w="1292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6155649-93E9-43F0-B61F-016854047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4878878"/>
            <a:ext cx="5543550" cy="584775"/>
          </a:xfrm>
        </p:spPr>
        <p:txBody>
          <a:bodyPr wrap="square"/>
          <a:lstStyle/>
          <a:p>
            <a:pPr algn="l">
              <a:buFont typeface="Wingdings" pitchFamily="2" charset="2"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更新复杂</a:t>
            </a:r>
          </a:p>
        </p:txBody>
      </p:sp>
      <p:sp>
        <p:nvSpPr>
          <p:cNvPr id="5" name="Rectangle 136">
            <a:extLst>
              <a:ext uri="{FF2B5EF4-FFF2-40B4-BE49-F238E27FC236}">
                <a16:creationId xmlns:a16="http://schemas.microsoft.com/office/drawing/2014/main" id="{0A63FBAD-F667-4425-9AD2-DC46E37D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79" y="5624122"/>
            <a:ext cx="9950373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某一系换了系主任，则必须修改所有该系学生的系主任数据，否则就会出现同一系有两个以上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系主任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667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Text Box 2"/>
          <p:cNvSpPr txBox="1">
            <a:spLocks noChangeArrowheads="1"/>
          </p:cNvSpPr>
          <p:nvPr/>
        </p:nvSpPr>
        <p:spPr bwMode="auto">
          <a:xfrm>
            <a:off x="980513" y="28319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lvl1pPr lvl="0" defTabSz="914400" eaLnBrk="1" latinLnBrk="0" hangingPunct="1">
              <a:spcBef>
                <a:spcPts val="0"/>
              </a:spcBef>
              <a:buNone/>
              <a:defRPr sz="4000" b="1" baseline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j-cs"/>
              </a:rPr>
              <a:t>问题的引入</a:t>
            </a:r>
            <a:endParaRPr kumimoji="1" lang="en-US" altLang="zh-CN" sz="4000" b="1" i="0" u="sng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A91B491-5091-4613-8A2B-94DC2C007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513" y="922655"/>
            <a:ext cx="8516937" cy="584775"/>
          </a:xfrm>
        </p:spPr>
        <p:txBody>
          <a:bodyPr wrap="square"/>
          <a:lstStyle/>
          <a:p>
            <a:pPr algn="l">
              <a:buFont typeface="Wingdings" pitchFamily="2" charset="2"/>
              <a:buNone/>
            </a:pP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：把学籍</a:t>
            </a: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模型设计成</a:t>
            </a: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个关系模式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473CF411-FB1F-4737-BF96-CD43FBCAE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18364"/>
              </p:ext>
            </p:extLst>
          </p:nvPr>
        </p:nvGraphicFramePr>
        <p:xfrm>
          <a:off x="695400" y="4653136"/>
          <a:ext cx="2345433" cy="1828800"/>
        </p:xfrm>
        <a:graphic>
          <a:graphicData uri="http://schemas.openxmlformats.org/drawingml/2006/table">
            <a:tbl>
              <a:tblPr/>
              <a:tblGrid>
                <a:gridCol w="781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赵龙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钟伟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40">
            <a:extLst>
              <a:ext uri="{FF2B5EF4-FFF2-40B4-BE49-F238E27FC236}">
                <a16:creationId xmlns:a16="http://schemas.microsoft.com/office/drawing/2014/main" id="{156CFC84-5775-4988-8475-1695598CB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7177"/>
              </p:ext>
            </p:extLst>
          </p:nvPr>
        </p:nvGraphicFramePr>
        <p:xfrm>
          <a:off x="8472264" y="2795643"/>
          <a:ext cx="3167880" cy="3657600"/>
        </p:xfrm>
        <a:graphic>
          <a:graphicData uri="http://schemas.openxmlformats.org/drawingml/2006/table">
            <a:tbl>
              <a:tblPr/>
              <a:tblGrid>
                <a:gridCol w="97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学号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9804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Group 112">
            <a:extLst>
              <a:ext uri="{FF2B5EF4-FFF2-40B4-BE49-F238E27FC236}">
                <a16:creationId xmlns:a16="http://schemas.microsoft.com/office/drawing/2014/main" id="{2AFCE016-5540-4A6A-B4AB-1974F4632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47938"/>
              </p:ext>
            </p:extLst>
          </p:nvPr>
        </p:nvGraphicFramePr>
        <p:xfrm>
          <a:off x="6188429" y="4914840"/>
          <a:ext cx="1786532" cy="1524000"/>
        </p:xfrm>
        <a:graphic>
          <a:graphicData uri="http://schemas.openxmlformats.org/drawingml/2006/table">
            <a:tbl>
              <a:tblPr/>
              <a:tblGrid>
                <a:gridCol w="67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系名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系主任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刘成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MA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魏征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136">
            <a:extLst>
              <a:ext uri="{FF2B5EF4-FFF2-40B4-BE49-F238E27FC236}">
                <a16:creationId xmlns:a16="http://schemas.microsoft.com/office/drawing/2014/main" id="{43687E37-EC47-4C1E-AE27-7B72221C1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64619"/>
              </p:ext>
            </p:extLst>
          </p:nvPr>
        </p:nvGraphicFramePr>
        <p:xfrm>
          <a:off x="3601223" y="4653136"/>
          <a:ext cx="2042792" cy="1828800"/>
        </p:xfrm>
        <a:graphic>
          <a:graphicData uri="http://schemas.openxmlformats.org/drawingml/2006/table">
            <a:tbl>
              <a:tblPr/>
              <a:tblGrid>
                <a:gridCol w="135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课名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高数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67">
            <a:extLst>
              <a:ext uri="{FF2B5EF4-FFF2-40B4-BE49-F238E27FC236}">
                <a16:creationId xmlns:a16="http://schemas.microsoft.com/office/drawing/2014/main" id="{5C1E8D56-1016-47A2-9BCA-4E0B60EA4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1672613"/>
            <a:ext cx="356552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98438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S(</a:t>
            </a:r>
            <a:r>
              <a:rPr kumimoji="1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学号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姓名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系名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 </a:t>
            </a:r>
          </a:p>
          <a:p>
            <a:pPr marL="198438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D(</a:t>
            </a:r>
            <a:r>
              <a:rPr kumimoji="1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系名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系主任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</a:p>
          <a:p>
            <a:pPr marL="198438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C(</a:t>
            </a:r>
            <a:r>
              <a:rPr kumimoji="1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课名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学分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</a:p>
          <a:p>
            <a:pPr marL="198438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SC(</a:t>
            </a:r>
            <a:r>
              <a:rPr kumimoji="1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学号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课名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成绩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)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4" name="Rectangle 168">
            <a:extLst>
              <a:ext uri="{FF2B5EF4-FFF2-40B4-BE49-F238E27FC236}">
                <a16:creationId xmlns:a16="http://schemas.microsoft.com/office/drawing/2014/main" id="{54E5C276-77C6-415D-95F5-8DB56CAD5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4078462"/>
            <a:ext cx="352194" cy="57629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S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5" name="Rectangle 169">
            <a:extLst>
              <a:ext uri="{FF2B5EF4-FFF2-40B4-BE49-F238E27FC236}">
                <a16:creationId xmlns:a16="http://schemas.microsoft.com/office/drawing/2014/main" id="{062BCDAA-317A-4D06-A6DB-EC9694A1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302" y="2271769"/>
            <a:ext cx="592645" cy="57629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SC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6" name="Rectangle 170">
            <a:extLst>
              <a:ext uri="{FF2B5EF4-FFF2-40B4-BE49-F238E27FC236}">
                <a16:creationId xmlns:a16="http://schemas.microsoft.com/office/drawing/2014/main" id="{1F179A21-79C1-47B1-A937-DDA41197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467" y="4390966"/>
            <a:ext cx="419520" cy="57629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D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7" name="Rectangle 171">
            <a:extLst>
              <a:ext uri="{FF2B5EF4-FFF2-40B4-BE49-F238E27FC236}">
                <a16:creationId xmlns:a16="http://schemas.microsoft.com/office/drawing/2014/main" id="{E63A98F5-374B-4451-AA5A-11F4089A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277" y="4078461"/>
            <a:ext cx="385857" cy="57629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72000" tIns="72000" rIns="72000" bIns="72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楷体_GB2312" pitchFamily="49" charset="-122"/>
                <a:cs typeface="+mn-cs"/>
              </a:rPr>
              <a:t>C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  <a:cs typeface="+mn-cs"/>
            </a:endParaRPr>
          </a:p>
        </p:txBody>
      </p:sp>
      <p:sp>
        <p:nvSpPr>
          <p:cNvPr id="18" name="Rectangle 137">
            <a:extLst>
              <a:ext uri="{FF2B5EF4-FFF2-40B4-BE49-F238E27FC236}">
                <a16:creationId xmlns:a16="http://schemas.microsoft.com/office/drawing/2014/main" id="{D0AF65A0-6CCD-4EC4-9D54-9C79480AF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237" y="1737205"/>
            <a:ext cx="4232079" cy="2221713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这个方案是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好”的方案吗？</a:t>
            </a:r>
          </a:p>
        </p:txBody>
      </p:sp>
    </p:spTree>
    <p:extLst>
      <p:ext uri="{BB962C8B-B14F-4D97-AF65-F5344CB8AC3E}">
        <p14:creationId xmlns:p14="http://schemas.microsoft.com/office/powerpoint/2010/main" val="2047474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  <p:sndAc>
      <p:stSnd>
        <p:snd r:embed="rId3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XmDE2858AoJwO00tXUYLr9x6qSQ=</DigestValue>
    </Reference>
    <Reference Type="http://www.w3.org/2000/09/xmldsig#Object" URI="#idOfficeObject">
      <DigestMethod Algorithm="http://www.w3.org/2000/09/xmldsig#sha1"/>
      <DigestValue>vgUFiOy2ALjOieyCkl7buvClhFM=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3yqG+0gAK1oyOD2ba4VXzy32GRQ=</DigestValue>
    </Reference>
  </SignedInfo>
  <SignatureValue>LzmUzVsMOs+tV0HMhyeYKzs1xlp+Ssl0Th5oE94T/pLsHtlTItIvG3DUqUE8BAAP40jeGSJFQlTn
5cjBAYDW+VViPNrCAzwiuD5uHR/luQ4Tp0qJMYnsIZ1NGkteTyYl7ECuMI+jxY3IuTKdCSM61hWL
yERvAmjlnj5+XYtWp+tSztpJYN82De+PRkRb3vBh6wjBbE0koAZZLaQgIUqh3qP2ir0wqE0Uz3Hi
LEsecqvQuEFx+tFI6+MTtebCbY8112g6oFnf9litrc+8RgJP/307SVCTB9DC3cdAo5/AR/6Y73sc
ztbfonsok0n5KyDweAQuma12D5q1RJN7xClDsQ==</SignatureValue>
  <KeyInfo>
    <X509Data>
      <X509Certificate>MIIDBjCCAe6gAwIBAgIQSGCtZZO4a4RC3LxOu3SjKDANBgkqhkiG9w0BAQUFADARMQ8wDQYDVQQDEwZwYW5zaXIwIBcNMjAwNDIzMDMwOTIwWhgPMjEyMDAzMzAwMzA5MjBaMBExDzANBgNVBAMTBnBhbnNpcjCCASIwDQYJKoZIhvcNAQEBBQADggEPADCCAQoCggEBAK2jMH1xMCYVCGpbzSOwfHax4rC4QmuWmtdxVMRGOzghSudKNlXyhv7mQW0fUrjxNws0BjhVeR+jpyuncExWKoFygXJKv5kLCguyLprX9+TpTGzl35ui2X1Q95/HvrWcQZmTYKF03XxGQ1efrKw19qvHPL/bZZ6vnBPRqGHjIrYyZCeDjPH0HZZR/Zkr7HzDJYpkX+epKBgeBWg1Spt4EU6EXWPyGni1Edy/gVcjzGTi4HekdMph0Csyq0Cw+LpoyWoEUKQspKDaRb8LMfOXl/jAf6dJMYoZHGziqo7AcJoLGQzRWZW9243rJBreCM5QMmZggZi7wjXt4ulg37bVbvkCAwEAAaNYMFYwFQYDVR0lBA4wDAYKKwYBBAGCNwoDBDAyBgNVHREEKzApoCcGCisGAQQBgjcUAgOgGQwXcGFuc2lyQERFU0tUT1AtUFQ2R0E1SAAwCQYDVR0TBAIwADANBgkqhkiG9w0BAQUFAAOCAQEAohuNNHmMzks7ca0nR5FNqY0ygOwMxv+loAw4bSMwUtvPDbwMKoI59Q7ft7fV9OoGiwpZnE/TMn29Dz8gB+hWGc8wJ8p6MUMn9nj0rfA+7zA0cpe+adDXh+jsyRotOy9+oAItQ+4cGwChfB4FNt1z346IqvWgAhBdhYmKUPHgQH+OMb8w1AiGhw5+MLBG2waLTaZ6Uheh4/RWQBPvaGGtnKccVSCWkJ0EwKI+WWFWzA8AMQ5q2OeHN86QDeQQb5IOSJgBIX7MDZVO2qOjrrumiyZfQr3qLpuaI+G5U352QnIr4Au2hWtXtFC5YaGFdqEHgMKSR+1hwSq+NzgP+gc1iw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34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33"/>
            <mdssi:RelationshipReference xmlns:mdssi="http://schemas.openxmlformats.org/package/2006/digital-signature" SourceId="rId38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37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36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35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9"/>
          </Transform>
          <Transform Algorithm="http://www.w3.org/TR/2001/REC-xml-c14n-20010315"/>
        </Transforms>
        <DigestMethod Algorithm="http://www.w3.org/2000/09/xmldsig#sha1"/>
        <DigestValue>FK6IWWDJY84AJt4lCPdbMgxQOAw=</DigestValue>
      </Reference>
      <Reference URI="/ppt/commentAuthors.xml?ContentType=application/vnd.openxmlformats-officedocument.presentationml.commentAuthors+xml">
        <DigestMethod Algorithm="http://www.w3.org/2000/09/xmldsig#sha1"/>
        <DigestValue>8TsyS1O6FDlwch+QBXMlrc11x2I=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OdhT0K1k8Q08a7bRarF9Zp2L0MQ=</DigestValue>
      </Reference>
      <Reference URI="/ppt/handoutMasters/handoutMaster1.xml?ContentType=application/vnd.openxmlformats-officedocument.presentationml.handoutMaster+xml">
        <DigestMethod Algorithm="http://www.w3.org/2000/09/xmldsig#sha1"/>
        <DigestValue>C48vEyghDuuizh9qUsNbKi4azWo=</DigestValue>
      </Reference>
      <Reference URI="/ppt/media/audio1.wav?ContentType=audio/x-wav">
        <DigestMethod Algorithm="http://www.w3.org/2000/09/xmldsig#sha1"/>
        <DigestValue>01ymtg51svv0yE9UFotE3u37z/0=</DigestValue>
      </Reference>
      <Reference URI="/ppt/media/image1.jpg?ContentType=image/jpeg">
        <DigestMethod Algorithm="http://www.w3.org/2000/09/xmldsig#sha1"/>
        <DigestValue>sccB3L+iGMShPUDqheVZxYH/NrY=</DigestValue>
      </Reference>
      <Reference URI="/ppt/media/image2.png?ContentType=image/png">
        <DigestMethod Algorithm="http://www.w3.org/2000/09/xmldsig#sha1"/>
        <DigestValue>HiLSujsqolj39waoBoHYNw7251Q=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UK+aZXLskzfb720BpdJb+pH62O8=</DigestValue>
      </Reference>
      <Reference URI="/ppt/notesMasters/notesMaster1.xml?ContentType=application/vnd.openxmlformats-officedocument.presentationml.notesMaster+xml">
        <DigestMethod Algorithm="http://www.w3.org/2000/09/xmldsig#sha1"/>
        <DigestValue>vh4oEmbvmn6gxCL0/gx///LL61w=</DigestValue>
      </Reference>
      <Reference URI="/ppt/presentation.xml?ContentType=application/vnd.openxmlformats-officedocument.presentationml.presentation.main+xml">
        <DigestMethod Algorithm="http://www.w3.org/2000/09/xmldsig#sha1"/>
        <DigestValue>NW6NkG/0Pt7j9TkG1ZETF4vXBkg=</DigestValue>
      </Reference>
      <Reference URI="/ppt/presProps.xml?ContentType=application/vnd.openxmlformats-officedocument.presentationml.presProps+xml">
        <DigestMethod Algorithm="http://www.w3.org/2000/09/xmldsig#sha1"/>
        <DigestValue>q04HJcRh6B2aLuBQmWdl2bCd7ig=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slideLayout1.xml?ContentType=application/vnd.openxmlformats-officedocument.presentationml.slideLayout+xml">
        <DigestMethod Algorithm="http://www.w3.org/2000/09/xmldsig#sha1"/>
        <DigestValue>1WZSeghA0086da5DeYIEUJILy4U=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y8OEHNCgNzpvDP723vCH21/N5YQ=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A5UPON7U6lZZ7kfFpdD28xWP7LU=</DigestValue>
      </Reference>
      <Reference URI="/ppt/slideLayouts/slideLayout2.xml?ContentType=application/vnd.openxmlformats-officedocument.presentationml.slideLayout+xml">
        <DigestMethod Algorithm="http://www.w3.org/2000/09/xmldsig#sha1"/>
        <DigestValue>X7pCvxCVNugSi2jFjpy0neSpsXE=</DigestValue>
      </Reference>
      <Reference URI="/ppt/slideLayouts/slideLayout3.xml?ContentType=application/vnd.openxmlformats-officedocument.presentationml.slideLayout+xml">
        <DigestMethod Algorithm="http://www.w3.org/2000/09/xmldsig#sha1"/>
        <DigestValue>OVYdZSaRUj5Qo9T7yi6K65FSRLk=</DigestValue>
      </Reference>
      <Reference URI="/ppt/slideLayouts/slideLayout4.xml?ContentType=application/vnd.openxmlformats-officedocument.presentationml.slideLayout+xml">
        <DigestMethod Algorithm="http://www.w3.org/2000/09/xmldsig#sha1"/>
        <DigestValue>5U9RULBGG8so4kBNqVGQfgNCSNI=</DigestValue>
      </Reference>
      <Reference URI="/ppt/slideLayouts/slideLayout5.xml?ContentType=application/vnd.openxmlformats-officedocument.presentationml.slideLayout+xml">
        <DigestMethod Algorithm="http://www.w3.org/2000/09/xmldsig#sha1"/>
        <DigestValue>cz6cWJSnirDqs+K7E6G1QHm/l9E=</DigestValue>
      </Reference>
      <Reference URI="/ppt/slideLayouts/slideLayout6.xml?ContentType=application/vnd.openxmlformats-officedocument.presentationml.slideLayout+xml">
        <DigestMethod Algorithm="http://www.w3.org/2000/09/xmldsig#sha1"/>
        <DigestValue>AKrKB6x5eoaWKw2USIQ0ne5srUs=</DigestValue>
      </Reference>
      <Reference URI="/ppt/slideLayouts/slideLayout7.xml?ContentType=application/vnd.openxmlformats-officedocument.presentationml.slideLayout+xml">
        <DigestMethod Algorithm="http://www.w3.org/2000/09/xmldsig#sha1"/>
        <DigestValue>pg0Wyty80nCzyS0yf4sHKv3Jd5s=</DigestValue>
      </Reference>
      <Reference URI="/ppt/slideLayouts/slideLayout8.xml?ContentType=application/vnd.openxmlformats-officedocument.presentationml.slideLayout+xml">
        <DigestMethod Algorithm="http://www.w3.org/2000/09/xmldsig#sha1"/>
        <DigestValue>Rdxocpd9y3lOUR7z6ftjQEprqgk=</DigestValue>
      </Reference>
      <Reference URI="/ppt/slideLayouts/slideLayout9.xml?ContentType=application/vnd.openxmlformats-officedocument.presentationml.slideLayout+xml">
        <DigestMethod Algorithm="http://www.w3.org/2000/09/xmldsig#sha1"/>
        <DigestValue>+Nba4SMyhdihPQaxCLvyndxgIrg=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</Transform>
          <Transform Algorithm="http://www.w3.org/TR/2001/REC-xml-c14n-20010315"/>
        </Transforms>
        <DigestMethod Algorithm="http://www.w3.org/2000/09/xmldsig#sha1"/>
        <DigestValue>1xtdrECJAYb/5OdwLyJOHsRHosY=</DigestValue>
      </Reference>
      <Reference URI="/ppt/slideMasters/slideMaster1.xml?ContentType=application/vnd.openxmlformats-officedocument.presentationml.slideMaster+xml">
        <DigestMethod Algorithm="http://www.w3.org/2000/09/xmldsig#sha1"/>
        <DigestValue>CRFYGzdoIhEmw43t9IBHFxBs0QA=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6/prHu1x5smBwMGCyO3ErSNSq0o=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VfK3fXpSs9duj9/WkgeeDUyjf6w=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hjexKHFyzbz8ls0nthzFe05rugM=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Siv/HQopwZ83Q5kLHOsLqRb8Ihs=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Pp9uppY6Kr3cYGvl4v6iofjWYFY=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2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2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2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2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gOCv2F1TO49jKiSMemcz+Y+chWI=</DigestValue>
      </Reference>
      <Reference URI="/ppt/slides/_rels/slide3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XP5Z8h7IFpTlbPt2C4JacrsgZFQ=</DigestValue>
      </Reference>
      <Reference URI="/ppt/slides/_rels/slide3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5xs7TK9EkDbBffFMti2WJu/JfZk=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uz1IB7i3tJuRuQpM/knaHZrsCt8=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3v42Mn1VxVe4gYXYyLuhvH8fHW8=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oLCX7PD+A0PFpK4C+CfePceLlfs=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bdBDwFkYehYS7faW91q6okxWPRo=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dS1tvB3Gc2hXCxu71l0vei+BJFk=</DigestValue>
      </Reference>
      <Reference URI="/ppt/slides/slide1.xml?ContentType=application/vnd.openxmlformats-officedocument.presentationml.slide+xml">
        <DigestMethod Algorithm="http://www.w3.org/2000/09/xmldsig#sha1"/>
        <DigestValue>g3DIFymYnI+CO90Na0L4RWbWM0U=</DigestValue>
      </Reference>
      <Reference URI="/ppt/slides/slide10.xml?ContentType=application/vnd.openxmlformats-officedocument.presentationml.slide+xml">
        <DigestMethod Algorithm="http://www.w3.org/2000/09/xmldsig#sha1"/>
        <DigestValue>/MrOuZ3J7jSOHFCF9sbRNBJAyIM=</DigestValue>
      </Reference>
      <Reference URI="/ppt/slides/slide11.xml?ContentType=application/vnd.openxmlformats-officedocument.presentationml.slide+xml">
        <DigestMethod Algorithm="http://www.w3.org/2000/09/xmldsig#sha1"/>
        <DigestValue>gYj1E8YIIsGiFjseOfSrJssIeWU=</DigestValue>
      </Reference>
      <Reference URI="/ppt/slides/slide12.xml?ContentType=application/vnd.openxmlformats-officedocument.presentationml.slide+xml">
        <DigestMethod Algorithm="http://www.w3.org/2000/09/xmldsig#sha1"/>
        <DigestValue>oKm/D1PtOmUsa5z9JwAmiYsbuto=</DigestValue>
      </Reference>
      <Reference URI="/ppt/slides/slide13.xml?ContentType=application/vnd.openxmlformats-officedocument.presentationml.slide+xml">
        <DigestMethod Algorithm="http://www.w3.org/2000/09/xmldsig#sha1"/>
        <DigestValue>QoQ/M7ZIdzR7Pw/FZLS71fItKV0=</DigestValue>
      </Reference>
      <Reference URI="/ppt/slides/slide14.xml?ContentType=application/vnd.openxmlformats-officedocument.presentationml.slide+xml">
        <DigestMethod Algorithm="http://www.w3.org/2000/09/xmldsig#sha1"/>
        <DigestValue>Pfn13BTt+il2DpmPVxj5HQM/Ny0=</DigestValue>
      </Reference>
      <Reference URI="/ppt/slides/slide15.xml?ContentType=application/vnd.openxmlformats-officedocument.presentationml.slide+xml">
        <DigestMethod Algorithm="http://www.w3.org/2000/09/xmldsig#sha1"/>
        <DigestValue>zelsgsT9bMUtAlMajL2+drNW4ZI=</DigestValue>
      </Reference>
      <Reference URI="/ppt/slides/slide16.xml?ContentType=application/vnd.openxmlformats-officedocument.presentationml.slide+xml">
        <DigestMethod Algorithm="http://www.w3.org/2000/09/xmldsig#sha1"/>
        <DigestValue>0Z3PLhV2/5OkfK9kIyTPJMa9F1o=</DigestValue>
      </Reference>
      <Reference URI="/ppt/slides/slide17.xml?ContentType=application/vnd.openxmlformats-officedocument.presentationml.slide+xml">
        <DigestMethod Algorithm="http://www.w3.org/2000/09/xmldsig#sha1"/>
        <DigestValue>VqKBI2nRx0vXNysGWDjBAVXKwP4=</DigestValue>
      </Reference>
      <Reference URI="/ppt/slides/slide18.xml?ContentType=application/vnd.openxmlformats-officedocument.presentationml.slide+xml">
        <DigestMethod Algorithm="http://www.w3.org/2000/09/xmldsig#sha1"/>
        <DigestValue>JoxsGWQsYkBHHjkGgEooVbpRYAM=</DigestValue>
      </Reference>
      <Reference URI="/ppt/slides/slide19.xml?ContentType=application/vnd.openxmlformats-officedocument.presentationml.slide+xml">
        <DigestMethod Algorithm="http://www.w3.org/2000/09/xmldsig#sha1"/>
        <DigestValue>nzZgLBuzbVEX5UmRwwqxfYeuodU=</DigestValue>
      </Reference>
      <Reference URI="/ppt/slides/slide2.xml?ContentType=application/vnd.openxmlformats-officedocument.presentationml.slide+xml">
        <DigestMethod Algorithm="http://www.w3.org/2000/09/xmldsig#sha1"/>
        <DigestValue>mMH3czUgQuOWSaHRz2DPf4JksrU=</DigestValue>
      </Reference>
      <Reference URI="/ppt/slides/slide20.xml?ContentType=application/vnd.openxmlformats-officedocument.presentationml.slide+xml">
        <DigestMethod Algorithm="http://www.w3.org/2000/09/xmldsig#sha1"/>
        <DigestValue>dSjMA+WmAkIVCNzu29vGOq9Mv+4=</DigestValue>
      </Reference>
      <Reference URI="/ppt/slides/slide21.xml?ContentType=application/vnd.openxmlformats-officedocument.presentationml.slide+xml">
        <DigestMethod Algorithm="http://www.w3.org/2000/09/xmldsig#sha1"/>
        <DigestValue>oApVpPR0ZejPytYlo8wj9ZOTTrk=</DigestValue>
      </Reference>
      <Reference URI="/ppt/slides/slide22.xml?ContentType=application/vnd.openxmlformats-officedocument.presentationml.slide+xml">
        <DigestMethod Algorithm="http://www.w3.org/2000/09/xmldsig#sha1"/>
        <DigestValue>N/5sq6VkfnyFFKO0xLDnKDej6yY=</DigestValue>
      </Reference>
      <Reference URI="/ppt/slides/slide23.xml?ContentType=application/vnd.openxmlformats-officedocument.presentationml.slide+xml">
        <DigestMethod Algorithm="http://www.w3.org/2000/09/xmldsig#sha1"/>
        <DigestValue>htTSYubFWPS5AEmNHOaBrckzLtE=</DigestValue>
      </Reference>
      <Reference URI="/ppt/slides/slide24.xml?ContentType=application/vnd.openxmlformats-officedocument.presentationml.slide+xml">
        <DigestMethod Algorithm="http://www.w3.org/2000/09/xmldsig#sha1"/>
        <DigestValue>WEuynPOJ0oWOF1yGuj9m8rab4Kg=</DigestValue>
      </Reference>
      <Reference URI="/ppt/slides/slide25.xml?ContentType=application/vnd.openxmlformats-officedocument.presentationml.slide+xml">
        <DigestMethod Algorithm="http://www.w3.org/2000/09/xmldsig#sha1"/>
        <DigestValue>U6HGCoCtUGhVeOkL2igVb4tHOcA=</DigestValue>
      </Reference>
      <Reference URI="/ppt/slides/slide26.xml?ContentType=application/vnd.openxmlformats-officedocument.presentationml.slide+xml">
        <DigestMethod Algorithm="http://www.w3.org/2000/09/xmldsig#sha1"/>
        <DigestValue>SGpz/C6kY3zxP/sCZUZ36SnGwvg=</DigestValue>
      </Reference>
      <Reference URI="/ppt/slides/slide27.xml?ContentType=application/vnd.openxmlformats-officedocument.presentationml.slide+xml">
        <DigestMethod Algorithm="http://www.w3.org/2000/09/xmldsig#sha1"/>
        <DigestValue>8Rv0YPG9kDv8cS+7ufMYO7B8vIY=</DigestValue>
      </Reference>
      <Reference URI="/ppt/slides/slide28.xml?ContentType=application/vnd.openxmlformats-officedocument.presentationml.slide+xml">
        <DigestMethod Algorithm="http://www.w3.org/2000/09/xmldsig#sha1"/>
        <DigestValue>x+bB9euwiYX3Kvjy48wO/UK+Ha4=</DigestValue>
      </Reference>
      <Reference URI="/ppt/slides/slide29.xml?ContentType=application/vnd.openxmlformats-officedocument.presentationml.slide+xml">
        <DigestMethod Algorithm="http://www.w3.org/2000/09/xmldsig#sha1"/>
        <DigestValue>aJNxi4wUxfv/VX6vP6J7HmTVLCw=</DigestValue>
      </Reference>
      <Reference URI="/ppt/slides/slide3.xml?ContentType=application/vnd.openxmlformats-officedocument.presentationml.slide+xml">
        <DigestMethod Algorithm="http://www.w3.org/2000/09/xmldsig#sha1"/>
        <DigestValue>7Cvu8AivWGLLJ8c+V6XrtX9b7jE=</DigestValue>
      </Reference>
      <Reference URI="/ppt/slides/slide30.xml?ContentType=application/vnd.openxmlformats-officedocument.presentationml.slide+xml">
        <DigestMethod Algorithm="http://www.w3.org/2000/09/xmldsig#sha1"/>
        <DigestValue>Ds1fvLqZYY6Mk5CQtuzc/HfvugE=</DigestValue>
      </Reference>
      <Reference URI="/ppt/slides/slide31.xml?ContentType=application/vnd.openxmlformats-officedocument.presentationml.slide+xml">
        <DigestMethod Algorithm="http://www.w3.org/2000/09/xmldsig#sha1"/>
        <DigestValue>htD+Kdlu20ZfrHpT80KX/38dSX8=</DigestValue>
      </Reference>
      <Reference URI="/ppt/slides/slide4.xml?ContentType=application/vnd.openxmlformats-officedocument.presentationml.slide+xml">
        <DigestMethod Algorithm="http://www.w3.org/2000/09/xmldsig#sha1"/>
        <DigestValue>ibQ1edGpuQbOUeyB6wAuGu/2vsA=</DigestValue>
      </Reference>
      <Reference URI="/ppt/slides/slide5.xml?ContentType=application/vnd.openxmlformats-officedocument.presentationml.slide+xml">
        <DigestMethod Algorithm="http://www.w3.org/2000/09/xmldsig#sha1"/>
        <DigestValue>tTTVbeuuuvWU+kmK//GwM1T2uv4=</DigestValue>
      </Reference>
      <Reference URI="/ppt/slides/slide6.xml?ContentType=application/vnd.openxmlformats-officedocument.presentationml.slide+xml">
        <DigestMethod Algorithm="http://www.w3.org/2000/09/xmldsig#sha1"/>
        <DigestValue>JkGy7O2hHFLGcKgCYAzRpST4720=</DigestValue>
      </Reference>
      <Reference URI="/ppt/slides/slide7.xml?ContentType=application/vnd.openxmlformats-officedocument.presentationml.slide+xml">
        <DigestMethod Algorithm="http://www.w3.org/2000/09/xmldsig#sha1"/>
        <DigestValue>8k242vIgQl0piBq6VORzX8QcI78=</DigestValue>
      </Reference>
      <Reference URI="/ppt/slides/slide8.xml?ContentType=application/vnd.openxmlformats-officedocument.presentationml.slide+xml">
        <DigestMethod Algorithm="http://www.w3.org/2000/09/xmldsig#sha1"/>
        <DigestValue>KP+P/IkZVXwSB+6W0f+zYXO2Sig=</DigestValue>
      </Reference>
      <Reference URI="/ppt/slides/slide9.xml?ContentType=application/vnd.openxmlformats-officedocument.presentationml.slide+xml">
        <DigestMethod Algorithm="http://www.w3.org/2000/09/xmldsig#sha1"/>
        <DigestValue>h3Y/v+vwu/lAWT+b/nmwzaCUhYU=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K7HpBl6seRmDSrgfNh04HH4YEfA=</DigestValue>
      </Reference>
      <Reference URI="/ppt/theme/theme2.xml?ContentType=application/vnd.openxmlformats-officedocument.theme+xml">
        <DigestMethod Algorithm="http://www.w3.org/2000/09/xmldsig#sha1"/>
        <DigestValue>Kt1T/dAZtJZqTJIWEvac9Ngr3Y0=</DigestValue>
      </Reference>
      <Reference URI="/ppt/theme/theme3.xml?ContentType=application/vnd.openxmlformats-officedocument.theme+xml">
        <DigestMethod Algorithm="http://www.w3.org/2000/09/xmldsig#sha1"/>
        <DigestValue>IuyRTW3U5RBaB3MuoimtzKC97bE=</DigestValue>
      </Reference>
      <Reference URI="/ppt/theme/themeOverride1.xml?ContentType=application/vnd.openxmlformats-officedocument.themeOverride+xml">
        <DigestMethod Algorithm="http://www.w3.org/2000/09/xmldsig#sha1"/>
        <DigestValue>5ryaRm9lZ0Kr89yAU1beAgOCKg0=</DigestValue>
      </Reference>
      <Reference URI="/ppt/theme/themeOverride10.xml?ContentType=application/vnd.openxmlformats-officedocument.themeOverride+xml">
        <DigestMethod Algorithm="http://www.w3.org/2000/09/xmldsig#sha1"/>
        <DigestValue>5ryaRm9lZ0Kr89yAU1beAgOCKg0=</DigestValue>
      </Reference>
      <Reference URI="/ppt/theme/themeOverride2.xml?ContentType=application/vnd.openxmlformats-officedocument.themeOverride+xml">
        <DigestMethod Algorithm="http://www.w3.org/2000/09/xmldsig#sha1"/>
        <DigestValue>5ryaRm9lZ0Kr89yAU1beAgOCKg0=</DigestValue>
      </Reference>
      <Reference URI="/ppt/theme/themeOverride3.xml?ContentType=application/vnd.openxmlformats-officedocument.themeOverride+xml">
        <DigestMethod Algorithm="http://www.w3.org/2000/09/xmldsig#sha1"/>
        <DigestValue>5ryaRm9lZ0Kr89yAU1beAgOCKg0=</DigestValue>
      </Reference>
      <Reference URI="/ppt/theme/themeOverride4.xml?ContentType=application/vnd.openxmlformats-officedocument.themeOverride+xml">
        <DigestMethod Algorithm="http://www.w3.org/2000/09/xmldsig#sha1"/>
        <DigestValue>5ryaRm9lZ0Kr89yAU1beAgOCKg0=</DigestValue>
      </Reference>
      <Reference URI="/ppt/theme/themeOverride5.xml?ContentType=application/vnd.openxmlformats-officedocument.themeOverride+xml">
        <DigestMethod Algorithm="http://www.w3.org/2000/09/xmldsig#sha1"/>
        <DigestValue>5ryaRm9lZ0Kr89yAU1beAgOCKg0=</DigestValue>
      </Reference>
      <Reference URI="/ppt/theme/themeOverride6.xml?ContentType=application/vnd.openxmlformats-officedocument.themeOverride+xml">
        <DigestMethod Algorithm="http://www.w3.org/2000/09/xmldsig#sha1"/>
        <DigestValue>5ryaRm9lZ0Kr89yAU1beAgOCKg0=</DigestValue>
      </Reference>
      <Reference URI="/ppt/theme/themeOverride7.xml?ContentType=application/vnd.openxmlformats-officedocument.themeOverride+xml">
        <DigestMethod Algorithm="http://www.w3.org/2000/09/xmldsig#sha1"/>
        <DigestValue>5ryaRm9lZ0Kr89yAU1beAgOCKg0=</DigestValue>
      </Reference>
      <Reference URI="/ppt/theme/themeOverride8.xml?ContentType=application/vnd.openxmlformats-officedocument.themeOverride+xml">
        <DigestMethod Algorithm="http://www.w3.org/2000/09/xmldsig#sha1"/>
        <DigestValue>5ryaRm9lZ0Kr89yAU1beAgOCKg0=</DigestValue>
      </Reference>
      <Reference URI="/ppt/theme/themeOverride9.xml?ContentType=application/vnd.openxmlformats-officedocument.themeOverride+xml">
        <DigestMethod Algorithm="http://www.w3.org/2000/09/xmldsig#sha1"/>
        <DigestValue>5ryaRm9lZ0Kr89yAU1beAgOCKg0=</DigestValue>
      </Reference>
      <Reference URI="/ppt/viewProps.xml?ContentType=application/vnd.openxmlformats-officedocument.presentationml.viewProps+xml">
        <DigestMethod Algorithm="http://www.w3.org/2000/09/xmldsig#sha1"/>
        <DigestValue>dBnUixCwKXNoGRa36bS5U4oNLlg=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2020-05-08T08:03:49Z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16.0.12730/20</OfficeVersion>
          <ApplicationVersion>16.0.12730</ApplicationVersion>
          <Monitors>1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2020-05-08T08:03:49Z</xd:SigningTime>
          <xd:SigningCertificate>
            <xd:Cert>
              <xd:CertDigest>
                <DigestMethod Algorithm="http://www.w3.org/2000/09/xmldsig#sha1"/>
                <DigestValue>Dc9RSIC/kK98tiuHuEjQfSf71DM=</DigestValue>
              </xd:CertDigest>
              <xd:IssuerSerial>
                <X509IssuerName>CN=pansir</X509IssuerName>
                <X509SerialNumber>96206393099556378508643110210306876200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3927</Words>
  <Application>Microsoft Office PowerPoint</Application>
  <PresentationFormat>宽屏</PresentationFormat>
  <Paragraphs>895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等线</vt:lpstr>
      <vt:lpstr>楷体_GB2312</vt:lpstr>
      <vt:lpstr>隶书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主题​​</vt:lpstr>
      <vt:lpstr>PowerPoint 演示文稿</vt:lpstr>
      <vt:lpstr>关系模式规范化的必要性</vt:lpstr>
      <vt:lpstr>一个学籍E-R模型：</vt:lpstr>
      <vt:lpstr>方案1：把学籍E-R模型设计成一个关系模式</vt:lpstr>
      <vt:lpstr>DSC的问题1：数据冗余太大</vt:lpstr>
      <vt:lpstr>DSC的问题2：存在插入异常</vt:lpstr>
      <vt:lpstr>DSC的问题3：存在删除异常</vt:lpstr>
      <vt:lpstr>DSC的问题4：更新复杂</vt:lpstr>
      <vt:lpstr>方案2：把学籍E-R模型设计成4个关系模式</vt:lpstr>
      <vt:lpstr>PowerPoint 演示文稿</vt:lpstr>
      <vt:lpstr>结论：什么是一个“好”的关系模式？</vt:lpstr>
      <vt:lpstr>函数依赖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已知R(U={ABC},F={A→B, B→C}), 其F+如下：</vt:lpstr>
      <vt:lpstr>PowerPoint 演示文稿</vt:lpstr>
      <vt:lpstr>应用一例：证明逻辑蕴涵</vt:lpstr>
      <vt:lpstr>属性集闭包</vt:lpstr>
      <vt:lpstr>属性集闭包</vt:lpstr>
      <vt:lpstr>属性集闭包</vt:lpstr>
      <vt:lpstr>属性集闭包</vt:lpstr>
      <vt:lpstr>属性集闭包</vt:lpstr>
      <vt:lpstr>属性集闭包</vt:lpstr>
      <vt:lpstr>属性集闭包</vt:lpstr>
      <vt:lpstr>属性集闭包</vt:lpstr>
      <vt:lpstr>属性集闭包</vt:lpstr>
      <vt:lpstr>属性集闭包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pansir</dc:creator>
  <cp:lastModifiedBy>潘 勇浩</cp:lastModifiedBy>
  <cp:revision>484</cp:revision>
  <cp:lastPrinted>2020-05-08T04:09:00Z</cp:lastPrinted>
  <dcterms:created xsi:type="dcterms:W3CDTF">2016-09-04T04:12:03Z</dcterms:created>
  <dcterms:modified xsi:type="dcterms:W3CDTF">2020-05-08T08:03:48Z</dcterms:modified>
</cp:coreProperties>
</file>