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igs" ContentType="application/vnd.openxmlformats-package.digital-signature-origin"/>
  <Default Extension="wav" ContentType="audio/x-wav"/>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3.xml" ContentType="application/vnd.openxmlformats-officedocument.themeOverride+xml"/>
  <Override PartName="/ppt/theme/themeOverride7.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Override6.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_xmlsignatures/sig1.xml" ContentType="application/vnd.openxmlformats-package.digital-signature-xmlsignatur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package/2006/relationships/digital-signature/origin" Target="_xmlsignatures/origin.sigs"/><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56" r:id="rId2"/>
    <p:sldId id="441" r:id="rId3"/>
    <p:sldId id="305" r:id="rId4"/>
    <p:sldId id="691" r:id="rId5"/>
    <p:sldId id="692" r:id="rId6"/>
    <p:sldId id="696" r:id="rId7"/>
    <p:sldId id="697" r:id="rId8"/>
    <p:sldId id="698" r:id="rId9"/>
    <p:sldId id="699" r:id="rId10"/>
    <p:sldId id="700" r:id="rId11"/>
    <p:sldId id="701" r:id="rId12"/>
    <p:sldId id="688" r:id="rId13"/>
    <p:sldId id="316" r:id="rId14"/>
    <p:sldId id="317" r:id="rId15"/>
    <p:sldId id="318" r:id="rId16"/>
    <p:sldId id="319" r:id="rId17"/>
    <p:sldId id="320" r:id="rId18"/>
    <p:sldId id="325" r:id="rId19"/>
    <p:sldId id="652" r:id="rId20"/>
    <p:sldId id="326" r:id="rId21"/>
    <p:sldId id="327" r:id="rId22"/>
    <p:sldId id="330" r:id="rId23"/>
    <p:sldId id="383" r:id="rId24"/>
    <p:sldId id="659" r:id="rId25"/>
    <p:sldId id="653" r:id="rId26"/>
    <p:sldId id="662" r:id="rId27"/>
    <p:sldId id="663" r:id="rId28"/>
    <p:sldId id="664" r:id="rId29"/>
    <p:sldId id="389" r:id="rId30"/>
    <p:sldId id="665" r:id="rId31"/>
    <p:sldId id="392" r:id="rId32"/>
    <p:sldId id="341" r:id="rId33"/>
    <p:sldId id="342" r:id="rId34"/>
    <p:sldId id="702" r:id="rId35"/>
    <p:sldId id="703" r:id="rId36"/>
    <p:sldId id="382" r:id="rId37"/>
    <p:sldId id="395" r:id="rId38"/>
    <p:sldId id="666" r:id="rId39"/>
    <p:sldId id="397" r:id="rId40"/>
    <p:sldId id="660" r:id="rId41"/>
    <p:sldId id="661" r:id="rId42"/>
    <p:sldId id="689" r:id="rId43"/>
    <p:sldId id="345" r:id="rId44"/>
    <p:sldId id="346" r:id="rId45"/>
    <p:sldId id="347" r:id="rId46"/>
    <p:sldId id="348" r:id="rId47"/>
    <p:sldId id="349" r:id="rId48"/>
    <p:sldId id="350" r:id="rId49"/>
    <p:sldId id="351"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E8A5106-687A-450D-BB27-DB4A53806402}">
          <p14:sldIdLst>
            <p14:sldId id="256"/>
          </p14:sldIdLst>
        </p14:section>
        <p14:section name="无标题节" id="{5D17D565-BF3E-4E1C-8E50-BC818473CB61}">
          <p14:sldIdLst>
            <p14:sldId id="441"/>
            <p14:sldId id="305"/>
            <p14:sldId id="691"/>
            <p14:sldId id="692"/>
            <p14:sldId id="696"/>
            <p14:sldId id="697"/>
            <p14:sldId id="698"/>
            <p14:sldId id="699"/>
            <p14:sldId id="700"/>
            <p14:sldId id="701"/>
            <p14:sldId id="688"/>
            <p14:sldId id="316"/>
            <p14:sldId id="317"/>
            <p14:sldId id="318"/>
            <p14:sldId id="319"/>
            <p14:sldId id="320"/>
            <p14:sldId id="325"/>
            <p14:sldId id="652"/>
            <p14:sldId id="326"/>
            <p14:sldId id="327"/>
            <p14:sldId id="330"/>
            <p14:sldId id="383"/>
            <p14:sldId id="659"/>
            <p14:sldId id="653"/>
            <p14:sldId id="662"/>
            <p14:sldId id="663"/>
            <p14:sldId id="664"/>
            <p14:sldId id="389"/>
            <p14:sldId id="665"/>
            <p14:sldId id="392"/>
            <p14:sldId id="341"/>
            <p14:sldId id="342"/>
            <p14:sldId id="702"/>
            <p14:sldId id="703"/>
            <p14:sldId id="382"/>
            <p14:sldId id="395"/>
            <p14:sldId id="666"/>
            <p14:sldId id="397"/>
            <p14:sldId id="660"/>
            <p14:sldId id="661"/>
            <p14:sldId id="689"/>
            <p14:sldId id="345"/>
            <p14:sldId id="346"/>
            <p14:sldId id="347"/>
            <p14:sldId id="348"/>
            <p14:sldId id="349"/>
            <p14:sldId id="350"/>
            <p14:sldId id="351"/>
          </p14:sldIdLst>
        </p14:section>
        <p14:section name="默认节" id="{1BEE69AB-DD72-49C7-9D27-3DE7967C4B5C}">
          <p14:sldIdLst/>
        </p14:section>
        <p14:section name="无标题节" id="{F40BDE25-56A0-4F42-A755-85D9FEE9BB27}">
          <p14:sldIdLst/>
        </p14:section>
        <p14:section name="默认节" id="{CA90CE24-3E7E-4FBD-BBF7-A248EB3B364A}">
          <p14:sldIdLst/>
        </p14:section>
        <p14:section name="无标题节" id="{E92612EF-14D6-4880-8E6B-BB4AE3A6D2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sir" initials="p" lastIdx="1" clrIdx="0">
    <p:extLst>
      <p:ext uri="{19B8F6BF-5375-455C-9EA6-DF929625EA0E}">
        <p15:presenceInfo xmlns:p15="http://schemas.microsoft.com/office/powerpoint/2012/main" userId="pans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66CCFF"/>
    <a:srgbClr val="66FF33"/>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5238" autoAdjust="0"/>
  </p:normalViewPr>
  <p:slideViewPr>
    <p:cSldViewPr>
      <p:cViewPr varScale="1">
        <p:scale>
          <a:sx n="83" d="100"/>
          <a:sy n="83" d="100"/>
        </p:scale>
        <p:origin x="576" y="67"/>
      </p:cViewPr>
      <p:guideLst>
        <p:guide orient="horz" pos="2160"/>
        <p:guide pos="3840"/>
      </p:guideLst>
    </p:cSldViewPr>
  </p:slideViewPr>
  <p:outlineViewPr>
    <p:cViewPr>
      <p:scale>
        <a:sx n="33" d="100"/>
        <a:sy n="33" d="100"/>
      </p:scale>
      <p:origin x="0" y="9150"/>
    </p:cViewPr>
    <p:sldLst>
      <p:sld r:id="rId1" collapse="1"/>
    </p:sldLst>
  </p:outlineViewPr>
  <p:notesTextViewPr>
    <p:cViewPr>
      <p:scale>
        <a:sx n="1" d="1"/>
        <a:sy n="1" d="1"/>
      </p:scale>
      <p:origin x="0" y="0"/>
    </p:cViewPr>
  </p:notesTextViewPr>
  <p:notesViewPr>
    <p:cSldViewPr>
      <p:cViewPr varScale="1">
        <p:scale>
          <a:sx n="63" d="100"/>
          <a:sy n="63" d="100"/>
        </p:scale>
        <p:origin x="228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D572298-6E5C-45A7-8DDE-E4451CF4CA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B540FB1-9121-4750-8A79-327A377D80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D65523-C028-4DB9-90D7-9236D678E762}" type="datetimeFigureOut">
              <a:rPr lang="zh-CN" altLang="en-US" smtClean="0"/>
              <a:t>2020/5/15</a:t>
            </a:fld>
            <a:endParaRPr lang="zh-CN" altLang="en-US"/>
          </a:p>
        </p:txBody>
      </p:sp>
      <p:sp>
        <p:nvSpPr>
          <p:cNvPr id="4" name="页脚占位符 3">
            <a:extLst>
              <a:ext uri="{FF2B5EF4-FFF2-40B4-BE49-F238E27FC236}">
                <a16:creationId xmlns:a16="http://schemas.microsoft.com/office/drawing/2014/main" id="{41B17499-28E8-4CE7-96AE-8F3BC928D71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360B60C-F1D4-4B4D-8A90-7D99723D91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409448-78F6-45D9-BD03-14932238E34B}" type="slidenum">
              <a:rPr lang="zh-CN" altLang="en-US" smtClean="0"/>
              <a:t>‹#›</a:t>
            </a:fld>
            <a:endParaRPr lang="zh-CN" altLang="en-US"/>
          </a:p>
        </p:txBody>
      </p:sp>
    </p:spTree>
    <p:extLst>
      <p:ext uri="{BB962C8B-B14F-4D97-AF65-F5344CB8AC3E}">
        <p14:creationId xmlns:p14="http://schemas.microsoft.com/office/powerpoint/2010/main" val="2899309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9BBECC-95BD-44F0-9A5B-3A77644942D4}" type="datetimeFigureOut">
              <a:rPr lang="zh-CN" altLang="en-US" smtClean="0"/>
              <a:t>2020/5/15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A304DF-C1BA-40AE-A248-EE1FD47657DE}" type="slidenum">
              <a:rPr lang="zh-CN" altLang="en-US" smtClean="0"/>
              <a:t>‹#›</a:t>
            </a:fld>
            <a:endParaRPr lang="zh-CN" altLang="en-US"/>
          </a:p>
        </p:txBody>
      </p:sp>
    </p:spTree>
    <p:extLst>
      <p:ext uri="{BB962C8B-B14F-4D97-AF65-F5344CB8AC3E}">
        <p14:creationId xmlns:p14="http://schemas.microsoft.com/office/powerpoint/2010/main" val="112340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E23FA18-E9C0-46B0-908F-810C4DF19BD8}" type="datetimeFigureOut">
              <a:rPr lang="zh-CN" altLang="en-US" smtClean="0"/>
              <a:t>2020/5/15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1528494217"/>
      </p:ext>
    </p:extLst>
  </p:cSld>
  <p:clrMapOvr>
    <a:masterClrMapping/>
  </p:clrMapOvr>
  <p:transition spd="slow">
    <p:wipe dir="r"/>
    <p:sndAc>
      <p:stSnd>
        <p:snd r:embed="rId1" name="arrow.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23FA18-E9C0-46B0-908F-810C4DF19BD8}" type="datetimeFigureOut">
              <a:rPr lang="zh-CN" altLang="en-US" smtClean="0"/>
              <a:t>2020/5/15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1207155770"/>
      </p:ext>
    </p:extLst>
  </p:cSld>
  <p:clrMapOvr>
    <a:masterClrMapping/>
  </p:clrMapOvr>
  <p:transition spd="slow">
    <p:wipe dir="r"/>
    <p:sndAc>
      <p:stSnd>
        <p:snd r:embed="rId1" name="arrow.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23FA18-E9C0-46B0-908F-810C4DF19BD8}" type="datetimeFigureOut">
              <a:rPr lang="zh-CN" altLang="en-US" smtClean="0"/>
              <a:t>2020/5/15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1624791346"/>
      </p:ext>
    </p:extLst>
  </p:cSld>
  <p:clrMapOvr>
    <a:masterClrMapping/>
  </p:clrMapOvr>
  <p:transition spd="slow">
    <p:wipe dir="r"/>
    <p:sndAc>
      <p:stSnd>
        <p:snd r:embed="rId1" name="arrow.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u="none"/>
            </a:lvl1p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23FA18-E9C0-46B0-908F-810C4DF19BD8}" type="datetimeFigureOut">
              <a:rPr lang="zh-CN" altLang="en-US" smtClean="0"/>
              <a:t>2020/5/15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3480636031"/>
      </p:ext>
    </p:extLst>
  </p:cSld>
  <p:clrMapOvr>
    <a:masterClrMapping/>
  </p:clrMapOvr>
  <p:transition spd="slow">
    <p:wipe dir="r"/>
    <p:sndAc>
      <p:stSnd>
        <p:snd r:embed="rId1" name="arrow.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E23FA18-E9C0-46B0-908F-810C4DF19BD8}" type="datetimeFigureOut">
              <a:rPr lang="zh-CN" altLang="en-US" smtClean="0"/>
              <a:t>2020/5/15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3955692531"/>
      </p:ext>
    </p:extLst>
  </p:cSld>
  <p:clrMapOvr>
    <a:masterClrMapping/>
  </p:clrMapOvr>
  <p:transition spd="slow">
    <p:wipe dir="r"/>
    <p:sndAc>
      <p:stSnd>
        <p:snd r:embed="rId1" name="arrow.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E23FA18-E9C0-46B0-908F-810C4DF19BD8}" type="datetimeFigureOut">
              <a:rPr lang="zh-CN" altLang="en-US" smtClean="0"/>
              <a:t>2020/5/15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1527613974"/>
      </p:ext>
    </p:extLst>
  </p:cSld>
  <p:clrMapOvr>
    <a:masterClrMapping/>
  </p:clrMapOvr>
  <p:transition spd="slow">
    <p:wipe dir="r"/>
    <p:sndAc>
      <p:stSnd>
        <p:snd r:embed="rId1" name="arrow.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E23FA18-E9C0-46B0-908F-810C4DF19BD8}" type="datetimeFigureOut">
              <a:rPr lang="zh-CN" altLang="en-US" smtClean="0"/>
              <a:t>2020/5/15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1375138244"/>
      </p:ext>
    </p:extLst>
  </p:cSld>
  <p:clrMapOvr>
    <a:masterClrMapping/>
  </p:clrMapOvr>
  <p:transition spd="slow">
    <p:wipe dir="r"/>
    <p:sndAc>
      <p:stSnd>
        <p:snd r:embed="rId1" name="arrow.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E23FA18-E9C0-46B0-908F-810C4DF19BD8}" type="datetimeFigureOut">
              <a:rPr lang="zh-CN" altLang="en-US" smtClean="0"/>
              <a:t>2020/5/15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204638713"/>
      </p:ext>
    </p:extLst>
  </p:cSld>
  <p:clrMapOvr>
    <a:masterClrMapping/>
  </p:clrMapOvr>
  <p:transition spd="slow">
    <p:wipe dir="r"/>
    <p:sndAc>
      <p:stSnd>
        <p:snd r:embed="rId1" name="arrow.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23FA18-E9C0-46B0-908F-810C4DF19BD8}" type="datetimeFigureOut">
              <a:rPr lang="zh-CN" altLang="en-US" smtClean="0"/>
              <a:t>2020/5/15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3643391146"/>
      </p:ext>
    </p:extLst>
  </p:cSld>
  <p:clrMapOvr>
    <a:masterClrMapping/>
  </p:clrMapOvr>
  <p:transition spd="slow">
    <p:wipe dir="r"/>
    <p:sndAc>
      <p:stSnd>
        <p:snd r:embed="rId1" name="arrow.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E23FA18-E9C0-46B0-908F-810C4DF19BD8}" type="datetimeFigureOut">
              <a:rPr lang="zh-CN" altLang="en-US" smtClean="0"/>
              <a:t>2020/5/15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1105957631"/>
      </p:ext>
    </p:extLst>
  </p:cSld>
  <p:clrMapOvr>
    <a:masterClrMapping/>
  </p:clrMapOvr>
  <p:transition spd="slow">
    <p:wipe dir="r"/>
    <p:sndAc>
      <p:stSnd>
        <p:snd r:embed="rId1" name="arrow.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E23FA18-E9C0-46B0-908F-810C4DF19BD8}" type="datetimeFigureOut">
              <a:rPr lang="zh-CN" altLang="en-US" smtClean="0"/>
              <a:t>2020/5/15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AC636D-AD7D-4FC6-A0F9-DD2B0358BE85}" type="slidenum">
              <a:rPr lang="zh-CN" altLang="en-US" smtClean="0"/>
              <a:t>‹#›</a:t>
            </a:fld>
            <a:endParaRPr lang="zh-CN" altLang="en-US"/>
          </a:p>
        </p:txBody>
      </p:sp>
    </p:spTree>
    <p:extLst>
      <p:ext uri="{BB962C8B-B14F-4D97-AF65-F5344CB8AC3E}">
        <p14:creationId xmlns:p14="http://schemas.microsoft.com/office/powerpoint/2010/main" val="2784601604"/>
      </p:ext>
    </p:extLst>
  </p:cSld>
  <p:clrMapOvr>
    <a:masterClrMapping/>
  </p:clrMapOvr>
  <p:transition spd="slow">
    <p:wipe dir="r"/>
    <p:sndAc>
      <p:stSnd>
        <p:snd r:embed="rId1" name="arrow.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06132" y="92019"/>
            <a:ext cx="6340197"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lgn="l" eaLnBrk="0" fontAlgn="base" hangingPunct="0">
              <a:spcAft>
                <a:spcPct val="0"/>
              </a:spcAft>
            </a:pPr>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baseline="0">
                <a:solidFill>
                  <a:schemeClr val="bg1"/>
                </a:solidFill>
                <a:latin typeface="Arial" pitchFamily="34" charset="0"/>
                <a:ea typeface="微软雅黑" pitchFamily="34" charset="-122"/>
              </a:defRPr>
            </a:lvl1pPr>
          </a:lstStyle>
          <a:p>
            <a:fld id="{DE23FA18-E9C0-46B0-908F-810C4DF19BD8}" type="datetimeFigureOut">
              <a:rPr lang="zh-CN" altLang="en-US" smtClean="0"/>
              <a:pPr/>
              <a:t>2020/5/15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baseline="0">
                <a:solidFill>
                  <a:schemeClr val="bg1"/>
                </a:solidFill>
                <a:latin typeface="Arial" pitchFamily="34" charset="0"/>
                <a:ea typeface="微软雅黑" pitchFamily="34" charset="-122"/>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baseline="0">
                <a:solidFill>
                  <a:schemeClr val="bg1"/>
                </a:solidFill>
                <a:latin typeface="Arial" pitchFamily="34" charset="0"/>
                <a:ea typeface="微软雅黑" pitchFamily="34" charset="-122"/>
              </a:defRPr>
            </a:lvl1pPr>
          </a:lstStyle>
          <a:p>
            <a:fld id="{0DAC636D-AD7D-4FC6-A0F9-DD2B0358BE85}" type="slidenum">
              <a:rPr lang="zh-CN" altLang="en-US" smtClean="0"/>
              <a:pPr/>
              <a:t>‹#›</a:t>
            </a:fld>
            <a:endParaRPr lang="zh-CN" altLang="en-US"/>
          </a:p>
        </p:txBody>
      </p:sp>
      <p:sp>
        <p:nvSpPr>
          <p:cNvPr id="9" name="Text Box 10"/>
          <p:cNvSpPr txBox="1">
            <a:spLocks noChangeArrowheads="1"/>
          </p:cNvSpPr>
          <p:nvPr userDrawn="1"/>
        </p:nvSpPr>
        <p:spPr bwMode="auto">
          <a:xfrm>
            <a:off x="10087942" y="150259"/>
            <a:ext cx="2000548" cy="184666"/>
          </a:xfrm>
          <a:prstGeom prst="rect">
            <a:avLst/>
          </a:prstGeom>
          <a:noFill/>
          <a:ln w="12700" cap="sq">
            <a:noFill/>
            <a:miter lim="800000"/>
            <a:headEnd/>
            <a:tailEnd/>
          </a:ln>
          <a:effectLst/>
        </p:spPr>
        <p:txBody>
          <a:bodyPr wrap="none" lIns="0" tIns="0" rIns="0" bIns="0">
            <a:spAutoFit/>
          </a:bodyPr>
          <a:lstStyle/>
          <a:p>
            <a:pPr algn="ctr" fontAlgn="base">
              <a:spcBef>
                <a:spcPct val="0"/>
              </a:spcBef>
              <a:spcAft>
                <a:spcPct val="0"/>
              </a:spcAft>
              <a:defRPr/>
            </a:pPr>
            <a:r>
              <a:rPr lang="zh-CN" altLang="en-US" baseline="-25000" dirty="0">
                <a:solidFill>
                  <a:srgbClr val="8BB1E9"/>
                </a:solidFill>
                <a:effectLst>
                  <a:outerShdw blurRad="38100" dist="38100" dir="2700000" algn="tl">
                    <a:srgbClr val="000000"/>
                  </a:outerShdw>
                </a:effectLst>
                <a:latin typeface="Times New Roman" pitchFamily="18" charset="0"/>
                <a:ea typeface="宋体" pitchFamily="2" charset="-122"/>
              </a:rPr>
              <a:t>四川农业大学    潘勇浩    </a:t>
            </a:r>
            <a:r>
              <a:rPr lang="en-US" altLang="zh-CN" baseline="-25000" dirty="0">
                <a:solidFill>
                  <a:srgbClr val="8BB1E9"/>
                </a:solidFill>
                <a:effectLst>
                  <a:outerShdw blurRad="38100" dist="38100" dir="2700000" algn="tl">
                    <a:srgbClr val="000000"/>
                  </a:outerShdw>
                </a:effectLst>
                <a:latin typeface="Times New Roman" pitchFamily="18" charset="0"/>
                <a:ea typeface="宋体" pitchFamily="2" charset="-122"/>
              </a:rPr>
              <a:t>2020</a:t>
            </a:r>
            <a:endParaRPr lang="zh-CN" altLang="en-US" baseline="-25000" dirty="0">
              <a:solidFill>
                <a:srgbClr val="8BB1E9"/>
              </a:solidFill>
              <a:effectLst>
                <a:outerShdw blurRad="38100" dist="38100" dir="2700000" algn="tl">
                  <a:srgbClr val="000000"/>
                </a:outerShdw>
              </a:effectLst>
              <a:latin typeface="Times New Roman" pitchFamily="18" charset="0"/>
              <a:ea typeface="宋体" pitchFamily="2" charset="-122"/>
            </a:endParaRPr>
          </a:p>
        </p:txBody>
      </p:sp>
      <p:sp>
        <p:nvSpPr>
          <p:cNvPr id="10" name="椭圆 9"/>
          <p:cNvSpPr/>
          <p:nvPr userDrawn="1"/>
        </p:nvSpPr>
        <p:spPr>
          <a:xfrm rot="16200000">
            <a:off x="410427" y="244211"/>
            <a:ext cx="398347" cy="398346"/>
          </a:xfrm>
          <a:prstGeom prst="ellipse">
            <a:avLst/>
          </a:prstGeom>
          <a:noFill/>
          <a:ln>
            <a:solidFill>
              <a:srgbClr val="FCF873">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1DF97"/>
              </a:solidFill>
            </a:endParaRPr>
          </a:p>
        </p:txBody>
      </p:sp>
      <p:cxnSp>
        <p:nvCxnSpPr>
          <p:cNvPr id="11" name="直接连接符 10"/>
          <p:cNvCxnSpPr/>
          <p:nvPr userDrawn="1"/>
        </p:nvCxnSpPr>
        <p:spPr>
          <a:xfrm>
            <a:off x="4703" y="445962"/>
            <a:ext cx="495705" cy="0"/>
          </a:xfrm>
          <a:prstGeom prst="line">
            <a:avLst/>
          </a:prstGeom>
          <a:ln>
            <a:solidFill>
              <a:srgbClr val="FCF873">
                <a:alpha val="70000"/>
              </a:srgbClr>
            </a:solidFill>
          </a:ln>
        </p:spPr>
        <p:style>
          <a:lnRef idx="1">
            <a:schemeClr val="accent1"/>
          </a:lnRef>
          <a:fillRef idx="0">
            <a:schemeClr val="accent1"/>
          </a:fillRef>
          <a:effectRef idx="0">
            <a:schemeClr val="accent1"/>
          </a:effectRef>
          <a:fontRef idx="minor">
            <a:schemeClr val="tx1"/>
          </a:fontRef>
        </p:style>
      </p:cxnSp>
      <p:sp>
        <p:nvSpPr>
          <p:cNvPr id="12" name="椭圆 11"/>
          <p:cNvSpPr>
            <a:spLocks noChangeAspect="1"/>
          </p:cNvSpPr>
          <p:nvPr userDrawn="1"/>
        </p:nvSpPr>
        <p:spPr>
          <a:xfrm rot="16200000">
            <a:off x="500408" y="334926"/>
            <a:ext cx="221871" cy="221871"/>
          </a:xfrm>
          <a:prstGeom prst="ellipse">
            <a:avLst/>
          </a:prstGeom>
          <a:gradFill>
            <a:gsLst>
              <a:gs pos="68000">
                <a:srgbClr val="C69135"/>
              </a:gs>
              <a:gs pos="31000">
                <a:srgbClr val="E6D38F"/>
              </a:gs>
              <a:gs pos="0">
                <a:srgbClr val="FCD860"/>
              </a:gs>
              <a:gs pos="100000">
                <a:srgbClr val="F1DF97"/>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1DF97"/>
              </a:solidFill>
            </a:endParaRPr>
          </a:p>
        </p:txBody>
      </p:sp>
      <p:cxnSp>
        <p:nvCxnSpPr>
          <p:cNvPr id="13" name="直接连接符 12">
            <a:extLst>
              <a:ext uri="{FF2B5EF4-FFF2-40B4-BE49-F238E27FC236}">
                <a16:creationId xmlns:a16="http://schemas.microsoft.com/office/drawing/2014/main" id="{FD945C47-2E82-4D37-8BD2-145DC1F0E210}"/>
              </a:ext>
            </a:extLst>
          </p:cNvPr>
          <p:cNvCxnSpPr>
            <a:cxnSpLocks/>
          </p:cNvCxnSpPr>
          <p:nvPr userDrawn="1"/>
        </p:nvCxnSpPr>
        <p:spPr>
          <a:xfrm>
            <a:off x="9984432" y="445962"/>
            <a:ext cx="2207568" cy="0"/>
          </a:xfrm>
          <a:prstGeom prst="line">
            <a:avLst/>
          </a:prstGeom>
          <a:ln>
            <a:solidFill>
              <a:srgbClr val="FCF873">
                <a:alpha val="7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664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r"/>
    <p:sndAc>
      <p:stSnd>
        <p:snd r:embed="rId13" name="arrow.wav"/>
      </p:stSnd>
    </p:sndAc>
  </p:transition>
  <p:txStyles>
    <p:titleStyle>
      <a:lvl1pPr algn="ctr" defTabSz="914400" rtl="0" eaLnBrk="1" latinLnBrk="0" hangingPunct="1">
        <a:spcBef>
          <a:spcPct val="0"/>
        </a:spcBef>
        <a:buNone/>
        <a:defRPr lang="zh-CN" altLang="en-US" sz="4000" b="1" kern="1200" baseline="0" dirty="0">
          <a:solidFill>
            <a:srgbClr val="FF9900"/>
          </a:solidFill>
          <a:effectLst/>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chemeClr val="bg1"/>
          </a:solidFill>
          <a:latin typeface="Arial" pitchFamily="34" charset="0"/>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baseline="0">
          <a:solidFill>
            <a:schemeClr val="bg1"/>
          </a:solidFill>
          <a:latin typeface="Arial" pitchFamily="34" charset="0"/>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bg1"/>
          </a:solidFill>
          <a:latin typeface="Arial" pitchFamily="34" charset="0"/>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bg1"/>
          </a:solidFill>
          <a:latin typeface="Arial" pitchFamily="34" charset="0"/>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bg1"/>
          </a:solidFill>
          <a:latin typeface="Arial" pitchFamily="34" charset="0"/>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audio" Target="../media/audio1.wav"/><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audio" Target="../media/audio1.wav"/><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audio" Target="../media/audio1.wav"/><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audio" Target="../media/audio1.wav"/><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audio" Target="../media/audio1.wav"/><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audio" Target="../media/audio1.wav"/><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audio" Target="../media/audio1.wav"/><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WordArt 21"/>
          <p:cNvSpPr>
            <a:spLocks noChangeArrowheads="1" noChangeShapeType="1" noTextEdit="1"/>
          </p:cNvSpPr>
          <p:nvPr/>
        </p:nvSpPr>
        <p:spPr bwMode="auto">
          <a:xfrm>
            <a:off x="4655840" y="1767124"/>
            <a:ext cx="2586300" cy="793963"/>
          </a:xfrm>
          <a:prstGeom prst="rect">
            <a:avLst/>
          </a:prstGeom>
        </p:spPr>
        <p:txBody>
          <a:bodyPr wrap="none" fromWordArt="1">
            <a:prstTxWarp prst="textPlain">
              <a:avLst>
                <a:gd name="adj" fmla="val 50000"/>
              </a:avLst>
            </a:prstTxWarp>
          </a:bodyPr>
          <a:lstStyle/>
          <a:p>
            <a:pPr algn="dist">
              <a:defRPr/>
            </a:pPr>
            <a:r>
              <a:rPr lang="zh-CN" altLang="en-US" sz="2800" kern="10" spc="300" dirty="0">
                <a:ln w="19050" cap="sq">
                  <a:solidFill>
                    <a:srgbClr val="FFCC00"/>
                  </a:solidFill>
                  <a:round/>
                  <a:headEnd/>
                  <a:tailEnd/>
                </a:ln>
                <a:gradFill rotWithShape="0">
                  <a:gsLst>
                    <a:gs pos="0">
                      <a:srgbClr val="50080D"/>
                    </a:gs>
                    <a:gs pos="100000">
                      <a:srgbClr val="FF0000"/>
                    </a:gs>
                  </a:gsLst>
                  <a:lin ang="2700000" scaled="1"/>
                </a:gradFill>
                <a:effectLst>
                  <a:outerShdw dist="35921" dir="2700000" algn="ctr" rotWithShape="0">
                    <a:srgbClr val="000514">
                      <a:alpha val="80000"/>
                    </a:srgbClr>
                  </a:outerShdw>
                </a:effectLst>
                <a:latin typeface="隶书"/>
                <a:ea typeface="隶书"/>
              </a:rPr>
              <a:t>第</a:t>
            </a:r>
            <a:r>
              <a:rPr lang="en-US" altLang="zh-CN" sz="2800" kern="10" spc="300" dirty="0">
                <a:ln w="19050" cap="sq">
                  <a:solidFill>
                    <a:srgbClr val="FFCC00"/>
                  </a:solidFill>
                  <a:round/>
                  <a:headEnd/>
                  <a:tailEnd/>
                </a:ln>
                <a:gradFill rotWithShape="0">
                  <a:gsLst>
                    <a:gs pos="0">
                      <a:srgbClr val="50080D"/>
                    </a:gs>
                    <a:gs pos="100000">
                      <a:srgbClr val="FF0000"/>
                    </a:gs>
                  </a:gsLst>
                  <a:lin ang="2700000" scaled="1"/>
                </a:gradFill>
                <a:effectLst>
                  <a:outerShdw dist="35921" dir="2700000" algn="ctr" rotWithShape="0">
                    <a:srgbClr val="000514">
                      <a:alpha val="80000"/>
                    </a:srgbClr>
                  </a:outerShdw>
                </a:effectLst>
                <a:latin typeface="隶书"/>
                <a:ea typeface="隶书"/>
              </a:rPr>
              <a:t>6</a:t>
            </a:r>
            <a:r>
              <a:rPr lang="zh-CN" altLang="en-US" sz="2800" kern="10" spc="300" dirty="0">
                <a:ln w="19050" cap="sq">
                  <a:solidFill>
                    <a:srgbClr val="FFCC00"/>
                  </a:solidFill>
                  <a:round/>
                  <a:headEnd/>
                  <a:tailEnd/>
                </a:ln>
                <a:gradFill rotWithShape="0">
                  <a:gsLst>
                    <a:gs pos="0">
                      <a:srgbClr val="50080D"/>
                    </a:gs>
                    <a:gs pos="100000">
                      <a:srgbClr val="FF0000"/>
                    </a:gs>
                  </a:gsLst>
                  <a:lin ang="2700000" scaled="1"/>
                </a:gradFill>
                <a:effectLst>
                  <a:outerShdw dist="35921" dir="2700000" algn="ctr" rotWithShape="0">
                    <a:srgbClr val="000514">
                      <a:alpha val="80000"/>
                    </a:srgbClr>
                  </a:outerShdw>
                </a:effectLst>
                <a:latin typeface="隶书"/>
                <a:ea typeface="隶书"/>
              </a:rPr>
              <a:t>章</a:t>
            </a:r>
          </a:p>
        </p:txBody>
      </p:sp>
      <p:sp>
        <p:nvSpPr>
          <p:cNvPr id="6" name="标题 1">
            <a:extLst>
              <a:ext uri="{FF2B5EF4-FFF2-40B4-BE49-F238E27FC236}">
                <a16:creationId xmlns:a16="http://schemas.microsoft.com/office/drawing/2014/main" id="{32884304-7B48-4472-9ACD-ADDBD2C672A1}"/>
              </a:ext>
            </a:extLst>
          </p:cNvPr>
          <p:cNvSpPr txBox="1">
            <a:spLocks/>
          </p:cNvSpPr>
          <p:nvPr/>
        </p:nvSpPr>
        <p:spPr bwMode="auto">
          <a:xfrm>
            <a:off x="767408" y="3429000"/>
            <a:ext cx="10729192" cy="1475884"/>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spAutoFit/>
          </a:bodyPr>
          <a:lstStyle>
            <a:lvl1pPr algn="l" rtl="0" eaLnBrk="0" fontAlgn="base" hangingPunct="0">
              <a:spcBef>
                <a:spcPct val="0"/>
              </a:spcBef>
              <a:spcAft>
                <a:spcPct val="0"/>
              </a:spcAft>
              <a:defRPr sz="4000">
                <a:solidFill>
                  <a:srgbClr val="FF99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lvl="0" algn="dist">
              <a:defRPr/>
            </a:pPr>
            <a:r>
              <a:rPr lang="zh-CN" altLang="en-US" sz="6600" kern="10" spc="300" baseline="-25000" dirty="0">
                <a:ln w="28575" cap="sq">
                  <a:solidFill>
                    <a:srgbClr val="FFCC00"/>
                  </a:solidFill>
                  <a:round/>
                  <a:headEnd/>
                  <a:tailEnd/>
                </a:ln>
                <a:gradFill rotWithShape="1">
                  <a:gsLst>
                    <a:gs pos="0">
                      <a:srgbClr val="50080D"/>
                    </a:gs>
                    <a:gs pos="100000">
                      <a:srgbClr val="FF0000"/>
                    </a:gs>
                  </a:gsLst>
                  <a:lin ang="2700000" scaled="1"/>
                </a:gradFill>
                <a:effectLst>
                  <a:outerShdw dist="35921" dir="2700000" algn="ctr" rotWithShape="0">
                    <a:srgbClr val="000514">
                      <a:alpha val="79999"/>
                    </a:srgbClr>
                  </a:outerShdw>
                </a:effectLst>
                <a:latin typeface="隶书"/>
                <a:ea typeface="隶书"/>
              </a:rPr>
              <a:t>关系数据库设计理论</a:t>
            </a:r>
          </a:p>
        </p:txBody>
      </p:sp>
    </p:spTree>
    <p:extLst>
      <p:ext uri="{BB962C8B-B14F-4D97-AF65-F5344CB8AC3E}">
        <p14:creationId xmlns:p14="http://schemas.microsoft.com/office/powerpoint/2010/main" val="3511854362"/>
      </p:ext>
    </p:extLst>
  </p:cSld>
  <p:clrMapOvr>
    <a:masterClrMapping/>
  </p:clrMapOvr>
  <mc:AlternateContent xmlns:mc="http://schemas.openxmlformats.org/markup-compatibility/2006" xmlns:p14="http://schemas.microsoft.com/office/powerpoint/2010/main">
    <mc:Choice Requires="p14">
      <p:transition p14:dur="0">
        <p:sndAc>
          <p:stSnd>
            <p:snd r:embed="rId2" name="arrow.wav"/>
          </p:stSnd>
        </p:sndAc>
      </p:transition>
    </mc:Choice>
    <mc:Fallback xmlns="">
      <p:transition>
        <p:sndAc>
          <p:stSnd>
            <p:snd r:embed="rId3"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471490" name="Text Box 2"/>
          <p:cNvSpPr txBox="1">
            <a:spLocks noChangeArrowheads="1"/>
          </p:cNvSpPr>
          <p:nvPr/>
        </p:nvSpPr>
        <p:spPr bwMode="auto">
          <a:xfrm>
            <a:off x="980513" y="28319"/>
            <a:ext cx="2710211"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lvl1pPr lvl="0" defTabSz="914400" eaLnBrk="1" latinLnBrk="0" hangingPunct="1">
              <a:spcBef>
                <a:spcPts val="0"/>
              </a:spcBef>
              <a:buNone/>
              <a:defRPr sz="4000" b="1" baseline="0">
                <a:solidFill>
                  <a:srgbClr val="FFFFCC"/>
                </a:solidFill>
                <a:effectLst>
                  <a:outerShdw blurRad="38100" dist="38100" dir="2700000" algn="tl">
                    <a:srgbClr val="000000"/>
                  </a:outerShdw>
                </a:effectLst>
                <a:latin typeface="Arial" pitchFamily="34" charset="0"/>
                <a:ea typeface="微软雅黑" pitchFamily="34" charset="-122"/>
                <a:cs typeface="+mj-cs"/>
              </a:defRPr>
            </a:lvl1pPr>
          </a:lstStyle>
          <a:p>
            <a:pPr marL="0" marR="0" lvl="0" indent="0" algn="l" defTabSz="914400" rtl="0" eaLnBrk="1" fontAlgn="base" latinLnBrk="0" hangingPunct="1">
              <a:lnSpc>
                <a:spcPct val="100000"/>
              </a:lnSpc>
              <a:spcBef>
                <a:spcPts val="0"/>
              </a:spcBef>
              <a:spcAft>
                <a:spcPct val="25000"/>
              </a:spcAft>
              <a:buClrTx/>
              <a:buSzPct val="80000"/>
              <a:buFont typeface="Wingdings" pitchFamily="2" charset="2"/>
              <a:buNone/>
              <a:tabLst/>
              <a:defRPr/>
            </a:pPr>
            <a:r>
              <a:rPr kumimoji="1" lang="zh-CN" altLang="en-US"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rPr>
              <a:t>问题的引入</a:t>
            </a:r>
            <a:endParaRPr kumimoji="1" lang="en-US" altLang="zh-CN"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endParaRPr>
          </a:p>
        </p:txBody>
      </p:sp>
      <p:graphicFrame>
        <p:nvGraphicFramePr>
          <p:cNvPr id="9" name="Group 4">
            <a:extLst>
              <a:ext uri="{FF2B5EF4-FFF2-40B4-BE49-F238E27FC236}">
                <a16:creationId xmlns:a16="http://schemas.microsoft.com/office/drawing/2014/main" id="{473CF411-FB1F-4737-BF96-CD43FBCAE60B}"/>
              </a:ext>
            </a:extLst>
          </p:cNvPr>
          <p:cNvGraphicFramePr>
            <a:graphicFrameLocks noGrp="1"/>
          </p:cNvGraphicFramePr>
          <p:nvPr/>
        </p:nvGraphicFramePr>
        <p:xfrm>
          <a:off x="695400" y="4653136"/>
          <a:ext cx="2345433" cy="1828800"/>
        </p:xfrm>
        <a:graphic>
          <a:graphicData uri="http://schemas.openxmlformats.org/drawingml/2006/table">
            <a:tbl>
              <a:tblPr/>
              <a:tblGrid>
                <a:gridCol w="781811">
                  <a:extLst>
                    <a:ext uri="{9D8B030D-6E8A-4147-A177-3AD203B41FA5}">
                      <a16:colId xmlns:a16="http://schemas.microsoft.com/office/drawing/2014/main" val="20000"/>
                    </a:ext>
                  </a:extLst>
                </a:gridCol>
                <a:gridCol w="781811">
                  <a:extLst>
                    <a:ext uri="{9D8B030D-6E8A-4147-A177-3AD203B41FA5}">
                      <a16:colId xmlns:a16="http://schemas.microsoft.com/office/drawing/2014/main" val="20001"/>
                    </a:ext>
                  </a:extLst>
                </a:gridCol>
                <a:gridCol w="781811">
                  <a:extLst>
                    <a:ext uri="{9D8B030D-6E8A-4147-A177-3AD203B41FA5}">
                      <a16:colId xmlns:a16="http://schemas.microsoft.com/office/drawing/2014/main" val="20002"/>
                    </a:ext>
                  </a:extLst>
                </a:gridCol>
              </a:tblGrid>
              <a:tr h="2743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学号</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姓名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bg1"/>
                          </a:solidFill>
                          <a:effectLst/>
                          <a:latin typeface="Times New Roman" pitchFamily="18" charset="0"/>
                          <a:ea typeface="宋体" pitchFamily="2" charset="-122"/>
                        </a:rPr>
                        <a:t>系名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赵龙</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钟伟</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0" name="Group 40">
            <a:extLst>
              <a:ext uri="{FF2B5EF4-FFF2-40B4-BE49-F238E27FC236}">
                <a16:creationId xmlns:a16="http://schemas.microsoft.com/office/drawing/2014/main" id="{156CFC84-5775-4988-8475-1695598CB5DE}"/>
              </a:ext>
            </a:extLst>
          </p:cNvPr>
          <p:cNvGraphicFramePr>
            <a:graphicFrameLocks noGrp="1"/>
          </p:cNvGraphicFramePr>
          <p:nvPr>
            <p:extLst>
              <p:ext uri="{D42A27DB-BD31-4B8C-83A1-F6EECF244321}">
                <p14:modId xmlns:p14="http://schemas.microsoft.com/office/powerpoint/2010/main" val="3223148110"/>
              </p:ext>
            </p:extLst>
          </p:nvPr>
        </p:nvGraphicFramePr>
        <p:xfrm>
          <a:off x="8472264" y="2795643"/>
          <a:ext cx="3167880" cy="3657600"/>
        </p:xfrm>
        <a:graphic>
          <a:graphicData uri="http://schemas.openxmlformats.org/drawingml/2006/table">
            <a:tbl>
              <a:tblPr/>
              <a:tblGrid>
                <a:gridCol w="972813">
                  <a:extLst>
                    <a:ext uri="{9D8B030D-6E8A-4147-A177-3AD203B41FA5}">
                      <a16:colId xmlns:a16="http://schemas.microsoft.com/office/drawing/2014/main" val="20000"/>
                    </a:ext>
                  </a:extLst>
                </a:gridCol>
                <a:gridCol w="1366161">
                  <a:extLst>
                    <a:ext uri="{9D8B030D-6E8A-4147-A177-3AD203B41FA5}">
                      <a16:colId xmlns:a16="http://schemas.microsoft.com/office/drawing/2014/main" val="20001"/>
                    </a:ext>
                  </a:extLst>
                </a:gridCol>
                <a:gridCol w="828906">
                  <a:extLst>
                    <a:ext uri="{9D8B030D-6E8A-4147-A177-3AD203B41FA5}">
                      <a16:colId xmlns:a16="http://schemas.microsoft.com/office/drawing/2014/main" val="20002"/>
                    </a:ext>
                  </a:extLst>
                </a:gridCol>
              </a:tblGrid>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学号</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课名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成绩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数据库</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80</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数据结构</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68</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数据库</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1" name="Group 112">
            <a:extLst>
              <a:ext uri="{FF2B5EF4-FFF2-40B4-BE49-F238E27FC236}">
                <a16:creationId xmlns:a16="http://schemas.microsoft.com/office/drawing/2014/main" id="{2AFCE016-5540-4A6A-B4AB-1974F4632781}"/>
              </a:ext>
            </a:extLst>
          </p:cNvPr>
          <p:cNvGraphicFramePr>
            <a:graphicFrameLocks noGrp="1"/>
          </p:cNvGraphicFramePr>
          <p:nvPr>
            <p:extLst>
              <p:ext uri="{D42A27DB-BD31-4B8C-83A1-F6EECF244321}">
                <p14:modId xmlns:p14="http://schemas.microsoft.com/office/powerpoint/2010/main" val="493367468"/>
              </p:ext>
            </p:extLst>
          </p:nvPr>
        </p:nvGraphicFramePr>
        <p:xfrm>
          <a:off x="6188429" y="4914840"/>
          <a:ext cx="1786532" cy="1524000"/>
        </p:xfrm>
        <a:graphic>
          <a:graphicData uri="http://schemas.openxmlformats.org/drawingml/2006/table">
            <a:tbl>
              <a:tblPr/>
              <a:tblGrid>
                <a:gridCol w="679745">
                  <a:extLst>
                    <a:ext uri="{9D8B030D-6E8A-4147-A177-3AD203B41FA5}">
                      <a16:colId xmlns:a16="http://schemas.microsoft.com/office/drawing/2014/main" val="20000"/>
                    </a:ext>
                  </a:extLst>
                </a:gridCol>
                <a:gridCol w="1106787">
                  <a:extLst>
                    <a:ext uri="{9D8B030D-6E8A-4147-A177-3AD203B41FA5}">
                      <a16:colId xmlns:a16="http://schemas.microsoft.com/office/drawing/2014/main" val="20001"/>
                    </a:ext>
                  </a:extLst>
                </a:gridCol>
              </a:tblGrid>
              <a:tr h="150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系名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系主任</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王浩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0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2" name="Group 136">
            <a:extLst>
              <a:ext uri="{FF2B5EF4-FFF2-40B4-BE49-F238E27FC236}">
                <a16:creationId xmlns:a16="http://schemas.microsoft.com/office/drawing/2014/main" id="{43687E37-EC47-4C1E-AE27-7B72221C160F}"/>
              </a:ext>
            </a:extLst>
          </p:cNvPr>
          <p:cNvGraphicFramePr>
            <a:graphicFrameLocks noGrp="1"/>
          </p:cNvGraphicFramePr>
          <p:nvPr/>
        </p:nvGraphicFramePr>
        <p:xfrm>
          <a:off x="3601223" y="4653136"/>
          <a:ext cx="2042792" cy="1828800"/>
        </p:xfrm>
        <a:graphic>
          <a:graphicData uri="http://schemas.openxmlformats.org/drawingml/2006/table">
            <a:tbl>
              <a:tblPr/>
              <a:tblGrid>
                <a:gridCol w="1350481">
                  <a:extLst>
                    <a:ext uri="{9D8B030D-6E8A-4147-A177-3AD203B41FA5}">
                      <a16:colId xmlns:a16="http://schemas.microsoft.com/office/drawing/2014/main" val="20000"/>
                    </a:ext>
                  </a:extLst>
                </a:gridCol>
                <a:gridCol w="692311">
                  <a:extLst>
                    <a:ext uri="{9D8B030D-6E8A-4147-A177-3AD203B41FA5}">
                      <a16:colId xmlns:a16="http://schemas.microsoft.com/office/drawing/2014/main" val="20001"/>
                    </a:ext>
                  </a:extLst>
                </a:gridCol>
              </a:tblGrid>
              <a:tr h="150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课名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学分</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数据库</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数据结构</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2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2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4" name="Rectangle 168">
            <a:extLst>
              <a:ext uri="{FF2B5EF4-FFF2-40B4-BE49-F238E27FC236}">
                <a16:creationId xmlns:a16="http://schemas.microsoft.com/office/drawing/2014/main" id="{54E5C276-77C6-415D-95F5-8DB56CAD51CC}"/>
              </a:ext>
            </a:extLst>
          </p:cNvPr>
          <p:cNvSpPr>
            <a:spLocks noChangeArrowheads="1"/>
          </p:cNvSpPr>
          <p:nvPr/>
        </p:nvSpPr>
        <p:spPr bwMode="auto">
          <a:xfrm>
            <a:off x="983432" y="4078462"/>
            <a:ext cx="352194" cy="576293"/>
          </a:xfrm>
          <a:prstGeom prst="rect">
            <a:avLst/>
          </a:prstGeom>
          <a:noFill/>
          <a:ln w="12700" cap="sq">
            <a:noFill/>
            <a:miter lim="800000"/>
            <a:headEnd/>
            <a:tailEnd/>
          </a:ln>
          <a:effectLst/>
        </p:spPr>
        <p:txBody>
          <a:bodyPr wrap="none" lIns="72000" tIns="72000" rIns="72000" bIns="720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FF00"/>
                </a:solidFill>
                <a:effectLst>
                  <a:outerShdw blurRad="38100" dist="38100" dir="2700000" algn="tl">
                    <a:srgbClr val="000000"/>
                  </a:outerShdw>
                </a:effectLst>
                <a:uLnTx/>
                <a:uFillTx/>
                <a:ea typeface="楷体_GB2312" pitchFamily="49" charset="-122"/>
                <a:cs typeface="+mn-cs"/>
              </a:rPr>
              <a:t>S</a:t>
            </a:r>
            <a:endParaRPr kumimoji="1" lang="zh-CN" altLang="en-US" sz="2800" b="0" i="0" u="none" strike="noStrike" kern="1200" cap="none" spc="0" normalizeH="0" baseline="0" noProof="0">
              <a:ln>
                <a:noFill/>
              </a:ln>
              <a:solidFill>
                <a:srgbClr val="FFFF00"/>
              </a:solidFill>
              <a:effectLst>
                <a:outerShdw blurRad="38100" dist="38100" dir="2700000" algn="tl">
                  <a:srgbClr val="000000"/>
                </a:outerShdw>
              </a:effectLst>
              <a:uLnTx/>
              <a:uFillTx/>
              <a:ea typeface="楷体_GB2312" pitchFamily="49" charset="-122"/>
              <a:cs typeface="+mn-cs"/>
            </a:endParaRPr>
          </a:p>
        </p:txBody>
      </p:sp>
      <p:sp>
        <p:nvSpPr>
          <p:cNvPr id="15" name="Rectangle 169">
            <a:extLst>
              <a:ext uri="{FF2B5EF4-FFF2-40B4-BE49-F238E27FC236}">
                <a16:creationId xmlns:a16="http://schemas.microsoft.com/office/drawing/2014/main" id="{062BCDAA-317A-4D06-A6DB-EC9694A14584}"/>
              </a:ext>
            </a:extLst>
          </p:cNvPr>
          <p:cNvSpPr>
            <a:spLocks noChangeArrowheads="1"/>
          </p:cNvSpPr>
          <p:nvPr/>
        </p:nvSpPr>
        <p:spPr bwMode="auto">
          <a:xfrm>
            <a:off x="8518302" y="2271769"/>
            <a:ext cx="592645" cy="576293"/>
          </a:xfrm>
          <a:prstGeom prst="rect">
            <a:avLst/>
          </a:prstGeom>
          <a:noFill/>
          <a:ln w="12700" cap="sq">
            <a:noFill/>
            <a:miter lim="800000"/>
            <a:headEnd/>
            <a:tailEnd/>
          </a:ln>
          <a:effectLst/>
        </p:spPr>
        <p:txBody>
          <a:bodyPr wrap="none" lIns="72000" tIns="72000" rIns="72000" bIns="720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FF00"/>
                </a:solidFill>
                <a:effectLst>
                  <a:outerShdw blurRad="38100" dist="38100" dir="2700000" algn="tl">
                    <a:srgbClr val="000000"/>
                  </a:outerShdw>
                </a:effectLst>
                <a:uLnTx/>
                <a:uFillTx/>
                <a:ea typeface="楷体_GB2312" pitchFamily="49" charset="-122"/>
                <a:cs typeface="+mn-cs"/>
              </a:rPr>
              <a:t>SC</a:t>
            </a:r>
            <a:endParaRPr kumimoji="1" lang="zh-CN" altLang="en-US" sz="2800" b="0" i="0" u="none" strike="noStrike" kern="1200" cap="none" spc="0" normalizeH="0" baseline="0" noProof="0">
              <a:ln>
                <a:noFill/>
              </a:ln>
              <a:solidFill>
                <a:srgbClr val="FFFF00"/>
              </a:solidFill>
              <a:effectLst>
                <a:outerShdw blurRad="38100" dist="38100" dir="2700000" algn="tl">
                  <a:srgbClr val="000000"/>
                </a:outerShdw>
              </a:effectLst>
              <a:uLnTx/>
              <a:uFillTx/>
              <a:ea typeface="楷体_GB2312" pitchFamily="49" charset="-122"/>
              <a:cs typeface="+mn-cs"/>
            </a:endParaRPr>
          </a:p>
        </p:txBody>
      </p:sp>
      <p:sp>
        <p:nvSpPr>
          <p:cNvPr id="16" name="Rectangle 170">
            <a:extLst>
              <a:ext uri="{FF2B5EF4-FFF2-40B4-BE49-F238E27FC236}">
                <a16:creationId xmlns:a16="http://schemas.microsoft.com/office/drawing/2014/main" id="{1F179A21-79C1-47B1-A937-DDA41197FDF7}"/>
              </a:ext>
            </a:extLst>
          </p:cNvPr>
          <p:cNvSpPr>
            <a:spLocks noChangeArrowheads="1"/>
          </p:cNvSpPr>
          <p:nvPr/>
        </p:nvSpPr>
        <p:spPr bwMode="auto">
          <a:xfrm>
            <a:off x="6234467" y="4390966"/>
            <a:ext cx="419520" cy="576293"/>
          </a:xfrm>
          <a:prstGeom prst="rect">
            <a:avLst/>
          </a:prstGeom>
          <a:noFill/>
          <a:ln w="12700" cap="sq">
            <a:noFill/>
            <a:miter lim="800000"/>
            <a:headEnd/>
            <a:tailEnd/>
          </a:ln>
          <a:effectLst/>
        </p:spPr>
        <p:txBody>
          <a:bodyPr wrap="none" lIns="72000" tIns="72000" rIns="72000" bIns="720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FF00"/>
                </a:solidFill>
                <a:effectLst>
                  <a:outerShdw blurRad="38100" dist="38100" dir="2700000" algn="tl">
                    <a:srgbClr val="000000"/>
                  </a:outerShdw>
                </a:effectLst>
                <a:uLnTx/>
                <a:uFillTx/>
                <a:ea typeface="楷体_GB2312" pitchFamily="49" charset="-122"/>
                <a:cs typeface="+mn-cs"/>
              </a:rPr>
              <a:t>D</a:t>
            </a:r>
            <a:endParaRPr kumimoji="1" lang="zh-CN" altLang="en-US" sz="2800" b="0" i="0" u="none" strike="noStrike" kern="1200" cap="none" spc="0" normalizeH="0" baseline="0" noProof="0">
              <a:ln>
                <a:noFill/>
              </a:ln>
              <a:solidFill>
                <a:srgbClr val="FFFF00"/>
              </a:solidFill>
              <a:effectLst>
                <a:outerShdw blurRad="38100" dist="38100" dir="2700000" algn="tl">
                  <a:srgbClr val="000000"/>
                </a:outerShdw>
              </a:effectLst>
              <a:uLnTx/>
              <a:uFillTx/>
              <a:ea typeface="楷体_GB2312" pitchFamily="49" charset="-122"/>
              <a:cs typeface="+mn-cs"/>
            </a:endParaRPr>
          </a:p>
        </p:txBody>
      </p:sp>
      <p:sp>
        <p:nvSpPr>
          <p:cNvPr id="17" name="Rectangle 171">
            <a:extLst>
              <a:ext uri="{FF2B5EF4-FFF2-40B4-BE49-F238E27FC236}">
                <a16:creationId xmlns:a16="http://schemas.microsoft.com/office/drawing/2014/main" id="{E63A98F5-374B-4451-AA5A-11F4089A8D7A}"/>
              </a:ext>
            </a:extLst>
          </p:cNvPr>
          <p:cNvSpPr>
            <a:spLocks noChangeArrowheads="1"/>
          </p:cNvSpPr>
          <p:nvPr/>
        </p:nvSpPr>
        <p:spPr bwMode="auto">
          <a:xfrm>
            <a:off x="3934277" y="4078461"/>
            <a:ext cx="385857" cy="576293"/>
          </a:xfrm>
          <a:prstGeom prst="rect">
            <a:avLst/>
          </a:prstGeom>
          <a:noFill/>
          <a:ln w="12700" cap="sq">
            <a:noFill/>
            <a:miter lim="800000"/>
            <a:headEnd/>
            <a:tailEnd/>
          </a:ln>
          <a:effectLst/>
        </p:spPr>
        <p:txBody>
          <a:bodyPr wrap="none" lIns="72000" tIns="72000" rIns="72000" bIns="720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FF00"/>
                </a:solidFill>
                <a:effectLst>
                  <a:outerShdw blurRad="38100" dist="38100" dir="2700000" algn="tl">
                    <a:srgbClr val="000000"/>
                  </a:outerShdw>
                </a:effectLst>
                <a:uLnTx/>
                <a:uFillTx/>
                <a:ea typeface="楷体_GB2312" pitchFamily="49" charset="-122"/>
                <a:cs typeface="+mn-cs"/>
              </a:rPr>
              <a:t>C</a:t>
            </a:r>
            <a:endParaRPr kumimoji="1" lang="zh-CN" altLang="en-US" sz="2800" b="0" i="0" u="none" strike="noStrike" kern="1200" cap="none" spc="0" normalizeH="0" baseline="0" noProof="0">
              <a:ln>
                <a:noFill/>
              </a:ln>
              <a:solidFill>
                <a:srgbClr val="FFFF00"/>
              </a:solidFill>
              <a:effectLst>
                <a:outerShdw blurRad="38100" dist="38100" dir="2700000" algn="tl">
                  <a:srgbClr val="000000"/>
                </a:outerShdw>
              </a:effectLst>
              <a:uLnTx/>
              <a:uFillTx/>
              <a:ea typeface="楷体_GB2312" pitchFamily="49" charset="-122"/>
              <a:cs typeface="+mn-cs"/>
            </a:endParaRPr>
          </a:p>
        </p:txBody>
      </p:sp>
      <p:sp>
        <p:nvSpPr>
          <p:cNvPr id="18" name="Rectangle 171">
            <a:extLst>
              <a:ext uri="{FF2B5EF4-FFF2-40B4-BE49-F238E27FC236}">
                <a16:creationId xmlns:a16="http://schemas.microsoft.com/office/drawing/2014/main" id="{ACC1C90E-394D-4DBB-98E3-0E67FAFCBAC5}"/>
              </a:ext>
            </a:extLst>
          </p:cNvPr>
          <p:cNvSpPr>
            <a:spLocks noChangeArrowheads="1"/>
          </p:cNvSpPr>
          <p:nvPr/>
        </p:nvSpPr>
        <p:spPr bwMode="auto">
          <a:xfrm>
            <a:off x="695400" y="1267402"/>
            <a:ext cx="4343400" cy="457200"/>
          </a:xfrm>
          <a:prstGeom prst="rect">
            <a:avLst/>
          </a:prstGeom>
          <a:noFill/>
          <a:ln w="12700" cap="sq">
            <a:noFill/>
            <a:miter lim="800000"/>
            <a:headEnd/>
            <a:tailEnd/>
          </a:ln>
          <a:effectLst/>
        </p:spPr>
        <p:txBody>
          <a:bodyPr lIns="0" tIns="0" rIns="0" bIns="0"/>
          <a:lstStyle/>
          <a:p>
            <a:pPr marL="377825" marR="0" lvl="0" indent="-377825" algn="l" defTabSz="914400" rtl="0" eaLnBrk="1" fontAlgn="base" latinLnBrk="0" hangingPunct="1">
              <a:lnSpc>
                <a:spcPct val="150000"/>
              </a:lnSpc>
              <a:spcBef>
                <a:spcPct val="0"/>
              </a:spcBef>
              <a:spcAft>
                <a:spcPct val="0"/>
              </a:spcAft>
              <a:buClrTx/>
              <a:buSzTx/>
              <a:buFontTx/>
              <a:buChar char="•"/>
              <a:tabLst/>
              <a:defRPr/>
            </a:pPr>
            <a:r>
              <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数据冗余最小</a:t>
            </a:r>
          </a:p>
          <a:p>
            <a:pPr marL="377825" marR="0" lvl="0" indent="-377825" algn="l" defTabSz="914400" rtl="0" eaLnBrk="1" fontAlgn="base" latinLnBrk="0" hangingPunct="1">
              <a:lnSpc>
                <a:spcPct val="150000"/>
              </a:lnSpc>
              <a:spcBef>
                <a:spcPct val="0"/>
              </a:spcBef>
              <a:spcAft>
                <a:spcPct val="0"/>
              </a:spcAft>
              <a:buClrTx/>
              <a:buSzTx/>
              <a:buFontTx/>
              <a:buChar char="•"/>
              <a:tabLst/>
              <a:defRPr/>
            </a:pPr>
            <a:r>
              <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没有插入异常</a:t>
            </a:r>
          </a:p>
        </p:txBody>
      </p:sp>
      <p:sp>
        <p:nvSpPr>
          <p:cNvPr id="19" name="Rectangle 171">
            <a:extLst>
              <a:ext uri="{FF2B5EF4-FFF2-40B4-BE49-F238E27FC236}">
                <a16:creationId xmlns:a16="http://schemas.microsoft.com/office/drawing/2014/main" id="{0DF656F4-FD44-4A7B-B797-37FEB0089336}"/>
              </a:ext>
            </a:extLst>
          </p:cNvPr>
          <p:cNvSpPr>
            <a:spLocks noChangeArrowheads="1"/>
          </p:cNvSpPr>
          <p:nvPr/>
        </p:nvSpPr>
        <p:spPr bwMode="auto">
          <a:xfrm>
            <a:off x="4909995" y="1267402"/>
            <a:ext cx="4343400" cy="457200"/>
          </a:xfrm>
          <a:prstGeom prst="rect">
            <a:avLst/>
          </a:prstGeom>
          <a:noFill/>
          <a:ln w="12700" cap="sq">
            <a:noFill/>
            <a:miter lim="800000"/>
            <a:headEnd/>
            <a:tailEnd/>
          </a:ln>
          <a:effectLst/>
        </p:spPr>
        <p:txBody>
          <a:bodyPr lIns="0" tIns="0" rIns="0" bIns="0"/>
          <a:lstStyle/>
          <a:p>
            <a:pPr marL="377825" marR="0" lvl="0" indent="-377825" algn="l" defTabSz="914400" rtl="0" eaLnBrk="1" fontAlgn="base" latinLnBrk="0" hangingPunct="1">
              <a:lnSpc>
                <a:spcPct val="150000"/>
              </a:lnSpc>
              <a:spcBef>
                <a:spcPct val="0"/>
              </a:spcBef>
              <a:spcAft>
                <a:spcPct val="0"/>
              </a:spcAft>
              <a:buClrTx/>
              <a:buSzTx/>
              <a:buFontTx/>
              <a:buChar char="•"/>
              <a:tabLst/>
              <a:defRPr/>
            </a:pPr>
            <a:r>
              <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没有删除异常</a:t>
            </a:r>
          </a:p>
          <a:p>
            <a:pPr marL="377825" marR="0" lvl="0" indent="-377825" algn="l" defTabSz="914400" rtl="0" eaLnBrk="1" fontAlgn="base" latinLnBrk="0" hangingPunct="1">
              <a:lnSpc>
                <a:spcPct val="150000"/>
              </a:lnSpc>
              <a:spcBef>
                <a:spcPct val="0"/>
              </a:spcBef>
              <a:spcAft>
                <a:spcPct val="0"/>
              </a:spcAft>
              <a:buClrTx/>
              <a:buSzTx/>
              <a:buFontTx/>
              <a:buChar char="•"/>
              <a:tabLst/>
              <a:defRPr/>
            </a:pPr>
            <a:r>
              <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更新简单</a:t>
            </a:r>
          </a:p>
        </p:txBody>
      </p:sp>
    </p:spTree>
    <p:extLst>
      <p:ext uri="{BB962C8B-B14F-4D97-AF65-F5344CB8AC3E}">
        <p14:creationId xmlns:p14="http://schemas.microsoft.com/office/powerpoint/2010/main" val="11615848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3" name="arrow.wav"/>
          </p:stSnd>
        </p:sndAc>
      </p:transition>
    </mc:Choice>
    <mc:Fallback xmlns="">
      <p:transition spd="slow">
        <p:fade/>
        <p:sndAc>
          <p:stSnd>
            <p:snd r:embed="rId5"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471490" name="Text Box 2"/>
          <p:cNvSpPr txBox="1">
            <a:spLocks noChangeArrowheads="1"/>
          </p:cNvSpPr>
          <p:nvPr/>
        </p:nvSpPr>
        <p:spPr bwMode="auto">
          <a:xfrm>
            <a:off x="980513" y="28319"/>
            <a:ext cx="2710211"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lvl1pPr lvl="0" defTabSz="914400" eaLnBrk="1" latinLnBrk="0" hangingPunct="1">
              <a:spcBef>
                <a:spcPts val="0"/>
              </a:spcBef>
              <a:buNone/>
              <a:defRPr sz="4000" b="1" baseline="0">
                <a:solidFill>
                  <a:srgbClr val="FFFFCC"/>
                </a:solidFill>
                <a:effectLst>
                  <a:outerShdw blurRad="38100" dist="38100" dir="2700000" algn="tl">
                    <a:srgbClr val="000000"/>
                  </a:outerShdw>
                </a:effectLst>
                <a:latin typeface="Arial" pitchFamily="34" charset="0"/>
                <a:ea typeface="微软雅黑" pitchFamily="34" charset="-122"/>
                <a:cs typeface="+mj-cs"/>
              </a:defRPr>
            </a:lvl1pPr>
          </a:lstStyle>
          <a:p>
            <a:pPr marL="0" marR="0" lvl="0" indent="0" algn="l" defTabSz="914400" rtl="0" eaLnBrk="1" fontAlgn="base" latinLnBrk="0" hangingPunct="1">
              <a:lnSpc>
                <a:spcPct val="100000"/>
              </a:lnSpc>
              <a:spcBef>
                <a:spcPts val="0"/>
              </a:spcBef>
              <a:spcAft>
                <a:spcPct val="25000"/>
              </a:spcAft>
              <a:buClrTx/>
              <a:buSzPct val="80000"/>
              <a:buFont typeface="Wingdings" pitchFamily="2" charset="2"/>
              <a:buNone/>
              <a:tabLst/>
              <a:defRPr/>
            </a:pPr>
            <a:r>
              <a:rPr kumimoji="1" lang="zh-CN" altLang="en-US"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rPr>
              <a:t>问题的引入</a:t>
            </a:r>
            <a:endParaRPr kumimoji="1" lang="en-US" altLang="zh-CN"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endParaRPr>
          </a:p>
        </p:txBody>
      </p:sp>
      <p:sp>
        <p:nvSpPr>
          <p:cNvPr id="13" name="Rectangle 3">
            <a:extLst>
              <a:ext uri="{FF2B5EF4-FFF2-40B4-BE49-F238E27FC236}">
                <a16:creationId xmlns:a16="http://schemas.microsoft.com/office/drawing/2014/main" id="{22A8CA32-86D9-4C09-8AAF-862A5E4F4A63}"/>
              </a:ext>
            </a:extLst>
          </p:cNvPr>
          <p:cNvSpPr>
            <a:spLocks noGrp="1" noChangeArrowheads="1"/>
          </p:cNvSpPr>
          <p:nvPr>
            <p:ph type="title"/>
          </p:nvPr>
        </p:nvSpPr>
        <p:spPr>
          <a:xfrm>
            <a:off x="980513" y="1052736"/>
            <a:ext cx="8516938" cy="584775"/>
          </a:xfrm>
        </p:spPr>
        <p:txBody>
          <a:bodyPr wrap="square"/>
          <a:lstStyle/>
          <a:p>
            <a:pPr algn="l">
              <a:buFont typeface="Wingdings" pitchFamily="2" charset="2"/>
              <a:buNone/>
            </a:pPr>
            <a:r>
              <a:rPr lang="zh-CN" altLang="en-US" sz="3200" dirty="0">
                <a:latin typeface="微软雅黑" panose="020B0503020204020204" pitchFamily="34" charset="-122"/>
                <a:ea typeface="微软雅黑" panose="020B0503020204020204" pitchFamily="34" charset="-122"/>
              </a:rPr>
              <a:t>结论：什么是一个“好”的关系模式？</a:t>
            </a:r>
            <a:endParaRPr lang="en-US" altLang="zh-CN" sz="3200" dirty="0">
              <a:latin typeface="微软雅黑" panose="020B0503020204020204" pitchFamily="34" charset="-122"/>
              <a:ea typeface="微软雅黑" panose="020B0503020204020204" pitchFamily="34" charset="-122"/>
            </a:endParaRPr>
          </a:p>
        </p:txBody>
      </p:sp>
      <p:sp>
        <p:nvSpPr>
          <p:cNvPr id="20" name="Rectangle 4">
            <a:extLst>
              <a:ext uri="{FF2B5EF4-FFF2-40B4-BE49-F238E27FC236}">
                <a16:creationId xmlns:a16="http://schemas.microsoft.com/office/drawing/2014/main" id="{FD6A15C8-F8FB-4B87-9DAB-2419D4F6DCED}"/>
              </a:ext>
            </a:extLst>
          </p:cNvPr>
          <p:cNvSpPr>
            <a:spLocks noGrp="1" noChangeArrowheads="1"/>
          </p:cNvSpPr>
          <p:nvPr>
            <p:ph idx="1"/>
          </p:nvPr>
        </p:nvSpPr>
        <p:spPr>
          <a:xfrm>
            <a:off x="980513" y="1612617"/>
            <a:ext cx="10226426" cy="1081087"/>
          </a:xfrm>
          <a:noFill/>
          <a:ln w="9525">
            <a:noFill/>
            <a:miter lim="800000"/>
            <a:headEnd/>
            <a:tailEnd/>
          </a:ln>
          <a:effectLst/>
        </p:spPr>
        <p:txBody>
          <a:bodyPr/>
          <a:lstStyle/>
          <a:p>
            <a:pPr marL="0" indent="0" fontAlgn="base">
              <a:spcBef>
                <a:spcPct val="0"/>
              </a:spcBef>
              <a:spcAft>
                <a:spcPct val="40000"/>
              </a:spcAft>
              <a:buClr>
                <a:srgbClr val="66FF33"/>
              </a:buClr>
              <a:buSzPct val="85000"/>
              <a:buNone/>
            </a:pPr>
            <a:r>
              <a:rPr lang="zh-CN" altLang="en-US" dirty="0">
                <a:solidFill>
                  <a:srgbClr val="CCFFCC"/>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要能正确而完整地体现客观现实；无过度的数据冗余；无插入异常；无删除异常；更新不复杂！</a:t>
            </a:r>
          </a:p>
        </p:txBody>
      </p:sp>
      <p:sp>
        <p:nvSpPr>
          <p:cNvPr id="21" name="Rectangle 5">
            <a:extLst>
              <a:ext uri="{FF2B5EF4-FFF2-40B4-BE49-F238E27FC236}">
                <a16:creationId xmlns:a16="http://schemas.microsoft.com/office/drawing/2014/main" id="{D9B5903E-2C50-43CF-9683-0EE02B5BE214}"/>
              </a:ext>
            </a:extLst>
          </p:cNvPr>
          <p:cNvSpPr>
            <a:spLocks noChangeArrowheads="1"/>
          </p:cNvSpPr>
          <p:nvPr/>
        </p:nvSpPr>
        <p:spPr bwMode="auto">
          <a:xfrm>
            <a:off x="973058" y="4865623"/>
            <a:ext cx="82804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ct val="0"/>
              </a:spcBef>
              <a:buFont typeface="Wingdings" pitchFamily="2" charset="2"/>
              <a:buNone/>
            </a:pPr>
            <a:r>
              <a:rPr lang="zh-CN" altLang="en-US" sz="3200" b="1">
                <a:solidFill>
                  <a:srgbClr val="FF9900"/>
                </a:solidFill>
                <a:latin typeface="微软雅黑" panose="020B0503020204020204" pitchFamily="34" charset="-122"/>
                <a:ea typeface="微软雅黑" panose="020B0503020204020204" pitchFamily="34" charset="-122"/>
                <a:cs typeface="+mj-cs"/>
              </a:rPr>
              <a:t>对一个不“好”的关系模式该怎么办？</a:t>
            </a:r>
            <a:endParaRPr lang="en-US" altLang="zh-CN" sz="3200" b="1">
              <a:solidFill>
                <a:srgbClr val="FF9900"/>
              </a:solidFill>
              <a:latin typeface="微软雅黑" panose="020B0503020204020204" pitchFamily="34" charset="-122"/>
              <a:ea typeface="微软雅黑" panose="020B0503020204020204" pitchFamily="34" charset="-122"/>
              <a:cs typeface="+mj-cs"/>
            </a:endParaRPr>
          </a:p>
        </p:txBody>
      </p:sp>
      <p:sp>
        <p:nvSpPr>
          <p:cNvPr id="22" name="Rectangle 6">
            <a:extLst>
              <a:ext uri="{FF2B5EF4-FFF2-40B4-BE49-F238E27FC236}">
                <a16:creationId xmlns:a16="http://schemas.microsoft.com/office/drawing/2014/main" id="{876CAE14-E4A7-47D7-808B-EA63D51B3022}"/>
              </a:ext>
            </a:extLst>
          </p:cNvPr>
          <p:cNvSpPr>
            <a:spLocks noChangeArrowheads="1"/>
          </p:cNvSpPr>
          <p:nvPr/>
        </p:nvSpPr>
        <p:spPr bwMode="auto">
          <a:xfrm>
            <a:off x="973058" y="5496941"/>
            <a:ext cx="10154418" cy="525462"/>
          </a:xfrm>
          <a:prstGeom prst="rect">
            <a:avLst/>
          </a:prstGeom>
          <a:noFill/>
          <a:ln w="9525">
            <a:noFill/>
            <a:miter lim="800000"/>
            <a:headEnd/>
            <a:tailEnd/>
          </a:ln>
          <a:effectLst/>
        </p:spPr>
        <p:txBody>
          <a:bodyPr/>
          <a:lstStyle/>
          <a:p>
            <a:pPr marL="0" marR="0" lvl="0" indent="0" algn="just" defTabSz="914400" rtl="0" eaLnBrk="1" fontAlgn="base" latinLnBrk="0" hangingPunct="1">
              <a:lnSpc>
                <a:spcPct val="100000"/>
              </a:lnSpc>
              <a:spcBef>
                <a:spcPct val="0"/>
              </a:spcBef>
              <a:spcAft>
                <a:spcPct val="40000"/>
              </a:spcAft>
              <a:buClr>
                <a:srgbClr val="66FF33"/>
              </a:buClr>
              <a:buSzPct val="85000"/>
              <a:buFont typeface="Wingdings" pitchFamily="2" charset="2"/>
              <a:buNone/>
              <a:tabLst/>
              <a:defRPr/>
            </a:pPr>
            <a:r>
              <a:rPr lang="zh-CN" altLang="en-US" sz="3200" dirty="0">
                <a:solidFill>
                  <a:srgbClr val="CCFFCC"/>
                </a:solidFill>
                <a:effectLst>
                  <a:outerShdw blurRad="38100" dist="38100" dir="2700000" algn="tl">
                    <a:srgbClr val="000000"/>
                  </a:outerShdw>
                </a:effectLst>
                <a:latin typeface="微软雅黑" panose="020B0503020204020204" pitchFamily="34" charset="-122"/>
                <a:ea typeface="微软雅黑" pitchFamily="34" charset="-122"/>
              </a:rPr>
              <a:t>依据</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itchFamily="18" charset="0"/>
                <a:ea typeface="楷体_GB2312" pitchFamily="49" charset="-122"/>
                <a:cs typeface="+mn-cs"/>
              </a:rPr>
              <a:t>关系模式的规范化理论，将它</a:t>
            </a:r>
            <a:r>
              <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itchFamily="18" charset="0"/>
                <a:ea typeface="楷体_GB2312" pitchFamily="49" charset="-122"/>
                <a:cs typeface="+mn-cs"/>
              </a:rPr>
              <a:t>分解</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itchFamily="18" charset="0"/>
                <a:ea typeface="楷体_GB2312" pitchFamily="49" charset="-122"/>
                <a:cs typeface="+mn-cs"/>
              </a:rPr>
              <a:t>成符合某种规范化标准（范式）的</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itchFamily="18" charset="0"/>
                <a:ea typeface="楷体_GB2312" pitchFamily="49" charset="-122"/>
                <a:cs typeface="+mn-cs"/>
              </a:rPr>
              <a:t>“</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itchFamily="18" charset="0"/>
                <a:ea typeface="楷体_GB2312" pitchFamily="49" charset="-122"/>
                <a:cs typeface="+mn-cs"/>
              </a:rPr>
              <a:t>好”的关系模式集！</a:t>
            </a:r>
          </a:p>
        </p:txBody>
      </p:sp>
      <p:sp>
        <p:nvSpPr>
          <p:cNvPr id="23" name="Rectangle 7">
            <a:extLst>
              <a:ext uri="{FF2B5EF4-FFF2-40B4-BE49-F238E27FC236}">
                <a16:creationId xmlns:a16="http://schemas.microsoft.com/office/drawing/2014/main" id="{1FAAF0BA-08A9-41C3-8A7C-59B873E39175}"/>
              </a:ext>
            </a:extLst>
          </p:cNvPr>
          <p:cNvSpPr>
            <a:spLocks noChangeArrowheads="1"/>
          </p:cNvSpPr>
          <p:nvPr/>
        </p:nvSpPr>
        <p:spPr bwMode="auto">
          <a:xfrm>
            <a:off x="973058" y="2961197"/>
            <a:ext cx="82804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ct val="0"/>
              </a:spcBef>
              <a:buFont typeface="Wingdings" pitchFamily="2" charset="2"/>
              <a:buNone/>
            </a:pPr>
            <a:r>
              <a:rPr lang="zh-CN" altLang="en-US" sz="3200" b="1" dirty="0">
                <a:solidFill>
                  <a:srgbClr val="FF9900"/>
                </a:solidFill>
                <a:latin typeface="微软雅黑" panose="020B0503020204020204" pitchFamily="34" charset="-122"/>
                <a:ea typeface="微软雅黑" panose="020B0503020204020204" pitchFamily="34" charset="-122"/>
                <a:cs typeface="+mj-cs"/>
              </a:rPr>
              <a:t>影响关系模式</a:t>
            </a:r>
            <a:r>
              <a:rPr lang="en-US" altLang="zh-CN" sz="3200" b="1" dirty="0">
                <a:solidFill>
                  <a:srgbClr val="FF9900"/>
                </a:solidFill>
                <a:latin typeface="微软雅黑" panose="020B0503020204020204" pitchFamily="34" charset="-122"/>
                <a:ea typeface="微软雅黑" panose="020B0503020204020204" pitchFamily="34" charset="-122"/>
                <a:cs typeface="+mj-cs"/>
              </a:rPr>
              <a:t>“</a:t>
            </a:r>
            <a:r>
              <a:rPr lang="zh-CN" altLang="en-US" sz="3200" b="1" dirty="0">
                <a:solidFill>
                  <a:srgbClr val="FF9900"/>
                </a:solidFill>
                <a:latin typeface="微软雅黑" panose="020B0503020204020204" pitchFamily="34" charset="-122"/>
                <a:ea typeface="微软雅黑" panose="020B0503020204020204" pitchFamily="34" charset="-122"/>
                <a:cs typeface="+mj-cs"/>
              </a:rPr>
              <a:t>好坏”的主要因素是什么？</a:t>
            </a:r>
            <a:endParaRPr lang="en-US" altLang="zh-CN" sz="3200" b="1" dirty="0">
              <a:solidFill>
                <a:srgbClr val="FF9900"/>
              </a:solidFill>
              <a:latin typeface="微软雅黑" panose="020B0503020204020204" pitchFamily="34" charset="-122"/>
              <a:ea typeface="微软雅黑" panose="020B0503020204020204" pitchFamily="34" charset="-122"/>
              <a:cs typeface="+mj-cs"/>
            </a:endParaRPr>
          </a:p>
        </p:txBody>
      </p:sp>
      <p:sp>
        <p:nvSpPr>
          <p:cNvPr id="24" name="Rectangle 8">
            <a:extLst>
              <a:ext uri="{FF2B5EF4-FFF2-40B4-BE49-F238E27FC236}">
                <a16:creationId xmlns:a16="http://schemas.microsoft.com/office/drawing/2014/main" id="{6F2F3E85-8C6A-4104-BB67-FA04143BA1BB}"/>
              </a:ext>
            </a:extLst>
          </p:cNvPr>
          <p:cNvSpPr>
            <a:spLocks noChangeArrowheads="1"/>
          </p:cNvSpPr>
          <p:nvPr/>
        </p:nvSpPr>
        <p:spPr bwMode="auto">
          <a:xfrm>
            <a:off x="973058" y="3592515"/>
            <a:ext cx="10205789" cy="647700"/>
          </a:xfrm>
          <a:prstGeom prst="rect">
            <a:avLst/>
          </a:prstGeom>
          <a:noFill/>
          <a:ln w="9525">
            <a:noFill/>
            <a:miter lim="800000"/>
            <a:headEnd/>
            <a:tailEnd/>
          </a:ln>
          <a:effectLst/>
        </p:spPr>
        <p:txBody>
          <a:bodyPr vert="horz" lIns="91440" tIns="45720" rIns="91440" bIns="45720" rtlCol="0">
            <a:noAutofit/>
          </a:bodyPr>
          <a:lstStyle/>
          <a:p>
            <a:pPr fontAlgn="base">
              <a:spcBef>
                <a:spcPct val="0"/>
              </a:spcBef>
              <a:spcAft>
                <a:spcPct val="40000"/>
              </a:spcAft>
              <a:buClr>
                <a:srgbClr val="66FF33"/>
              </a:buClr>
              <a:buSzPct val="85000"/>
            </a:pPr>
            <a:r>
              <a:rPr lang="zh-CN" altLang="en-US" sz="3200" dirty="0">
                <a:solidFill>
                  <a:srgbClr val="CCFFCC"/>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属性间的数据依赖！它也是关系模式规范化理论的最基本的概念。</a:t>
            </a:r>
          </a:p>
        </p:txBody>
      </p:sp>
    </p:spTree>
    <p:extLst>
      <p:ext uri="{BB962C8B-B14F-4D97-AF65-F5344CB8AC3E}">
        <p14:creationId xmlns:p14="http://schemas.microsoft.com/office/powerpoint/2010/main" val="33746655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dir="out"/>
        <p:sndAc>
          <p:stSnd>
            <p:snd r:embed="rId3" name="arrow.wav"/>
          </p:stSnd>
        </p:sndAc>
      </p:transition>
    </mc:Choice>
    <mc:Fallback xmlns="">
      <p:transition spd="slow">
        <p:fade/>
        <p:sndAc>
          <p:stSnd>
            <p:snd r:embed="rId5" name="arrow.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bwMode="auto">
          <a:xfrm>
            <a:off x="4583832" y="2132856"/>
            <a:ext cx="2448272" cy="854968"/>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60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第二节</a:t>
            </a:r>
          </a:p>
        </p:txBody>
      </p:sp>
      <p:sp>
        <p:nvSpPr>
          <p:cNvPr id="2" name="标题 1"/>
          <p:cNvSpPr>
            <a:spLocks noGrp="1"/>
          </p:cNvSpPr>
          <p:nvPr>
            <p:ph type="title"/>
          </p:nvPr>
        </p:nvSpPr>
        <p:spPr>
          <a:xfrm>
            <a:off x="2495600" y="3890959"/>
            <a:ext cx="7200800" cy="1229982"/>
          </a:xfr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p>
            <a:pPr algn="ctr"/>
            <a:r>
              <a:rPr lang="zh-CN" altLang="en-US" sz="6000" b="1" kern="10" spc="600" baseline="-25000" dirty="0">
                <a:ln w="9525">
                  <a:solidFill>
                    <a:srgbClr val="003399"/>
                  </a:solidFill>
                  <a:prstDash val="solid"/>
                </a:ln>
                <a:solidFill>
                  <a:srgbClr val="FFFFFF"/>
                </a:solidFill>
                <a:effectLst>
                  <a:outerShdw blurRad="12700" dist="38100" dir="2700000" algn="tl" rotWithShape="0">
                    <a:srgbClr val="003399">
                      <a:lumMod val="50000"/>
                    </a:srgbClr>
                  </a:outerShdw>
                </a:effectLst>
              </a:rPr>
              <a:t>函数依赖</a:t>
            </a:r>
          </a:p>
        </p:txBody>
      </p:sp>
      <p:sp>
        <p:nvSpPr>
          <p:cNvPr id="4" name="标题 1">
            <a:extLst>
              <a:ext uri="{FF2B5EF4-FFF2-40B4-BE49-F238E27FC236}">
                <a16:creationId xmlns:a16="http://schemas.microsoft.com/office/drawing/2014/main" id="{1DECDF0B-FDC0-4C58-9326-80561E26595A}"/>
              </a:ext>
            </a:extLst>
          </p:cNvPr>
          <p:cNvSpPr txBox="1">
            <a:spLocks/>
          </p:cNvSpPr>
          <p:nvPr/>
        </p:nvSpPr>
        <p:spPr bwMode="auto">
          <a:xfrm>
            <a:off x="1055440" y="260648"/>
            <a:ext cx="4464496" cy="367122"/>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第六章  关系数据库设计理论</a:t>
            </a:r>
          </a:p>
        </p:txBody>
      </p:sp>
    </p:spTree>
    <p:extLst>
      <p:ext uri="{BB962C8B-B14F-4D97-AF65-F5344CB8AC3E}">
        <p14:creationId xmlns:p14="http://schemas.microsoft.com/office/powerpoint/2010/main" val="250104647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Text Box 2"/>
          <p:cNvSpPr txBox="1">
            <a:spLocks noChangeArrowheads="1"/>
          </p:cNvSpPr>
          <p:nvPr/>
        </p:nvSpPr>
        <p:spPr bwMode="auto">
          <a:xfrm>
            <a:off x="983432" y="3745"/>
            <a:ext cx="3744539" cy="760959"/>
          </a:xfrm>
          <a:prstGeom prst="rect">
            <a:avLst/>
          </a:prstGeom>
          <a:noFill/>
          <a:ln w="12700" cap="sq">
            <a:noFill/>
            <a:miter lim="800000"/>
            <a:headEnd/>
            <a:tailEnd/>
          </a:ln>
          <a:effectLst/>
        </p:spPr>
        <p:txBody>
          <a:bodyPr wrap="square" lIns="72000" tIns="72000" rIns="72000" bIns="72000">
            <a:spAutoFit/>
          </a:bodyPr>
          <a:lstStyle/>
          <a:p>
            <a:pPr marL="0" marR="0" lvl="0" indent="0" algn="l" defTabSz="914400" rtl="0" eaLnBrk="1" fontAlgn="base" latinLnBrk="0" hangingPunct="1">
              <a:lnSpc>
                <a:spcPct val="100000"/>
              </a:lnSpc>
              <a:spcBef>
                <a:spcPts val="0"/>
              </a:spcBef>
              <a:spcAft>
                <a:spcPct val="25000"/>
              </a:spcAft>
              <a:buClrTx/>
              <a:buSzPct val="80000"/>
              <a:buFont typeface="Wingdings" pitchFamily="2" charset="2"/>
              <a:buNone/>
              <a:tabLst/>
              <a:defRPr/>
            </a:pPr>
            <a:r>
              <a:rPr kumimoji="1" lang="zh-CN" altLang="en-US"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n-cs"/>
              </a:rPr>
              <a:t>函数依赖的定义</a:t>
            </a:r>
          </a:p>
        </p:txBody>
      </p:sp>
      <p:sp>
        <p:nvSpPr>
          <p:cNvPr id="1482756" name="Rectangle 4"/>
          <p:cNvSpPr>
            <a:spLocks noChangeArrowheads="1"/>
          </p:cNvSpPr>
          <p:nvPr/>
        </p:nvSpPr>
        <p:spPr bwMode="auto">
          <a:xfrm>
            <a:off x="946088" y="980728"/>
            <a:ext cx="10622520" cy="647700"/>
          </a:xfrm>
          <a:prstGeom prst="rect">
            <a:avLst/>
          </a:prstGeom>
          <a:noFill/>
          <a:ln w="9525">
            <a:noFill/>
            <a:miter lim="800000"/>
            <a:headEnd/>
            <a:tailEnd/>
          </a:ln>
          <a:effectLst/>
        </p:spPr>
        <p:txBody>
          <a:bodyPr/>
          <a:lstStyle/>
          <a:p>
            <a:pPr marL="0" marR="0" lvl="0" indent="0" algn="just" defTabSz="914400" rtl="0" eaLnBrk="1" fontAlgn="base" latinLnBrk="0" hangingPunct="1">
              <a:lnSpc>
                <a:spcPct val="100000"/>
              </a:lnSpc>
              <a:spcBef>
                <a:spcPct val="0"/>
              </a:spcBef>
              <a:spcAft>
                <a:spcPct val="30000"/>
              </a:spcAft>
              <a:buClr>
                <a:srgbClr val="66FF33"/>
              </a:buClr>
              <a:buSzPct val="85000"/>
              <a:buFont typeface="Wingdings" pitchFamily="2" charset="2"/>
              <a:buNone/>
              <a:tabLst/>
              <a:defRPr/>
            </a:pP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设有关系模式</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R(U)</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X</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和</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Y</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是</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U</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的子集。若对</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R(U)</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的</a:t>
            </a:r>
            <a:r>
              <a:rPr kumimoji="0" lang="zh-CN" altLang="en-US" sz="3200" b="0" i="0" u="none" strike="noStrike" kern="1200" cap="none" spc="0" normalizeH="0" baseline="0" noProof="0" dirty="0">
                <a:ln>
                  <a:noFill/>
                </a:ln>
                <a:solidFill>
                  <a:srgbClr val="00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任一具体关系</a:t>
            </a:r>
            <a:r>
              <a:rPr kumimoji="0" lang="en-US"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r</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中的任意两个元组</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u</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和</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v</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，只要</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u[X]=v[X]</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就有</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u[Y]=v[Y]</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，则称</a:t>
            </a:r>
            <a:r>
              <a:rPr kumimoji="0"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X</a:t>
            </a:r>
            <a:r>
              <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函数决定</a:t>
            </a:r>
            <a:r>
              <a:rPr kumimoji="0"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Y</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或</a:t>
            </a:r>
            <a:r>
              <a:rPr kumimoji="0"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Y</a:t>
            </a:r>
            <a:r>
              <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函数依赖于</a:t>
            </a:r>
            <a:r>
              <a:rPr kumimoji="0"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X</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，记作</a:t>
            </a:r>
            <a:r>
              <a:rPr kumimoji="0"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X→Y</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a:t>
            </a:r>
          </a:p>
        </p:txBody>
      </p:sp>
      <p:graphicFrame>
        <p:nvGraphicFramePr>
          <p:cNvPr id="1482757" name="Group 5"/>
          <p:cNvGraphicFramePr>
            <a:graphicFrameLocks noGrp="1"/>
          </p:cNvGraphicFramePr>
          <p:nvPr>
            <p:extLst>
              <p:ext uri="{D42A27DB-BD31-4B8C-83A1-F6EECF244321}">
                <p14:modId xmlns:p14="http://schemas.microsoft.com/office/powerpoint/2010/main" val="3836010421"/>
              </p:ext>
            </p:extLst>
          </p:nvPr>
        </p:nvGraphicFramePr>
        <p:xfrm>
          <a:off x="7104112" y="2924944"/>
          <a:ext cx="4248472" cy="2926080"/>
        </p:xfrm>
        <a:graphic>
          <a:graphicData uri="http://schemas.openxmlformats.org/drawingml/2006/table">
            <a:tbl>
              <a:tblPr/>
              <a:tblGrid>
                <a:gridCol w="1040483">
                  <a:extLst>
                    <a:ext uri="{9D8B030D-6E8A-4147-A177-3AD203B41FA5}">
                      <a16:colId xmlns:a16="http://schemas.microsoft.com/office/drawing/2014/main" val="20000"/>
                    </a:ext>
                  </a:extLst>
                </a:gridCol>
                <a:gridCol w="961994">
                  <a:extLst>
                    <a:ext uri="{9D8B030D-6E8A-4147-A177-3AD203B41FA5}">
                      <a16:colId xmlns:a16="http://schemas.microsoft.com/office/drawing/2014/main" val="20001"/>
                    </a:ext>
                  </a:extLst>
                </a:gridCol>
                <a:gridCol w="722503">
                  <a:extLst>
                    <a:ext uri="{9D8B030D-6E8A-4147-A177-3AD203B41FA5}">
                      <a16:colId xmlns:a16="http://schemas.microsoft.com/office/drawing/2014/main" val="20002"/>
                    </a:ext>
                  </a:extLst>
                </a:gridCol>
                <a:gridCol w="722501">
                  <a:extLst>
                    <a:ext uri="{9D8B030D-6E8A-4147-A177-3AD203B41FA5}">
                      <a16:colId xmlns:a16="http://schemas.microsoft.com/office/drawing/2014/main" val="20003"/>
                    </a:ext>
                  </a:extLst>
                </a:gridCol>
                <a:gridCol w="800991">
                  <a:extLst>
                    <a:ext uri="{9D8B030D-6E8A-4147-A177-3AD203B41FA5}">
                      <a16:colId xmlns:a16="http://schemas.microsoft.com/office/drawing/2014/main" val="20004"/>
                    </a:ext>
                  </a:extLst>
                </a:gridCol>
              </a:tblGrid>
              <a:tr h="346028">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Sno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1" i="0" u="none" strike="noStrike" cap="none" normalizeH="0" baseline="0" dirty="0" err="1">
                          <a:ln>
                            <a:noFill/>
                          </a:ln>
                          <a:solidFill>
                            <a:srgbClr val="CCFF99"/>
                          </a:solidFill>
                          <a:effectLst>
                            <a:outerShdw blurRad="38100" dist="38100" dir="2700000" algn="tl">
                              <a:srgbClr val="000000"/>
                            </a:outerShdw>
                          </a:effectLst>
                          <a:latin typeface="Times New Roman" pitchFamily="18" charset="0"/>
                          <a:ea typeface="楷体_GB2312" pitchFamily="49" charset="-122"/>
                        </a:rPr>
                        <a:t>Sname</a:t>
                      </a:r>
                      <a:endParaRPr kumimoji="0" lang="en-US" altLang="zh-CN" sz="2400" b="1"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1" i="0" u="none" strike="noStrike" cap="none" normalizeH="0" baseline="0" dirty="0" err="1">
                          <a:ln>
                            <a:noFill/>
                          </a:ln>
                          <a:solidFill>
                            <a:srgbClr val="CCFF99"/>
                          </a:solidFill>
                          <a:effectLst>
                            <a:outerShdw blurRad="38100" dist="38100" dir="2700000" algn="tl">
                              <a:srgbClr val="000000"/>
                            </a:outerShdw>
                          </a:effectLst>
                          <a:latin typeface="Times New Roman" pitchFamily="18" charset="0"/>
                          <a:ea typeface="楷体_GB2312" pitchFamily="49" charset="-122"/>
                        </a:rPr>
                        <a:t>Ssex</a:t>
                      </a:r>
                      <a:endParaRPr kumimoji="0" lang="en-US" altLang="zh-CN" sz="2400" b="1"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Sage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1"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Sdep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6028">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28">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李华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30</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6028">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王军</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6028">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孙六</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27</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6028">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赵龙</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6028">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李华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22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6028">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98007</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钟伟</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99"/>
                          </a:solidFill>
                          <a:effectLst>
                            <a:outerShdw blurRad="38100" dist="38100" dir="2700000" algn="tl">
                              <a:srgbClr val="000000"/>
                            </a:outerShdw>
                          </a:effectLst>
                          <a:latin typeface="Times New Roman" pitchFamily="18" charset="0"/>
                          <a:ea typeface="楷体_GB2312" pitchFamily="49" charset="-122"/>
                        </a:rPr>
                        <a:t>19</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dirty="0">
                          <a:ln>
                            <a:noFill/>
                          </a:ln>
                          <a:solidFill>
                            <a:srgbClr val="CCFF99"/>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482827" name="Rectangle 75"/>
          <p:cNvSpPr>
            <a:spLocks noChangeArrowheads="1"/>
          </p:cNvSpPr>
          <p:nvPr/>
        </p:nvSpPr>
        <p:spPr bwMode="auto">
          <a:xfrm>
            <a:off x="1072682" y="3023760"/>
            <a:ext cx="5167333" cy="647700"/>
          </a:xfrm>
          <a:prstGeom prst="rect">
            <a:avLst/>
          </a:prstGeom>
          <a:noFill/>
          <a:ln w="9525">
            <a:noFill/>
            <a:miter lim="800000"/>
            <a:headEnd/>
            <a:tailEnd/>
          </a:ln>
          <a:effectLst/>
        </p:spPr>
        <p:txBody>
          <a:bodyPr/>
          <a:lstStyle/>
          <a:p>
            <a:pPr marL="0" marR="0" lvl="0" indent="0" algn="just" defTabSz="914400" rtl="0" eaLnBrk="1" fontAlgn="base" latinLnBrk="0" hangingPunct="1">
              <a:lnSpc>
                <a:spcPct val="100000"/>
              </a:lnSpc>
              <a:spcBef>
                <a:spcPct val="0"/>
              </a:spcBef>
              <a:spcAft>
                <a:spcPct val="50000"/>
              </a:spcAft>
              <a:buClr>
                <a:srgbClr val="66FF33"/>
              </a:buClr>
              <a:buSzPct val="85000"/>
              <a:buFont typeface="Wingdings" pitchFamily="2" charset="2"/>
              <a:buNone/>
              <a:tabLst/>
              <a:defRPr/>
            </a:pP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X→Y</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意为元组的</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X</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值一经确定则它的</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Y</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值也随之确定。</a:t>
            </a:r>
          </a:p>
          <a:p>
            <a:pPr marL="0" marR="0" lvl="0" indent="0" algn="just" defTabSz="914400" rtl="0" eaLnBrk="1" fontAlgn="base" latinLnBrk="0" hangingPunct="1">
              <a:lnSpc>
                <a:spcPct val="100000"/>
              </a:lnSpc>
              <a:spcBef>
                <a:spcPct val="0"/>
              </a:spcBef>
              <a:spcAft>
                <a:spcPct val="50000"/>
              </a:spcAft>
              <a:buClr>
                <a:srgbClr val="66FF33"/>
              </a:buClr>
              <a:buSzPct val="85000"/>
              <a:buFont typeface="Wingdings" pitchFamily="2" charset="2"/>
              <a:buNone/>
              <a:tabLst/>
              <a:defRPr/>
            </a:pP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或者说，不可能存在</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X</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上的属性值相等，而在</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Y</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上的属性值不等的两个元组。</a:t>
            </a:r>
          </a:p>
        </p:txBody>
      </p:sp>
      <p:sp>
        <p:nvSpPr>
          <p:cNvPr id="1482828" name="Rectangle 76"/>
          <p:cNvSpPr>
            <a:spLocks noChangeArrowheads="1"/>
          </p:cNvSpPr>
          <p:nvPr/>
        </p:nvSpPr>
        <p:spPr bwMode="auto">
          <a:xfrm>
            <a:off x="1072683" y="6021288"/>
            <a:ext cx="9289961" cy="637849"/>
          </a:xfrm>
          <a:prstGeom prst="rect">
            <a:avLst/>
          </a:prstGeom>
          <a:noFill/>
          <a:ln w="12700" cap="sq">
            <a:noFill/>
            <a:miter lim="800000"/>
            <a:headEnd/>
            <a:tailEnd/>
          </a:ln>
          <a:effectLst/>
        </p:spPr>
        <p:txBody>
          <a:bodyPr wrap="none" lIns="72000" tIns="72000" rIns="72000" bIns="720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例如 </a:t>
            </a:r>
            <a:r>
              <a:rPr kumimoji="0" lang="en-US" altLang="zh-CN" sz="3200" b="0" i="0" u="none" strike="noStrike" kern="1200" cap="none" spc="0" normalizeH="0" baseline="0" noProof="0" dirty="0" err="1">
                <a:ln>
                  <a:noFill/>
                </a:ln>
                <a:solidFill>
                  <a:srgbClr val="99FF33"/>
                </a:solidFill>
                <a:effectLst>
                  <a:outerShdw blurRad="38100" dist="38100" dir="2700000" algn="tl">
                    <a:srgbClr val="000000"/>
                  </a:outerShdw>
                </a:effectLst>
                <a:uLnTx/>
                <a:uFillTx/>
                <a:ea typeface="楷体_GB2312" pitchFamily="49" charset="-122"/>
                <a:cs typeface="+mn-cs"/>
              </a:rPr>
              <a:t>Sno→Sname</a:t>
            </a:r>
            <a:r>
              <a:rPr kumimoji="0"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 </a:t>
            </a:r>
            <a:r>
              <a:rPr kumimoji="0" lang="en-US" altLang="zh-CN" sz="3200" b="0" i="0" u="none" strike="noStrike" kern="1200" cap="none" spc="0" normalizeH="0" baseline="0" noProof="0" dirty="0" err="1">
                <a:ln>
                  <a:noFill/>
                </a:ln>
                <a:solidFill>
                  <a:srgbClr val="99FF33"/>
                </a:solidFill>
                <a:effectLst>
                  <a:outerShdw blurRad="38100" dist="38100" dir="2700000" algn="tl">
                    <a:srgbClr val="000000"/>
                  </a:outerShdw>
                </a:effectLst>
                <a:uLnTx/>
                <a:uFillTx/>
                <a:ea typeface="楷体_GB2312" pitchFamily="49" charset="-122"/>
                <a:cs typeface="+mn-cs"/>
              </a:rPr>
              <a:t>Sno</a:t>
            </a:r>
            <a:r>
              <a:rPr kumimoji="0"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0" lang="en-US" altLang="zh-CN" sz="3200" b="0" i="0" u="none" strike="noStrike" kern="1200" cap="none" spc="0" normalizeH="0" baseline="0" noProof="0" dirty="0" err="1">
                <a:ln>
                  <a:noFill/>
                </a:ln>
                <a:solidFill>
                  <a:srgbClr val="99FF33"/>
                </a:solidFill>
                <a:effectLst>
                  <a:outerShdw blurRad="38100" dist="38100" dir="2700000" algn="tl">
                    <a:srgbClr val="000000"/>
                  </a:outerShdw>
                </a:effectLst>
                <a:uLnTx/>
                <a:uFillTx/>
                <a:ea typeface="楷体_GB2312" pitchFamily="49" charset="-122"/>
                <a:cs typeface="+mn-cs"/>
              </a:rPr>
              <a:t>Sname,Ssex,Sage,Sdep</a:t>
            </a:r>
            <a:r>
              <a:rPr kumimoji="0"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endParaRPr kumimoji="0"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arrow.wav"/>
          </p:stSnd>
        </p:sndAc>
      </p:transition>
    </mc:Choice>
    <mc:Fallback xmlns="">
      <p:transition spd="slow">
        <p:fade/>
        <p:sndAc>
          <p:stSnd>
            <p:snd r:embed="rId3" name="arrow.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Text Box 2">
            <a:extLst>
              <a:ext uri="{FF2B5EF4-FFF2-40B4-BE49-F238E27FC236}">
                <a16:creationId xmlns:a16="http://schemas.microsoft.com/office/drawing/2014/main" id="{3D1A85FC-07D3-4A56-BFB9-358B97F3B9C3}"/>
              </a:ext>
            </a:extLst>
          </p:cNvPr>
          <p:cNvSpPr txBox="1">
            <a:spLocks noChangeArrowheads="1"/>
          </p:cNvSpPr>
          <p:nvPr/>
        </p:nvSpPr>
        <p:spPr bwMode="auto">
          <a:xfrm>
            <a:off x="983432" y="3745"/>
            <a:ext cx="3744539" cy="760959"/>
          </a:xfrm>
          <a:prstGeom prst="rect">
            <a:avLst/>
          </a:prstGeom>
          <a:noFill/>
          <a:ln w="12700" cap="sq">
            <a:noFill/>
            <a:miter lim="800000"/>
            <a:headEnd/>
            <a:tailEnd/>
          </a:ln>
          <a:effectLst/>
        </p:spPr>
        <p:txBody>
          <a:bodyPr wrap="square" lIns="72000" tIns="72000" rIns="72000" bIns="72000">
            <a:spAutoFit/>
          </a:bodyPr>
          <a:lstStyle>
            <a:defPPr>
              <a:defRPr lang="zh-CN"/>
            </a:defPPr>
            <a:lvl1pPr marR="0" lvl="0" indent="0" fontAlgn="base">
              <a:lnSpc>
                <a:spcPct val="100000"/>
              </a:lnSpc>
              <a:spcBef>
                <a:spcPts val="0"/>
              </a:spcBef>
              <a:spcAft>
                <a:spcPct val="25000"/>
              </a:spcAft>
              <a:buClrTx/>
              <a:buSzPct val="80000"/>
              <a:buFont typeface="Wingdings" pitchFamily="2" charset="2"/>
              <a:buNone/>
              <a:tabLst/>
              <a:defRPr kumimoji="1" sz="4000" b="1" i="0" u="sng" strike="noStrike" cap="none" spc="0" normalizeH="0" baseline="0">
                <a:ln>
                  <a:noFill/>
                </a:ln>
                <a:solidFill>
                  <a:srgbClr val="FFFFCC"/>
                </a:solidFill>
                <a:effectLst>
                  <a:outerShdw blurRad="38100" dist="38100" dir="2700000" algn="tl">
                    <a:srgbClr val="000000"/>
                  </a:outerShdw>
                </a:effectLst>
                <a:uLnTx/>
                <a:uFillTx/>
                <a:latin typeface="Arial" pitchFamily="34" charset="0"/>
                <a:ea typeface="微软雅黑" pitchFamily="34" charset="-122"/>
              </a:defRPr>
            </a:lvl1pPr>
          </a:lstStyle>
          <a:p>
            <a:r>
              <a:rPr lang="zh-CN" altLang="en-US" dirty="0"/>
              <a:t>函数依赖的定义</a:t>
            </a:r>
          </a:p>
        </p:txBody>
      </p:sp>
      <p:grpSp>
        <p:nvGrpSpPr>
          <p:cNvPr id="5" name="组合 4">
            <a:extLst>
              <a:ext uri="{FF2B5EF4-FFF2-40B4-BE49-F238E27FC236}">
                <a16:creationId xmlns:a16="http://schemas.microsoft.com/office/drawing/2014/main" id="{44833462-09A0-46AB-9476-EBAB2EB05060}"/>
              </a:ext>
            </a:extLst>
          </p:cNvPr>
          <p:cNvGrpSpPr/>
          <p:nvPr/>
        </p:nvGrpSpPr>
        <p:grpSpPr>
          <a:xfrm>
            <a:off x="983432" y="794420"/>
            <a:ext cx="10267191" cy="5718536"/>
            <a:chOff x="983432" y="794420"/>
            <a:chExt cx="10267191" cy="5718536"/>
          </a:xfrm>
        </p:grpSpPr>
        <p:grpSp>
          <p:nvGrpSpPr>
            <p:cNvPr id="2" name="组合 1"/>
            <p:cNvGrpSpPr/>
            <p:nvPr/>
          </p:nvGrpSpPr>
          <p:grpSpPr>
            <a:xfrm>
              <a:off x="3402786" y="3123132"/>
              <a:ext cx="604982" cy="546920"/>
              <a:chOff x="4369719" y="620688"/>
              <a:chExt cx="604982" cy="546920"/>
            </a:xfrm>
          </p:grpSpPr>
          <p:sp>
            <p:nvSpPr>
              <p:cNvPr id="1483785" name="Rectangle 9"/>
              <p:cNvSpPr>
                <a:spLocks noChangeArrowheads="1"/>
              </p:cNvSpPr>
              <p:nvPr/>
            </p:nvSpPr>
            <p:spPr bwMode="auto">
              <a:xfrm>
                <a:off x="4369719" y="620688"/>
                <a:ext cx="604982" cy="491732"/>
              </a:xfrm>
              <a:prstGeom prst="rect">
                <a:avLst/>
              </a:prstGeom>
              <a:noFill/>
              <a:ln w="12700" cap="sq">
                <a:noFill/>
                <a:miter lim="800000"/>
                <a:headEnd/>
                <a:tailEnd/>
              </a:ln>
              <a:effectLst/>
            </p:spPr>
            <p:txBody>
              <a:bodyPr wrap="none" lIns="72000" tIns="72000" rIns="72000" bIns="7200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CCFFCC"/>
                    </a:solidFill>
                    <a:effectLst/>
                    <a:uLnTx/>
                    <a:uFillTx/>
                    <a:ea typeface="楷体_GB2312" pitchFamily="49" charset="-122"/>
                    <a:cs typeface="+mn-cs"/>
                    <a:sym typeface="Symbol" pitchFamily="18" charset="2"/>
                  </a:rPr>
                  <a:t></a:t>
                </a:r>
                <a:endParaRPr kumimoji="1" lang="zh-CN" altLang="en-US" sz="3200" b="0" i="0" u="none" strike="noStrike" kern="1200" cap="none" spc="0" normalizeH="0" baseline="0" noProof="0" dirty="0">
                  <a:ln>
                    <a:noFill/>
                  </a:ln>
                  <a:solidFill>
                    <a:srgbClr val="CCFFCC"/>
                  </a:solidFill>
                  <a:effectLst/>
                  <a:uLnTx/>
                  <a:uFillTx/>
                  <a:ea typeface="楷体_GB2312" pitchFamily="49" charset="-122"/>
                  <a:cs typeface="+mn-cs"/>
                  <a:sym typeface="Symbol" pitchFamily="18" charset="2"/>
                </a:endParaRPr>
              </a:p>
            </p:txBody>
          </p:sp>
          <p:sp>
            <p:nvSpPr>
              <p:cNvPr id="1483784" name="Line 8"/>
              <p:cNvSpPr>
                <a:spLocks noChangeShapeType="1"/>
              </p:cNvSpPr>
              <p:nvPr/>
            </p:nvSpPr>
            <p:spPr bwMode="auto">
              <a:xfrm>
                <a:off x="4506513" y="866553"/>
                <a:ext cx="223245" cy="301055"/>
              </a:xfrm>
              <a:prstGeom prst="line">
                <a:avLst/>
              </a:prstGeom>
              <a:noFill/>
              <a:ln w="19050" cap="sq">
                <a:solidFill>
                  <a:srgbClr val="CCFF99"/>
                </a:solidFill>
                <a:round/>
                <a:headEnd/>
                <a:tailEn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grpSp>
        <p:sp>
          <p:nvSpPr>
            <p:cNvPr id="1483781" name="Rectangle 5"/>
            <p:cNvSpPr>
              <a:spLocks noChangeArrowheads="1"/>
            </p:cNvSpPr>
            <p:nvPr/>
          </p:nvSpPr>
          <p:spPr bwMode="auto">
            <a:xfrm>
              <a:off x="983432" y="794420"/>
              <a:ext cx="10225136" cy="647700"/>
            </a:xfrm>
            <a:prstGeom prst="rect">
              <a:avLst/>
            </a:prstGeom>
            <a:noFill/>
            <a:ln w="9525">
              <a:noFill/>
              <a:miter lim="800000"/>
              <a:headEnd/>
              <a:tailEnd/>
            </a:ln>
            <a:effectLst/>
          </p:spPr>
          <p:txBody>
            <a:bodyPr/>
            <a:lstStyle/>
            <a:p>
              <a:pPr marL="0" marR="0" lvl="0" indent="0" algn="just" defTabSz="914400" rtl="0" eaLnBrk="1" fontAlgn="base" latinLnBrk="0" hangingPunct="1">
                <a:lnSpc>
                  <a:spcPct val="100000"/>
                </a:lnSpc>
                <a:spcBef>
                  <a:spcPct val="0"/>
                </a:spcBef>
                <a:spcAft>
                  <a:spcPts val="1200"/>
                </a:spcAft>
                <a:buClr>
                  <a:srgbClr val="66FF33"/>
                </a:buClr>
                <a:buSzPct val="85000"/>
                <a:buFont typeface="Wingdings" pitchFamily="2" charset="2"/>
                <a:buNone/>
                <a:tabLst/>
                <a:defRPr/>
              </a:pP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若</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X→Y</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，则称</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X</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为该函数依赖的</a:t>
              </a:r>
              <a:r>
                <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决定因子</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。相应的</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Y</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称为</a:t>
              </a:r>
              <a:r>
                <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依赖因子</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a:t>
              </a:r>
            </a:p>
            <a:p>
              <a:pPr marL="0" marR="0" lvl="0" indent="0" algn="just" defTabSz="914400" rtl="0" eaLnBrk="1" fontAlgn="base" latinLnBrk="0" hangingPunct="1">
                <a:lnSpc>
                  <a:spcPct val="100000"/>
                </a:lnSpc>
                <a:spcBef>
                  <a:spcPct val="0"/>
                </a:spcBef>
                <a:spcAft>
                  <a:spcPts val="1200"/>
                </a:spcAft>
                <a:buClr>
                  <a:srgbClr val="66FF33"/>
                </a:buClr>
                <a:buSzPct val="85000"/>
                <a:buFont typeface="Wingdings" pitchFamily="2" charset="2"/>
                <a:buNone/>
                <a:tabLst/>
                <a:defRPr/>
              </a:pP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若</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X→Y</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，且</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Y→X </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，则记为</a:t>
              </a:r>
              <a:r>
                <a:rPr kumimoji="0"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X←→Y</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 (</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即互相依赖</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a:t>
              </a:r>
            </a:p>
            <a:p>
              <a:pPr marL="0" marR="0" lvl="0" indent="0" algn="just" defTabSz="914400" rtl="0" eaLnBrk="1" fontAlgn="base" latinLnBrk="0" hangingPunct="1">
                <a:lnSpc>
                  <a:spcPct val="100000"/>
                </a:lnSpc>
                <a:spcBef>
                  <a:spcPct val="0"/>
                </a:spcBef>
                <a:spcAft>
                  <a:spcPts val="1200"/>
                </a:spcAft>
                <a:buClr>
                  <a:srgbClr val="66FF33"/>
                </a:buClr>
                <a:buSzPct val="85000"/>
                <a:buFont typeface="Wingdings" pitchFamily="2" charset="2"/>
                <a:buNone/>
                <a:tabLst/>
                <a:defRPr/>
              </a:pP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若</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Y</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不函数依赖于</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X</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，则记为</a:t>
              </a:r>
              <a:r>
                <a:rPr kumimoji="0"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X→Y</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a:t>
              </a:r>
            </a:p>
            <a:p>
              <a:pPr marL="0" marR="0" lvl="0" indent="0" algn="just" defTabSz="914400" rtl="0" eaLnBrk="1" fontAlgn="base" latinLnBrk="0" hangingPunct="1">
                <a:lnSpc>
                  <a:spcPct val="100000"/>
                </a:lnSpc>
                <a:spcBef>
                  <a:spcPct val="0"/>
                </a:spcBef>
                <a:spcAft>
                  <a:spcPts val="1200"/>
                </a:spcAft>
                <a:buClr>
                  <a:srgbClr val="66FF33"/>
                </a:buClr>
                <a:buSzPct val="85000"/>
                <a:buFont typeface="Wingdings" pitchFamily="2" charset="2"/>
                <a:buNone/>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X→Y</a:t>
              </a:r>
              <a:r>
                <a:rPr kumimoji="1" lang="zh-CN" altLang="en-US" sz="3200" dirty="0">
                  <a:solidFill>
                    <a:srgbClr val="CCFF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但</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Y</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Symbol" pitchFamily="18" charset="2"/>
                </a:rPr>
                <a:t>   </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，则称</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X→Y</a:t>
              </a:r>
              <a:r>
                <a:rPr kumimoji="1"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是非平凡的函数依赖</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a:t>
              </a:r>
            </a:p>
            <a:p>
              <a:pPr marL="0" marR="0" lvl="0" indent="0" algn="just" defTabSz="914400" rtl="0" eaLnBrk="1" fontAlgn="base" latinLnBrk="0" hangingPunct="1">
                <a:lnSpc>
                  <a:spcPct val="100000"/>
                </a:lnSpc>
                <a:spcBef>
                  <a:spcPct val="0"/>
                </a:spcBef>
                <a:spcAft>
                  <a:spcPts val="1200"/>
                </a:spcAft>
                <a:buClr>
                  <a:srgbClr val="66FF33"/>
                </a:buClr>
                <a:buSzPct val="85000"/>
                <a:buFont typeface="Wingdings" pitchFamily="2" charset="2"/>
                <a:buNone/>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X→Y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，但</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Y   X</a:t>
              </a:r>
              <a:r>
                <a:rPr kumimoji="1" lang="zh-CN" altLang="en-US" sz="3200" dirty="0">
                  <a:solidFill>
                    <a:srgbClr val="CCFF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则称</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X→Y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是</a:t>
              </a:r>
              <a:r>
                <a:rPr kumimoji="1"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平凡的函数依赖</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a:t>
              </a:r>
            </a:p>
          </p:txBody>
        </p:sp>
        <p:sp>
          <p:nvSpPr>
            <p:cNvPr id="1483782" name="Rectangle 6"/>
            <p:cNvSpPr>
              <a:spLocks noChangeArrowheads="1"/>
            </p:cNvSpPr>
            <p:nvPr/>
          </p:nvSpPr>
          <p:spPr bwMode="auto">
            <a:xfrm>
              <a:off x="3403879" y="3775485"/>
              <a:ext cx="401887" cy="576293"/>
            </a:xfrm>
            <a:prstGeom prst="rect">
              <a:avLst/>
            </a:prstGeom>
            <a:noFill/>
            <a:ln w="12700" cap="sq">
              <a:noFill/>
              <a:miter lim="800000"/>
              <a:headEnd/>
              <a:tailEnd/>
            </a:ln>
            <a:effectLst/>
          </p:spPr>
          <p:txBody>
            <a:bodyPr wrap="square" lIns="72000" tIns="72000" rIns="72000" bIns="720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sym typeface="Symbol" pitchFamily="18" charset="2"/>
                </a:rPr>
                <a:t> </a:t>
              </a:r>
              <a:endParaRPr kumimoji="1" lang="zh-CN" altLang="en-US" sz="28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sym typeface="Symbol" pitchFamily="18" charset="2"/>
              </a:endParaRPr>
            </a:p>
          </p:txBody>
        </p:sp>
        <p:sp>
          <p:nvSpPr>
            <p:cNvPr id="1483786" name="Rectangle 10"/>
            <p:cNvSpPr>
              <a:spLocks noChangeArrowheads="1"/>
            </p:cNvSpPr>
            <p:nvPr/>
          </p:nvSpPr>
          <p:spPr bwMode="auto">
            <a:xfrm>
              <a:off x="1097253" y="4581128"/>
              <a:ext cx="10153370" cy="1241180"/>
            </a:xfrm>
            <a:prstGeom prst="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lIns="216000" tIns="72000" rIns="0" bIns="0" anchor="t" anchorCtr="0"/>
            <a:lstStyle/>
            <a:p>
              <a:pPr marL="0" marR="0" lvl="0" indent="0" algn="just" defTabSz="914400" rtl="0" eaLnBrk="1" fontAlgn="base" latinLnBrk="0" hangingPunct="1">
                <a:lnSpc>
                  <a:spcPct val="100000"/>
                </a:lnSpc>
                <a:spcBef>
                  <a:spcPct val="0"/>
                </a:spcBef>
                <a:spcAft>
                  <a:spcPct val="25000"/>
                </a:spcAft>
                <a:buClrTx/>
                <a:buSzTx/>
                <a:buFontTx/>
                <a:buNone/>
                <a:tabLst/>
                <a:defRPr/>
              </a:pP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学号</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姓名，</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err="1">
                  <a:ln>
                    <a:noFill/>
                  </a:ln>
                  <a:solidFill>
                    <a:srgbClr val="99FF33"/>
                  </a:solidFill>
                  <a:effectLst>
                    <a:outerShdw blurRad="38100" dist="38100" dir="2700000" algn="tl">
                      <a:srgbClr val="000000"/>
                    </a:outerShdw>
                  </a:effectLst>
                  <a:uLnTx/>
                  <a:uFillTx/>
                  <a:ea typeface="楷体_GB2312" pitchFamily="49" charset="-122"/>
                  <a:cs typeface="+mn-cs"/>
                </a:rPr>
                <a:t>学号,课名</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err="1">
                  <a:ln>
                    <a:noFill/>
                  </a:ln>
                  <a:solidFill>
                    <a:srgbClr val="99FF33"/>
                  </a:solidFill>
                  <a:effectLst>
                    <a:outerShdw blurRad="38100" dist="38100" dir="2700000" algn="tl">
                      <a:srgbClr val="000000"/>
                    </a:outerShdw>
                  </a:effectLst>
                  <a:uLnTx/>
                  <a:uFillTx/>
                  <a:ea typeface="楷体_GB2312" pitchFamily="49" charset="-122"/>
                  <a:cs typeface="+mn-cs"/>
                </a:rPr>
                <a:t>成绩</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ea typeface="楷体_GB2312" pitchFamily="49" charset="-122"/>
                  <a:cs typeface="+mn-cs"/>
                </a:rPr>
                <a:t>  </a:t>
              </a:r>
              <a:r>
                <a:rPr kumimoji="1" lang="en-US" altLang="zh-CN" sz="3200" b="0" i="0" u="none" strike="noStrike" kern="1200" cap="none" spc="0" normalizeH="0" baseline="0" noProof="0" dirty="0" err="1">
                  <a:ln>
                    <a:noFill/>
                  </a:ln>
                  <a:solidFill>
                    <a:srgbClr val="FFFFFF"/>
                  </a:solidFill>
                  <a:effectLst>
                    <a:outerShdw blurRad="38100" dist="38100" dir="2700000" algn="tl">
                      <a:srgbClr val="000000"/>
                    </a:outerShdw>
                  </a:effectLst>
                  <a:uLnTx/>
                  <a:uFillTx/>
                  <a:ea typeface="楷体_GB2312" pitchFamily="49" charset="-122"/>
                  <a:cs typeface="+mn-cs"/>
                </a:rPr>
                <a:t>是非平凡的</a:t>
              </a:r>
              <a:endPar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ea typeface="楷体_GB2312" pitchFamily="49" charset="-122"/>
                <a:cs typeface="+mn-cs"/>
              </a:endParaRPr>
            </a:p>
            <a:p>
              <a:pPr marL="0" marR="0" lvl="0" indent="0" algn="just" defTabSz="914400" rtl="0" eaLnBrk="1" fontAlgn="base" latinLnBrk="0" hangingPunct="1">
                <a:lnSpc>
                  <a:spcPct val="100000"/>
                </a:lnSpc>
                <a:spcBef>
                  <a:spcPct val="0"/>
                </a:spcBef>
                <a:spcAft>
                  <a:spcPct val="25000"/>
                </a:spcAft>
                <a:buClrTx/>
                <a:buSzTx/>
                <a:buFontTx/>
                <a:buNone/>
                <a:tabLst/>
                <a:defRPr/>
              </a:pP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学号</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err="1">
                  <a:ln>
                    <a:noFill/>
                  </a:ln>
                  <a:solidFill>
                    <a:srgbClr val="99FF33"/>
                  </a:solidFill>
                  <a:effectLst>
                    <a:outerShdw blurRad="38100" dist="38100" dir="2700000" algn="tl">
                      <a:srgbClr val="000000"/>
                    </a:outerShdw>
                  </a:effectLst>
                  <a:uLnTx/>
                  <a:uFillTx/>
                  <a:ea typeface="楷体_GB2312" pitchFamily="49" charset="-122"/>
                  <a:cs typeface="+mn-cs"/>
                </a:rPr>
                <a:t>学号</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err="1">
                  <a:ln>
                    <a:noFill/>
                  </a:ln>
                  <a:solidFill>
                    <a:srgbClr val="99FF33"/>
                  </a:solidFill>
                  <a:effectLst>
                    <a:outerShdw blurRad="38100" dist="38100" dir="2700000" algn="tl">
                      <a:srgbClr val="000000"/>
                    </a:outerShdw>
                  </a:effectLst>
                  <a:uLnTx/>
                  <a:uFillTx/>
                  <a:ea typeface="楷体_GB2312" pitchFamily="49" charset="-122"/>
                  <a:cs typeface="+mn-cs"/>
                </a:rPr>
                <a:t>学号,课名</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err="1">
                  <a:ln>
                    <a:noFill/>
                  </a:ln>
                  <a:solidFill>
                    <a:srgbClr val="99FF33"/>
                  </a:solidFill>
                  <a:effectLst>
                    <a:outerShdw blurRad="38100" dist="38100" dir="2700000" algn="tl">
                      <a:srgbClr val="000000"/>
                    </a:outerShdw>
                  </a:effectLst>
                  <a:uLnTx/>
                  <a:uFillTx/>
                  <a:ea typeface="楷体_GB2312" pitchFamily="49" charset="-122"/>
                  <a:cs typeface="+mn-cs"/>
                </a:rPr>
                <a:t>学号</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ea typeface="楷体_GB2312" pitchFamily="49" charset="-122"/>
                  <a:cs typeface="+mn-cs"/>
                </a:rPr>
                <a:t>  </a:t>
              </a:r>
              <a:r>
                <a:rPr kumimoji="1" lang="en-US" altLang="zh-CN" sz="3200" b="0" i="0" u="none" strike="noStrike" kern="1200" cap="none" spc="0" normalizeH="0" baseline="0" noProof="0" dirty="0" err="1">
                  <a:ln>
                    <a:noFill/>
                  </a:ln>
                  <a:solidFill>
                    <a:srgbClr val="FFFFFF"/>
                  </a:solidFill>
                  <a:effectLst>
                    <a:outerShdw blurRad="38100" dist="38100" dir="2700000" algn="tl">
                      <a:srgbClr val="000000"/>
                    </a:outerShdw>
                  </a:effectLst>
                  <a:uLnTx/>
                  <a:uFillTx/>
                  <a:ea typeface="楷体_GB2312" pitchFamily="49" charset="-122"/>
                  <a:cs typeface="+mn-cs"/>
                </a:rPr>
                <a:t>是平凡的</a:t>
              </a:r>
              <a:endPar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ea typeface="楷体_GB2312" pitchFamily="49" charset="-122"/>
                <a:cs typeface="+mn-cs"/>
              </a:endParaRPr>
            </a:p>
          </p:txBody>
        </p:sp>
        <p:sp>
          <p:nvSpPr>
            <p:cNvPr id="1483787" name="Rectangle 11"/>
            <p:cNvSpPr>
              <a:spLocks noChangeArrowheads="1"/>
            </p:cNvSpPr>
            <p:nvPr/>
          </p:nvSpPr>
          <p:spPr bwMode="auto">
            <a:xfrm>
              <a:off x="1055198" y="6055756"/>
              <a:ext cx="10153370" cy="457200"/>
            </a:xfrm>
            <a:prstGeom prst="rect">
              <a:avLst/>
            </a:prstGeom>
            <a:noFill/>
            <a:ln w="12700" cap="sq">
              <a:noFill/>
              <a:miter lim="800000"/>
              <a:headEnd/>
              <a:tailEnd/>
            </a:ln>
            <a:effectLst/>
          </p:spPr>
          <p:txBody>
            <a:bodyPr lIns="0" tIns="0" rIns="0" bIns="0"/>
            <a:lstStyle/>
            <a:p>
              <a:pPr marL="0" marR="0" lvl="0" indent="-1080000" algn="just" defTabSz="914400" rtl="0" eaLnBrk="1" fontAlgn="base" latinLnBrk="0" hangingPunct="1">
                <a:lnSpc>
                  <a:spcPct val="100000"/>
                </a:lnSpc>
                <a:spcBef>
                  <a:spcPct val="0"/>
                </a:spcBef>
                <a:spcAft>
                  <a:spcPct val="25000"/>
                </a:spcAft>
                <a:buClrTx/>
                <a:buSzTx/>
                <a:buFontTx/>
                <a:buNone/>
                <a:tabLst/>
                <a:defRPr/>
              </a:pPr>
              <a:r>
                <a:rPr kumimoji="1" lang="zh-CN" altLang="en-US" sz="3200" b="0" i="0" u="none" strike="noStrike" kern="1200" cap="none" spc="0" normalizeH="0" baseline="0" noProof="0" dirty="0">
                  <a:ln>
                    <a:noFill/>
                  </a:ln>
                  <a:solidFill>
                    <a:srgbClr val="FF9900"/>
                  </a:solidFill>
                  <a:effectLst>
                    <a:outerShdw blurRad="38100" dist="38100" dir="2700000" algn="tl">
                      <a:srgbClr val="000000"/>
                    </a:outerShdw>
                  </a:effectLst>
                  <a:uLnTx/>
                  <a:uFillTx/>
                  <a:latin typeface="+mn-ea"/>
                  <a:cs typeface="+mn-cs"/>
                </a:rPr>
                <a:t>注意：</a:t>
              </a:r>
              <a:r>
                <a:rPr kumimoji="1" lang="zh-CN" altLang="en-US" sz="3200" b="0" i="0" u="none" strike="noStrike" kern="1200" cap="none" spc="0" normalizeH="0" baseline="0" noProof="0" dirty="0">
                  <a:ln>
                    <a:noFill/>
                  </a:ln>
                  <a:solidFill>
                    <a:srgbClr val="FFFFCC"/>
                  </a:solidFill>
                  <a:effectLst>
                    <a:outerShdw blurRad="38100" dist="38100" dir="2700000" algn="tl">
                      <a:srgbClr val="000000"/>
                    </a:outerShdw>
                  </a:effectLst>
                  <a:uLnTx/>
                  <a:uFillTx/>
                  <a:latin typeface="+mn-ea"/>
                  <a:cs typeface="+mn-cs"/>
                </a:rPr>
                <a:t>平凡的函数依赖是必然成立的，</a:t>
              </a:r>
              <a:r>
                <a:rPr kumimoji="1" lang="zh-CN" altLang="en-US" sz="3200" dirty="0">
                  <a:solidFill>
                    <a:srgbClr val="FFFFCC"/>
                  </a:solidFill>
                  <a:effectLst>
                    <a:outerShdw blurRad="38100" dist="38100" dir="2700000" algn="tl">
                      <a:srgbClr val="000000"/>
                    </a:outerShdw>
                  </a:effectLst>
                  <a:latin typeface="+mn-ea"/>
                </a:rPr>
                <a:t>无需考虑</a:t>
              </a:r>
              <a:r>
                <a:rPr kumimoji="1" lang="zh-CN" altLang="en-US" sz="3200" b="0" i="0" u="none" strike="noStrike" kern="1200" cap="none" spc="0" normalizeH="0" baseline="0" noProof="0" dirty="0">
                  <a:ln>
                    <a:noFill/>
                  </a:ln>
                  <a:solidFill>
                    <a:srgbClr val="FFFFCC"/>
                  </a:solidFill>
                  <a:effectLst>
                    <a:outerShdw blurRad="38100" dist="38100" dir="2700000" algn="tl">
                      <a:srgbClr val="000000"/>
                    </a:outerShdw>
                  </a:effectLst>
                  <a:uLnTx/>
                  <a:uFillTx/>
                  <a:latin typeface="+mn-ea"/>
                  <a:cs typeface="+mn-cs"/>
                </a:rPr>
                <a:t>。</a:t>
              </a:r>
              <a:endParaRPr kumimoji="1" lang="en-US" altLang="zh-CN" sz="3200" b="0" i="0" u="none" strike="noStrike" kern="1200" cap="none" spc="0" normalizeH="0" baseline="0" noProof="0" dirty="0">
                <a:ln>
                  <a:noFill/>
                </a:ln>
                <a:solidFill>
                  <a:srgbClr val="FFFFCC"/>
                </a:solidFill>
                <a:effectLst>
                  <a:outerShdw blurRad="38100" dist="38100" dir="2700000" algn="tl">
                    <a:srgbClr val="000000"/>
                  </a:outerShdw>
                </a:effectLst>
                <a:uLnTx/>
                <a:uFillTx/>
                <a:latin typeface="+mn-ea"/>
                <a:cs typeface="+mn-cs"/>
              </a:endParaRPr>
            </a:p>
          </p:txBody>
        </p:sp>
        <p:cxnSp>
          <p:nvCxnSpPr>
            <p:cNvPr id="7" name="直接连接符 6">
              <a:extLst>
                <a:ext uri="{FF2B5EF4-FFF2-40B4-BE49-F238E27FC236}">
                  <a16:creationId xmlns:a16="http://schemas.microsoft.com/office/drawing/2014/main" id="{BD05C483-43A4-44C0-BAD4-0857FC82BFE3}"/>
                </a:ext>
              </a:extLst>
            </p:cNvPr>
            <p:cNvCxnSpPr/>
            <p:nvPr/>
          </p:nvCxnSpPr>
          <p:spPr>
            <a:xfrm>
              <a:off x="6419096" y="2736628"/>
              <a:ext cx="108000" cy="18000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transition spd="slow">
    <p:wipe dir="r"/>
    <p:sndAc>
      <p:stSnd>
        <p:snd r:embed="rId3" name="arrow.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04" name="Group 4"/>
          <p:cNvGraphicFramePr>
            <a:graphicFrameLocks noGrp="1"/>
          </p:cNvGraphicFramePr>
          <p:nvPr>
            <p:extLst>
              <p:ext uri="{D42A27DB-BD31-4B8C-83A1-F6EECF244321}">
                <p14:modId xmlns:p14="http://schemas.microsoft.com/office/powerpoint/2010/main" val="3941579698"/>
              </p:ext>
            </p:extLst>
          </p:nvPr>
        </p:nvGraphicFramePr>
        <p:xfrm>
          <a:off x="1015162" y="2843714"/>
          <a:ext cx="4679998" cy="1828800"/>
        </p:xfrm>
        <a:graphic>
          <a:graphicData uri="http://schemas.openxmlformats.org/drawingml/2006/table">
            <a:tbl>
              <a:tblPr/>
              <a:tblGrid>
                <a:gridCol w="1003579">
                  <a:extLst>
                    <a:ext uri="{9D8B030D-6E8A-4147-A177-3AD203B41FA5}">
                      <a16:colId xmlns:a16="http://schemas.microsoft.com/office/drawing/2014/main" val="20000"/>
                    </a:ext>
                  </a:extLst>
                </a:gridCol>
                <a:gridCol w="1001556">
                  <a:extLst>
                    <a:ext uri="{9D8B030D-6E8A-4147-A177-3AD203B41FA5}">
                      <a16:colId xmlns:a16="http://schemas.microsoft.com/office/drawing/2014/main" val="20001"/>
                    </a:ext>
                  </a:extLst>
                </a:gridCol>
                <a:gridCol w="752685">
                  <a:extLst>
                    <a:ext uri="{9D8B030D-6E8A-4147-A177-3AD203B41FA5}">
                      <a16:colId xmlns:a16="http://schemas.microsoft.com/office/drawing/2014/main" val="20002"/>
                    </a:ext>
                  </a:extLst>
                </a:gridCol>
                <a:gridCol w="1086537">
                  <a:extLst>
                    <a:ext uri="{9D8B030D-6E8A-4147-A177-3AD203B41FA5}">
                      <a16:colId xmlns:a16="http://schemas.microsoft.com/office/drawing/2014/main" val="20003"/>
                    </a:ext>
                  </a:extLst>
                </a:gridCol>
                <a:gridCol w="835641">
                  <a:extLst>
                    <a:ext uri="{9D8B030D-6E8A-4147-A177-3AD203B41FA5}">
                      <a16:colId xmlns:a16="http://schemas.microsoft.com/office/drawing/2014/main" val="20004"/>
                    </a:ext>
                  </a:extLst>
                </a:gridCol>
              </a:tblGrid>
              <a:tr h="109538">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学号</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1" i="0" u="none" strike="noStrike" cap="none" normalizeH="0" baseline="0" dirty="0">
                          <a:ln>
                            <a:noFill/>
                          </a:ln>
                          <a:solidFill>
                            <a:srgbClr val="CCFFCC"/>
                          </a:solidFill>
                          <a:effectLst>
                            <a:outerShdw blurRad="38100" dist="38100" dir="2700000" algn="tl">
                              <a:srgbClr val="000000"/>
                            </a:outerShdw>
                          </a:effectLst>
                          <a:latin typeface="Times New Roman" pitchFamily="18" charset="0"/>
                          <a:ea typeface="楷体_GB2312" pitchFamily="49" charset="-122"/>
                        </a:rPr>
                        <a:t>姓名</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1" i="0" u="none" strike="noStrike" cap="none" normalizeH="0" baseline="0" dirty="0">
                          <a:ln>
                            <a:noFill/>
                          </a:ln>
                          <a:solidFill>
                            <a:srgbClr val="CCFFCC"/>
                          </a:solidFill>
                          <a:effectLst>
                            <a:outerShdw blurRad="38100" dist="38100" dir="2700000" algn="tl">
                              <a:srgbClr val="000000"/>
                            </a:outerShdw>
                          </a:effectLst>
                          <a:latin typeface="Times New Roman" pitchFamily="18" charset="0"/>
                          <a:ea typeface="楷体_GB2312" pitchFamily="49" charset="-122"/>
                        </a:rPr>
                        <a:t>性别</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年龄</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系别</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876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dirty="0">
                          <a:ln>
                            <a:noFill/>
                          </a:ln>
                          <a:solidFill>
                            <a:srgbClr val="CCFFCC"/>
                          </a:solidFill>
                          <a:effectLst>
                            <a:outerShdw blurRad="38100" dist="38100" dir="2700000" algn="tl">
                              <a:srgbClr val="000000"/>
                            </a:outerShdw>
                          </a:effectLst>
                          <a:latin typeface="Times New Roman" pitchFamily="18" charset="0"/>
                          <a:ea typeface="楷体_GB2312" pitchFamily="49" charset="-122"/>
                        </a:rPr>
                        <a:t>张三</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dirty="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20</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9538">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98002</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李四</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19</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IS</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795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a:t>
                      </a:r>
                      <a:r>
                        <a:rPr kumimoji="0" lang="en-US" altLang="zh-CN"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8003</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王五</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IS</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98004</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赵六</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20</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dirty="0">
                          <a:ln>
                            <a:noFill/>
                          </a:ln>
                          <a:solidFill>
                            <a:srgbClr val="CCFFCC"/>
                          </a:solidFill>
                          <a:effectLst>
                            <a:outerShdw blurRad="38100" dist="38100" dir="2700000" algn="tl">
                              <a:srgbClr val="000000"/>
                            </a:outerShdw>
                          </a:effectLst>
                          <a:latin typeface="Times New Roman" pitchFamily="18" charset="0"/>
                          <a:ea typeface="楷体_GB2312" pitchFamily="49" charset="-122"/>
                        </a:rPr>
                        <a:t>MA</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84850" name="Rectangle 50"/>
          <p:cNvSpPr>
            <a:spLocks noChangeArrowheads="1"/>
          </p:cNvSpPr>
          <p:nvPr/>
        </p:nvSpPr>
        <p:spPr bwMode="auto">
          <a:xfrm>
            <a:off x="1994318" y="4909778"/>
            <a:ext cx="3024187" cy="457200"/>
          </a:xfrm>
          <a:prstGeom prst="rect">
            <a:avLst/>
          </a:prstGeom>
          <a:noFill/>
          <a:ln w="12700" cap="sq">
            <a:noFill/>
            <a:miter lim="800000"/>
            <a:headEnd/>
            <a:tailEnd/>
          </a:ln>
          <a:effectLst/>
        </p:spPr>
        <p:txBody>
          <a:bodyPr lIns="0" tIns="0" rIns="0" bIns="0"/>
          <a:lstStyle/>
          <a:p>
            <a:pPr marL="0" marR="0" lvl="0" indent="0" algn="l" defTabSz="914400" rtl="0" eaLnBrk="1" fontAlgn="base" latinLnBrk="0" hangingPunct="1">
              <a:lnSpc>
                <a:spcPct val="100000"/>
              </a:lnSpc>
              <a:spcBef>
                <a:spcPct val="0"/>
              </a:spcBef>
              <a:spcAft>
                <a:spcPct val="5000"/>
              </a:spcAft>
              <a:buClrTx/>
              <a:buSzTx/>
              <a:buFontTx/>
              <a:buNone/>
              <a:tabLst/>
              <a:defRPr/>
            </a:pP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此时姓名</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a:t>
            </a: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年龄</a:t>
            </a:r>
          </a:p>
        </p:txBody>
      </p:sp>
      <p:sp>
        <p:nvSpPr>
          <p:cNvPr id="1484851" name="Rectangle 51"/>
          <p:cNvSpPr>
            <a:spLocks noChangeArrowheads="1"/>
          </p:cNvSpPr>
          <p:nvPr/>
        </p:nvSpPr>
        <p:spPr bwMode="auto">
          <a:xfrm>
            <a:off x="1015162" y="983473"/>
            <a:ext cx="10153127" cy="457200"/>
          </a:xfrm>
          <a:prstGeom prst="rect">
            <a:avLst/>
          </a:prstGeom>
          <a:noFill/>
          <a:ln w="12700" cap="sq">
            <a:noFill/>
            <a:miter lim="800000"/>
            <a:headEnd/>
            <a:tailEnd/>
          </a:ln>
          <a:effectLst/>
        </p:spPr>
        <p:txBody>
          <a:bodyPr lIns="0" tIns="0" rIns="0" bIns="0"/>
          <a:lstStyle/>
          <a:p>
            <a:pPr marL="0" marR="0" lvl="0" indent="0" algn="just" defTabSz="914400" rtl="0" eaLnBrk="1" fontAlgn="base" latinLnBrk="0" hangingPunct="1">
              <a:lnSpc>
                <a:spcPct val="100000"/>
              </a:lnSpc>
              <a:spcBef>
                <a:spcPct val="0"/>
              </a:spcBef>
              <a:spcAft>
                <a:spcPct val="25000"/>
              </a:spcAft>
              <a:buClrTx/>
              <a:buSzTx/>
              <a:buFontTx/>
              <a:buNone/>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函数依赖是一个</a:t>
            </a:r>
            <a:r>
              <a:rPr kumimoji="1"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语义范畴</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的概念，并且必须</a:t>
            </a:r>
            <a:r>
              <a:rPr kumimoji="1" lang="zh-CN" altLang="en-US" sz="3200" b="0" i="0" u="none" strike="noStrike" kern="1200" cap="none" spc="0" normalizeH="0" baseline="0" noProof="0" dirty="0">
                <a:ln>
                  <a:noFill/>
                </a:ln>
                <a:solidFill>
                  <a:srgbClr val="FFCC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以关系模式</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（包括所有可能的关系）</a:t>
            </a:r>
            <a:r>
              <a:rPr kumimoji="1" lang="zh-CN" altLang="en-US" sz="3200" b="0" i="0" u="none" strike="noStrike" kern="1200" cap="none" spc="0" normalizeH="0" baseline="0" noProof="0" dirty="0">
                <a:ln>
                  <a:noFill/>
                </a:ln>
                <a:solidFill>
                  <a:srgbClr val="FFCC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为准</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，而不能只考虑到一个关系的状态！</a:t>
            </a:r>
          </a:p>
        </p:txBody>
      </p:sp>
      <p:graphicFrame>
        <p:nvGraphicFramePr>
          <p:cNvPr id="1484852" name="Group 52"/>
          <p:cNvGraphicFramePr>
            <a:graphicFrameLocks noGrp="1"/>
          </p:cNvGraphicFramePr>
          <p:nvPr>
            <p:extLst>
              <p:ext uri="{D42A27DB-BD31-4B8C-83A1-F6EECF244321}">
                <p14:modId xmlns:p14="http://schemas.microsoft.com/office/powerpoint/2010/main" val="3923263182"/>
              </p:ext>
            </p:extLst>
          </p:nvPr>
        </p:nvGraphicFramePr>
        <p:xfrm>
          <a:off x="6415884" y="2843714"/>
          <a:ext cx="4752405" cy="1828800"/>
        </p:xfrm>
        <a:graphic>
          <a:graphicData uri="http://schemas.openxmlformats.org/drawingml/2006/table">
            <a:tbl>
              <a:tblPr/>
              <a:tblGrid>
                <a:gridCol w="1019106">
                  <a:extLst>
                    <a:ext uri="{9D8B030D-6E8A-4147-A177-3AD203B41FA5}">
                      <a16:colId xmlns:a16="http://schemas.microsoft.com/office/drawing/2014/main" val="20000"/>
                    </a:ext>
                  </a:extLst>
                </a:gridCol>
                <a:gridCol w="1017052">
                  <a:extLst>
                    <a:ext uri="{9D8B030D-6E8A-4147-A177-3AD203B41FA5}">
                      <a16:colId xmlns:a16="http://schemas.microsoft.com/office/drawing/2014/main" val="20001"/>
                    </a:ext>
                  </a:extLst>
                </a:gridCol>
                <a:gridCol w="764330">
                  <a:extLst>
                    <a:ext uri="{9D8B030D-6E8A-4147-A177-3AD203B41FA5}">
                      <a16:colId xmlns:a16="http://schemas.microsoft.com/office/drawing/2014/main" val="20002"/>
                    </a:ext>
                  </a:extLst>
                </a:gridCol>
                <a:gridCol w="1103346">
                  <a:extLst>
                    <a:ext uri="{9D8B030D-6E8A-4147-A177-3AD203B41FA5}">
                      <a16:colId xmlns:a16="http://schemas.microsoft.com/office/drawing/2014/main" val="20003"/>
                    </a:ext>
                  </a:extLst>
                </a:gridCol>
                <a:gridCol w="848571">
                  <a:extLst>
                    <a:ext uri="{9D8B030D-6E8A-4147-A177-3AD203B41FA5}">
                      <a16:colId xmlns:a16="http://schemas.microsoft.com/office/drawing/2014/main" val="20004"/>
                    </a:ext>
                  </a:extLst>
                </a:gridCol>
              </a:tblGrid>
              <a:tr h="109538">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1" i="0" u="none" strike="noStrike" cap="none" normalizeH="0" baseline="0" dirty="0">
                          <a:ln>
                            <a:noFill/>
                          </a:ln>
                          <a:solidFill>
                            <a:srgbClr val="CCFFCC"/>
                          </a:solidFill>
                          <a:effectLst>
                            <a:outerShdw blurRad="38100" dist="38100" dir="2700000" algn="tl">
                              <a:srgbClr val="000000"/>
                            </a:outerShdw>
                          </a:effectLst>
                          <a:latin typeface="Times New Roman" pitchFamily="18" charset="0"/>
                          <a:ea typeface="楷体_GB2312" pitchFamily="49" charset="-122"/>
                        </a:rPr>
                        <a:t>学号</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1" i="0" u="none" strike="noStrike" cap="none" normalizeH="0" baseline="0" dirty="0">
                          <a:ln>
                            <a:noFill/>
                          </a:ln>
                          <a:solidFill>
                            <a:srgbClr val="CCFFCC"/>
                          </a:solidFill>
                          <a:effectLst>
                            <a:outerShdw blurRad="38100" dist="38100" dir="2700000" algn="tl">
                              <a:srgbClr val="000000"/>
                            </a:outerShdw>
                          </a:effectLst>
                          <a:latin typeface="Times New Roman" pitchFamily="18" charset="0"/>
                          <a:ea typeface="楷体_GB2312" pitchFamily="49" charset="-122"/>
                        </a:rPr>
                        <a:t>姓名</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性别</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年龄</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系别</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876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张三</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20</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9538">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98002</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李四</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19</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IS</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795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a:t>
                      </a:r>
                      <a:r>
                        <a:rPr kumimoji="0" lang="en-US" altLang="zh-CN"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8003</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王五</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IS</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dirty="0">
                          <a:ln>
                            <a:noFill/>
                          </a:ln>
                          <a:solidFill>
                            <a:srgbClr val="CCFFCC"/>
                          </a:solidFill>
                          <a:effectLst>
                            <a:outerShdw blurRad="38100" dist="38100" dir="2700000" algn="tl">
                              <a:srgbClr val="000000"/>
                            </a:outerShdw>
                          </a:effectLst>
                          <a:latin typeface="Times New Roman" pitchFamily="18" charset="0"/>
                          <a:ea typeface="楷体_GB2312" pitchFamily="49" charset="-122"/>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84898" name="Rectangle 98"/>
          <p:cNvSpPr>
            <a:spLocks noChangeArrowheads="1"/>
          </p:cNvSpPr>
          <p:nvPr/>
        </p:nvSpPr>
        <p:spPr bwMode="auto">
          <a:xfrm>
            <a:off x="7034878" y="4754620"/>
            <a:ext cx="3816350" cy="457200"/>
          </a:xfrm>
          <a:prstGeom prst="rect">
            <a:avLst/>
          </a:prstGeom>
          <a:noFill/>
          <a:ln w="12700" cap="sq">
            <a:noFill/>
            <a:miter lim="800000"/>
            <a:headEnd/>
            <a:tailEnd/>
          </a:ln>
          <a:effectLst/>
        </p:spPr>
        <p:txBody>
          <a:bodyPr lIns="0" tIns="0" rIns="0" bIns="0"/>
          <a:lstStyle/>
          <a:p>
            <a:pPr marL="0" marR="0" lvl="0" indent="0" algn="l" defTabSz="914400" rtl="0" eaLnBrk="1" fontAlgn="base" latinLnBrk="0" hangingPunct="1">
              <a:lnSpc>
                <a:spcPct val="100000"/>
              </a:lnSpc>
              <a:spcBef>
                <a:spcPct val="0"/>
              </a:spcBef>
              <a:spcAft>
                <a:spcPct val="5000"/>
              </a:spcAft>
              <a:buClrTx/>
              <a:buSzTx/>
              <a:buFontTx/>
              <a:buNone/>
              <a:tabLst/>
              <a:defRPr/>
            </a:pP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能肯定姓名</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a:t>
            </a: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年龄吗？</a:t>
            </a:r>
          </a:p>
          <a:p>
            <a:pPr marL="0" marR="0" lvl="0" indent="0" algn="l" defTabSz="914400" rtl="0" eaLnBrk="1" fontAlgn="base" latinLnBrk="0" hangingPunct="1">
              <a:lnSpc>
                <a:spcPct val="100000"/>
              </a:lnSpc>
              <a:spcBef>
                <a:spcPct val="0"/>
              </a:spcBef>
              <a:spcAft>
                <a:spcPct val="5000"/>
              </a:spcAft>
              <a:buClrTx/>
              <a:buSzTx/>
              <a:buFontTx/>
              <a:buNone/>
              <a:tabLst/>
              <a:defRPr/>
            </a:pP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若约定不能重名呢？</a:t>
            </a:r>
          </a:p>
        </p:txBody>
      </p:sp>
      <p:sp>
        <p:nvSpPr>
          <p:cNvPr id="9" name="Rectangle 11"/>
          <p:cNvSpPr>
            <a:spLocks noChangeArrowheads="1"/>
          </p:cNvSpPr>
          <p:nvPr/>
        </p:nvSpPr>
        <p:spPr bwMode="auto">
          <a:xfrm>
            <a:off x="983432" y="5984771"/>
            <a:ext cx="10513168" cy="457200"/>
          </a:xfrm>
          <a:prstGeom prst="rect">
            <a:avLst/>
          </a:prstGeom>
          <a:noFill/>
          <a:ln w="12700" cap="sq">
            <a:noFill/>
            <a:miter lim="800000"/>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Tx/>
              <a:buFontTx/>
              <a:buNone/>
              <a:tabLst/>
              <a:defRPr/>
            </a:pPr>
            <a:r>
              <a:rPr kumimoji="1" lang="zh-CN" altLang="en-US" sz="3200" b="0" i="0" u="none" strike="noStrike" kern="1200" cap="none" spc="0" normalizeH="0" baseline="0" noProof="0" dirty="0">
                <a:ln>
                  <a:noFill/>
                </a:ln>
                <a:solidFill>
                  <a:srgbClr val="FF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可以根据属性间的联系类型（</a:t>
            </a:r>
            <a:r>
              <a:rPr kumimoji="1" lang="en-US" altLang="zh-CN" sz="3200" b="0" i="0" u="none" strike="noStrike" kern="1200" cap="none" spc="0" normalizeH="0" baseline="0" noProof="0" dirty="0">
                <a:ln>
                  <a:noFill/>
                </a:ln>
                <a:solidFill>
                  <a:srgbClr val="FF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1:1</a:t>
            </a:r>
            <a:r>
              <a:rPr kumimoji="1" lang="zh-CN" altLang="en-US" sz="3200" b="0" i="0" u="none" strike="noStrike" kern="1200" cap="none" spc="0" normalizeH="0" baseline="0" noProof="0" dirty="0">
                <a:ln>
                  <a:noFill/>
                </a:ln>
                <a:solidFill>
                  <a:srgbClr val="FF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a:t>
            </a:r>
            <a:r>
              <a:rPr kumimoji="1" lang="en-US" altLang="zh-CN" sz="3200" b="0" i="0" u="none" strike="noStrike" kern="1200" cap="none" spc="0" normalizeH="0" baseline="0" noProof="0" dirty="0">
                <a:ln>
                  <a:noFill/>
                </a:ln>
                <a:solidFill>
                  <a:srgbClr val="FF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1:n </a:t>
            </a:r>
            <a:r>
              <a:rPr kumimoji="1" lang="zh-CN" altLang="en-US" sz="3200" b="0" i="0" u="none" strike="noStrike" kern="1200" cap="none" spc="0" normalizeH="0" baseline="0" noProof="0" dirty="0">
                <a:ln>
                  <a:noFill/>
                </a:ln>
                <a:solidFill>
                  <a:srgbClr val="FF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和 </a:t>
            </a:r>
            <a:r>
              <a:rPr kumimoji="1" lang="en-US" altLang="zh-CN" sz="3200" b="0" i="0" u="none" strike="noStrike" kern="1200" cap="none" spc="0" normalizeH="0" baseline="0" noProof="0" dirty="0">
                <a:ln>
                  <a:noFill/>
                </a:ln>
                <a:solidFill>
                  <a:srgbClr val="FF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m:n) </a:t>
            </a:r>
            <a:r>
              <a:rPr kumimoji="1" lang="zh-CN" altLang="en-US" sz="3200" b="0" i="0" u="none" strike="noStrike" kern="1200" cap="none" spc="0" normalizeH="0" baseline="0" noProof="0" dirty="0">
                <a:ln>
                  <a:noFill/>
                </a:ln>
                <a:solidFill>
                  <a:srgbClr val="FF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来判断。</a:t>
            </a:r>
            <a:endParaRPr kumimoji="1" lang="en-US" altLang="zh-CN" sz="3200" b="0" i="0" u="none" strike="noStrike" kern="1200" cap="none" spc="0" normalizeH="0" baseline="0" noProof="0" dirty="0">
              <a:ln>
                <a:noFill/>
              </a:ln>
              <a:solidFill>
                <a:srgbClr val="FF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2" name="Text Box 2">
            <a:extLst>
              <a:ext uri="{FF2B5EF4-FFF2-40B4-BE49-F238E27FC236}">
                <a16:creationId xmlns:a16="http://schemas.microsoft.com/office/drawing/2014/main" id="{149F075B-F9B1-4CEC-9188-6F790B39BBC8}"/>
              </a:ext>
            </a:extLst>
          </p:cNvPr>
          <p:cNvSpPr txBox="1">
            <a:spLocks noChangeArrowheads="1"/>
          </p:cNvSpPr>
          <p:nvPr/>
        </p:nvSpPr>
        <p:spPr bwMode="auto">
          <a:xfrm>
            <a:off x="983432" y="3745"/>
            <a:ext cx="3744539" cy="760959"/>
          </a:xfrm>
          <a:prstGeom prst="rect">
            <a:avLst/>
          </a:prstGeom>
          <a:noFill/>
          <a:ln w="12700" cap="sq">
            <a:noFill/>
            <a:miter lim="800000"/>
            <a:headEnd/>
            <a:tailEnd/>
          </a:ln>
          <a:effectLst/>
        </p:spPr>
        <p:txBody>
          <a:bodyPr wrap="square" lIns="72000" tIns="72000" rIns="72000" bIns="72000">
            <a:spAutoFit/>
          </a:bodyPr>
          <a:lstStyle>
            <a:defPPr>
              <a:defRPr lang="zh-CN"/>
            </a:defPPr>
            <a:lvl1pPr marR="0" lvl="0" indent="0" fontAlgn="base">
              <a:lnSpc>
                <a:spcPct val="100000"/>
              </a:lnSpc>
              <a:spcBef>
                <a:spcPts val="0"/>
              </a:spcBef>
              <a:spcAft>
                <a:spcPct val="25000"/>
              </a:spcAft>
              <a:buClrTx/>
              <a:buSzPct val="80000"/>
              <a:buFont typeface="Wingdings" pitchFamily="2" charset="2"/>
              <a:buNone/>
              <a:tabLst/>
              <a:defRPr kumimoji="1" sz="4000" b="1" i="0" u="sng" strike="noStrike" cap="none" spc="0" normalizeH="0" baseline="0">
                <a:ln>
                  <a:noFill/>
                </a:ln>
                <a:solidFill>
                  <a:srgbClr val="FFFFCC"/>
                </a:solidFill>
                <a:effectLst>
                  <a:outerShdw blurRad="38100" dist="38100" dir="2700000" algn="tl">
                    <a:srgbClr val="000000"/>
                  </a:outerShdw>
                </a:effectLst>
                <a:uLnTx/>
                <a:uFillTx/>
                <a:latin typeface="Arial" pitchFamily="34" charset="0"/>
                <a:ea typeface="微软雅黑" pitchFamily="34" charset="-122"/>
              </a:defRPr>
            </a:lvl1pPr>
          </a:lstStyle>
          <a:p>
            <a:r>
              <a:rPr lang="zh-CN" altLang="en-US" dirty="0">
                <a:latin typeface="微软雅黑" panose="020B0503020204020204" pitchFamily="34" charset="-122"/>
              </a:rPr>
              <a:t>函数依赖的定义</a:t>
            </a:r>
          </a:p>
        </p:txBody>
      </p:sp>
    </p:spTree>
  </p:cSld>
  <p:clrMapOvr>
    <a:masterClrMapping/>
  </p:clrMapOvr>
  <p:transition spd="slow">
    <p:wipe dir="r"/>
    <p:sndAc>
      <p:stSnd>
        <p:snd r:embed="rId2" name="arrow.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DB79645-7CD2-47B0-8B79-EAF6CEF02C46}"/>
              </a:ext>
            </a:extLst>
          </p:cNvPr>
          <p:cNvGrpSpPr/>
          <p:nvPr/>
        </p:nvGrpSpPr>
        <p:grpSpPr>
          <a:xfrm>
            <a:off x="882510" y="932098"/>
            <a:ext cx="10326041" cy="1901250"/>
            <a:chOff x="1022351" y="1060988"/>
            <a:chExt cx="10326041" cy="1901250"/>
          </a:xfrm>
        </p:grpSpPr>
        <p:sp>
          <p:nvSpPr>
            <p:cNvPr id="1485828" name="Rectangle 4"/>
            <p:cNvSpPr>
              <a:spLocks noChangeArrowheads="1"/>
            </p:cNvSpPr>
            <p:nvPr/>
          </p:nvSpPr>
          <p:spPr bwMode="auto">
            <a:xfrm>
              <a:off x="1022351" y="1060988"/>
              <a:ext cx="10326041" cy="647700"/>
            </a:xfrm>
            <a:prstGeom prst="rect">
              <a:avLst/>
            </a:prstGeom>
            <a:noFill/>
            <a:ln w="9525">
              <a:noFill/>
              <a:miter lim="800000"/>
              <a:headEnd/>
              <a:tailEnd/>
            </a:ln>
            <a:effectLst/>
          </p:spPr>
          <p:txBody>
            <a:bodyPr/>
            <a:lstStyle/>
            <a:p>
              <a:pPr marL="0" marR="0" lvl="0" indent="0" algn="just" defTabSz="914400" rtl="0" eaLnBrk="1" fontAlgn="base" latinLnBrk="0" hangingPunct="1">
                <a:lnSpc>
                  <a:spcPct val="110000"/>
                </a:lnSpc>
                <a:spcBef>
                  <a:spcPct val="0"/>
                </a:spcBef>
                <a:spcAft>
                  <a:spcPct val="40000"/>
                </a:spcAft>
                <a:buClr>
                  <a:srgbClr val="66FF33"/>
                </a:buClr>
                <a:buSzPct val="85000"/>
                <a:buFont typeface="Wingdings" pitchFamily="2" charset="2"/>
                <a:buNone/>
                <a:tabLst/>
                <a:defRPr/>
              </a:pP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设</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R(U)</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是一个关系模式，</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和</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Y</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都是</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U</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的子集，且存在</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。若对于</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的任何一个真子集</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都有</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则称</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Y</a:t>
              </a:r>
              <a:r>
                <a:rPr kumimoji="1"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j-ea"/>
                  <a:ea typeface="+mj-ea"/>
                  <a:cs typeface="+mn-cs"/>
                </a:rPr>
                <a:t>完全函数依赖</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于</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记作</a:t>
              </a:r>
              <a:r>
                <a:rPr kumimoji="1"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j-ea"/>
                  <a:ea typeface="+mj-ea"/>
                  <a:cs typeface="+mn-cs"/>
                </a:rPr>
                <a:t>X   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sym typeface="Symbol" pitchFamily="18" charset="2"/>
                </a:rPr>
                <a:t>；若对于</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sym typeface="Symbol" pitchFamily="18" charset="2"/>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sym typeface="Symbol" pitchFamily="18" charset="2"/>
                </a:rPr>
                <a:t>的某一个真子集</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有</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则称</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Y</a:t>
              </a:r>
              <a:r>
                <a:rPr kumimoji="1"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j-ea"/>
                  <a:ea typeface="+mj-ea"/>
                  <a:cs typeface="+mn-cs"/>
                </a:rPr>
                <a:t>部分函数依赖</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于</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记作</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     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endPar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sym typeface="Symbol" pitchFamily="18" charset="2"/>
              </a:endParaRPr>
            </a:p>
          </p:txBody>
        </p:sp>
        <p:sp>
          <p:nvSpPr>
            <p:cNvPr id="1485829" name="Line 5"/>
            <p:cNvSpPr>
              <a:spLocks noChangeShapeType="1"/>
            </p:cNvSpPr>
            <p:nvPr/>
          </p:nvSpPr>
          <p:spPr bwMode="auto">
            <a:xfrm>
              <a:off x="5754543" y="2464438"/>
              <a:ext cx="457200" cy="0"/>
            </a:xfrm>
            <a:prstGeom prst="line">
              <a:avLst/>
            </a:prstGeom>
            <a:noFill/>
            <a:ln w="38100" cap="sq">
              <a:solidFill>
                <a:srgbClr val="FFFF00"/>
              </a:solidFill>
              <a:round/>
              <a:headEnd/>
              <a:tailEnd type="stealth" w="med" len="me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485830" name="Text Box 6"/>
            <p:cNvSpPr txBox="1">
              <a:spLocks noChangeArrowheads="1"/>
            </p:cNvSpPr>
            <p:nvPr/>
          </p:nvSpPr>
          <p:spPr bwMode="auto">
            <a:xfrm>
              <a:off x="5902564" y="2161372"/>
              <a:ext cx="84959" cy="276999"/>
            </a:xfrm>
            <a:prstGeom prst="rect">
              <a:avLst/>
            </a:prstGeom>
            <a:noFill/>
            <a:ln w="12700" cap="sq">
              <a:noFill/>
              <a:miter lim="800000"/>
              <a:headEnd/>
              <a:tailEnd/>
            </a:ln>
            <a:effec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1" lang="en-US" altLang="zh-CN" sz="2000" b="1" i="1"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itchFamily="18" charset="0"/>
                  <a:ea typeface="楷体_GB2312" pitchFamily="49" charset="-122"/>
                  <a:cs typeface="+mn-cs"/>
                </a:rPr>
                <a:t>f</a:t>
              </a:r>
            </a:p>
          </p:txBody>
        </p:sp>
        <p:sp>
          <p:nvSpPr>
            <p:cNvPr id="1485831" name="Line 7"/>
            <p:cNvSpPr>
              <a:spLocks noChangeShapeType="1"/>
            </p:cNvSpPr>
            <p:nvPr/>
          </p:nvSpPr>
          <p:spPr bwMode="auto">
            <a:xfrm>
              <a:off x="9264352" y="1771071"/>
              <a:ext cx="76200" cy="228600"/>
            </a:xfrm>
            <a:prstGeom prst="line">
              <a:avLst/>
            </a:prstGeom>
            <a:noFill/>
            <a:ln w="38100" cap="sq">
              <a:solidFill>
                <a:srgbClr val="CCFFCC"/>
              </a:solidFill>
              <a:round/>
              <a:headEnd/>
              <a:tailEn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485832" name="Line 8"/>
            <p:cNvSpPr>
              <a:spLocks noChangeShapeType="1"/>
            </p:cNvSpPr>
            <p:nvPr/>
          </p:nvSpPr>
          <p:spPr bwMode="auto">
            <a:xfrm>
              <a:off x="9449810" y="2962238"/>
              <a:ext cx="457200" cy="0"/>
            </a:xfrm>
            <a:prstGeom prst="line">
              <a:avLst/>
            </a:prstGeom>
            <a:noFill/>
            <a:ln w="38100" cap="sq">
              <a:solidFill>
                <a:srgbClr val="FFFF00"/>
              </a:solidFill>
              <a:round/>
              <a:headEnd/>
              <a:tailEnd type="stealth" w="med" len="me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485833" name="Text Box 9"/>
            <p:cNvSpPr txBox="1">
              <a:spLocks noChangeArrowheads="1"/>
            </p:cNvSpPr>
            <p:nvPr/>
          </p:nvSpPr>
          <p:spPr bwMode="auto">
            <a:xfrm>
              <a:off x="9566541" y="2535655"/>
              <a:ext cx="153888" cy="332399"/>
            </a:xfrm>
            <a:prstGeom prst="rect">
              <a:avLst/>
            </a:prstGeom>
            <a:noFill/>
            <a:ln w="12700" cap="sq">
              <a:noFill/>
              <a:miter lim="800000"/>
              <a:headEnd/>
              <a:tailEnd/>
            </a:ln>
            <a:effec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itchFamily="18" charset="0"/>
                  <a:cs typeface="+mn-cs"/>
                </a:rPr>
                <a:t>p</a:t>
              </a:r>
            </a:p>
          </p:txBody>
        </p:sp>
      </p:grpSp>
      <p:sp>
        <p:nvSpPr>
          <p:cNvPr id="1485847" name="Rectangle 23"/>
          <p:cNvSpPr>
            <a:spLocks noChangeArrowheads="1"/>
          </p:cNvSpPr>
          <p:nvPr/>
        </p:nvSpPr>
        <p:spPr bwMode="auto">
          <a:xfrm>
            <a:off x="7052968" y="4701096"/>
            <a:ext cx="4515639" cy="457200"/>
          </a:xfrm>
          <a:prstGeom prst="rect">
            <a:avLst/>
          </a:prstGeom>
          <a:noFill/>
          <a:ln w="12700" cap="sq">
            <a:noFill/>
            <a:miter lim="800000"/>
            <a:headEnd/>
            <a:tailEnd/>
          </a:ln>
          <a:effectLst/>
        </p:spPr>
        <p:txBody>
          <a:bodyPr lIns="0" tIns="0" rIns="0" bIns="0"/>
          <a:lstStyle/>
          <a:p>
            <a:pPr marL="0" marR="0" lvl="0" indent="0" algn="l" defTabSz="914400" rtl="0" eaLnBrk="1" fontAlgn="base" latinLnBrk="0" hangingPunct="1">
              <a:lnSpc>
                <a:spcPct val="150000"/>
              </a:lnSpc>
              <a:spcBef>
                <a:spcPct val="3500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sym typeface="Symbol" pitchFamily="18" charset="2"/>
              </a:rPr>
              <a:t>(学号,课名)         成绩</a:t>
            </a:r>
            <a:endPar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endParaRPr>
          </a:p>
          <a:p>
            <a:pPr marL="0" marR="0" lvl="0" indent="0" algn="l" defTabSz="914400" rtl="0" eaLnBrk="1" fontAlgn="base" latinLnBrk="0" hangingPunct="1">
              <a:lnSpc>
                <a:spcPct val="150000"/>
              </a:lnSpc>
              <a:spcBef>
                <a:spcPct val="3500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sym typeface="Symbol" pitchFamily="18" charset="2"/>
              </a:rPr>
              <a:t>(学号,课名)         </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rPr>
              <a:t>学分</a:t>
            </a:r>
          </a:p>
        </p:txBody>
      </p:sp>
      <p:sp>
        <p:nvSpPr>
          <p:cNvPr id="1485848" name="Line 24"/>
          <p:cNvSpPr>
            <a:spLocks noChangeShapeType="1"/>
          </p:cNvSpPr>
          <p:nvPr/>
        </p:nvSpPr>
        <p:spPr bwMode="auto">
          <a:xfrm>
            <a:off x="9216418" y="5080685"/>
            <a:ext cx="588996" cy="0"/>
          </a:xfrm>
          <a:prstGeom prst="line">
            <a:avLst/>
          </a:prstGeom>
          <a:noFill/>
          <a:ln w="38100" cap="sq">
            <a:solidFill>
              <a:schemeClr val="bg1"/>
            </a:solidFill>
            <a:round/>
            <a:headEnd/>
            <a:tailEnd type="stealth" w="med" len="me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j-ea"/>
              <a:ea typeface="+mj-ea"/>
              <a:cs typeface="+mn-cs"/>
            </a:endParaRPr>
          </a:p>
        </p:txBody>
      </p:sp>
      <p:sp>
        <p:nvSpPr>
          <p:cNvPr id="1485849" name="Text Box 25"/>
          <p:cNvSpPr txBox="1">
            <a:spLocks noChangeArrowheads="1"/>
          </p:cNvSpPr>
          <p:nvPr/>
        </p:nvSpPr>
        <p:spPr bwMode="auto">
          <a:xfrm>
            <a:off x="9429006" y="4577248"/>
            <a:ext cx="154883" cy="430887"/>
          </a:xfrm>
          <a:prstGeom prst="rect">
            <a:avLst/>
          </a:prstGeom>
          <a:noFill/>
          <a:ln w="12700" cap="sq">
            <a:noFill/>
            <a:miter lim="800000"/>
            <a:headEnd/>
            <a:tailEnd/>
          </a:ln>
          <a:effectLst/>
        </p:spPr>
        <p:txBody>
          <a:bodyPr wrap="squar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1"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楷体" panose="02010609060101010101" pitchFamily="49" charset="-122"/>
                <a:cs typeface="Times New Roman" panose="02020603050405020304" pitchFamily="18" charset="0"/>
              </a:rPr>
              <a:t>f</a:t>
            </a:r>
          </a:p>
        </p:txBody>
      </p:sp>
      <p:sp>
        <p:nvSpPr>
          <p:cNvPr id="1485850" name="Line 26"/>
          <p:cNvSpPr>
            <a:spLocks noChangeShapeType="1"/>
          </p:cNvSpPr>
          <p:nvPr/>
        </p:nvSpPr>
        <p:spPr bwMode="auto">
          <a:xfrm>
            <a:off x="9208491" y="6015507"/>
            <a:ext cx="588996" cy="0"/>
          </a:xfrm>
          <a:prstGeom prst="line">
            <a:avLst/>
          </a:prstGeom>
          <a:noFill/>
          <a:ln w="38100" cap="sq">
            <a:solidFill>
              <a:schemeClr val="bg1"/>
            </a:solidFill>
            <a:round/>
            <a:headEnd/>
            <a:tailEnd type="stealth" w="med" len="me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j-ea"/>
              <a:ea typeface="+mj-ea"/>
              <a:cs typeface="+mn-cs"/>
            </a:endParaRPr>
          </a:p>
        </p:txBody>
      </p:sp>
      <p:sp>
        <p:nvSpPr>
          <p:cNvPr id="1485851" name="Text Box 27"/>
          <p:cNvSpPr txBox="1">
            <a:spLocks noChangeArrowheads="1"/>
          </p:cNvSpPr>
          <p:nvPr/>
        </p:nvSpPr>
        <p:spPr bwMode="auto">
          <a:xfrm>
            <a:off x="9382876" y="5512070"/>
            <a:ext cx="231291" cy="430887"/>
          </a:xfrm>
          <a:prstGeom prst="rect">
            <a:avLst/>
          </a:prstGeom>
          <a:noFill/>
          <a:ln w="12700" cap="sq">
            <a:noFill/>
            <a:miter lim="800000"/>
            <a:headEnd/>
            <a:tailEnd/>
          </a:ln>
          <a:effectLst/>
        </p:spPr>
        <p:txBody>
          <a:bodyPr wrap="squar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1"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楷体" panose="02010609060101010101" pitchFamily="49" charset="-122"/>
                <a:cs typeface="Times New Roman" panose="02020603050405020304" pitchFamily="18" charset="0"/>
              </a:rPr>
              <a:t>p</a:t>
            </a:r>
          </a:p>
        </p:txBody>
      </p:sp>
      <p:sp>
        <p:nvSpPr>
          <p:cNvPr id="29" name="Text Box 2"/>
          <p:cNvSpPr txBox="1">
            <a:spLocks noChangeArrowheads="1"/>
          </p:cNvSpPr>
          <p:nvPr/>
        </p:nvSpPr>
        <p:spPr bwMode="auto">
          <a:xfrm>
            <a:off x="882510" y="2925"/>
            <a:ext cx="4679949" cy="760959"/>
          </a:xfrm>
          <a:prstGeom prst="rect">
            <a:avLst/>
          </a:prstGeom>
          <a:noFill/>
          <a:ln w="12700" cap="sq">
            <a:noFill/>
            <a:miter lim="800000"/>
            <a:headEnd/>
            <a:tailEnd/>
          </a:ln>
          <a:effectLst/>
        </p:spPr>
        <p:txBody>
          <a:bodyPr wrap="square" lIns="72000" tIns="72000" rIns="72000" bIns="72000">
            <a:spAutoFit/>
          </a:bodyPr>
          <a:lstStyle>
            <a:defPPr>
              <a:defRPr lang="zh-CN"/>
            </a:defPPr>
            <a:lvl1pPr marR="0" lvl="0" indent="0" fontAlgn="base">
              <a:lnSpc>
                <a:spcPct val="100000"/>
              </a:lnSpc>
              <a:spcBef>
                <a:spcPts val="0"/>
              </a:spcBef>
              <a:spcAft>
                <a:spcPct val="25000"/>
              </a:spcAft>
              <a:buClrTx/>
              <a:buSzPct val="80000"/>
              <a:buFont typeface="Wingdings" pitchFamily="2" charset="2"/>
              <a:buNone/>
              <a:tabLst/>
              <a:defRPr kumimoji="1" sz="4000" b="1" i="0" u="sng" strike="noStrike" cap="none" spc="0" normalizeH="0" baseline="0">
                <a:ln>
                  <a:noFill/>
                </a:ln>
                <a:solidFill>
                  <a:srgbClr val="FFFFCC"/>
                </a:solidFill>
                <a:effectLst>
                  <a:outerShdw blurRad="38100" dist="38100" dir="2700000" algn="tl">
                    <a:srgbClr val="000000"/>
                  </a:outerShdw>
                </a:effectLst>
                <a:uLnTx/>
                <a:uFillTx/>
                <a:latin typeface="Arial" pitchFamily="34" charset="0"/>
                <a:ea typeface="微软雅黑" pitchFamily="34" charset="-122"/>
              </a:defRPr>
            </a:lvl1pPr>
          </a:lstStyle>
          <a:p>
            <a:r>
              <a:rPr lang="zh-CN" altLang="en-US" dirty="0"/>
              <a:t>完全</a:t>
            </a:r>
            <a:r>
              <a:rPr lang="en-US" altLang="zh-CN" dirty="0"/>
              <a:t>/</a:t>
            </a:r>
            <a:r>
              <a:rPr lang="zh-CN" altLang="en-US" dirty="0"/>
              <a:t>部分函数依赖</a:t>
            </a:r>
          </a:p>
        </p:txBody>
      </p:sp>
      <p:grpSp>
        <p:nvGrpSpPr>
          <p:cNvPr id="27" name="组合 26">
            <a:extLst>
              <a:ext uri="{FF2B5EF4-FFF2-40B4-BE49-F238E27FC236}">
                <a16:creationId xmlns:a16="http://schemas.microsoft.com/office/drawing/2014/main" id="{DD7402A6-AA23-454F-8DF7-497B195F8AEC}"/>
              </a:ext>
            </a:extLst>
          </p:cNvPr>
          <p:cNvGrpSpPr/>
          <p:nvPr/>
        </p:nvGrpSpPr>
        <p:grpSpPr>
          <a:xfrm>
            <a:off x="1222953" y="3514607"/>
            <a:ext cx="5160385" cy="2911711"/>
            <a:chOff x="2135188" y="3643313"/>
            <a:chExt cx="3498851" cy="2162175"/>
          </a:xfrm>
        </p:grpSpPr>
        <p:sp>
          <p:nvSpPr>
            <p:cNvPr id="28" name="Rectangle 19">
              <a:extLst>
                <a:ext uri="{FF2B5EF4-FFF2-40B4-BE49-F238E27FC236}">
                  <a16:creationId xmlns:a16="http://schemas.microsoft.com/office/drawing/2014/main" id="{AFA0629D-1E47-4BD2-8D11-BBAAD454EFAB}"/>
                </a:ext>
              </a:extLst>
            </p:cNvPr>
            <p:cNvSpPr>
              <a:spLocks noChangeArrowheads="1"/>
            </p:cNvSpPr>
            <p:nvPr/>
          </p:nvSpPr>
          <p:spPr bwMode="auto">
            <a:xfrm>
              <a:off x="3362326" y="4364039"/>
              <a:ext cx="2206625" cy="720725"/>
            </a:xfrm>
            <a:prstGeom prst="rect">
              <a:avLst/>
            </a:prstGeom>
            <a:solidFill>
              <a:srgbClr val="3333FF"/>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endParaRPr>
            </a:p>
          </p:txBody>
        </p:sp>
        <p:sp>
          <p:nvSpPr>
            <p:cNvPr id="30" name="Rectangle 20">
              <a:extLst>
                <a:ext uri="{FF2B5EF4-FFF2-40B4-BE49-F238E27FC236}">
                  <a16:creationId xmlns:a16="http://schemas.microsoft.com/office/drawing/2014/main" id="{DACF9CD1-A776-4F4C-B783-BC52E3407281}"/>
                </a:ext>
              </a:extLst>
            </p:cNvPr>
            <p:cNvSpPr>
              <a:spLocks noChangeArrowheads="1"/>
            </p:cNvSpPr>
            <p:nvPr/>
          </p:nvSpPr>
          <p:spPr bwMode="auto">
            <a:xfrm>
              <a:off x="3490913" y="4524375"/>
              <a:ext cx="779462" cy="400050"/>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anose="02010609030101010101" pitchFamily="49" charset="-122"/>
                  <a:ea typeface="楷体_GB2312" panose="02010609030101010101" pitchFamily="49" charset="-122"/>
                </a:rPr>
                <a:t>学号</a:t>
              </a:r>
            </a:p>
          </p:txBody>
        </p:sp>
        <p:sp>
          <p:nvSpPr>
            <p:cNvPr id="31" name="Rectangle 21">
              <a:extLst>
                <a:ext uri="{FF2B5EF4-FFF2-40B4-BE49-F238E27FC236}">
                  <a16:creationId xmlns:a16="http://schemas.microsoft.com/office/drawing/2014/main" id="{7C4C4C01-D92E-42C5-A07F-04B22BFE5E27}"/>
                </a:ext>
              </a:extLst>
            </p:cNvPr>
            <p:cNvSpPr>
              <a:spLocks noChangeArrowheads="1"/>
            </p:cNvSpPr>
            <p:nvPr/>
          </p:nvSpPr>
          <p:spPr bwMode="auto">
            <a:xfrm>
              <a:off x="4595814" y="4524375"/>
              <a:ext cx="777875" cy="400050"/>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anose="02010609030101010101" pitchFamily="49" charset="-122"/>
                  <a:ea typeface="楷体_GB2312" panose="02010609030101010101" pitchFamily="49" charset="-122"/>
                </a:rPr>
                <a:t>课名</a:t>
              </a:r>
            </a:p>
          </p:txBody>
        </p:sp>
        <p:sp>
          <p:nvSpPr>
            <p:cNvPr id="32" name="Rectangle 22">
              <a:extLst>
                <a:ext uri="{FF2B5EF4-FFF2-40B4-BE49-F238E27FC236}">
                  <a16:creationId xmlns:a16="http://schemas.microsoft.com/office/drawing/2014/main" id="{8F7D0B87-5F1F-4835-8C91-0769D1331294}"/>
                </a:ext>
              </a:extLst>
            </p:cNvPr>
            <p:cNvSpPr>
              <a:spLocks noChangeArrowheads="1"/>
            </p:cNvSpPr>
            <p:nvPr/>
          </p:nvSpPr>
          <p:spPr bwMode="auto">
            <a:xfrm>
              <a:off x="2193926" y="4524375"/>
              <a:ext cx="777875" cy="400050"/>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anose="02010609030101010101" pitchFamily="49" charset="-122"/>
                  <a:ea typeface="楷体_GB2312" panose="02010609030101010101" pitchFamily="49" charset="-122"/>
                </a:rPr>
                <a:t>系名</a:t>
              </a:r>
            </a:p>
          </p:txBody>
        </p:sp>
        <p:sp>
          <p:nvSpPr>
            <p:cNvPr id="33" name="Rectangle 23">
              <a:extLst>
                <a:ext uri="{FF2B5EF4-FFF2-40B4-BE49-F238E27FC236}">
                  <a16:creationId xmlns:a16="http://schemas.microsoft.com/office/drawing/2014/main" id="{173AD22E-3CF7-4062-894C-624F2A391744}"/>
                </a:ext>
              </a:extLst>
            </p:cNvPr>
            <p:cNvSpPr>
              <a:spLocks noChangeArrowheads="1"/>
            </p:cNvSpPr>
            <p:nvPr/>
          </p:nvSpPr>
          <p:spPr bwMode="auto">
            <a:xfrm>
              <a:off x="2135188" y="5324475"/>
              <a:ext cx="895350" cy="401638"/>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anose="02010609030101010101" pitchFamily="49" charset="-122"/>
                  <a:ea typeface="楷体_GB2312" panose="02010609030101010101" pitchFamily="49" charset="-122"/>
                </a:rPr>
                <a:t>系主任</a:t>
              </a:r>
            </a:p>
          </p:txBody>
        </p:sp>
        <p:cxnSp>
          <p:nvCxnSpPr>
            <p:cNvPr id="34" name="AutoShape 24">
              <a:extLst>
                <a:ext uri="{FF2B5EF4-FFF2-40B4-BE49-F238E27FC236}">
                  <a16:creationId xmlns:a16="http://schemas.microsoft.com/office/drawing/2014/main" id="{41E3261E-7F67-451B-812C-B4491C03750F}"/>
                </a:ext>
              </a:extLst>
            </p:cNvPr>
            <p:cNvCxnSpPr>
              <a:cxnSpLocks noChangeShapeType="1"/>
              <a:stCxn id="30" idx="1"/>
              <a:endCxn id="32" idx="3"/>
            </p:cNvCxnSpPr>
            <p:nvPr/>
          </p:nvCxnSpPr>
          <p:spPr bwMode="auto">
            <a:xfrm flipH="1">
              <a:off x="2971801" y="4724400"/>
              <a:ext cx="519113" cy="0"/>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cxnSp>
          <p:nvCxnSpPr>
            <p:cNvPr id="35" name="AutoShape 25">
              <a:extLst>
                <a:ext uri="{FF2B5EF4-FFF2-40B4-BE49-F238E27FC236}">
                  <a16:creationId xmlns:a16="http://schemas.microsoft.com/office/drawing/2014/main" id="{0F53525D-1AE1-415D-8E20-94931AF7F947}"/>
                </a:ext>
              </a:extLst>
            </p:cNvPr>
            <p:cNvCxnSpPr>
              <a:cxnSpLocks noChangeShapeType="1"/>
              <a:stCxn id="32" idx="2"/>
              <a:endCxn id="33" idx="0"/>
            </p:cNvCxnSpPr>
            <p:nvPr/>
          </p:nvCxnSpPr>
          <p:spPr bwMode="auto">
            <a:xfrm>
              <a:off x="2582863" y="4924425"/>
              <a:ext cx="0" cy="400050"/>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sp>
          <p:nvSpPr>
            <p:cNvPr id="36" name="Rectangle 26">
              <a:extLst>
                <a:ext uri="{FF2B5EF4-FFF2-40B4-BE49-F238E27FC236}">
                  <a16:creationId xmlns:a16="http://schemas.microsoft.com/office/drawing/2014/main" id="{E7A4B911-7912-45BD-95FF-E7D444E121F2}"/>
                </a:ext>
              </a:extLst>
            </p:cNvPr>
            <p:cNvSpPr>
              <a:spLocks noChangeArrowheads="1"/>
            </p:cNvSpPr>
            <p:nvPr/>
          </p:nvSpPr>
          <p:spPr bwMode="auto">
            <a:xfrm>
              <a:off x="4595813" y="3643313"/>
              <a:ext cx="779462" cy="400050"/>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anose="02010609030101010101" pitchFamily="49" charset="-122"/>
                  <a:ea typeface="楷体_GB2312" panose="02010609030101010101" pitchFamily="49" charset="-122"/>
                </a:rPr>
                <a:t>学分</a:t>
              </a:r>
            </a:p>
          </p:txBody>
        </p:sp>
        <p:cxnSp>
          <p:nvCxnSpPr>
            <p:cNvPr id="37" name="AutoShape 27">
              <a:extLst>
                <a:ext uri="{FF2B5EF4-FFF2-40B4-BE49-F238E27FC236}">
                  <a16:creationId xmlns:a16="http://schemas.microsoft.com/office/drawing/2014/main" id="{5221B55B-60E2-4E35-8945-966F62FDE194}"/>
                </a:ext>
              </a:extLst>
            </p:cNvPr>
            <p:cNvCxnSpPr>
              <a:cxnSpLocks noChangeShapeType="1"/>
              <a:stCxn id="31" idx="0"/>
              <a:endCxn id="36" idx="2"/>
            </p:cNvCxnSpPr>
            <p:nvPr/>
          </p:nvCxnSpPr>
          <p:spPr bwMode="auto">
            <a:xfrm flipV="1">
              <a:off x="4984750" y="4043363"/>
              <a:ext cx="1588" cy="481012"/>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sp>
          <p:nvSpPr>
            <p:cNvPr id="38" name="Rectangle 28">
              <a:extLst>
                <a:ext uri="{FF2B5EF4-FFF2-40B4-BE49-F238E27FC236}">
                  <a16:creationId xmlns:a16="http://schemas.microsoft.com/office/drawing/2014/main" id="{EC9F55A0-2C5F-4239-9823-6E9831BC281E}"/>
                </a:ext>
              </a:extLst>
            </p:cNvPr>
            <p:cNvSpPr>
              <a:spLocks noChangeArrowheads="1"/>
            </p:cNvSpPr>
            <p:nvPr/>
          </p:nvSpPr>
          <p:spPr bwMode="auto">
            <a:xfrm>
              <a:off x="4854576" y="5405438"/>
              <a:ext cx="779463" cy="400050"/>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anose="02010609030101010101" pitchFamily="49" charset="-122"/>
                  <a:ea typeface="楷体_GB2312" panose="02010609030101010101" pitchFamily="49" charset="-122"/>
                </a:rPr>
                <a:t>成绩</a:t>
              </a:r>
            </a:p>
          </p:txBody>
        </p:sp>
        <p:cxnSp>
          <p:nvCxnSpPr>
            <p:cNvPr id="39" name="AutoShape 29">
              <a:extLst>
                <a:ext uri="{FF2B5EF4-FFF2-40B4-BE49-F238E27FC236}">
                  <a16:creationId xmlns:a16="http://schemas.microsoft.com/office/drawing/2014/main" id="{CD7BB0FA-418D-4883-A4BD-B10411042E67}"/>
                </a:ext>
              </a:extLst>
            </p:cNvPr>
            <p:cNvCxnSpPr>
              <a:cxnSpLocks noChangeShapeType="1"/>
              <a:endCxn id="38" idx="0"/>
            </p:cNvCxnSpPr>
            <p:nvPr/>
          </p:nvCxnSpPr>
          <p:spPr bwMode="auto">
            <a:xfrm>
              <a:off x="5245100" y="5084764"/>
              <a:ext cx="0" cy="320675"/>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sp>
          <p:nvSpPr>
            <p:cNvPr id="40" name="Rectangle 30">
              <a:extLst>
                <a:ext uri="{FF2B5EF4-FFF2-40B4-BE49-F238E27FC236}">
                  <a16:creationId xmlns:a16="http://schemas.microsoft.com/office/drawing/2014/main" id="{A8CFAA1F-E01C-4E1C-98E1-8DF8BF85D100}"/>
                </a:ext>
              </a:extLst>
            </p:cNvPr>
            <p:cNvSpPr>
              <a:spLocks noChangeArrowheads="1"/>
            </p:cNvSpPr>
            <p:nvPr/>
          </p:nvSpPr>
          <p:spPr bwMode="auto">
            <a:xfrm>
              <a:off x="3490913" y="5324475"/>
              <a:ext cx="779462" cy="401638"/>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anose="02010609030101010101" pitchFamily="49" charset="-122"/>
                  <a:ea typeface="楷体_GB2312" panose="02010609030101010101" pitchFamily="49" charset="-122"/>
                </a:rPr>
                <a:t>姓名</a:t>
              </a:r>
            </a:p>
          </p:txBody>
        </p:sp>
        <p:cxnSp>
          <p:nvCxnSpPr>
            <p:cNvPr id="41" name="AutoShape 31">
              <a:extLst>
                <a:ext uri="{FF2B5EF4-FFF2-40B4-BE49-F238E27FC236}">
                  <a16:creationId xmlns:a16="http://schemas.microsoft.com/office/drawing/2014/main" id="{BF51CC34-39B5-4042-857E-0DFAD5090BC0}"/>
                </a:ext>
              </a:extLst>
            </p:cNvPr>
            <p:cNvCxnSpPr>
              <a:cxnSpLocks noChangeShapeType="1"/>
              <a:stCxn id="30" idx="2"/>
              <a:endCxn id="40" idx="0"/>
            </p:cNvCxnSpPr>
            <p:nvPr/>
          </p:nvCxnSpPr>
          <p:spPr bwMode="auto">
            <a:xfrm>
              <a:off x="3881438" y="4924425"/>
              <a:ext cx="0" cy="400050"/>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spd="med">
    <p:pull/>
    <p:sndAc>
      <p:stSnd>
        <p:snd r:embed="rId2" name="arrow.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6" name="Group 4"/>
          <p:cNvGrpSpPr>
            <a:grpSpLocks/>
          </p:cNvGrpSpPr>
          <p:nvPr/>
        </p:nvGrpSpPr>
        <p:grpSpPr bwMode="auto">
          <a:xfrm>
            <a:off x="7829200" y="4414639"/>
            <a:ext cx="3505200" cy="758826"/>
            <a:chOff x="3138" y="2292"/>
            <a:chExt cx="2208" cy="478"/>
          </a:xfrm>
        </p:grpSpPr>
        <p:sp>
          <p:nvSpPr>
            <p:cNvPr id="1486853" name="Rectangle 5"/>
            <p:cNvSpPr>
              <a:spLocks noChangeArrowheads="1"/>
            </p:cNvSpPr>
            <p:nvPr/>
          </p:nvSpPr>
          <p:spPr bwMode="auto">
            <a:xfrm>
              <a:off x="3138" y="2482"/>
              <a:ext cx="2208" cy="288"/>
            </a:xfrm>
            <a:prstGeom prst="rect">
              <a:avLst/>
            </a:prstGeom>
            <a:noFill/>
            <a:ln w="12700" cap="sq">
              <a:noFill/>
              <a:miter lim="800000"/>
              <a:headEnd/>
              <a:tailEnd/>
            </a:ln>
            <a:effectLst/>
          </p:spPr>
          <p:txBody>
            <a:bodyPr lIns="0" tIns="0" rIns="0" bIns="0"/>
            <a:lstStyle/>
            <a:p>
              <a:pPr marL="0" marR="0" lvl="0" indent="0" algn="l" defTabSz="914400" rtl="0" eaLnBrk="1" fontAlgn="base" latinLnBrk="0" hangingPunct="1">
                <a:lnSpc>
                  <a:spcPct val="100000"/>
                </a:lnSpc>
                <a:spcBef>
                  <a:spcPct val="3500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sym typeface="Symbol" pitchFamily="18" charset="2"/>
                </a:rPr>
                <a:t>学号       系主任</a:t>
              </a:r>
              <a:endPar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endParaRPr>
            </a:p>
          </p:txBody>
        </p:sp>
        <p:sp>
          <p:nvSpPr>
            <p:cNvPr id="1486854" name="Line 6"/>
            <p:cNvSpPr>
              <a:spLocks noChangeShapeType="1"/>
            </p:cNvSpPr>
            <p:nvPr/>
          </p:nvSpPr>
          <p:spPr bwMode="auto">
            <a:xfrm>
              <a:off x="3788" y="2626"/>
              <a:ext cx="288" cy="0"/>
            </a:xfrm>
            <a:prstGeom prst="line">
              <a:avLst/>
            </a:prstGeom>
            <a:noFill/>
            <a:ln w="38100" cap="sq">
              <a:solidFill>
                <a:schemeClr val="bg1"/>
              </a:solidFill>
              <a:round/>
              <a:headEnd/>
              <a:tailEnd type="stealth" w="med" len="me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j-ea"/>
                <a:ea typeface="+mj-ea"/>
                <a:cs typeface="+mn-cs"/>
              </a:endParaRPr>
            </a:p>
          </p:txBody>
        </p:sp>
        <p:sp>
          <p:nvSpPr>
            <p:cNvPr id="1486855" name="Text Box 7"/>
            <p:cNvSpPr txBox="1">
              <a:spLocks noChangeArrowheads="1"/>
            </p:cNvSpPr>
            <p:nvPr/>
          </p:nvSpPr>
          <p:spPr bwMode="auto">
            <a:xfrm>
              <a:off x="3882" y="2292"/>
              <a:ext cx="72" cy="310"/>
            </a:xfrm>
            <a:prstGeom prst="rect">
              <a:avLst/>
            </a:prstGeom>
            <a:noFill/>
            <a:ln w="12700" cap="sq">
              <a:noFill/>
              <a:miter lim="800000"/>
              <a:headEnd/>
              <a:tailEnd/>
            </a:ln>
            <a:effec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1" u="none" strike="noStrike" kern="1200" cap="none" spc="0" normalizeH="0" baseline="0" noProof="0" dirty="0">
                  <a:ln>
                    <a:noFill/>
                  </a:ln>
                  <a:solidFill>
                    <a:srgbClr val="FFFFFF"/>
                  </a:solidFill>
                  <a:effectLst>
                    <a:outerShdw blurRad="38100" dist="38100" dir="2700000" algn="tl">
                      <a:srgbClr val="000000"/>
                    </a:outerShdw>
                  </a:effectLst>
                  <a:uLnTx/>
                  <a:uFillTx/>
                  <a:latin typeface="+mn-lt"/>
                  <a:ea typeface="+mj-ea"/>
                  <a:cs typeface="+mn-cs"/>
                </a:rPr>
                <a:t>t</a:t>
              </a:r>
            </a:p>
          </p:txBody>
        </p:sp>
      </p:grpSp>
      <p:grpSp>
        <p:nvGrpSpPr>
          <p:cNvPr id="2" name="组合 1">
            <a:extLst>
              <a:ext uri="{FF2B5EF4-FFF2-40B4-BE49-F238E27FC236}">
                <a16:creationId xmlns:a16="http://schemas.microsoft.com/office/drawing/2014/main" id="{A1183C3C-B2E5-4258-9502-DE8854C8C35E}"/>
              </a:ext>
            </a:extLst>
          </p:cNvPr>
          <p:cNvGrpSpPr/>
          <p:nvPr/>
        </p:nvGrpSpPr>
        <p:grpSpPr>
          <a:xfrm>
            <a:off x="1375349" y="3448243"/>
            <a:ext cx="5160385" cy="2911711"/>
            <a:chOff x="2135188" y="3643313"/>
            <a:chExt cx="3498851" cy="2162175"/>
          </a:xfrm>
        </p:grpSpPr>
        <p:sp>
          <p:nvSpPr>
            <p:cNvPr id="1486867" name="Rectangle 19"/>
            <p:cNvSpPr>
              <a:spLocks noChangeArrowheads="1"/>
            </p:cNvSpPr>
            <p:nvPr/>
          </p:nvSpPr>
          <p:spPr bwMode="auto">
            <a:xfrm>
              <a:off x="3362326" y="4364039"/>
              <a:ext cx="2206625" cy="720725"/>
            </a:xfrm>
            <a:prstGeom prst="rect">
              <a:avLst/>
            </a:prstGeom>
            <a:solidFill>
              <a:srgbClr val="3333FF"/>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endParaRPr>
            </a:p>
          </p:txBody>
        </p:sp>
        <p:sp>
          <p:nvSpPr>
            <p:cNvPr id="1486868" name="Rectangle 20"/>
            <p:cNvSpPr>
              <a:spLocks noChangeArrowheads="1"/>
            </p:cNvSpPr>
            <p:nvPr/>
          </p:nvSpPr>
          <p:spPr bwMode="auto">
            <a:xfrm>
              <a:off x="3490913" y="4524375"/>
              <a:ext cx="779462" cy="400050"/>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anose="02010609030101010101" pitchFamily="49" charset="-122"/>
                  <a:ea typeface="楷体_GB2312" panose="02010609030101010101" pitchFamily="49" charset="-122"/>
                </a:rPr>
                <a:t>学号</a:t>
              </a:r>
            </a:p>
          </p:txBody>
        </p:sp>
        <p:sp>
          <p:nvSpPr>
            <p:cNvPr id="1486869" name="Rectangle 21"/>
            <p:cNvSpPr>
              <a:spLocks noChangeArrowheads="1"/>
            </p:cNvSpPr>
            <p:nvPr/>
          </p:nvSpPr>
          <p:spPr bwMode="auto">
            <a:xfrm>
              <a:off x="4595814" y="4524375"/>
              <a:ext cx="777875" cy="400050"/>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anose="02010609030101010101" pitchFamily="49" charset="-122"/>
                  <a:ea typeface="楷体_GB2312" panose="02010609030101010101" pitchFamily="49" charset="-122"/>
                </a:rPr>
                <a:t>课名</a:t>
              </a:r>
            </a:p>
          </p:txBody>
        </p:sp>
        <p:sp>
          <p:nvSpPr>
            <p:cNvPr id="1486870" name="Rectangle 22"/>
            <p:cNvSpPr>
              <a:spLocks noChangeArrowheads="1"/>
            </p:cNvSpPr>
            <p:nvPr/>
          </p:nvSpPr>
          <p:spPr bwMode="auto">
            <a:xfrm>
              <a:off x="2193926" y="4524375"/>
              <a:ext cx="777875" cy="400050"/>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anose="02010609030101010101" pitchFamily="49" charset="-122"/>
                  <a:ea typeface="楷体_GB2312" panose="02010609030101010101" pitchFamily="49" charset="-122"/>
                </a:rPr>
                <a:t>系名</a:t>
              </a:r>
            </a:p>
          </p:txBody>
        </p:sp>
        <p:sp>
          <p:nvSpPr>
            <p:cNvPr id="1486871" name="Rectangle 23"/>
            <p:cNvSpPr>
              <a:spLocks noChangeArrowheads="1"/>
            </p:cNvSpPr>
            <p:nvPr/>
          </p:nvSpPr>
          <p:spPr bwMode="auto">
            <a:xfrm>
              <a:off x="2135188" y="5324475"/>
              <a:ext cx="895350" cy="401638"/>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anose="02010609030101010101" pitchFamily="49" charset="-122"/>
                  <a:ea typeface="楷体_GB2312" panose="02010609030101010101" pitchFamily="49" charset="-122"/>
                </a:rPr>
                <a:t>系主任</a:t>
              </a:r>
            </a:p>
          </p:txBody>
        </p:sp>
        <p:cxnSp>
          <p:nvCxnSpPr>
            <p:cNvPr id="18443" name="AutoShape 24"/>
            <p:cNvCxnSpPr>
              <a:cxnSpLocks noChangeShapeType="1"/>
              <a:stCxn id="1486868" idx="1"/>
              <a:endCxn id="1486870" idx="3"/>
            </p:cNvCxnSpPr>
            <p:nvPr/>
          </p:nvCxnSpPr>
          <p:spPr bwMode="auto">
            <a:xfrm flipH="1">
              <a:off x="2971801" y="4724400"/>
              <a:ext cx="519113" cy="0"/>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cxnSp>
          <p:nvCxnSpPr>
            <p:cNvPr id="18444" name="AutoShape 25"/>
            <p:cNvCxnSpPr>
              <a:cxnSpLocks noChangeShapeType="1"/>
              <a:stCxn id="1486870" idx="2"/>
              <a:endCxn id="1486871" idx="0"/>
            </p:cNvCxnSpPr>
            <p:nvPr/>
          </p:nvCxnSpPr>
          <p:spPr bwMode="auto">
            <a:xfrm>
              <a:off x="2582863" y="4924425"/>
              <a:ext cx="0" cy="400050"/>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sp>
          <p:nvSpPr>
            <p:cNvPr id="1486874" name="Rectangle 26"/>
            <p:cNvSpPr>
              <a:spLocks noChangeArrowheads="1"/>
            </p:cNvSpPr>
            <p:nvPr/>
          </p:nvSpPr>
          <p:spPr bwMode="auto">
            <a:xfrm>
              <a:off x="4595813" y="3643313"/>
              <a:ext cx="779462" cy="400050"/>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anose="02010609030101010101" pitchFamily="49" charset="-122"/>
                  <a:ea typeface="楷体_GB2312" panose="02010609030101010101" pitchFamily="49" charset="-122"/>
                </a:rPr>
                <a:t>学分</a:t>
              </a:r>
            </a:p>
          </p:txBody>
        </p:sp>
        <p:cxnSp>
          <p:nvCxnSpPr>
            <p:cNvPr id="18446" name="AutoShape 27"/>
            <p:cNvCxnSpPr>
              <a:cxnSpLocks noChangeShapeType="1"/>
              <a:stCxn id="1486869" idx="0"/>
              <a:endCxn id="1486874" idx="2"/>
            </p:cNvCxnSpPr>
            <p:nvPr/>
          </p:nvCxnSpPr>
          <p:spPr bwMode="auto">
            <a:xfrm flipV="1">
              <a:off x="4984750" y="4043363"/>
              <a:ext cx="1588" cy="481012"/>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sp>
          <p:nvSpPr>
            <p:cNvPr id="1486876" name="Rectangle 28"/>
            <p:cNvSpPr>
              <a:spLocks noChangeArrowheads="1"/>
            </p:cNvSpPr>
            <p:nvPr/>
          </p:nvSpPr>
          <p:spPr bwMode="auto">
            <a:xfrm>
              <a:off x="4854576" y="5405438"/>
              <a:ext cx="779463" cy="400050"/>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anose="02010609030101010101" pitchFamily="49" charset="-122"/>
                  <a:ea typeface="楷体_GB2312" panose="02010609030101010101" pitchFamily="49" charset="-122"/>
                </a:rPr>
                <a:t>成绩</a:t>
              </a:r>
            </a:p>
          </p:txBody>
        </p:sp>
        <p:cxnSp>
          <p:nvCxnSpPr>
            <p:cNvPr id="18448" name="AutoShape 29"/>
            <p:cNvCxnSpPr>
              <a:cxnSpLocks noChangeShapeType="1"/>
              <a:endCxn id="1486876" idx="0"/>
            </p:cNvCxnSpPr>
            <p:nvPr/>
          </p:nvCxnSpPr>
          <p:spPr bwMode="auto">
            <a:xfrm>
              <a:off x="5245100" y="5084764"/>
              <a:ext cx="0" cy="320675"/>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sp>
          <p:nvSpPr>
            <p:cNvPr id="1486878" name="Rectangle 30"/>
            <p:cNvSpPr>
              <a:spLocks noChangeArrowheads="1"/>
            </p:cNvSpPr>
            <p:nvPr/>
          </p:nvSpPr>
          <p:spPr bwMode="auto">
            <a:xfrm>
              <a:off x="3490913" y="5324475"/>
              <a:ext cx="779462" cy="401638"/>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anose="02010609030101010101" pitchFamily="49" charset="-122"/>
                  <a:ea typeface="楷体_GB2312" panose="02010609030101010101" pitchFamily="49" charset="-122"/>
                </a:rPr>
                <a:t>姓名</a:t>
              </a:r>
            </a:p>
          </p:txBody>
        </p:sp>
        <p:cxnSp>
          <p:nvCxnSpPr>
            <p:cNvPr id="18450" name="AutoShape 31"/>
            <p:cNvCxnSpPr>
              <a:cxnSpLocks noChangeShapeType="1"/>
              <a:stCxn id="1486868" idx="2"/>
              <a:endCxn id="1486878" idx="0"/>
            </p:cNvCxnSpPr>
            <p:nvPr/>
          </p:nvCxnSpPr>
          <p:spPr bwMode="auto">
            <a:xfrm>
              <a:off x="3881438" y="4924425"/>
              <a:ext cx="0" cy="400050"/>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grpSp>
      <p:sp>
        <p:nvSpPr>
          <p:cNvPr id="33" name="Text Box 2"/>
          <p:cNvSpPr txBox="1">
            <a:spLocks noChangeArrowheads="1"/>
          </p:cNvSpPr>
          <p:nvPr/>
        </p:nvSpPr>
        <p:spPr bwMode="auto">
          <a:xfrm>
            <a:off x="911424" y="10540"/>
            <a:ext cx="3659186" cy="760959"/>
          </a:xfrm>
          <a:prstGeom prst="rect">
            <a:avLst/>
          </a:prstGeom>
          <a:noFill/>
          <a:ln w="12700" cap="sq">
            <a:noFill/>
            <a:miter lim="800000"/>
            <a:headEnd/>
            <a:tailEnd/>
          </a:ln>
          <a:effectLst/>
        </p:spPr>
        <p:txBody>
          <a:bodyPr wrap="square" lIns="72000" tIns="72000" rIns="72000" bIns="72000">
            <a:spAutoFit/>
          </a:bodyPr>
          <a:lstStyle>
            <a:defPPr>
              <a:defRPr lang="zh-CN"/>
            </a:defPPr>
            <a:lvl1pPr marR="0" lvl="0" indent="0" fontAlgn="base">
              <a:lnSpc>
                <a:spcPct val="100000"/>
              </a:lnSpc>
              <a:spcBef>
                <a:spcPts val="0"/>
              </a:spcBef>
              <a:spcAft>
                <a:spcPct val="25000"/>
              </a:spcAft>
              <a:buClrTx/>
              <a:buSzPct val="80000"/>
              <a:buFont typeface="Wingdings" pitchFamily="2" charset="2"/>
              <a:buNone/>
              <a:tabLst/>
              <a:defRPr kumimoji="1" sz="4000" b="1" i="0" u="sng" strike="noStrike" cap="none" spc="0" normalizeH="0" baseline="0">
                <a:ln>
                  <a:noFill/>
                </a:ln>
                <a:solidFill>
                  <a:srgbClr val="FFFFCC"/>
                </a:solidFill>
                <a:effectLst>
                  <a:outerShdw blurRad="38100" dist="38100" dir="2700000" algn="tl">
                    <a:srgbClr val="000000"/>
                  </a:outerShdw>
                </a:effectLst>
                <a:uLnTx/>
                <a:uFillTx/>
                <a:latin typeface="Arial" pitchFamily="34" charset="0"/>
                <a:ea typeface="微软雅黑" pitchFamily="34" charset="-122"/>
              </a:defRPr>
            </a:lvl1pPr>
          </a:lstStyle>
          <a:p>
            <a:r>
              <a:rPr lang="zh-CN" altLang="en-US" dirty="0"/>
              <a:t>传递函数依赖</a:t>
            </a:r>
          </a:p>
        </p:txBody>
      </p:sp>
      <p:grpSp>
        <p:nvGrpSpPr>
          <p:cNvPr id="3" name="组合 2">
            <a:extLst>
              <a:ext uri="{FF2B5EF4-FFF2-40B4-BE49-F238E27FC236}">
                <a16:creationId xmlns:a16="http://schemas.microsoft.com/office/drawing/2014/main" id="{3B1346FD-B2CA-4249-AE85-385038460569}"/>
              </a:ext>
            </a:extLst>
          </p:cNvPr>
          <p:cNvGrpSpPr/>
          <p:nvPr/>
        </p:nvGrpSpPr>
        <p:grpSpPr>
          <a:xfrm>
            <a:off x="917184" y="1074343"/>
            <a:ext cx="10128335" cy="1436700"/>
            <a:chOff x="1080232" y="1139370"/>
            <a:chExt cx="10128335" cy="1436700"/>
          </a:xfrm>
        </p:grpSpPr>
        <p:sp>
          <p:nvSpPr>
            <p:cNvPr id="1486857" name="Rectangle 9"/>
            <p:cNvSpPr>
              <a:spLocks noChangeArrowheads="1"/>
            </p:cNvSpPr>
            <p:nvPr/>
          </p:nvSpPr>
          <p:spPr bwMode="auto">
            <a:xfrm>
              <a:off x="1080232" y="1139370"/>
              <a:ext cx="10128335" cy="754177"/>
            </a:xfrm>
            <a:prstGeom prst="rect">
              <a:avLst/>
            </a:prstGeom>
            <a:noFill/>
            <a:ln w="9525">
              <a:noFill/>
              <a:miter lim="800000"/>
              <a:headEnd/>
              <a:tailEnd/>
            </a:ln>
            <a:effectLst/>
          </p:spPr>
          <p:txBody>
            <a:bodyPr/>
            <a:lstStyle/>
            <a:p>
              <a:pPr marL="0" marR="0" lvl="0" indent="0" algn="just" defTabSz="914400" rtl="0" eaLnBrk="1" fontAlgn="base" latinLnBrk="0" hangingPunct="1">
                <a:lnSpc>
                  <a:spcPct val="110000"/>
                </a:lnSpc>
                <a:spcBef>
                  <a:spcPct val="0"/>
                </a:spcBef>
                <a:spcAft>
                  <a:spcPct val="40000"/>
                </a:spcAft>
                <a:buClr>
                  <a:srgbClr val="66FF33"/>
                </a:buClr>
                <a:buSzPct val="85000"/>
                <a:buFont typeface="Wingdings" pitchFamily="2" charset="2"/>
                <a:buNone/>
                <a:tabLst/>
                <a:defRPr/>
              </a:pPr>
              <a:r>
                <a:rPr kumimoji="0" lang="zh-CN" altLang="en-US" sz="3200" b="0" i="0" u="none" strike="noStrike" kern="1200" cap="none" spc="0" normalizeH="0" baseline="0" noProof="0" dirty="0">
                  <a:ln>
                    <a:noFill/>
                  </a:ln>
                  <a:solidFill>
                    <a:srgbClr val="CCFFCC"/>
                  </a:solidFill>
                  <a:effectLst/>
                  <a:uLnTx/>
                  <a:uFillTx/>
                  <a:latin typeface="+mn-ea"/>
                  <a:cs typeface="+mn-cs"/>
                </a:rPr>
                <a:t>设</a:t>
              </a:r>
              <a:r>
                <a:rPr kumimoji="0" lang="en-US" altLang="zh-CN" sz="3200" b="0" i="0" u="none" strike="noStrike" kern="1200" cap="none" spc="0" normalizeH="0" baseline="0" noProof="0" dirty="0">
                  <a:ln>
                    <a:noFill/>
                  </a:ln>
                  <a:solidFill>
                    <a:srgbClr val="CCFFCC"/>
                  </a:solidFill>
                  <a:effectLst/>
                  <a:uLnTx/>
                  <a:uFillTx/>
                  <a:latin typeface="+mn-ea"/>
                  <a:cs typeface="+mn-cs"/>
                </a:rPr>
                <a:t>R(U)</a:t>
              </a:r>
              <a:r>
                <a:rPr kumimoji="0" lang="zh-CN" altLang="en-US" sz="3200" b="0" i="0" u="none" strike="noStrike" kern="1200" cap="none" spc="0" normalizeH="0" baseline="0" noProof="0" dirty="0">
                  <a:ln>
                    <a:noFill/>
                  </a:ln>
                  <a:solidFill>
                    <a:srgbClr val="CCFFCC"/>
                  </a:solidFill>
                  <a:effectLst/>
                  <a:uLnTx/>
                  <a:uFillTx/>
                  <a:latin typeface="+mn-ea"/>
                  <a:cs typeface="+mn-cs"/>
                </a:rPr>
                <a:t>是一个关系模式，</a:t>
              </a:r>
              <a:r>
                <a:rPr kumimoji="0" lang="en-US" altLang="zh-CN" sz="3200" b="0" i="0" u="none" strike="noStrike" kern="1200" cap="none" spc="0" normalizeH="0" baseline="0" noProof="0" dirty="0">
                  <a:ln>
                    <a:noFill/>
                  </a:ln>
                  <a:solidFill>
                    <a:srgbClr val="CCFFCC"/>
                  </a:solidFill>
                  <a:effectLst/>
                  <a:uLnTx/>
                  <a:uFillTx/>
                  <a:latin typeface="+mn-ea"/>
                  <a:cs typeface="+mn-cs"/>
                </a:rPr>
                <a:t>X</a:t>
              </a:r>
              <a:r>
                <a:rPr kumimoji="0" lang="zh-CN" altLang="en-US" sz="3200" b="0" i="0" u="none" strike="noStrike" kern="1200" cap="none" spc="0" normalizeH="0" baseline="0" noProof="0" dirty="0">
                  <a:ln>
                    <a:noFill/>
                  </a:ln>
                  <a:solidFill>
                    <a:srgbClr val="CCFFCC"/>
                  </a:solidFill>
                  <a:effectLst/>
                  <a:uLnTx/>
                  <a:uFillTx/>
                  <a:latin typeface="+mn-ea"/>
                  <a:cs typeface="+mn-cs"/>
                </a:rPr>
                <a:t>、</a:t>
              </a:r>
              <a:r>
                <a:rPr kumimoji="0" lang="en-US" altLang="zh-CN" sz="3200" b="0" i="0" u="none" strike="noStrike" kern="1200" cap="none" spc="0" normalizeH="0" baseline="0" noProof="0" dirty="0">
                  <a:ln>
                    <a:noFill/>
                  </a:ln>
                  <a:solidFill>
                    <a:srgbClr val="CCFFCC"/>
                  </a:solidFill>
                  <a:effectLst/>
                  <a:uLnTx/>
                  <a:uFillTx/>
                  <a:latin typeface="+mn-ea"/>
                  <a:cs typeface="+mn-cs"/>
                </a:rPr>
                <a:t>Y</a:t>
              </a:r>
              <a:r>
                <a:rPr kumimoji="0" lang="zh-CN" altLang="en-US" sz="3200" b="0" i="0" u="none" strike="noStrike" kern="1200" cap="none" spc="0" normalizeH="0" baseline="0" noProof="0" dirty="0">
                  <a:ln>
                    <a:noFill/>
                  </a:ln>
                  <a:solidFill>
                    <a:srgbClr val="CCFFCC"/>
                  </a:solidFill>
                  <a:effectLst/>
                  <a:uLnTx/>
                  <a:uFillTx/>
                  <a:latin typeface="+mn-ea"/>
                  <a:cs typeface="+mn-cs"/>
                </a:rPr>
                <a:t>、</a:t>
              </a:r>
              <a:r>
                <a:rPr kumimoji="0" lang="en-US" altLang="zh-CN" sz="3200" b="0" i="0" u="none" strike="noStrike" kern="1200" cap="none" spc="0" normalizeH="0" baseline="0" noProof="0" dirty="0">
                  <a:ln>
                    <a:noFill/>
                  </a:ln>
                  <a:solidFill>
                    <a:srgbClr val="CCFFCC"/>
                  </a:solidFill>
                  <a:effectLst/>
                  <a:uLnTx/>
                  <a:uFillTx/>
                  <a:latin typeface="+mn-ea"/>
                  <a:cs typeface="+mn-cs"/>
                </a:rPr>
                <a:t>Z</a:t>
              </a:r>
              <a:r>
                <a:rPr kumimoji="0" lang="zh-CN" altLang="en-US" sz="3200" b="0" i="0" u="none" strike="noStrike" kern="1200" cap="none" spc="0" normalizeH="0" baseline="0" noProof="0" dirty="0">
                  <a:ln>
                    <a:noFill/>
                  </a:ln>
                  <a:solidFill>
                    <a:srgbClr val="CCFFCC"/>
                  </a:solidFill>
                  <a:effectLst/>
                  <a:uLnTx/>
                  <a:uFillTx/>
                  <a:latin typeface="+mn-ea"/>
                  <a:cs typeface="+mn-cs"/>
                </a:rPr>
                <a:t>都是</a:t>
              </a:r>
              <a:r>
                <a:rPr kumimoji="0" lang="en-US" altLang="zh-CN" sz="3200" b="0" i="0" u="none" strike="noStrike" kern="1200" cap="none" spc="0" normalizeH="0" baseline="0" noProof="0" dirty="0">
                  <a:ln>
                    <a:noFill/>
                  </a:ln>
                  <a:solidFill>
                    <a:srgbClr val="CCFFCC"/>
                  </a:solidFill>
                  <a:effectLst/>
                  <a:uLnTx/>
                  <a:uFillTx/>
                  <a:latin typeface="+mn-ea"/>
                  <a:cs typeface="+mn-cs"/>
                </a:rPr>
                <a:t>U</a:t>
              </a:r>
              <a:r>
                <a:rPr kumimoji="0" lang="zh-CN" altLang="en-US" sz="3200" b="0" i="0" u="none" strike="noStrike" kern="1200" cap="none" spc="0" normalizeH="0" baseline="0" noProof="0" dirty="0">
                  <a:ln>
                    <a:noFill/>
                  </a:ln>
                  <a:solidFill>
                    <a:srgbClr val="CCFFCC"/>
                  </a:solidFill>
                  <a:effectLst/>
                  <a:uLnTx/>
                  <a:uFillTx/>
                  <a:latin typeface="+mn-ea"/>
                  <a:cs typeface="+mn-cs"/>
                </a:rPr>
                <a:t>的子集，</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如果</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X→Y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Y→Z</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，并且</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Y</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sym typeface="Symbol" pitchFamily="18" charset="2"/>
                </a:rPr>
                <a:t>  </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Z  Y，Y→X，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则称</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Z</a:t>
              </a:r>
              <a:r>
                <a:rPr kumimoji="1"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ea"/>
                  <a:cs typeface="+mn-cs"/>
                </a:rPr>
                <a:t>传递函数依赖</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于</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记作</a:t>
              </a:r>
              <a:r>
                <a:rPr kumimoji="1"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ea"/>
                  <a:cs typeface="+mn-cs"/>
                </a:rPr>
                <a:t>X　  Z</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a:t>
              </a:r>
              <a:endPar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endParaRPr>
            </a:p>
          </p:txBody>
        </p:sp>
        <p:sp>
          <p:nvSpPr>
            <p:cNvPr id="1486858" name="Line 10"/>
            <p:cNvSpPr>
              <a:spLocks noChangeShapeType="1"/>
            </p:cNvSpPr>
            <p:nvPr/>
          </p:nvSpPr>
          <p:spPr bwMode="auto">
            <a:xfrm>
              <a:off x="4227848" y="2560209"/>
              <a:ext cx="500000" cy="0"/>
            </a:xfrm>
            <a:prstGeom prst="line">
              <a:avLst/>
            </a:prstGeom>
            <a:noFill/>
            <a:ln w="38100" cap="sq">
              <a:solidFill>
                <a:srgbClr val="FFFF00"/>
              </a:solidFill>
              <a:round/>
              <a:headEnd/>
              <a:tailEnd type="stealth" w="med" len="me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40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ea"/>
                <a:cs typeface="+mn-cs"/>
              </a:endParaRPr>
            </a:p>
          </p:txBody>
        </p:sp>
        <p:sp>
          <p:nvSpPr>
            <p:cNvPr id="1486859" name="Text Box 11"/>
            <p:cNvSpPr txBox="1">
              <a:spLocks noChangeArrowheads="1"/>
            </p:cNvSpPr>
            <p:nvPr/>
          </p:nvSpPr>
          <p:spPr bwMode="auto">
            <a:xfrm>
              <a:off x="4376071" y="2188272"/>
              <a:ext cx="99386" cy="387798"/>
            </a:xfrm>
            <a:prstGeom prst="rect">
              <a:avLst/>
            </a:prstGeom>
            <a:noFill/>
            <a:ln w="12700" cap="sq">
              <a:noFill/>
              <a:miter lim="800000"/>
              <a:headEnd/>
              <a:tailEnd/>
            </a:ln>
            <a:effec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1" lang="en-US" altLang="zh-CN" sz="2800" b="1" i="1" u="none" strike="noStrike" kern="120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t</a:t>
              </a:r>
            </a:p>
          </p:txBody>
        </p:sp>
        <p:sp>
          <p:nvSpPr>
            <p:cNvPr id="1486860" name="Line 12"/>
            <p:cNvSpPr>
              <a:spLocks noChangeShapeType="1"/>
            </p:cNvSpPr>
            <p:nvPr/>
          </p:nvSpPr>
          <p:spPr bwMode="auto">
            <a:xfrm>
              <a:off x="7487798" y="1845690"/>
              <a:ext cx="83333" cy="266180"/>
            </a:xfrm>
            <a:prstGeom prst="line">
              <a:avLst/>
            </a:prstGeom>
            <a:noFill/>
            <a:ln w="19050" cap="sq">
              <a:solidFill>
                <a:srgbClr val="CCFFCC"/>
              </a:solidFill>
              <a:round/>
              <a:headEnd/>
              <a:tailEn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ea"/>
                <a:cs typeface="+mn-cs"/>
              </a:endParaRPr>
            </a:p>
          </p:txBody>
        </p:sp>
        <p:sp>
          <p:nvSpPr>
            <p:cNvPr id="1486866" name="Rectangle 18"/>
            <p:cNvSpPr>
              <a:spLocks noChangeArrowheads="1"/>
            </p:cNvSpPr>
            <p:nvPr/>
          </p:nvSpPr>
          <p:spPr bwMode="auto">
            <a:xfrm>
              <a:off x="4815769" y="1564551"/>
              <a:ext cx="439237" cy="637724"/>
            </a:xfrm>
            <a:prstGeom prst="rect">
              <a:avLst/>
            </a:prstGeom>
            <a:noFill/>
            <a:ln w="12700" cap="sq">
              <a:noFill/>
              <a:miter lim="800000"/>
              <a:headEnd/>
              <a:tailEnd/>
            </a:ln>
            <a:effectLst/>
          </p:spPr>
          <p:txBody>
            <a:bodyPr wrap="none" lIns="72000" tIns="72000" rIns="72000" bIns="720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sym typeface="Symbol" pitchFamily="18" charset="2"/>
                </a:rPr>
                <a:t></a:t>
              </a:r>
              <a:endPar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sym typeface="Symbol" pitchFamily="18" charset="2"/>
              </a:endParaRPr>
            </a:p>
          </p:txBody>
        </p:sp>
        <p:sp>
          <p:nvSpPr>
            <p:cNvPr id="1486865" name="Line 17"/>
            <p:cNvSpPr>
              <a:spLocks noChangeShapeType="1"/>
            </p:cNvSpPr>
            <p:nvPr/>
          </p:nvSpPr>
          <p:spPr bwMode="auto">
            <a:xfrm>
              <a:off x="4998061" y="1810398"/>
              <a:ext cx="111111" cy="310544"/>
            </a:xfrm>
            <a:prstGeom prst="line">
              <a:avLst/>
            </a:prstGeom>
            <a:noFill/>
            <a:ln w="19050" cap="sq">
              <a:solidFill>
                <a:srgbClr val="CCFFCC"/>
              </a:solidFill>
              <a:round/>
              <a:headEnd/>
              <a:tailEn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ea"/>
                <a:cs typeface="+mn-cs"/>
              </a:endParaRPr>
            </a:p>
          </p:txBody>
        </p:sp>
        <p:sp>
          <p:nvSpPr>
            <p:cNvPr id="31" name="Rectangle 18">
              <a:extLst>
                <a:ext uri="{FF2B5EF4-FFF2-40B4-BE49-F238E27FC236}">
                  <a16:creationId xmlns:a16="http://schemas.microsoft.com/office/drawing/2014/main" id="{210CE6C9-4E8F-4EA7-8862-1775C3245F5A}"/>
                </a:ext>
              </a:extLst>
            </p:cNvPr>
            <p:cNvSpPr>
              <a:spLocks noChangeArrowheads="1"/>
            </p:cNvSpPr>
            <p:nvPr/>
          </p:nvSpPr>
          <p:spPr bwMode="auto">
            <a:xfrm>
              <a:off x="6053747" y="1574685"/>
              <a:ext cx="439237" cy="637724"/>
            </a:xfrm>
            <a:prstGeom prst="rect">
              <a:avLst/>
            </a:prstGeom>
            <a:noFill/>
            <a:ln w="12700" cap="sq">
              <a:noFill/>
              <a:miter lim="800000"/>
              <a:headEnd/>
              <a:tailEnd/>
            </a:ln>
            <a:effectLst/>
          </p:spPr>
          <p:txBody>
            <a:bodyPr wrap="none" lIns="72000" tIns="72000" rIns="72000" bIns="720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sym typeface="Symbol" pitchFamily="18" charset="2"/>
                </a:rPr>
                <a:t></a:t>
              </a:r>
              <a:endPar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sym typeface="Symbol" pitchFamily="18" charset="2"/>
              </a:endParaRPr>
            </a:p>
          </p:txBody>
        </p:sp>
        <p:sp>
          <p:nvSpPr>
            <p:cNvPr id="32" name="Line 17">
              <a:extLst>
                <a:ext uri="{FF2B5EF4-FFF2-40B4-BE49-F238E27FC236}">
                  <a16:creationId xmlns:a16="http://schemas.microsoft.com/office/drawing/2014/main" id="{DB87AA2F-213D-4AB0-BBA5-1D0AD0746F57}"/>
                </a:ext>
              </a:extLst>
            </p:cNvPr>
            <p:cNvSpPr>
              <a:spLocks noChangeShapeType="1"/>
            </p:cNvSpPr>
            <p:nvPr/>
          </p:nvSpPr>
          <p:spPr bwMode="auto">
            <a:xfrm>
              <a:off x="6236039" y="1820532"/>
              <a:ext cx="111111" cy="310544"/>
            </a:xfrm>
            <a:prstGeom prst="line">
              <a:avLst/>
            </a:prstGeom>
            <a:noFill/>
            <a:ln w="19050" cap="sq">
              <a:solidFill>
                <a:srgbClr val="CCFFCC"/>
              </a:solidFill>
              <a:round/>
              <a:headEnd/>
              <a:tailEn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ea"/>
                <a:cs typeface="+mn-cs"/>
              </a:endParaRPr>
            </a:p>
          </p:txBody>
        </p:sp>
      </p:grpSp>
    </p:spTree>
  </p:cSld>
  <p:clrMapOvr>
    <a:masterClrMapping/>
  </p:clrMapOvr>
  <p:transition spd="slow">
    <p:push dir="u"/>
    <p:sndAc>
      <p:stSnd>
        <p:snd r:embed="rId2" name="arrow.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Text Box 2"/>
          <p:cNvSpPr txBox="1">
            <a:spLocks noChangeArrowheads="1"/>
          </p:cNvSpPr>
          <p:nvPr/>
        </p:nvSpPr>
        <p:spPr bwMode="auto">
          <a:xfrm>
            <a:off x="911424" y="46318"/>
            <a:ext cx="5400675" cy="760959"/>
          </a:xfrm>
          <a:prstGeom prst="rect">
            <a:avLst/>
          </a:prstGeom>
          <a:noFill/>
          <a:ln w="12700" cap="sq">
            <a:noFill/>
            <a:miter lim="800000"/>
            <a:headEnd/>
            <a:tailEnd/>
          </a:ln>
          <a:effectLst/>
        </p:spPr>
        <p:txBody>
          <a:bodyPr wrap="square" lIns="72000" tIns="72000" rIns="72000" bIns="72000">
            <a:spAutoFit/>
          </a:bodyPr>
          <a:lstStyle>
            <a:defPPr>
              <a:defRPr lang="zh-CN"/>
            </a:defPPr>
            <a:lvl1pPr marR="0" lvl="0" indent="0" fontAlgn="base">
              <a:lnSpc>
                <a:spcPct val="100000"/>
              </a:lnSpc>
              <a:spcBef>
                <a:spcPts val="0"/>
              </a:spcBef>
              <a:spcAft>
                <a:spcPct val="25000"/>
              </a:spcAft>
              <a:buClrTx/>
              <a:buSzPct val="80000"/>
              <a:buFont typeface="Wingdings" pitchFamily="2" charset="2"/>
              <a:buNone/>
              <a:tabLst/>
              <a:defRPr kumimoji="1" sz="4000" b="1" i="0" u="sng" strike="noStrike" cap="none" spc="0" normalizeH="0" baseline="0">
                <a:ln>
                  <a:noFill/>
                </a:ln>
                <a:solidFill>
                  <a:srgbClr val="FFFFCC"/>
                </a:solidFill>
                <a:effectLst>
                  <a:outerShdw blurRad="38100" dist="38100" dir="2700000" algn="tl">
                    <a:srgbClr val="000000"/>
                  </a:outerShdw>
                </a:effectLst>
                <a:uLnTx/>
                <a:uFillTx/>
                <a:latin typeface="Arial" pitchFamily="34" charset="0"/>
                <a:ea typeface="微软雅黑" pitchFamily="34" charset="-122"/>
              </a:defRPr>
            </a:lvl1pPr>
          </a:lstStyle>
          <a:p>
            <a:r>
              <a:rPr lang="zh-CN" altLang="en-US" dirty="0"/>
              <a:t>函数依赖的推理规则</a:t>
            </a:r>
          </a:p>
        </p:txBody>
      </p:sp>
      <p:sp>
        <p:nvSpPr>
          <p:cNvPr id="1491972" name="Text Box 4"/>
          <p:cNvSpPr txBox="1">
            <a:spLocks noChangeArrowheads="1"/>
          </p:cNvSpPr>
          <p:nvPr/>
        </p:nvSpPr>
        <p:spPr bwMode="auto">
          <a:xfrm>
            <a:off x="911424" y="1052736"/>
            <a:ext cx="10081120" cy="1143000"/>
          </a:xfrm>
          <a:prstGeom prst="rect">
            <a:avLst/>
          </a:prstGeom>
          <a:noFill/>
          <a:ln w="12700" cap="sq">
            <a:noFill/>
            <a:miter lim="800000"/>
            <a:headEnd type="none" w="sm" len="sm"/>
            <a:tailEnd type="none" w="sm" len="sm"/>
          </a:ln>
          <a:effectLst/>
        </p:spPr>
        <p:txBody>
          <a:bodyPr/>
          <a:lstStyle/>
          <a:p>
            <a:pPr marL="0" marR="0" lvl="0" indent="0" algn="just" defTabSz="914400" rtl="0" eaLnBrk="1" fontAlgn="base" latinLnBrk="0" hangingPunct="1">
              <a:lnSpc>
                <a:spcPct val="100000"/>
              </a:lnSpc>
              <a:spcBef>
                <a:spcPts val="0"/>
              </a:spcBef>
              <a:spcAft>
                <a:spcPts val="3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函数依赖涉及这样一类问题：</a:t>
            </a:r>
            <a:r>
              <a:rPr kumimoji="1" lang="zh-CN" altLang="en-US" sz="3200" b="0" i="0" u="none" strike="noStrike" kern="1200" cap="none" spc="0" normalizeH="0" baseline="0" noProof="0" dirty="0">
                <a:ln>
                  <a:noFill/>
                </a:ln>
                <a:solidFill>
                  <a:srgbClr val="00FFFF"/>
                </a:solidFill>
                <a:effectLst>
                  <a:outerShdw blurRad="38100" dist="38100" dir="2700000" algn="tl">
                    <a:srgbClr val="000000"/>
                  </a:outerShdw>
                </a:effectLst>
                <a:uLnTx/>
                <a:uFillTx/>
                <a:latin typeface="+mj-ea"/>
                <a:ea typeface="+mj-ea"/>
                <a:cs typeface="+mn-cs"/>
              </a:rPr>
              <a:t>已知关系模式</a:t>
            </a:r>
            <a:r>
              <a:rPr kumimoji="1" lang="en-US"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latin typeface="+mj-ea"/>
                <a:ea typeface="+mj-ea"/>
                <a:cs typeface="+mn-cs"/>
              </a:rPr>
              <a:t>R(U,F)</a:t>
            </a:r>
            <a:r>
              <a:rPr kumimoji="1" lang="zh-CN" altLang="en-US" sz="3200" b="0" i="0" u="none" strike="noStrike" kern="1200" cap="none" spc="0" normalizeH="0" baseline="0" noProof="0" dirty="0">
                <a:ln>
                  <a:noFill/>
                </a:ln>
                <a:solidFill>
                  <a:srgbClr val="00FFFF"/>
                </a:solidFill>
                <a:effectLst>
                  <a:outerShdw blurRad="38100" dist="38100" dir="2700000" algn="tl">
                    <a:srgbClr val="000000"/>
                  </a:outerShdw>
                </a:effectLst>
                <a:uLnTx/>
                <a:uFillTx/>
                <a:latin typeface="+mj-ea"/>
                <a:ea typeface="+mj-ea"/>
                <a:cs typeface="+mn-cs"/>
              </a:rPr>
              <a:t>，其中属性集</a:t>
            </a:r>
            <a:r>
              <a:rPr kumimoji="1" lang="en-US"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latin typeface="+mj-ea"/>
                <a:ea typeface="+mj-ea"/>
                <a:cs typeface="+mn-cs"/>
              </a:rPr>
              <a:t>U={A,B,C}</a:t>
            </a:r>
            <a:r>
              <a:rPr kumimoji="1" lang="zh-CN" altLang="en-US" sz="3200" b="0" i="0" u="none" strike="noStrike" kern="1200" cap="none" spc="0" normalizeH="0" baseline="0" noProof="0" dirty="0">
                <a:ln>
                  <a:noFill/>
                </a:ln>
                <a:solidFill>
                  <a:srgbClr val="00FFFF"/>
                </a:solidFill>
                <a:effectLst>
                  <a:outerShdw blurRad="38100" dist="38100" dir="2700000" algn="tl">
                    <a:srgbClr val="000000"/>
                  </a:outerShdw>
                </a:effectLst>
                <a:uLnTx/>
                <a:uFillTx/>
                <a:latin typeface="+mj-ea"/>
                <a:ea typeface="+mj-ea"/>
                <a:cs typeface="+mn-cs"/>
              </a:rPr>
              <a:t>，函数依赖集</a:t>
            </a:r>
            <a:r>
              <a:rPr kumimoji="1" lang="en-US"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latin typeface="+mj-ea"/>
                <a:ea typeface="+mj-ea"/>
                <a:cs typeface="+mn-cs"/>
              </a:rPr>
              <a:t>F={A→B</a:t>
            </a:r>
            <a:r>
              <a:rPr kumimoji="1" lang="zh-CN" altLang="en-US" sz="3200" b="0" i="0" u="none" strike="noStrike" kern="1200" cap="none" spc="0" normalizeH="0" baseline="0" noProof="0" dirty="0">
                <a:ln>
                  <a:noFill/>
                </a:ln>
                <a:solidFill>
                  <a:srgbClr val="00FFFF"/>
                </a:solidFill>
                <a:effectLst>
                  <a:outerShdw blurRad="38100" dist="38100" dir="2700000" algn="tl">
                    <a:srgbClr val="000000"/>
                  </a:outerShdw>
                </a:effectLst>
                <a:uLnTx/>
                <a:uFillTx/>
                <a:latin typeface="+mj-ea"/>
                <a:ea typeface="+mj-ea"/>
                <a:cs typeface="+mn-cs"/>
              </a:rPr>
              <a:t>，</a:t>
            </a:r>
            <a:r>
              <a:rPr kumimoji="1" lang="en-US"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latin typeface="+mj-ea"/>
                <a:ea typeface="+mj-ea"/>
                <a:cs typeface="+mn-cs"/>
              </a:rPr>
              <a:t>B→C}</a:t>
            </a:r>
            <a:r>
              <a:rPr kumimoji="1" lang="zh-CN" altLang="en-US" sz="3200" b="0" i="0" u="none" strike="noStrike" kern="1200" cap="none" spc="0" normalizeH="0" baseline="0" noProof="0" dirty="0">
                <a:ln>
                  <a:noFill/>
                </a:ln>
                <a:solidFill>
                  <a:srgbClr val="00FFFF"/>
                </a:solidFill>
                <a:effectLst>
                  <a:outerShdw blurRad="38100" dist="38100" dir="2700000" algn="tl">
                    <a:srgbClr val="000000"/>
                  </a:outerShdw>
                </a:effectLst>
                <a:uLnTx/>
                <a:uFillTx/>
                <a:latin typeface="+mj-ea"/>
                <a:ea typeface="+mj-ea"/>
                <a:cs typeface="+mn-cs"/>
              </a:rPr>
              <a:t>，能推出</a:t>
            </a:r>
            <a:r>
              <a:rPr kumimoji="1" lang="en-US"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latin typeface="+mj-ea"/>
                <a:ea typeface="+mj-ea"/>
                <a:cs typeface="+mn-cs"/>
              </a:rPr>
              <a:t>A→C</a:t>
            </a:r>
            <a:r>
              <a:rPr kumimoji="1" lang="zh-CN" altLang="en-US" sz="3200" b="0" i="0" u="none" strike="noStrike" kern="1200" cap="none" spc="0" normalizeH="0" baseline="0" noProof="0" dirty="0">
                <a:ln>
                  <a:noFill/>
                </a:ln>
                <a:solidFill>
                  <a:srgbClr val="00FFFF"/>
                </a:solidFill>
                <a:effectLst>
                  <a:outerShdw blurRad="38100" dist="38100" dir="2700000" algn="tl">
                    <a:srgbClr val="000000"/>
                  </a:outerShdw>
                </a:effectLst>
                <a:uLnTx/>
                <a:uFillTx/>
                <a:latin typeface="+mj-ea"/>
                <a:ea typeface="+mj-ea"/>
                <a:cs typeface="+mn-cs"/>
              </a:rPr>
              <a:t>成立吗</a:t>
            </a:r>
            <a:r>
              <a:rPr kumimoji="1" lang="en-US"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latin typeface="+mj-ea"/>
                <a:ea typeface="+mj-ea"/>
                <a:cs typeface="+mn-cs"/>
              </a:rPr>
              <a:t>?</a:t>
            </a:r>
            <a:endParaRPr kumimoji="1" lang="zh-CN" altLang="en-US" sz="3200" b="0" i="0" u="none" strike="noStrike" kern="1200" cap="none" spc="0" normalizeH="0" baseline="0" noProof="0" dirty="0">
              <a:ln>
                <a:noFill/>
              </a:ln>
              <a:solidFill>
                <a:srgbClr val="00FFFF"/>
              </a:solidFill>
              <a:effectLst>
                <a:outerShdw blurRad="38100" dist="38100" dir="2700000" algn="tl">
                  <a:srgbClr val="000000"/>
                </a:outerShdw>
              </a:effectLst>
              <a:uLnTx/>
              <a:uFillTx/>
              <a:latin typeface="+mj-ea"/>
              <a:ea typeface="+mj-ea"/>
              <a:cs typeface="+mn-cs"/>
            </a:endParaRPr>
          </a:p>
          <a:p>
            <a:pPr marL="0" marR="0" lvl="0" indent="0" algn="just" defTabSz="914400" rtl="0" eaLnBrk="1" fontAlgn="base" latinLnBrk="0" hangingPunct="1">
              <a:lnSpc>
                <a:spcPct val="100000"/>
              </a:lnSpc>
              <a:spcBef>
                <a:spcPts val="0"/>
              </a:spcBef>
              <a:spcAft>
                <a:spcPts val="3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对于关系模式</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R(U,F)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sym typeface="Symbol" pitchFamily="18" charset="2"/>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U</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sym typeface="Symbol" pitchFamily="18" charset="2"/>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U</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，若从</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中能够推导出函数依赖</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成立，则称</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R</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的函数依赖集</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F</a:t>
            </a:r>
            <a:r>
              <a:rPr kumimoji="1"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j-ea"/>
                <a:ea typeface="+mj-ea"/>
                <a:cs typeface="+mn-cs"/>
              </a:rPr>
              <a:t>逻辑蕴涵</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，记为</a:t>
            </a:r>
            <a:r>
              <a:rPr kumimoji="1" lang="en-US" altLang="zh-CN"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rPr>
              <a:t>F|=X→Y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p>
          <a:p>
            <a:pPr marL="0" marR="0" lvl="0" indent="0" algn="just" defTabSz="914400" rtl="0" eaLnBrk="1" fontAlgn="base" latinLnBrk="0" hangingPunct="1">
              <a:lnSpc>
                <a:spcPct val="100000"/>
              </a:lnSpc>
              <a:spcBef>
                <a:spcPts val="0"/>
              </a:spcBef>
              <a:spcAft>
                <a:spcPts val="12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被函数依赖集</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逻辑蕴涵的所有函数依赖所构成的集合，称为</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的</a:t>
            </a:r>
            <a:r>
              <a:rPr kumimoji="1"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j-ea"/>
                <a:ea typeface="+mj-ea"/>
                <a:cs typeface="+mn-cs"/>
              </a:rPr>
              <a:t>闭包</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(closure)</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，记作</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F</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p>
          <a:p>
            <a:pPr marL="0" marR="0" lvl="0" indent="0" algn="just" defTabSz="914400" rtl="0" eaLnBrk="1" fontAlgn="base" latinLnBrk="0" hangingPunct="1">
              <a:lnSpc>
                <a:spcPct val="100000"/>
              </a:lnSpc>
              <a:spcBef>
                <a:spcPts val="0"/>
              </a:spcBef>
              <a:spcAft>
                <a:spcPts val="3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即：</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rPr>
              <a:t>F</a:t>
            </a:r>
            <a:r>
              <a:rPr kumimoji="1" lang="en-US" altLang="zh-CN" sz="3200" b="0" i="0" u="none" strike="noStrike" kern="1200" cap="none" spc="0" normalizeH="0" baseline="30000" noProof="0" dirty="0">
                <a:ln>
                  <a:noFill/>
                </a:ln>
                <a:solidFill>
                  <a:srgbClr val="FFFFFF"/>
                </a:solidFill>
                <a:effectLst>
                  <a:outerShdw blurRad="38100" dist="38100" dir="2700000" algn="tl">
                    <a:srgbClr val="000000"/>
                  </a:outerShdw>
                </a:effectLst>
                <a:uLnTx/>
                <a:uFillTx/>
                <a:latin typeface="+mj-ea"/>
                <a:ea typeface="+mj-ea"/>
                <a:cs typeface="+mn-cs"/>
              </a:rPr>
              <a:t>+</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rPr>
              <a:t>={X→Y| F</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sym typeface="Symbol" pitchFamily="18" charset="2"/>
              </a:rPr>
              <a:t>|=</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rPr>
              <a:t>X→Y}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endPar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sndAc>
          <p:stSnd>
            <p:snd r:embed="rId2" name="arrow.wav"/>
          </p:stSnd>
        </p:sndAc>
      </p:transition>
    </mc:Choice>
    <mc:Fallback xmlns="">
      <p:transition spd="slow">
        <p:fade/>
        <p:sndAc>
          <p:stSnd>
            <p:snd r:embed="rId3" name="arrow.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xfrm>
            <a:off x="911424" y="1069667"/>
            <a:ext cx="8516938" cy="584775"/>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lgn="l" fontAlgn="base">
              <a:spcBef>
                <a:spcPct val="30000"/>
              </a:spcBef>
              <a:spcAft>
                <a:spcPct val="70000"/>
              </a:spcAft>
              <a:buSzPct val="80000"/>
              <a:tabLst>
                <a:tab pos="715963" algn="l"/>
                <a:tab pos="1905000" algn="l"/>
              </a:tabLst>
              <a:defRPr/>
            </a:pPr>
            <a:r>
              <a:rPr kumimoji="1" lang="zh-CN" altLang="en-US" sz="3200" b="0" dirty="0">
                <a:solidFill>
                  <a:srgbClr val="99FF99"/>
                </a:solidFill>
                <a:effectLst>
                  <a:outerShdw blurRad="38100" dist="38100" dir="2700000" algn="tl">
                    <a:srgbClr val="000000"/>
                  </a:outerShdw>
                </a:effectLst>
                <a:latin typeface="+mj-ea"/>
                <a:ea typeface="+mj-ea"/>
              </a:rPr>
              <a:t>已知</a:t>
            </a:r>
            <a:r>
              <a:rPr kumimoji="1" lang="zh-CN" altLang="zh-CN" sz="3200" b="0" dirty="0">
                <a:solidFill>
                  <a:srgbClr val="99FF99"/>
                </a:solidFill>
                <a:effectLst>
                  <a:outerShdw blurRad="38100" dist="38100" dir="2700000" algn="tl">
                    <a:srgbClr val="000000"/>
                  </a:outerShdw>
                </a:effectLst>
                <a:latin typeface="+mj-ea"/>
                <a:ea typeface="+mj-ea"/>
              </a:rPr>
              <a:t>R</a:t>
            </a:r>
            <a:r>
              <a:rPr kumimoji="1" lang="zh-CN" altLang="en-US" sz="3200" b="0" dirty="0">
                <a:solidFill>
                  <a:srgbClr val="99FF99"/>
                </a:solidFill>
                <a:effectLst>
                  <a:outerShdw blurRad="38100" dist="38100" dir="2700000" algn="tl">
                    <a:srgbClr val="000000"/>
                  </a:outerShdw>
                </a:effectLst>
                <a:latin typeface="+mj-ea"/>
                <a:ea typeface="+mj-ea"/>
              </a:rPr>
              <a:t>(</a:t>
            </a:r>
            <a:r>
              <a:rPr kumimoji="1" lang="en-US" altLang="zh-CN" sz="3200" b="0" dirty="0">
                <a:solidFill>
                  <a:srgbClr val="99FF99"/>
                </a:solidFill>
                <a:effectLst>
                  <a:outerShdw blurRad="38100" dist="38100" dir="2700000" algn="tl">
                    <a:srgbClr val="000000"/>
                  </a:outerShdw>
                </a:effectLst>
                <a:latin typeface="+mj-ea"/>
                <a:ea typeface="+mj-ea"/>
              </a:rPr>
              <a:t>U={</a:t>
            </a:r>
            <a:r>
              <a:rPr kumimoji="1" lang="zh-CN" altLang="zh-CN" sz="3200" b="0" dirty="0">
                <a:solidFill>
                  <a:srgbClr val="99FF99"/>
                </a:solidFill>
                <a:effectLst>
                  <a:outerShdw blurRad="38100" dist="38100" dir="2700000" algn="tl">
                    <a:srgbClr val="000000"/>
                  </a:outerShdw>
                </a:effectLst>
                <a:latin typeface="+mj-ea"/>
                <a:ea typeface="+mj-ea"/>
              </a:rPr>
              <a:t>ABC</a:t>
            </a:r>
            <a:r>
              <a:rPr kumimoji="1" lang="zh-CN" altLang="en-US" sz="3200" b="0" dirty="0">
                <a:solidFill>
                  <a:srgbClr val="99FF99"/>
                </a:solidFill>
                <a:effectLst>
                  <a:outerShdw blurRad="38100" dist="38100" dir="2700000" algn="tl">
                    <a:srgbClr val="000000"/>
                  </a:outerShdw>
                </a:effectLst>
                <a:latin typeface="+mj-ea"/>
                <a:ea typeface="+mj-ea"/>
              </a:rPr>
              <a:t>}</a:t>
            </a:r>
            <a:r>
              <a:rPr kumimoji="1" lang="zh-CN" altLang="zh-CN" sz="3200" b="0" dirty="0">
                <a:solidFill>
                  <a:srgbClr val="99FF99"/>
                </a:solidFill>
                <a:effectLst>
                  <a:outerShdw blurRad="38100" dist="38100" dir="2700000" algn="tl">
                    <a:srgbClr val="000000"/>
                  </a:outerShdw>
                </a:effectLst>
                <a:latin typeface="+mj-ea"/>
                <a:ea typeface="+mj-ea"/>
              </a:rPr>
              <a:t>,</a:t>
            </a:r>
            <a:r>
              <a:rPr kumimoji="1" lang="zh-CN" altLang="en-US" sz="3200" b="0" dirty="0">
                <a:solidFill>
                  <a:srgbClr val="99FF99"/>
                </a:solidFill>
                <a:effectLst>
                  <a:outerShdw blurRad="38100" dist="38100" dir="2700000" algn="tl">
                    <a:srgbClr val="000000"/>
                  </a:outerShdw>
                </a:effectLst>
                <a:latin typeface="+mj-ea"/>
                <a:ea typeface="+mj-ea"/>
              </a:rPr>
              <a:t>F</a:t>
            </a:r>
            <a:r>
              <a:rPr kumimoji="1" lang="en-US" altLang="zh-CN" sz="3200" b="0" dirty="0">
                <a:solidFill>
                  <a:srgbClr val="99FF99"/>
                </a:solidFill>
                <a:effectLst>
                  <a:outerShdw blurRad="38100" dist="38100" dir="2700000" algn="tl">
                    <a:srgbClr val="000000"/>
                  </a:outerShdw>
                </a:effectLst>
                <a:latin typeface="+mj-ea"/>
                <a:ea typeface="+mj-ea"/>
              </a:rPr>
              <a:t>=</a:t>
            </a:r>
            <a:r>
              <a:rPr kumimoji="1" lang="zh-CN" altLang="zh-CN" sz="3200" b="0" dirty="0">
                <a:solidFill>
                  <a:srgbClr val="99FF99"/>
                </a:solidFill>
                <a:effectLst>
                  <a:outerShdw blurRad="38100" dist="38100" dir="2700000" algn="tl">
                    <a:srgbClr val="000000"/>
                  </a:outerShdw>
                </a:effectLst>
                <a:latin typeface="+mj-ea"/>
                <a:ea typeface="+mj-ea"/>
              </a:rPr>
              <a:t>{A→B, B→C}</a:t>
            </a:r>
            <a:r>
              <a:rPr kumimoji="1" lang="en-US" altLang="zh-CN" sz="3200" b="0" dirty="0">
                <a:solidFill>
                  <a:srgbClr val="99FF99"/>
                </a:solidFill>
                <a:effectLst>
                  <a:outerShdw blurRad="38100" dist="38100" dir="2700000" algn="tl">
                    <a:srgbClr val="000000"/>
                  </a:outerShdw>
                </a:effectLst>
                <a:latin typeface="+mj-ea"/>
                <a:ea typeface="+mj-ea"/>
              </a:rPr>
              <a:t>)</a:t>
            </a:r>
            <a:r>
              <a:rPr kumimoji="1" lang="zh-CN" altLang="zh-CN" sz="3200" b="0" dirty="0">
                <a:solidFill>
                  <a:srgbClr val="99FF99"/>
                </a:solidFill>
                <a:effectLst>
                  <a:outerShdw blurRad="38100" dist="38100" dir="2700000" algn="tl">
                    <a:srgbClr val="000000"/>
                  </a:outerShdw>
                </a:effectLst>
                <a:latin typeface="+mj-ea"/>
                <a:ea typeface="+mj-ea"/>
              </a:rPr>
              <a:t>, </a:t>
            </a:r>
            <a:r>
              <a:rPr kumimoji="1" lang="zh-CN" altLang="en-US" sz="3200" b="0" dirty="0">
                <a:solidFill>
                  <a:srgbClr val="99FF99"/>
                </a:solidFill>
                <a:effectLst>
                  <a:outerShdw blurRad="38100" dist="38100" dir="2700000" algn="tl">
                    <a:srgbClr val="000000"/>
                  </a:outerShdw>
                </a:effectLst>
                <a:latin typeface="+mj-ea"/>
                <a:ea typeface="+mj-ea"/>
              </a:rPr>
              <a:t>其</a:t>
            </a:r>
            <a:r>
              <a:rPr kumimoji="1" lang="zh-CN" altLang="zh-CN" sz="3200" b="0" dirty="0">
                <a:solidFill>
                  <a:srgbClr val="99FF99"/>
                </a:solidFill>
                <a:effectLst>
                  <a:outerShdw blurRad="38100" dist="38100" dir="2700000" algn="tl">
                    <a:srgbClr val="000000"/>
                  </a:outerShdw>
                </a:effectLst>
                <a:latin typeface="+mj-ea"/>
                <a:ea typeface="+mj-ea"/>
              </a:rPr>
              <a:t>F</a:t>
            </a:r>
            <a:r>
              <a:rPr kumimoji="1" lang="zh-CN" altLang="zh-CN" sz="3200" b="0" baseline="30000" dirty="0">
                <a:solidFill>
                  <a:srgbClr val="99FF99"/>
                </a:solidFill>
                <a:effectLst>
                  <a:outerShdw blurRad="38100" dist="38100" dir="2700000" algn="tl">
                    <a:srgbClr val="000000"/>
                  </a:outerShdw>
                </a:effectLst>
                <a:latin typeface="+mj-ea"/>
                <a:ea typeface="+mj-ea"/>
              </a:rPr>
              <a:t>+</a:t>
            </a:r>
            <a:r>
              <a:rPr kumimoji="1" lang="zh-CN" altLang="en-US" sz="3200" b="0" dirty="0">
                <a:solidFill>
                  <a:srgbClr val="99FF99"/>
                </a:solidFill>
                <a:effectLst>
                  <a:outerShdw blurRad="38100" dist="38100" dir="2700000" algn="tl">
                    <a:srgbClr val="000000"/>
                  </a:outerShdw>
                </a:effectLst>
                <a:latin typeface="+mj-ea"/>
                <a:ea typeface="+mj-ea"/>
              </a:rPr>
              <a:t>如下：</a:t>
            </a:r>
            <a:endParaRPr kumimoji="1" lang="zh-CN" altLang="zh-CN" sz="3200" b="0" dirty="0">
              <a:solidFill>
                <a:srgbClr val="99FF99"/>
              </a:solidFill>
              <a:effectLst>
                <a:outerShdw blurRad="38100" dist="38100" dir="2700000" algn="tl">
                  <a:srgbClr val="000000"/>
                </a:outerShdw>
              </a:effectLst>
              <a:latin typeface="+mj-ea"/>
              <a:ea typeface="+mj-ea"/>
            </a:endParaRPr>
          </a:p>
        </p:txBody>
      </p:sp>
      <mc:AlternateContent xmlns:mc="http://schemas.openxmlformats.org/markup-compatibility/2006" xmlns:a14="http://schemas.microsoft.com/office/drawing/2010/main">
        <mc:Choice Requires="a14">
          <p:sp>
            <p:nvSpPr>
              <p:cNvPr id="1495045" name="Rectangle 5"/>
              <p:cNvSpPr>
                <a:spLocks noChangeArrowheads="1"/>
              </p:cNvSpPr>
              <p:nvPr/>
            </p:nvSpPr>
            <p:spPr bwMode="auto">
              <a:xfrm>
                <a:off x="936793" y="1916832"/>
                <a:ext cx="11591863" cy="1311275"/>
              </a:xfrm>
              <a:prstGeom prst="rect">
                <a:avLst/>
              </a:prstGeom>
              <a:noFill/>
              <a:ln w="12700" cap="sq" algn="ctr">
                <a:noFill/>
                <a:miter lim="800000"/>
                <a:headEnd/>
                <a:tailEnd/>
              </a:ln>
              <a:effectLst/>
            </p:spPr>
            <p: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tab pos="715963" algn="l"/>
                    <a:tab pos="1905000" algn="l"/>
                  </a:tabLst>
                  <a:defRPr/>
                </a:pP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F</a:t>
                </a:r>
                <a:r>
                  <a:rPr kumimoji="1" lang="en-US" altLang="zh-CN" sz="3000" b="0" i="0" u="none" strike="noStrike" kern="1200" cap="none" spc="0" normalizeH="0" baseline="3000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A→</a:t>
                </a:r>
                <a14:m>
                  <m:oMath xmlns:m="http://schemas.openxmlformats.org/officeDocument/2006/math">
                    <m:r>
                      <a:rPr kumimoji="1" lang="en-US" altLang="zh-CN" sz="3000" b="0" i="1" u="none" strike="noStrike" kern="1200" cap="none" spc="0" normalizeH="0" baseline="0" noProof="0" dirty="0" smtClean="0">
                        <a:ln>
                          <a:noFill/>
                        </a:ln>
                        <a:solidFill>
                          <a:srgbClr val="CCFFCC"/>
                        </a:solidFill>
                        <a:effectLst>
                          <a:outerShdw blurRad="38100" dist="38100" dir="2700000" algn="tl">
                            <a:srgbClr val="000000"/>
                          </a:outerShdw>
                        </a:effectLst>
                        <a:uLnTx/>
                        <a:uFillTx/>
                        <a:latin typeface="Cambria Math" panose="02040503050406030204" pitchFamily="18" charset="0"/>
                        <a:ea typeface="Cambria Math" panose="02040503050406030204" pitchFamily="18" charset="0"/>
                      </a:rPr>
                      <m:t>∅</m:t>
                    </m:r>
                  </m:oMath>
                </a14:m>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AB→∅</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ABC→∅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tab pos="715963" algn="l"/>
                    <a:tab pos="1905000" algn="l"/>
                  </a:tabLst>
                  <a:defRPr/>
                </a:pP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A→A</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AB→A</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AC→A</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ABC→A</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B→B</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C→C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tab pos="715963" algn="l"/>
                    <a:tab pos="1905000" algn="l"/>
                  </a:tabLst>
                  <a:defRPr/>
                </a:pP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A→B</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AB→B</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AC→B</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ABC→B</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B→C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tab pos="715963" algn="l"/>
                    <a:tab pos="1905000" algn="l"/>
                  </a:tabLst>
                  <a:defRPr/>
                </a:pP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A→C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AB→C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AC→C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ABC→C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B→BC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tab pos="715963" algn="l"/>
                    <a:tab pos="1905000" algn="l"/>
                  </a:tabLst>
                  <a:defRPr/>
                </a:pP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A→AB</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AB→AB</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AC→AB</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ABC→AB</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BC→∅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tab pos="715963" algn="l"/>
                    <a:tab pos="1905000" algn="l"/>
                  </a:tabLst>
                  <a:defRPr/>
                </a:pP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A→AC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AB→AC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AC→AC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ABC→AC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BC→B</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tab pos="715963" algn="l"/>
                    <a:tab pos="1905000" algn="l"/>
                  </a:tabLst>
                  <a:defRPr/>
                </a:pP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A→BC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AB→BC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AC→BC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ABC→BC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BC→C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tab pos="715963" algn="l"/>
                    <a:tab pos="1905000" algn="l"/>
                  </a:tabLst>
                  <a:defRPr/>
                </a:pP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A→ABC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AB→ABC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AC→ABC</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ABC→A</a:t>
                </a:r>
                <a:r>
                  <a:rPr kumimoji="1" lang="zh-CN" altLang="en-US"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30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BC→BC }</a:t>
                </a:r>
              </a:p>
            </p:txBody>
          </p:sp>
        </mc:Choice>
        <mc:Fallback xmlns="">
          <p:sp>
            <p:nvSpPr>
              <p:cNvPr id="1495045" name="Rectangle 5"/>
              <p:cNvSpPr>
                <a:spLocks noRot="1" noChangeAspect="1" noMove="1" noResize="1" noEditPoints="1" noAdjustHandles="1" noChangeArrowheads="1" noChangeShapeType="1" noTextEdit="1"/>
              </p:cNvSpPr>
              <p:nvPr/>
            </p:nvSpPr>
            <p:spPr bwMode="auto">
              <a:xfrm>
                <a:off x="936793" y="1916832"/>
                <a:ext cx="11591863" cy="1311275"/>
              </a:xfrm>
              <a:prstGeom prst="rect">
                <a:avLst/>
              </a:prstGeom>
              <a:blipFill>
                <a:blip r:embed="rId3"/>
                <a:stretch>
                  <a:fillRect l="-1315" t="-6944" b="-250463"/>
                </a:stretch>
              </a:blipFill>
              <a:ln w="12700" cap="sq" algn="ctr">
                <a:noFill/>
                <a:miter lim="800000"/>
                <a:headEnd/>
                <a:tailEnd/>
              </a:ln>
              <a:effectLst/>
            </p:spPr>
            <p:txBody>
              <a:bodyPr/>
              <a:lstStyle/>
              <a:p>
                <a:r>
                  <a:rPr lang="zh-CN" altLang="en-US">
                    <a:noFill/>
                  </a:rPr>
                  <a:t> </a:t>
                </a:r>
              </a:p>
            </p:txBody>
          </p:sp>
        </mc:Fallback>
      </mc:AlternateContent>
      <p:sp>
        <p:nvSpPr>
          <p:cNvPr id="7" name="Text Box 2">
            <a:extLst>
              <a:ext uri="{FF2B5EF4-FFF2-40B4-BE49-F238E27FC236}">
                <a16:creationId xmlns:a16="http://schemas.microsoft.com/office/drawing/2014/main" id="{DC8D06CE-7D8F-40E5-BC2F-A60408FBE4B5}"/>
              </a:ext>
            </a:extLst>
          </p:cNvPr>
          <p:cNvSpPr txBox="1">
            <a:spLocks noChangeArrowheads="1"/>
          </p:cNvSpPr>
          <p:nvPr/>
        </p:nvSpPr>
        <p:spPr bwMode="auto">
          <a:xfrm>
            <a:off x="911424" y="46318"/>
            <a:ext cx="5400675" cy="760959"/>
          </a:xfrm>
          <a:prstGeom prst="rect">
            <a:avLst/>
          </a:prstGeom>
          <a:noFill/>
          <a:ln w="12700" cap="sq">
            <a:noFill/>
            <a:miter lim="800000"/>
            <a:headEnd/>
            <a:tailEnd/>
          </a:ln>
          <a:effectLst/>
        </p:spPr>
        <p:txBody>
          <a:bodyPr wrap="square" lIns="72000" tIns="72000" rIns="72000" bIns="72000">
            <a:spAutoFit/>
          </a:bodyPr>
          <a:lstStyle>
            <a:defPPr>
              <a:defRPr lang="zh-CN"/>
            </a:defPPr>
            <a:lvl1pPr marR="0" lvl="0" indent="0" fontAlgn="base">
              <a:lnSpc>
                <a:spcPct val="100000"/>
              </a:lnSpc>
              <a:spcBef>
                <a:spcPts val="0"/>
              </a:spcBef>
              <a:spcAft>
                <a:spcPct val="25000"/>
              </a:spcAft>
              <a:buClrTx/>
              <a:buSzPct val="80000"/>
              <a:buFont typeface="Wingdings" pitchFamily="2" charset="2"/>
              <a:buNone/>
              <a:tabLst/>
              <a:defRPr kumimoji="1" sz="4000" b="1" i="0" u="sng" strike="noStrike" cap="none" spc="0" normalizeH="0" baseline="0">
                <a:ln>
                  <a:noFill/>
                </a:ln>
                <a:solidFill>
                  <a:srgbClr val="FFFFCC"/>
                </a:solidFill>
                <a:effectLst>
                  <a:outerShdw blurRad="38100" dist="38100" dir="2700000" algn="tl">
                    <a:srgbClr val="000000"/>
                  </a:outerShdw>
                </a:effectLst>
                <a:uLnTx/>
                <a:uFillTx/>
                <a:latin typeface="Arial" pitchFamily="34" charset="0"/>
                <a:ea typeface="微软雅黑" pitchFamily="34" charset="-122"/>
              </a:defRPr>
            </a:lvl1pPr>
          </a:lstStyle>
          <a:p>
            <a:r>
              <a:rPr lang="zh-CN" altLang="en-US" dirty="0"/>
              <a:t>函数依赖的推理规则</a:t>
            </a:r>
          </a:p>
        </p:txBody>
      </p:sp>
    </p:spTree>
    <p:extLst>
      <p:ext uri="{BB962C8B-B14F-4D97-AF65-F5344CB8AC3E}">
        <p14:creationId xmlns:p14="http://schemas.microsoft.com/office/powerpoint/2010/main" val="24723874"/>
      </p:ext>
    </p:extLst>
  </p:cSld>
  <p:clrMapOvr>
    <a:masterClrMapping/>
  </p:clrMapOvr>
  <mc:AlternateContent xmlns:mc="http://schemas.openxmlformats.org/markup-compatibility/2006" xmlns:p159="http://schemas.microsoft.com/office/powerpoint/2015/09/main">
    <mc:Choice Requires="p159">
      <p:transition spd="slow">
        <p159:morph option="byObject"/>
        <p:sndAc>
          <p:stSnd>
            <p:snd r:embed="rId2" name="arrow.wav"/>
          </p:stSnd>
        </p:sndAc>
      </p:transition>
    </mc:Choice>
    <mc:Fallback xmlns="">
      <p:transition spd="slow">
        <p:fade/>
        <p:sndAc>
          <p:stSnd>
            <p:snd r:embed="rId4" name="arrow.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bwMode="auto">
          <a:xfrm>
            <a:off x="4583832" y="2132856"/>
            <a:ext cx="2448272" cy="854968"/>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60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第一节</a:t>
            </a:r>
          </a:p>
        </p:txBody>
      </p:sp>
      <p:sp>
        <p:nvSpPr>
          <p:cNvPr id="2" name="标题 1"/>
          <p:cNvSpPr>
            <a:spLocks noGrp="1"/>
          </p:cNvSpPr>
          <p:nvPr>
            <p:ph type="title"/>
          </p:nvPr>
        </p:nvSpPr>
        <p:spPr>
          <a:xfrm>
            <a:off x="1055440" y="3690257"/>
            <a:ext cx="10081120" cy="1112742"/>
          </a:xfr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p>
            <a:pPr algn="ctr"/>
            <a:r>
              <a:rPr lang="zh-CN" altLang="en-US" sz="6000" b="1" kern="10" baseline="-25000" dirty="0">
                <a:ln w="9525">
                  <a:solidFill>
                    <a:srgbClr val="003399"/>
                  </a:solidFill>
                  <a:prstDash val="solid"/>
                </a:ln>
                <a:solidFill>
                  <a:srgbClr val="FFFFFF"/>
                </a:solidFill>
                <a:effectLst>
                  <a:outerShdw blurRad="12700" dist="38100" dir="2700000" algn="tl" rotWithShape="0">
                    <a:srgbClr val="003399">
                      <a:lumMod val="50000"/>
                    </a:srgbClr>
                  </a:outerShdw>
                </a:effectLst>
              </a:rPr>
              <a:t>关系模式规范化的必要性</a:t>
            </a:r>
          </a:p>
        </p:txBody>
      </p:sp>
      <p:sp>
        <p:nvSpPr>
          <p:cNvPr id="4" name="标题 1">
            <a:extLst>
              <a:ext uri="{FF2B5EF4-FFF2-40B4-BE49-F238E27FC236}">
                <a16:creationId xmlns:a16="http://schemas.microsoft.com/office/drawing/2014/main" id="{1DECDF0B-FDC0-4C58-9326-80561E26595A}"/>
              </a:ext>
            </a:extLst>
          </p:cNvPr>
          <p:cNvSpPr txBox="1">
            <a:spLocks/>
          </p:cNvSpPr>
          <p:nvPr/>
        </p:nvSpPr>
        <p:spPr bwMode="auto">
          <a:xfrm>
            <a:off x="1055440" y="260648"/>
            <a:ext cx="4464496" cy="367122"/>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第六章  关系数据库设计理论</a:t>
            </a:r>
          </a:p>
        </p:txBody>
      </p:sp>
    </p:spTree>
    <p:extLst>
      <p:ext uri="{BB962C8B-B14F-4D97-AF65-F5344CB8AC3E}">
        <p14:creationId xmlns:p14="http://schemas.microsoft.com/office/powerpoint/2010/main" val="10441800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996" name="Text Box 4"/>
          <p:cNvSpPr txBox="1">
            <a:spLocks noChangeArrowheads="1"/>
          </p:cNvSpPr>
          <p:nvPr/>
        </p:nvSpPr>
        <p:spPr bwMode="auto">
          <a:xfrm>
            <a:off x="839416" y="983118"/>
            <a:ext cx="9937104"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30000"/>
              </a:spcBef>
              <a:spcAft>
                <a:spcPct val="7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设有关系模式</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R(U,F)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Z</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W</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均是</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U</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的子集：</a:t>
            </a:r>
            <a:endPar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endParaRPr>
          </a:p>
        </p:txBody>
      </p:sp>
      <p:sp>
        <p:nvSpPr>
          <p:cNvPr id="1492997" name="Text Box 5"/>
          <p:cNvSpPr txBox="1">
            <a:spLocks noChangeArrowheads="1"/>
          </p:cNvSpPr>
          <p:nvPr/>
        </p:nvSpPr>
        <p:spPr bwMode="auto">
          <a:xfrm>
            <a:off x="669574" y="1637928"/>
            <a:ext cx="9937104" cy="1143000"/>
          </a:xfrm>
          <a:prstGeom prst="rect">
            <a:avLst/>
          </a:prstGeom>
          <a:noFill/>
          <a:ln w="12700" cap="sq">
            <a:noFill/>
            <a:miter lim="800000"/>
            <a:headEnd type="none" w="sm" len="sm"/>
            <a:tailEnd type="none" w="sm" len="sm"/>
          </a:ln>
          <a:effectLst/>
        </p:spPr>
        <p:txBody>
          <a:bodyPr/>
          <a:lstStyle/>
          <a:p>
            <a:pPr marL="182563" marR="0" lvl="0" indent="-182563" algn="l" defTabSz="914400" rtl="0" eaLnBrk="1" fontAlgn="base" latinLnBrk="0" hangingPunct="1">
              <a:lnSpc>
                <a:spcPct val="100000"/>
              </a:lnSpc>
              <a:spcBef>
                <a:spcPct val="0"/>
              </a:spcBef>
              <a:spcAft>
                <a:spcPct val="20000"/>
              </a:spcAft>
              <a:buClr>
                <a:srgbClr val="FF9900"/>
              </a:buClr>
              <a:buSzPct val="80000"/>
              <a:buFont typeface="Wingdings" pitchFamily="2" charset="2"/>
              <a:buChar char="§"/>
              <a:tabLst>
                <a:tab pos="715963" algn="l"/>
                <a:tab pos="2416175" algn="l"/>
              </a:tabLst>
              <a:defRPr/>
            </a:pPr>
            <a:r>
              <a:rPr kumimoji="1" lang="zh-CN" altLang="zh-CN" sz="3200" b="0" i="0" u="none" strike="noStrike" kern="1200" cap="none" spc="0" normalizeH="0" baseline="0" noProof="0" dirty="0">
                <a:ln>
                  <a:noFill/>
                </a:ln>
                <a:solidFill>
                  <a:srgbClr val="66FFFF"/>
                </a:solidFill>
                <a:effectLst>
                  <a:outerShdw blurRad="38100" dist="38100" dir="2700000" algn="tl">
                    <a:srgbClr val="000000"/>
                  </a:outerShdw>
                </a:effectLst>
                <a:uLnTx/>
                <a:uFillTx/>
                <a:latin typeface="+mj-ea"/>
                <a:ea typeface="+mj-ea"/>
                <a:cs typeface="+mn-cs"/>
              </a:rPr>
              <a:t>自反</a:t>
            </a:r>
            <a:r>
              <a:rPr kumimoji="1" lang="zh-CN" altLang="en-US" sz="3200" b="0" i="0" u="none" strike="noStrike" kern="1200" cap="none" spc="0" normalizeH="0" baseline="0" noProof="0" dirty="0">
                <a:ln>
                  <a:noFill/>
                </a:ln>
                <a:solidFill>
                  <a:srgbClr val="66FFFF"/>
                </a:solidFill>
                <a:effectLst>
                  <a:outerShdw blurRad="38100" dist="38100" dir="2700000" algn="tl">
                    <a:srgbClr val="000000"/>
                  </a:outerShdw>
                </a:effectLst>
                <a:uLnTx/>
                <a:uFillTx/>
                <a:latin typeface="+mj-ea"/>
                <a:ea typeface="+mj-ea"/>
                <a:cs typeface="+mn-cs"/>
              </a:rPr>
              <a:t>律</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	</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若Y</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sym typeface="Symbol" pitchFamily="18" charset="2"/>
              </a:rPr>
              <a:t></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X，则</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有</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X→Y；</a:t>
            </a:r>
            <a:endPar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endParaRPr>
          </a:p>
          <a:p>
            <a:pPr marL="182563" marR="0" lvl="0" indent="-182563" algn="l" defTabSz="914400" rtl="0" eaLnBrk="1" fontAlgn="base" latinLnBrk="0" hangingPunct="1">
              <a:lnSpc>
                <a:spcPct val="100000"/>
              </a:lnSpc>
              <a:spcBef>
                <a:spcPct val="0"/>
              </a:spcBef>
              <a:spcAft>
                <a:spcPct val="20000"/>
              </a:spcAft>
              <a:buClr>
                <a:srgbClr val="FF9900"/>
              </a:buClr>
              <a:buSzPct val="80000"/>
              <a:buFont typeface="Wingdings" pitchFamily="2" charset="2"/>
              <a:buChar char="§"/>
              <a:tabLst>
                <a:tab pos="715963" algn="l"/>
                <a:tab pos="2416175" algn="l"/>
              </a:tabLst>
              <a:defRPr/>
            </a:pPr>
            <a:r>
              <a:rPr kumimoji="1" lang="zh-CN" altLang="zh-CN" sz="3200" b="0" i="0" u="none" strike="noStrike" kern="1200" cap="none" spc="0" normalizeH="0" baseline="0" noProof="0" dirty="0">
                <a:ln>
                  <a:noFill/>
                </a:ln>
                <a:solidFill>
                  <a:srgbClr val="66FFFF"/>
                </a:solidFill>
                <a:effectLst>
                  <a:outerShdw blurRad="38100" dist="38100" dir="2700000" algn="tl">
                    <a:srgbClr val="000000"/>
                  </a:outerShdw>
                </a:effectLst>
                <a:uLnTx/>
                <a:uFillTx/>
                <a:latin typeface="+mj-ea"/>
                <a:ea typeface="+mj-ea"/>
                <a:cs typeface="+mn-cs"/>
              </a:rPr>
              <a:t>增广</a:t>
            </a:r>
            <a:r>
              <a:rPr kumimoji="1" lang="zh-CN" altLang="en-US" sz="3200" b="0" i="0" u="none" strike="noStrike" kern="1200" cap="none" spc="0" normalizeH="0" baseline="0" noProof="0" dirty="0">
                <a:ln>
                  <a:noFill/>
                </a:ln>
                <a:solidFill>
                  <a:srgbClr val="66FFFF"/>
                </a:solidFill>
                <a:effectLst>
                  <a:outerShdw blurRad="38100" dist="38100" dir="2700000" algn="tl">
                    <a:srgbClr val="000000"/>
                  </a:outerShdw>
                </a:effectLst>
                <a:uLnTx/>
                <a:uFillTx/>
                <a:latin typeface="+mj-ea"/>
                <a:ea typeface="+mj-ea"/>
                <a:cs typeface="+mn-cs"/>
              </a:rPr>
              <a:t>律</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 </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	</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若X→Y，则</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有</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XZ→YZ；</a:t>
            </a:r>
          </a:p>
          <a:p>
            <a:pPr marL="182563" marR="0" lvl="0" indent="-182563" algn="l" defTabSz="914400" rtl="0" eaLnBrk="1" fontAlgn="base" latinLnBrk="0" hangingPunct="1">
              <a:lnSpc>
                <a:spcPct val="100000"/>
              </a:lnSpc>
              <a:spcBef>
                <a:spcPct val="0"/>
              </a:spcBef>
              <a:spcAft>
                <a:spcPct val="20000"/>
              </a:spcAft>
              <a:buClr>
                <a:srgbClr val="FF9900"/>
              </a:buClr>
              <a:buSzPct val="80000"/>
              <a:buFont typeface="Wingdings" pitchFamily="2" charset="2"/>
              <a:buChar char="§"/>
              <a:tabLst>
                <a:tab pos="715963" algn="l"/>
                <a:tab pos="2416175" algn="l"/>
              </a:tabLst>
              <a:defRPr/>
            </a:pPr>
            <a:r>
              <a:rPr kumimoji="1" lang="zh-CN" altLang="zh-CN" sz="3200" b="0" i="0" u="none" strike="noStrike" kern="1200" cap="none" spc="0" normalizeH="0" baseline="0" noProof="0" dirty="0">
                <a:ln>
                  <a:noFill/>
                </a:ln>
                <a:solidFill>
                  <a:srgbClr val="66FFFF"/>
                </a:solidFill>
                <a:effectLst>
                  <a:outerShdw blurRad="38100" dist="38100" dir="2700000" algn="tl">
                    <a:srgbClr val="000000"/>
                  </a:outerShdw>
                </a:effectLst>
                <a:uLnTx/>
                <a:uFillTx/>
                <a:latin typeface="+mj-ea"/>
                <a:ea typeface="+mj-ea"/>
                <a:cs typeface="+mn-cs"/>
              </a:rPr>
              <a:t>传递</a:t>
            </a:r>
            <a:r>
              <a:rPr kumimoji="1" lang="zh-CN" altLang="en-US" sz="3200" b="0" i="0" u="none" strike="noStrike" kern="1200" cap="none" spc="0" normalizeH="0" baseline="0" noProof="0" dirty="0">
                <a:ln>
                  <a:noFill/>
                </a:ln>
                <a:solidFill>
                  <a:srgbClr val="66FFFF"/>
                </a:solidFill>
                <a:effectLst>
                  <a:outerShdw blurRad="38100" dist="38100" dir="2700000" algn="tl">
                    <a:srgbClr val="000000"/>
                  </a:outerShdw>
                </a:effectLst>
                <a:uLnTx/>
                <a:uFillTx/>
                <a:latin typeface="+mj-ea"/>
                <a:ea typeface="+mj-ea"/>
                <a:cs typeface="+mn-cs"/>
              </a:rPr>
              <a:t>律</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 </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	</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若X→Y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Y→Z，则</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有</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X→Z；</a:t>
            </a:r>
          </a:p>
        </p:txBody>
      </p:sp>
      <p:sp>
        <p:nvSpPr>
          <p:cNvPr id="1492998" name="Text Box 6"/>
          <p:cNvSpPr txBox="1">
            <a:spLocks noChangeArrowheads="1"/>
          </p:cNvSpPr>
          <p:nvPr/>
        </p:nvSpPr>
        <p:spPr bwMode="auto">
          <a:xfrm>
            <a:off x="669574" y="4215369"/>
            <a:ext cx="9937104" cy="1143000"/>
          </a:xfrm>
          <a:prstGeom prst="rect">
            <a:avLst/>
          </a:prstGeom>
          <a:noFill/>
          <a:ln w="12700" cap="sq">
            <a:noFill/>
            <a:miter lim="800000"/>
            <a:headEnd type="none" w="sm" len="sm"/>
            <a:tailEnd type="none" w="sm" len="sm"/>
          </a:ln>
          <a:effectLst/>
        </p:spPr>
        <p:txBody>
          <a:bodyPr/>
          <a:lstStyle/>
          <a:p>
            <a:pPr marL="182563" marR="0" lvl="0" indent="-182563" algn="l" defTabSz="914400" rtl="0" eaLnBrk="1" fontAlgn="base" latinLnBrk="0" hangingPunct="1">
              <a:lnSpc>
                <a:spcPct val="100000"/>
              </a:lnSpc>
              <a:spcBef>
                <a:spcPct val="0"/>
              </a:spcBef>
              <a:spcAft>
                <a:spcPct val="20000"/>
              </a:spcAft>
              <a:buClr>
                <a:srgbClr val="FF9900"/>
              </a:buClr>
              <a:buSzPct val="80000"/>
              <a:buFont typeface="Wingdings" pitchFamily="2" charset="2"/>
              <a:buChar char="§"/>
              <a:tabLst>
                <a:tab pos="715963" algn="l"/>
                <a:tab pos="2416175" algn="l"/>
              </a:tabLst>
              <a:defRPr/>
            </a:pPr>
            <a:r>
              <a:rPr kumimoji="1" lang="zh-CN" altLang="zh-CN" sz="3200" b="0" i="0" u="none" strike="noStrike" kern="1200" cap="none" spc="0" normalizeH="0" baseline="0" noProof="0" dirty="0">
                <a:ln>
                  <a:noFill/>
                </a:ln>
                <a:solidFill>
                  <a:srgbClr val="66FFFF"/>
                </a:solidFill>
                <a:effectLst>
                  <a:outerShdw blurRad="38100" dist="38100" dir="2700000" algn="tl">
                    <a:srgbClr val="000000"/>
                  </a:outerShdw>
                </a:effectLst>
                <a:uLnTx/>
                <a:uFillTx/>
                <a:latin typeface="+mj-ea"/>
                <a:ea typeface="+mj-ea"/>
                <a:cs typeface="+mn-cs"/>
              </a:rPr>
              <a:t>合</a:t>
            </a:r>
            <a:r>
              <a:rPr kumimoji="1" lang="zh-CN" altLang="en-US" sz="3200" b="0" i="0" u="none" strike="noStrike" kern="1200" cap="none" spc="0" normalizeH="0" baseline="0" noProof="0" dirty="0">
                <a:ln>
                  <a:noFill/>
                </a:ln>
                <a:solidFill>
                  <a:srgbClr val="66FFFF"/>
                </a:solidFill>
                <a:effectLst>
                  <a:outerShdw blurRad="38100" dist="38100" dir="2700000" algn="tl">
                    <a:srgbClr val="000000"/>
                  </a:outerShdw>
                </a:effectLst>
                <a:uLnTx/>
                <a:uFillTx/>
                <a:latin typeface="+mj-ea"/>
                <a:ea typeface="+mj-ea"/>
                <a:cs typeface="+mn-cs"/>
              </a:rPr>
              <a:t>并律</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 </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	</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若X→Y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X→Z，则</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有</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X→YZ</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p>
          <a:p>
            <a:pPr marL="182563" marR="0" lvl="0" indent="-182563" algn="l" defTabSz="914400" rtl="0" eaLnBrk="1" fontAlgn="base" latinLnBrk="0" hangingPunct="1">
              <a:lnSpc>
                <a:spcPct val="100000"/>
              </a:lnSpc>
              <a:spcBef>
                <a:spcPct val="0"/>
              </a:spcBef>
              <a:spcAft>
                <a:spcPct val="20000"/>
              </a:spcAft>
              <a:buClr>
                <a:srgbClr val="FF9900"/>
              </a:buClr>
              <a:buSzPct val="80000"/>
              <a:buFont typeface="Wingdings" pitchFamily="2" charset="2"/>
              <a:buChar char="§"/>
              <a:tabLst>
                <a:tab pos="715963" algn="l"/>
                <a:tab pos="2416175" algn="l"/>
              </a:tabLst>
              <a:defRPr/>
            </a:pPr>
            <a:r>
              <a:rPr kumimoji="1" lang="zh-CN" altLang="zh-CN" sz="3200" b="0" i="0" u="none" strike="noStrike" kern="1200" cap="none" spc="0" normalizeH="0" baseline="0" noProof="0" dirty="0">
                <a:ln>
                  <a:noFill/>
                </a:ln>
                <a:solidFill>
                  <a:srgbClr val="66FFFF"/>
                </a:solidFill>
                <a:effectLst>
                  <a:outerShdw blurRad="38100" dist="38100" dir="2700000" algn="tl">
                    <a:srgbClr val="000000"/>
                  </a:outerShdw>
                </a:effectLst>
                <a:uLnTx/>
                <a:uFillTx/>
                <a:latin typeface="+mj-ea"/>
                <a:ea typeface="+mj-ea"/>
                <a:cs typeface="+mn-cs"/>
              </a:rPr>
              <a:t>伪传递律</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	</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若X→Y，YW→Z, 则</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有</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XW→Z；</a:t>
            </a:r>
            <a:endPar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endParaRPr>
          </a:p>
          <a:p>
            <a:pPr marL="182563" marR="0" lvl="0" indent="-182563" algn="l" defTabSz="914400" rtl="0" eaLnBrk="1" fontAlgn="base" latinLnBrk="0" hangingPunct="1">
              <a:lnSpc>
                <a:spcPct val="100000"/>
              </a:lnSpc>
              <a:spcBef>
                <a:spcPct val="0"/>
              </a:spcBef>
              <a:spcAft>
                <a:spcPct val="20000"/>
              </a:spcAft>
              <a:buClr>
                <a:srgbClr val="FF9900"/>
              </a:buClr>
              <a:buSzPct val="80000"/>
              <a:buFont typeface="Wingdings" pitchFamily="2" charset="2"/>
              <a:buChar char="§"/>
              <a:tabLst>
                <a:tab pos="715963" algn="l"/>
                <a:tab pos="2416175" algn="l"/>
              </a:tabLst>
              <a:defRPr/>
            </a:pPr>
            <a:r>
              <a:rPr kumimoji="1" lang="zh-CN" altLang="zh-CN" sz="3200" b="0" i="0" u="none" strike="noStrike" kern="1200" cap="none" spc="0" normalizeH="0" baseline="0" noProof="0" dirty="0">
                <a:ln>
                  <a:noFill/>
                </a:ln>
                <a:solidFill>
                  <a:srgbClr val="66FFFF"/>
                </a:solidFill>
                <a:effectLst>
                  <a:outerShdw blurRad="38100" dist="38100" dir="2700000" algn="tl">
                    <a:srgbClr val="000000"/>
                  </a:outerShdw>
                </a:effectLst>
                <a:uLnTx/>
                <a:uFillTx/>
                <a:latin typeface="+mj-ea"/>
                <a:ea typeface="+mj-ea"/>
                <a:cs typeface="+mn-cs"/>
              </a:rPr>
              <a:t>分解</a:t>
            </a:r>
            <a:r>
              <a:rPr kumimoji="1" lang="zh-CN" altLang="en-US" sz="3200" b="0" i="0" u="none" strike="noStrike" kern="1200" cap="none" spc="0" normalizeH="0" baseline="0" noProof="0" dirty="0">
                <a:ln>
                  <a:noFill/>
                </a:ln>
                <a:solidFill>
                  <a:srgbClr val="66FFFF"/>
                </a:solidFill>
                <a:effectLst>
                  <a:outerShdw blurRad="38100" dist="38100" dir="2700000" algn="tl">
                    <a:srgbClr val="000000"/>
                  </a:outerShdw>
                </a:effectLst>
                <a:uLnTx/>
                <a:uFillTx/>
                <a:latin typeface="+mj-ea"/>
                <a:ea typeface="+mj-ea"/>
                <a:cs typeface="+mn-cs"/>
              </a:rPr>
              <a:t>律</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	</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若X→Y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Z</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sym typeface="Symbol" pitchFamily="18" charset="2"/>
              </a:rPr>
              <a:t></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Y，则</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有</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X→Z；</a:t>
            </a:r>
            <a:endPar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endParaRPr>
          </a:p>
          <a:p>
            <a:pPr marL="182563" marR="0" lvl="0" indent="-182563" algn="l" defTabSz="914400" rtl="0" eaLnBrk="1" fontAlgn="base" latinLnBrk="0" hangingPunct="1">
              <a:lnSpc>
                <a:spcPct val="100000"/>
              </a:lnSpc>
              <a:spcBef>
                <a:spcPct val="0"/>
              </a:spcBef>
              <a:spcAft>
                <a:spcPct val="20000"/>
              </a:spcAft>
              <a:buClr>
                <a:srgbClr val="FF9900"/>
              </a:buClr>
              <a:buSzPct val="80000"/>
              <a:buFont typeface="Wingdings" pitchFamily="2" charset="2"/>
              <a:buChar char="§"/>
              <a:tabLst>
                <a:tab pos="715963" algn="l"/>
                <a:tab pos="2416175" algn="l"/>
              </a:tabLst>
              <a:defRPr/>
            </a:pPr>
            <a:r>
              <a:rPr kumimoji="1" lang="zh-CN" altLang="en-US" sz="3200" b="0" i="0" u="none" strike="noStrike" kern="1200" cap="none" spc="0" normalizeH="0" baseline="0" noProof="0" dirty="0">
                <a:ln>
                  <a:noFill/>
                </a:ln>
                <a:solidFill>
                  <a:srgbClr val="66FFFF"/>
                </a:solidFill>
                <a:effectLst>
                  <a:outerShdw blurRad="38100" dist="38100" dir="2700000" algn="tl">
                    <a:srgbClr val="000000"/>
                  </a:outerShdw>
                </a:effectLst>
                <a:uLnTx/>
                <a:uFillTx/>
                <a:latin typeface="+mj-ea"/>
                <a:ea typeface="+mj-ea"/>
                <a:cs typeface="+mn-cs"/>
              </a:rPr>
              <a:t>复合律</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	</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若X→Y</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W</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Z</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则</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有</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W</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Y</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Z；</a:t>
            </a:r>
            <a:endPar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endParaRPr>
          </a:p>
          <a:p>
            <a:pPr marL="182563" marR="0" lvl="0" indent="-182563" algn="l" defTabSz="914400" rtl="0" eaLnBrk="1" fontAlgn="base" latinLnBrk="0" hangingPunct="1">
              <a:lnSpc>
                <a:spcPct val="100000"/>
              </a:lnSpc>
              <a:spcBef>
                <a:spcPct val="0"/>
              </a:spcBef>
              <a:spcAft>
                <a:spcPct val="20000"/>
              </a:spcAft>
              <a:buClr>
                <a:srgbClr val="FF9900"/>
              </a:buClr>
              <a:buSzPct val="80000"/>
              <a:buFont typeface="Wingdings" pitchFamily="2" charset="2"/>
              <a:buChar char="§"/>
              <a:tabLst>
                <a:tab pos="715963" algn="l"/>
                <a:tab pos="2416175" algn="l"/>
              </a:tabLst>
              <a:defRPr/>
            </a:pPr>
            <a:endPar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endParaRPr>
          </a:p>
        </p:txBody>
      </p:sp>
      <p:sp>
        <p:nvSpPr>
          <p:cNvPr id="1492999" name="Text Box 7"/>
          <p:cNvSpPr txBox="1">
            <a:spLocks noChangeArrowheads="1"/>
          </p:cNvSpPr>
          <p:nvPr/>
        </p:nvSpPr>
        <p:spPr bwMode="auto">
          <a:xfrm>
            <a:off x="839416" y="3565656"/>
            <a:ext cx="9937104" cy="542925"/>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30000"/>
              </a:spcBef>
              <a:spcAft>
                <a:spcPct val="70000"/>
              </a:spcAft>
              <a:buClrTx/>
              <a:buSzPct val="80000"/>
              <a:buFont typeface="Wingdings" pitchFamily="2" charset="2"/>
              <a:buNone/>
              <a:tabLst>
                <a:tab pos="715963" algn="l"/>
                <a:tab pos="1905000" algn="l"/>
              </a:tabLst>
              <a:defRPr/>
            </a:pP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4</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条推论：</a:t>
            </a:r>
            <a:endPar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endParaRPr>
          </a:p>
        </p:txBody>
      </p:sp>
      <p:sp>
        <p:nvSpPr>
          <p:cNvPr id="9" name="Text Box 2"/>
          <p:cNvSpPr txBox="1">
            <a:spLocks noChangeArrowheads="1"/>
          </p:cNvSpPr>
          <p:nvPr/>
        </p:nvSpPr>
        <p:spPr bwMode="auto">
          <a:xfrm>
            <a:off x="911424" y="-14940"/>
            <a:ext cx="5400675" cy="760959"/>
          </a:xfrm>
          <a:prstGeom prst="rect">
            <a:avLst/>
          </a:prstGeom>
          <a:noFill/>
          <a:ln w="12700" cap="sq">
            <a:noFill/>
            <a:miter lim="800000"/>
            <a:headEnd/>
            <a:tailEnd/>
          </a:ln>
          <a:effectLst/>
        </p:spPr>
        <p:txBody>
          <a:bodyPr wrap="square" lIns="72000" tIns="72000" rIns="72000" bIns="72000">
            <a:spAutoFit/>
          </a:bodyPr>
          <a:lstStyle>
            <a:defPPr>
              <a:defRPr lang="zh-CN"/>
            </a:defPPr>
            <a:lvl1pPr marR="0" lvl="0" indent="0" fontAlgn="base">
              <a:lnSpc>
                <a:spcPct val="100000"/>
              </a:lnSpc>
              <a:spcBef>
                <a:spcPts val="0"/>
              </a:spcBef>
              <a:spcAft>
                <a:spcPct val="25000"/>
              </a:spcAft>
              <a:buClrTx/>
              <a:buSzPct val="80000"/>
              <a:buFont typeface="Wingdings" pitchFamily="2" charset="2"/>
              <a:buNone/>
              <a:tabLst/>
              <a:defRPr kumimoji="1" sz="4000" b="1" i="0" u="sng" strike="noStrike" cap="none" spc="0" normalizeH="0" baseline="0">
                <a:ln>
                  <a:noFill/>
                </a:ln>
                <a:solidFill>
                  <a:srgbClr val="FFFFCC"/>
                </a:solidFill>
                <a:effectLst>
                  <a:outerShdw blurRad="38100" dist="38100" dir="2700000" algn="tl">
                    <a:srgbClr val="000000"/>
                  </a:outerShdw>
                </a:effectLst>
                <a:uLnTx/>
                <a:uFillTx/>
                <a:latin typeface="Arial" pitchFamily="34" charset="0"/>
                <a:ea typeface="微软雅黑" pitchFamily="34" charset="-122"/>
              </a:defRPr>
            </a:lvl1pPr>
          </a:lstStyle>
          <a:p>
            <a:r>
              <a:rPr lang="zh-CN" altLang="zh-CN" dirty="0"/>
              <a:t>Armstrong公理系统</a:t>
            </a:r>
            <a:endParaRPr lang="zh-CN" altLang="en-US" dirty="0"/>
          </a:p>
        </p:txBody>
      </p:sp>
      <p:sp>
        <p:nvSpPr>
          <p:cNvPr id="3" name="星形: 三十二角 2">
            <a:extLst>
              <a:ext uri="{FF2B5EF4-FFF2-40B4-BE49-F238E27FC236}">
                <a16:creationId xmlns:a16="http://schemas.microsoft.com/office/drawing/2014/main" id="{1DA97416-193C-4A20-BE1E-99CBD3D50FD5}"/>
              </a:ext>
            </a:extLst>
          </p:cNvPr>
          <p:cNvSpPr/>
          <p:nvPr/>
        </p:nvSpPr>
        <p:spPr>
          <a:xfrm rot="1101542">
            <a:off x="9188897" y="1943971"/>
            <a:ext cx="2743196" cy="1481556"/>
          </a:xfrm>
          <a:prstGeom prst="star32">
            <a:avLst>
              <a:gd name="adj" fmla="val 401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3600" b="1" dirty="0">
                <a:effectLst>
                  <a:outerShdw blurRad="38100" dist="38100" dir="2700000" algn="tl">
                    <a:srgbClr val="000000">
                      <a:alpha val="43137"/>
                    </a:srgbClr>
                  </a:outerShdw>
                </a:effectLst>
              </a:rPr>
              <a:t>有效的</a:t>
            </a:r>
          </a:p>
        </p:txBody>
      </p:sp>
      <p:sp>
        <p:nvSpPr>
          <p:cNvPr id="12" name="星形: 三十二角 11">
            <a:extLst>
              <a:ext uri="{FF2B5EF4-FFF2-40B4-BE49-F238E27FC236}">
                <a16:creationId xmlns:a16="http://schemas.microsoft.com/office/drawing/2014/main" id="{01A3DF50-B9CE-47AF-90D2-0EA2B8BFC114}"/>
              </a:ext>
            </a:extLst>
          </p:cNvPr>
          <p:cNvSpPr/>
          <p:nvPr/>
        </p:nvSpPr>
        <p:spPr>
          <a:xfrm rot="20745079">
            <a:off x="9119038" y="3472666"/>
            <a:ext cx="2787906" cy="1571184"/>
          </a:xfrm>
          <a:prstGeom prst="star32">
            <a:avLst>
              <a:gd name="adj" fmla="val 40655"/>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3600" b="1" dirty="0">
                <a:effectLst>
                  <a:outerShdw blurRad="38100" dist="38100" dir="2700000" algn="tl">
                    <a:srgbClr val="000000">
                      <a:alpha val="43137"/>
                    </a:srgbClr>
                  </a:outerShdw>
                </a:effectLst>
              </a:rPr>
              <a:t>完备的</a:t>
            </a:r>
          </a:p>
        </p:txBody>
      </p:sp>
    </p:spTree>
  </p:cSld>
  <p:clrMapOvr>
    <a:masterClrMapping/>
  </p:clrMapOvr>
  <p:transition spd="slow">
    <p:push dir="d"/>
    <p:sndAc>
      <p:stSnd>
        <p:snd r:embed="rId2" name="arrow.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xfrm>
            <a:off x="911424" y="930699"/>
            <a:ext cx="8516938" cy="584775"/>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l"/>
            <a:r>
              <a:rPr lang="zh-CN" altLang="en-US" sz="3200" dirty="0">
                <a:latin typeface="微软雅黑" panose="020B0503020204020204" pitchFamily="34" charset="-122"/>
                <a:ea typeface="微软雅黑" panose="020B0503020204020204" pitchFamily="34" charset="-122"/>
              </a:rPr>
              <a:t>应用一例：证明逻辑蕴涵</a:t>
            </a:r>
            <a:endParaRPr lang="en-US" altLang="zh-CN" sz="3200" dirty="0">
              <a:latin typeface="微软雅黑" panose="020B0503020204020204" pitchFamily="34" charset="-122"/>
              <a:ea typeface="微软雅黑" panose="020B0503020204020204" pitchFamily="34" charset="-122"/>
            </a:endParaRPr>
          </a:p>
        </p:txBody>
      </p:sp>
      <p:sp>
        <p:nvSpPr>
          <p:cNvPr id="1494020" name="Text Box 4"/>
          <p:cNvSpPr txBox="1">
            <a:spLocks noChangeArrowheads="1"/>
          </p:cNvSpPr>
          <p:nvPr/>
        </p:nvSpPr>
        <p:spPr bwMode="auto">
          <a:xfrm>
            <a:off x="911424" y="1722696"/>
            <a:ext cx="10297144" cy="1431677"/>
          </a:xfrm>
          <a:prstGeom prst="rect">
            <a:avLst/>
          </a:prstGeom>
          <a:noFill/>
          <a:ln w="12700" cap="sq">
            <a:noFill/>
            <a:miter lim="800000"/>
            <a:headEnd type="none" w="sm" len="sm"/>
            <a:tailEnd type="none" w="sm" len="sm"/>
          </a:ln>
          <a:effectLst/>
        </p:spPr>
        <p:txBody>
          <a:bodyPr/>
          <a:lstStyle/>
          <a:p>
            <a:pPr marL="0" marR="0" lvl="0" indent="0" algn="just" defTabSz="914400" rtl="0" eaLnBrk="1" fontAlgn="base" latinLnBrk="0" hangingPunct="1">
              <a:lnSpc>
                <a:spcPct val="100000"/>
              </a:lnSpc>
              <a:spcBef>
                <a:spcPct val="30000"/>
              </a:spcBef>
              <a:spcAft>
                <a:spcPct val="7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设有</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关系模式R</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U,F)</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，其中</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U={A，B，C，D, E, G}, </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   </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F={AB→C, C→A, BC→D, ACD→B, D→EG, BE→C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CG→BD, CE→AG},</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 </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证明</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sym typeface="Symbol" pitchFamily="18" charset="2"/>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BD→AC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endPar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sp>
        <p:nvSpPr>
          <p:cNvPr id="1494021" name="Rectangle 5"/>
          <p:cNvSpPr>
            <a:spLocks noChangeArrowheads="1"/>
          </p:cNvSpPr>
          <p:nvPr/>
        </p:nvSpPr>
        <p:spPr bwMode="auto">
          <a:xfrm>
            <a:off x="948230" y="3789040"/>
            <a:ext cx="10297144" cy="1311275"/>
          </a:xfrm>
          <a:prstGeom prst="rect">
            <a:avLst/>
          </a:prstGeom>
          <a:noFill/>
          <a:ln w="12700" cap="sq" algn="ctr">
            <a:noFill/>
            <a:miter lim="800000"/>
            <a:headEnd/>
            <a:tailEnd/>
          </a:ln>
          <a:effectLst/>
        </p:spPr>
        <p:txBody>
          <a:bodyPr/>
          <a:lstStyle/>
          <a:p>
            <a:pPr marL="0" marR="0" lvl="0" indent="0" algn="just"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由</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D→EG</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可得</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D→E(</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分解</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，进一步得</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BD→BE(</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增广</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p>
          <a:p>
            <a:pPr marL="0" marR="0" lvl="0" indent="0" algn="just"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由</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BE→C</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C→A</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得出</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BE→A(</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传递</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BE→AC(</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合并</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p>
          <a:p>
            <a:pPr marL="0" marR="0" lvl="0" indent="0" algn="just"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由前面推导出的</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BD→BE</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和</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BE→AC</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得出</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BD→AC(</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传递</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endPar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所以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BD→AC</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被</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所蕴涵，即</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sym typeface="Symbol" pitchFamily="18" charset="2"/>
              </a:rPr>
              <a:t>|=</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 </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BD→AC</a:t>
            </a:r>
          </a:p>
        </p:txBody>
      </p:sp>
      <p:sp>
        <p:nvSpPr>
          <p:cNvPr id="7" name="Text Box 2">
            <a:extLst>
              <a:ext uri="{FF2B5EF4-FFF2-40B4-BE49-F238E27FC236}">
                <a16:creationId xmlns:a16="http://schemas.microsoft.com/office/drawing/2014/main" id="{D2593EA9-8CD0-460A-9809-699A02533510}"/>
              </a:ext>
            </a:extLst>
          </p:cNvPr>
          <p:cNvSpPr txBox="1">
            <a:spLocks noChangeArrowheads="1"/>
          </p:cNvSpPr>
          <p:nvPr/>
        </p:nvSpPr>
        <p:spPr bwMode="auto">
          <a:xfrm>
            <a:off x="911424" y="-14940"/>
            <a:ext cx="5400675" cy="760959"/>
          </a:xfrm>
          <a:prstGeom prst="rect">
            <a:avLst/>
          </a:prstGeom>
          <a:noFill/>
          <a:ln w="12700" cap="sq">
            <a:noFill/>
            <a:miter lim="800000"/>
            <a:headEnd/>
            <a:tailEnd/>
          </a:ln>
          <a:effectLst/>
        </p:spPr>
        <p:txBody>
          <a:bodyPr wrap="square" lIns="72000" tIns="72000" rIns="72000" bIns="72000">
            <a:spAutoFit/>
          </a:bodyPr>
          <a:lstStyle>
            <a:defPPr>
              <a:defRPr lang="zh-CN"/>
            </a:defPPr>
            <a:lvl1pPr marR="0" lvl="0" indent="0" fontAlgn="base">
              <a:lnSpc>
                <a:spcPct val="100000"/>
              </a:lnSpc>
              <a:spcBef>
                <a:spcPts val="0"/>
              </a:spcBef>
              <a:spcAft>
                <a:spcPct val="25000"/>
              </a:spcAft>
              <a:buClrTx/>
              <a:buSzPct val="80000"/>
              <a:buFont typeface="Wingdings" pitchFamily="2" charset="2"/>
              <a:buNone/>
              <a:tabLst/>
              <a:defRPr kumimoji="1" sz="4000" b="1" i="0" u="sng" strike="noStrike" cap="none" spc="0" normalizeH="0" baseline="0">
                <a:ln>
                  <a:noFill/>
                </a:ln>
                <a:solidFill>
                  <a:srgbClr val="FFFFCC"/>
                </a:solidFill>
                <a:effectLst>
                  <a:outerShdw blurRad="38100" dist="38100" dir="2700000" algn="tl">
                    <a:srgbClr val="000000"/>
                  </a:outerShdw>
                </a:effectLst>
                <a:uLnTx/>
                <a:uFillTx/>
                <a:latin typeface="Arial" pitchFamily="34" charset="0"/>
                <a:ea typeface="微软雅黑" pitchFamily="34" charset="-122"/>
              </a:defRPr>
            </a:lvl1pPr>
          </a:lstStyle>
          <a:p>
            <a:r>
              <a:rPr lang="zh-CN" altLang="zh-CN" dirty="0"/>
              <a:t>Armstrong公理系统</a:t>
            </a:r>
            <a:endParaRPr lang="zh-CN" altLang="en-US" dirty="0"/>
          </a:p>
        </p:txBody>
      </p:sp>
    </p:spTree>
  </p:cSld>
  <p:clrMapOvr>
    <a:masterClrMapping/>
  </p:clrMapOvr>
  <p:transition spd="med">
    <p:pull dir="r"/>
    <p:sndAc>
      <p:stSnd>
        <p:snd r:embed="rId2" name="arrow.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a:xfrm>
            <a:off x="983432" y="16905"/>
            <a:ext cx="2880320"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属性集闭包</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
        <p:nvSpPr>
          <p:cNvPr id="1497092" name="Text Box 4"/>
          <p:cNvSpPr txBox="1">
            <a:spLocks noChangeArrowheads="1"/>
          </p:cNvSpPr>
          <p:nvPr/>
        </p:nvSpPr>
        <p:spPr bwMode="auto">
          <a:xfrm>
            <a:off x="983432" y="1046511"/>
            <a:ext cx="9861431" cy="1143000"/>
          </a:xfrm>
          <a:prstGeom prst="rect">
            <a:avLst/>
          </a:prstGeom>
          <a:noFill/>
          <a:ln w="12700" cap="sq">
            <a:noFill/>
            <a:miter lim="800000"/>
            <a:headEnd type="none" w="sm" len="sm"/>
            <a:tailEnd type="none" w="sm" len="sm"/>
          </a:ln>
          <a:effectLst/>
        </p:spPr>
        <p:txBody>
          <a:bodyPr/>
          <a:lstStyle/>
          <a:p>
            <a:pPr marL="0" marR="0" lvl="0" indent="0" algn="just" defTabSz="914400" rtl="0" eaLnBrk="1" fontAlgn="base" latinLnBrk="0" hangingPunct="1">
              <a:lnSpc>
                <a:spcPct val="100000"/>
              </a:lnSpc>
              <a:spcBef>
                <a:spcPct val="0"/>
              </a:spcBef>
              <a:spcAft>
                <a:spcPct val="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对于关系模式</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R(U,F)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sym typeface="Symbol" pitchFamily="18" charset="2"/>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U</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是</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U</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中的单个属性，称</a:t>
            </a:r>
          </a:p>
          <a:p>
            <a:pPr marL="0" marR="0" lvl="0" indent="0" algn="just" defTabSz="914400" rtl="0" eaLnBrk="1" fontAlgn="base" latinLnBrk="0" hangingPunct="1">
              <a:lnSpc>
                <a:spcPct val="100000"/>
              </a:lnSpc>
              <a:spcBef>
                <a:spcPct val="30000"/>
              </a:spcBef>
              <a:spcAft>
                <a:spcPct val="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	</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rPr>
              <a:t>={A|A</a:t>
            </a:r>
            <a:r>
              <a:rPr kumimoji="1" lang="en-US" altLang="zh-CN" sz="28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sym typeface="Symbol" pitchFamily="18" charset="2"/>
              </a:rPr>
              <a:t></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rPr>
              <a:t>U</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rPr>
              <a:t>，</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rPr>
              <a:t>X→A</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rPr>
              <a:t>能由</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rPr>
              <a:t>F</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rPr>
              <a:t>根据</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rPr>
              <a:t>Armstrong</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rPr>
              <a:t>公理导出</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j-ea"/>
                <a:ea typeface="+mj-ea"/>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为属性集</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关于</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的闭包，通常简记为</a:t>
            </a:r>
            <a:r>
              <a:rPr kumimoji="1" lang="en-US" altLang="zh-CN"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mj-ea"/>
                <a:ea typeface="+mj-ea"/>
                <a:cs typeface="+mn-cs"/>
              </a:rPr>
              <a:t>X</a:t>
            </a:r>
            <a:r>
              <a:rPr kumimoji="1" lang="en-US" altLang="zh-CN" sz="4000" b="1" i="0" u="none" strike="noStrike" kern="1200" cap="none" spc="0" normalizeH="0" baseline="30000" noProof="0" dirty="0">
                <a:ln>
                  <a:noFill/>
                </a:ln>
                <a:solidFill>
                  <a:srgbClr val="FFFF00"/>
                </a:solidFill>
                <a:effectLst>
                  <a:outerShdw blurRad="38100" dist="38100" dir="2700000" algn="tl">
                    <a:srgbClr val="000000"/>
                  </a:outerShdw>
                </a:effectLst>
                <a:uLnTx/>
                <a:uFillTx/>
                <a:latin typeface="+mj-ea"/>
                <a:ea typeface="+mj-ea"/>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j-ea"/>
                <a:ea typeface="+mj-ea"/>
                <a:cs typeface="+mn-cs"/>
              </a:rPr>
              <a:t>。</a:t>
            </a:r>
          </a:p>
        </p:txBody>
      </p:sp>
      <p:sp>
        <p:nvSpPr>
          <p:cNvPr id="1497093" name="Text Box 5"/>
          <p:cNvSpPr txBox="1">
            <a:spLocks noChangeArrowheads="1"/>
          </p:cNvSpPr>
          <p:nvPr/>
        </p:nvSpPr>
        <p:spPr bwMode="auto">
          <a:xfrm>
            <a:off x="983432" y="3212976"/>
            <a:ext cx="9861431" cy="604837"/>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4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已知</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R</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ABC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,{A→B, B→C}</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endPar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endParaRPr>
          </a:p>
          <a:p>
            <a:pPr marL="0" marR="0" lvl="0" indent="0" algn="l" defTabSz="914400" rtl="0" eaLnBrk="1" fontAlgn="base" latinLnBrk="0" hangingPunct="1">
              <a:lnSpc>
                <a:spcPct val="100000"/>
              </a:lnSpc>
              <a:spcBef>
                <a:spcPct val="0"/>
              </a:spcBef>
              <a:spcAft>
                <a:spcPct val="4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根据</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F</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能得出</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自反</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A→B</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(已知</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传递</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p>
          <a:p>
            <a:pPr marL="0" marR="0" lvl="0" indent="0" algn="l" defTabSz="914400" rtl="0" eaLnBrk="1" fontAlgn="base" latinLnBrk="0" hangingPunct="1">
              <a:lnSpc>
                <a:spcPct val="100000"/>
              </a:lnSpc>
              <a:spcBef>
                <a:spcPct val="0"/>
              </a:spcBef>
              <a:spcAft>
                <a:spcPct val="4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所以 </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a:t>
            </a:r>
            <a:r>
              <a:rPr kumimoji="1" lang="en-US" altLang="zh-CN" sz="3200" b="0" i="0" u="none" strike="noStrike" kern="1200" cap="none" spc="0" normalizeH="0" baseline="3000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 {A</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B</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a:t>
            </a:r>
          </a:p>
          <a:p>
            <a:pPr marL="0" marR="0" lvl="0" indent="0" algn="l" defTabSz="914400" rtl="0" eaLnBrk="1" fontAlgn="base" latinLnBrk="0" hangingPunct="1">
              <a:lnSpc>
                <a:spcPct val="100000"/>
              </a:lnSpc>
              <a:spcBef>
                <a:spcPct val="0"/>
              </a:spcBef>
              <a:spcAft>
                <a:spcPct val="4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同理 </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B</a:t>
            </a:r>
            <a:r>
              <a:rPr kumimoji="1" lang="en-US" altLang="zh-CN" sz="3200" b="0" i="0" u="none" strike="noStrike" kern="1200" cap="none" spc="0" normalizeH="0" baseline="3000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 {B</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a:t>
            </a:r>
          </a:p>
          <a:p>
            <a:pPr marL="0" marR="0" lvl="0" indent="0" algn="l" defTabSz="914400" rtl="0" eaLnBrk="1" fontAlgn="base" latinLnBrk="0" hangingPunct="1">
              <a:lnSpc>
                <a:spcPct val="100000"/>
              </a:lnSpc>
              <a:spcBef>
                <a:spcPct val="0"/>
              </a:spcBef>
              <a:spcAft>
                <a:spcPct val="40000"/>
              </a:spcAft>
              <a:buClrTx/>
              <a:buSzPct val="80000"/>
              <a:buFont typeface="Wingdings" pitchFamily="2" charset="2"/>
              <a:buNone/>
              <a:tabLst>
                <a:tab pos="895350" algn="l"/>
                <a:tab pos="1905000" algn="l"/>
              </a:tabLst>
              <a:defRPr/>
            </a:pPr>
            <a:r>
              <a:rPr kumimoji="1" lang="en-US" altLang="zh-CN" sz="3200" dirty="0">
                <a:solidFill>
                  <a:srgbClr val="99FF99"/>
                </a:solidFill>
                <a:effectLst>
                  <a:outerShdw blurRad="38100" dist="38100" dir="2700000" algn="tl">
                    <a:srgbClr val="000000"/>
                  </a:outerShdw>
                </a:effectLst>
                <a:ea typeface="楷体_GB2312" pitchFamily="49" charset="-122"/>
              </a:rPr>
              <a:t>	</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a:t>
            </a:r>
            <a:r>
              <a:rPr kumimoji="1" lang="en-US" altLang="zh-CN" sz="3200" b="0" i="0" u="none" strike="noStrike" kern="1200" cap="none" spc="0" normalizeH="0" baseline="3000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 {C}</a:t>
            </a:r>
            <a:endPar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endParaRPr>
          </a:p>
        </p:txBody>
      </p:sp>
      <p:grpSp>
        <p:nvGrpSpPr>
          <p:cNvPr id="28678" name="Group 6"/>
          <p:cNvGrpSpPr>
            <a:grpSpLocks/>
          </p:cNvGrpSpPr>
          <p:nvPr/>
        </p:nvGrpSpPr>
        <p:grpSpPr bwMode="auto">
          <a:xfrm>
            <a:off x="1071812" y="1516410"/>
            <a:ext cx="638174" cy="800100"/>
            <a:chOff x="-170" y="1097"/>
            <a:chExt cx="402" cy="504"/>
          </a:xfrm>
        </p:grpSpPr>
        <p:sp>
          <p:nvSpPr>
            <p:cNvPr id="1497095" name="Rectangle 7"/>
            <p:cNvSpPr>
              <a:spLocks noChangeArrowheads="1"/>
            </p:cNvSpPr>
            <p:nvPr/>
          </p:nvSpPr>
          <p:spPr bwMode="auto">
            <a:xfrm>
              <a:off x="-170" y="1213"/>
              <a:ext cx="346" cy="388"/>
            </a:xfrm>
            <a:prstGeom prst="rect">
              <a:avLst/>
            </a:prstGeom>
            <a:noFill/>
            <a:ln w="12700" cap="sq" algn="ctr">
              <a:noFill/>
              <a:miter lim="800000"/>
              <a:headEnd/>
              <a:tailEnd/>
            </a:ln>
            <a:effectLst/>
          </p:spPr>
          <p:txBody>
            <a:bodyPr wrap="none" lIns="0" tIns="0" rIns="0" bIns="0">
              <a:spAutoFit/>
            </a:bodyPr>
            <a:lstStyle/>
            <a:p>
              <a:pPr marL="0" marR="0" lvl="0" indent="0" algn="l" defTabSz="914400" rtl="0" eaLnBrk="1" fontAlgn="base" latinLnBrk="0" hangingPunct="1">
                <a:lnSpc>
                  <a:spcPct val="100000"/>
                </a:lnSpc>
                <a:spcBef>
                  <a:spcPct val="0"/>
                </a:spcBef>
                <a:spcAft>
                  <a:spcPct val="25000"/>
                </a:spcAft>
                <a:buClrTx/>
                <a:buSzTx/>
                <a:buFontTx/>
                <a:buNone/>
                <a:tabLst/>
                <a:defRPr/>
              </a:pPr>
              <a:r>
                <a:rPr kumimoji="1" lang="en-US" altLang="zh-CN" sz="4000" b="1" i="0" u="none" strike="noStrike" kern="1200" cap="none" spc="0" normalizeH="0" baseline="0" noProof="0" dirty="0">
                  <a:ln>
                    <a:noFill/>
                  </a:ln>
                  <a:solidFill>
                    <a:srgbClr val="FFFF00"/>
                  </a:solidFill>
                  <a:effectLst>
                    <a:outerShdw blurRad="38100" dist="38100" dir="2700000" algn="tl">
                      <a:srgbClr val="000000"/>
                    </a:outerShdw>
                  </a:effectLst>
                  <a:uLnTx/>
                  <a:uFillTx/>
                  <a:ea typeface="楷体_GB2312" pitchFamily="49" charset="-122"/>
                  <a:cs typeface="+mn-cs"/>
                </a:rPr>
                <a:t>X</a:t>
              </a:r>
              <a:r>
                <a:rPr kumimoji="1" lang="en-US" altLang="zh-CN" sz="4000" b="1" i="0" u="none" strike="noStrike" kern="1200" cap="none" spc="0" normalizeH="0" baseline="-25000" noProof="0" dirty="0">
                  <a:ln>
                    <a:noFill/>
                  </a:ln>
                  <a:solidFill>
                    <a:srgbClr val="FFFF00"/>
                  </a:solidFill>
                  <a:effectLst>
                    <a:outerShdw blurRad="38100" dist="38100" dir="2700000" algn="tl">
                      <a:srgbClr val="000000"/>
                    </a:outerShdw>
                  </a:effectLst>
                  <a:uLnTx/>
                  <a:uFillTx/>
                  <a:ea typeface="楷体_GB2312" pitchFamily="49" charset="-122"/>
                  <a:cs typeface="+mn-cs"/>
                </a:rPr>
                <a:t>F</a:t>
              </a:r>
              <a:endParaRPr kumimoji="1" lang="zh-CN" altLang="en-US" sz="4000" b="1" i="0" u="none" strike="noStrike" kern="1200" cap="none" spc="0" normalizeH="0" baseline="-25000" noProof="0" dirty="0">
                <a:ln>
                  <a:noFill/>
                </a:ln>
                <a:solidFill>
                  <a:srgbClr val="FFFF00"/>
                </a:solidFill>
                <a:effectLst>
                  <a:outerShdw blurRad="38100" dist="38100" dir="2700000" algn="tl">
                    <a:srgbClr val="000000"/>
                  </a:outerShdw>
                </a:effectLst>
                <a:uLnTx/>
                <a:uFillTx/>
                <a:ea typeface="楷体_GB2312" pitchFamily="49" charset="-122"/>
                <a:cs typeface="+mn-cs"/>
              </a:endParaRPr>
            </a:p>
          </p:txBody>
        </p:sp>
        <p:sp>
          <p:nvSpPr>
            <p:cNvPr id="1497096" name="Rectangle 8"/>
            <p:cNvSpPr>
              <a:spLocks noChangeArrowheads="1"/>
            </p:cNvSpPr>
            <p:nvPr/>
          </p:nvSpPr>
          <p:spPr bwMode="auto">
            <a:xfrm>
              <a:off x="59" y="1097"/>
              <a:ext cx="173" cy="310"/>
            </a:xfrm>
            <a:prstGeom prst="rect">
              <a:avLst/>
            </a:prstGeom>
            <a:noFill/>
            <a:ln w="12700" cap="sq" algn="ctr">
              <a:noFill/>
              <a:miter lim="800000"/>
              <a:headEnd/>
              <a:tailEnd/>
            </a:ln>
            <a:effectLst/>
          </p:spPr>
          <p:txBody>
            <a:bodyPr lIns="0" tIns="0" rIns="0" bIns="0">
              <a:spAutoFit/>
            </a:bodyPr>
            <a:lstStyle/>
            <a:p>
              <a:pPr marL="0" marR="0" lvl="0" indent="0" algn="l" defTabSz="914400" rtl="0" eaLnBrk="1" fontAlgn="base" latinLnBrk="0" hangingPunct="1">
                <a:lnSpc>
                  <a:spcPct val="100000"/>
                </a:lnSpc>
                <a:spcBef>
                  <a:spcPct val="0"/>
                </a:spcBef>
                <a:spcAft>
                  <a:spcPct val="25000"/>
                </a:spcAft>
                <a:buClrTx/>
                <a:buSzTx/>
                <a:buFontTx/>
                <a:buNone/>
                <a:tabLst/>
                <a:defRPr/>
              </a:pPr>
              <a:r>
                <a:rPr kumimoji="1"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ea typeface="楷体_GB2312" pitchFamily="49" charset="-122"/>
                  <a:cs typeface="+mn-cs"/>
                </a:rPr>
                <a:t>+</a:t>
              </a:r>
              <a:endParaRPr kumimoji="1" lang="zh-CN" altLang="en-US" sz="3200" b="1" i="0" u="none" strike="noStrike" kern="1200" cap="none" spc="0" normalizeH="0" baseline="0" noProof="0" dirty="0">
                <a:ln>
                  <a:noFill/>
                </a:ln>
                <a:solidFill>
                  <a:srgbClr val="FFFF00"/>
                </a:solidFill>
                <a:effectLst>
                  <a:outerShdw blurRad="38100" dist="38100" dir="2700000" algn="tl">
                    <a:srgbClr val="000000"/>
                  </a:outerShdw>
                </a:effectLst>
                <a:uLnTx/>
                <a:uFillTx/>
                <a:ea typeface="楷体_GB2312" pitchFamily="49" charset="-122"/>
                <a:cs typeface="+mn-cs"/>
              </a:endParaRPr>
            </a:p>
          </p:txBody>
        </p:sp>
      </p:grpSp>
    </p:spTree>
  </p:cSld>
  <p:clrMapOvr>
    <a:masterClrMapping/>
  </p:clrMapOvr>
  <p:transition spd="slow">
    <p:push dir="u"/>
    <p:sndAc>
      <p:stSnd>
        <p:snd r:embed="rId2" name="arrow.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983432" y="1124744"/>
            <a:ext cx="8382000"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30000"/>
              </a:spcBef>
              <a:spcAft>
                <a:spcPct val="7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下面给出一种求属性集闭包的算法</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a:t>
            </a:r>
          </a:p>
        </p:txBody>
      </p:sp>
      <p:sp>
        <p:nvSpPr>
          <p:cNvPr id="9" name="Text Box 5"/>
          <p:cNvSpPr txBox="1">
            <a:spLocks noChangeArrowheads="1"/>
          </p:cNvSpPr>
          <p:nvPr/>
        </p:nvSpPr>
        <p:spPr bwMode="auto">
          <a:xfrm>
            <a:off x="1002160" y="1965325"/>
            <a:ext cx="9865096" cy="604837"/>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40000"/>
              </a:spcAft>
              <a:buClrTx/>
              <a:buSzTx/>
              <a:buFont typeface="Wingdings" pitchFamily="2" charset="2"/>
              <a:buNone/>
              <a:tabLst>
                <a:tab pos="715963" algn="l"/>
                <a:tab pos="1905000" algn="l"/>
              </a:tabLst>
              <a:defRPr/>
            </a:pPr>
            <a:r>
              <a:rPr kumimoji="0" lang="zh-CN" altLang="en-US" sz="2800" b="0" i="0" u="none" strike="noStrike" kern="1200" cap="none" spc="0" normalizeH="0" baseline="0" noProof="0" dirty="0">
                <a:ln>
                  <a:noFill/>
                </a:ln>
                <a:solidFill>
                  <a:srgbClr val="FFFFFF"/>
                </a:solidFill>
                <a:effectLst>
                  <a:outerShdw blurRad="38100" dist="38100" dir="2700000" algn="tl">
                    <a:srgbClr val="000000"/>
                  </a:outerShdw>
                </a:effectLst>
                <a:uLnTx/>
                <a:uFillTx/>
                <a:ea typeface="楷体_GB2312" pitchFamily="49" charset="-122"/>
                <a:cs typeface="+mn-cs"/>
              </a:rPr>
              <a:t>输入：</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属性集</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U</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、函数依赖集</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F</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和</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U</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的一个子集</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X</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p>
          <a:p>
            <a:pPr marL="0" marR="0" lvl="0" indent="0" algn="l" defTabSz="914400" rtl="0" eaLnBrk="1" fontAlgn="base" latinLnBrk="0" hangingPunct="1">
              <a:lnSpc>
                <a:spcPct val="100000"/>
              </a:lnSpc>
              <a:spcBef>
                <a:spcPct val="0"/>
              </a:spcBef>
              <a:spcAft>
                <a:spcPct val="40000"/>
              </a:spcAft>
              <a:buClrTx/>
              <a:buSzTx/>
              <a:buFont typeface="Wingdings" pitchFamily="2" charset="2"/>
              <a:buNone/>
              <a:tabLst>
                <a:tab pos="715963" algn="l"/>
                <a:tab pos="1905000" algn="l"/>
              </a:tabLst>
              <a:defRPr/>
            </a:pPr>
            <a:r>
              <a:rPr kumimoji="0" lang="zh-CN" altLang="en-US" sz="2800" b="0" i="0" u="none" strike="noStrike" kern="1200" cap="none" spc="0" normalizeH="0" baseline="0" noProof="0" dirty="0">
                <a:ln>
                  <a:noFill/>
                </a:ln>
                <a:solidFill>
                  <a:srgbClr val="FFFFFF"/>
                </a:solidFill>
                <a:effectLst>
                  <a:outerShdw blurRad="38100" dist="38100" dir="2700000" algn="tl">
                    <a:srgbClr val="000000"/>
                  </a:outerShdw>
                </a:effectLst>
                <a:uLnTx/>
                <a:uFillTx/>
                <a:ea typeface="楷体_GB2312" pitchFamily="49" charset="-122"/>
                <a:cs typeface="+mn-cs"/>
              </a:rPr>
              <a:t>输出：</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X</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关于</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F</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的闭包</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X</a:t>
            </a:r>
            <a:r>
              <a:rPr kumimoji="0" lang="en-US" altLang="zh-CN" sz="2800" b="0" i="0" u="none" strike="noStrike" kern="1200" cap="none" spc="0" normalizeH="0" baseline="3000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p>
          <a:p>
            <a:pPr marL="0" marR="0" lvl="0" indent="0" algn="l" defTabSz="914400" rtl="0" eaLnBrk="1" fontAlgn="base" latinLnBrk="0" hangingPunct="1">
              <a:lnSpc>
                <a:spcPct val="100000"/>
              </a:lnSpc>
              <a:spcBef>
                <a:spcPct val="0"/>
              </a:spcBef>
              <a:spcAft>
                <a:spcPct val="40000"/>
              </a:spcAft>
              <a:buClrTx/>
              <a:buSzTx/>
              <a:buFont typeface="Wingdings" pitchFamily="2" charset="2"/>
              <a:buNone/>
              <a:tabLst>
                <a:tab pos="715963" algn="l"/>
                <a:tab pos="1905000" algn="l"/>
              </a:tabLst>
              <a:defRPr/>
            </a:pPr>
            <a:r>
              <a:rPr kumimoji="0" lang="zh-CN" altLang="en-US" sz="2800" b="0" i="0" u="none" strike="noStrike" kern="1200" cap="none" spc="0" normalizeH="0" baseline="0" noProof="0" dirty="0">
                <a:ln>
                  <a:noFill/>
                </a:ln>
                <a:solidFill>
                  <a:srgbClr val="FFFF00"/>
                </a:solidFill>
                <a:effectLst>
                  <a:outerShdw blurRad="38100" dist="38100" dir="2700000" algn="tl">
                    <a:srgbClr val="000000"/>
                  </a:outerShdw>
                </a:effectLst>
                <a:uLnTx/>
                <a:uFillTx/>
                <a:ea typeface="楷体_GB2312" pitchFamily="49" charset="-122"/>
                <a:cs typeface="+mn-cs"/>
              </a:rPr>
              <a:t>计算方法和计算步骤：</a:t>
            </a:r>
          </a:p>
          <a:p>
            <a:pPr marL="0" marR="0" lvl="0" indent="0" algn="l" defTabSz="914400" rtl="0" eaLnBrk="1" fontAlgn="base" latinLnBrk="0" hangingPunct="1">
              <a:lnSpc>
                <a:spcPct val="120000"/>
              </a:lnSpc>
              <a:spcBef>
                <a:spcPct val="0"/>
              </a:spcBef>
              <a:spcAft>
                <a:spcPct val="0"/>
              </a:spcAft>
              <a:buClrTx/>
              <a:buSzTx/>
              <a:buFont typeface="Wingdings" pitchFamily="2" charset="2"/>
              <a:buNone/>
              <a:tabLst>
                <a:tab pos="534988" algn="l"/>
                <a:tab pos="1905000" algn="l"/>
              </a:tabLst>
              <a:defRPr/>
            </a:pP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⑴</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	</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设置初始值：令</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X</a:t>
            </a:r>
            <a:r>
              <a:rPr kumimoji="0" lang="en-US" altLang="zh-CN" sz="2800" b="0" i="0" u="none" strike="noStrike" kern="1200" cap="none" spc="0" normalizeH="0" baseline="-25000" noProof="0" dirty="0">
                <a:ln>
                  <a:noFill/>
                </a:ln>
                <a:solidFill>
                  <a:srgbClr val="99FF33"/>
                </a:solidFill>
                <a:effectLst>
                  <a:outerShdw blurRad="38100" dist="38100" dir="2700000" algn="tl">
                    <a:srgbClr val="000000"/>
                  </a:outerShdw>
                </a:effectLst>
                <a:uLnTx/>
                <a:uFillTx/>
                <a:ea typeface="楷体_GB2312" pitchFamily="49" charset="-122"/>
                <a:cs typeface="+mn-cs"/>
              </a:rPr>
              <a:t>0</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X</a:t>
            </a:r>
            <a:r>
              <a:rPr kumimoji="0" lang="en-US" altLang="zh-CN" sz="2800" b="0" i="0" u="none" strike="noStrike" kern="1200" cap="none" spc="0" normalizeH="0" baseline="-25000" noProof="0" dirty="0">
                <a:ln>
                  <a:noFill/>
                </a:ln>
                <a:solidFill>
                  <a:srgbClr val="99FF33"/>
                </a:solidFill>
                <a:effectLst>
                  <a:outerShdw blurRad="38100" dist="38100" dir="2700000" algn="tl">
                    <a:srgbClr val="000000"/>
                  </a:outerShdw>
                </a:effectLst>
                <a:uLnTx/>
                <a:uFillTx/>
                <a:ea typeface="楷体_GB2312" pitchFamily="49" charset="-122"/>
                <a:cs typeface="+mn-cs"/>
              </a:rPr>
              <a:t>1</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X </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p>
          <a:p>
            <a:pPr marL="0" marR="0" lvl="0" indent="0" algn="l" defTabSz="914400" rtl="0" eaLnBrk="1" fontAlgn="base" latinLnBrk="0" hangingPunct="1">
              <a:lnSpc>
                <a:spcPct val="120000"/>
              </a:lnSpc>
              <a:spcBef>
                <a:spcPct val="0"/>
              </a:spcBef>
              <a:spcAft>
                <a:spcPct val="0"/>
              </a:spcAft>
              <a:buClrTx/>
              <a:buSzTx/>
              <a:buFont typeface="Wingdings" pitchFamily="2" charset="2"/>
              <a:buNone/>
              <a:tabLst>
                <a:tab pos="534988" algn="l"/>
                <a:tab pos="1905000" algn="l"/>
              </a:tabLst>
              <a:defRPr/>
            </a:pP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⑵</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	</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如果</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X</a:t>
            </a:r>
            <a:r>
              <a:rPr kumimoji="0" lang="en-US" altLang="zh-CN" sz="2800" b="0" i="0" u="none" strike="noStrike" kern="1200" cap="none" spc="0" normalizeH="0" baseline="-25000" noProof="0" dirty="0">
                <a:ln>
                  <a:noFill/>
                </a:ln>
                <a:solidFill>
                  <a:srgbClr val="99FF33"/>
                </a:solidFill>
                <a:effectLst>
                  <a:outerShdw blurRad="38100" dist="38100" dir="2700000" algn="tl">
                    <a:srgbClr val="000000"/>
                  </a:outerShdw>
                </a:effectLst>
                <a:uLnTx/>
                <a:uFillTx/>
                <a:ea typeface="楷体_GB2312" pitchFamily="49" charset="-122"/>
                <a:cs typeface="+mn-cs"/>
              </a:rPr>
              <a:t>0</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Symbol"/>
                <a:ea typeface="楷体_GB2312" pitchFamily="49" charset="-122"/>
                <a:cs typeface="+mn-cs"/>
              </a:rPr>
              <a:t>¹</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X</a:t>
            </a:r>
            <a:r>
              <a:rPr kumimoji="0" lang="en-US" altLang="zh-CN" sz="2800" b="0" i="0" u="none" strike="noStrike" kern="1200" cap="none" spc="0" normalizeH="0" baseline="-25000" noProof="0" dirty="0">
                <a:ln>
                  <a:noFill/>
                </a:ln>
                <a:solidFill>
                  <a:srgbClr val="99FF33"/>
                </a:solidFill>
                <a:effectLst>
                  <a:outerShdw blurRad="38100" dist="38100" dir="2700000" algn="tl">
                    <a:srgbClr val="000000"/>
                  </a:outerShdw>
                </a:effectLst>
                <a:uLnTx/>
                <a:uFillTx/>
                <a:ea typeface="楷体_GB2312" pitchFamily="49" charset="-122"/>
                <a:cs typeface="+mn-cs"/>
              </a:rPr>
              <a:t>1</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，令</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X</a:t>
            </a:r>
            <a:r>
              <a:rPr kumimoji="0" lang="en-US" altLang="zh-CN" sz="2800" b="0" i="0" u="none" strike="noStrike" kern="1200" cap="none" spc="0" normalizeH="0" baseline="-25000" noProof="0" dirty="0">
                <a:ln>
                  <a:noFill/>
                </a:ln>
                <a:solidFill>
                  <a:srgbClr val="99FF33"/>
                </a:solidFill>
                <a:effectLst>
                  <a:outerShdw blurRad="38100" dist="38100" dir="2700000" algn="tl">
                    <a:srgbClr val="000000"/>
                  </a:outerShdw>
                </a:effectLst>
                <a:uLnTx/>
                <a:uFillTx/>
                <a:ea typeface="楷体_GB2312" pitchFamily="49" charset="-122"/>
                <a:cs typeface="+mn-cs"/>
              </a:rPr>
              <a:t>0</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X</a:t>
            </a:r>
            <a:r>
              <a:rPr kumimoji="0" lang="en-US" altLang="zh-CN" sz="2800" b="0" i="0" u="none" strike="noStrike" kern="1200" cap="none" spc="0" normalizeH="0" baseline="-25000" noProof="0" dirty="0">
                <a:ln>
                  <a:noFill/>
                </a:ln>
                <a:solidFill>
                  <a:srgbClr val="99FF33"/>
                </a:solidFill>
                <a:effectLst>
                  <a:outerShdw blurRad="38100" dist="38100" dir="2700000" algn="tl">
                    <a:srgbClr val="000000"/>
                  </a:outerShdw>
                </a:effectLst>
                <a:uLnTx/>
                <a:uFillTx/>
                <a:ea typeface="楷体_GB2312" pitchFamily="49" charset="-122"/>
                <a:cs typeface="+mn-cs"/>
              </a:rPr>
              <a:t>1</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，否则转⑷ ；</a:t>
            </a:r>
          </a:p>
          <a:p>
            <a:pPr marL="0" marR="0" lvl="0" indent="0" algn="l" defTabSz="914400" rtl="0" eaLnBrk="1" fontAlgn="base" latinLnBrk="0" hangingPunct="1">
              <a:lnSpc>
                <a:spcPct val="120000"/>
              </a:lnSpc>
              <a:spcBef>
                <a:spcPct val="0"/>
              </a:spcBef>
              <a:spcAft>
                <a:spcPct val="0"/>
              </a:spcAft>
              <a:buClrTx/>
              <a:buSzTx/>
              <a:buFont typeface="Wingdings" pitchFamily="2" charset="2"/>
              <a:buNone/>
              <a:tabLst>
                <a:tab pos="534988" algn="l"/>
                <a:tab pos="1905000" algn="l"/>
              </a:tabLst>
              <a:defRPr/>
            </a:pP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⑶</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	</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构造函数依赖集</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F</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Symbol"/>
                <a:ea typeface="楷体_GB2312" pitchFamily="49" charset="-122"/>
                <a:cs typeface="+mn-cs"/>
              </a:rPr>
              <a:t>¢</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={Y→Z | (Y→Z)</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Symbol"/>
                <a:ea typeface="楷体_GB2312" pitchFamily="49" charset="-122"/>
                <a:cs typeface="+mn-cs"/>
              </a:rPr>
              <a:t>Î</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F</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且</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Y</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Symbol"/>
                <a:ea typeface="楷体_GB2312" pitchFamily="49" charset="-122"/>
                <a:cs typeface="+mn-cs"/>
              </a:rPr>
              <a:t>Í</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X</a:t>
            </a:r>
            <a:r>
              <a:rPr kumimoji="0" lang="en-US" altLang="zh-CN" sz="2800" b="0" i="0" u="none" strike="noStrike" kern="1200" cap="none" spc="0" normalizeH="0" baseline="-25000" noProof="0" dirty="0">
                <a:ln>
                  <a:noFill/>
                </a:ln>
                <a:solidFill>
                  <a:srgbClr val="99FF33"/>
                </a:solidFill>
                <a:effectLst>
                  <a:outerShdw blurRad="38100" dist="38100" dir="2700000" algn="tl">
                    <a:srgbClr val="000000"/>
                  </a:outerShdw>
                </a:effectLst>
                <a:uLnTx/>
                <a:uFillTx/>
                <a:ea typeface="楷体_GB2312" pitchFamily="49" charset="-122"/>
                <a:cs typeface="+mn-cs"/>
              </a:rPr>
              <a:t>1</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，令 </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F=F-F</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Symbol"/>
                <a:ea typeface="楷体_GB2312" pitchFamily="49" charset="-122"/>
                <a:cs typeface="+mn-cs"/>
              </a:rPr>
              <a:t>¢</a:t>
            </a:r>
            <a:endPar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endParaRPr>
          </a:p>
          <a:p>
            <a:pPr marL="0" marR="0" lvl="0" indent="0" algn="l" defTabSz="914400" rtl="0" eaLnBrk="1" fontAlgn="base" latinLnBrk="0" hangingPunct="1">
              <a:lnSpc>
                <a:spcPct val="120000"/>
              </a:lnSpc>
              <a:spcBef>
                <a:spcPct val="0"/>
              </a:spcBef>
              <a:spcAft>
                <a:spcPct val="0"/>
              </a:spcAft>
              <a:buClrTx/>
              <a:buSzTx/>
              <a:buFont typeface="Wingdings" pitchFamily="2" charset="2"/>
              <a:buNone/>
              <a:tabLst>
                <a:tab pos="534988" algn="l"/>
                <a:tab pos="1905000" algn="l"/>
              </a:tabLst>
              <a:defRPr/>
            </a:pP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    </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	</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对</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F</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Symbol"/>
                <a:ea typeface="楷体_GB2312" pitchFamily="49" charset="-122"/>
                <a:cs typeface="+mn-cs"/>
              </a:rPr>
              <a:t>¢</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中的每一个函数依赖</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Y→Z,</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令</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X</a:t>
            </a:r>
            <a:r>
              <a:rPr kumimoji="0" lang="en-US" altLang="zh-CN" sz="2800" b="0" i="0" u="none" strike="noStrike" kern="1200" cap="none" spc="0" normalizeH="0" baseline="-25000" noProof="0" dirty="0">
                <a:ln>
                  <a:noFill/>
                </a:ln>
                <a:solidFill>
                  <a:srgbClr val="99FF33"/>
                </a:solidFill>
                <a:effectLst>
                  <a:outerShdw blurRad="38100" dist="38100" dir="2700000" algn="tl">
                    <a:srgbClr val="000000"/>
                  </a:outerShdw>
                </a:effectLst>
                <a:uLnTx/>
                <a:uFillTx/>
                <a:ea typeface="楷体_GB2312" pitchFamily="49" charset="-122"/>
                <a:cs typeface="+mn-cs"/>
              </a:rPr>
              <a:t>1</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 X</a:t>
            </a:r>
            <a:r>
              <a:rPr kumimoji="0" lang="en-US" altLang="zh-CN" sz="2800" b="0" i="0" u="none" strike="noStrike" kern="1200" cap="none" spc="0" normalizeH="0" baseline="-25000" noProof="0" dirty="0">
                <a:ln>
                  <a:noFill/>
                </a:ln>
                <a:solidFill>
                  <a:srgbClr val="99FF33"/>
                </a:solidFill>
                <a:effectLst>
                  <a:outerShdw blurRad="38100" dist="38100" dir="2700000" algn="tl">
                    <a:srgbClr val="000000"/>
                  </a:outerShdw>
                </a:effectLst>
                <a:uLnTx/>
                <a:uFillTx/>
                <a:ea typeface="楷体_GB2312" pitchFamily="49" charset="-122"/>
                <a:cs typeface="+mn-cs"/>
              </a:rPr>
              <a:t>1</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∪Z,</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转⑵</a:t>
            </a:r>
          </a:p>
          <a:p>
            <a:pPr marL="0" marR="0" lvl="0" indent="0" algn="l" defTabSz="914400" rtl="0" eaLnBrk="1" fontAlgn="base" latinLnBrk="0" hangingPunct="1">
              <a:lnSpc>
                <a:spcPct val="120000"/>
              </a:lnSpc>
              <a:spcBef>
                <a:spcPct val="0"/>
              </a:spcBef>
              <a:spcAft>
                <a:spcPct val="0"/>
              </a:spcAft>
              <a:buClrTx/>
              <a:buSzTx/>
              <a:buFont typeface="Wingdings" pitchFamily="2" charset="2"/>
              <a:buNone/>
              <a:tabLst>
                <a:tab pos="534988" algn="l"/>
                <a:tab pos="1905000" algn="l"/>
              </a:tabLst>
              <a:defRPr/>
            </a:pP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⑷</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	</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输出</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X</a:t>
            </a:r>
            <a:r>
              <a:rPr kumimoji="0" lang="en-US" altLang="zh-CN" sz="2800" b="0" i="0" u="none" strike="noStrike" kern="1200" cap="none" spc="0" normalizeH="0" baseline="-25000" noProof="0" dirty="0">
                <a:ln>
                  <a:noFill/>
                </a:ln>
                <a:solidFill>
                  <a:srgbClr val="99FF33"/>
                </a:solidFill>
                <a:effectLst>
                  <a:outerShdw blurRad="38100" dist="38100" dir="2700000" algn="tl">
                    <a:srgbClr val="000000"/>
                  </a:outerShdw>
                </a:effectLst>
                <a:uLnTx/>
                <a:uFillTx/>
                <a:ea typeface="楷体_GB2312" pitchFamily="49" charset="-122"/>
                <a:cs typeface="+mn-cs"/>
              </a:rPr>
              <a:t>1</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，它就是</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X</a:t>
            </a:r>
            <a:r>
              <a:rPr kumimoji="0" lang="en-US" altLang="zh-CN" sz="2800" b="0" i="0" u="none" strike="noStrike" kern="1200" cap="none" spc="0" normalizeH="0" baseline="3000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0"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p>
        </p:txBody>
      </p:sp>
      <p:sp>
        <p:nvSpPr>
          <p:cNvPr id="7" name="Rectangle 3">
            <a:extLst>
              <a:ext uri="{FF2B5EF4-FFF2-40B4-BE49-F238E27FC236}">
                <a16:creationId xmlns:a16="http://schemas.microsoft.com/office/drawing/2014/main" id="{4FC4ECC3-79BE-4CEF-AA3F-83C860FD0243}"/>
              </a:ext>
            </a:extLst>
          </p:cNvPr>
          <p:cNvSpPr>
            <a:spLocks noGrp="1" noChangeArrowheads="1"/>
          </p:cNvSpPr>
          <p:nvPr>
            <p:ph type="title"/>
          </p:nvPr>
        </p:nvSpPr>
        <p:spPr>
          <a:xfrm>
            <a:off x="983432" y="16905"/>
            <a:ext cx="2880320"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属性集闭包</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Tree>
    <p:extLst>
      <p:ext uri="{BB962C8B-B14F-4D97-AF65-F5344CB8AC3E}">
        <p14:creationId xmlns:p14="http://schemas.microsoft.com/office/powerpoint/2010/main" val="3682049818"/>
      </p:ext>
    </p:extLst>
  </p:cSld>
  <p:clrMapOvr>
    <a:masterClrMapping/>
  </p:clrMapOvr>
  <p:transition spd="slow">
    <p:wipe dir="r"/>
    <p:sndAc>
      <p:stSnd>
        <p:snd r:embed="rId2" name="arrow.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63CB90DB-E8C3-49EA-9835-799EDABEC63F}"/>
              </a:ext>
            </a:extLst>
          </p:cNvPr>
          <p:cNvSpPr txBox="1">
            <a:spLocks noChangeArrowheads="1"/>
          </p:cNvSpPr>
          <p:nvPr/>
        </p:nvSpPr>
        <p:spPr bwMode="auto">
          <a:xfrm>
            <a:off x="1415480" y="980728"/>
            <a:ext cx="10369152"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30000"/>
              </a:spcBef>
              <a:spcAft>
                <a:spcPct val="7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设有</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关系模式R</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U,F)</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，其中</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U={A</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B</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D</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E</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G}, </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F={AB→C, C→A, BC→D, ACD→B, D→EG, BE→C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CG→BD, CE→AG},</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求</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p>
        </p:txBody>
      </p:sp>
      <p:sp>
        <p:nvSpPr>
          <p:cNvPr id="6" name="六边形 5">
            <a:extLst>
              <a:ext uri="{FF2B5EF4-FFF2-40B4-BE49-F238E27FC236}">
                <a16:creationId xmlns:a16="http://schemas.microsoft.com/office/drawing/2014/main" id="{7708A85E-BC24-4E65-B78B-A924262D7B44}"/>
              </a:ext>
            </a:extLst>
          </p:cNvPr>
          <p:cNvSpPr/>
          <p:nvPr/>
        </p:nvSpPr>
        <p:spPr>
          <a:xfrm>
            <a:off x="571040" y="1106452"/>
            <a:ext cx="844440" cy="781288"/>
          </a:xfrm>
          <a:prstGeom prst="hexagon">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a:spAutoFit/>
          </a:bodyPr>
          <a:lstStyle/>
          <a:p>
            <a:pPr fontAlgn="base">
              <a:spcBef>
                <a:spcPct val="0"/>
              </a:spcBef>
              <a:spcAft>
                <a:spcPct val="25000"/>
              </a:spcAft>
              <a:buSzPct val="80000"/>
            </a:pPr>
            <a:r>
              <a:rPr kumimoji="1" lang="zh-CN" altLang="en-US" sz="2800" b="1" dirty="0">
                <a:solidFill>
                  <a:srgbClr val="FFFFFF"/>
                </a:solidFill>
                <a:effectLst>
                  <a:outerShdw blurRad="38100" dist="38100" dir="2700000" algn="tl">
                    <a:srgbClr val="000000">
                      <a:alpha val="43137"/>
                    </a:srgbClr>
                  </a:outerShdw>
                </a:effectLst>
                <a:latin typeface="+mn-ea"/>
              </a:rPr>
              <a:t>例</a:t>
            </a:r>
          </a:p>
        </p:txBody>
      </p:sp>
      <p:sp>
        <p:nvSpPr>
          <p:cNvPr id="7" name="Rectangle 3">
            <a:extLst>
              <a:ext uri="{FF2B5EF4-FFF2-40B4-BE49-F238E27FC236}">
                <a16:creationId xmlns:a16="http://schemas.microsoft.com/office/drawing/2014/main" id="{6F906A91-37B5-473D-8E3C-E5FC93D70F3B}"/>
              </a:ext>
            </a:extLst>
          </p:cNvPr>
          <p:cNvSpPr>
            <a:spLocks noGrp="1" noChangeArrowheads="1"/>
          </p:cNvSpPr>
          <p:nvPr>
            <p:ph type="title"/>
          </p:nvPr>
        </p:nvSpPr>
        <p:spPr>
          <a:xfrm>
            <a:off x="983432" y="16905"/>
            <a:ext cx="2880320"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属性集闭包</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Tree>
    <p:extLst>
      <p:ext uri="{BB962C8B-B14F-4D97-AF65-F5344CB8AC3E}">
        <p14:creationId xmlns:p14="http://schemas.microsoft.com/office/powerpoint/2010/main" val="2374428730"/>
      </p:ext>
    </p:extLst>
  </p:cSld>
  <p:clrMapOvr>
    <a:masterClrMapping/>
  </p:clrMapOvr>
  <p:transition spd="slow">
    <p:cover dir="u"/>
    <p:sndAc>
      <p:stSnd>
        <p:snd r:embed="rId2" name="arrow.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63CB90DB-E8C3-49EA-9835-799EDABEC63F}"/>
              </a:ext>
            </a:extLst>
          </p:cNvPr>
          <p:cNvSpPr txBox="1">
            <a:spLocks noChangeArrowheads="1"/>
          </p:cNvSpPr>
          <p:nvPr/>
        </p:nvSpPr>
        <p:spPr bwMode="auto">
          <a:xfrm>
            <a:off x="1415480" y="980728"/>
            <a:ext cx="10369152"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30000"/>
              </a:spcBef>
              <a:spcAft>
                <a:spcPct val="7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设有</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关系模式R</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U,F)</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，其中</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U={A</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B</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D</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E</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G}, </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F={AB→C, C→A, BC→D, ACD→B, </a:t>
            </a:r>
            <a:r>
              <a:rPr kumimoji="1" lang="zh-CN"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ea typeface="楷体_GB2312" pitchFamily="49" charset="-122"/>
                <a:cs typeface="+mn-cs"/>
              </a:rPr>
              <a:t>D→EG</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BE→C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CG→BD, CE→AG},</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求</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p>
        </p:txBody>
      </p:sp>
      <p:sp>
        <p:nvSpPr>
          <p:cNvPr id="6" name="Rectangle 5">
            <a:extLst>
              <a:ext uri="{FF2B5EF4-FFF2-40B4-BE49-F238E27FC236}">
                <a16:creationId xmlns:a16="http://schemas.microsoft.com/office/drawing/2014/main" id="{128C0FFE-3DE5-4F16-969A-52E8AC3F1C06}"/>
              </a:ext>
            </a:extLst>
          </p:cNvPr>
          <p:cNvSpPr>
            <a:spLocks noChangeArrowheads="1"/>
          </p:cNvSpPr>
          <p:nvPr/>
        </p:nvSpPr>
        <p:spPr bwMode="auto">
          <a:xfrm>
            <a:off x="1415480" y="2895852"/>
            <a:ext cx="9505056" cy="1311275"/>
          </a:xfrm>
          <a:prstGeom prst="rect">
            <a:avLst/>
          </a:prstGeom>
          <a:noFill/>
          <a:ln w="12700" cap="sq" algn="ctr">
            <a:noFill/>
            <a:miter lim="800000"/>
            <a:headEnd/>
            <a:tailEnd/>
          </a:ln>
          <a:effectLst/>
        </p:spPr>
        <p:txBody>
          <a:bodyPr/>
          <a:lstStyle/>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第一次：</a:t>
            </a:r>
          </a:p>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令当前</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 </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 {B,D}</a:t>
            </a:r>
          </a:p>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找出</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中所有决定因子包含在</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中的函数依赖，将其右边部分并入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，并将其从</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中删除。</a:t>
            </a:r>
          </a:p>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得到新</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 </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 {B,D,</a:t>
            </a:r>
            <a:r>
              <a:rPr kumimoji="1" lang="en-US"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ea typeface="楷体_GB2312" pitchFamily="49" charset="-122"/>
                <a:cs typeface="+mn-cs"/>
              </a:rPr>
              <a:t>E</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ea typeface="楷体_GB2312" pitchFamily="49" charset="-122"/>
                <a:cs typeface="+mn-cs"/>
              </a:rPr>
              <a:t>G</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a:t>
            </a:r>
          </a:p>
        </p:txBody>
      </p:sp>
      <p:sp>
        <p:nvSpPr>
          <p:cNvPr id="7" name="Line 6">
            <a:extLst>
              <a:ext uri="{FF2B5EF4-FFF2-40B4-BE49-F238E27FC236}">
                <a16:creationId xmlns:a16="http://schemas.microsoft.com/office/drawing/2014/main" id="{929C14DC-0F0D-4C10-A3A7-EA22D889CAC7}"/>
              </a:ext>
            </a:extLst>
          </p:cNvPr>
          <p:cNvSpPr>
            <a:spLocks noChangeShapeType="1"/>
          </p:cNvSpPr>
          <p:nvPr/>
        </p:nvSpPr>
        <p:spPr bwMode="auto">
          <a:xfrm>
            <a:off x="7994036" y="1988840"/>
            <a:ext cx="1152128" cy="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9" name="六边形 8">
            <a:extLst>
              <a:ext uri="{FF2B5EF4-FFF2-40B4-BE49-F238E27FC236}">
                <a16:creationId xmlns:a16="http://schemas.microsoft.com/office/drawing/2014/main" id="{A66D3029-E048-452E-96D2-657DEC4BA732}"/>
              </a:ext>
            </a:extLst>
          </p:cNvPr>
          <p:cNvSpPr/>
          <p:nvPr/>
        </p:nvSpPr>
        <p:spPr>
          <a:xfrm>
            <a:off x="571040" y="1106452"/>
            <a:ext cx="844440" cy="781288"/>
          </a:xfrm>
          <a:prstGeom prst="hexagon">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a:spAutoFit/>
          </a:bodyP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r>
              <a:rPr kumimoji="1" lang="zh-CN" altLang="en-US" sz="2800" b="0" i="0" u="none" strike="noStrike" kern="1200" cap="none" spc="0" normalizeH="0" baseline="0" noProof="0" dirty="0">
                <a:ln>
                  <a:noFill/>
                </a:ln>
                <a:solidFill>
                  <a:srgbClr val="FFFFFF"/>
                </a:solidFill>
                <a:effectLst/>
                <a:uLnTx/>
                <a:uFillTx/>
                <a:latin typeface="+mn-ea"/>
                <a:cs typeface="+mn-cs"/>
              </a:rPr>
              <a:t>例</a:t>
            </a:r>
          </a:p>
        </p:txBody>
      </p:sp>
      <p:sp>
        <p:nvSpPr>
          <p:cNvPr id="11" name="Rectangle 3">
            <a:extLst>
              <a:ext uri="{FF2B5EF4-FFF2-40B4-BE49-F238E27FC236}">
                <a16:creationId xmlns:a16="http://schemas.microsoft.com/office/drawing/2014/main" id="{DBC6DBC0-2850-4861-8958-DE9126151DE4}"/>
              </a:ext>
            </a:extLst>
          </p:cNvPr>
          <p:cNvSpPr>
            <a:spLocks noGrp="1" noChangeArrowheads="1"/>
          </p:cNvSpPr>
          <p:nvPr>
            <p:ph type="title"/>
          </p:nvPr>
        </p:nvSpPr>
        <p:spPr>
          <a:xfrm>
            <a:off x="983432" y="16905"/>
            <a:ext cx="2880320"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属性集闭包</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Tree>
    <p:extLst>
      <p:ext uri="{BB962C8B-B14F-4D97-AF65-F5344CB8AC3E}">
        <p14:creationId xmlns:p14="http://schemas.microsoft.com/office/powerpoint/2010/main" val="3716877224"/>
      </p:ext>
    </p:extLst>
  </p:cSld>
  <p:clrMapOvr>
    <a:masterClrMapping/>
  </p:clrMapOvr>
  <mc:AlternateContent xmlns:mc="http://schemas.openxmlformats.org/markup-compatibility/2006" xmlns:p159="http://schemas.microsoft.com/office/powerpoint/2015/09/main">
    <mc:Choice Requires="p159">
      <p:transition spd="slow">
        <p159:morph option="byObject"/>
        <p:sndAc>
          <p:stSnd>
            <p:snd r:embed="rId2" name="arrow.wav"/>
          </p:stSnd>
        </p:sndAc>
      </p:transition>
    </mc:Choice>
    <mc:Fallback xmlns="">
      <p:transition spd="slow">
        <p:fade/>
        <p:sndAc>
          <p:stSnd>
            <p:snd r:embed="rId3" name="arrow.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63CB90DB-E8C3-49EA-9835-799EDABEC63F}"/>
              </a:ext>
            </a:extLst>
          </p:cNvPr>
          <p:cNvSpPr txBox="1">
            <a:spLocks noChangeArrowheads="1"/>
          </p:cNvSpPr>
          <p:nvPr/>
        </p:nvSpPr>
        <p:spPr bwMode="auto">
          <a:xfrm>
            <a:off x="1415480" y="980728"/>
            <a:ext cx="9937104"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30000"/>
              </a:spcBef>
              <a:spcAft>
                <a:spcPct val="7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设有</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关系模式R</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U,F)</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，其中</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U={A</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B</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D</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E</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G}, </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F={AB→C, C→A, BC→D, ACD→B, </a:t>
            </a:r>
            <a:r>
              <a:rPr kumimoji="1" lang="zh-CN"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ea typeface="楷体_GB2312" pitchFamily="49" charset="-122"/>
                <a:cs typeface="+mn-cs"/>
              </a:rPr>
              <a:t>D→EG</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ea typeface="楷体_GB2312" pitchFamily="49" charset="-122"/>
                <a:cs typeface="+mn-cs"/>
              </a:rPr>
              <a:t>BE→C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CG→BD, CE→AG},</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求</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p>
        </p:txBody>
      </p:sp>
      <p:sp>
        <p:nvSpPr>
          <p:cNvPr id="8" name="Line 6">
            <a:extLst>
              <a:ext uri="{FF2B5EF4-FFF2-40B4-BE49-F238E27FC236}">
                <a16:creationId xmlns:a16="http://schemas.microsoft.com/office/drawing/2014/main" id="{B03B366F-F5D1-4FD8-B973-AD929A4B15E1}"/>
              </a:ext>
            </a:extLst>
          </p:cNvPr>
          <p:cNvSpPr>
            <a:spLocks noChangeShapeType="1"/>
          </p:cNvSpPr>
          <p:nvPr/>
        </p:nvSpPr>
        <p:spPr bwMode="auto">
          <a:xfrm>
            <a:off x="9480376" y="1988840"/>
            <a:ext cx="1152128" cy="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9" name="Rectangle 4">
            <a:extLst>
              <a:ext uri="{FF2B5EF4-FFF2-40B4-BE49-F238E27FC236}">
                <a16:creationId xmlns:a16="http://schemas.microsoft.com/office/drawing/2014/main" id="{85943BC0-D845-4097-8507-F01A5D68CA56}"/>
              </a:ext>
            </a:extLst>
          </p:cNvPr>
          <p:cNvSpPr>
            <a:spLocks noChangeArrowheads="1"/>
          </p:cNvSpPr>
          <p:nvPr/>
        </p:nvSpPr>
        <p:spPr bwMode="auto">
          <a:xfrm>
            <a:off x="1343472" y="2895852"/>
            <a:ext cx="9505056" cy="1311275"/>
          </a:xfrm>
          <a:prstGeom prst="rect">
            <a:avLst/>
          </a:prstGeom>
          <a:noFill/>
          <a:ln w="12700" cap="sq" algn="ctr">
            <a:noFill/>
            <a:miter lim="800000"/>
            <a:headEnd/>
            <a:tailEnd/>
          </a:ln>
          <a:effectLst/>
        </p:spPr>
        <p:txBody>
          <a:bodyPr/>
          <a:lstStyle/>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第二次：</a:t>
            </a:r>
          </a:p>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当前</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 </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 {B,D,E,G}</a:t>
            </a:r>
          </a:p>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找出</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中所有决定因子包含在</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中的函数依赖，将其右边部分并入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，并将其从</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中删除。</a:t>
            </a:r>
          </a:p>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得到新</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 = {B,D,</a:t>
            </a:r>
            <a:r>
              <a:rPr kumimoji="1" lang="en-US"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ea typeface="楷体_GB2312" pitchFamily="49" charset="-122"/>
                <a:cs typeface="+mn-cs"/>
              </a:rPr>
              <a:t>E</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ea typeface="楷体_GB2312" pitchFamily="49" charset="-122"/>
                <a:cs typeface="+mn-cs"/>
              </a:rPr>
              <a:t>G</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ea typeface="楷体_GB2312" pitchFamily="49" charset="-122"/>
                <a:cs typeface="+mn-cs"/>
              </a:rPr>
              <a:t>C</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a:t>
            </a:r>
          </a:p>
        </p:txBody>
      </p:sp>
      <p:grpSp>
        <p:nvGrpSpPr>
          <p:cNvPr id="2" name="组合 1">
            <a:extLst>
              <a:ext uri="{FF2B5EF4-FFF2-40B4-BE49-F238E27FC236}">
                <a16:creationId xmlns:a16="http://schemas.microsoft.com/office/drawing/2014/main" id="{E76CEA0B-7023-4E5C-9518-D2BCD4440CCA}"/>
              </a:ext>
            </a:extLst>
          </p:cNvPr>
          <p:cNvGrpSpPr/>
          <p:nvPr/>
        </p:nvGrpSpPr>
        <p:grpSpPr>
          <a:xfrm>
            <a:off x="8328248" y="1660443"/>
            <a:ext cx="249576" cy="206895"/>
            <a:chOff x="8760296" y="2708921"/>
            <a:chExt cx="365790" cy="303235"/>
          </a:xfrm>
        </p:grpSpPr>
        <p:sp>
          <p:nvSpPr>
            <p:cNvPr id="7" name="Line 6">
              <a:extLst>
                <a:ext uri="{FF2B5EF4-FFF2-40B4-BE49-F238E27FC236}">
                  <a16:creationId xmlns:a16="http://schemas.microsoft.com/office/drawing/2014/main" id="{929C14DC-0F0D-4C10-A3A7-EA22D889CAC7}"/>
                </a:ext>
              </a:extLst>
            </p:cNvPr>
            <p:cNvSpPr>
              <a:spLocks noChangeShapeType="1"/>
            </p:cNvSpPr>
            <p:nvPr/>
          </p:nvSpPr>
          <p:spPr bwMode="auto">
            <a:xfrm flipV="1">
              <a:off x="8760296" y="2708921"/>
              <a:ext cx="360040" cy="288032"/>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1" name="Line 6">
              <a:extLst>
                <a:ext uri="{FF2B5EF4-FFF2-40B4-BE49-F238E27FC236}">
                  <a16:creationId xmlns:a16="http://schemas.microsoft.com/office/drawing/2014/main" id="{04D66700-9DC2-4142-A4D3-0E6D52A3B1A9}"/>
                </a:ext>
              </a:extLst>
            </p:cNvPr>
            <p:cNvSpPr>
              <a:spLocks noChangeShapeType="1"/>
            </p:cNvSpPr>
            <p:nvPr/>
          </p:nvSpPr>
          <p:spPr bwMode="auto">
            <a:xfrm>
              <a:off x="8766046" y="2714996"/>
              <a:ext cx="360040" cy="29716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grpSp>
      <p:sp>
        <p:nvSpPr>
          <p:cNvPr id="12" name="六边形 11">
            <a:extLst>
              <a:ext uri="{FF2B5EF4-FFF2-40B4-BE49-F238E27FC236}">
                <a16:creationId xmlns:a16="http://schemas.microsoft.com/office/drawing/2014/main" id="{BCF6ECD4-9ABD-4429-B8F9-BF93E1A42602}"/>
              </a:ext>
            </a:extLst>
          </p:cNvPr>
          <p:cNvSpPr/>
          <p:nvPr/>
        </p:nvSpPr>
        <p:spPr>
          <a:xfrm>
            <a:off x="571040" y="1106452"/>
            <a:ext cx="844440" cy="781288"/>
          </a:xfrm>
          <a:prstGeom prst="hexagon">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a:spAutoFit/>
          </a:bodyPr>
          <a:lstStyle/>
          <a:p>
            <a:pPr fontAlgn="base">
              <a:spcBef>
                <a:spcPct val="0"/>
              </a:spcBef>
              <a:spcAft>
                <a:spcPct val="25000"/>
              </a:spcAft>
              <a:buSzPct val="80000"/>
            </a:pPr>
            <a:r>
              <a:rPr kumimoji="1" lang="zh-CN" altLang="en-US" sz="2800" b="1" dirty="0">
                <a:solidFill>
                  <a:srgbClr val="FFFFFF"/>
                </a:solidFill>
                <a:effectLst>
                  <a:outerShdw blurRad="38100" dist="38100" dir="2700000" algn="tl">
                    <a:srgbClr val="000000">
                      <a:alpha val="43137"/>
                    </a:srgbClr>
                  </a:outerShdw>
                </a:effectLst>
                <a:latin typeface="+mn-ea"/>
              </a:rPr>
              <a:t>例</a:t>
            </a:r>
          </a:p>
        </p:txBody>
      </p:sp>
      <p:sp>
        <p:nvSpPr>
          <p:cNvPr id="13" name="Rectangle 3">
            <a:extLst>
              <a:ext uri="{FF2B5EF4-FFF2-40B4-BE49-F238E27FC236}">
                <a16:creationId xmlns:a16="http://schemas.microsoft.com/office/drawing/2014/main" id="{51BE8C32-B569-4C47-9321-71D7D2E20B77}"/>
              </a:ext>
            </a:extLst>
          </p:cNvPr>
          <p:cNvSpPr>
            <a:spLocks noGrp="1" noChangeArrowheads="1"/>
          </p:cNvSpPr>
          <p:nvPr>
            <p:ph type="title"/>
          </p:nvPr>
        </p:nvSpPr>
        <p:spPr>
          <a:xfrm>
            <a:off x="983432" y="16905"/>
            <a:ext cx="2880320"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属性集闭包</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Tree>
    <p:extLst>
      <p:ext uri="{BB962C8B-B14F-4D97-AF65-F5344CB8AC3E}">
        <p14:creationId xmlns:p14="http://schemas.microsoft.com/office/powerpoint/2010/main" val="1708983603"/>
      </p:ext>
    </p:extLst>
  </p:cSld>
  <p:clrMapOvr>
    <a:masterClrMapping/>
  </p:clrMapOvr>
  <mc:AlternateContent xmlns:mc="http://schemas.openxmlformats.org/markup-compatibility/2006" xmlns:p159="http://schemas.microsoft.com/office/powerpoint/2015/09/main">
    <mc:Choice Requires="p159">
      <p:transition spd="slow">
        <p159:morph option="byObject"/>
        <p:sndAc>
          <p:stSnd>
            <p:snd r:embed="rId2" name="arrow.wav"/>
          </p:stSnd>
        </p:sndAc>
      </p:transition>
    </mc:Choice>
    <mc:Fallback xmlns="">
      <p:transition spd="slow">
        <p:fade/>
        <p:sndAc>
          <p:stSnd>
            <p:snd r:embed="rId3" name="arrow.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63CB90DB-E8C3-49EA-9835-799EDABEC63F}"/>
              </a:ext>
            </a:extLst>
          </p:cNvPr>
          <p:cNvSpPr txBox="1">
            <a:spLocks noChangeArrowheads="1"/>
          </p:cNvSpPr>
          <p:nvPr/>
        </p:nvSpPr>
        <p:spPr bwMode="auto">
          <a:xfrm>
            <a:off x="1415480" y="980728"/>
            <a:ext cx="10369152"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30000"/>
              </a:spcBef>
              <a:spcAft>
                <a:spcPct val="7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设有</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关系模式R</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U,F)</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，其中</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U={A</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B</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D</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E</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G}, </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F={AB→C, </a:t>
            </a:r>
            <a:r>
              <a:rPr kumimoji="1" lang="zh-CN" altLang="zh-CN" sz="3200" b="0" i="0" u="none" strike="noStrike" kern="1200" cap="none" spc="0" normalizeH="0" baseline="0" noProof="0" dirty="0">
                <a:ln>
                  <a:noFill/>
                </a:ln>
                <a:solidFill>
                  <a:srgbClr val="FF9900"/>
                </a:solidFill>
                <a:effectLst>
                  <a:outerShdw blurRad="38100" dist="38100" dir="2700000" algn="tl">
                    <a:srgbClr val="000000"/>
                  </a:outerShdw>
                </a:effectLst>
                <a:uLnTx/>
                <a:uFillTx/>
                <a:ea typeface="楷体_GB2312" pitchFamily="49" charset="-122"/>
                <a:cs typeface="+mn-cs"/>
              </a:rPr>
              <a:t>C→A</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zh-CN" sz="3200" b="0" i="0" u="none" strike="noStrike" kern="1200" cap="none" spc="0" normalizeH="0" baseline="0" noProof="0" dirty="0">
                <a:ln>
                  <a:noFill/>
                </a:ln>
                <a:solidFill>
                  <a:srgbClr val="FF9900"/>
                </a:solidFill>
                <a:effectLst>
                  <a:outerShdw blurRad="38100" dist="38100" dir="2700000" algn="tl">
                    <a:srgbClr val="000000"/>
                  </a:outerShdw>
                </a:effectLst>
                <a:uLnTx/>
                <a:uFillTx/>
                <a:ea typeface="楷体_GB2312" pitchFamily="49" charset="-122"/>
                <a:cs typeface="+mn-cs"/>
              </a:rPr>
              <a:t>BC→D</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ACD→B, </a:t>
            </a:r>
            <a:r>
              <a:rPr kumimoji="1" lang="zh-CN"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ea typeface="楷体_GB2312" pitchFamily="49" charset="-122"/>
                <a:cs typeface="+mn-cs"/>
              </a:rPr>
              <a:t>D→EG</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ea typeface="楷体_GB2312" pitchFamily="49" charset="-122"/>
                <a:cs typeface="+mn-cs"/>
              </a:rPr>
              <a:t>BE→C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FF9900"/>
                </a:solidFill>
                <a:effectLst>
                  <a:outerShdw blurRad="38100" dist="38100" dir="2700000" algn="tl">
                    <a:srgbClr val="000000"/>
                  </a:outerShdw>
                </a:effectLst>
                <a:uLnTx/>
                <a:uFillTx/>
                <a:ea typeface="楷体_GB2312" pitchFamily="49" charset="-122"/>
                <a:cs typeface="+mn-cs"/>
              </a:rPr>
              <a:t>CG→BD</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zh-CN" sz="3200" b="0" i="0" u="none" strike="noStrike" kern="1200" cap="none" spc="0" normalizeH="0" baseline="0" noProof="0" dirty="0">
                <a:ln>
                  <a:noFill/>
                </a:ln>
                <a:solidFill>
                  <a:srgbClr val="FF9900"/>
                </a:solidFill>
                <a:effectLst>
                  <a:outerShdw blurRad="38100" dist="38100" dir="2700000" algn="tl">
                    <a:srgbClr val="000000"/>
                  </a:outerShdw>
                </a:effectLst>
                <a:uLnTx/>
                <a:uFillTx/>
                <a:ea typeface="楷体_GB2312" pitchFamily="49" charset="-122"/>
                <a:cs typeface="+mn-cs"/>
              </a:rPr>
              <a:t>CE→AG</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求</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p>
        </p:txBody>
      </p:sp>
      <p:grpSp>
        <p:nvGrpSpPr>
          <p:cNvPr id="2" name="组合 1">
            <a:extLst>
              <a:ext uri="{FF2B5EF4-FFF2-40B4-BE49-F238E27FC236}">
                <a16:creationId xmlns:a16="http://schemas.microsoft.com/office/drawing/2014/main" id="{E76CEA0B-7023-4E5C-9518-D2BCD4440CCA}"/>
              </a:ext>
            </a:extLst>
          </p:cNvPr>
          <p:cNvGrpSpPr/>
          <p:nvPr/>
        </p:nvGrpSpPr>
        <p:grpSpPr>
          <a:xfrm>
            <a:off x="8328248" y="1660443"/>
            <a:ext cx="249576" cy="206895"/>
            <a:chOff x="8760296" y="2708921"/>
            <a:chExt cx="365790" cy="303235"/>
          </a:xfrm>
        </p:grpSpPr>
        <p:sp>
          <p:nvSpPr>
            <p:cNvPr id="7" name="Line 6">
              <a:extLst>
                <a:ext uri="{FF2B5EF4-FFF2-40B4-BE49-F238E27FC236}">
                  <a16:creationId xmlns:a16="http://schemas.microsoft.com/office/drawing/2014/main" id="{929C14DC-0F0D-4C10-A3A7-EA22D889CAC7}"/>
                </a:ext>
              </a:extLst>
            </p:cNvPr>
            <p:cNvSpPr>
              <a:spLocks noChangeShapeType="1"/>
            </p:cNvSpPr>
            <p:nvPr/>
          </p:nvSpPr>
          <p:spPr bwMode="auto">
            <a:xfrm flipV="1">
              <a:off x="8760296" y="2708921"/>
              <a:ext cx="360040" cy="288032"/>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1" name="Line 6">
              <a:extLst>
                <a:ext uri="{FF2B5EF4-FFF2-40B4-BE49-F238E27FC236}">
                  <a16:creationId xmlns:a16="http://schemas.microsoft.com/office/drawing/2014/main" id="{04D66700-9DC2-4142-A4D3-0E6D52A3B1A9}"/>
                </a:ext>
              </a:extLst>
            </p:cNvPr>
            <p:cNvSpPr>
              <a:spLocks noChangeShapeType="1"/>
            </p:cNvSpPr>
            <p:nvPr/>
          </p:nvSpPr>
          <p:spPr bwMode="auto">
            <a:xfrm>
              <a:off x="8766046" y="2714996"/>
              <a:ext cx="360040" cy="29716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grpSp>
      <p:sp>
        <p:nvSpPr>
          <p:cNvPr id="12" name="Rectangle 5">
            <a:extLst>
              <a:ext uri="{FF2B5EF4-FFF2-40B4-BE49-F238E27FC236}">
                <a16:creationId xmlns:a16="http://schemas.microsoft.com/office/drawing/2014/main" id="{D81B6DC9-4007-4A8D-A5AF-DEF930AF426C}"/>
              </a:ext>
            </a:extLst>
          </p:cNvPr>
          <p:cNvSpPr>
            <a:spLocks noChangeArrowheads="1"/>
          </p:cNvSpPr>
          <p:nvPr/>
        </p:nvSpPr>
        <p:spPr bwMode="auto">
          <a:xfrm>
            <a:off x="1415480" y="3131840"/>
            <a:ext cx="9795607" cy="1311275"/>
          </a:xfrm>
          <a:prstGeom prst="rect">
            <a:avLst/>
          </a:prstGeom>
          <a:noFill/>
          <a:ln w="12700" cap="sq" algn="ctr">
            <a:noFill/>
            <a:miter lim="800000"/>
            <a:headEnd/>
            <a:tailEnd/>
          </a:ln>
          <a:effectLst/>
        </p:spPr>
        <p:txBody>
          <a:bodyPr/>
          <a:lstStyle/>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第三次：</a:t>
            </a:r>
          </a:p>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当前</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 </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 {B,D,E,G,C}</a:t>
            </a:r>
          </a:p>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找出</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中所有决定因子包含在</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中的函数依赖，将其右边部分并入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，并将其从</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中删除。</a:t>
            </a:r>
          </a:p>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得到新</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 = {B,D,</a:t>
            </a:r>
            <a:r>
              <a:rPr kumimoji="1" lang="en-US"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ea typeface="楷体_GB2312" pitchFamily="49" charset="-122"/>
                <a:cs typeface="+mn-cs"/>
              </a:rPr>
              <a:t>E</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ea typeface="楷体_GB2312" pitchFamily="49" charset="-122"/>
                <a:cs typeface="+mn-cs"/>
              </a:rPr>
              <a:t>G</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ea typeface="楷体_GB2312" pitchFamily="49" charset="-122"/>
                <a:cs typeface="+mn-cs"/>
              </a:rPr>
              <a:t>C</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FF9900"/>
                </a:solidFill>
                <a:effectLst>
                  <a:outerShdw blurRad="38100" dist="38100" dir="2700000" algn="tl">
                    <a:srgbClr val="000000"/>
                  </a:outerShdw>
                </a:effectLst>
                <a:uLnTx/>
                <a:uFillTx/>
                <a:ea typeface="楷体_GB2312" pitchFamily="49" charset="-122"/>
                <a:cs typeface="+mn-cs"/>
              </a:rPr>
              <a:t>A</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a:t>
            </a:r>
          </a:p>
        </p:txBody>
      </p:sp>
      <p:sp>
        <p:nvSpPr>
          <p:cNvPr id="13" name="Line 6">
            <a:extLst>
              <a:ext uri="{FF2B5EF4-FFF2-40B4-BE49-F238E27FC236}">
                <a16:creationId xmlns:a16="http://schemas.microsoft.com/office/drawing/2014/main" id="{D75B0E1A-7751-400E-9DD2-E681F8FB0990}"/>
              </a:ext>
            </a:extLst>
          </p:cNvPr>
          <p:cNvSpPr>
            <a:spLocks noChangeShapeType="1"/>
          </p:cNvSpPr>
          <p:nvPr/>
        </p:nvSpPr>
        <p:spPr bwMode="auto">
          <a:xfrm>
            <a:off x="3575720" y="1988840"/>
            <a:ext cx="1152128" cy="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4" name="Line 6">
            <a:extLst>
              <a:ext uri="{FF2B5EF4-FFF2-40B4-BE49-F238E27FC236}">
                <a16:creationId xmlns:a16="http://schemas.microsoft.com/office/drawing/2014/main" id="{77CB4623-18D3-424D-8237-E134FB7C126C}"/>
              </a:ext>
            </a:extLst>
          </p:cNvPr>
          <p:cNvSpPr>
            <a:spLocks noChangeShapeType="1"/>
          </p:cNvSpPr>
          <p:nvPr/>
        </p:nvSpPr>
        <p:spPr bwMode="auto">
          <a:xfrm>
            <a:off x="4871864" y="1988840"/>
            <a:ext cx="1152128" cy="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5" name="Line 6">
            <a:extLst>
              <a:ext uri="{FF2B5EF4-FFF2-40B4-BE49-F238E27FC236}">
                <a16:creationId xmlns:a16="http://schemas.microsoft.com/office/drawing/2014/main" id="{94750F77-11DD-42A4-AFDE-6750B5E83455}"/>
              </a:ext>
            </a:extLst>
          </p:cNvPr>
          <p:cNvSpPr>
            <a:spLocks noChangeShapeType="1"/>
          </p:cNvSpPr>
          <p:nvPr/>
        </p:nvSpPr>
        <p:spPr bwMode="auto">
          <a:xfrm>
            <a:off x="1703512" y="2492896"/>
            <a:ext cx="1152128" cy="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6" name="Line 6">
            <a:extLst>
              <a:ext uri="{FF2B5EF4-FFF2-40B4-BE49-F238E27FC236}">
                <a16:creationId xmlns:a16="http://schemas.microsoft.com/office/drawing/2014/main" id="{810E5CF1-8082-4CD0-992D-EC4D6533BC89}"/>
              </a:ext>
            </a:extLst>
          </p:cNvPr>
          <p:cNvSpPr>
            <a:spLocks noChangeShapeType="1"/>
          </p:cNvSpPr>
          <p:nvPr/>
        </p:nvSpPr>
        <p:spPr bwMode="auto">
          <a:xfrm>
            <a:off x="3359696" y="2492896"/>
            <a:ext cx="1152128" cy="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grpSp>
        <p:nvGrpSpPr>
          <p:cNvPr id="17" name="组合 16">
            <a:extLst>
              <a:ext uri="{FF2B5EF4-FFF2-40B4-BE49-F238E27FC236}">
                <a16:creationId xmlns:a16="http://schemas.microsoft.com/office/drawing/2014/main" id="{4925A0A2-7119-4A28-B53F-F02C4E8BC4B6}"/>
              </a:ext>
            </a:extLst>
          </p:cNvPr>
          <p:cNvGrpSpPr/>
          <p:nvPr/>
        </p:nvGrpSpPr>
        <p:grpSpPr>
          <a:xfrm>
            <a:off x="9932418" y="1675825"/>
            <a:ext cx="249576" cy="206895"/>
            <a:chOff x="8760296" y="2708921"/>
            <a:chExt cx="365790" cy="303235"/>
          </a:xfrm>
        </p:grpSpPr>
        <p:sp>
          <p:nvSpPr>
            <p:cNvPr id="18" name="Line 6">
              <a:extLst>
                <a:ext uri="{FF2B5EF4-FFF2-40B4-BE49-F238E27FC236}">
                  <a16:creationId xmlns:a16="http://schemas.microsoft.com/office/drawing/2014/main" id="{948A9A3E-2779-40ED-B8A9-2D9B8A3EFD30}"/>
                </a:ext>
              </a:extLst>
            </p:cNvPr>
            <p:cNvSpPr>
              <a:spLocks noChangeShapeType="1"/>
            </p:cNvSpPr>
            <p:nvPr/>
          </p:nvSpPr>
          <p:spPr bwMode="auto">
            <a:xfrm flipV="1">
              <a:off x="8760296" y="2708921"/>
              <a:ext cx="360040" cy="288032"/>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9" name="Line 6">
              <a:extLst>
                <a:ext uri="{FF2B5EF4-FFF2-40B4-BE49-F238E27FC236}">
                  <a16:creationId xmlns:a16="http://schemas.microsoft.com/office/drawing/2014/main" id="{935A3E82-2C14-4363-8BF4-54EAB5CBB63F}"/>
                </a:ext>
              </a:extLst>
            </p:cNvPr>
            <p:cNvSpPr>
              <a:spLocks noChangeShapeType="1"/>
            </p:cNvSpPr>
            <p:nvPr/>
          </p:nvSpPr>
          <p:spPr bwMode="auto">
            <a:xfrm>
              <a:off x="8766046" y="2714996"/>
              <a:ext cx="360040" cy="29716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grpSp>
      <p:sp>
        <p:nvSpPr>
          <p:cNvPr id="21" name="六边形 20">
            <a:extLst>
              <a:ext uri="{FF2B5EF4-FFF2-40B4-BE49-F238E27FC236}">
                <a16:creationId xmlns:a16="http://schemas.microsoft.com/office/drawing/2014/main" id="{DB96249A-2C7E-4469-8705-E0D6805F0DEB}"/>
              </a:ext>
            </a:extLst>
          </p:cNvPr>
          <p:cNvSpPr/>
          <p:nvPr/>
        </p:nvSpPr>
        <p:spPr>
          <a:xfrm>
            <a:off x="571040" y="1106452"/>
            <a:ext cx="844440" cy="781288"/>
          </a:xfrm>
          <a:prstGeom prst="hexagon">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a:spAutoFit/>
          </a:bodyPr>
          <a:lstStyle/>
          <a:p>
            <a:pPr fontAlgn="base">
              <a:spcBef>
                <a:spcPct val="0"/>
              </a:spcBef>
              <a:spcAft>
                <a:spcPct val="25000"/>
              </a:spcAft>
              <a:buSzPct val="80000"/>
            </a:pPr>
            <a:r>
              <a:rPr kumimoji="1" lang="zh-CN" altLang="en-US" sz="2800" b="1" dirty="0">
                <a:solidFill>
                  <a:srgbClr val="FFFFFF"/>
                </a:solidFill>
                <a:effectLst>
                  <a:outerShdw blurRad="38100" dist="38100" dir="2700000" algn="tl">
                    <a:srgbClr val="000000">
                      <a:alpha val="43137"/>
                    </a:srgbClr>
                  </a:outerShdw>
                </a:effectLst>
                <a:latin typeface="+mn-ea"/>
              </a:rPr>
              <a:t>例</a:t>
            </a:r>
          </a:p>
        </p:txBody>
      </p:sp>
      <p:sp>
        <p:nvSpPr>
          <p:cNvPr id="22" name="Rectangle 3">
            <a:extLst>
              <a:ext uri="{FF2B5EF4-FFF2-40B4-BE49-F238E27FC236}">
                <a16:creationId xmlns:a16="http://schemas.microsoft.com/office/drawing/2014/main" id="{E7BE9E95-4ABE-481C-9DF6-D30FC872E129}"/>
              </a:ext>
            </a:extLst>
          </p:cNvPr>
          <p:cNvSpPr>
            <a:spLocks noGrp="1" noChangeArrowheads="1"/>
          </p:cNvSpPr>
          <p:nvPr>
            <p:ph type="title"/>
          </p:nvPr>
        </p:nvSpPr>
        <p:spPr>
          <a:xfrm>
            <a:off x="983432" y="16905"/>
            <a:ext cx="2880320"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属性集闭包</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Tree>
    <p:extLst>
      <p:ext uri="{BB962C8B-B14F-4D97-AF65-F5344CB8AC3E}">
        <p14:creationId xmlns:p14="http://schemas.microsoft.com/office/powerpoint/2010/main" val="3127930167"/>
      </p:ext>
    </p:extLst>
  </p:cSld>
  <p:clrMapOvr>
    <a:masterClrMapping/>
  </p:clrMapOvr>
  <mc:AlternateContent xmlns:mc="http://schemas.openxmlformats.org/markup-compatibility/2006" xmlns:p159="http://schemas.microsoft.com/office/powerpoint/2015/09/main">
    <mc:Choice Requires="p159">
      <p:transition spd="slow">
        <p159:morph option="byObject"/>
        <p:sndAc>
          <p:stSnd>
            <p:snd r:embed="rId2" name="arrow.wav"/>
          </p:stSnd>
        </p:sndAc>
      </p:transition>
    </mc:Choice>
    <mc:Fallback xmlns="">
      <p:transition spd="slow">
        <p:fade/>
        <p:sndAc>
          <p:stSnd>
            <p:snd r:embed="rId3" name="arrow.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63CB90DB-E8C3-49EA-9835-799EDABEC63F}"/>
              </a:ext>
            </a:extLst>
          </p:cNvPr>
          <p:cNvSpPr txBox="1">
            <a:spLocks noChangeArrowheads="1"/>
          </p:cNvSpPr>
          <p:nvPr/>
        </p:nvSpPr>
        <p:spPr bwMode="auto">
          <a:xfrm>
            <a:off x="1415480" y="980728"/>
            <a:ext cx="10369152"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30000"/>
              </a:spcBef>
              <a:spcAft>
                <a:spcPct val="7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设有</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关系模式R</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U,F)</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，其中</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U={A</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B</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D</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E</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G}, </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F={AB→C, </a:t>
            </a:r>
            <a:r>
              <a:rPr kumimoji="1" lang="zh-CN" altLang="zh-CN" sz="3200" b="0" i="0" u="none" strike="noStrike" kern="1200" cap="none" spc="0" normalizeH="0" baseline="0" noProof="0" dirty="0">
                <a:ln>
                  <a:noFill/>
                </a:ln>
                <a:solidFill>
                  <a:srgbClr val="FF9900"/>
                </a:solidFill>
                <a:effectLst>
                  <a:outerShdw blurRad="38100" dist="38100" dir="2700000" algn="tl">
                    <a:srgbClr val="000000"/>
                  </a:outerShdw>
                </a:effectLst>
                <a:uLnTx/>
                <a:uFillTx/>
                <a:ea typeface="楷体_GB2312" pitchFamily="49" charset="-122"/>
                <a:cs typeface="+mn-cs"/>
              </a:rPr>
              <a:t>C→A</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zh-CN" sz="3200" b="0" i="0" u="none" strike="noStrike" kern="1200" cap="none" spc="0" normalizeH="0" baseline="0" noProof="0" dirty="0">
                <a:ln>
                  <a:noFill/>
                </a:ln>
                <a:solidFill>
                  <a:srgbClr val="FF9900"/>
                </a:solidFill>
                <a:effectLst>
                  <a:outerShdw blurRad="38100" dist="38100" dir="2700000" algn="tl">
                    <a:srgbClr val="000000"/>
                  </a:outerShdw>
                </a:effectLst>
                <a:uLnTx/>
                <a:uFillTx/>
                <a:ea typeface="楷体_GB2312" pitchFamily="49" charset="-122"/>
                <a:cs typeface="+mn-cs"/>
              </a:rPr>
              <a:t>BC→D</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ACD→B, </a:t>
            </a:r>
            <a:r>
              <a:rPr kumimoji="1" lang="zh-CN" altLang="zh-CN" sz="3200" b="0" i="0" u="none" strike="noStrike" kern="1200" cap="none" spc="0" normalizeH="0" baseline="0" noProof="0" dirty="0">
                <a:ln>
                  <a:noFill/>
                </a:ln>
                <a:solidFill>
                  <a:srgbClr val="00FFFF"/>
                </a:solidFill>
                <a:effectLst>
                  <a:outerShdw blurRad="38100" dist="38100" dir="2700000" algn="tl">
                    <a:srgbClr val="000000"/>
                  </a:outerShdw>
                </a:effectLst>
                <a:uLnTx/>
                <a:uFillTx/>
                <a:ea typeface="楷体_GB2312" pitchFamily="49" charset="-122"/>
                <a:cs typeface="+mn-cs"/>
              </a:rPr>
              <a:t>D→EG</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ea typeface="楷体_GB2312" pitchFamily="49" charset="-122"/>
                <a:cs typeface="+mn-cs"/>
              </a:rPr>
              <a:t>BE→C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FF9900"/>
                </a:solidFill>
                <a:effectLst>
                  <a:outerShdw blurRad="38100" dist="38100" dir="2700000" algn="tl">
                    <a:srgbClr val="000000"/>
                  </a:outerShdw>
                </a:effectLst>
                <a:uLnTx/>
                <a:uFillTx/>
                <a:ea typeface="楷体_GB2312" pitchFamily="49" charset="-122"/>
                <a:cs typeface="+mn-cs"/>
              </a:rPr>
              <a:t>CG→BD</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zh-CN" sz="3200" b="0" i="0" u="none" strike="noStrike" kern="1200" cap="none" spc="0" normalizeH="0" baseline="0" noProof="0" dirty="0">
                <a:ln>
                  <a:noFill/>
                </a:ln>
                <a:solidFill>
                  <a:srgbClr val="FF9900"/>
                </a:solidFill>
                <a:effectLst>
                  <a:outerShdw blurRad="38100" dist="38100" dir="2700000" algn="tl">
                    <a:srgbClr val="000000"/>
                  </a:outerShdw>
                </a:effectLst>
                <a:uLnTx/>
                <a:uFillTx/>
                <a:ea typeface="楷体_GB2312" pitchFamily="49" charset="-122"/>
                <a:cs typeface="+mn-cs"/>
              </a:rPr>
              <a:t>CE→AG</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求</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p>
        </p:txBody>
      </p:sp>
      <p:grpSp>
        <p:nvGrpSpPr>
          <p:cNvPr id="2" name="组合 1">
            <a:extLst>
              <a:ext uri="{FF2B5EF4-FFF2-40B4-BE49-F238E27FC236}">
                <a16:creationId xmlns:a16="http://schemas.microsoft.com/office/drawing/2014/main" id="{E76CEA0B-7023-4E5C-9518-D2BCD4440CCA}"/>
              </a:ext>
            </a:extLst>
          </p:cNvPr>
          <p:cNvGrpSpPr/>
          <p:nvPr/>
        </p:nvGrpSpPr>
        <p:grpSpPr>
          <a:xfrm>
            <a:off x="8328248" y="1660443"/>
            <a:ext cx="249576" cy="206895"/>
            <a:chOff x="8760296" y="2708921"/>
            <a:chExt cx="365790" cy="303235"/>
          </a:xfrm>
        </p:grpSpPr>
        <p:sp>
          <p:nvSpPr>
            <p:cNvPr id="7" name="Line 6">
              <a:extLst>
                <a:ext uri="{FF2B5EF4-FFF2-40B4-BE49-F238E27FC236}">
                  <a16:creationId xmlns:a16="http://schemas.microsoft.com/office/drawing/2014/main" id="{929C14DC-0F0D-4C10-A3A7-EA22D889CAC7}"/>
                </a:ext>
              </a:extLst>
            </p:cNvPr>
            <p:cNvSpPr>
              <a:spLocks noChangeShapeType="1"/>
            </p:cNvSpPr>
            <p:nvPr/>
          </p:nvSpPr>
          <p:spPr bwMode="auto">
            <a:xfrm flipV="1">
              <a:off x="8760296" y="2708921"/>
              <a:ext cx="360040" cy="288032"/>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1" name="Line 6">
              <a:extLst>
                <a:ext uri="{FF2B5EF4-FFF2-40B4-BE49-F238E27FC236}">
                  <a16:creationId xmlns:a16="http://schemas.microsoft.com/office/drawing/2014/main" id="{04D66700-9DC2-4142-A4D3-0E6D52A3B1A9}"/>
                </a:ext>
              </a:extLst>
            </p:cNvPr>
            <p:cNvSpPr>
              <a:spLocks noChangeShapeType="1"/>
            </p:cNvSpPr>
            <p:nvPr/>
          </p:nvSpPr>
          <p:spPr bwMode="auto">
            <a:xfrm>
              <a:off x="8766046" y="2714996"/>
              <a:ext cx="360040" cy="29716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grpSp>
      <p:sp>
        <p:nvSpPr>
          <p:cNvPr id="13" name="Line 6">
            <a:extLst>
              <a:ext uri="{FF2B5EF4-FFF2-40B4-BE49-F238E27FC236}">
                <a16:creationId xmlns:a16="http://schemas.microsoft.com/office/drawing/2014/main" id="{D75B0E1A-7751-400E-9DD2-E681F8FB0990}"/>
              </a:ext>
            </a:extLst>
          </p:cNvPr>
          <p:cNvSpPr>
            <a:spLocks noChangeShapeType="1"/>
          </p:cNvSpPr>
          <p:nvPr/>
        </p:nvSpPr>
        <p:spPr bwMode="auto">
          <a:xfrm>
            <a:off x="2207568" y="1988840"/>
            <a:ext cx="1152128" cy="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4" name="Line 6">
            <a:extLst>
              <a:ext uri="{FF2B5EF4-FFF2-40B4-BE49-F238E27FC236}">
                <a16:creationId xmlns:a16="http://schemas.microsoft.com/office/drawing/2014/main" id="{77CB4623-18D3-424D-8237-E134FB7C126C}"/>
              </a:ext>
            </a:extLst>
          </p:cNvPr>
          <p:cNvSpPr>
            <a:spLocks noChangeShapeType="1"/>
          </p:cNvSpPr>
          <p:nvPr/>
        </p:nvSpPr>
        <p:spPr bwMode="auto">
          <a:xfrm>
            <a:off x="6312024" y="1988840"/>
            <a:ext cx="1440160" cy="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grpSp>
        <p:nvGrpSpPr>
          <p:cNvPr id="17" name="组合 16">
            <a:extLst>
              <a:ext uri="{FF2B5EF4-FFF2-40B4-BE49-F238E27FC236}">
                <a16:creationId xmlns:a16="http://schemas.microsoft.com/office/drawing/2014/main" id="{4925A0A2-7119-4A28-B53F-F02C4E8BC4B6}"/>
              </a:ext>
            </a:extLst>
          </p:cNvPr>
          <p:cNvGrpSpPr/>
          <p:nvPr/>
        </p:nvGrpSpPr>
        <p:grpSpPr>
          <a:xfrm>
            <a:off x="9932418" y="1675825"/>
            <a:ext cx="249576" cy="206895"/>
            <a:chOff x="8760296" y="2708921"/>
            <a:chExt cx="365790" cy="303235"/>
          </a:xfrm>
        </p:grpSpPr>
        <p:sp>
          <p:nvSpPr>
            <p:cNvPr id="18" name="Line 6">
              <a:extLst>
                <a:ext uri="{FF2B5EF4-FFF2-40B4-BE49-F238E27FC236}">
                  <a16:creationId xmlns:a16="http://schemas.microsoft.com/office/drawing/2014/main" id="{948A9A3E-2779-40ED-B8A9-2D9B8A3EFD30}"/>
                </a:ext>
              </a:extLst>
            </p:cNvPr>
            <p:cNvSpPr>
              <a:spLocks noChangeShapeType="1"/>
            </p:cNvSpPr>
            <p:nvPr/>
          </p:nvSpPr>
          <p:spPr bwMode="auto">
            <a:xfrm flipV="1">
              <a:off x="8760296" y="2708921"/>
              <a:ext cx="360040" cy="288032"/>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9" name="Line 6">
              <a:extLst>
                <a:ext uri="{FF2B5EF4-FFF2-40B4-BE49-F238E27FC236}">
                  <a16:creationId xmlns:a16="http://schemas.microsoft.com/office/drawing/2014/main" id="{935A3E82-2C14-4363-8BF4-54EAB5CBB63F}"/>
                </a:ext>
              </a:extLst>
            </p:cNvPr>
            <p:cNvSpPr>
              <a:spLocks noChangeShapeType="1"/>
            </p:cNvSpPr>
            <p:nvPr/>
          </p:nvSpPr>
          <p:spPr bwMode="auto">
            <a:xfrm>
              <a:off x="8766046" y="2714996"/>
              <a:ext cx="360040" cy="29716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grpSp>
      <p:grpSp>
        <p:nvGrpSpPr>
          <p:cNvPr id="20" name="组合 19">
            <a:extLst>
              <a:ext uri="{FF2B5EF4-FFF2-40B4-BE49-F238E27FC236}">
                <a16:creationId xmlns:a16="http://schemas.microsoft.com/office/drawing/2014/main" id="{69507984-BF39-424E-AE75-41796E83B231}"/>
              </a:ext>
            </a:extLst>
          </p:cNvPr>
          <p:cNvGrpSpPr/>
          <p:nvPr/>
        </p:nvGrpSpPr>
        <p:grpSpPr>
          <a:xfrm>
            <a:off x="3935760" y="1665452"/>
            <a:ext cx="249576" cy="206895"/>
            <a:chOff x="8760296" y="2708921"/>
            <a:chExt cx="365790" cy="303235"/>
          </a:xfrm>
        </p:grpSpPr>
        <p:sp>
          <p:nvSpPr>
            <p:cNvPr id="21" name="Line 6">
              <a:extLst>
                <a:ext uri="{FF2B5EF4-FFF2-40B4-BE49-F238E27FC236}">
                  <a16:creationId xmlns:a16="http://schemas.microsoft.com/office/drawing/2014/main" id="{A9178FC0-B4EC-4315-83E6-421DDC9ABCCD}"/>
                </a:ext>
              </a:extLst>
            </p:cNvPr>
            <p:cNvSpPr>
              <a:spLocks noChangeShapeType="1"/>
            </p:cNvSpPr>
            <p:nvPr/>
          </p:nvSpPr>
          <p:spPr bwMode="auto">
            <a:xfrm flipV="1">
              <a:off x="8760296" y="2708921"/>
              <a:ext cx="360040" cy="288032"/>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22" name="Line 6">
              <a:extLst>
                <a:ext uri="{FF2B5EF4-FFF2-40B4-BE49-F238E27FC236}">
                  <a16:creationId xmlns:a16="http://schemas.microsoft.com/office/drawing/2014/main" id="{485BCD71-86AA-49A0-A173-18C89E42896F}"/>
                </a:ext>
              </a:extLst>
            </p:cNvPr>
            <p:cNvSpPr>
              <a:spLocks noChangeShapeType="1"/>
            </p:cNvSpPr>
            <p:nvPr/>
          </p:nvSpPr>
          <p:spPr bwMode="auto">
            <a:xfrm>
              <a:off x="8766046" y="2714996"/>
              <a:ext cx="360040" cy="29716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grpSp>
      <p:grpSp>
        <p:nvGrpSpPr>
          <p:cNvPr id="23" name="组合 22">
            <a:extLst>
              <a:ext uri="{FF2B5EF4-FFF2-40B4-BE49-F238E27FC236}">
                <a16:creationId xmlns:a16="http://schemas.microsoft.com/office/drawing/2014/main" id="{D53CCFAC-42E2-4FC8-B835-00A8631557BF}"/>
              </a:ext>
            </a:extLst>
          </p:cNvPr>
          <p:cNvGrpSpPr/>
          <p:nvPr/>
        </p:nvGrpSpPr>
        <p:grpSpPr>
          <a:xfrm>
            <a:off x="5297624" y="1650070"/>
            <a:ext cx="249576" cy="206895"/>
            <a:chOff x="8760296" y="2708921"/>
            <a:chExt cx="365790" cy="303235"/>
          </a:xfrm>
        </p:grpSpPr>
        <p:sp>
          <p:nvSpPr>
            <p:cNvPr id="24" name="Line 6">
              <a:extLst>
                <a:ext uri="{FF2B5EF4-FFF2-40B4-BE49-F238E27FC236}">
                  <a16:creationId xmlns:a16="http://schemas.microsoft.com/office/drawing/2014/main" id="{FDF31D15-9B4F-4909-89EE-5DAAB77F80AE}"/>
                </a:ext>
              </a:extLst>
            </p:cNvPr>
            <p:cNvSpPr>
              <a:spLocks noChangeShapeType="1"/>
            </p:cNvSpPr>
            <p:nvPr/>
          </p:nvSpPr>
          <p:spPr bwMode="auto">
            <a:xfrm flipV="1">
              <a:off x="8760296" y="2708921"/>
              <a:ext cx="360040" cy="288032"/>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25" name="Line 6">
              <a:extLst>
                <a:ext uri="{FF2B5EF4-FFF2-40B4-BE49-F238E27FC236}">
                  <a16:creationId xmlns:a16="http://schemas.microsoft.com/office/drawing/2014/main" id="{D5764587-12F0-4FEC-A47E-E607CC8B3924}"/>
                </a:ext>
              </a:extLst>
            </p:cNvPr>
            <p:cNvSpPr>
              <a:spLocks noChangeShapeType="1"/>
            </p:cNvSpPr>
            <p:nvPr/>
          </p:nvSpPr>
          <p:spPr bwMode="auto">
            <a:xfrm>
              <a:off x="8766046" y="2714996"/>
              <a:ext cx="360040" cy="29716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grpSp>
      <p:grpSp>
        <p:nvGrpSpPr>
          <p:cNvPr id="26" name="组合 25">
            <a:extLst>
              <a:ext uri="{FF2B5EF4-FFF2-40B4-BE49-F238E27FC236}">
                <a16:creationId xmlns:a16="http://schemas.microsoft.com/office/drawing/2014/main" id="{13F158BA-32FA-4ED5-8C45-0BFF6A5E5B8A}"/>
              </a:ext>
            </a:extLst>
          </p:cNvPr>
          <p:cNvGrpSpPr/>
          <p:nvPr/>
        </p:nvGrpSpPr>
        <p:grpSpPr>
          <a:xfrm>
            <a:off x="2082780" y="2132653"/>
            <a:ext cx="249576" cy="206895"/>
            <a:chOff x="8760296" y="2708921"/>
            <a:chExt cx="365790" cy="303235"/>
          </a:xfrm>
        </p:grpSpPr>
        <p:sp>
          <p:nvSpPr>
            <p:cNvPr id="27" name="Line 6">
              <a:extLst>
                <a:ext uri="{FF2B5EF4-FFF2-40B4-BE49-F238E27FC236}">
                  <a16:creationId xmlns:a16="http://schemas.microsoft.com/office/drawing/2014/main" id="{5B6A808D-2908-4228-867B-6950D3F5842A}"/>
                </a:ext>
              </a:extLst>
            </p:cNvPr>
            <p:cNvSpPr>
              <a:spLocks noChangeShapeType="1"/>
            </p:cNvSpPr>
            <p:nvPr/>
          </p:nvSpPr>
          <p:spPr bwMode="auto">
            <a:xfrm flipV="1">
              <a:off x="8760296" y="2708921"/>
              <a:ext cx="360040" cy="288032"/>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28" name="Line 6">
              <a:extLst>
                <a:ext uri="{FF2B5EF4-FFF2-40B4-BE49-F238E27FC236}">
                  <a16:creationId xmlns:a16="http://schemas.microsoft.com/office/drawing/2014/main" id="{1337212F-3BBD-4863-86A8-D7EF2C3C6013}"/>
                </a:ext>
              </a:extLst>
            </p:cNvPr>
            <p:cNvSpPr>
              <a:spLocks noChangeShapeType="1"/>
            </p:cNvSpPr>
            <p:nvPr/>
          </p:nvSpPr>
          <p:spPr bwMode="auto">
            <a:xfrm>
              <a:off x="8766046" y="2714996"/>
              <a:ext cx="360040" cy="29716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grpSp>
      <p:grpSp>
        <p:nvGrpSpPr>
          <p:cNvPr id="29" name="组合 28">
            <a:extLst>
              <a:ext uri="{FF2B5EF4-FFF2-40B4-BE49-F238E27FC236}">
                <a16:creationId xmlns:a16="http://schemas.microsoft.com/office/drawing/2014/main" id="{EEAB20ED-98A8-4296-8A6D-BB4EE8131329}"/>
              </a:ext>
            </a:extLst>
          </p:cNvPr>
          <p:cNvGrpSpPr/>
          <p:nvPr/>
        </p:nvGrpSpPr>
        <p:grpSpPr>
          <a:xfrm>
            <a:off x="3809010" y="2123728"/>
            <a:ext cx="249576" cy="206895"/>
            <a:chOff x="8760296" y="2708921"/>
            <a:chExt cx="365790" cy="303235"/>
          </a:xfrm>
        </p:grpSpPr>
        <p:sp>
          <p:nvSpPr>
            <p:cNvPr id="30" name="Line 6">
              <a:extLst>
                <a:ext uri="{FF2B5EF4-FFF2-40B4-BE49-F238E27FC236}">
                  <a16:creationId xmlns:a16="http://schemas.microsoft.com/office/drawing/2014/main" id="{A132FB72-5A4E-4749-B3EA-24AED5DE6B73}"/>
                </a:ext>
              </a:extLst>
            </p:cNvPr>
            <p:cNvSpPr>
              <a:spLocks noChangeShapeType="1"/>
            </p:cNvSpPr>
            <p:nvPr/>
          </p:nvSpPr>
          <p:spPr bwMode="auto">
            <a:xfrm flipV="1">
              <a:off x="8760296" y="2708921"/>
              <a:ext cx="360040" cy="288032"/>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31" name="Line 6">
              <a:extLst>
                <a:ext uri="{FF2B5EF4-FFF2-40B4-BE49-F238E27FC236}">
                  <a16:creationId xmlns:a16="http://schemas.microsoft.com/office/drawing/2014/main" id="{FA5103AD-5BB4-458C-BDAB-3832C5F1894B}"/>
                </a:ext>
              </a:extLst>
            </p:cNvPr>
            <p:cNvSpPr>
              <a:spLocks noChangeShapeType="1"/>
            </p:cNvSpPr>
            <p:nvPr/>
          </p:nvSpPr>
          <p:spPr bwMode="auto">
            <a:xfrm>
              <a:off x="8766046" y="2714996"/>
              <a:ext cx="360040" cy="297160"/>
            </a:xfrm>
            <a:prstGeom prst="line">
              <a:avLst/>
            </a:prstGeom>
            <a:noFill/>
            <a:ln w="57150" cap="sq">
              <a:solidFill>
                <a:srgbClr val="FF0000"/>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grpSp>
      <p:sp>
        <p:nvSpPr>
          <p:cNvPr id="32" name="Rectangle 5">
            <a:extLst>
              <a:ext uri="{FF2B5EF4-FFF2-40B4-BE49-F238E27FC236}">
                <a16:creationId xmlns:a16="http://schemas.microsoft.com/office/drawing/2014/main" id="{20D10CF6-CF3C-4373-8A49-F47D08E337DB}"/>
              </a:ext>
            </a:extLst>
          </p:cNvPr>
          <p:cNvSpPr>
            <a:spLocks noChangeArrowheads="1"/>
          </p:cNvSpPr>
          <p:nvPr/>
        </p:nvSpPr>
        <p:spPr bwMode="auto">
          <a:xfrm>
            <a:off x="1388026" y="2708920"/>
            <a:ext cx="9532510" cy="1311275"/>
          </a:xfrm>
          <a:prstGeom prst="rect">
            <a:avLst/>
          </a:prstGeom>
          <a:noFill/>
          <a:ln w="12700" cap="sq" algn="ctr">
            <a:noFill/>
            <a:miter lim="800000"/>
            <a:headEnd/>
            <a:tailEnd/>
          </a:ln>
          <a:effectLst/>
        </p:spPr>
        <p:txBody>
          <a:bodyPr/>
          <a:lstStyle/>
          <a:p>
            <a:pPr marL="0" marR="0" lvl="0" indent="0" algn="just" defTabSz="914400" rtl="0" eaLnBrk="1" fontAlgn="base" latinLnBrk="0" hangingPunct="1">
              <a:lnSpc>
                <a:spcPct val="100000"/>
              </a:lnSpc>
              <a:spcBef>
                <a:spcPct val="0"/>
              </a:spcBef>
              <a:spcAft>
                <a:spcPts val="6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第四次：</a:t>
            </a:r>
          </a:p>
          <a:p>
            <a:pPr marL="0" marR="0" lvl="0" indent="0" algn="just" defTabSz="914400" rtl="0" eaLnBrk="1" fontAlgn="base" latinLnBrk="0" hangingPunct="1">
              <a:lnSpc>
                <a:spcPct val="100000"/>
              </a:lnSpc>
              <a:spcBef>
                <a:spcPct val="0"/>
              </a:spcBef>
              <a:spcAft>
                <a:spcPts val="6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当前</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 </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 {B,D,E,G,C,A}</a:t>
            </a:r>
          </a:p>
          <a:p>
            <a:pPr marL="0" marR="0" lvl="0" indent="0" algn="just" defTabSz="914400" rtl="0" eaLnBrk="1" fontAlgn="base" latinLnBrk="0" hangingPunct="1">
              <a:lnSpc>
                <a:spcPct val="100000"/>
              </a:lnSpc>
              <a:spcBef>
                <a:spcPct val="0"/>
              </a:spcBef>
              <a:spcAft>
                <a:spcPts val="6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找出</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中所有决定因子包含在</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中的函数依赖，将其右边部分并入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，并将其从</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中删除。</a:t>
            </a:r>
          </a:p>
          <a:p>
            <a:pPr marL="0" marR="0" lvl="0" indent="0" algn="just" defTabSz="914400" rtl="0" eaLnBrk="1" fontAlgn="base" latinLnBrk="0" hangingPunct="1">
              <a:lnSpc>
                <a:spcPct val="100000"/>
              </a:lnSpc>
              <a:spcBef>
                <a:spcPct val="0"/>
              </a:spcBef>
              <a:spcAft>
                <a:spcPts val="6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得到新</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 </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 {B,D,E,G,C,A}</a:t>
            </a:r>
          </a:p>
          <a:p>
            <a:pPr marL="0" marR="0" lvl="0" indent="0" algn="just" defTabSz="914400" rtl="0" eaLnBrk="1" fontAlgn="base" latinLnBrk="0" hangingPunct="1">
              <a:lnSpc>
                <a:spcPct val="100000"/>
              </a:lnSpc>
              <a:spcBef>
                <a:spcPct val="0"/>
              </a:spcBef>
              <a:spcAft>
                <a:spcPts val="6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此时</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与第三次相比已没有变化，或者</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已经为空，这就是最终的</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 </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，结束。</a:t>
            </a:r>
          </a:p>
        </p:txBody>
      </p:sp>
      <p:sp>
        <p:nvSpPr>
          <p:cNvPr id="34" name="六边形 33">
            <a:extLst>
              <a:ext uri="{FF2B5EF4-FFF2-40B4-BE49-F238E27FC236}">
                <a16:creationId xmlns:a16="http://schemas.microsoft.com/office/drawing/2014/main" id="{033DFCFA-8E80-466C-B118-B32D3DA2CA99}"/>
              </a:ext>
            </a:extLst>
          </p:cNvPr>
          <p:cNvSpPr/>
          <p:nvPr/>
        </p:nvSpPr>
        <p:spPr>
          <a:xfrm>
            <a:off x="571040" y="1106452"/>
            <a:ext cx="844440" cy="781288"/>
          </a:xfrm>
          <a:prstGeom prst="hexagon">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a:spAutoFit/>
          </a:bodyP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r>
              <a:rPr kumimoji="1"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n-ea"/>
                <a:cs typeface="+mn-cs"/>
              </a:rPr>
              <a:t>例</a:t>
            </a:r>
          </a:p>
        </p:txBody>
      </p:sp>
      <p:sp>
        <p:nvSpPr>
          <p:cNvPr id="35" name="Rectangle 3">
            <a:extLst>
              <a:ext uri="{FF2B5EF4-FFF2-40B4-BE49-F238E27FC236}">
                <a16:creationId xmlns:a16="http://schemas.microsoft.com/office/drawing/2014/main" id="{349F4D61-D782-4783-9915-56907993F617}"/>
              </a:ext>
            </a:extLst>
          </p:cNvPr>
          <p:cNvSpPr>
            <a:spLocks noGrp="1" noChangeArrowheads="1"/>
          </p:cNvSpPr>
          <p:nvPr>
            <p:ph type="title"/>
          </p:nvPr>
        </p:nvSpPr>
        <p:spPr>
          <a:xfrm>
            <a:off x="983432" y="16905"/>
            <a:ext cx="2880320"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属性集闭包</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Tree>
    <p:extLst>
      <p:ext uri="{BB962C8B-B14F-4D97-AF65-F5344CB8AC3E}">
        <p14:creationId xmlns:p14="http://schemas.microsoft.com/office/powerpoint/2010/main" val="2059616789"/>
      </p:ext>
    </p:extLst>
  </p:cSld>
  <p:clrMapOvr>
    <a:masterClrMapping/>
  </p:clrMapOvr>
  <mc:AlternateContent xmlns:mc="http://schemas.openxmlformats.org/markup-compatibility/2006" xmlns:p159="http://schemas.microsoft.com/office/powerpoint/2015/09/main">
    <mc:Choice Requires="p159">
      <p:transition spd="slow">
        <p159:morph option="byObject"/>
        <p:sndAc>
          <p:stSnd>
            <p:snd r:embed="rId2" name="arrow.wav"/>
          </p:stSnd>
        </p:sndAc>
      </p:transition>
    </mc:Choice>
    <mc:Fallback xmlns="">
      <p:transition spd="slow">
        <p:fade/>
        <p:sndAc>
          <p:stSnd>
            <p:snd r:embed="rId3" name="arrow.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487488" y="980728"/>
            <a:ext cx="10273302"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30000"/>
              </a:spcBef>
              <a:spcAft>
                <a:spcPct val="7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设有</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关系模式R</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U,F)</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，其中</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U={A</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B</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D</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E</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G}, </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F={AB→C, C→A, BC→D, ACD→B, D→EG, BE→C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CG→BD, CE→AG},</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求</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(DE)</a:t>
            </a:r>
            <a:r>
              <a:rPr kumimoji="1" lang="en-US" altLang="zh-CN" sz="3200" b="0" i="0" u="none" strike="noStrike" kern="1200" cap="none" spc="0" normalizeH="0" baseline="3000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p>
        </p:txBody>
      </p:sp>
      <p:sp>
        <p:nvSpPr>
          <p:cNvPr id="4" name="六边形 3">
            <a:extLst>
              <a:ext uri="{FF2B5EF4-FFF2-40B4-BE49-F238E27FC236}">
                <a16:creationId xmlns:a16="http://schemas.microsoft.com/office/drawing/2014/main" id="{91ADC8A2-439E-451E-A8E0-03E6473D0A3A}"/>
              </a:ext>
            </a:extLst>
          </p:cNvPr>
          <p:cNvSpPr/>
          <p:nvPr/>
        </p:nvSpPr>
        <p:spPr>
          <a:xfrm>
            <a:off x="551384" y="1161584"/>
            <a:ext cx="844440" cy="781288"/>
          </a:xfrm>
          <a:prstGeom prst="hexagon">
            <a:avLst/>
          </a:prstGeom>
          <a:solidFill>
            <a:srgbClr val="660066"/>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a:spAutoFit/>
          </a:bodyP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r>
              <a:rPr kumimoji="1" lang="zh-CN" altLang="en-US" sz="2800" b="1" i="0" u="none" strike="noStrike" kern="1200" cap="none" spc="0" normalizeH="0" baseline="0" noProof="0" dirty="0">
                <a:ln>
                  <a:noFill/>
                </a:ln>
                <a:solidFill>
                  <a:srgbClr val="FFFFFF"/>
                </a:solidFill>
                <a:effectLst/>
                <a:uLnTx/>
                <a:uFillTx/>
                <a:latin typeface="+mn-ea"/>
                <a:cs typeface="+mn-cs"/>
              </a:rPr>
              <a:t>例</a:t>
            </a:r>
          </a:p>
        </p:txBody>
      </p:sp>
      <p:sp>
        <p:nvSpPr>
          <p:cNvPr id="5" name="Rectangle 5">
            <a:extLst>
              <a:ext uri="{FF2B5EF4-FFF2-40B4-BE49-F238E27FC236}">
                <a16:creationId xmlns:a16="http://schemas.microsoft.com/office/drawing/2014/main" id="{F5FF9E93-D25B-4F38-8A1F-9BB7F15810E3}"/>
              </a:ext>
            </a:extLst>
          </p:cNvPr>
          <p:cNvSpPr>
            <a:spLocks noChangeArrowheads="1"/>
          </p:cNvSpPr>
          <p:nvPr/>
        </p:nvSpPr>
        <p:spPr bwMode="auto">
          <a:xfrm>
            <a:off x="1395824" y="2846533"/>
            <a:ext cx="9704591" cy="1311275"/>
          </a:xfrm>
          <a:prstGeom prst="rect">
            <a:avLst/>
          </a:prstGeom>
          <a:noFill/>
          <a:ln w="12700" cap="sq" algn="ctr">
            <a:noFill/>
            <a:miter lim="800000"/>
            <a:headEnd/>
            <a:tailEnd/>
          </a:ln>
          <a:effectLst/>
        </p:spPr>
        <p:txBody>
          <a:bodyPr/>
          <a:lstStyle/>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第一次：</a:t>
            </a:r>
          </a:p>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令</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(DE)</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 </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 {D,E}</a:t>
            </a:r>
          </a:p>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找出</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中所有决定因子包含在</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en-US" altLang="zh-CN" sz="3200" dirty="0">
                <a:solidFill>
                  <a:srgbClr val="CCFFCC"/>
                </a:solidFill>
                <a:effectLst>
                  <a:outerShdw blurRad="38100" dist="38100" dir="2700000" algn="tl">
                    <a:srgbClr val="000000"/>
                  </a:outerShdw>
                </a:effectLst>
                <a:ea typeface="楷体_GB2312" pitchFamily="49" charset="-122"/>
              </a:rPr>
              <a:t>DE</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中的函数依赖，将其右边部分并入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(DE)</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，并将其从</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中删除。</a:t>
            </a:r>
          </a:p>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得到新</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(DE)</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 </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 {D,E,G}</a:t>
            </a:r>
          </a:p>
        </p:txBody>
      </p:sp>
      <p:sp>
        <p:nvSpPr>
          <p:cNvPr id="6" name="Freeform 6">
            <a:extLst>
              <a:ext uri="{FF2B5EF4-FFF2-40B4-BE49-F238E27FC236}">
                <a16:creationId xmlns:a16="http://schemas.microsoft.com/office/drawing/2014/main" id="{EE7B2F7A-B970-4D63-B64A-4DD96647318A}"/>
              </a:ext>
            </a:extLst>
          </p:cNvPr>
          <p:cNvSpPr>
            <a:spLocks/>
          </p:cNvSpPr>
          <p:nvPr/>
        </p:nvSpPr>
        <p:spPr bwMode="auto">
          <a:xfrm>
            <a:off x="8400256" y="1678807"/>
            <a:ext cx="598487" cy="292100"/>
          </a:xfrm>
          <a:custGeom>
            <a:avLst/>
            <a:gdLst/>
            <a:ahLst/>
            <a:cxnLst>
              <a:cxn ang="0">
                <a:pos x="0" y="79"/>
              </a:cxn>
              <a:cxn ang="0">
                <a:pos x="121" y="184"/>
              </a:cxn>
              <a:cxn ang="0">
                <a:pos x="377" y="0"/>
              </a:cxn>
            </a:cxnLst>
            <a:rect l="0" t="0" r="r" b="b"/>
            <a:pathLst>
              <a:path w="377" h="184">
                <a:moveTo>
                  <a:pt x="0" y="79"/>
                </a:moveTo>
                <a:lnTo>
                  <a:pt x="121" y="184"/>
                </a:lnTo>
                <a:lnTo>
                  <a:pt x="377" y="0"/>
                </a:lnTo>
              </a:path>
            </a:pathLst>
          </a:custGeom>
          <a:noFill/>
          <a:ln w="57150" cap="sq" cmpd="sng">
            <a:solidFill>
              <a:srgbClr val="FF0000"/>
            </a:solidFill>
            <a:prstDash val="solid"/>
            <a:round/>
            <a:headEnd type="none" w="med" len="med"/>
            <a:tailEnd type="none" w="med" len="me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9" name="Rectangle 3">
            <a:extLst>
              <a:ext uri="{FF2B5EF4-FFF2-40B4-BE49-F238E27FC236}">
                <a16:creationId xmlns:a16="http://schemas.microsoft.com/office/drawing/2014/main" id="{17FB406E-1861-4E18-9555-0777891376F6}"/>
              </a:ext>
            </a:extLst>
          </p:cNvPr>
          <p:cNvSpPr>
            <a:spLocks noGrp="1" noChangeArrowheads="1"/>
          </p:cNvSpPr>
          <p:nvPr>
            <p:ph type="title"/>
          </p:nvPr>
        </p:nvSpPr>
        <p:spPr>
          <a:xfrm>
            <a:off x="983432" y="16905"/>
            <a:ext cx="2880320"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属性集闭包</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Tree>
    <p:extLst>
      <p:ext uri="{BB962C8B-B14F-4D97-AF65-F5344CB8AC3E}">
        <p14:creationId xmlns:p14="http://schemas.microsoft.com/office/powerpoint/2010/main" val="1204391664"/>
      </p:ext>
    </p:extLst>
  </p:cSld>
  <p:clrMapOvr>
    <a:masterClrMapping/>
  </p:clrMapOvr>
  <mc:AlternateContent xmlns:mc="http://schemas.openxmlformats.org/markup-compatibility/2006" xmlns:p14="http://schemas.microsoft.com/office/powerpoint/2010/main">
    <mc:Choice Requires="p14">
      <p:transition spd="slow" p14:dur="1250">
        <p14:flip dir="r"/>
        <p:sndAc>
          <p:stSnd>
            <p:snd r:embed="rId2" name="arrow.wav"/>
          </p:stSnd>
        </p:sndAc>
      </p:transition>
    </mc:Choice>
    <mc:Fallback xmlns="">
      <p:transition spd="slow">
        <p:fade/>
        <p:sndAc>
          <p:stSnd>
            <p:snd r:embed="rId3" name="arrow.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471490" name="Text Box 2"/>
          <p:cNvSpPr txBox="1">
            <a:spLocks noChangeArrowheads="1"/>
          </p:cNvSpPr>
          <p:nvPr/>
        </p:nvSpPr>
        <p:spPr bwMode="auto">
          <a:xfrm>
            <a:off x="980513" y="28319"/>
            <a:ext cx="2710211"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lvl1pPr lvl="0" defTabSz="914400" eaLnBrk="1" latinLnBrk="0" hangingPunct="1">
              <a:spcBef>
                <a:spcPts val="0"/>
              </a:spcBef>
              <a:buNone/>
              <a:defRPr sz="4000" b="1" baseline="0">
                <a:solidFill>
                  <a:srgbClr val="FFFFCC"/>
                </a:solidFill>
                <a:effectLst>
                  <a:outerShdw blurRad="38100" dist="38100" dir="2700000" algn="tl">
                    <a:srgbClr val="000000"/>
                  </a:outerShdw>
                </a:effectLst>
                <a:latin typeface="Arial" pitchFamily="34" charset="0"/>
                <a:ea typeface="微软雅黑" pitchFamily="34" charset="-122"/>
                <a:cs typeface="+mj-cs"/>
              </a:defRPr>
            </a:lvl1pPr>
          </a:lstStyle>
          <a:p>
            <a:pPr marL="0" marR="0" lvl="0" indent="0" algn="l" defTabSz="914400" rtl="0" eaLnBrk="1" fontAlgn="base" latinLnBrk="0" hangingPunct="1">
              <a:lnSpc>
                <a:spcPct val="100000"/>
              </a:lnSpc>
              <a:spcBef>
                <a:spcPts val="0"/>
              </a:spcBef>
              <a:spcAft>
                <a:spcPct val="25000"/>
              </a:spcAft>
              <a:buClrTx/>
              <a:buSzPct val="80000"/>
              <a:buFont typeface="Wingdings" pitchFamily="2" charset="2"/>
              <a:buNone/>
              <a:tabLst/>
              <a:defRPr/>
            </a:pPr>
            <a:r>
              <a:rPr kumimoji="1" lang="zh-CN" altLang="en-US"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rPr>
              <a:t>问题的引入</a:t>
            </a:r>
            <a:endParaRPr kumimoji="1" lang="en-US" altLang="zh-CN"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endParaRPr>
          </a:p>
        </p:txBody>
      </p:sp>
      <p:sp>
        <p:nvSpPr>
          <p:cNvPr id="3075" name="Rectangle 3"/>
          <p:cNvSpPr>
            <a:spLocks noGrp="1" noChangeArrowheads="1"/>
          </p:cNvSpPr>
          <p:nvPr>
            <p:ph type="title"/>
          </p:nvPr>
        </p:nvSpPr>
        <p:spPr>
          <a:xfrm>
            <a:off x="980513" y="962603"/>
            <a:ext cx="4727271" cy="584775"/>
          </a:xfrm>
        </p:spPr>
        <p:txBody>
          <a:bodyPr wrap="square"/>
          <a:lstStyle/>
          <a:p>
            <a:pPr algn="just">
              <a:buFont typeface="Wingdings" pitchFamily="2" charset="2"/>
              <a:buNone/>
            </a:pPr>
            <a:r>
              <a:rPr lang="zh-CN" altLang="en-US" sz="3200" b="0" dirty="0">
                <a:latin typeface="微软雅黑" panose="020B0503020204020204" pitchFamily="34" charset="-122"/>
                <a:ea typeface="微软雅黑" panose="020B0503020204020204" pitchFamily="34" charset="-122"/>
              </a:rPr>
              <a:t>一个学籍</a:t>
            </a:r>
            <a:r>
              <a:rPr lang="en-US" altLang="zh-CN" sz="3200" b="0" dirty="0">
                <a:latin typeface="微软雅黑" panose="020B0503020204020204" pitchFamily="34" charset="-122"/>
                <a:ea typeface="微软雅黑" panose="020B0503020204020204" pitchFamily="34" charset="-122"/>
              </a:rPr>
              <a:t>E-R</a:t>
            </a:r>
            <a:r>
              <a:rPr lang="zh-CN" altLang="en-US" sz="3200" b="0" dirty="0">
                <a:latin typeface="微软雅黑" panose="020B0503020204020204" pitchFamily="34" charset="-122"/>
                <a:ea typeface="微软雅黑" panose="020B0503020204020204" pitchFamily="34" charset="-122"/>
              </a:rPr>
              <a:t>模型：</a:t>
            </a:r>
          </a:p>
        </p:txBody>
      </p:sp>
      <p:sp>
        <p:nvSpPr>
          <p:cNvPr id="1471492" name="Rectangle 4"/>
          <p:cNvSpPr>
            <a:spLocks noChangeArrowheads="1"/>
          </p:cNvSpPr>
          <p:nvPr/>
        </p:nvSpPr>
        <p:spPr bwMode="auto">
          <a:xfrm>
            <a:off x="1127448" y="4466791"/>
            <a:ext cx="8523288" cy="457200"/>
          </a:xfrm>
          <a:prstGeom prst="rect">
            <a:avLst/>
          </a:prstGeom>
          <a:noFill/>
          <a:ln w="12700" cap="sq">
            <a:noFill/>
            <a:miter lim="800000"/>
            <a:headEnd/>
            <a:tailEnd/>
          </a:ln>
          <a:effectLst/>
        </p:spPr>
        <p:txBody>
          <a:bodyPr lIns="0" tIns="0" rIns="0" bIns="0"/>
          <a:lstStyle/>
          <a:p>
            <a:pPr marL="198438" marR="0" lvl="0" indent="-198438" algn="l" defTabSz="914400" rtl="0" eaLnBrk="1" fontAlgn="base" latinLnBrk="0" hangingPunct="1">
              <a:lnSpc>
                <a:spcPct val="100000"/>
              </a:lnSpc>
              <a:spcBef>
                <a:spcPct val="0"/>
              </a:spcBef>
              <a:spcAft>
                <a:spcPct val="25000"/>
              </a:spcAft>
              <a:buClrTx/>
              <a:buSzTx/>
              <a:buFontTx/>
              <a:buChar char="•"/>
              <a:tabLst/>
              <a:defRPr/>
            </a:pPr>
            <a:r>
              <a:rPr kumimoji="1" lang="zh-CN" altLang="en-US" sz="28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学生可能重名，但只有一个学号；</a:t>
            </a:r>
            <a:endParaRPr kumimoji="1" lang="en-US" altLang="zh-CN" sz="28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endParaRPr>
          </a:p>
          <a:p>
            <a:pPr marL="198438" marR="0" lvl="0" indent="-198438" algn="l" defTabSz="914400" rtl="0" eaLnBrk="1" fontAlgn="base" latinLnBrk="0" hangingPunct="1">
              <a:lnSpc>
                <a:spcPct val="100000"/>
              </a:lnSpc>
              <a:spcBef>
                <a:spcPct val="0"/>
              </a:spcBef>
              <a:spcAft>
                <a:spcPct val="25000"/>
              </a:spcAft>
              <a:buClrTx/>
              <a:buSzTx/>
              <a:buFontTx/>
              <a:buChar char="•"/>
              <a:tabLst/>
              <a:defRPr/>
            </a:pPr>
            <a:r>
              <a:rPr kumimoji="1" lang="zh-CN" altLang="en-US" sz="28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系不能重名，只有一名系主任，但系主任可能重名；</a:t>
            </a:r>
          </a:p>
          <a:p>
            <a:pPr marL="198438" marR="0" lvl="0" indent="-198438" algn="just" defTabSz="914400" rtl="0" eaLnBrk="1" fontAlgn="base" latinLnBrk="0" hangingPunct="1">
              <a:lnSpc>
                <a:spcPct val="100000"/>
              </a:lnSpc>
              <a:spcBef>
                <a:spcPct val="0"/>
              </a:spcBef>
              <a:spcAft>
                <a:spcPct val="25000"/>
              </a:spcAft>
              <a:buClrTx/>
              <a:buSzTx/>
              <a:buFontTx/>
              <a:buChar char="•"/>
              <a:tabLst/>
              <a:defRPr/>
            </a:pPr>
            <a:r>
              <a:rPr kumimoji="1" lang="zh-CN" altLang="en-US" sz="28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每门课有一个唯一的课名，不同课的学分可能相同；</a:t>
            </a:r>
          </a:p>
          <a:p>
            <a:pPr marL="198438" marR="0" lvl="0" indent="-198438" algn="just" defTabSz="914400" rtl="0" eaLnBrk="1" fontAlgn="base" latinLnBrk="0" hangingPunct="1">
              <a:lnSpc>
                <a:spcPct val="100000"/>
              </a:lnSpc>
              <a:spcBef>
                <a:spcPct val="0"/>
              </a:spcBef>
              <a:spcAft>
                <a:spcPct val="25000"/>
              </a:spcAft>
              <a:buClrTx/>
              <a:buSzTx/>
              <a:buFontTx/>
              <a:buChar char="•"/>
              <a:tabLst/>
              <a:defRPr/>
            </a:pPr>
            <a:r>
              <a:rPr kumimoji="1" lang="zh-CN" altLang="en-US" sz="28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每个学生所学的每一门课程都有一个成绩。</a:t>
            </a:r>
            <a:endParaRPr kumimoji="1" lang="en-US" altLang="zh-CN" sz="28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grpSp>
        <p:nvGrpSpPr>
          <p:cNvPr id="3077" name="Group 5"/>
          <p:cNvGrpSpPr>
            <a:grpSpLocks/>
          </p:cNvGrpSpPr>
          <p:nvPr/>
        </p:nvGrpSpPr>
        <p:grpSpPr bwMode="auto">
          <a:xfrm>
            <a:off x="983432" y="1820141"/>
            <a:ext cx="10369152" cy="1666875"/>
            <a:chOff x="204" y="929"/>
            <a:chExt cx="5268" cy="1050"/>
          </a:xfrm>
        </p:grpSpPr>
        <p:sp>
          <p:nvSpPr>
            <p:cNvPr id="1471494" name="Rectangle 6"/>
            <p:cNvSpPr>
              <a:spLocks noChangeArrowheads="1"/>
            </p:cNvSpPr>
            <p:nvPr/>
          </p:nvSpPr>
          <p:spPr bwMode="auto">
            <a:xfrm>
              <a:off x="571" y="1579"/>
              <a:ext cx="506" cy="266"/>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mn-ea"/>
                  <a:cs typeface="+mn-cs"/>
                </a:rPr>
                <a:t>课程</a:t>
              </a:r>
            </a:p>
          </p:txBody>
        </p:sp>
        <p:sp>
          <p:nvSpPr>
            <p:cNvPr id="1471495" name="AutoShape 7"/>
            <p:cNvSpPr>
              <a:spLocks noChangeArrowheads="1"/>
            </p:cNvSpPr>
            <p:nvPr/>
          </p:nvSpPr>
          <p:spPr bwMode="auto">
            <a:xfrm>
              <a:off x="204" y="929"/>
              <a:ext cx="562" cy="267"/>
            </a:xfrm>
            <a:prstGeom prst="roundRect">
              <a:avLst>
                <a:gd name="adj" fmla="val 50000"/>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课名</a:t>
              </a:r>
            </a:p>
          </p:txBody>
        </p:sp>
        <p:sp>
          <p:nvSpPr>
            <p:cNvPr id="1471496" name="AutoShape 8"/>
            <p:cNvSpPr>
              <a:spLocks noChangeArrowheads="1"/>
            </p:cNvSpPr>
            <p:nvPr/>
          </p:nvSpPr>
          <p:spPr bwMode="auto">
            <a:xfrm>
              <a:off x="814" y="947"/>
              <a:ext cx="562" cy="267"/>
            </a:xfrm>
            <a:prstGeom prst="roundRect">
              <a:avLst>
                <a:gd name="adj" fmla="val 50000"/>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mn-ea"/>
                  <a:cs typeface="+mn-cs"/>
                </a:rPr>
                <a:t>学分</a:t>
              </a:r>
            </a:p>
          </p:txBody>
        </p:sp>
        <p:sp>
          <p:nvSpPr>
            <p:cNvPr id="1471497" name="Rectangle 9"/>
            <p:cNvSpPr>
              <a:spLocks noChangeArrowheads="1"/>
            </p:cNvSpPr>
            <p:nvPr/>
          </p:nvSpPr>
          <p:spPr bwMode="auto">
            <a:xfrm>
              <a:off x="2556" y="1579"/>
              <a:ext cx="563" cy="266"/>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mn-ea"/>
                  <a:cs typeface="+mn-cs"/>
                </a:rPr>
                <a:t>学生</a:t>
              </a:r>
            </a:p>
          </p:txBody>
        </p:sp>
        <p:sp>
          <p:nvSpPr>
            <p:cNvPr id="1471498" name="AutoShape 10"/>
            <p:cNvSpPr>
              <a:spLocks noChangeArrowheads="1"/>
            </p:cNvSpPr>
            <p:nvPr/>
          </p:nvSpPr>
          <p:spPr bwMode="auto">
            <a:xfrm>
              <a:off x="2219" y="963"/>
              <a:ext cx="557" cy="260"/>
            </a:xfrm>
            <a:prstGeom prst="roundRect">
              <a:avLst>
                <a:gd name="adj" fmla="val 50000"/>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mn-ea"/>
                  <a:cs typeface="+mn-cs"/>
                </a:rPr>
                <a:t>学号</a:t>
              </a:r>
            </a:p>
          </p:txBody>
        </p:sp>
        <p:sp>
          <p:nvSpPr>
            <p:cNvPr id="1471499" name="AutoShape 11"/>
            <p:cNvSpPr>
              <a:spLocks noChangeArrowheads="1"/>
            </p:cNvSpPr>
            <p:nvPr/>
          </p:nvSpPr>
          <p:spPr bwMode="auto">
            <a:xfrm>
              <a:off x="3006" y="963"/>
              <a:ext cx="558" cy="267"/>
            </a:xfrm>
            <a:prstGeom prst="roundRect">
              <a:avLst>
                <a:gd name="adj" fmla="val 50000"/>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mn-ea"/>
                  <a:cs typeface="+mn-cs"/>
                </a:rPr>
                <a:t>姓名</a:t>
              </a:r>
            </a:p>
          </p:txBody>
        </p:sp>
        <p:cxnSp>
          <p:nvCxnSpPr>
            <p:cNvPr id="3085" name="AutoShape 12"/>
            <p:cNvCxnSpPr>
              <a:cxnSpLocks noChangeShapeType="1"/>
              <a:stCxn id="1471495" idx="2"/>
              <a:endCxn id="1471494" idx="0"/>
            </p:cNvCxnSpPr>
            <p:nvPr/>
          </p:nvCxnSpPr>
          <p:spPr bwMode="auto">
            <a:xfrm>
              <a:off x="485" y="1196"/>
              <a:ext cx="339" cy="383"/>
            </a:xfrm>
            <a:prstGeom prst="straightConnector1">
              <a:avLst/>
            </a:prstGeom>
            <a:ln>
              <a:headEnd/>
              <a:tailEnd/>
            </a:ln>
            <a:extLst>
              <a:ext uri="{909E8E84-426E-40DD-AFC4-6F175D3DCCD1}">
                <a14:hiddenFill xmlns:a14="http://schemas.microsoft.com/office/drawing/2010/main">
                  <a:noFill/>
                </a14:hiddenFill>
              </a:ext>
            </a:extLst>
          </p:spPr>
          <p:style>
            <a:lnRef idx="3">
              <a:schemeClr val="lt1"/>
            </a:lnRef>
            <a:fillRef idx="1">
              <a:schemeClr val="accent1"/>
            </a:fillRef>
            <a:effectRef idx="1">
              <a:schemeClr val="accent1"/>
            </a:effectRef>
            <a:fontRef idx="minor">
              <a:schemeClr val="lt1"/>
            </a:fontRef>
          </p:style>
        </p:cxnSp>
        <p:cxnSp>
          <p:nvCxnSpPr>
            <p:cNvPr id="3086" name="AutoShape 13"/>
            <p:cNvCxnSpPr>
              <a:cxnSpLocks noChangeShapeType="1"/>
              <a:stCxn id="1471496" idx="2"/>
              <a:endCxn id="1471494" idx="0"/>
            </p:cNvCxnSpPr>
            <p:nvPr/>
          </p:nvCxnSpPr>
          <p:spPr bwMode="auto">
            <a:xfrm flipH="1">
              <a:off x="824" y="1214"/>
              <a:ext cx="271" cy="365"/>
            </a:xfrm>
            <a:prstGeom prst="straightConnector1">
              <a:avLst/>
            </a:prstGeom>
            <a:ln>
              <a:headEnd/>
              <a:tailEnd/>
            </a:ln>
            <a:extLst>
              <a:ext uri="{909E8E84-426E-40DD-AFC4-6F175D3DCCD1}">
                <a14:hiddenFill xmlns:a14="http://schemas.microsoft.com/office/drawing/2010/main">
                  <a:noFill/>
                </a14:hiddenFill>
              </a:ext>
            </a:extLst>
          </p:spPr>
          <p:style>
            <a:lnRef idx="3">
              <a:schemeClr val="lt1"/>
            </a:lnRef>
            <a:fillRef idx="1">
              <a:schemeClr val="accent1"/>
            </a:fillRef>
            <a:effectRef idx="1">
              <a:schemeClr val="accent1"/>
            </a:effectRef>
            <a:fontRef idx="minor">
              <a:schemeClr val="lt1"/>
            </a:fontRef>
          </p:style>
        </p:cxnSp>
        <p:cxnSp>
          <p:nvCxnSpPr>
            <p:cNvPr id="3087" name="AutoShape 14"/>
            <p:cNvCxnSpPr>
              <a:cxnSpLocks noChangeShapeType="1"/>
              <a:stCxn id="1471497" idx="0"/>
              <a:endCxn id="1471498" idx="2"/>
            </p:cNvCxnSpPr>
            <p:nvPr/>
          </p:nvCxnSpPr>
          <p:spPr bwMode="auto">
            <a:xfrm flipH="1" flipV="1">
              <a:off x="2498" y="1223"/>
              <a:ext cx="340" cy="356"/>
            </a:xfrm>
            <a:prstGeom prst="straightConnector1">
              <a:avLst/>
            </a:prstGeom>
            <a:ln>
              <a:headEnd/>
              <a:tailEnd/>
            </a:ln>
            <a:extLst>
              <a:ext uri="{909E8E84-426E-40DD-AFC4-6F175D3DCCD1}">
                <a14:hiddenFill xmlns:a14="http://schemas.microsoft.com/office/drawing/2010/main">
                  <a:noFill/>
                </a14:hiddenFill>
              </a:ext>
            </a:extLst>
          </p:spPr>
          <p:style>
            <a:lnRef idx="3">
              <a:schemeClr val="lt1"/>
            </a:lnRef>
            <a:fillRef idx="1">
              <a:schemeClr val="accent1"/>
            </a:fillRef>
            <a:effectRef idx="1">
              <a:schemeClr val="accent1"/>
            </a:effectRef>
            <a:fontRef idx="minor">
              <a:schemeClr val="lt1"/>
            </a:fontRef>
          </p:style>
        </p:cxnSp>
        <p:cxnSp>
          <p:nvCxnSpPr>
            <p:cNvPr id="3088" name="AutoShape 15"/>
            <p:cNvCxnSpPr>
              <a:cxnSpLocks noChangeShapeType="1"/>
              <a:stCxn id="1471497" idx="0"/>
              <a:endCxn id="1471499" idx="2"/>
            </p:cNvCxnSpPr>
            <p:nvPr/>
          </p:nvCxnSpPr>
          <p:spPr bwMode="auto">
            <a:xfrm flipV="1">
              <a:off x="2838" y="1230"/>
              <a:ext cx="447" cy="349"/>
            </a:xfrm>
            <a:prstGeom prst="straightConnector1">
              <a:avLst/>
            </a:prstGeom>
            <a:ln>
              <a:headEnd/>
              <a:tailEnd/>
            </a:ln>
            <a:extLst>
              <a:ext uri="{909E8E84-426E-40DD-AFC4-6F175D3DCCD1}">
                <a14:hiddenFill xmlns:a14="http://schemas.microsoft.com/office/drawing/2010/main">
                  <a:noFill/>
                </a14:hiddenFill>
              </a:ext>
            </a:extLst>
          </p:spPr>
          <p:style>
            <a:lnRef idx="3">
              <a:schemeClr val="lt1"/>
            </a:lnRef>
            <a:fillRef idx="1">
              <a:schemeClr val="accent1"/>
            </a:fillRef>
            <a:effectRef idx="1">
              <a:schemeClr val="accent1"/>
            </a:effectRef>
            <a:fontRef idx="minor">
              <a:schemeClr val="lt1"/>
            </a:fontRef>
          </p:style>
        </p:cxnSp>
        <p:sp>
          <p:nvSpPr>
            <p:cNvPr id="1471504" name="AutoShape 16"/>
            <p:cNvSpPr>
              <a:spLocks noChangeArrowheads="1"/>
            </p:cNvSpPr>
            <p:nvPr/>
          </p:nvSpPr>
          <p:spPr bwMode="auto">
            <a:xfrm>
              <a:off x="1356" y="1445"/>
              <a:ext cx="900" cy="533"/>
            </a:xfrm>
            <a:prstGeom prst="diamond">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mn-ea"/>
                  <a:cs typeface="+mn-cs"/>
                </a:rPr>
                <a:t>选修</a:t>
              </a:r>
            </a:p>
          </p:txBody>
        </p:sp>
        <p:sp>
          <p:nvSpPr>
            <p:cNvPr id="1471505" name="AutoShape 17"/>
            <p:cNvSpPr>
              <a:spLocks noChangeArrowheads="1"/>
            </p:cNvSpPr>
            <p:nvPr/>
          </p:nvSpPr>
          <p:spPr bwMode="auto">
            <a:xfrm>
              <a:off x="1527" y="957"/>
              <a:ext cx="558" cy="259"/>
            </a:xfrm>
            <a:prstGeom prst="roundRect">
              <a:avLst>
                <a:gd name="adj" fmla="val 50000"/>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mn-ea"/>
                  <a:cs typeface="+mn-cs"/>
                </a:rPr>
                <a:t>成绩</a:t>
              </a:r>
            </a:p>
          </p:txBody>
        </p:sp>
        <p:cxnSp>
          <p:nvCxnSpPr>
            <p:cNvPr id="3091" name="AutoShape 18"/>
            <p:cNvCxnSpPr>
              <a:cxnSpLocks noChangeShapeType="1"/>
              <a:stCxn id="1471505" idx="2"/>
              <a:endCxn id="1471504" idx="0"/>
            </p:cNvCxnSpPr>
            <p:nvPr/>
          </p:nvCxnSpPr>
          <p:spPr bwMode="auto">
            <a:xfrm>
              <a:off x="1806" y="1216"/>
              <a:ext cx="0" cy="229"/>
            </a:xfrm>
            <a:prstGeom prst="straightConnector1">
              <a:avLst/>
            </a:prstGeom>
            <a:ln>
              <a:headEnd/>
              <a:tailEnd/>
            </a:ln>
            <a:extLst>
              <a:ext uri="{909E8E84-426E-40DD-AFC4-6F175D3DCCD1}">
                <a14:hiddenFill xmlns:a14="http://schemas.microsoft.com/office/drawing/2010/main">
                  <a:noFill/>
                </a14:hiddenFill>
              </a:ext>
            </a:extLst>
          </p:spPr>
          <p:style>
            <a:lnRef idx="3">
              <a:schemeClr val="lt1"/>
            </a:lnRef>
            <a:fillRef idx="1">
              <a:schemeClr val="accent1"/>
            </a:fillRef>
            <a:effectRef idx="1">
              <a:schemeClr val="accent1"/>
            </a:effectRef>
            <a:fontRef idx="minor">
              <a:schemeClr val="lt1"/>
            </a:fontRef>
          </p:style>
        </p:cxnSp>
        <p:cxnSp>
          <p:nvCxnSpPr>
            <p:cNvPr id="3092" name="AutoShape 19"/>
            <p:cNvCxnSpPr>
              <a:cxnSpLocks noChangeShapeType="1"/>
              <a:stCxn id="1471494" idx="3"/>
              <a:endCxn id="1471504" idx="1"/>
            </p:cNvCxnSpPr>
            <p:nvPr/>
          </p:nvCxnSpPr>
          <p:spPr bwMode="auto">
            <a:xfrm>
              <a:off x="1077" y="1712"/>
              <a:ext cx="279" cy="0"/>
            </a:xfrm>
            <a:prstGeom prst="straightConnector1">
              <a:avLst/>
            </a:prstGeom>
            <a:ln>
              <a:headEnd/>
              <a:tailEnd/>
            </a:ln>
            <a:extLst>
              <a:ext uri="{909E8E84-426E-40DD-AFC4-6F175D3DCCD1}">
                <a14:hiddenFill xmlns:a14="http://schemas.microsoft.com/office/drawing/2010/main">
                  <a:noFill/>
                </a14:hiddenFill>
              </a:ext>
            </a:extLst>
          </p:spPr>
          <p:style>
            <a:lnRef idx="3">
              <a:schemeClr val="lt1"/>
            </a:lnRef>
            <a:fillRef idx="1">
              <a:schemeClr val="accent1"/>
            </a:fillRef>
            <a:effectRef idx="1">
              <a:schemeClr val="accent1"/>
            </a:effectRef>
            <a:fontRef idx="minor">
              <a:schemeClr val="lt1"/>
            </a:fontRef>
          </p:style>
        </p:cxnSp>
        <p:cxnSp>
          <p:nvCxnSpPr>
            <p:cNvPr id="3093" name="AutoShape 20"/>
            <p:cNvCxnSpPr>
              <a:cxnSpLocks noChangeShapeType="1"/>
              <a:stCxn id="1471504" idx="3"/>
              <a:endCxn id="1471497" idx="1"/>
            </p:cNvCxnSpPr>
            <p:nvPr/>
          </p:nvCxnSpPr>
          <p:spPr bwMode="auto">
            <a:xfrm>
              <a:off x="2256" y="1712"/>
              <a:ext cx="300" cy="0"/>
            </a:xfrm>
            <a:prstGeom prst="straightConnector1">
              <a:avLst/>
            </a:prstGeom>
            <a:ln>
              <a:headEnd/>
              <a:tailEnd/>
            </a:ln>
            <a:extLst>
              <a:ext uri="{909E8E84-426E-40DD-AFC4-6F175D3DCCD1}">
                <a14:hiddenFill xmlns:a14="http://schemas.microsoft.com/office/drawing/2010/main">
                  <a:noFill/>
                </a14:hiddenFill>
              </a:ext>
            </a:extLst>
          </p:spPr>
          <p:style>
            <a:lnRef idx="3">
              <a:schemeClr val="lt1"/>
            </a:lnRef>
            <a:fillRef idx="1">
              <a:schemeClr val="accent1"/>
            </a:fillRef>
            <a:effectRef idx="1">
              <a:schemeClr val="accent1"/>
            </a:effectRef>
            <a:fontRef idx="minor">
              <a:schemeClr val="lt1"/>
            </a:fontRef>
          </p:style>
        </p:cxnSp>
        <p:sp>
          <p:nvSpPr>
            <p:cNvPr id="1471509" name="Rectangle 21"/>
            <p:cNvSpPr>
              <a:spLocks noChangeArrowheads="1"/>
            </p:cNvSpPr>
            <p:nvPr/>
          </p:nvSpPr>
          <p:spPr bwMode="auto">
            <a:xfrm>
              <a:off x="972" y="1441"/>
              <a:ext cx="562" cy="265"/>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m</a:t>
              </a:r>
            </a:p>
          </p:txBody>
        </p:sp>
        <p:sp>
          <p:nvSpPr>
            <p:cNvPr id="1471510" name="Rectangle 22"/>
            <p:cNvSpPr>
              <a:spLocks noChangeArrowheads="1"/>
            </p:cNvSpPr>
            <p:nvPr/>
          </p:nvSpPr>
          <p:spPr bwMode="auto">
            <a:xfrm>
              <a:off x="2127" y="1464"/>
              <a:ext cx="563" cy="266"/>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mn-ea"/>
                  <a:cs typeface="+mn-cs"/>
                </a:rPr>
                <a:t>n</a:t>
              </a:r>
            </a:p>
          </p:txBody>
        </p:sp>
        <p:sp>
          <p:nvSpPr>
            <p:cNvPr id="1471511" name="AutoShape 23"/>
            <p:cNvSpPr>
              <a:spLocks noChangeArrowheads="1"/>
            </p:cNvSpPr>
            <p:nvPr/>
          </p:nvSpPr>
          <p:spPr bwMode="auto">
            <a:xfrm>
              <a:off x="3482" y="1446"/>
              <a:ext cx="900" cy="533"/>
            </a:xfrm>
            <a:prstGeom prst="diamond">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mn-ea"/>
                  <a:cs typeface="+mn-cs"/>
                </a:rPr>
                <a:t>属于</a:t>
              </a:r>
            </a:p>
          </p:txBody>
        </p:sp>
        <p:cxnSp>
          <p:nvCxnSpPr>
            <p:cNvPr id="3097" name="AutoShape 24"/>
            <p:cNvCxnSpPr>
              <a:cxnSpLocks noChangeShapeType="1"/>
              <a:stCxn id="1471497" idx="3"/>
              <a:endCxn id="1471511" idx="1"/>
            </p:cNvCxnSpPr>
            <p:nvPr/>
          </p:nvCxnSpPr>
          <p:spPr bwMode="auto">
            <a:xfrm>
              <a:off x="3119" y="1712"/>
              <a:ext cx="363" cy="1"/>
            </a:xfrm>
            <a:prstGeom prst="straightConnector1">
              <a:avLst/>
            </a:prstGeom>
            <a:ln>
              <a:headEnd/>
              <a:tailEnd/>
            </a:ln>
            <a:extLst>
              <a:ext uri="{909E8E84-426E-40DD-AFC4-6F175D3DCCD1}">
                <a14:hiddenFill xmlns:a14="http://schemas.microsoft.com/office/drawing/2010/main">
                  <a:noFill/>
                </a14:hiddenFill>
              </a:ext>
            </a:extLst>
          </p:spPr>
          <p:style>
            <a:lnRef idx="3">
              <a:schemeClr val="lt1"/>
            </a:lnRef>
            <a:fillRef idx="1">
              <a:schemeClr val="accent1"/>
            </a:fillRef>
            <a:effectRef idx="1">
              <a:schemeClr val="accent1"/>
            </a:effectRef>
            <a:fontRef idx="minor">
              <a:schemeClr val="lt1"/>
            </a:fontRef>
          </p:style>
        </p:cxnSp>
        <p:sp>
          <p:nvSpPr>
            <p:cNvPr id="1471513" name="Rectangle 25"/>
            <p:cNvSpPr>
              <a:spLocks noChangeArrowheads="1"/>
            </p:cNvSpPr>
            <p:nvPr/>
          </p:nvSpPr>
          <p:spPr bwMode="auto">
            <a:xfrm>
              <a:off x="3050" y="1448"/>
              <a:ext cx="563" cy="265"/>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mn-ea"/>
                  <a:cs typeface="+mn-cs"/>
                </a:rPr>
                <a:t>n</a:t>
              </a:r>
            </a:p>
          </p:txBody>
        </p:sp>
        <p:sp>
          <p:nvSpPr>
            <p:cNvPr id="1471514" name="Rectangle 26"/>
            <p:cNvSpPr>
              <a:spLocks noChangeArrowheads="1"/>
            </p:cNvSpPr>
            <p:nvPr/>
          </p:nvSpPr>
          <p:spPr bwMode="auto">
            <a:xfrm>
              <a:off x="4693" y="1579"/>
              <a:ext cx="506" cy="266"/>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mn-ea"/>
                  <a:cs typeface="+mn-cs"/>
                </a:rPr>
                <a:t>系</a:t>
              </a:r>
            </a:p>
          </p:txBody>
        </p:sp>
        <p:sp>
          <p:nvSpPr>
            <p:cNvPr id="1471515" name="AutoShape 27"/>
            <p:cNvSpPr>
              <a:spLocks noChangeArrowheads="1"/>
            </p:cNvSpPr>
            <p:nvPr/>
          </p:nvSpPr>
          <p:spPr bwMode="auto">
            <a:xfrm>
              <a:off x="4157" y="1002"/>
              <a:ext cx="562" cy="267"/>
            </a:xfrm>
            <a:prstGeom prst="roundRect">
              <a:avLst>
                <a:gd name="adj" fmla="val 50000"/>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mn-ea"/>
                  <a:cs typeface="+mn-cs"/>
                </a:rPr>
                <a:t>系名</a:t>
              </a:r>
            </a:p>
          </p:txBody>
        </p:sp>
        <p:sp>
          <p:nvSpPr>
            <p:cNvPr id="1471516" name="AutoShape 28"/>
            <p:cNvSpPr>
              <a:spLocks noChangeArrowheads="1"/>
            </p:cNvSpPr>
            <p:nvPr/>
          </p:nvSpPr>
          <p:spPr bwMode="auto">
            <a:xfrm>
              <a:off x="4793" y="1002"/>
              <a:ext cx="679" cy="267"/>
            </a:xfrm>
            <a:prstGeom prst="roundRect">
              <a:avLst>
                <a:gd name="adj" fmla="val 50000"/>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mn-ea"/>
                  <a:cs typeface="+mn-cs"/>
                </a:rPr>
                <a:t>系主任</a:t>
              </a:r>
            </a:p>
          </p:txBody>
        </p:sp>
        <p:cxnSp>
          <p:nvCxnSpPr>
            <p:cNvPr id="3102" name="AutoShape 29"/>
            <p:cNvCxnSpPr>
              <a:cxnSpLocks noChangeShapeType="1"/>
              <a:stCxn id="1471515" idx="2"/>
              <a:endCxn id="1471514" idx="0"/>
            </p:cNvCxnSpPr>
            <p:nvPr/>
          </p:nvCxnSpPr>
          <p:spPr bwMode="auto">
            <a:xfrm>
              <a:off x="4438" y="1269"/>
              <a:ext cx="508" cy="310"/>
            </a:xfrm>
            <a:prstGeom prst="straightConnector1">
              <a:avLst/>
            </a:prstGeom>
            <a:ln>
              <a:headEnd/>
              <a:tailEnd/>
            </a:ln>
            <a:extLst>
              <a:ext uri="{909E8E84-426E-40DD-AFC4-6F175D3DCCD1}">
                <a14:hiddenFill xmlns:a14="http://schemas.microsoft.com/office/drawing/2010/main">
                  <a:noFill/>
                </a14:hiddenFill>
              </a:ext>
            </a:extLst>
          </p:spPr>
          <p:style>
            <a:lnRef idx="3">
              <a:schemeClr val="lt1"/>
            </a:lnRef>
            <a:fillRef idx="1">
              <a:schemeClr val="accent1"/>
            </a:fillRef>
            <a:effectRef idx="1">
              <a:schemeClr val="accent1"/>
            </a:effectRef>
            <a:fontRef idx="minor">
              <a:schemeClr val="lt1"/>
            </a:fontRef>
          </p:style>
        </p:cxnSp>
        <p:cxnSp>
          <p:nvCxnSpPr>
            <p:cNvPr id="3103" name="AutoShape 30"/>
            <p:cNvCxnSpPr>
              <a:cxnSpLocks noChangeShapeType="1"/>
              <a:stCxn id="1471516" idx="2"/>
              <a:endCxn id="1471514" idx="0"/>
            </p:cNvCxnSpPr>
            <p:nvPr/>
          </p:nvCxnSpPr>
          <p:spPr bwMode="auto">
            <a:xfrm flipH="1">
              <a:off x="4946" y="1269"/>
              <a:ext cx="187" cy="310"/>
            </a:xfrm>
            <a:prstGeom prst="straightConnector1">
              <a:avLst/>
            </a:prstGeom>
            <a:ln>
              <a:headEnd/>
              <a:tailEnd/>
            </a:ln>
            <a:extLst>
              <a:ext uri="{909E8E84-426E-40DD-AFC4-6F175D3DCCD1}">
                <a14:hiddenFill xmlns:a14="http://schemas.microsoft.com/office/drawing/2010/main">
                  <a:noFill/>
                </a14:hiddenFill>
              </a:ext>
            </a:extLst>
          </p:spPr>
          <p:style>
            <a:lnRef idx="3">
              <a:schemeClr val="lt1"/>
            </a:lnRef>
            <a:fillRef idx="1">
              <a:schemeClr val="accent1"/>
            </a:fillRef>
            <a:effectRef idx="1">
              <a:schemeClr val="accent1"/>
            </a:effectRef>
            <a:fontRef idx="minor">
              <a:schemeClr val="lt1"/>
            </a:fontRef>
          </p:style>
        </p:cxnSp>
        <p:cxnSp>
          <p:nvCxnSpPr>
            <p:cNvPr id="3104" name="AutoShape 31"/>
            <p:cNvCxnSpPr>
              <a:cxnSpLocks noChangeShapeType="1"/>
              <a:stCxn id="1471511" idx="3"/>
              <a:endCxn id="1471514" idx="1"/>
            </p:cNvCxnSpPr>
            <p:nvPr/>
          </p:nvCxnSpPr>
          <p:spPr bwMode="auto">
            <a:xfrm flipV="1">
              <a:off x="4382" y="1712"/>
              <a:ext cx="311" cy="1"/>
            </a:xfrm>
            <a:prstGeom prst="straightConnector1">
              <a:avLst/>
            </a:prstGeom>
            <a:ln>
              <a:headEnd/>
              <a:tailEnd/>
            </a:ln>
            <a:extLst>
              <a:ext uri="{909E8E84-426E-40DD-AFC4-6F175D3DCCD1}">
                <a14:hiddenFill xmlns:a14="http://schemas.microsoft.com/office/drawing/2010/main">
                  <a:noFill/>
                </a14:hiddenFill>
              </a:ext>
            </a:extLst>
          </p:spPr>
          <p:style>
            <a:lnRef idx="3">
              <a:schemeClr val="lt1"/>
            </a:lnRef>
            <a:fillRef idx="1">
              <a:schemeClr val="accent1"/>
            </a:fillRef>
            <a:effectRef idx="1">
              <a:schemeClr val="accent1"/>
            </a:effectRef>
            <a:fontRef idx="minor">
              <a:schemeClr val="lt1"/>
            </a:fontRef>
          </p:style>
        </p:cxnSp>
        <p:sp>
          <p:nvSpPr>
            <p:cNvPr id="1471520" name="Rectangle 32"/>
            <p:cNvSpPr>
              <a:spLocks noChangeArrowheads="1"/>
            </p:cNvSpPr>
            <p:nvPr/>
          </p:nvSpPr>
          <p:spPr bwMode="auto">
            <a:xfrm>
              <a:off x="4236" y="1448"/>
              <a:ext cx="563" cy="265"/>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mn-ea"/>
                  <a:cs typeface="+mn-cs"/>
                </a:rPr>
                <a:t>1</a:t>
              </a:r>
            </a:p>
          </p:txBody>
        </p:sp>
      </p:grpSp>
      <p:sp>
        <p:nvSpPr>
          <p:cNvPr id="3078" name="Rectangle 33"/>
          <p:cNvSpPr>
            <a:spLocks noChangeArrowheads="1"/>
          </p:cNvSpPr>
          <p:nvPr/>
        </p:nvSpPr>
        <p:spPr bwMode="auto">
          <a:xfrm>
            <a:off x="985259" y="3794846"/>
            <a:ext cx="3019698"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spcBef>
                <a:spcPct val="0"/>
              </a:spcBef>
              <a:buFont typeface="Wingdings" pitchFamily="2" charset="2"/>
              <a:buNone/>
            </a:pPr>
            <a:r>
              <a:rPr lang="zh-CN" altLang="en-US" sz="3200" dirty="0">
                <a:solidFill>
                  <a:srgbClr val="FF9900"/>
                </a:solidFill>
                <a:latin typeface="微软雅黑" panose="020B0503020204020204" pitchFamily="34" charset="-122"/>
                <a:ea typeface="微软雅黑" panose="020B0503020204020204" pitchFamily="34" charset="-122"/>
                <a:cs typeface="+mj-cs"/>
              </a:rPr>
              <a:t>另有语义约定</a:t>
            </a:r>
            <a:r>
              <a:rPr lang="en-US" altLang="zh-CN" sz="3200" dirty="0">
                <a:solidFill>
                  <a:srgbClr val="FF9900"/>
                </a:solidFill>
                <a:latin typeface="微软雅黑" panose="020B0503020204020204" pitchFamily="34" charset="-122"/>
                <a:ea typeface="微软雅黑" panose="020B0503020204020204" pitchFamily="34" charset="-122"/>
                <a:cs typeface="+mj-cs"/>
              </a:rPr>
              <a:t>:</a:t>
            </a:r>
          </a:p>
        </p:txBody>
      </p:sp>
    </p:spTree>
  </p:cSld>
  <p:clrMapOvr>
    <a:overrideClrMapping bg1="lt1" tx1="dk1" bg2="lt2" tx2="dk2" accent1="accent1" accent2="accent2" accent3="accent3" accent4="accent4" accent5="accent5" accent6="accent6" hlink="hlink" folHlink="folHlink"/>
  </p:clrMapOvr>
  <p:transition spd="slow">
    <p:push dir="u"/>
    <p:sndAc>
      <p:stSnd>
        <p:snd r:embed="rId3" name="arrow.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487488" y="980728"/>
            <a:ext cx="10273302"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30000"/>
              </a:spcBef>
              <a:spcAft>
                <a:spcPct val="7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设有</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关系模式R</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U,F)</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，其中</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U={A</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B</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D</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E</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G}, </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F={AB→C, C→A, BC→D, ACD→B, D→EG, BE→C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CG→BD, CE→AG},</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求</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(DE)</a:t>
            </a:r>
            <a:r>
              <a:rPr kumimoji="1" lang="en-US" altLang="zh-CN" sz="3200" b="0" i="0" u="none" strike="noStrike" kern="1200" cap="none" spc="0" normalizeH="0" baseline="3000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p>
        </p:txBody>
      </p:sp>
      <p:sp>
        <p:nvSpPr>
          <p:cNvPr id="4" name="六边形 3">
            <a:extLst>
              <a:ext uri="{FF2B5EF4-FFF2-40B4-BE49-F238E27FC236}">
                <a16:creationId xmlns:a16="http://schemas.microsoft.com/office/drawing/2014/main" id="{91ADC8A2-439E-451E-A8E0-03E6473D0A3A}"/>
              </a:ext>
            </a:extLst>
          </p:cNvPr>
          <p:cNvSpPr/>
          <p:nvPr/>
        </p:nvSpPr>
        <p:spPr>
          <a:xfrm>
            <a:off x="551384" y="1161584"/>
            <a:ext cx="844440" cy="781288"/>
          </a:xfrm>
          <a:prstGeom prst="hexagon">
            <a:avLst/>
          </a:prstGeom>
          <a:solidFill>
            <a:srgbClr val="660066"/>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a:spAutoFit/>
          </a:bodyPr>
          <a:lstStyle/>
          <a:p>
            <a:pPr fontAlgn="base">
              <a:spcBef>
                <a:spcPct val="0"/>
              </a:spcBef>
              <a:spcAft>
                <a:spcPct val="25000"/>
              </a:spcAft>
              <a:buSzPct val="80000"/>
            </a:pPr>
            <a:r>
              <a:rPr kumimoji="1" lang="zh-CN" altLang="en-US" sz="2800" b="1" dirty="0">
                <a:solidFill>
                  <a:srgbClr val="FFFFFF"/>
                </a:solidFill>
                <a:latin typeface="+mn-ea"/>
              </a:rPr>
              <a:t>例</a:t>
            </a:r>
          </a:p>
        </p:txBody>
      </p:sp>
      <p:sp>
        <p:nvSpPr>
          <p:cNvPr id="5" name="Freeform 6">
            <a:extLst>
              <a:ext uri="{FF2B5EF4-FFF2-40B4-BE49-F238E27FC236}">
                <a16:creationId xmlns:a16="http://schemas.microsoft.com/office/drawing/2014/main" id="{B33C6A09-30AC-465E-97B4-776420D4EBBD}"/>
              </a:ext>
            </a:extLst>
          </p:cNvPr>
          <p:cNvSpPr>
            <a:spLocks/>
          </p:cNvSpPr>
          <p:nvPr/>
        </p:nvSpPr>
        <p:spPr bwMode="auto">
          <a:xfrm>
            <a:off x="8400256" y="1678807"/>
            <a:ext cx="598487" cy="292100"/>
          </a:xfrm>
          <a:custGeom>
            <a:avLst/>
            <a:gdLst/>
            <a:ahLst/>
            <a:cxnLst>
              <a:cxn ang="0">
                <a:pos x="0" y="79"/>
              </a:cxn>
              <a:cxn ang="0">
                <a:pos x="121" y="184"/>
              </a:cxn>
              <a:cxn ang="0">
                <a:pos x="377" y="0"/>
              </a:cxn>
            </a:cxnLst>
            <a:rect l="0" t="0" r="r" b="b"/>
            <a:pathLst>
              <a:path w="377" h="184">
                <a:moveTo>
                  <a:pt x="0" y="79"/>
                </a:moveTo>
                <a:lnTo>
                  <a:pt x="121" y="184"/>
                </a:lnTo>
                <a:lnTo>
                  <a:pt x="377" y="0"/>
                </a:lnTo>
              </a:path>
            </a:pathLst>
          </a:custGeom>
          <a:noFill/>
          <a:ln w="57150" cap="sq" cmpd="sng">
            <a:solidFill>
              <a:srgbClr val="FF0000"/>
            </a:solidFill>
            <a:prstDash val="solid"/>
            <a:round/>
            <a:headEnd type="none" w="med" len="med"/>
            <a:tailEnd type="none" w="med" len="me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6" name="Rectangle 5">
            <a:extLst>
              <a:ext uri="{FF2B5EF4-FFF2-40B4-BE49-F238E27FC236}">
                <a16:creationId xmlns:a16="http://schemas.microsoft.com/office/drawing/2014/main" id="{2F3D111E-FAA5-4F9D-876A-78D15F6BED67}"/>
              </a:ext>
            </a:extLst>
          </p:cNvPr>
          <p:cNvSpPr>
            <a:spLocks noChangeArrowheads="1"/>
          </p:cNvSpPr>
          <p:nvPr/>
        </p:nvSpPr>
        <p:spPr bwMode="auto">
          <a:xfrm>
            <a:off x="1395824" y="2668986"/>
            <a:ext cx="9577064" cy="1311275"/>
          </a:xfrm>
          <a:prstGeom prst="rect">
            <a:avLst/>
          </a:prstGeom>
          <a:noFill/>
          <a:ln w="12700" cap="sq" algn="ctr">
            <a:noFill/>
            <a:miter lim="800000"/>
            <a:headEnd/>
            <a:tailEnd/>
          </a:ln>
          <a:effectLst/>
        </p:spPr>
        <p:txBody>
          <a:bodyPr/>
          <a:lstStyle/>
          <a:p>
            <a:pPr marL="0" marR="0" lvl="0" indent="0" algn="l" defTabSz="914400" rtl="0" eaLnBrk="1" fontAlgn="base" latinLnBrk="0" hangingPunct="1">
              <a:lnSpc>
                <a:spcPct val="100000"/>
              </a:lnSpc>
              <a:spcBef>
                <a:spcPct val="0"/>
              </a:spcBef>
              <a:spcAft>
                <a:spcPts val="6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第二次：</a:t>
            </a:r>
          </a:p>
          <a:p>
            <a:pPr marL="0" marR="0" lvl="0" indent="0" algn="l" defTabSz="914400" rtl="0" eaLnBrk="1" fontAlgn="base" latinLnBrk="0" hangingPunct="1">
              <a:lnSpc>
                <a:spcPct val="100000"/>
              </a:lnSpc>
              <a:spcBef>
                <a:spcPct val="0"/>
              </a:spcBef>
              <a:spcAft>
                <a:spcPts val="6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当前</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(DE)</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 </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 {D,E,G}</a:t>
            </a:r>
          </a:p>
          <a:p>
            <a:pPr marL="0" marR="0" lvl="0" indent="0" algn="l" defTabSz="914400" rtl="0" eaLnBrk="1" fontAlgn="base" latinLnBrk="0" hangingPunct="1">
              <a:lnSpc>
                <a:spcPct val="100000"/>
              </a:lnSpc>
              <a:spcBef>
                <a:spcPct val="0"/>
              </a:spcBef>
              <a:spcAft>
                <a:spcPts val="6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找出</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中所有决定因子包含在</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(DE)</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中的函数依赖，将其右边部分并入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(DE)</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，并将其从</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中删除。</a:t>
            </a:r>
          </a:p>
          <a:p>
            <a:pPr marL="0" marR="0" lvl="0" indent="0" algn="l" defTabSz="914400" rtl="0" eaLnBrk="1" fontAlgn="base" latinLnBrk="0" hangingPunct="1">
              <a:lnSpc>
                <a:spcPct val="100000"/>
              </a:lnSpc>
              <a:spcBef>
                <a:spcPct val="0"/>
              </a:spcBef>
              <a:spcAft>
                <a:spcPts val="6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得到新</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(DE)</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 </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 {D,E,G}</a:t>
            </a:r>
          </a:p>
          <a:p>
            <a:pPr marL="0" marR="0" lvl="0" indent="0" algn="l" defTabSz="914400" rtl="0" eaLnBrk="1" fontAlgn="base" latinLnBrk="0" hangingPunct="1">
              <a:lnSpc>
                <a:spcPct val="100000"/>
              </a:lnSpc>
              <a:spcBef>
                <a:spcPct val="0"/>
              </a:spcBef>
              <a:spcAft>
                <a:spcPts val="6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此时</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(DE)</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与第上一次相比已没有变化，这就是最终的</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(DE)</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 </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rPr>
              <a:t>，结束。</a:t>
            </a:r>
            <a:endPar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endParaRPr>
          </a:p>
        </p:txBody>
      </p:sp>
      <p:sp>
        <p:nvSpPr>
          <p:cNvPr id="9" name="Rectangle 3">
            <a:extLst>
              <a:ext uri="{FF2B5EF4-FFF2-40B4-BE49-F238E27FC236}">
                <a16:creationId xmlns:a16="http://schemas.microsoft.com/office/drawing/2014/main" id="{6069F907-EC02-4FAB-A757-EEC359CD0AD5}"/>
              </a:ext>
            </a:extLst>
          </p:cNvPr>
          <p:cNvSpPr>
            <a:spLocks noGrp="1" noChangeArrowheads="1"/>
          </p:cNvSpPr>
          <p:nvPr>
            <p:ph type="title"/>
          </p:nvPr>
        </p:nvSpPr>
        <p:spPr>
          <a:xfrm>
            <a:off x="983432" y="16905"/>
            <a:ext cx="2880320"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属性集闭包</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Tree>
    <p:extLst>
      <p:ext uri="{BB962C8B-B14F-4D97-AF65-F5344CB8AC3E}">
        <p14:creationId xmlns:p14="http://schemas.microsoft.com/office/powerpoint/2010/main" val="1612606504"/>
      </p:ext>
    </p:extLst>
  </p:cSld>
  <p:clrMapOvr>
    <a:masterClrMapping/>
  </p:clrMapOvr>
  <mc:AlternateContent xmlns:mc="http://schemas.openxmlformats.org/markup-compatibility/2006" xmlns:p159="http://schemas.microsoft.com/office/powerpoint/2015/09/main">
    <mc:Choice Requires="p159">
      <p:transition spd="slow">
        <p159:morph option="byObject"/>
        <p:sndAc>
          <p:stSnd>
            <p:snd r:embed="rId2" name="arrow.wav"/>
          </p:stSnd>
        </p:sndAc>
      </p:transition>
    </mc:Choice>
    <mc:Fallback xmlns="">
      <p:transition spd="slow">
        <p:fade/>
        <p:sndAc>
          <p:stSnd>
            <p:snd r:embed="rId3" name="arrow.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983432" y="1010667"/>
            <a:ext cx="8382000"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30000"/>
              </a:spcBef>
              <a:spcAft>
                <a:spcPct val="7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属性集闭包应用的一个重要定理</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a:t>
            </a:r>
            <a:endPar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latin typeface="+mn-ea"/>
              <a:cs typeface="+mn-cs"/>
            </a:endParaRPr>
          </a:p>
        </p:txBody>
      </p:sp>
      <p:sp>
        <p:nvSpPr>
          <p:cNvPr id="4" name="Rectangle 5"/>
          <p:cNvSpPr>
            <a:spLocks noChangeArrowheads="1"/>
          </p:cNvSpPr>
          <p:nvPr/>
        </p:nvSpPr>
        <p:spPr bwMode="auto">
          <a:xfrm>
            <a:off x="973916" y="1730832"/>
            <a:ext cx="10657754" cy="1311275"/>
          </a:xfrm>
          <a:prstGeom prst="rect">
            <a:avLst/>
          </a:prstGeom>
          <a:noFill/>
          <a:ln w="12700" cap="sq" algn="ctr">
            <a:noFill/>
            <a:miter lim="800000"/>
            <a:headEnd/>
            <a:tailEnd/>
          </a:ln>
          <a:effectLst/>
        </p:spPr>
        <p:txBody>
          <a:bodyPr/>
          <a:lstStyle/>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设</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F</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是属性集</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U</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上的函数依赖集，</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X</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与</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Y</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是</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U</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的子集，则</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X→Y</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能由</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F</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根据</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Armstrong</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公理导出的充分必要条件是</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Y</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sym typeface="Symbol" pitchFamily="18" charset="2"/>
              </a:rPr>
              <a:t></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X</a:t>
            </a:r>
            <a:r>
              <a:rPr kumimoji="1" lang="en-US" altLang="zh-CN" sz="3200" b="0" i="0" u="none" strike="noStrike" kern="1200" cap="none" spc="0" normalizeH="0" baseline="30000" noProof="0" dirty="0">
                <a:ln>
                  <a:noFill/>
                </a:ln>
                <a:solidFill>
                  <a:srgbClr val="FFFFFF"/>
                </a:solidFill>
                <a:effectLst>
                  <a:outerShdw blurRad="38100" dist="38100" dir="2700000" algn="tl">
                    <a:srgbClr val="000000"/>
                  </a:outerShdw>
                </a:effectLst>
                <a:uLnTx/>
                <a:uFillTx/>
                <a:latin typeface="+mn-ea"/>
                <a:cs typeface="+mn-cs"/>
              </a:rPr>
              <a:t>+</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mn-ea"/>
                <a:cs typeface="+mn-cs"/>
              </a:rPr>
              <a:t>。</a:t>
            </a:r>
          </a:p>
        </p:txBody>
      </p:sp>
      <p:sp>
        <p:nvSpPr>
          <p:cNvPr id="5" name="Rectangle 6"/>
          <p:cNvSpPr>
            <a:spLocks noChangeArrowheads="1"/>
          </p:cNvSpPr>
          <p:nvPr/>
        </p:nvSpPr>
        <p:spPr bwMode="auto">
          <a:xfrm>
            <a:off x="953917" y="5085184"/>
            <a:ext cx="8318500" cy="1311275"/>
          </a:xfrm>
          <a:prstGeom prst="rect">
            <a:avLst/>
          </a:prstGeom>
          <a:noFill/>
          <a:ln w="12700" cap="sq" algn="ctr">
            <a:noFill/>
            <a:miter lim="800000"/>
            <a:headEnd/>
            <a:tailEnd/>
          </a:ln>
          <a:effectLst/>
        </p:spPr>
        <p:txBody>
          <a:bodyPr/>
          <a:lstStyle/>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20725"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解</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	(BD)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 </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 {B,D,E,G,C,A}</a:t>
            </a:r>
          </a:p>
          <a:p>
            <a:pPr marL="0" marR="0" lvl="0" indent="0" algn="l" defTabSz="914400" rtl="0" eaLnBrk="1" fontAlgn="base" latinLnBrk="0" hangingPunct="1">
              <a:lnSpc>
                <a:spcPct val="100000"/>
              </a:lnSpc>
              <a:spcBef>
                <a:spcPct val="0"/>
              </a:spcBef>
              <a:spcAft>
                <a:spcPct val="30000"/>
              </a:spcAft>
              <a:buClrTx/>
              <a:buSzPct val="80000"/>
              <a:buFont typeface="Wingdings" pitchFamily="2" charset="2"/>
              <a:buNone/>
              <a:tabLst>
                <a:tab pos="715963" algn="l"/>
                <a:tab pos="1905000" algn="l"/>
              </a:tabLst>
              <a:defRPr/>
            </a:pP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	(AC)</a:t>
            </a:r>
            <a:r>
              <a:rPr kumimoji="1" lang="zh-CN" altLang="en-US" sz="28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sym typeface="Symbol" pitchFamily="18" charset="2"/>
              </a:rPr>
              <a:t> </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 </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 </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所以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F</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sym typeface="Symbol" pitchFamily="18" charset="2"/>
              </a:rPr>
              <a:t>|=</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BD→AC</a:t>
            </a:r>
            <a:endPar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endParaRPr>
          </a:p>
        </p:txBody>
      </p:sp>
      <p:sp>
        <p:nvSpPr>
          <p:cNvPr id="6" name="Text Box 7"/>
          <p:cNvSpPr txBox="1">
            <a:spLocks noChangeArrowheads="1"/>
          </p:cNvSpPr>
          <p:nvPr/>
        </p:nvSpPr>
        <p:spPr bwMode="auto">
          <a:xfrm>
            <a:off x="973916" y="3423575"/>
            <a:ext cx="9433049"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30000"/>
              </a:spcBef>
              <a:spcAft>
                <a:spcPct val="7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设有</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关系模式R</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U,F)</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，其中</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U={A，B，C，D, E, G}, </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F={AB→C, C→A, BC→D, ACD→B, D→EG, BE→C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CG→BD, CE→AG},</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 </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证明</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F</a:t>
            </a:r>
            <a:r>
              <a:rPr kumimoji="1" lang="en-US"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sym typeface="Symbol" pitchFamily="18" charset="2"/>
              </a:rPr>
              <a:t>|=</a:t>
            </a:r>
            <a:r>
              <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BD→AC</a:t>
            </a:r>
            <a:r>
              <a:rPr kumimoji="1" lang="zh-CN" altLang="en-US"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rPr>
              <a:t>。</a:t>
            </a:r>
            <a:endParaRPr kumimoji="1" lang="zh-CN" altLang="zh-CN" sz="3200" b="0" i="0" u="none" strike="noStrike" kern="1200" cap="none" spc="0" normalizeH="0" baseline="0" noProof="0" dirty="0">
              <a:ln>
                <a:noFill/>
              </a:ln>
              <a:solidFill>
                <a:srgbClr val="99FF99"/>
              </a:solidFill>
              <a:effectLst>
                <a:outerShdw blurRad="38100" dist="38100" dir="2700000" algn="tl">
                  <a:srgbClr val="000000"/>
                </a:outerShdw>
              </a:effectLst>
              <a:uLnTx/>
              <a:uFillTx/>
              <a:ea typeface="楷体_GB2312" pitchFamily="49" charset="-122"/>
              <a:cs typeface="+mn-cs"/>
            </a:endParaRPr>
          </a:p>
        </p:txBody>
      </p:sp>
      <p:sp>
        <p:nvSpPr>
          <p:cNvPr id="9" name="Rectangle 3">
            <a:extLst>
              <a:ext uri="{FF2B5EF4-FFF2-40B4-BE49-F238E27FC236}">
                <a16:creationId xmlns:a16="http://schemas.microsoft.com/office/drawing/2014/main" id="{378EA4D4-5EA3-400A-8452-1D7F9B486512}"/>
              </a:ext>
            </a:extLst>
          </p:cNvPr>
          <p:cNvSpPr>
            <a:spLocks noGrp="1" noChangeArrowheads="1"/>
          </p:cNvSpPr>
          <p:nvPr>
            <p:ph type="title"/>
          </p:nvPr>
        </p:nvSpPr>
        <p:spPr>
          <a:xfrm>
            <a:off x="983432" y="16905"/>
            <a:ext cx="2880320"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属性集闭包</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Tree>
    <p:extLst>
      <p:ext uri="{BB962C8B-B14F-4D97-AF65-F5344CB8AC3E}">
        <p14:creationId xmlns:p14="http://schemas.microsoft.com/office/powerpoint/2010/main" val="1837679550"/>
      </p:ext>
    </p:extLst>
  </p:cSld>
  <p:clrMapOvr>
    <a:masterClrMapping/>
  </p:clrMapOvr>
  <p:transition spd="slow">
    <p:wipe dir="r"/>
    <p:sndAc>
      <p:stSnd>
        <p:snd r:embed="rId2" name="arrow.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a:xfrm>
            <a:off x="911424" y="0"/>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函数依赖的等价</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
        <p:nvSpPr>
          <p:cNvPr id="1508356" name="Text Box 4"/>
          <p:cNvSpPr txBox="1">
            <a:spLocks noChangeArrowheads="1"/>
          </p:cNvSpPr>
          <p:nvPr/>
        </p:nvSpPr>
        <p:spPr bwMode="auto">
          <a:xfrm>
            <a:off x="898676" y="980728"/>
            <a:ext cx="10813947"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30000"/>
              </a:spcBef>
              <a:spcAft>
                <a:spcPct val="45000"/>
              </a:spcAft>
              <a:buClrTx/>
              <a:buSzPct val="80000"/>
              <a:buFont typeface="Wingdings" pitchFamily="2" charset="2"/>
              <a:buNone/>
              <a:tabLst>
                <a:tab pos="1071563"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关系模式</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R(U)</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上的两个函数依赖集</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和</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G</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，如果满足</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F</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latin typeface="+mn-ea"/>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=G</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latin typeface="+mn-ea"/>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，则称</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和</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G</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是等价的。</a:t>
            </a:r>
          </a:p>
          <a:p>
            <a:pPr marL="0" marR="0" lvl="0" indent="0" algn="l" defTabSz="914400" rtl="0" eaLnBrk="1" fontAlgn="base" latinLnBrk="0" hangingPunct="1">
              <a:lnSpc>
                <a:spcPct val="100000"/>
              </a:lnSpc>
              <a:spcBef>
                <a:spcPct val="30000"/>
              </a:spcBef>
              <a:spcAft>
                <a:spcPct val="45000"/>
              </a:spcAft>
              <a:buClrTx/>
              <a:buSzPct val="80000"/>
              <a:buFont typeface="Wingdings" pitchFamily="2" charset="2"/>
              <a:buNone/>
              <a:tabLst>
                <a:tab pos="1071563" algn="l"/>
              </a:tabLst>
              <a:defRPr/>
            </a:pP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F</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latin typeface="+mn-ea"/>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=G</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latin typeface="+mn-ea"/>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的充要条件是</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sym typeface="Symbol" pitchFamily="18" charset="2"/>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sym typeface="Symbol" pitchFamily="18" charset="2"/>
              </a:rPr>
              <a:t>G</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latin typeface="+mn-ea"/>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 G</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sym typeface="Symbol" pitchFamily="18" charset="2"/>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sym typeface="Symbol" pitchFamily="18" charset="2"/>
              </a:rPr>
              <a:t>F</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latin typeface="+mn-ea"/>
                <a:cs typeface="+mn-cs"/>
              </a:rPr>
              <a:t>+</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a:t>
            </a:r>
          </a:p>
        </p:txBody>
      </p:sp>
      <p:sp>
        <p:nvSpPr>
          <p:cNvPr id="1508357" name="Text Box 5"/>
          <p:cNvSpPr txBox="1">
            <a:spLocks noChangeArrowheads="1"/>
          </p:cNvSpPr>
          <p:nvPr/>
        </p:nvSpPr>
        <p:spPr bwMode="auto">
          <a:xfrm>
            <a:off x="889339" y="3105150"/>
            <a:ext cx="10353020" cy="6477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2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例如关系模式</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R(U)</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U={A,B,C}</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a:t>
            </a:r>
            <a:endPar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endParaRPr>
          </a:p>
          <a:p>
            <a:pPr marL="0" marR="0" lvl="0" indent="0" algn="l" defTabSz="914400" rtl="0" eaLnBrk="1" fontAlgn="base" latinLnBrk="0" hangingPunct="1">
              <a:lnSpc>
                <a:spcPct val="100000"/>
              </a:lnSpc>
              <a:spcBef>
                <a:spcPct val="0"/>
              </a:spcBef>
              <a:spcAft>
                <a:spcPct val="20000"/>
              </a:spcAft>
              <a:buClrTx/>
              <a:buSzPct val="80000"/>
              <a:buFont typeface="Wingdings" pitchFamily="2" charset="2"/>
              <a:buNone/>
              <a:tabLst>
                <a:tab pos="715963" algn="l"/>
                <a:tab pos="1905000" algn="l"/>
              </a:tabLst>
              <a:defRPr/>
            </a:pP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F</a:t>
            </a:r>
            <a:r>
              <a:rPr kumimoji="1" lang="zh-CN"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a:t>
            </a:r>
            <a:r>
              <a:rPr kumimoji="1" lang="zh-CN"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A→BC,B→C}</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，G</a:t>
            </a:r>
            <a:r>
              <a:rPr kumimoji="1" lang="zh-CN"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={A→B,B→C}</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中</a:t>
            </a:r>
          </a:p>
          <a:p>
            <a:pPr marL="0" marR="0" lvl="0" indent="0" algn="l" defTabSz="914400" rtl="0" eaLnBrk="1" fontAlgn="base" latinLnBrk="0" hangingPunct="1">
              <a:lnSpc>
                <a:spcPct val="100000"/>
              </a:lnSpc>
              <a:spcBef>
                <a:spcPct val="0"/>
              </a:spcBef>
              <a:spcAft>
                <a:spcPct val="2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由于从</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F</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中的</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A</a:t>
            </a:r>
            <a:r>
              <a:rPr kumimoji="1" lang="zh-CN"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→BC</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分解即可得到</a:t>
            </a:r>
            <a:r>
              <a:rPr kumimoji="1" lang="zh-CN"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A→B</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和</a:t>
            </a:r>
            <a:r>
              <a:rPr kumimoji="1" lang="zh-CN"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B→C</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，即</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G</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sym typeface="Symbol" pitchFamily="18" charset="2"/>
              </a:rPr>
              <a:t></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sym typeface="Symbol" pitchFamily="18" charset="2"/>
              </a:rPr>
              <a:t>F</a:t>
            </a:r>
            <a:r>
              <a:rPr kumimoji="1" lang="en-US" altLang="zh-CN" sz="3200" b="0" i="0" u="none" strike="noStrike" kern="1200" cap="none" spc="0" normalizeH="0" baseline="3000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sym typeface="Symbol" pitchFamily="18" charset="2"/>
              </a:rPr>
              <a:t>+</a:t>
            </a:r>
          </a:p>
          <a:p>
            <a:pPr marL="0" marR="0" lvl="0" indent="0" algn="l" defTabSz="914400" rtl="0" eaLnBrk="1" fontAlgn="base" latinLnBrk="0" hangingPunct="1">
              <a:lnSpc>
                <a:spcPct val="100000"/>
              </a:lnSpc>
              <a:spcBef>
                <a:spcPct val="0"/>
              </a:spcBef>
              <a:spcAft>
                <a:spcPct val="2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同理从</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G</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中的</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A</a:t>
            </a:r>
            <a:r>
              <a:rPr kumimoji="1" lang="zh-CN"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→B</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和</a:t>
            </a:r>
            <a:r>
              <a:rPr kumimoji="1" lang="zh-CN"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B→C</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传递可得</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A</a:t>
            </a:r>
            <a:r>
              <a:rPr kumimoji="1" lang="zh-CN"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→C</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，进而合并得</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A</a:t>
            </a:r>
            <a:r>
              <a:rPr kumimoji="1" lang="zh-CN"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B</a:t>
            </a:r>
            <a:r>
              <a:rPr kumimoji="1" lang="zh-CN"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C</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，即</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F</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sym typeface="Symbol" pitchFamily="18" charset="2"/>
              </a:rPr>
              <a:t></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sym typeface="Symbol" pitchFamily="18" charset="2"/>
              </a:rPr>
              <a:t>G</a:t>
            </a:r>
            <a:r>
              <a:rPr kumimoji="1" lang="en-US" altLang="zh-CN" sz="3200" b="0" i="0" u="none" strike="noStrike" kern="1200" cap="none" spc="0" normalizeH="0" baseline="3000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sym typeface="Symbol" pitchFamily="18" charset="2"/>
              </a:rPr>
              <a:t>+</a:t>
            </a:r>
            <a:endParaRPr kumimoji="1" lang="zh-CN" altLang="en-US" sz="3200" b="0" i="0" u="none" strike="noStrike" kern="1200" cap="none" spc="0" normalizeH="0" baseline="3000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sym typeface="Symbol" pitchFamily="18" charset="2"/>
            </a:endParaRPr>
          </a:p>
          <a:p>
            <a:pPr marL="0" marR="0" lvl="0" indent="0" algn="l" defTabSz="914400" rtl="0" eaLnBrk="1" fontAlgn="base" latinLnBrk="0" hangingPunct="1">
              <a:lnSpc>
                <a:spcPct val="100000"/>
              </a:lnSpc>
              <a:spcBef>
                <a:spcPct val="0"/>
              </a:spcBef>
              <a:spcAft>
                <a:spcPct val="20000"/>
              </a:spcAft>
              <a:buClrTx/>
              <a:buSzPct val="80000"/>
              <a:buFont typeface="Wingdings" pitchFamily="2" charset="2"/>
              <a:buNone/>
              <a:tabLst>
                <a:tab pos="715963" algn="l"/>
                <a:tab pos="1905000" algn="l"/>
              </a:tabLst>
              <a:defRPr/>
            </a:pP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故有</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F</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与</a:t>
            </a:r>
            <a:r>
              <a:rPr kumimoji="1" lang="en-US" altLang="zh-CN"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G</a:t>
            </a: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等价。</a:t>
            </a:r>
            <a:endParaRPr kumimoji="1" lang="zh-CN" altLang="zh-CN" sz="3200" b="0" i="0" u="none" strike="noStrike" kern="1200" cap="none" spc="0" normalizeH="0" baseline="30000" noProof="0" dirty="0">
              <a:ln>
                <a:noFill/>
              </a:ln>
              <a:solidFill>
                <a:srgbClr val="99FF33"/>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sym typeface="Symbol"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sndAc>
          <p:stSnd>
            <p:snd r:embed="rId2" name="arrow.wav"/>
          </p:stSnd>
        </p:sndAc>
      </p:transition>
    </mc:Choice>
    <mc:Fallback xmlns="">
      <p:transition spd="slow">
        <p:fade/>
        <p:sndAc>
          <p:stSnd>
            <p:snd r:embed="rId3" name="arrow.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380" name="Text Box 4"/>
          <p:cNvSpPr txBox="1">
            <a:spLocks noChangeArrowheads="1"/>
          </p:cNvSpPr>
          <p:nvPr/>
        </p:nvSpPr>
        <p:spPr bwMode="auto">
          <a:xfrm>
            <a:off x="839416" y="1052736"/>
            <a:ext cx="10037284" cy="1143000"/>
          </a:xfrm>
          <a:prstGeom prst="rect">
            <a:avLst/>
          </a:prstGeom>
          <a:noFill/>
          <a:ln w="12700" cap="sq">
            <a:noFill/>
            <a:miter lim="800000"/>
            <a:headEnd type="none" w="sm" len="sm"/>
            <a:tailEnd type="none" w="sm" len="sm"/>
          </a:ln>
          <a:effectLst/>
        </p:spPr>
        <p:txBody>
          <a:bodyPr/>
          <a:lstStyle/>
          <a:p>
            <a:pPr marL="457200" marR="0" lvl="0" indent="-457200" algn="just" defTabSz="914400" rtl="0" eaLnBrk="1" fontAlgn="base" latinLnBrk="0" hangingPunct="1">
              <a:lnSpc>
                <a:spcPct val="100000"/>
              </a:lnSpc>
              <a:spcBef>
                <a:spcPct val="0"/>
              </a:spcBef>
              <a:spcAft>
                <a:spcPct val="25000"/>
              </a:spcAft>
              <a:buClrTx/>
              <a:buSzPct val="80000"/>
              <a:buFont typeface="Wingdings" pitchFamily="2" charset="2"/>
              <a:buNone/>
              <a:tabLst>
                <a:tab pos="1071563"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如果函数集</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满足：</a:t>
            </a:r>
          </a:p>
          <a:p>
            <a:pPr marL="457200" marR="0" lvl="0" indent="-457200" algn="just" defTabSz="914400" rtl="0" eaLnBrk="1" fontAlgn="base" latinLnBrk="0" hangingPunct="1">
              <a:lnSpc>
                <a:spcPct val="100000"/>
              </a:lnSpc>
              <a:spcBef>
                <a:spcPct val="0"/>
              </a:spcBef>
              <a:spcAft>
                <a:spcPct val="25000"/>
              </a:spcAft>
              <a:buClrTx/>
              <a:buSzPct val="80000"/>
              <a:buFont typeface="Wingdings" pitchFamily="2" charset="2"/>
              <a:buAutoNum type="arabicParenR"/>
              <a:tabLst>
                <a:tab pos="1071563" algn="l"/>
              </a:tabLst>
              <a:defRPr/>
            </a:pP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中的任一函数依赖</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的右部都是单属性；</a:t>
            </a:r>
          </a:p>
          <a:p>
            <a:pPr marL="457200" marR="0" lvl="0" indent="-457200" algn="just" defTabSz="914400" rtl="0" eaLnBrk="1" fontAlgn="base" latinLnBrk="0" hangingPunct="1">
              <a:lnSpc>
                <a:spcPct val="100000"/>
              </a:lnSpc>
              <a:spcBef>
                <a:spcPct val="0"/>
              </a:spcBef>
              <a:spcAft>
                <a:spcPct val="25000"/>
              </a:spcAft>
              <a:buClrTx/>
              <a:buSzPct val="80000"/>
              <a:buFont typeface="Wingdings" pitchFamily="2" charset="2"/>
              <a:buAutoNum type="arabicParenR"/>
              <a:tabLst>
                <a:tab pos="1071563"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对</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中的任一函数依赖</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，有</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与</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不等价，即</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中没有冗余的函数依赖；</a:t>
            </a:r>
          </a:p>
          <a:p>
            <a:pPr marL="457200" marR="0" lvl="0" indent="-457200" algn="just" defTabSz="914400" rtl="0" eaLnBrk="1" fontAlgn="base" latinLnBrk="0" hangingPunct="1">
              <a:lnSpc>
                <a:spcPct val="100000"/>
              </a:lnSpc>
              <a:spcBef>
                <a:spcPct val="0"/>
              </a:spcBef>
              <a:spcAft>
                <a:spcPct val="25000"/>
              </a:spcAft>
              <a:buClrTx/>
              <a:buSzPct val="80000"/>
              <a:buFont typeface="Wingdings" pitchFamily="2" charset="2"/>
              <a:buAutoNum type="arabicParenR"/>
              <a:tabLst>
                <a:tab pos="1071563"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对</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中的任一函数依赖</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Z</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sym typeface="Symbol" pitchFamily="18" charset="2"/>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sym typeface="Symbol" pitchFamily="18" charset="2"/>
              </a:rPr>
              <a:t>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sym typeface="Symbol" pitchFamily="18" charset="2"/>
              </a:rPr>
              <a:t>，则</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sym typeface="Symbol" pitchFamily="18" charset="2"/>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F-{X</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 ∪{Z</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与</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不等价，即每个函数依赖的左部（决定因子）没有冗余属性。</a:t>
            </a:r>
          </a:p>
          <a:p>
            <a:pPr marL="457200" marR="0" lvl="0" indent="-457200" algn="just" defTabSz="914400" rtl="0" eaLnBrk="1" fontAlgn="base" latinLnBrk="0" hangingPunct="1">
              <a:lnSpc>
                <a:spcPct val="100000"/>
              </a:lnSpc>
              <a:spcBef>
                <a:spcPct val="0"/>
              </a:spcBef>
              <a:spcAft>
                <a:spcPct val="25000"/>
              </a:spcAft>
              <a:buClrTx/>
              <a:buSzPct val="80000"/>
              <a:buFont typeface="Wingdings" pitchFamily="2" charset="2"/>
              <a:buNone/>
              <a:tabLst>
                <a:tab pos="1071563"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则称</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为最小函数依赖集，记为</a:t>
            </a:r>
            <a:r>
              <a:rPr kumimoji="1" lang="en-US" altLang="zh-CN" sz="3200" b="0" i="0" u="none" strike="noStrike" kern="1200" cap="none" spc="0" normalizeH="0" baseline="0" noProof="0" dirty="0" err="1">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a:t>
            </a:r>
            <a:r>
              <a:rPr kumimoji="1" lang="en-US" altLang="zh-CN" sz="3200" b="0" i="0" u="none" strike="noStrike" kern="1200" cap="none" spc="0" normalizeH="0" baseline="-25000" noProof="0" dirty="0" err="1">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min</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p>
        </p:txBody>
      </p:sp>
      <p:sp>
        <p:nvSpPr>
          <p:cNvPr id="1509381" name="Text Box 5"/>
          <p:cNvSpPr txBox="1">
            <a:spLocks noChangeArrowheads="1"/>
          </p:cNvSpPr>
          <p:nvPr/>
        </p:nvSpPr>
        <p:spPr bwMode="auto">
          <a:xfrm>
            <a:off x="839416" y="5877272"/>
            <a:ext cx="8424863" cy="594320"/>
          </a:xfrm>
          <a:prstGeom prst="rect">
            <a:avLst/>
          </a:prstGeom>
          <a:noFill/>
          <a:ln w="12700" cap="sq">
            <a:noFill/>
            <a:miter lim="800000"/>
            <a:headEnd type="none" w="sm" len="sm"/>
            <a:tailEnd type="none" w="sm" len="sm"/>
          </a:ln>
          <a:effectLst/>
        </p:spPr>
        <p:txBody>
          <a:bodyPr/>
          <a:lstStyle/>
          <a:p>
            <a:pPr marL="457200" marR="0" lvl="0" indent="-457200" algn="l" defTabSz="914400" rtl="0" eaLnBrk="1" fontAlgn="base" latinLnBrk="0" hangingPunct="1">
              <a:lnSpc>
                <a:spcPct val="100000"/>
              </a:lnSpc>
              <a:spcBef>
                <a:spcPct val="0"/>
              </a:spcBef>
              <a:spcAft>
                <a:spcPct val="25000"/>
              </a:spcAft>
              <a:buClrTx/>
              <a:buSzPct val="80000"/>
              <a:buFont typeface="Wingdings" pitchFamily="2" charset="2"/>
              <a:buNone/>
              <a:tabLst>
                <a:tab pos="1071563" algn="l"/>
              </a:tabLst>
              <a:defRPr/>
            </a:pPr>
            <a:r>
              <a:rPr kumimoji="1"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ea"/>
                <a:cs typeface="+mn-cs"/>
              </a:rPr>
              <a:t>每个函数依赖集必有等价的最小函数依赖集。</a:t>
            </a:r>
            <a:endParaRPr kumimoji="1"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ea"/>
              <a:cs typeface="+mn-cs"/>
            </a:endParaRPr>
          </a:p>
        </p:txBody>
      </p:sp>
      <p:sp>
        <p:nvSpPr>
          <p:cNvPr id="7" name="Rectangle 3">
            <a:extLst>
              <a:ext uri="{FF2B5EF4-FFF2-40B4-BE49-F238E27FC236}">
                <a16:creationId xmlns:a16="http://schemas.microsoft.com/office/drawing/2014/main" id="{0442E990-638B-4065-B0B9-6FE8496B1346}"/>
              </a:ext>
            </a:extLst>
          </p:cNvPr>
          <p:cNvSpPr>
            <a:spLocks noGrp="1" noChangeArrowheads="1"/>
          </p:cNvSpPr>
          <p:nvPr>
            <p:ph type="title"/>
          </p:nvPr>
        </p:nvSpPr>
        <p:spPr>
          <a:xfrm>
            <a:off x="839416" y="5928"/>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最小函数依赖集</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Tree>
  </p:cSld>
  <p:clrMapOvr>
    <a:masterClrMapping/>
  </p:clrMapOvr>
  <p:transition spd="slow">
    <p:push dir="u"/>
    <p:sndAc>
      <p:stSnd>
        <p:snd r:embed="rId2" name="arrow.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0442E990-638B-4065-B0B9-6FE8496B1346}"/>
              </a:ext>
            </a:extLst>
          </p:cNvPr>
          <p:cNvSpPr>
            <a:spLocks noGrp="1" noChangeArrowheads="1"/>
          </p:cNvSpPr>
          <p:nvPr>
            <p:ph type="title"/>
          </p:nvPr>
        </p:nvSpPr>
        <p:spPr>
          <a:xfrm>
            <a:off x="839416" y="5928"/>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最小函数依赖集</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
        <p:nvSpPr>
          <p:cNvPr id="5" name="Text Box 4">
            <a:extLst>
              <a:ext uri="{FF2B5EF4-FFF2-40B4-BE49-F238E27FC236}">
                <a16:creationId xmlns:a16="http://schemas.microsoft.com/office/drawing/2014/main" id="{3F3525F9-A61E-4A00-8448-BD9D26B3A32E}"/>
              </a:ext>
            </a:extLst>
          </p:cNvPr>
          <p:cNvSpPr txBox="1">
            <a:spLocks noChangeArrowheads="1"/>
          </p:cNvSpPr>
          <p:nvPr/>
        </p:nvSpPr>
        <p:spPr bwMode="auto">
          <a:xfrm>
            <a:off x="1703512" y="1052736"/>
            <a:ext cx="9469016"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tab pos="1071563" algn="l"/>
              </a:tabLst>
              <a:defRPr/>
            </a:pPr>
            <a:r>
              <a:rPr kumimoji="1" lang="en-US" altLang="zh-CN" sz="3200" b="0" i="0" u="none" strike="noStrike" kern="1200" cap="none" spc="0" normalizeH="0" baseline="0" noProof="0" dirty="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R(U,F)</a:t>
            </a:r>
            <a:r>
              <a:rPr kumimoji="1" lang="zh-CN" altLang="en-US" sz="3200" b="0" i="0" u="none" strike="noStrike" kern="1200" cap="none" spc="0" normalizeH="0" baseline="0" noProof="0" dirty="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中</a:t>
            </a:r>
            <a:r>
              <a:rPr kumimoji="1" lang="en-US" altLang="zh-CN" sz="3200" b="0" i="0" u="none" strike="noStrike" kern="1200" cap="none" spc="0" normalizeH="0" baseline="0" noProof="0" dirty="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U={A,B,C},F={A→BC,B→C}</a:t>
            </a:r>
            <a:r>
              <a:rPr kumimoji="1" lang="zh-CN" altLang="en-US" sz="3200" b="0" i="0" u="none" strike="noStrike" kern="1200" cap="none" spc="0" normalizeH="0" baseline="0" noProof="0" dirty="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tab pos="1071563" algn="l"/>
              </a:tabLst>
              <a:defRPr/>
            </a:pPr>
            <a:r>
              <a:rPr kumimoji="1" lang="en-US" altLang="zh-CN" sz="3200" b="0" i="0" u="none" strike="noStrike" kern="1200" cap="none" spc="0" normalizeH="0" baseline="0" noProof="0" dirty="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A→BC</a:t>
            </a:r>
            <a:r>
              <a:rPr kumimoji="1" lang="zh-CN" altLang="en-US" sz="3200" b="0" i="0" u="none" strike="noStrike" kern="1200" cap="none" spc="0" normalizeH="0" baseline="0" noProof="0" dirty="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右端不是单属性，故</a:t>
            </a:r>
            <a:r>
              <a:rPr kumimoji="1" lang="en-US" altLang="zh-CN" sz="3200" b="0" i="0" u="none" strike="noStrike" kern="1200" cap="none" spc="0" normalizeH="0" baseline="0" noProof="0" dirty="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a:t>
            </a:r>
            <a:r>
              <a:rPr kumimoji="1" lang="zh-CN" altLang="en-US" sz="3200" b="0" i="0" u="none" strike="noStrike" kern="1200" cap="none" spc="0" normalizeH="0" baseline="0" noProof="0" dirty="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不是最小函数依赖集。</a:t>
            </a:r>
          </a:p>
        </p:txBody>
      </p:sp>
      <p:sp>
        <p:nvSpPr>
          <p:cNvPr id="6" name="Text Box 5">
            <a:extLst>
              <a:ext uri="{FF2B5EF4-FFF2-40B4-BE49-F238E27FC236}">
                <a16:creationId xmlns:a16="http://schemas.microsoft.com/office/drawing/2014/main" id="{C54921A6-043B-4737-87E7-DAC909E737B6}"/>
              </a:ext>
            </a:extLst>
          </p:cNvPr>
          <p:cNvSpPr txBox="1">
            <a:spLocks noChangeArrowheads="1"/>
          </p:cNvSpPr>
          <p:nvPr/>
        </p:nvSpPr>
        <p:spPr bwMode="auto">
          <a:xfrm>
            <a:off x="1739481" y="2852068"/>
            <a:ext cx="9469016"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tab pos="1071563" algn="l"/>
              </a:tabLst>
              <a:defRPr/>
            </a:pPr>
            <a:r>
              <a:rPr kumimoji="1" lang="en-US" altLang="zh-CN"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R(U,F)</a:t>
            </a:r>
            <a:r>
              <a:rPr kumimoji="1" lang="zh-CN" altLang="en-US"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中</a:t>
            </a:r>
            <a:r>
              <a:rPr kumimoji="1" lang="en-US" altLang="zh-CN"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U={A,B,C},F={A→B,B→C,A→C}</a:t>
            </a:r>
            <a:r>
              <a:rPr kumimoji="1" lang="zh-CN" altLang="en-US"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tab pos="1071563" algn="l"/>
              </a:tabLst>
              <a:defRPr/>
            </a:pPr>
            <a:r>
              <a:rPr kumimoji="1" lang="en-US" altLang="zh-CN"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A→C</a:t>
            </a:r>
            <a:r>
              <a:rPr kumimoji="1" lang="zh-CN" altLang="en-US"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可由</a:t>
            </a:r>
            <a:r>
              <a:rPr kumimoji="1" lang="en-US" altLang="zh-CN"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A→B</a:t>
            </a:r>
            <a:r>
              <a:rPr kumimoji="1" lang="zh-CN" altLang="en-US"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和</a:t>
            </a:r>
            <a:r>
              <a:rPr kumimoji="1" lang="en-US" altLang="zh-CN"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B→C</a:t>
            </a:r>
            <a:r>
              <a:rPr kumimoji="1" lang="zh-CN" altLang="en-US"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推出</a:t>
            </a:r>
            <a:r>
              <a:rPr kumimoji="1" lang="zh-CN" altLang="en-US" sz="3200" b="0" i="0" u="none" strike="noStrike" kern="1200" cap="none" spc="0" normalizeH="0" baseline="0" noProof="0">
                <a:ln>
                  <a:noFill/>
                </a:ln>
                <a:solidFill>
                  <a:srgbClr val="99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是冗余函数依赖，故</a:t>
            </a:r>
            <a:r>
              <a:rPr kumimoji="1" lang="en-US" altLang="zh-CN"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a:t>
            </a:r>
            <a:r>
              <a:rPr kumimoji="1" lang="zh-CN" altLang="en-US"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不是其最小函数依赖集。</a:t>
            </a:r>
          </a:p>
        </p:txBody>
      </p:sp>
      <p:sp>
        <p:nvSpPr>
          <p:cNvPr id="8" name="Text Box 6">
            <a:extLst>
              <a:ext uri="{FF2B5EF4-FFF2-40B4-BE49-F238E27FC236}">
                <a16:creationId xmlns:a16="http://schemas.microsoft.com/office/drawing/2014/main" id="{929CE0C8-A647-402B-ACDC-58421CE7C007}"/>
              </a:ext>
            </a:extLst>
          </p:cNvPr>
          <p:cNvSpPr txBox="1">
            <a:spLocks noChangeArrowheads="1"/>
          </p:cNvSpPr>
          <p:nvPr/>
        </p:nvSpPr>
        <p:spPr bwMode="auto">
          <a:xfrm>
            <a:off x="1739481" y="5233764"/>
            <a:ext cx="9469016"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tab pos="1071563" algn="l"/>
              </a:tabLst>
              <a:defRPr/>
            </a:pPr>
            <a:r>
              <a:rPr kumimoji="1" lang="en-US" altLang="zh-CN"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R(U,F)</a:t>
            </a:r>
            <a:r>
              <a:rPr kumimoji="1" lang="zh-CN" altLang="en-US"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中</a:t>
            </a:r>
            <a:r>
              <a:rPr kumimoji="1" lang="en-US" altLang="zh-CN"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U={A,B,C},F={AB→C,B→A}</a:t>
            </a:r>
            <a:r>
              <a:rPr kumimoji="1" lang="zh-CN" altLang="en-US"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tab pos="1071563" algn="l"/>
              </a:tabLst>
              <a:defRPr/>
            </a:pPr>
            <a:r>
              <a:rPr kumimoji="1" lang="en-US" altLang="zh-CN"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AB→C</a:t>
            </a:r>
            <a:r>
              <a:rPr kumimoji="1" lang="zh-CN" altLang="en-US"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中的</a:t>
            </a:r>
            <a:r>
              <a:rPr kumimoji="1" lang="en-US" altLang="zh-CN"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a:t>
            </a:r>
            <a:r>
              <a:rPr kumimoji="1" lang="zh-CN" altLang="en-US"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是冗余属性</a:t>
            </a:r>
            <a:r>
              <a:rPr kumimoji="1" lang="zh-CN" altLang="en-US" sz="3200" b="0" i="0" u="none" strike="noStrike" kern="1200" cap="none" spc="0" normalizeH="0" baseline="0" noProof="0">
                <a:ln>
                  <a:noFill/>
                </a:ln>
                <a:solidFill>
                  <a:srgbClr val="99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故</a:t>
            </a:r>
            <a:r>
              <a:rPr kumimoji="1" lang="en-US" altLang="zh-CN"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F</a:t>
            </a:r>
            <a:r>
              <a:rPr kumimoji="1" lang="zh-CN" altLang="en-US" sz="3200" b="0" i="0" u="none" strike="noStrike" kern="1200" cap="none" spc="0" normalizeH="0" baseline="0" noProof="0">
                <a:ln>
                  <a:noFill/>
                </a:ln>
                <a:solidFill>
                  <a:srgbClr val="CCFF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不是最小函数依赖集。</a:t>
            </a:r>
          </a:p>
        </p:txBody>
      </p:sp>
      <p:sp>
        <p:nvSpPr>
          <p:cNvPr id="9" name="六边形 8">
            <a:extLst>
              <a:ext uri="{FF2B5EF4-FFF2-40B4-BE49-F238E27FC236}">
                <a16:creationId xmlns:a16="http://schemas.microsoft.com/office/drawing/2014/main" id="{2157E94C-0F11-4137-8172-42F07BD63A4F}"/>
              </a:ext>
            </a:extLst>
          </p:cNvPr>
          <p:cNvSpPr/>
          <p:nvPr/>
        </p:nvSpPr>
        <p:spPr>
          <a:xfrm>
            <a:off x="551384" y="1161584"/>
            <a:ext cx="844440" cy="781288"/>
          </a:xfrm>
          <a:prstGeom prst="hexagon">
            <a:avLst/>
          </a:prstGeom>
          <a:solidFill>
            <a:srgbClr val="00B05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a:spAutoFit/>
          </a:bodyP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r>
              <a:rPr kumimoji="1"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n-ea"/>
                <a:cs typeface="+mn-cs"/>
              </a:rPr>
              <a:t>例</a:t>
            </a:r>
          </a:p>
        </p:txBody>
      </p:sp>
    </p:spTree>
    <p:extLst>
      <p:ext uri="{BB962C8B-B14F-4D97-AF65-F5344CB8AC3E}">
        <p14:creationId xmlns:p14="http://schemas.microsoft.com/office/powerpoint/2010/main" val="3556751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sndAc>
          <p:stSnd>
            <p:snd r:embed="rId2" name="arrow.wav"/>
          </p:stSnd>
        </p:sndAc>
      </p:transition>
    </mc:Choice>
    <mc:Fallback xmlns="">
      <p:transition spd="slow">
        <p:fade/>
        <p:sndAc>
          <p:stSnd>
            <p:snd r:embed="rId3" name="arrow.wav"/>
          </p:stSnd>
        </p:sndAc>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0442E990-638B-4065-B0B9-6FE8496B1346}"/>
              </a:ext>
            </a:extLst>
          </p:cNvPr>
          <p:cNvSpPr>
            <a:spLocks noGrp="1" noChangeArrowheads="1"/>
          </p:cNvSpPr>
          <p:nvPr>
            <p:ph type="title"/>
          </p:nvPr>
        </p:nvSpPr>
        <p:spPr>
          <a:xfrm>
            <a:off x="839416" y="5928"/>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最小函数依赖集</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
        <p:nvSpPr>
          <p:cNvPr id="5" name="Text Box 4">
            <a:extLst>
              <a:ext uri="{FF2B5EF4-FFF2-40B4-BE49-F238E27FC236}">
                <a16:creationId xmlns:a16="http://schemas.microsoft.com/office/drawing/2014/main" id="{576EC8D6-D1DB-4A6A-8C66-7E34521654A7}"/>
              </a:ext>
            </a:extLst>
          </p:cNvPr>
          <p:cNvSpPr txBox="1">
            <a:spLocks noChangeArrowheads="1"/>
          </p:cNvSpPr>
          <p:nvPr/>
        </p:nvSpPr>
        <p:spPr bwMode="auto">
          <a:xfrm>
            <a:off x="1487488" y="829255"/>
            <a:ext cx="10417175"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tab pos="1071563" algn="l"/>
              </a:tabLst>
              <a:defRPr/>
            </a:pPr>
            <a:r>
              <a:rPr kumimoji="1" lang="en-US" altLang="en-US" sz="3200" b="0" i="0" u="none" strike="noStrike" kern="1200" cap="none" spc="0" normalizeH="0" baseline="0" noProof="0" dirty="0" err="1">
                <a:ln>
                  <a:noFill/>
                </a:ln>
                <a:solidFill>
                  <a:srgbClr val="CCFF33"/>
                </a:solidFill>
                <a:effectLst>
                  <a:outerShdw blurRad="38100" dist="38100" dir="2700000" algn="tl">
                    <a:srgbClr val="000000"/>
                  </a:outerShdw>
                </a:effectLst>
                <a:uLnTx/>
                <a:uFillTx/>
                <a:ea typeface="楷体_GB2312" pitchFamily="49" charset="-122"/>
                <a:cs typeface="+mn-cs"/>
              </a:rPr>
              <a:t>已知关系模式R中</a:t>
            </a:r>
            <a:r>
              <a:rPr kumimoji="1" lang="en-US" altLang="zh-CN" sz="3200" b="0" i="0" u="none" strike="noStrike" kern="1200" cap="none" spc="0" normalizeH="0" baseline="0" noProof="0" dirty="0" err="1">
                <a:ln>
                  <a:noFill/>
                </a:ln>
                <a:solidFill>
                  <a:srgbClr val="CCFF33"/>
                </a:solidFill>
                <a:effectLst>
                  <a:outerShdw blurRad="38100" dist="38100" dir="2700000" algn="tl">
                    <a:srgbClr val="000000"/>
                  </a:outerShdw>
                </a:effectLst>
                <a:uLnTx/>
                <a:uFillTx/>
                <a:ea typeface="楷体_GB2312" pitchFamily="49" charset="-122"/>
                <a:cs typeface="+mn-cs"/>
              </a:rPr>
              <a:t>，U</a:t>
            </a:r>
            <a:r>
              <a:rPr kumimoji="1" lang="en-US" altLang="en-US" sz="3200" b="0" i="0" u="none" strike="noStrike" kern="1200" cap="none" spc="0" normalizeH="0" baseline="0" noProof="0" dirty="0">
                <a:ln>
                  <a:noFill/>
                </a:ln>
                <a:solidFill>
                  <a:srgbClr val="CCFF33"/>
                </a:solidFill>
                <a:effectLst>
                  <a:outerShdw blurRad="38100" dist="38100" dir="2700000" algn="tl">
                    <a:srgbClr val="000000"/>
                  </a:outerShdw>
                </a:effectLst>
                <a:uLnTx/>
                <a:uFillTx/>
                <a:ea typeface="楷体_GB2312" pitchFamily="49" charset="-122"/>
                <a:cs typeface="+mn-cs"/>
              </a:rPr>
              <a:t>={A,B,C,D,E,G},F={AB→C,C→A, BC→D, ACD→B, D→EG, BE→C, CG→BD, CE→AG},</a:t>
            </a:r>
            <a:br>
              <a:rPr kumimoji="1" lang="en-US" altLang="en-US" sz="3200" b="0" i="0" u="none" strike="noStrike" kern="1200" cap="none" spc="0" normalizeH="0" baseline="0" noProof="0" dirty="0">
                <a:ln>
                  <a:noFill/>
                </a:ln>
                <a:solidFill>
                  <a:srgbClr val="CCFF33"/>
                </a:solidFill>
                <a:effectLst>
                  <a:outerShdw blurRad="38100" dist="38100" dir="2700000" algn="tl">
                    <a:srgbClr val="000000"/>
                  </a:outerShdw>
                </a:effectLst>
                <a:uLnTx/>
                <a:uFillTx/>
                <a:ea typeface="楷体_GB2312" pitchFamily="49" charset="-122"/>
                <a:cs typeface="+mn-cs"/>
              </a:rPr>
            </a:br>
            <a:r>
              <a:rPr kumimoji="1" lang="en-US" altLang="en-US" sz="3200" b="0" i="0" u="none" strike="noStrike" kern="1200" cap="none" spc="0" normalizeH="0" baseline="0" noProof="0" dirty="0" err="1">
                <a:ln>
                  <a:noFill/>
                </a:ln>
                <a:solidFill>
                  <a:srgbClr val="CCFF33"/>
                </a:solidFill>
                <a:effectLst>
                  <a:outerShdw blurRad="38100" dist="38100" dir="2700000" algn="tl">
                    <a:srgbClr val="000000"/>
                  </a:outerShdw>
                </a:effectLst>
                <a:uLnTx/>
                <a:uFillTx/>
                <a:ea typeface="楷体_GB2312" pitchFamily="49" charset="-122"/>
                <a:cs typeface="+mn-cs"/>
              </a:rPr>
              <a:t>求F的最小函数依赖集</a:t>
            </a:r>
            <a:r>
              <a:rPr kumimoji="1" lang="en-US" altLang="zh-CN" sz="3200" b="0" i="0" u="none" strike="noStrike" kern="1200" cap="none" spc="0" normalizeH="0" baseline="0" noProof="0" dirty="0">
                <a:ln>
                  <a:noFill/>
                </a:ln>
                <a:solidFill>
                  <a:srgbClr val="CCFF33"/>
                </a:solidFill>
                <a:effectLst>
                  <a:outerShdw blurRad="38100" dist="38100" dir="2700000" algn="tl">
                    <a:srgbClr val="000000"/>
                  </a:outerShdw>
                </a:effectLst>
                <a:uLnTx/>
                <a:uFillTx/>
                <a:ea typeface="楷体_GB2312" pitchFamily="49" charset="-122"/>
                <a:cs typeface="+mn-cs"/>
              </a:rPr>
              <a:t>。</a:t>
            </a:r>
            <a:endParaRPr kumimoji="1" lang="zh-CN" altLang="en-US" sz="3200" b="0" i="0" u="none" strike="noStrike" kern="1200" cap="none" spc="0" normalizeH="0" baseline="0" noProof="0" dirty="0">
              <a:ln>
                <a:noFill/>
              </a:ln>
              <a:solidFill>
                <a:srgbClr val="CCFF33"/>
              </a:solidFill>
              <a:effectLst>
                <a:outerShdw blurRad="38100" dist="38100" dir="2700000" algn="tl">
                  <a:srgbClr val="000000"/>
                </a:outerShdw>
              </a:effectLst>
              <a:uLnTx/>
              <a:uFillTx/>
              <a:ea typeface="楷体_GB2312" pitchFamily="49" charset="-122"/>
              <a:cs typeface="+mn-cs"/>
            </a:endParaRPr>
          </a:p>
        </p:txBody>
      </p:sp>
      <p:sp>
        <p:nvSpPr>
          <p:cNvPr id="6" name="Text Box 5">
            <a:extLst>
              <a:ext uri="{FF2B5EF4-FFF2-40B4-BE49-F238E27FC236}">
                <a16:creationId xmlns:a16="http://schemas.microsoft.com/office/drawing/2014/main" id="{7A25FFC0-E561-4024-A574-DF12B588BF9A}"/>
              </a:ext>
            </a:extLst>
          </p:cNvPr>
          <p:cNvSpPr txBox="1">
            <a:spLocks noChangeArrowheads="1"/>
          </p:cNvSpPr>
          <p:nvPr/>
        </p:nvSpPr>
        <p:spPr bwMode="auto">
          <a:xfrm>
            <a:off x="1127448" y="2636912"/>
            <a:ext cx="10417175" cy="114300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tab pos="627063" algn="l"/>
              </a:tabLst>
              <a:defRPr/>
            </a:pP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1) </a:t>
            </a: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将所有函数依赖右端分解成单属性。</a:t>
            </a:r>
          </a:p>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tab pos="627063" algn="l"/>
              </a:tabLst>
              <a:defRPr/>
            </a:pPr>
            <a:r>
              <a:rPr kumimoji="1" lang="zh-CN" altLang="en-US" sz="2800" b="0" i="0" u="none" strike="noStrike" kern="1200" cap="none" spc="0" normalizeH="0" baseline="0" noProof="0" dirty="0">
                <a:ln>
                  <a:noFill/>
                </a:ln>
                <a:solidFill>
                  <a:srgbClr val="CCFF33"/>
                </a:solidFill>
                <a:effectLst>
                  <a:outerShdw blurRad="38100" dist="38100" dir="2700000" algn="tl">
                    <a:srgbClr val="000000"/>
                  </a:outerShdw>
                </a:effectLst>
                <a:uLnTx/>
                <a:uFillTx/>
                <a:ea typeface="楷体_GB2312" pitchFamily="49" charset="-122"/>
                <a:cs typeface="+mn-cs"/>
              </a:rPr>
              <a:t> </a:t>
            </a:r>
            <a:r>
              <a:rPr kumimoji="1" lang="en-US" altLang="zh-CN" sz="2800" b="0" i="0" u="none" strike="noStrike" kern="1200" cap="none" spc="0" normalizeH="0" baseline="0" noProof="0" dirty="0">
                <a:ln>
                  <a:noFill/>
                </a:ln>
                <a:solidFill>
                  <a:srgbClr val="CCFF33"/>
                </a:solidFill>
                <a:effectLst>
                  <a:outerShdw blurRad="38100" dist="38100" dir="2700000" algn="tl">
                    <a:srgbClr val="000000"/>
                  </a:outerShdw>
                </a:effectLst>
                <a:uLnTx/>
                <a:uFillTx/>
                <a:ea typeface="楷体_GB2312" pitchFamily="49" charset="-122"/>
                <a:cs typeface="+mn-cs"/>
              </a:rPr>
              <a:t>F={AB→C, C→A, BC→D, ACD→B, D→E, D→G,BE→C,CG→B,</a:t>
            </a:r>
            <a:r>
              <a:rPr kumimoji="1" lang="zh-CN" altLang="en-US" sz="2800" b="0" i="0" u="none" strike="noStrike" kern="1200" cap="none" spc="0" normalizeH="0" baseline="0" noProof="0" dirty="0">
                <a:ln>
                  <a:noFill/>
                </a:ln>
                <a:solidFill>
                  <a:srgbClr val="CCFF33"/>
                </a:solidFill>
                <a:effectLst>
                  <a:outerShdw blurRad="38100" dist="38100" dir="2700000" algn="tl">
                    <a:srgbClr val="000000"/>
                  </a:outerShdw>
                </a:effectLst>
                <a:uLnTx/>
                <a:uFillTx/>
                <a:ea typeface="楷体_GB2312" pitchFamily="49" charset="-122"/>
                <a:cs typeface="+mn-cs"/>
              </a:rPr>
              <a:t>　　　　	</a:t>
            </a:r>
            <a:r>
              <a:rPr kumimoji="1" lang="en-US" altLang="zh-CN" sz="2800" b="0" i="0" u="none" strike="noStrike" kern="1200" cap="none" spc="0" normalizeH="0" baseline="0" noProof="0" dirty="0">
                <a:ln>
                  <a:noFill/>
                </a:ln>
                <a:solidFill>
                  <a:srgbClr val="CCFF33"/>
                </a:solidFill>
                <a:effectLst>
                  <a:outerShdw blurRad="38100" dist="38100" dir="2700000" algn="tl">
                    <a:srgbClr val="000000"/>
                  </a:outerShdw>
                </a:effectLst>
                <a:uLnTx/>
                <a:uFillTx/>
                <a:ea typeface="楷体_GB2312" pitchFamily="49" charset="-122"/>
                <a:cs typeface="+mn-cs"/>
              </a:rPr>
              <a:t>CG→D, CE→A</a:t>
            </a:r>
            <a:r>
              <a:rPr kumimoji="1" lang="zh-CN" altLang="en-US" sz="2800" b="0" i="0" u="none" strike="noStrike" kern="1200" cap="none" spc="0" normalizeH="0" baseline="0" noProof="0" dirty="0">
                <a:ln>
                  <a:noFill/>
                </a:ln>
                <a:solidFill>
                  <a:srgbClr val="CCFF33"/>
                </a:solidFill>
                <a:effectLst>
                  <a:outerShdw blurRad="38100" dist="38100" dir="2700000" algn="tl">
                    <a:srgbClr val="000000"/>
                  </a:outerShdw>
                </a:effectLst>
                <a:uLnTx/>
                <a:uFillTx/>
                <a:ea typeface="楷体_GB2312" pitchFamily="49" charset="-122"/>
                <a:cs typeface="+mn-cs"/>
              </a:rPr>
              <a:t>，</a:t>
            </a:r>
            <a:r>
              <a:rPr kumimoji="1" lang="en-US" altLang="zh-CN" sz="2800" b="0" i="0" u="none" strike="noStrike" kern="1200" cap="none" spc="0" normalizeH="0" baseline="0" noProof="0" dirty="0">
                <a:ln>
                  <a:noFill/>
                </a:ln>
                <a:solidFill>
                  <a:srgbClr val="CCFF33"/>
                </a:solidFill>
                <a:effectLst>
                  <a:outerShdw blurRad="38100" dist="38100" dir="2700000" algn="tl">
                    <a:srgbClr val="000000"/>
                  </a:outerShdw>
                </a:effectLst>
                <a:uLnTx/>
                <a:uFillTx/>
                <a:ea typeface="楷体_GB2312" pitchFamily="49" charset="-122"/>
                <a:cs typeface="+mn-cs"/>
              </a:rPr>
              <a:t>CE→G}</a:t>
            </a:r>
          </a:p>
          <a:p>
            <a:pPr marL="0" marR="0" lvl="0" indent="0" algn="l" defTabSz="914400" rtl="0" eaLnBrk="1" fontAlgn="base" latinLnBrk="0" hangingPunct="1">
              <a:lnSpc>
                <a:spcPct val="100000"/>
              </a:lnSpc>
              <a:spcBef>
                <a:spcPts val="1200"/>
              </a:spcBef>
              <a:spcAft>
                <a:spcPts val="30"/>
              </a:spcAft>
              <a:buClrTx/>
              <a:buSzPct val="80000"/>
              <a:buFont typeface="Wingdings" pitchFamily="2" charset="2"/>
              <a:buNone/>
              <a:tabLst>
                <a:tab pos="627063" algn="l"/>
              </a:tabLst>
              <a:defRPr/>
            </a:pP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2) </a:t>
            </a: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消去冗余函数依赖。</a:t>
            </a:r>
          </a:p>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tab pos="627063" algn="l"/>
              </a:tabLst>
              <a:defRPr/>
            </a:pPr>
            <a:r>
              <a:rPr kumimoji="1" lang="en-US" altLang="zh-CN" sz="2800" b="0" i="0" u="none" strike="noStrike" kern="1200" cap="none" spc="0" normalizeH="0" baseline="0" noProof="0" dirty="0">
                <a:ln>
                  <a:noFill/>
                </a:ln>
                <a:solidFill>
                  <a:srgbClr val="CCFF33"/>
                </a:solidFill>
                <a:effectLst>
                  <a:outerShdw blurRad="38100" dist="38100" dir="2700000" algn="tl">
                    <a:srgbClr val="000000"/>
                  </a:outerShdw>
                </a:effectLst>
                <a:uLnTx/>
                <a:uFillTx/>
                <a:ea typeface="楷体_GB2312" pitchFamily="49" charset="-122"/>
                <a:cs typeface="+mn-cs"/>
              </a:rPr>
              <a:t> F={AB→C, C→A, BC→D, D→E, D→G, BE→C, CG→B, CE→G}</a:t>
            </a:r>
          </a:p>
          <a:p>
            <a:pPr marL="0" marR="0" lvl="0" indent="0" algn="l" defTabSz="914400" rtl="0" eaLnBrk="1" fontAlgn="base" latinLnBrk="0" hangingPunct="1">
              <a:lnSpc>
                <a:spcPct val="100000"/>
              </a:lnSpc>
              <a:spcBef>
                <a:spcPts val="1800"/>
              </a:spcBef>
              <a:spcAft>
                <a:spcPct val="25000"/>
              </a:spcAft>
              <a:buClrTx/>
              <a:buSzPct val="80000"/>
              <a:buFont typeface="Wingdings" pitchFamily="2" charset="2"/>
              <a:buNone/>
              <a:tabLst>
                <a:tab pos="627063" algn="l"/>
              </a:tabLst>
              <a:defRPr/>
            </a:pP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3) </a:t>
            </a: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消去冗余属性。</a:t>
            </a:r>
          </a:p>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tab pos="627063" algn="l"/>
              </a:tabLst>
              <a:defRPr/>
            </a:pPr>
            <a:r>
              <a:rPr kumimoji="1" lang="en-US" altLang="zh-CN" sz="2800" b="0" i="0" u="none" strike="noStrike" kern="1200" cap="none" spc="0" normalizeH="0" baseline="0" noProof="0" dirty="0">
                <a:ln>
                  <a:noFill/>
                </a:ln>
                <a:solidFill>
                  <a:srgbClr val="CCFF33"/>
                </a:solidFill>
                <a:effectLst>
                  <a:outerShdw blurRad="38100" dist="38100" dir="2700000" algn="tl">
                    <a:srgbClr val="000000"/>
                  </a:outerShdw>
                </a:effectLst>
                <a:uLnTx/>
                <a:uFillTx/>
                <a:ea typeface="楷体_GB2312" pitchFamily="49" charset="-122"/>
                <a:cs typeface="+mn-cs"/>
              </a:rPr>
              <a:t> F={AB→C, C→A, BC→D, D→E, D→G, BE→C, CG→B, CE→G}</a:t>
            </a:r>
            <a:endParaRPr kumimoji="1" lang="zh-CN" altLang="en-US" sz="2800" b="0" i="0" u="none" strike="noStrike" kern="1200" cap="none" spc="0" normalizeH="0" baseline="0" noProof="0" dirty="0">
              <a:ln>
                <a:noFill/>
              </a:ln>
              <a:solidFill>
                <a:srgbClr val="CCFF33"/>
              </a:solidFill>
              <a:effectLst>
                <a:outerShdw blurRad="38100" dist="38100" dir="2700000" algn="tl">
                  <a:srgbClr val="000000"/>
                </a:outerShdw>
              </a:effectLst>
              <a:uLnTx/>
              <a:uFillTx/>
              <a:ea typeface="楷体_GB2312" pitchFamily="49" charset="-122"/>
              <a:cs typeface="+mn-cs"/>
            </a:endParaRPr>
          </a:p>
        </p:txBody>
      </p:sp>
      <p:sp>
        <p:nvSpPr>
          <p:cNvPr id="8" name="六边形 7">
            <a:extLst>
              <a:ext uri="{FF2B5EF4-FFF2-40B4-BE49-F238E27FC236}">
                <a16:creationId xmlns:a16="http://schemas.microsoft.com/office/drawing/2014/main" id="{32DF9281-4A90-4266-AF1E-F5F38AD8F49D}"/>
              </a:ext>
            </a:extLst>
          </p:cNvPr>
          <p:cNvSpPr/>
          <p:nvPr/>
        </p:nvSpPr>
        <p:spPr>
          <a:xfrm>
            <a:off x="551384" y="1161584"/>
            <a:ext cx="844440" cy="781288"/>
          </a:xfrm>
          <a:prstGeom prst="hexagon">
            <a:avLst/>
          </a:prstGeom>
          <a:solidFill>
            <a:schemeClr val="accent6">
              <a:lumMod val="50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a:spAutoFit/>
          </a:bodyPr>
          <a:lstStyle/>
          <a:p>
            <a:pPr fontAlgn="base">
              <a:spcBef>
                <a:spcPct val="0"/>
              </a:spcBef>
              <a:spcAft>
                <a:spcPct val="25000"/>
              </a:spcAft>
              <a:buSzPct val="80000"/>
            </a:pPr>
            <a:r>
              <a:rPr kumimoji="1" lang="zh-CN" altLang="en-US" sz="2800" b="1" dirty="0">
                <a:solidFill>
                  <a:srgbClr val="FFFFFF"/>
                </a:solidFill>
                <a:effectLst>
                  <a:outerShdw blurRad="38100" dist="38100" dir="2700000" algn="tl">
                    <a:srgbClr val="000000">
                      <a:alpha val="43137"/>
                    </a:srgbClr>
                  </a:outerShdw>
                </a:effectLst>
                <a:latin typeface="+mn-ea"/>
              </a:rPr>
              <a:t>例</a:t>
            </a:r>
          </a:p>
        </p:txBody>
      </p:sp>
    </p:spTree>
    <p:extLst>
      <p:ext uri="{BB962C8B-B14F-4D97-AF65-F5344CB8AC3E}">
        <p14:creationId xmlns:p14="http://schemas.microsoft.com/office/powerpoint/2010/main" val="2439761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sndAc>
          <p:stSnd>
            <p:snd r:embed="rId2" name="arrow.wav"/>
          </p:stSnd>
        </p:sndAc>
      </p:transition>
    </mc:Choice>
    <mc:Fallback xmlns="">
      <p:transition spd="slow">
        <p:fade/>
        <p:sndAc>
          <p:stSnd>
            <p:snd r:embed="rId3"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up)">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up)">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xfrm>
            <a:off x="985837" y="15327"/>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候选键的形式化定义</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grpSp>
        <p:nvGrpSpPr>
          <p:cNvPr id="2" name="组合 1">
            <a:extLst>
              <a:ext uri="{FF2B5EF4-FFF2-40B4-BE49-F238E27FC236}">
                <a16:creationId xmlns:a16="http://schemas.microsoft.com/office/drawing/2014/main" id="{5800A8B7-648E-4D81-B973-AE53FF8EFC0B}"/>
              </a:ext>
            </a:extLst>
          </p:cNvPr>
          <p:cNvGrpSpPr/>
          <p:nvPr/>
        </p:nvGrpSpPr>
        <p:grpSpPr>
          <a:xfrm>
            <a:off x="985838" y="921890"/>
            <a:ext cx="10582770" cy="1143000"/>
            <a:chOff x="985838" y="921890"/>
            <a:chExt cx="10582770" cy="1143000"/>
          </a:xfrm>
        </p:grpSpPr>
        <p:sp>
          <p:nvSpPr>
            <p:cNvPr id="1487876" name="Text Box 4"/>
            <p:cNvSpPr txBox="1">
              <a:spLocks noChangeArrowheads="1"/>
            </p:cNvSpPr>
            <p:nvPr/>
          </p:nvSpPr>
          <p:spPr bwMode="auto">
            <a:xfrm>
              <a:off x="985838" y="921890"/>
              <a:ext cx="10582770" cy="1143000"/>
            </a:xfrm>
            <a:prstGeom prst="rect">
              <a:avLst/>
            </a:prstGeom>
            <a:noFill/>
            <a:ln w="12700" cap="sq">
              <a:noFill/>
              <a:miter lim="800000"/>
              <a:headEnd type="none" w="sm" len="sm"/>
              <a:tailEnd type="none" w="sm" len="sm"/>
            </a:ln>
            <a:effectLst/>
          </p:spPr>
          <p:txBody>
            <a:bodyPr/>
            <a:lstStyle/>
            <a:p>
              <a:pPr marL="0" marR="0" lvl="0" indent="0" algn="just" defTabSz="914400" rtl="0" eaLnBrk="1" fontAlgn="base" latinLnBrk="0" hangingPunct="1">
                <a:lnSpc>
                  <a:spcPct val="100000"/>
                </a:lnSpc>
                <a:spcBef>
                  <a:spcPts val="0"/>
                </a:spcBef>
                <a:spcAft>
                  <a:spcPts val="1800"/>
                </a:spcAft>
                <a:buClrTx/>
                <a:buSzPct val="80000"/>
                <a:buFont typeface="Wingdings" pitchFamily="2" charset="2"/>
                <a:buNone/>
                <a:tabLst>
                  <a:tab pos="428625"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关系模式</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R(U)</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中，若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K  U</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且</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K　 U</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成立，则称</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K</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为</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R</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的一个</a:t>
              </a:r>
              <a:r>
                <a:rPr kumimoji="1"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ea"/>
                  <a:cs typeface="+mn-cs"/>
                </a:rPr>
                <a:t>超键</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K　 U</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成立，则称</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K</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为</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R</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的一个</a:t>
              </a:r>
              <a:r>
                <a:rPr kumimoji="1"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ea"/>
                  <a:cs typeface="+mn-cs"/>
                </a:rPr>
                <a:t>候选键</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a:t>
              </a:r>
              <a:endPar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endParaRPr>
            </a:p>
            <a:p>
              <a:pPr marL="0" marR="0" lvl="0" indent="0" algn="just" defTabSz="914400" rtl="0" eaLnBrk="1" fontAlgn="base" latinLnBrk="0" hangingPunct="1">
                <a:lnSpc>
                  <a:spcPct val="100000"/>
                </a:lnSpc>
                <a:spcBef>
                  <a:spcPts val="600"/>
                </a:spcBef>
                <a:spcAft>
                  <a:spcPts val="1800"/>
                </a:spcAft>
                <a:buClrTx/>
                <a:buSzPct val="80000"/>
                <a:buFont typeface="Wingdings" pitchFamily="2" charset="2"/>
                <a:buNone/>
                <a:tabLst>
                  <a:tab pos="428625"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若关系</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R</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有多个候选键，则可选定其中一个做为</a:t>
              </a:r>
              <a:r>
                <a:rPr kumimoji="1"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ea"/>
                  <a:cs typeface="+mn-cs"/>
                </a:rPr>
                <a:t>主键</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a:t>
              </a:r>
              <a:endPar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endParaRPr>
            </a:p>
            <a:p>
              <a:pPr marL="0" marR="0" lvl="0" indent="0" algn="just" defTabSz="914400" rtl="0" eaLnBrk="1" fontAlgn="base" latinLnBrk="0" hangingPunct="1">
                <a:lnSpc>
                  <a:spcPct val="100000"/>
                </a:lnSpc>
                <a:spcBef>
                  <a:spcPts val="1200"/>
                </a:spcBef>
                <a:spcAft>
                  <a:spcPts val="1800"/>
                </a:spcAft>
                <a:buClrTx/>
                <a:buSzPct val="80000"/>
                <a:buFont typeface="Wingdings" pitchFamily="2" charset="2"/>
                <a:buNone/>
                <a:tabLst>
                  <a:tab pos="428625" algn="l"/>
                  <a:tab pos="1905000" algn="l"/>
                </a:tabLst>
                <a:defRPr/>
              </a:pP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包含在</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R(U)</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的任何一个候选键中的属性称为</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R(U)</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的</a:t>
              </a:r>
              <a:r>
                <a:rPr kumimoji="1"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ea"/>
                  <a:cs typeface="+mn-cs"/>
                </a:rPr>
                <a:t>主属性</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，否则称为</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R(U)</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的</a:t>
              </a:r>
              <a:r>
                <a:rPr kumimoji="1"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ea"/>
                  <a:cs typeface="+mn-cs"/>
                </a:rPr>
                <a:t>非主属性</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a:t>
              </a:r>
            </a:p>
          </p:txBody>
        </p:sp>
        <p:sp>
          <p:nvSpPr>
            <p:cNvPr id="1487877" name="Line 5"/>
            <p:cNvSpPr>
              <a:spLocks noChangeShapeType="1"/>
            </p:cNvSpPr>
            <p:nvPr/>
          </p:nvSpPr>
          <p:spPr bwMode="auto">
            <a:xfrm>
              <a:off x="3064485" y="1758375"/>
              <a:ext cx="390922" cy="11625"/>
            </a:xfrm>
            <a:prstGeom prst="line">
              <a:avLst/>
            </a:prstGeom>
            <a:noFill/>
            <a:ln w="38100" cap="sq">
              <a:solidFill>
                <a:srgbClr val="CCFFCC"/>
              </a:solidFill>
              <a:round/>
              <a:headEnd/>
              <a:tailEnd type="stealth" w="med" len="me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ea"/>
                <a:cs typeface="+mn-cs"/>
              </a:endParaRPr>
            </a:p>
          </p:txBody>
        </p:sp>
        <p:sp>
          <p:nvSpPr>
            <p:cNvPr id="1487878" name="Text Box 6"/>
            <p:cNvSpPr txBox="1">
              <a:spLocks noChangeArrowheads="1"/>
            </p:cNvSpPr>
            <p:nvPr/>
          </p:nvSpPr>
          <p:spPr bwMode="auto">
            <a:xfrm>
              <a:off x="3215680" y="1416633"/>
              <a:ext cx="84960" cy="307777"/>
            </a:xfrm>
            <a:prstGeom prst="rect">
              <a:avLst/>
            </a:prstGeom>
            <a:noFill/>
            <a:ln w="12700" cap="sq">
              <a:noFill/>
              <a:miter lim="800000"/>
              <a:headEnd/>
              <a:tailEnd/>
            </a:ln>
            <a:effec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dirty="0">
                  <a:ln>
                    <a:noFill/>
                  </a:ln>
                  <a:solidFill>
                    <a:srgbClr val="CCFFCC"/>
                  </a:solidFill>
                  <a:effectLst>
                    <a:outerShdw blurRad="38100" dist="38100" dir="2700000" algn="tl">
                      <a:srgbClr val="000000"/>
                    </a:outerShdw>
                  </a:effectLst>
                  <a:uLnTx/>
                  <a:uFillTx/>
                  <a:latin typeface="+mn-lt"/>
                  <a:ea typeface="+mn-ea"/>
                  <a:cs typeface="+mn-cs"/>
                </a:rPr>
                <a:t>f</a:t>
              </a:r>
            </a:p>
          </p:txBody>
        </p:sp>
      </p:grpSp>
      <p:sp>
        <p:nvSpPr>
          <p:cNvPr id="1487879" name="Rectangle 7"/>
          <p:cNvSpPr>
            <a:spLocks noChangeArrowheads="1"/>
          </p:cNvSpPr>
          <p:nvPr/>
        </p:nvSpPr>
        <p:spPr bwMode="auto">
          <a:xfrm>
            <a:off x="5043363" y="876299"/>
            <a:ext cx="401887" cy="576293"/>
          </a:xfrm>
          <a:prstGeom prst="rect">
            <a:avLst/>
          </a:prstGeom>
          <a:noFill/>
          <a:ln w="12700" cap="sq">
            <a:noFill/>
            <a:miter lim="800000"/>
            <a:headEnd/>
            <a:tailEnd/>
          </a:ln>
          <a:effectLst/>
        </p:spPr>
        <p:txBody>
          <a:bodyPr wrap="none" lIns="72000" tIns="72000" rIns="72000" bIns="720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sym typeface="Symbol" pitchFamily="18" charset="2"/>
              </a:rPr>
              <a:t></a:t>
            </a:r>
            <a:endParaRPr kumimoji="1" lang="zh-CN" altLang="en-US" sz="28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sym typeface="Symbol" pitchFamily="18" charset="2"/>
            </a:endParaRPr>
          </a:p>
        </p:txBody>
      </p:sp>
      <p:sp>
        <p:nvSpPr>
          <p:cNvPr id="1487880" name="Rectangle 8"/>
          <p:cNvSpPr>
            <a:spLocks noChangeArrowheads="1"/>
          </p:cNvSpPr>
          <p:nvPr/>
        </p:nvSpPr>
        <p:spPr bwMode="auto">
          <a:xfrm>
            <a:off x="2639616" y="5087016"/>
            <a:ext cx="2206625" cy="720725"/>
          </a:xfrm>
          <a:prstGeom prst="rect">
            <a:avLst/>
          </a:prstGeom>
          <a:solidFill>
            <a:srgbClr val="3333FF"/>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sp>
        <p:nvSpPr>
          <p:cNvPr id="1487881" name="Rectangle 9"/>
          <p:cNvSpPr>
            <a:spLocks noChangeArrowheads="1"/>
          </p:cNvSpPr>
          <p:nvPr/>
        </p:nvSpPr>
        <p:spPr bwMode="auto">
          <a:xfrm>
            <a:off x="2768203" y="5247353"/>
            <a:ext cx="779462" cy="400050"/>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学号</a:t>
            </a:r>
          </a:p>
        </p:txBody>
      </p:sp>
      <p:sp>
        <p:nvSpPr>
          <p:cNvPr id="1487882" name="Rectangle 10"/>
          <p:cNvSpPr>
            <a:spLocks noChangeArrowheads="1"/>
          </p:cNvSpPr>
          <p:nvPr/>
        </p:nvSpPr>
        <p:spPr bwMode="auto">
          <a:xfrm>
            <a:off x="3873104" y="5247353"/>
            <a:ext cx="777875" cy="400050"/>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课名</a:t>
            </a:r>
          </a:p>
        </p:txBody>
      </p:sp>
      <p:sp>
        <p:nvSpPr>
          <p:cNvPr id="1487883" name="Rectangle 11"/>
          <p:cNvSpPr>
            <a:spLocks noChangeArrowheads="1"/>
          </p:cNvSpPr>
          <p:nvPr/>
        </p:nvSpPr>
        <p:spPr bwMode="auto">
          <a:xfrm>
            <a:off x="1471216" y="5247353"/>
            <a:ext cx="777875" cy="400050"/>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系名</a:t>
            </a:r>
          </a:p>
        </p:txBody>
      </p:sp>
      <p:sp>
        <p:nvSpPr>
          <p:cNvPr id="1487884" name="Rectangle 12"/>
          <p:cNvSpPr>
            <a:spLocks noChangeArrowheads="1"/>
          </p:cNvSpPr>
          <p:nvPr/>
        </p:nvSpPr>
        <p:spPr bwMode="auto">
          <a:xfrm>
            <a:off x="1412478" y="6047454"/>
            <a:ext cx="895350" cy="401637"/>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系主任</a:t>
            </a:r>
          </a:p>
        </p:txBody>
      </p:sp>
      <p:cxnSp>
        <p:nvCxnSpPr>
          <p:cNvPr id="19469" name="AutoShape 13"/>
          <p:cNvCxnSpPr>
            <a:cxnSpLocks noChangeShapeType="1"/>
            <a:stCxn id="1487881" idx="1"/>
            <a:endCxn id="1487883" idx="3"/>
          </p:cNvCxnSpPr>
          <p:nvPr/>
        </p:nvCxnSpPr>
        <p:spPr bwMode="auto">
          <a:xfrm flipH="1">
            <a:off x="2249091" y="5447378"/>
            <a:ext cx="519113" cy="0"/>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cxnSp>
        <p:nvCxnSpPr>
          <p:cNvPr id="19470" name="AutoShape 14"/>
          <p:cNvCxnSpPr>
            <a:cxnSpLocks noChangeShapeType="1"/>
            <a:stCxn id="1487883" idx="2"/>
            <a:endCxn id="1487884" idx="0"/>
          </p:cNvCxnSpPr>
          <p:nvPr/>
        </p:nvCxnSpPr>
        <p:spPr bwMode="auto">
          <a:xfrm>
            <a:off x="1860153" y="5647403"/>
            <a:ext cx="0" cy="400050"/>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sp>
        <p:nvSpPr>
          <p:cNvPr id="1487887" name="Rectangle 15"/>
          <p:cNvSpPr>
            <a:spLocks noChangeArrowheads="1"/>
          </p:cNvSpPr>
          <p:nvPr/>
        </p:nvSpPr>
        <p:spPr bwMode="auto">
          <a:xfrm>
            <a:off x="3873103" y="4366290"/>
            <a:ext cx="779462" cy="400050"/>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学分</a:t>
            </a:r>
          </a:p>
        </p:txBody>
      </p:sp>
      <p:cxnSp>
        <p:nvCxnSpPr>
          <p:cNvPr id="19472" name="AutoShape 16"/>
          <p:cNvCxnSpPr>
            <a:cxnSpLocks noChangeShapeType="1"/>
            <a:stCxn id="1487882" idx="0"/>
            <a:endCxn id="1487887" idx="2"/>
          </p:cNvCxnSpPr>
          <p:nvPr/>
        </p:nvCxnSpPr>
        <p:spPr bwMode="auto">
          <a:xfrm flipV="1">
            <a:off x="4262040" y="4766341"/>
            <a:ext cx="1588" cy="481013"/>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sp>
        <p:nvSpPr>
          <p:cNvPr id="1487889" name="Rectangle 17"/>
          <p:cNvSpPr>
            <a:spLocks noChangeArrowheads="1"/>
          </p:cNvSpPr>
          <p:nvPr/>
        </p:nvSpPr>
        <p:spPr bwMode="auto">
          <a:xfrm>
            <a:off x="4131866" y="6128415"/>
            <a:ext cx="779463" cy="400050"/>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成绩</a:t>
            </a:r>
          </a:p>
        </p:txBody>
      </p:sp>
      <p:cxnSp>
        <p:nvCxnSpPr>
          <p:cNvPr id="19474" name="AutoShape 18"/>
          <p:cNvCxnSpPr>
            <a:cxnSpLocks noChangeShapeType="1"/>
            <a:endCxn id="1487889" idx="0"/>
          </p:cNvCxnSpPr>
          <p:nvPr/>
        </p:nvCxnSpPr>
        <p:spPr bwMode="auto">
          <a:xfrm>
            <a:off x="4522390" y="5807741"/>
            <a:ext cx="0" cy="320675"/>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sp>
        <p:nvSpPr>
          <p:cNvPr id="1487891" name="Rectangle 19"/>
          <p:cNvSpPr>
            <a:spLocks noChangeArrowheads="1"/>
          </p:cNvSpPr>
          <p:nvPr/>
        </p:nvSpPr>
        <p:spPr bwMode="auto">
          <a:xfrm>
            <a:off x="2768203" y="6047454"/>
            <a:ext cx="779462" cy="401637"/>
          </a:xfrm>
          <a:prstGeom prst="rect">
            <a:avLst/>
          </a:prstGeom>
          <a:solidFill>
            <a:srgbClr val="DDDDDD"/>
          </a:solidFill>
          <a:ln w="12700" cap="sq">
            <a:solidFill>
              <a:srgbClr val="CC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姓名</a:t>
            </a:r>
          </a:p>
        </p:txBody>
      </p:sp>
      <p:cxnSp>
        <p:nvCxnSpPr>
          <p:cNvPr id="19476" name="AutoShape 20"/>
          <p:cNvCxnSpPr>
            <a:cxnSpLocks noChangeShapeType="1"/>
            <a:stCxn id="1487881" idx="2"/>
            <a:endCxn id="1487891" idx="0"/>
          </p:cNvCxnSpPr>
          <p:nvPr/>
        </p:nvCxnSpPr>
        <p:spPr bwMode="auto">
          <a:xfrm>
            <a:off x="3158728" y="5647403"/>
            <a:ext cx="0" cy="400050"/>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sp>
        <p:nvSpPr>
          <p:cNvPr id="1487893" name="Rectangle 21"/>
          <p:cNvSpPr>
            <a:spLocks noChangeArrowheads="1"/>
          </p:cNvSpPr>
          <p:nvPr/>
        </p:nvSpPr>
        <p:spPr bwMode="auto">
          <a:xfrm>
            <a:off x="6456040" y="4326744"/>
            <a:ext cx="5110980" cy="457200"/>
          </a:xfrm>
          <a:prstGeom prst="rect">
            <a:avLst/>
          </a:prstGeom>
          <a:noFill/>
          <a:ln w="12700" cap="sq">
            <a:noFill/>
            <a:miter lim="800000"/>
            <a:headEnd/>
            <a:tailEnd/>
          </a:ln>
          <a:effectLst/>
        </p:spPr>
        <p:txBody>
          <a:bodyPr lIns="0" tIns="0" rIns="0" bIns="0"/>
          <a:lstStyle/>
          <a:p>
            <a:pPr marL="0" marR="0" lvl="0" indent="0" algn="l" defTabSz="914400" rtl="0" eaLnBrk="1" fontAlgn="base" latinLnBrk="0" hangingPunct="1">
              <a:lnSpc>
                <a:spcPct val="100000"/>
              </a:lnSpc>
              <a:spcBef>
                <a:spcPct val="0"/>
              </a:spcBef>
              <a:spcAft>
                <a:spcPts val="1200"/>
              </a:spcAft>
              <a:buClrTx/>
              <a:buSzTx/>
              <a:buFontTx/>
              <a:buNone/>
              <a:tabLst/>
              <a:defRPr/>
            </a:pP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ea typeface="楷体_GB2312" pitchFamily="49" charset="-122"/>
                <a:cs typeface="+mn-cs"/>
              </a:rPr>
              <a:t>学号</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ea typeface="楷体_GB2312" pitchFamily="49" charset="-122"/>
                <a:cs typeface="+mn-cs"/>
              </a:rPr>
              <a:t>课名</a:t>
            </a:r>
            <a:r>
              <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ea typeface="楷体_GB2312" pitchFamily="49" charset="-122"/>
                <a:cs typeface="+mn-cs"/>
              </a:rPr>
              <a:t>)</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ea typeface="楷体_GB2312" pitchFamily="49" charset="-122"/>
                <a:cs typeface="+mn-cs"/>
              </a:rPr>
              <a:t>是主键。</a:t>
            </a:r>
          </a:p>
          <a:p>
            <a:pPr marL="0" marR="0" lvl="0" indent="0" algn="l" defTabSz="914400" rtl="0" eaLnBrk="1" fontAlgn="base" latinLnBrk="0" hangingPunct="1">
              <a:lnSpc>
                <a:spcPct val="100000"/>
              </a:lnSpc>
              <a:spcBef>
                <a:spcPct val="0"/>
              </a:spcBef>
              <a:spcAft>
                <a:spcPts val="1200"/>
              </a:spcAft>
              <a:buClrTx/>
              <a:buSzTx/>
              <a:buFontTx/>
              <a:buNone/>
              <a:tabLst/>
              <a:defRPr/>
            </a:pP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ea typeface="楷体_GB2312" pitchFamily="49" charset="-122"/>
                <a:cs typeface="+mn-cs"/>
              </a:rPr>
              <a:t>学号和课名都是主属性。</a:t>
            </a:r>
          </a:p>
          <a:p>
            <a:pPr marL="0" marR="0" lvl="0" indent="0" algn="l" defTabSz="914400" rtl="0" eaLnBrk="1" fontAlgn="base" latinLnBrk="0" hangingPunct="1">
              <a:lnSpc>
                <a:spcPct val="100000"/>
              </a:lnSpc>
              <a:spcBef>
                <a:spcPct val="0"/>
              </a:spcBef>
              <a:spcAft>
                <a:spcPts val="1200"/>
              </a:spcAft>
              <a:buClrTx/>
              <a:buSzTx/>
              <a:buFontTx/>
              <a:buNone/>
              <a:tabLst/>
              <a:defRPr/>
            </a:pP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ea typeface="楷体_GB2312" pitchFamily="49" charset="-122"/>
                <a:cs typeface="+mn-cs"/>
              </a:rPr>
              <a:t>系名、系主任、姓名、学分和成绩是非主属性。</a:t>
            </a:r>
          </a:p>
        </p:txBody>
      </p:sp>
      <p:sp>
        <p:nvSpPr>
          <p:cNvPr id="22" name="Line 5"/>
          <p:cNvSpPr>
            <a:spLocks noChangeShapeType="1"/>
          </p:cNvSpPr>
          <p:nvPr/>
        </p:nvSpPr>
        <p:spPr bwMode="auto">
          <a:xfrm>
            <a:off x="6456040" y="1231816"/>
            <a:ext cx="457200" cy="0"/>
          </a:xfrm>
          <a:prstGeom prst="line">
            <a:avLst/>
          </a:prstGeom>
          <a:noFill/>
          <a:ln w="38100" cap="sq">
            <a:solidFill>
              <a:srgbClr val="CCFFCC"/>
            </a:solidFill>
            <a:round/>
            <a:headEnd/>
            <a:tailEnd type="stealth" w="med" len="me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Tree>
    <p:extLst>
      <p:ext uri="{BB962C8B-B14F-4D97-AF65-F5344CB8AC3E}">
        <p14:creationId xmlns:p14="http://schemas.microsoft.com/office/powerpoint/2010/main" val="456936455"/>
      </p:ext>
    </p:extLst>
  </p:cSld>
  <p:clrMapOvr>
    <a:masterClrMapping/>
  </p:clrMapOvr>
  <p:transition spd="med">
    <p:pull dir="d"/>
    <p:sndAc>
      <p:stSnd>
        <p:snd r:embed="rId2" name="arrow.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xfrm>
            <a:off x="992668" y="3745"/>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候选键的求解理论</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
        <p:nvSpPr>
          <p:cNvPr id="3" name="矩形 2"/>
          <p:cNvSpPr/>
          <p:nvPr/>
        </p:nvSpPr>
        <p:spPr>
          <a:xfrm>
            <a:off x="702507" y="949812"/>
            <a:ext cx="10506061" cy="3344698"/>
          </a:xfrm>
          <a:prstGeom prst="rect">
            <a:avLst/>
          </a:prstGeom>
        </p:spPr>
        <p:txBody>
          <a:bodyPr wrap="square">
            <a:spAutoFit/>
          </a:bodyPr>
          <a:lstStyle/>
          <a:p>
            <a:pPr marL="0" marR="0" lvl="0" indent="266700" algn="just" defTabSz="914400" rtl="0" eaLnBrk="1" fontAlgn="base" latinLnBrk="0" hangingPunct="1">
              <a:lnSpc>
                <a:spcPct val="125000"/>
              </a:lnSpc>
              <a:spcBef>
                <a:spcPct val="0"/>
              </a:spcBef>
              <a:spcAft>
                <a:spcPts val="1800"/>
              </a:spcAft>
              <a:buClrTx/>
              <a:buSzPct val="80000"/>
              <a:buFont typeface="Wingdings" pitchFamily="2" charset="2"/>
              <a:buNone/>
              <a:tabLst/>
              <a:defRPr/>
            </a:pP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关系模式</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R(U,F)</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的属性</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可分为以下四类</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a:t>
            </a:r>
            <a:endPar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endParaRPr>
          </a:p>
          <a:p>
            <a:pPr marL="457200" marR="0" lvl="0" indent="-457200" algn="just" defTabSz="914400" rtl="0" eaLnBrk="1" fontAlgn="base" latinLnBrk="0" hangingPunct="1">
              <a:lnSpc>
                <a:spcPct val="125000"/>
              </a:lnSpc>
              <a:spcBef>
                <a:spcPct val="0"/>
              </a:spcBef>
              <a:spcAft>
                <a:spcPts val="0"/>
              </a:spcAft>
              <a:buClrTx/>
              <a:buSzPct val="80000"/>
              <a:buFont typeface="Arial" panose="020B0604020202020204" pitchFamily="34" charset="0"/>
              <a:buChar char="•"/>
              <a:tabLst/>
              <a:defRPr/>
            </a:pP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L</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类：仅出现在</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F</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中的函数依赖的决定因素的属性。</a:t>
            </a:r>
          </a:p>
          <a:p>
            <a:pPr marL="457200" marR="0" lvl="0" indent="-457200" algn="just" defTabSz="914400" rtl="0" eaLnBrk="1" fontAlgn="base" latinLnBrk="0" hangingPunct="1">
              <a:lnSpc>
                <a:spcPct val="125000"/>
              </a:lnSpc>
              <a:spcBef>
                <a:spcPct val="0"/>
              </a:spcBef>
              <a:spcAft>
                <a:spcPts val="0"/>
              </a:spcAft>
              <a:buClrTx/>
              <a:buSzPct val="80000"/>
              <a:buFont typeface="Arial" panose="020B0604020202020204" pitchFamily="34" charset="0"/>
              <a:buChar char="•"/>
              <a:tabLst/>
              <a:defRPr/>
            </a:pP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R</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类：仅出现在</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F</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的函数依赖的依赖因素的属性。</a:t>
            </a:r>
          </a:p>
          <a:p>
            <a:pPr marL="457200" marR="0" lvl="0" indent="-457200" algn="just" defTabSz="914400" rtl="0" eaLnBrk="1" fontAlgn="base" latinLnBrk="0" hangingPunct="1">
              <a:lnSpc>
                <a:spcPct val="125000"/>
              </a:lnSpc>
              <a:spcBef>
                <a:spcPct val="0"/>
              </a:spcBef>
              <a:spcAft>
                <a:spcPts val="0"/>
              </a:spcAft>
              <a:buClrTx/>
              <a:buSzPct val="80000"/>
              <a:buFont typeface="Arial" panose="020B0604020202020204" pitchFamily="34" charset="0"/>
              <a:buChar char="•"/>
              <a:tabLst/>
              <a:defRPr/>
            </a:pP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N</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类：在</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F</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的函数依赖左右两边均未出现的属性。</a:t>
            </a:r>
          </a:p>
          <a:p>
            <a:pPr marL="457200" marR="0" lvl="0" indent="-457200" algn="just" defTabSz="914400" rtl="0" eaLnBrk="1" fontAlgn="base" latinLnBrk="0" hangingPunct="1">
              <a:lnSpc>
                <a:spcPct val="125000"/>
              </a:lnSpc>
              <a:spcBef>
                <a:spcPct val="0"/>
              </a:spcBef>
              <a:spcAft>
                <a:spcPts val="0"/>
              </a:spcAft>
              <a:buClrTx/>
              <a:buSzPct val="80000"/>
              <a:buFont typeface="Arial" panose="020B0604020202020204" pitchFamily="34" charset="0"/>
              <a:buChar char="•"/>
              <a:tabLst/>
              <a:defRPr/>
            </a:pP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LR</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类：在</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F</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的函数依赖左右两边均出现的属性。</a:t>
            </a:r>
          </a:p>
        </p:txBody>
      </p:sp>
      <p:sp>
        <p:nvSpPr>
          <p:cNvPr id="24" name="矩形 23"/>
          <p:cNvSpPr/>
          <p:nvPr/>
        </p:nvSpPr>
        <p:spPr>
          <a:xfrm>
            <a:off x="1127448" y="4581128"/>
            <a:ext cx="10195439" cy="1876283"/>
          </a:xfrm>
          <a:prstGeom prst="rect">
            <a:avLst/>
          </a:prstGeom>
        </p:spPr>
        <p:txBody>
          <a:bodyPr wrap="square">
            <a:spAutoFit/>
          </a:bodyPr>
          <a:lstStyle/>
          <a:p>
            <a:pPr marL="0" marR="0" lvl="0" indent="0" algn="just" defTabSz="914400" rtl="0" eaLnBrk="1" fontAlgn="base" latinLnBrk="0" hangingPunct="1">
              <a:lnSpc>
                <a:spcPct val="125000"/>
              </a:lnSpc>
              <a:spcBef>
                <a:spcPct val="0"/>
              </a:spcBef>
              <a:spcAft>
                <a:spcPts val="0"/>
              </a:spcAft>
              <a:buClrTx/>
              <a:buSzPct val="80000"/>
              <a:buFont typeface="Wingdings" pitchFamily="2" charset="2"/>
              <a:buNone/>
              <a:tabLst/>
              <a:defRPr/>
            </a:pPr>
            <a:r>
              <a:rPr kumimoji="1" lang="zh-CN" altLang="en-US"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例如</a:t>
            </a:r>
            <a:r>
              <a:rPr kumimoji="1" lang="zh-CN"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关系模式</a:t>
            </a:r>
            <a:r>
              <a:rPr kumimoji="1" lang="en-US"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R(U,F)</a:t>
            </a:r>
            <a:r>
              <a:rPr kumimoji="1" lang="zh-CN" altLang="en-US"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中</a:t>
            </a:r>
            <a:r>
              <a:rPr kumimoji="1" lang="zh-CN"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U=ABCD</a:t>
            </a:r>
            <a:r>
              <a:rPr kumimoji="1" lang="zh-CN"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F={D</a:t>
            </a:r>
            <a:r>
              <a:rPr kumimoji="1" lang="zh-CN"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1" lang="zh-CN"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1" lang="zh-CN"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zh-CN"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AD</a:t>
            </a:r>
            <a:r>
              <a:rPr kumimoji="1" lang="zh-CN"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1" lang="zh-CN"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AC</a:t>
            </a:r>
            <a:r>
              <a:rPr kumimoji="1" lang="zh-CN"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zh-CN"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25000"/>
              </a:lnSpc>
              <a:spcBef>
                <a:spcPct val="0"/>
              </a:spcBef>
              <a:spcAft>
                <a:spcPts val="0"/>
              </a:spcAft>
              <a:buClrTx/>
              <a:buSzPct val="80000"/>
              <a:buFont typeface="Wingdings" pitchFamily="2" charset="2"/>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则</a:t>
            </a:r>
            <a:r>
              <a:rPr kumimoji="1" lang="zh-CN"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可</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知</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是</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L</a:t>
            </a:r>
            <a:r>
              <a:rPr kumimoji="1" lang="zh-CN"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类属性</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是</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LR</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类属性</a:t>
            </a:r>
            <a:r>
              <a:rPr kumimoji="1" lang="zh-CN"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20932699"/>
      </p:ext>
    </p:extLst>
  </p:cSld>
  <p:clrMapOvr>
    <a:masterClrMapping/>
  </p:clrMapOvr>
  <p:transition spd="slow">
    <p:push dir="u"/>
    <p:sndAc>
      <p:stSnd>
        <p:snd r:embed="rId2" name="arrow.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xfrm>
            <a:off x="992668" y="3745"/>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候选键的求解理论</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6878C0C9-33E1-4AE4-9E50-6DB519AAA1BF}"/>
                  </a:ext>
                </a:extLst>
              </p:cNvPr>
              <p:cNvSpPr/>
              <p:nvPr/>
            </p:nvSpPr>
            <p:spPr>
              <a:xfrm>
                <a:off x="551384" y="1052736"/>
                <a:ext cx="10729192" cy="5332935"/>
              </a:xfrm>
              <a:prstGeom prst="rect">
                <a:avLst/>
              </a:prstGeom>
            </p:spPr>
            <p:txBody>
              <a:bodyPr wrap="square">
                <a:spAutoFit/>
              </a:bodyPr>
              <a:lstStyle/>
              <a:p>
                <a:pPr marL="0" marR="0" lvl="0" indent="267970" algn="just" defTabSz="914400" rtl="0" eaLnBrk="1" fontAlgn="base" latinLnBrk="0" hangingPunct="1">
                  <a:lnSpc>
                    <a:spcPct val="120000"/>
                  </a:lnSpc>
                  <a:spcBef>
                    <a:spcPts val="1800"/>
                  </a:spcBef>
                  <a:spcAft>
                    <a:spcPts val="1800"/>
                  </a:spcAft>
                  <a:buClrTx/>
                  <a:buSzPct val="80000"/>
                  <a:buFont typeface="Wingdings" pitchFamily="2" charset="2"/>
                  <a:buNone/>
                  <a:tabLst/>
                  <a:defRPr/>
                </a:pPr>
                <a:r>
                  <a:rPr kumimoji="1" lang="en-US" altLang="zh-CN" sz="3200" b="0" i="0" u="none" strike="noStrike" kern="1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对于关系模式</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R(U,F)</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X</a:t>
                </a:r>
                <a14:m>
                  <m:oMath xmlns:m="http://schemas.openxmlformats.org/officeDocument/2006/math">
                    <m:r>
                      <a:rPr kumimoji="1" lang="en-US" altLang="zh-CN" sz="3200" b="0" i="0" u="none" strike="noStrike" kern="1200" cap="none" spc="0" normalizeH="0" baseline="0" noProof="0">
                        <a:ln>
                          <a:noFill/>
                        </a:ln>
                        <a:solidFill>
                          <a:srgbClr val="CCFFCC"/>
                        </a:solidFill>
                        <a:effectLst>
                          <a:outerShdw blurRad="38100" dist="38100" dir="2700000" algn="tl">
                            <a:srgbClr val="000000"/>
                          </a:outerShdw>
                        </a:effectLst>
                        <a:uLnTx/>
                        <a:uFillTx/>
                        <a:latin typeface="Cambria Math" panose="02040503050406030204" pitchFamily="18" charset="0"/>
                        <a:cs typeface="+mn-cs"/>
                      </a:rPr>
                      <m:t>∈</m:t>
                    </m:r>
                  </m:oMath>
                </a14:m>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U</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，有以下结论</a:t>
                </a:r>
                <a:r>
                  <a:rPr kumimoji="1"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a:t>
                </a:r>
                <a:endPar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endParaRPr>
              </a:p>
              <a:p>
                <a:pPr marL="457200" marR="0" lvl="0" indent="-457200" algn="just" defTabSz="914400" rtl="0" eaLnBrk="1" fontAlgn="base" latinLnBrk="0" hangingPunct="1">
                  <a:lnSpc>
                    <a:spcPct val="120000"/>
                  </a:lnSpc>
                  <a:spcBef>
                    <a:spcPct val="0"/>
                  </a:spcBef>
                  <a:spcAft>
                    <a:spcPts val="1800"/>
                  </a:spcAft>
                  <a:buClrTx/>
                  <a:buSzPct val="80000"/>
                  <a:buFont typeface="Arial" panose="020B0604020202020204" pitchFamily="34" charset="0"/>
                  <a:buChar char="•"/>
                  <a:tabLst/>
                  <a:defRPr/>
                </a:pP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X</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是</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L</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类属性，则</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X</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必为</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R</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的任一候选键的成员。</a:t>
                </a:r>
              </a:p>
              <a:p>
                <a:pPr marL="457200" marR="0" lvl="0" indent="-457200" algn="just" defTabSz="914400" rtl="0" eaLnBrk="1" fontAlgn="base" latinLnBrk="0" hangingPunct="1">
                  <a:lnSpc>
                    <a:spcPct val="120000"/>
                  </a:lnSpc>
                  <a:spcBef>
                    <a:spcPct val="0"/>
                  </a:spcBef>
                  <a:spcAft>
                    <a:spcPts val="1800"/>
                  </a:spcAft>
                  <a:buClrTx/>
                  <a:buSzPct val="80000"/>
                  <a:buFont typeface="Arial" panose="020B0604020202020204" pitchFamily="34" charset="0"/>
                  <a:buChar char="•"/>
                  <a:tabLst/>
                  <a:defRPr/>
                </a:pP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X</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是</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L</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类属性，且</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X</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=U</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，则</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X</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必为</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R</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的唯一候选键。</a:t>
                </a:r>
              </a:p>
              <a:p>
                <a:pPr marL="457200" marR="0" lvl="0" indent="-457200" algn="just" defTabSz="914400" rtl="0" eaLnBrk="1" fontAlgn="base" latinLnBrk="0" hangingPunct="1">
                  <a:lnSpc>
                    <a:spcPct val="120000"/>
                  </a:lnSpc>
                  <a:spcBef>
                    <a:spcPct val="0"/>
                  </a:spcBef>
                  <a:spcAft>
                    <a:spcPts val="1800"/>
                  </a:spcAft>
                  <a:buClrTx/>
                  <a:buSzPct val="80000"/>
                  <a:buFont typeface="Arial" panose="020B0604020202020204" pitchFamily="34" charset="0"/>
                  <a:buChar char="•"/>
                  <a:tabLst/>
                  <a:defRPr/>
                </a:pP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X</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是</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R</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类属性，则</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X</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不在任何候选键中。</a:t>
                </a:r>
              </a:p>
              <a:p>
                <a:pPr marL="457200" marR="0" lvl="0" indent="-457200" algn="just" defTabSz="914400" rtl="0" eaLnBrk="1" fontAlgn="base" latinLnBrk="0" hangingPunct="1">
                  <a:lnSpc>
                    <a:spcPct val="120000"/>
                  </a:lnSpc>
                  <a:spcBef>
                    <a:spcPct val="0"/>
                  </a:spcBef>
                  <a:spcAft>
                    <a:spcPts val="1800"/>
                  </a:spcAft>
                  <a:buClrTx/>
                  <a:buSzPct val="80000"/>
                  <a:buFont typeface="Arial" panose="020B0604020202020204" pitchFamily="34" charset="0"/>
                  <a:buChar char="•"/>
                  <a:tabLst/>
                  <a:defRPr/>
                </a:pP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X</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是</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N</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类属性，则</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X</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必为</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R</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的任一候选键的成员。</a:t>
                </a:r>
              </a:p>
              <a:p>
                <a:pPr marL="457200" marR="0" lvl="0" indent="-457200" algn="just" defTabSz="914400" rtl="0" eaLnBrk="1" fontAlgn="base" latinLnBrk="0" hangingPunct="1">
                  <a:lnSpc>
                    <a:spcPct val="120000"/>
                  </a:lnSpc>
                  <a:spcBef>
                    <a:spcPct val="0"/>
                  </a:spcBef>
                  <a:spcAft>
                    <a:spcPts val="1800"/>
                  </a:spcAft>
                  <a:buClrTx/>
                  <a:buSzPct val="80000"/>
                  <a:buFont typeface="Arial" panose="020B0604020202020204" pitchFamily="34" charset="0"/>
                  <a:buChar char="•"/>
                  <a:tabLst/>
                  <a:defRPr/>
                </a:pP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若</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X</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是</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R</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的</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N</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类和</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L</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类属性组成的属性集，且</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X</a:t>
                </a:r>
                <a:r>
                  <a:rPr kumimoji="1" lang="en-US" altLang="zh-CN" sz="3200" b="0" i="0" u="none" strike="noStrike" kern="1200" cap="none" spc="0" normalizeH="0" baseline="30000" noProof="0" dirty="0">
                    <a:ln>
                      <a:noFill/>
                    </a:ln>
                    <a:solidFill>
                      <a:srgbClr val="CCFFCC"/>
                    </a:solidFill>
                    <a:effectLst>
                      <a:outerShdw blurRad="38100" dist="38100" dir="2700000" algn="tl">
                        <a:srgbClr val="000000"/>
                      </a:outerShdw>
                    </a:effectLst>
                    <a:uLnTx/>
                    <a:uFillTx/>
                    <a:ea typeface="楷体_GB2312" pitchFamily="49" charset="-122"/>
                    <a:cs typeface="+mn-cs"/>
                  </a:rPr>
                  <a:t>+</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=U</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，则</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X</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是</a:t>
                </a:r>
                <a:r>
                  <a:rPr kumimoji="1"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R</a:t>
                </a:r>
                <a:r>
                  <a:rPr kumimoji="1" lang="zh-CN"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ea typeface="楷体_GB2312" pitchFamily="49" charset="-122"/>
                    <a:cs typeface="+mn-cs"/>
                  </a:rPr>
                  <a:t>的唯一候选键。</a:t>
                </a:r>
              </a:p>
            </p:txBody>
          </p:sp>
        </mc:Choice>
        <mc:Fallback xmlns="">
          <p:sp>
            <p:nvSpPr>
              <p:cNvPr id="5" name="矩形 4">
                <a:extLst>
                  <a:ext uri="{FF2B5EF4-FFF2-40B4-BE49-F238E27FC236}">
                    <a16:creationId xmlns:a16="http://schemas.microsoft.com/office/drawing/2014/main" id="{6878C0C9-33E1-4AE4-9E50-6DB519AAA1BF}"/>
                  </a:ext>
                </a:extLst>
              </p:cNvPr>
              <p:cNvSpPr>
                <a:spLocks noRot="1" noChangeAspect="1" noMove="1" noResize="1" noEditPoints="1" noAdjustHandles="1" noChangeArrowheads="1" noChangeShapeType="1" noTextEdit="1"/>
              </p:cNvSpPr>
              <p:nvPr/>
            </p:nvSpPr>
            <p:spPr>
              <a:xfrm>
                <a:off x="551384" y="1052736"/>
                <a:ext cx="10729192" cy="5332935"/>
              </a:xfrm>
              <a:prstGeom prst="rect">
                <a:avLst/>
              </a:prstGeom>
              <a:blipFill>
                <a:blip r:embed="rId3"/>
                <a:stretch>
                  <a:fillRect l="-909" t="-1257" r="-1818" b="-3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4303882"/>
      </p:ext>
    </p:extLst>
  </p:cSld>
  <p:clrMapOvr>
    <a:masterClrMapping/>
  </p:clrMapOvr>
  <p:transition spd="slow">
    <p:wipe dir="d"/>
    <p:sndAc>
      <p:stSnd>
        <p:snd r:embed="rId2" name="arrow.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xfrm>
            <a:off x="1055440" y="3745"/>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候选键的求解算法</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
        <p:nvSpPr>
          <p:cNvPr id="3" name="矩形 2"/>
          <p:cNvSpPr/>
          <p:nvPr/>
        </p:nvSpPr>
        <p:spPr>
          <a:xfrm>
            <a:off x="479376" y="980728"/>
            <a:ext cx="11233248" cy="5755422"/>
          </a:xfrm>
          <a:prstGeom prst="rect">
            <a:avLst/>
          </a:prstGeom>
        </p:spPr>
        <p:txBody>
          <a:bodyPr wrap="square">
            <a:spAutoFit/>
          </a:bodyPr>
          <a:lstStyle/>
          <a:p>
            <a:pPr marL="0" marR="0" lvl="0" indent="0" algn="just" defTabSz="914400" rtl="0" eaLnBrk="1" fontAlgn="base" latinLnBrk="0" hangingPunct="1">
              <a:lnSpc>
                <a:spcPct val="100000"/>
              </a:lnSpc>
              <a:spcBef>
                <a:spcPct val="0"/>
              </a:spcBef>
              <a:spcAft>
                <a:spcPts val="600"/>
              </a:spcAft>
              <a:buClrTx/>
              <a:buSzPct val="80000"/>
              <a:buFont typeface="Wingdings" pitchFamily="2" charset="2"/>
              <a:buNone/>
              <a:tabLst/>
              <a:defRPr/>
            </a:pP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设有关系模式</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R(U,F)</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U</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是属性全集，</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F</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是</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上的一个函数依赖集</a:t>
            </a:r>
            <a:r>
              <a:rPr kumimoji="1" lang="zh-CN" altLang="en-US"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求</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的所有候选键。</a:t>
            </a:r>
          </a:p>
          <a:p>
            <a:pPr marL="457200" marR="0" lvl="0" indent="-457200" algn="just" defTabSz="914400" rtl="0" eaLnBrk="1" fontAlgn="base" latinLnBrk="0" hangingPunct="1">
              <a:lnSpc>
                <a:spcPct val="100000"/>
              </a:lnSpc>
              <a:spcBef>
                <a:spcPct val="0"/>
              </a:spcBef>
              <a:spcAft>
                <a:spcPts val="600"/>
              </a:spcAft>
              <a:buClrTx/>
              <a:buSzPct val="100000"/>
              <a:buFont typeface="+mj-lt"/>
              <a:buAutoNum type="arabicPeriod"/>
              <a:tabLst/>
              <a:defRPr/>
            </a:pP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根据函数依赖集</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F</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，将</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的所有属性分为</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L</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类、</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类、</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类和</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LR</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类等四类，并令</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代表</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L</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类和</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类属性，</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代表</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LR</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类属性。令</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zh-CN" altLang="en-US"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457200" marR="0" lvl="0" indent="-457200" algn="just" defTabSz="914400" rtl="0" eaLnBrk="1" fontAlgn="base" latinLnBrk="0" hangingPunct="1">
              <a:lnSpc>
                <a:spcPct val="100000"/>
              </a:lnSpc>
              <a:spcBef>
                <a:spcPct val="0"/>
              </a:spcBef>
              <a:spcAft>
                <a:spcPts val="600"/>
              </a:spcAft>
              <a:buClrTx/>
              <a:buSzPct val="100000"/>
              <a:buFont typeface="+mj-lt"/>
              <a:buAutoNum type="arabicPeriod"/>
              <a:tabLst/>
              <a:defRPr/>
            </a:pP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求</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600" b="0" i="0" u="none" strike="noStrike" kern="100" cap="none" spc="0" normalizeH="0" baseline="3000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，若</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600" b="0" i="0" u="none" strike="noStrike" kern="100" cap="none" spc="0" normalizeH="0" baseline="3000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=U</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，则</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即为</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的唯一候选键，转</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；否则转</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457200" marR="0" lvl="0" indent="-457200" algn="just" defTabSz="914400" rtl="0" eaLnBrk="1" fontAlgn="base" latinLnBrk="0" hangingPunct="1">
              <a:lnSpc>
                <a:spcPct val="100000"/>
              </a:lnSpc>
              <a:spcBef>
                <a:spcPct val="0"/>
              </a:spcBef>
              <a:spcAft>
                <a:spcPts val="600"/>
              </a:spcAft>
              <a:buClrTx/>
              <a:buSzPct val="100000"/>
              <a:buFont typeface="+mj-lt"/>
              <a:buAutoNum type="arabicPeriod"/>
              <a:tabLst/>
              <a:defRPr/>
            </a:pP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对</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中每一个属性</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，求</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XA</a:t>
            </a:r>
            <a:r>
              <a:rPr kumimoji="1" lang="en-US" altLang="zh-CN" sz="2600" b="0" i="0" u="none" strike="noStrike" kern="100" cap="none" spc="0" normalizeH="0" baseline="3000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宋体" panose="02010600030101010101" pitchFamily="2" charset="-122"/>
              </a:rPr>
              <a:t>。若某个</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XA</a:t>
            </a:r>
            <a:r>
              <a:rPr kumimoji="1" lang="en-US" altLang="zh-CN" sz="2600" b="0" i="0" u="none" strike="noStrike" kern="100" cap="none" spc="0" normalizeH="0" baseline="3000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600" b="0" i="0" u="none" strike="noStrike" kern="100" cap="none" spc="0" normalizeH="0" baseline="0" noProof="0" dirty="0">
                <a:ln>
                  <a:noFill/>
                </a:ln>
                <a:solidFill>
                  <a:srgbClr val="CCFFCC"/>
                </a:solidFill>
                <a:effectLst/>
                <a:uLnTx/>
                <a:uFillTx/>
                <a:latin typeface="宋体" panose="02010600030101010101" pitchFamily="2" charset="-122"/>
                <a:ea typeface="宋体" panose="02010600030101010101" pitchFamily="2" charset="-122"/>
                <a:cs typeface="宋体" panose="02010600030101010101" pitchFamily="2" charset="-122"/>
              </a:rPr>
              <a:t>=U</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，将此</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XA</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并入</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并将该属性</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从</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中去除。全部完成后若</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1" lang="zh-CN" altLang="en-US"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则转</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；否则转</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457200" marR="0" lvl="0" indent="-457200" algn="just" defTabSz="914400" rtl="0" eaLnBrk="1" fontAlgn="base" latinLnBrk="0" hangingPunct="1">
              <a:lnSpc>
                <a:spcPct val="100000"/>
              </a:lnSpc>
              <a:spcBef>
                <a:spcPct val="0"/>
              </a:spcBef>
              <a:spcAft>
                <a:spcPts val="600"/>
              </a:spcAft>
              <a:buClrTx/>
              <a:buSzPct val="100000"/>
              <a:buFont typeface="+mj-lt"/>
              <a:buAutoNum type="arabicPeriod"/>
              <a:tabLst/>
              <a:defRPr/>
            </a:pP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求出</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中的所有两个属性的组合，将每一种组合与</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合并求属性集的闭包。如果某个组合与</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合并的属性集闭包包含了所有的属性，则将此组合与</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合并的属性集并入</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，并将该组合的属性从</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中去除。全部完成后若</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1" lang="zh-CN" altLang="en-US"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则转</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；否则转</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457200" marR="0" lvl="0" indent="-457200" algn="just" defTabSz="914400" rtl="0" eaLnBrk="1" fontAlgn="base" latinLnBrk="0" hangingPunct="1">
              <a:lnSpc>
                <a:spcPct val="100000"/>
              </a:lnSpc>
              <a:spcBef>
                <a:spcPct val="0"/>
              </a:spcBef>
              <a:spcAft>
                <a:spcPts val="600"/>
              </a:spcAft>
              <a:buClrTx/>
              <a:buSzPct val="100000"/>
              <a:buFont typeface="+mj-lt"/>
              <a:buAutoNum type="arabicPeriod"/>
              <a:tabLst/>
              <a:defRPr/>
            </a:pPr>
            <a:r>
              <a:rPr kumimoji="1" lang="zh-CN" altLang="en-US"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仿照</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第</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步，求</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中</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个属性组合、</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个属性组合…，直到</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1" lang="zh-CN" altLang="en-US"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转</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just" defTabSz="914400" rtl="0" eaLnBrk="1" fontAlgn="base" latinLnBrk="0" hangingPunct="1">
              <a:lnSpc>
                <a:spcPct val="100000"/>
              </a:lnSpc>
              <a:spcBef>
                <a:spcPct val="0"/>
              </a:spcBef>
              <a:spcAft>
                <a:spcPts val="600"/>
              </a:spcAft>
              <a:buClrTx/>
              <a:buSzPct val="100000"/>
              <a:buFont typeface="+mj-lt"/>
              <a:buAutoNum type="arabicPeriod"/>
              <a:tabLst/>
              <a:defRPr/>
            </a:pP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停止，输出</a:t>
            </a:r>
            <a:r>
              <a:rPr kumimoji="1" lang="en-US"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zh-CN" altLang="zh-CN" sz="26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210566878"/>
      </p:ext>
    </p:extLst>
  </p:cSld>
  <p:clrMapOvr>
    <a:masterClrMapping/>
  </p:clrMapOvr>
  <p:transition spd="slow">
    <p:push dir="u"/>
    <p:sndAc>
      <p:stSnd>
        <p:snd r:embed="rId2" name="arrow.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471490" name="Text Box 2"/>
          <p:cNvSpPr txBox="1">
            <a:spLocks noChangeArrowheads="1"/>
          </p:cNvSpPr>
          <p:nvPr/>
        </p:nvSpPr>
        <p:spPr bwMode="auto">
          <a:xfrm>
            <a:off x="980513" y="28319"/>
            <a:ext cx="2710211"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lvl1pPr lvl="0" defTabSz="914400" eaLnBrk="1" latinLnBrk="0" hangingPunct="1">
              <a:spcBef>
                <a:spcPts val="0"/>
              </a:spcBef>
              <a:buNone/>
              <a:defRPr sz="4000" b="1" baseline="0">
                <a:solidFill>
                  <a:srgbClr val="FFFFCC"/>
                </a:solidFill>
                <a:effectLst>
                  <a:outerShdw blurRad="38100" dist="38100" dir="2700000" algn="tl">
                    <a:srgbClr val="000000"/>
                  </a:outerShdw>
                </a:effectLst>
                <a:latin typeface="Arial" pitchFamily="34" charset="0"/>
                <a:ea typeface="微软雅黑" pitchFamily="34" charset="-122"/>
                <a:cs typeface="+mj-cs"/>
              </a:defRPr>
            </a:lvl1pPr>
          </a:lstStyle>
          <a:p>
            <a:pPr marL="0" marR="0" lvl="0" indent="0" algn="l" defTabSz="914400" rtl="0" eaLnBrk="1" fontAlgn="base" latinLnBrk="0" hangingPunct="1">
              <a:lnSpc>
                <a:spcPct val="100000"/>
              </a:lnSpc>
              <a:spcBef>
                <a:spcPts val="0"/>
              </a:spcBef>
              <a:spcAft>
                <a:spcPct val="25000"/>
              </a:spcAft>
              <a:buClrTx/>
              <a:buSzPct val="80000"/>
              <a:buFont typeface="Wingdings" pitchFamily="2" charset="2"/>
              <a:buNone/>
              <a:tabLst/>
              <a:defRPr/>
            </a:pPr>
            <a:r>
              <a:rPr kumimoji="1" lang="zh-CN" altLang="en-US"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rPr>
              <a:t>问题的引入</a:t>
            </a:r>
            <a:endParaRPr kumimoji="1" lang="en-US" altLang="zh-CN"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endParaRPr>
          </a:p>
        </p:txBody>
      </p:sp>
      <p:sp>
        <p:nvSpPr>
          <p:cNvPr id="36" name="Rectangle 3">
            <a:extLst>
              <a:ext uri="{FF2B5EF4-FFF2-40B4-BE49-F238E27FC236}">
                <a16:creationId xmlns:a16="http://schemas.microsoft.com/office/drawing/2014/main" id="{B807B7A5-D071-4E30-89E1-576BA3C8E6EC}"/>
              </a:ext>
            </a:extLst>
          </p:cNvPr>
          <p:cNvSpPr>
            <a:spLocks noGrp="1" noChangeArrowheads="1"/>
          </p:cNvSpPr>
          <p:nvPr>
            <p:ph type="title"/>
          </p:nvPr>
        </p:nvSpPr>
        <p:spPr>
          <a:xfrm>
            <a:off x="479376" y="980728"/>
            <a:ext cx="8949183" cy="584775"/>
          </a:xfrm>
        </p:spPr>
        <p:txBody>
          <a:bodyPr wrap="square"/>
          <a:lstStyle/>
          <a:p>
            <a:pPr>
              <a:buFont typeface="Wingdings" pitchFamily="2" charset="2"/>
              <a:buNone/>
            </a:pPr>
            <a:r>
              <a:rPr lang="zh-CN" altLang="en-US" sz="32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方案</a:t>
            </a:r>
            <a:r>
              <a:rPr lang="en-US" altLang="zh-CN" sz="32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zh-CN" altLang="en-US" sz="32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：把学籍</a:t>
            </a:r>
            <a:r>
              <a:rPr lang="en-US" altLang="zh-CN" sz="32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E-R</a:t>
            </a:r>
            <a:r>
              <a:rPr lang="zh-CN" altLang="en-US" sz="32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模型设计成一个关系模式</a:t>
            </a:r>
            <a:endParaRPr lang="en-US" altLang="zh-CN" sz="32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aphicFrame>
        <p:nvGraphicFramePr>
          <p:cNvPr id="37" name="Group 4">
            <a:extLst>
              <a:ext uri="{FF2B5EF4-FFF2-40B4-BE49-F238E27FC236}">
                <a16:creationId xmlns:a16="http://schemas.microsoft.com/office/drawing/2014/main" id="{9ADC96AB-D22B-42BD-B8DE-5A8A8C7F1E35}"/>
              </a:ext>
            </a:extLst>
          </p:cNvPr>
          <p:cNvGraphicFramePr>
            <a:graphicFrameLocks noGrp="1"/>
          </p:cNvGraphicFramePr>
          <p:nvPr>
            <p:extLst>
              <p:ext uri="{D42A27DB-BD31-4B8C-83A1-F6EECF244321}">
                <p14:modId xmlns:p14="http://schemas.microsoft.com/office/powerpoint/2010/main" val="2517163314"/>
              </p:ext>
            </p:extLst>
          </p:nvPr>
        </p:nvGraphicFramePr>
        <p:xfrm>
          <a:off x="1118364" y="2954490"/>
          <a:ext cx="9874180" cy="3657600"/>
        </p:xfrm>
        <a:graphic>
          <a:graphicData uri="http://schemas.openxmlformats.org/drawingml/2006/table">
            <a:tbl>
              <a:tblPr/>
              <a:tblGrid>
                <a:gridCol w="1275416">
                  <a:extLst>
                    <a:ext uri="{9D8B030D-6E8A-4147-A177-3AD203B41FA5}">
                      <a16:colId xmlns:a16="http://schemas.microsoft.com/office/drawing/2014/main" val="20000"/>
                    </a:ext>
                  </a:extLst>
                </a:gridCol>
                <a:gridCol w="1273456">
                  <a:extLst>
                    <a:ext uri="{9D8B030D-6E8A-4147-A177-3AD203B41FA5}">
                      <a16:colId xmlns:a16="http://schemas.microsoft.com/office/drawing/2014/main" val="20001"/>
                    </a:ext>
                  </a:extLst>
                </a:gridCol>
                <a:gridCol w="1018764">
                  <a:extLst>
                    <a:ext uri="{9D8B030D-6E8A-4147-A177-3AD203B41FA5}">
                      <a16:colId xmlns:a16="http://schemas.microsoft.com/office/drawing/2014/main" val="20002"/>
                    </a:ext>
                  </a:extLst>
                </a:gridCol>
                <a:gridCol w="1657451">
                  <a:extLst>
                    <a:ext uri="{9D8B030D-6E8A-4147-A177-3AD203B41FA5}">
                      <a16:colId xmlns:a16="http://schemas.microsoft.com/office/drawing/2014/main" val="20003"/>
                    </a:ext>
                  </a:extLst>
                </a:gridCol>
                <a:gridCol w="1796551">
                  <a:extLst>
                    <a:ext uri="{9D8B030D-6E8A-4147-A177-3AD203B41FA5}">
                      <a16:colId xmlns:a16="http://schemas.microsoft.com/office/drawing/2014/main" val="20004"/>
                    </a:ext>
                  </a:extLst>
                </a:gridCol>
                <a:gridCol w="1302844">
                  <a:extLst>
                    <a:ext uri="{9D8B030D-6E8A-4147-A177-3AD203B41FA5}">
                      <a16:colId xmlns:a16="http://schemas.microsoft.com/office/drawing/2014/main" val="20005"/>
                    </a:ext>
                  </a:extLst>
                </a:gridCol>
                <a:gridCol w="1549698">
                  <a:extLst>
                    <a:ext uri="{9D8B030D-6E8A-4147-A177-3AD203B41FA5}">
                      <a16:colId xmlns:a16="http://schemas.microsoft.com/office/drawing/2014/main" val="20006"/>
                    </a:ext>
                  </a:extLst>
                </a:gridCol>
              </a:tblGrid>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学号</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姓名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系名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系主任</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课名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bg1"/>
                          </a:solidFill>
                          <a:effectLst/>
                          <a:latin typeface="Times New Roman" pitchFamily="18" charset="0"/>
                          <a:ea typeface="宋体" pitchFamily="2" charset="-122"/>
                        </a:rPr>
                        <a:t>学分</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bg1"/>
                          </a:solidFill>
                          <a:effectLst/>
                          <a:latin typeface="Times New Roman" pitchFamily="18" charset="0"/>
                          <a:ea typeface="宋体" pitchFamily="2" charset="-122"/>
                        </a:rPr>
                        <a:t>成绩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数据库</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80</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数据结构</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赵龙</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王浩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赵龙</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王浩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68</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数据库</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钟伟</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8" name="Rectangle 136">
            <a:extLst>
              <a:ext uri="{FF2B5EF4-FFF2-40B4-BE49-F238E27FC236}">
                <a16:creationId xmlns:a16="http://schemas.microsoft.com/office/drawing/2014/main" id="{2495F962-31DB-4684-8285-0EA2C23FC287}"/>
              </a:ext>
            </a:extLst>
          </p:cNvPr>
          <p:cNvSpPr>
            <a:spLocks noChangeArrowheads="1"/>
          </p:cNvSpPr>
          <p:nvPr/>
        </p:nvSpPr>
        <p:spPr bwMode="auto">
          <a:xfrm>
            <a:off x="1118364" y="1748468"/>
            <a:ext cx="8305800" cy="457200"/>
          </a:xfrm>
          <a:prstGeom prst="rect">
            <a:avLst/>
          </a:prstGeom>
          <a:noFill/>
          <a:ln w="12700" cap="sq">
            <a:noFill/>
            <a:miter lim="800000"/>
            <a:headEnd/>
            <a:tailEnd/>
          </a:ln>
          <a:effectLst/>
        </p:spPr>
        <p:txBody>
          <a:bodyPr lIns="0" tIns="0" rIns="0" bIns="0"/>
          <a:lstStyle/>
          <a:p>
            <a:pPr marL="198438" marR="0" lvl="0" indent="-198438" algn="l" defTabSz="914400" rtl="0" eaLnBrk="1" fontAlgn="base" latinLnBrk="0" hangingPunct="1">
              <a:lnSpc>
                <a:spcPct val="100000"/>
              </a:lnSpc>
              <a:spcBef>
                <a:spcPct val="0"/>
              </a:spcBef>
              <a:spcAft>
                <a:spcPts val="600"/>
              </a:spcAft>
              <a:buClrTx/>
              <a:buSzTx/>
              <a:buFont typeface="Wingdings" pitchFamily="2" charset="2"/>
              <a:buNone/>
              <a:tabLst/>
              <a:defRPr/>
            </a:pPr>
            <a:r>
              <a:rPr kumimoji="1" lang="en-US" altLang="zh-CN" sz="320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DSC(</a:t>
            </a:r>
            <a:r>
              <a:rPr kumimoji="1" lang="zh-CN" altLang="en-US" sz="3200" i="0" u="sng"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学号</a:t>
            </a:r>
            <a:r>
              <a:rPr kumimoji="1" lang="en-US" altLang="zh-CN" sz="320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zh-CN" altLang="en-US" sz="320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姓名</a:t>
            </a:r>
            <a:r>
              <a:rPr kumimoji="1" lang="en-US" altLang="zh-CN" sz="320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zh-CN" altLang="en-US" sz="320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系名</a:t>
            </a:r>
            <a:r>
              <a:rPr kumimoji="1" lang="en-US" altLang="zh-CN" sz="320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zh-CN" altLang="en-US" sz="320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系主任</a:t>
            </a:r>
            <a:r>
              <a:rPr kumimoji="1" lang="en-US" altLang="zh-CN" sz="320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zh-CN" altLang="en-US" sz="3200" i="0" u="sng"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课名</a:t>
            </a:r>
            <a:r>
              <a:rPr kumimoji="1" lang="en-US" altLang="zh-CN" sz="320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zh-CN" altLang="en-US" sz="320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学分</a:t>
            </a:r>
            <a:r>
              <a:rPr kumimoji="1" lang="en-US" altLang="zh-CN" sz="320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zh-CN" altLang="en-US" sz="320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成绩</a:t>
            </a:r>
            <a:r>
              <a:rPr kumimoji="1" lang="en-US" altLang="zh-CN" sz="320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p>
          <a:p>
            <a:pPr marL="198438" marR="0" lvl="0" indent="-198438" algn="l" defTabSz="914400" rtl="0" eaLnBrk="1" fontAlgn="base" latinLnBrk="0" hangingPunct="1">
              <a:lnSpc>
                <a:spcPct val="100000"/>
              </a:lnSpc>
              <a:spcBef>
                <a:spcPct val="0"/>
              </a:spcBef>
              <a:spcAft>
                <a:spcPts val="600"/>
              </a:spcAft>
              <a:buClrTx/>
              <a:buSzTx/>
              <a:buFont typeface="Wingdings" pitchFamily="2" charset="2"/>
              <a:buNone/>
              <a:tabLst/>
              <a:defRPr/>
            </a:pPr>
            <a:r>
              <a:rPr kumimoji="1" lang="zh-CN" altLang="en-US" sz="2400" i="0" u="none" strike="noStrike" kern="1200" cap="none" spc="0" normalizeH="0" baseline="0" noProof="0" dirty="0">
                <a:ln>
                  <a:noFill/>
                </a:ln>
                <a:solidFill>
                  <a:srgbClr val="FFFFFF"/>
                </a:solidFill>
                <a:effectLst>
                  <a:outerShdw blurRad="38100" dist="38100" dir="2700000" algn="tl">
                    <a:srgbClr val="000000"/>
                  </a:outerShdw>
                </a:effectLst>
                <a:uLnTx/>
                <a:uFillTx/>
                <a:ea typeface="楷体_GB2312" pitchFamily="49" charset="-122"/>
                <a:cs typeface="+mn-cs"/>
              </a:rPr>
              <a:t>说明：带下划线的属性集构成主键</a:t>
            </a:r>
            <a:r>
              <a:rPr kumimoji="1" lang="zh-CN" altLang="en-US" sz="3200" i="0" u="none" strike="noStrike" kern="1200" cap="none" spc="0" normalizeH="0" baseline="0" noProof="0" dirty="0">
                <a:ln>
                  <a:noFill/>
                </a:ln>
                <a:solidFill>
                  <a:srgbClr val="FFFFFF"/>
                </a:solidFill>
                <a:effectLst>
                  <a:outerShdw blurRad="38100" dist="38100" dir="2700000" algn="tl">
                    <a:srgbClr val="000000"/>
                  </a:outerShdw>
                </a:effectLst>
                <a:uLnTx/>
                <a:uFillTx/>
                <a:ea typeface="楷体_GB2312" pitchFamily="49" charset="-122"/>
                <a:cs typeface="+mn-cs"/>
              </a:rPr>
              <a:t>。 </a:t>
            </a:r>
          </a:p>
        </p:txBody>
      </p:sp>
      <p:sp>
        <p:nvSpPr>
          <p:cNvPr id="39" name="Rectangle 137">
            <a:extLst>
              <a:ext uri="{FF2B5EF4-FFF2-40B4-BE49-F238E27FC236}">
                <a16:creationId xmlns:a16="http://schemas.microsoft.com/office/drawing/2014/main" id="{BC8E0F3F-2B75-4AB1-A4F5-5F8777E93A00}"/>
              </a:ext>
            </a:extLst>
          </p:cNvPr>
          <p:cNvSpPr>
            <a:spLocks noChangeArrowheads="1"/>
          </p:cNvSpPr>
          <p:nvPr/>
        </p:nvSpPr>
        <p:spPr bwMode="auto">
          <a:xfrm>
            <a:off x="2243411" y="4005064"/>
            <a:ext cx="7705178" cy="1017240"/>
          </a:xfrm>
          <a:prstGeom prst="rect">
            <a:avLst/>
          </a:prstGeom>
          <a:solidFill>
            <a:srgbClr val="FF0000"/>
          </a:solidFill>
          <a:ln w="38100">
            <a:solidFill>
              <a:srgbClr val="FFFF00"/>
            </a:solidFill>
            <a:miter lim="800000"/>
            <a:headEnd/>
            <a:tailEnd/>
          </a:ln>
          <a:effectLst>
            <a:outerShdw blurRad="50800" dist="38100" dir="2700000" algn="tl" rotWithShape="0">
              <a:schemeClr val="tx1">
                <a:lumMod val="95000"/>
                <a:lumOff val="5000"/>
                <a:alpha val="40000"/>
              </a:scheme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defRPr/>
            </a:pPr>
            <a:r>
              <a:rPr kumimoji="0" lang="zh-CN" altLang="en-US" sz="36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这个方案是</a:t>
            </a:r>
            <a:r>
              <a:rPr kumimoji="0" lang="en-US" altLang="zh-CN" sz="36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a:t>
            </a:r>
            <a:r>
              <a:rPr kumimoji="0" lang="zh-CN" altLang="en-US" sz="36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好”的方案吗？</a:t>
            </a:r>
          </a:p>
        </p:txBody>
      </p:sp>
    </p:spTree>
    <p:extLst>
      <p:ext uri="{BB962C8B-B14F-4D97-AF65-F5344CB8AC3E}">
        <p14:creationId xmlns:p14="http://schemas.microsoft.com/office/powerpoint/2010/main" val="40384097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3" name="arrow.wav"/>
          </p:stSnd>
        </p:sndAc>
      </p:transition>
    </mc:Choice>
    <mc:Fallback xmlns="">
      <p:transition spd="slow">
        <p:fade/>
        <p:sndAc>
          <p:stSnd>
            <p:snd r:embed="rId5"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xfrm>
            <a:off x="1055440" y="3745"/>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候选键的求解算法</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
        <p:nvSpPr>
          <p:cNvPr id="4" name="矩形 3">
            <a:extLst>
              <a:ext uri="{FF2B5EF4-FFF2-40B4-BE49-F238E27FC236}">
                <a16:creationId xmlns:a16="http://schemas.microsoft.com/office/drawing/2014/main" id="{9A8B95E7-BBB6-485A-814D-318A873C38E2}"/>
              </a:ext>
            </a:extLst>
          </p:cNvPr>
          <p:cNvSpPr/>
          <p:nvPr/>
        </p:nvSpPr>
        <p:spPr>
          <a:xfrm>
            <a:off x="569225" y="1124744"/>
            <a:ext cx="11053549" cy="5423536"/>
          </a:xfrm>
          <a:prstGeom prst="rect">
            <a:avLst/>
          </a:prstGeom>
        </p:spPr>
        <p:txBody>
          <a:bodyPr wrap="square">
            <a:spAutoFit/>
          </a:bodyPr>
          <a:lstStyle/>
          <a:p>
            <a:pPr marL="0" marR="0" lvl="0" indent="0" algn="just" defTabSz="914400" rtl="0" eaLnBrk="1" fontAlgn="base" latinLnBrk="0" hangingPunct="1">
              <a:lnSpc>
                <a:spcPct val="125000"/>
              </a:lnSpc>
              <a:spcBef>
                <a:spcPct val="0"/>
              </a:spcBef>
              <a:spcAft>
                <a:spcPts val="0"/>
              </a:spcAft>
              <a:buClrTx/>
              <a:buSzPct val="80000"/>
              <a:buFont typeface="Wingdings" pitchFamily="2" charset="2"/>
              <a:buNone/>
              <a:tabLst/>
              <a:defRPr/>
            </a:pPr>
            <a:r>
              <a:rPr kumimoji="1" lang="zh-CN" altLang="zh-CN" sz="2800" b="0" i="0" u="none" strike="noStrike" kern="1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1" lang="zh-CN"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设有关系模式</a:t>
            </a:r>
            <a:r>
              <a:rPr kumimoji="1" lang="en-US"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R(U,F)</a:t>
            </a:r>
            <a:r>
              <a:rPr kumimoji="1" lang="zh-CN"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U=ABCD</a:t>
            </a:r>
            <a:r>
              <a:rPr kumimoji="1" lang="zh-CN"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F={D</a:t>
            </a:r>
            <a:r>
              <a:rPr kumimoji="1" lang="zh-CN"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1" lang="zh-CN"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1" lang="zh-CN"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zh-CN"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AD</a:t>
            </a:r>
            <a:r>
              <a:rPr kumimoji="1" lang="zh-CN"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1" lang="zh-CN"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AC</a:t>
            </a:r>
            <a:r>
              <a:rPr kumimoji="1" lang="zh-CN"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zh-CN"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，求</a:t>
            </a:r>
            <a:r>
              <a:rPr kumimoji="1" lang="en-US"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zh-CN" sz="2800" b="0" i="0" u="none" strike="noStrike" kern="100" cap="none" spc="0" normalizeH="0" baseline="0" noProof="0" dirty="0">
                <a:ln>
                  <a:noFill/>
                </a:ln>
                <a:solidFill>
                  <a:srgbClr val="66FF33"/>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的所有候选键。</a:t>
            </a:r>
          </a:p>
          <a:p>
            <a:pPr marL="0" marR="0" lvl="0" indent="0" algn="just" defTabSz="914400" rtl="0" eaLnBrk="1" fontAlgn="base" latinLnBrk="0" hangingPunct="1">
              <a:lnSpc>
                <a:spcPct val="125000"/>
              </a:lnSpc>
              <a:spcBef>
                <a:spcPct val="0"/>
              </a:spcBef>
              <a:spcAft>
                <a:spcPts val="0"/>
              </a:spcAft>
              <a:buClrTx/>
              <a:buSzPct val="80000"/>
              <a:buFont typeface="Wingdings" pitchFamily="2" charset="2"/>
              <a:buNone/>
              <a:tabLst/>
              <a:defRPr/>
            </a:pP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解：依据</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F</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可见</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两属性是</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L</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类属性，故</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两属性必为</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的任一候选键的成员；可求得</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AC</a:t>
            </a:r>
            <a:r>
              <a:rPr kumimoji="1" lang="en-US" altLang="zh-CN" sz="2800" b="0" i="0" u="none" strike="noStrike" kern="100" cap="none" spc="0" normalizeH="0" baseline="3000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=ABCD=U</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，因此解出</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AC</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是</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的唯一候选键。</a:t>
            </a:r>
            <a:endPar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25000"/>
              </a:lnSpc>
              <a:spcBef>
                <a:spcPct val="0"/>
              </a:spcBef>
              <a:spcAft>
                <a:spcPts val="0"/>
              </a:spcAft>
              <a:buClrTx/>
              <a:buSzPct val="80000"/>
              <a:buFont typeface="Wingdings" pitchFamily="2" charset="2"/>
              <a:buNone/>
              <a:tabLst/>
              <a:defRPr/>
            </a:pPr>
            <a:endPar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25000"/>
              </a:lnSpc>
              <a:spcBef>
                <a:spcPct val="0"/>
              </a:spcBef>
              <a:spcAft>
                <a:spcPts val="0"/>
              </a:spcAft>
              <a:buClrTx/>
              <a:buSzPct val="80000"/>
              <a:buFont typeface="Wingdings" pitchFamily="2" charset="2"/>
              <a:buNone/>
              <a:tabLst/>
              <a:defRPr/>
            </a:pPr>
            <a:r>
              <a:rPr kumimoji="1" lang="zh-CN" altLang="zh-CN" sz="2800" b="0" i="0" u="none" strike="noStrike" kern="1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设有关系模式</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R(U,F)</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U=ABCDEG</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F={A</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BC</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DC</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，求</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的所有候选键。</a:t>
            </a:r>
          </a:p>
          <a:p>
            <a:pPr marL="0" marR="0" lvl="0" indent="0" algn="just" defTabSz="914400" rtl="0" eaLnBrk="1" fontAlgn="base" latinLnBrk="0" hangingPunct="1">
              <a:lnSpc>
                <a:spcPct val="125000"/>
              </a:lnSpc>
              <a:spcBef>
                <a:spcPct val="0"/>
              </a:spcBef>
              <a:spcAft>
                <a:spcPts val="0"/>
              </a:spcAft>
              <a:buClrTx/>
              <a:buSzPct val="80000"/>
              <a:buFont typeface="Wingdings" pitchFamily="2" charset="2"/>
              <a:buNone/>
              <a:tabLst/>
              <a:defRPr/>
            </a:pP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解：根据</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F</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可知</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两属性是</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L</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类属性，故</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两属性必为</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的任一候选键的成员；又由于</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是</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类属性，故</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也必为</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的任一候选键的成员。计算</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CEG</a:t>
            </a:r>
            <a:r>
              <a:rPr kumimoji="1" lang="en-US" altLang="zh-CN" sz="2800" b="0" i="0" u="none" strike="noStrike" kern="100" cap="none" spc="0" normalizeH="0" baseline="3000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 ABCDEG=U</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CEG</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是</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的唯一候选键。</a:t>
            </a:r>
          </a:p>
        </p:txBody>
      </p:sp>
    </p:spTree>
    <p:extLst>
      <p:ext uri="{BB962C8B-B14F-4D97-AF65-F5344CB8AC3E}">
        <p14:creationId xmlns:p14="http://schemas.microsoft.com/office/powerpoint/2010/main" val="2950630949"/>
      </p:ext>
    </p:extLst>
  </p:cSld>
  <p:clrMapOvr>
    <a:masterClrMapping/>
  </p:clrMapOvr>
  <p:transition spd="med">
    <p:pull dir="d"/>
    <p:sndAc>
      <p:stSnd>
        <p:snd r:embed="rId2" name="arrow.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up)">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up)">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xfrm>
            <a:off x="1055440" y="3745"/>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候选键的求解算法</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
        <p:nvSpPr>
          <p:cNvPr id="5" name="矩形 4">
            <a:extLst>
              <a:ext uri="{FF2B5EF4-FFF2-40B4-BE49-F238E27FC236}">
                <a16:creationId xmlns:a16="http://schemas.microsoft.com/office/drawing/2014/main" id="{34CD1877-F05A-42B3-AF1A-FFB8720F70C5}"/>
              </a:ext>
            </a:extLst>
          </p:cNvPr>
          <p:cNvSpPr/>
          <p:nvPr/>
        </p:nvSpPr>
        <p:spPr>
          <a:xfrm>
            <a:off x="767408" y="1052736"/>
            <a:ext cx="10405477" cy="5447645"/>
          </a:xfrm>
          <a:prstGeom prst="rect">
            <a:avLst/>
          </a:prstGeom>
        </p:spPr>
        <p:txBody>
          <a:bodyPr wrap="square">
            <a:spAutoFit/>
          </a:bodyPr>
          <a:lstStyle/>
          <a:p>
            <a:pPr marL="0" marR="0" lvl="0" indent="0" algn="just" defTabSz="914400" rtl="0" eaLnBrk="1" fontAlgn="base" latinLnBrk="0" hangingPunct="1">
              <a:lnSpc>
                <a:spcPct val="100000"/>
              </a:lnSpc>
              <a:spcBef>
                <a:spcPct val="0"/>
              </a:spcBef>
              <a:spcAft>
                <a:spcPts val="1200"/>
              </a:spcAft>
              <a:buClrTx/>
              <a:buSzPct val="80000"/>
              <a:buFont typeface="Wingdings" pitchFamily="2" charset="2"/>
              <a:buNone/>
              <a:tabLst/>
              <a:defRPr/>
            </a:pPr>
            <a:r>
              <a:rPr kumimoji="1" lang="zh-CN" altLang="zh-CN" sz="2800" b="0" i="0" u="none" strike="noStrike" kern="1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设有关系模式</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R(A,B,C,D,E)</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与它的函数依赖集</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F={A</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BC, B</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D,CD</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E,E</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，求</a:t>
            </a:r>
            <a:r>
              <a:rPr kumimoji="1" lang="en-US"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1" lang="zh-CN" altLang="zh-CN" sz="2800" b="0" i="0" u="none" strike="noStrike" kern="1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的所有候选键。</a:t>
            </a:r>
          </a:p>
          <a:p>
            <a:pPr marL="0" marR="0" lvl="0" indent="0" algn="just" defTabSz="914400" rtl="0" eaLnBrk="1" fontAlgn="base" latinLnBrk="0" hangingPunct="1">
              <a:lnSpc>
                <a:spcPct val="100000"/>
              </a:lnSpc>
              <a:spcBef>
                <a:spcPct val="0"/>
              </a:spcBef>
              <a:spcAft>
                <a:spcPts val="1200"/>
              </a:spcAft>
              <a:buClrTx/>
              <a:buSzPct val="80000"/>
              <a:buFont typeface="Wingdings" pitchFamily="2" charset="2"/>
              <a:buNone/>
              <a:tabLst/>
              <a:defRPr/>
            </a:pP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解：由</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F</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可见所有属性均为</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LR</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类，无</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L</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类和</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类属性，即</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zh-CN" altLang="en-US"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Y={A,B,C,D,E}</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。令</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zh-CN" altLang="en-US"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just" defTabSz="914400" rtl="0" eaLnBrk="1" fontAlgn="base" latinLnBrk="0" hangingPunct="1">
              <a:lnSpc>
                <a:spcPct val="100000"/>
              </a:lnSpc>
              <a:spcBef>
                <a:spcPct val="0"/>
              </a:spcBef>
              <a:spcAft>
                <a:spcPts val="1200"/>
              </a:spcAft>
              <a:buClrTx/>
              <a:buSzPct val="80000"/>
              <a:buFont typeface="Wingdings" pitchFamily="2" charset="2"/>
              <a:buNone/>
              <a:tabLst/>
              <a:defRPr/>
            </a:pP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求</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中各属性的闭包：</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800" b="0" i="0" u="none" strike="noStrike" kern="100" cap="none" spc="0" normalizeH="0" baseline="3000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=ABCDE</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1" lang="en-US" altLang="zh-CN" sz="2800" b="0" i="0" u="none" strike="noStrike" kern="100" cap="none" spc="0" normalizeH="0" baseline="3000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=BD</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800" b="0" i="0" u="none" strike="noStrike" kern="100" cap="none" spc="0" normalizeH="0" baseline="3000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800" b="0" i="0" u="none" strike="noStrike" kern="100" cap="none" spc="0" normalizeH="0" baseline="3000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en-US" altLang="zh-CN" sz="2800" b="0" i="0" u="none" strike="noStrike" kern="100" cap="none" spc="0" normalizeH="0" baseline="3000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=ABCDE</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。可见</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都是候选键。将其并入</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，得</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K={A</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。然后将</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从</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中去掉得</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Y ={B,C,D}</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just" defTabSz="914400" rtl="0" eaLnBrk="1" fontAlgn="base" latinLnBrk="0" hangingPunct="1">
              <a:lnSpc>
                <a:spcPct val="100000"/>
              </a:lnSpc>
              <a:spcBef>
                <a:spcPct val="0"/>
              </a:spcBef>
              <a:spcAft>
                <a:spcPts val="1200"/>
              </a:spcAft>
              <a:buClrTx/>
              <a:buSzPct val="80000"/>
              <a:buFont typeface="Wingdings" pitchFamily="2" charset="2"/>
              <a:buNone/>
              <a:tabLst/>
              <a:defRPr/>
            </a:pP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由于</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1" lang="zh-CN" altLang="en-US"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取其中属性的两两组合的闭包：</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BC</a:t>
            </a:r>
            <a:r>
              <a:rPr kumimoji="1" lang="en-US" altLang="zh-CN" sz="2800" b="0" i="0" u="none" strike="noStrike" kern="100" cap="none" spc="0" normalizeH="0" baseline="3000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=BDCEA</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BD</a:t>
            </a:r>
            <a:r>
              <a:rPr kumimoji="1" lang="en-US" altLang="zh-CN" sz="2800" b="0" i="0" u="none" strike="noStrike" kern="100" cap="none" spc="0" normalizeH="0" baseline="3000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=BD</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CD</a:t>
            </a:r>
            <a:r>
              <a:rPr kumimoji="1" lang="en-US" altLang="zh-CN" sz="2800" b="0" i="0" u="none" strike="noStrike" kern="100" cap="none" spc="0" normalizeH="0" baseline="3000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=CDEAB</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。可见</a:t>
            </a:r>
            <a:r>
              <a:rPr kumimoji="1" lang="en-US" altLang="zh-CN" sz="2800" b="0" i="0" u="none" strike="noStrike" kern="100" cap="none" spc="0" normalizeH="0" baseline="0" noProof="0" dirty="0">
                <a:ln>
                  <a:noFill/>
                </a:ln>
                <a:solidFill>
                  <a:srgbClr val="CCFFCC"/>
                </a:solidFill>
                <a:effectLst/>
                <a:uLnTx/>
                <a:uFillTx/>
                <a:latin typeface="宋体" panose="02010600030101010101" pitchFamily="2" charset="-122"/>
                <a:ea typeface="宋体" panose="02010600030101010101" pitchFamily="2" charset="-122"/>
                <a:cs typeface="Times New Roman" panose="02020603050405020304" pitchFamily="18" charset="0"/>
              </a:rPr>
              <a:t>BC</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CD</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也是候选键，并入</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，得</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K={A</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BC</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CD}</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。然后将</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从</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中去掉得</a:t>
            </a:r>
            <a:r>
              <a:rPr kumimoji="1" lang="en-US"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1" lang="zh-CN" altLang="en-US"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just" defTabSz="914400" rtl="0" eaLnBrk="1" fontAlgn="base" latinLnBrk="0" hangingPunct="1">
              <a:lnSpc>
                <a:spcPct val="100000"/>
              </a:lnSpc>
              <a:spcBef>
                <a:spcPct val="0"/>
              </a:spcBef>
              <a:spcAft>
                <a:spcPts val="1200"/>
              </a:spcAft>
              <a:buClrTx/>
              <a:buSzPct val="80000"/>
              <a:buFont typeface="Wingdings" pitchFamily="2" charset="2"/>
              <a:buNone/>
              <a:tabLst/>
              <a:defRPr/>
            </a:pPr>
            <a:r>
              <a:rPr kumimoji="1" lang="zh-CN" altLang="zh-CN" sz="2800" b="0" i="0" u="none" strike="noStrike" kern="1200" cap="none" spc="0" normalizeH="0" baseline="0" noProof="0" dirty="0">
                <a:ln>
                  <a:noFill/>
                </a:ln>
                <a:solidFill>
                  <a:srgbClr val="CCFFCC"/>
                </a:solidFill>
                <a:effectLst/>
                <a:uLnTx/>
                <a:uFillTx/>
                <a:ea typeface="宋体" panose="02010600030101010101" pitchFamily="2" charset="-122"/>
                <a:cs typeface="Times New Roman" panose="02020603050405020304" pitchFamily="18" charset="0"/>
              </a:rPr>
              <a:t>由于</a:t>
            </a:r>
            <a:r>
              <a:rPr kumimoji="1" lang="en-US" altLang="zh-CN" sz="2800" b="0" i="0" u="none" strike="noStrike" kern="1200" cap="none" spc="0" normalizeH="0" baseline="0" noProof="0" dirty="0">
                <a:ln>
                  <a:noFill/>
                </a:ln>
                <a:solidFill>
                  <a:srgbClr val="CCFFCC"/>
                </a:solidFill>
                <a:effectLst/>
                <a:uLnTx/>
                <a:uFillTx/>
                <a:ea typeface="宋体" panose="02010600030101010101" pitchFamily="2" charset="-122"/>
                <a:cs typeface="Times New Roman" panose="02020603050405020304" pitchFamily="18" charset="0"/>
              </a:rPr>
              <a:t>Y</a:t>
            </a:r>
            <a:r>
              <a:rPr kumimoji="1" lang="zh-CN" altLang="zh-CN" sz="2800" b="0" i="0" u="none" strike="noStrike" kern="1200" cap="none" spc="0" normalizeH="0" baseline="0" noProof="0" dirty="0">
                <a:ln>
                  <a:noFill/>
                </a:ln>
                <a:solidFill>
                  <a:srgbClr val="CCFFCC"/>
                </a:solidFill>
                <a:effectLst/>
                <a:uLnTx/>
                <a:uFillTx/>
                <a:ea typeface="宋体" panose="02010600030101010101" pitchFamily="2" charset="-122"/>
                <a:cs typeface="Times New Roman" panose="02020603050405020304" pitchFamily="18" charset="0"/>
              </a:rPr>
              <a:t>为空，算法结束。所以</a:t>
            </a:r>
            <a:r>
              <a:rPr kumimoji="1" lang="en-US" altLang="zh-CN" sz="2800" b="0" i="0" u="none" strike="noStrike" kern="1200" cap="none" spc="0" normalizeH="0" baseline="0" noProof="0" dirty="0">
                <a:ln>
                  <a:noFill/>
                </a:ln>
                <a:solidFill>
                  <a:srgbClr val="CCFFCC"/>
                </a:solidFill>
                <a:effectLst/>
                <a:uLnTx/>
                <a:uFillTx/>
                <a:ea typeface="宋体" panose="02010600030101010101" pitchFamily="2" charset="-122"/>
                <a:cs typeface="Times New Roman" panose="02020603050405020304" pitchFamily="18" charset="0"/>
              </a:rPr>
              <a:t>R</a:t>
            </a:r>
            <a:r>
              <a:rPr kumimoji="1" lang="zh-CN" altLang="zh-CN" sz="2800" b="0" i="0" u="none" strike="noStrike" kern="1200" cap="none" spc="0" normalizeH="0" baseline="0" noProof="0" dirty="0">
                <a:ln>
                  <a:noFill/>
                </a:ln>
                <a:solidFill>
                  <a:srgbClr val="CCFFCC"/>
                </a:solidFill>
                <a:effectLst/>
                <a:uLnTx/>
                <a:uFillTx/>
                <a:ea typeface="宋体" panose="02010600030101010101" pitchFamily="2" charset="-122"/>
                <a:cs typeface="Times New Roman" panose="02020603050405020304" pitchFamily="18" charset="0"/>
              </a:rPr>
              <a:t>的候选键有</a:t>
            </a:r>
            <a:r>
              <a:rPr kumimoji="1" lang="en-US" altLang="zh-CN" sz="2800" b="0" i="0" u="none" strike="noStrike" kern="12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mn-cs"/>
              </a:rPr>
              <a:t>A</a:t>
            </a:r>
            <a:r>
              <a:rPr kumimoji="1" lang="zh-CN" altLang="zh-CN" sz="2800" b="0" i="0" u="none" strike="noStrike" kern="12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2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mn-cs"/>
              </a:rPr>
              <a:t>E</a:t>
            </a:r>
            <a:r>
              <a:rPr kumimoji="1" lang="zh-CN" altLang="zh-CN" sz="2800" b="0" i="0" u="none" strike="noStrike" kern="12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i="0" u="none" strike="noStrike" kern="12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mn-cs"/>
              </a:rPr>
              <a:t>BC</a:t>
            </a:r>
            <a:r>
              <a:rPr kumimoji="1" lang="zh-CN" altLang="zh-CN" sz="2800" b="0" i="0" u="none" strike="noStrike" kern="12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sz="2800" b="0" i="0" u="none" strike="noStrike" kern="12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mn-cs"/>
              </a:rPr>
              <a:t>CD</a:t>
            </a:r>
            <a:r>
              <a:rPr kumimoji="1" lang="zh-CN" altLang="zh-CN" sz="2800" b="0" i="0" u="none" strike="noStrike" kern="12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共</a:t>
            </a:r>
            <a:r>
              <a:rPr kumimoji="1" lang="en-US" altLang="zh-CN" sz="2800" b="0" i="0" u="none" strike="noStrike" kern="12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mn-cs"/>
              </a:rPr>
              <a:t>4</a:t>
            </a:r>
            <a:r>
              <a:rPr kumimoji="1" lang="zh-CN" altLang="zh-CN" sz="2800" b="0" i="0" u="none" strike="noStrike" kern="12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rPr>
              <a:t>个。</a:t>
            </a:r>
            <a:endParaRPr kumimoji="1" lang="zh-CN" altLang="zh-CN" sz="2800" b="0" i="0" u="none" strike="noStrike" kern="100" cap="none" spc="0" normalizeH="0" baseline="0" noProof="0" dirty="0">
              <a:ln>
                <a:noFill/>
              </a:ln>
              <a:solidFill>
                <a:srgbClr val="CCFFCC"/>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56543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sndAc>
          <p:stSnd>
            <p:snd r:embed="rId2" name="arrow.wav"/>
          </p:stSnd>
        </p:sndAc>
      </p:transition>
    </mc:Choice>
    <mc:Fallback xmlns="">
      <p:transition spd="slow">
        <p:fade/>
        <p:sndAc>
          <p:stSnd>
            <p:snd r:embed="rId3"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bwMode="auto">
          <a:xfrm>
            <a:off x="4583832" y="2132856"/>
            <a:ext cx="2448272" cy="854968"/>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60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第三节</a:t>
            </a:r>
          </a:p>
        </p:txBody>
      </p:sp>
      <p:sp>
        <p:nvSpPr>
          <p:cNvPr id="2" name="标题 1"/>
          <p:cNvSpPr>
            <a:spLocks noGrp="1"/>
          </p:cNvSpPr>
          <p:nvPr>
            <p:ph type="title"/>
          </p:nvPr>
        </p:nvSpPr>
        <p:spPr>
          <a:xfrm>
            <a:off x="1055440" y="3861048"/>
            <a:ext cx="10081120" cy="1289804"/>
          </a:xfr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p>
            <a:pPr algn="ctr"/>
            <a:r>
              <a:rPr lang="zh-CN" altLang="en-US" sz="6000" b="1" kern="10" spc="600" baseline="-25000" dirty="0">
                <a:ln w="9525">
                  <a:solidFill>
                    <a:srgbClr val="003399"/>
                  </a:solidFill>
                  <a:prstDash val="solid"/>
                </a:ln>
                <a:solidFill>
                  <a:srgbClr val="FFFFFF"/>
                </a:solidFill>
                <a:effectLst>
                  <a:outerShdw blurRad="12700" dist="38100" dir="2700000" algn="tl" rotWithShape="0">
                    <a:srgbClr val="003399">
                      <a:lumMod val="50000"/>
                    </a:srgbClr>
                  </a:outerShdw>
                </a:effectLst>
              </a:rPr>
              <a:t>关系模式的规范化</a:t>
            </a:r>
          </a:p>
        </p:txBody>
      </p:sp>
      <p:sp>
        <p:nvSpPr>
          <p:cNvPr id="4" name="标题 1">
            <a:extLst>
              <a:ext uri="{FF2B5EF4-FFF2-40B4-BE49-F238E27FC236}">
                <a16:creationId xmlns:a16="http://schemas.microsoft.com/office/drawing/2014/main" id="{1DECDF0B-FDC0-4C58-9326-80561E26595A}"/>
              </a:ext>
            </a:extLst>
          </p:cNvPr>
          <p:cNvSpPr txBox="1">
            <a:spLocks/>
          </p:cNvSpPr>
          <p:nvPr/>
        </p:nvSpPr>
        <p:spPr bwMode="auto">
          <a:xfrm>
            <a:off x="1040988" y="260648"/>
            <a:ext cx="4464496" cy="367122"/>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第六章  关系数据库设计理论</a:t>
            </a:r>
          </a:p>
        </p:txBody>
      </p:sp>
    </p:spTree>
    <p:extLst>
      <p:ext uri="{BB962C8B-B14F-4D97-AF65-F5344CB8AC3E}">
        <p14:creationId xmlns:p14="http://schemas.microsoft.com/office/powerpoint/2010/main" val="5780909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a:xfrm>
            <a:off x="1028874" y="-24762"/>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范式 </a:t>
            </a:r>
            <a:r>
              <a:rPr kumimoji="1" lang="en-US" altLang="zh-CN" sz="3600" u="sng" dirty="0">
                <a:solidFill>
                  <a:srgbClr val="FFFFCC"/>
                </a:solidFill>
                <a:effectLst>
                  <a:outerShdw blurRad="38100" dist="38100" dir="2700000" algn="tl">
                    <a:srgbClr val="000000"/>
                  </a:outerShdw>
                </a:effectLst>
                <a:latin typeface="Arial" pitchFamily="34" charset="0"/>
                <a:cs typeface="+mn-cs"/>
              </a:rPr>
              <a:t>(Normal Form)</a:t>
            </a:r>
            <a:r>
              <a:rPr kumimoji="1" lang="zh-CN" altLang="en-US" u="sng" dirty="0">
                <a:solidFill>
                  <a:srgbClr val="FFFFCC"/>
                </a:solidFill>
                <a:effectLst>
                  <a:outerShdw blurRad="38100" dist="38100" dir="2700000" algn="tl">
                    <a:srgbClr val="000000"/>
                  </a:outerShdw>
                </a:effectLst>
                <a:latin typeface="Arial" pitchFamily="34" charset="0"/>
                <a:cs typeface="+mn-cs"/>
              </a:rPr>
              <a:t>的定义</a:t>
            </a:r>
            <a:endParaRPr kumimoji="1" lang="en-US" altLang="zh-CN" u="sng" dirty="0">
              <a:solidFill>
                <a:srgbClr val="FFFFCC"/>
              </a:solidFill>
              <a:effectLst>
                <a:outerShdw blurRad="38100" dist="38100" dir="2700000" algn="tl">
                  <a:srgbClr val="000000"/>
                </a:outerShdw>
              </a:effectLst>
              <a:latin typeface="Arial" pitchFamily="34" charset="0"/>
              <a:cs typeface="+mn-cs"/>
            </a:endParaRPr>
          </a:p>
        </p:txBody>
      </p:sp>
      <p:sp>
        <p:nvSpPr>
          <p:cNvPr id="1550340" name="Rectangle 4"/>
          <p:cNvSpPr>
            <a:spLocks noGrp="1" noChangeArrowheads="1"/>
          </p:cNvSpPr>
          <p:nvPr>
            <p:ph idx="1"/>
          </p:nvPr>
        </p:nvSpPr>
        <p:spPr>
          <a:xfrm>
            <a:off x="1028874" y="961876"/>
            <a:ext cx="8229600" cy="647700"/>
          </a:xfrm>
        </p:spPr>
        <p:txBody>
          <a:bodyPr/>
          <a:lstStyle/>
          <a:p>
            <a:pPr>
              <a:buFont typeface="Wingdings" pitchFamily="2" charset="2"/>
              <a:buNone/>
              <a:defRPr/>
            </a:pPr>
            <a:r>
              <a:rPr lang="zh-CN" altLang="en-US" dirty="0"/>
              <a:t>范式就是满足某种规范化标准的关系模式</a:t>
            </a:r>
          </a:p>
        </p:txBody>
      </p:sp>
      <p:grpSp>
        <p:nvGrpSpPr>
          <p:cNvPr id="2" name="组合 1">
            <a:extLst>
              <a:ext uri="{FF2B5EF4-FFF2-40B4-BE49-F238E27FC236}">
                <a16:creationId xmlns:a16="http://schemas.microsoft.com/office/drawing/2014/main" id="{3C67F462-C63D-47CB-A7C0-46CA448424A4}"/>
              </a:ext>
            </a:extLst>
          </p:cNvPr>
          <p:cNvGrpSpPr/>
          <p:nvPr/>
        </p:nvGrpSpPr>
        <p:grpSpPr>
          <a:xfrm>
            <a:off x="1283185" y="1988840"/>
            <a:ext cx="4513571" cy="4513571"/>
            <a:chOff x="1435101" y="2217887"/>
            <a:chExt cx="4191000" cy="4191000"/>
          </a:xfrm>
        </p:grpSpPr>
        <p:sp>
          <p:nvSpPr>
            <p:cNvPr id="1550341" name="Oval 5"/>
            <p:cNvSpPr>
              <a:spLocks noChangeArrowheads="1"/>
            </p:cNvSpPr>
            <p:nvPr/>
          </p:nvSpPr>
          <p:spPr bwMode="auto">
            <a:xfrm>
              <a:off x="1435101" y="2217887"/>
              <a:ext cx="4191000" cy="4191000"/>
            </a:xfrm>
            <a:prstGeom prst="ellipse">
              <a:avLst/>
            </a:prstGeom>
            <a:solidFill>
              <a:srgbClr val="F5F5FF"/>
            </a:solidFill>
            <a:ln w="12700" cap="sq">
              <a:solidFill>
                <a:srgbClr val="000000"/>
              </a:solidFill>
              <a:round/>
              <a:headEnd/>
              <a:tailEn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550342" name="Oval 6"/>
            <p:cNvSpPr>
              <a:spLocks noChangeArrowheads="1"/>
            </p:cNvSpPr>
            <p:nvPr/>
          </p:nvSpPr>
          <p:spPr bwMode="auto">
            <a:xfrm>
              <a:off x="1719263" y="2659212"/>
              <a:ext cx="3657600" cy="3657600"/>
            </a:xfrm>
            <a:prstGeom prst="ellipse">
              <a:avLst/>
            </a:prstGeom>
            <a:solidFill>
              <a:srgbClr val="EBEBFF"/>
            </a:solidFill>
            <a:ln w="12700" cap="sq">
              <a:solidFill>
                <a:srgbClr val="000000"/>
              </a:solidFill>
              <a:round/>
              <a:headEnd/>
              <a:tailEn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550343" name="Oval 7"/>
            <p:cNvSpPr>
              <a:spLocks noChangeAspect="1" noChangeArrowheads="1"/>
            </p:cNvSpPr>
            <p:nvPr/>
          </p:nvSpPr>
          <p:spPr bwMode="auto">
            <a:xfrm>
              <a:off x="1990726" y="3124350"/>
              <a:ext cx="3116262" cy="3116263"/>
            </a:xfrm>
            <a:prstGeom prst="ellipse">
              <a:avLst/>
            </a:prstGeom>
            <a:solidFill>
              <a:srgbClr val="E1E1FF"/>
            </a:solidFill>
            <a:ln w="12700" cap="sq">
              <a:solidFill>
                <a:srgbClr val="000000"/>
              </a:solidFill>
              <a:round/>
              <a:headEnd/>
              <a:tailEn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550344" name="Oval 8"/>
            <p:cNvSpPr>
              <a:spLocks noChangeAspect="1" noChangeArrowheads="1"/>
            </p:cNvSpPr>
            <p:nvPr/>
          </p:nvSpPr>
          <p:spPr bwMode="auto">
            <a:xfrm>
              <a:off x="2273301" y="3649812"/>
              <a:ext cx="2514600" cy="2514600"/>
            </a:xfrm>
            <a:prstGeom prst="ellipse">
              <a:avLst/>
            </a:prstGeom>
            <a:solidFill>
              <a:srgbClr val="D7D7FF"/>
            </a:solidFill>
            <a:ln w="12700" cap="sq">
              <a:solidFill>
                <a:srgbClr val="000000"/>
              </a:solidFill>
              <a:round/>
              <a:headEnd/>
              <a:tailEn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550345" name="Oval 9"/>
            <p:cNvSpPr>
              <a:spLocks noChangeAspect="1" noChangeArrowheads="1"/>
            </p:cNvSpPr>
            <p:nvPr/>
          </p:nvSpPr>
          <p:spPr bwMode="auto">
            <a:xfrm>
              <a:off x="2578101" y="4183212"/>
              <a:ext cx="1905000" cy="1905000"/>
            </a:xfrm>
            <a:prstGeom prst="ellipse">
              <a:avLst/>
            </a:prstGeom>
            <a:solidFill>
              <a:srgbClr val="CDCDFF"/>
            </a:solidFill>
            <a:ln w="12700" cap="sq">
              <a:solidFill>
                <a:srgbClr val="000000"/>
              </a:solidFill>
              <a:round/>
              <a:headEnd/>
              <a:tailEn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550346" name="Oval 10"/>
            <p:cNvSpPr>
              <a:spLocks noChangeAspect="1" noChangeArrowheads="1"/>
            </p:cNvSpPr>
            <p:nvPr/>
          </p:nvSpPr>
          <p:spPr bwMode="auto">
            <a:xfrm>
              <a:off x="2882901" y="4722962"/>
              <a:ext cx="1289050" cy="1289050"/>
            </a:xfrm>
            <a:prstGeom prst="ellipse">
              <a:avLst/>
            </a:prstGeom>
            <a:solidFill>
              <a:srgbClr val="C3C3FF"/>
            </a:solidFill>
            <a:ln w="12700" cap="sq">
              <a:solidFill>
                <a:srgbClr val="000000"/>
              </a:solidFill>
              <a:round/>
              <a:headEnd/>
              <a:tailEn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550347" name="Oval 11"/>
            <p:cNvSpPr>
              <a:spLocks noChangeAspect="1" noChangeArrowheads="1"/>
            </p:cNvSpPr>
            <p:nvPr/>
          </p:nvSpPr>
          <p:spPr bwMode="auto">
            <a:xfrm>
              <a:off x="3143251" y="5173812"/>
              <a:ext cx="762000" cy="762000"/>
            </a:xfrm>
            <a:prstGeom prst="ellipse">
              <a:avLst/>
            </a:prstGeom>
            <a:solidFill>
              <a:srgbClr val="B9B9FF"/>
            </a:solidFill>
            <a:ln w="12700" cap="sq">
              <a:solidFill>
                <a:srgbClr val="000000"/>
              </a:solidFill>
              <a:round/>
              <a:headEnd/>
              <a:tailEn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550348" name="Text Box 12"/>
            <p:cNvSpPr txBox="1">
              <a:spLocks noChangeArrowheads="1"/>
            </p:cNvSpPr>
            <p:nvPr/>
          </p:nvSpPr>
          <p:spPr bwMode="auto">
            <a:xfrm>
              <a:off x="3238140" y="5383362"/>
              <a:ext cx="570640" cy="385396"/>
            </a:xfrm>
            <a:prstGeom prst="rect">
              <a:avLst/>
            </a:prstGeom>
            <a:noFill/>
            <a:ln w="12700" cap="sq">
              <a:noFill/>
              <a:miter lim="800000"/>
              <a:headEnd/>
              <a:tailEnd/>
            </a:ln>
            <a:effec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5</a:t>
              </a:r>
              <a:r>
                <a:rPr kumimoji="1" lang="en-US" altLang="zh-CN" sz="2800" b="0" i="1"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NF</a:t>
              </a:r>
            </a:p>
          </p:txBody>
        </p:sp>
        <p:sp>
          <p:nvSpPr>
            <p:cNvPr id="1550349" name="Text Box 13"/>
            <p:cNvSpPr txBox="1">
              <a:spLocks noChangeArrowheads="1"/>
            </p:cNvSpPr>
            <p:nvPr/>
          </p:nvSpPr>
          <p:spPr bwMode="auto">
            <a:xfrm>
              <a:off x="3238140" y="4767412"/>
              <a:ext cx="570640" cy="385396"/>
            </a:xfrm>
            <a:prstGeom prst="rect">
              <a:avLst/>
            </a:prstGeom>
            <a:noFill/>
            <a:ln w="12700" cap="sq">
              <a:noFill/>
              <a:miter lim="800000"/>
              <a:headEnd/>
              <a:tailEnd/>
            </a:ln>
            <a:effec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4</a:t>
              </a:r>
              <a:r>
                <a:rPr kumimoji="1" lang="en-US" altLang="zh-CN" sz="2800" b="0" i="1"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NF</a:t>
              </a:r>
            </a:p>
          </p:txBody>
        </p:sp>
        <p:sp>
          <p:nvSpPr>
            <p:cNvPr id="1550350" name="Text Box 14"/>
            <p:cNvSpPr txBox="1">
              <a:spLocks noChangeArrowheads="1"/>
            </p:cNvSpPr>
            <p:nvPr/>
          </p:nvSpPr>
          <p:spPr bwMode="auto">
            <a:xfrm>
              <a:off x="3104799" y="4327674"/>
              <a:ext cx="837321" cy="385396"/>
            </a:xfrm>
            <a:prstGeom prst="rect">
              <a:avLst/>
            </a:prstGeom>
            <a:noFill/>
            <a:ln w="12700" cap="sq">
              <a:noFill/>
              <a:miter lim="800000"/>
              <a:headEnd/>
              <a:tailEnd/>
            </a:ln>
            <a:effec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BC</a:t>
              </a:r>
              <a:r>
                <a:rPr kumimoji="1" lang="en-US" altLang="zh-CN" sz="2800" b="0" i="1"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NF</a:t>
              </a:r>
            </a:p>
          </p:txBody>
        </p:sp>
        <p:sp>
          <p:nvSpPr>
            <p:cNvPr id="1550351" name="Text Box 15"/>
            <p:cNvSpPr txBox="1">
              <a:spLocks noChangeArrowheads="1"/>
            </p:cNvSpPr>
            <p:nvPr/>
          </p:nvSpPr>
          <p:spPr bwMode="auto">
            <a:xfrm>
              <a:off x="3238140" y="3726012"/>
              <a:ext cx="570640" cy="385396"/>
            </a:xfrm>
            <a:prstGeom prst="rect">
              <a:avLst/>
            </a:prstGeom>
            <a:noFill/>
            <a:ln w="12700" cap="sq">
              <a:noFill/>
              <a:miter lim="800000"/>
              <a:headEnd/>
              <a:tailEnd/>
            </a:ln>
            <a:effec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3</a:t>
              </a:r>
              <a:r>
                <a:rPr kumimoji="1" lang="en-US" altLang="zh-CN" sz="2800" b="0" i="1"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NF</a:t>
              </a:r>
            </a:p>
          </p:txBody>
        </p:sp>
        <p:sp>
          <p:nvSpPr>
            <p:cNvPr id="1550352" name="Text Box 16"/>
            <p:cNvSpPr txBox="1">
              <a:spLocks noChangeArrowheads="1"/>
            </p:cNvSpPr>
            <p:nvPr/>
          </p:nvSpPr>
          <p:spPr bwMode="auto">
            <a:xfrm>
              <a:off x="3238140" y="3192612"/>
              <a:ext cx="570640" cy="385396"/>
            </a:xfrm>
            <a:prstGeom prst="rect">
              <a:avLst/>
            </a:prstGeom>
            <a:noFill/>
            <a:ln w="12700" cap="sq">
              <a:noFill/>
              <a:miter lim="800000"/>
              <a:headEnd/>
              <a:tailEnd/>
            </a:ln>
            <a:effec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2</a:t>
              </a:r>
              <a:r>
                <a:rPr kumimoji="1" lang="en-US" altLang="zh-CN" sz="2800" b="0" i="1"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NF</a:t>
              </a:r>
            </a:p>
          </p:txBody>
        </p:sp>
        <p:sp>
          <p:nvSpPr>
            <p:cNvPr id="1550353" name="Text Box 17"/>
            <p:cNvSpPr txBox="1">
              <a:spLocks noChangeArrowheads="1"/>
            </p:cNvSpPr>
            <p:nvPr/>
          </p:nvSpPr>
          <p:spPr bwMode="auto">
            <a:xfrm>
              <a:off x="3238140" y="2735412"/>
              <a:ext cx="570640" cy="385396"/>
            </a:xfrm>
            <a:prstGeom prst="rect">
              <a:avLst/>
            </a:prstGeom>
            <a:noFill/>
            <a:ln w="12700" cap="sq">
              <a:noFill/>
              <a:miter lim="800000"/>
              <a:headEnd/>
              <a:tailEnd/>
            </a:ln>
            <a:effec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1</a:t>
              </a:r>
              <a:r>
                <a:rPr kumimoji="1" lang="en-US" altLang="zh-CN" sz="2800" b="0" i="1"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NF</a:t>
              </a:r>
            </a:p>
          </p:txBody>
        </p:sp>
        <p:sp>
          <p:nvSpPr>
            <p:cNvPr id="1550354" name="Text Box 18"/>
            <p:cNvSpPr txBox="1">
              <a:spLocks noChangeArrowheads="1"/>
            </p:cNvSpPr>
            <p:nvPr/>
          </p:nvSpPr>
          <p:spPr bwMode="auto">
            <a:xfrm>
              <a:off x="3040917" y="2257574"/>
              <a:ext cx="963492" cy="385396"/>
            </a:xfrm>
            <a:prstGeom prst="rect">
              <a:avLst/>
            </a:prstGeom>
            <a:noFill/>
            <a:ln w="12700" cap="sq">
              <a:noFill/>
              <a:miter lim="800000"/>
              <a:headEnd/>
              <a:tailEnd/>
            </a:ln>
            <a:effec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非规范</a:t>
              </a:r>
              <a:endParaRPr kumimoji="1" lang="zh-CN" altLang="en-US" sz="2800" b="0" i="1"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endParaRPr>
            </a:p>
          </p:txBody>
        </p:sp>
      </p:grpSp>
      <p:sp>
        <p:nvSpPr>
          <p:cNvPr id="1550355" name="Line 19"/>
          <p:cNvSpPr>
            <a:spLocks noChangeShapeType="1"/>
          </p:cNvSpPr>
          <p:nvPr/>
        </p:nvSpPr>
        <p:spPr bwMode="auto">
          <a:xfrm>
            <a:off x="6476558" y="2609054"/>
            <a:ext cx="0" cy="3200400"/>
          </a:xfrm>
          <a:prstGeom prst="line">
            <a:avLst/>
          </a:prstGeom>
          <a:noFill/>
          <a:ln w="57150" cap="sq">
            <a:solidFill>
              <a:srgbClr val="99FF33"/>
            </a:solidFill>
            <a:round/>
            <a:headEnd/>
            <a:tailEnd type="triangle" w="med" len="me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
        <p:nvSpPr>
          <p:cNvPr id="1550356" name="Text Box 20"/>
          <p:cNvSpPr txBox="1">
            <a:spLocks noChangeArrowheads="1"/>
          </p:cNvSpPr>
          <p:nvPr/>
        </p:nvSpPr>
        <p:spPr bwMode="auto">
          <a:xfrm>
            <a:off x="6250938" y="2059601"/>
            <a:ext cx="410369" cy="492443"/>
          </a:xfrm>
          <a:prstGeom prst="rect">
            <a:avLst/>
          </a:prstGeom>
          <a:noFill/>
          <a:ln w="12700" cap="sq">
            <a:noFill/>
            <a:miter lim="800000"/>
            <a:headEnd/>
            <a:tailEnd/>
          </a:ln>
          <a:effec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Times New Roman" pitchFamily="18" charset="0"/>
                <a:ea typeface="楷体_GB2312" pitchFamily="49" charset="-122"/>
                <a:cs typeface="+mn-cs"/>
              </a:rPr>
              <a:t>低</a:t>
            </a:r>
            <a:endParaRPr kumimoji="1" lang="en-US" altLang="zh-CN" sz="3200" b="0" i="1" u="none" strike="noStrike" kern="1200" cap="none" spc="0" normalizeH="0" baseline="0" noProof="0" dirty="0">
              <a:ln>
                <a:noFill/>
              </a:ln>
              <a:solidFill>
                <a:srgbClr val="99FF33"/>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sp>
        <p:nvSpPr>
          <p:cNvPr id="1550357" name="Text Box 21"/>
          <p:cNvSpPr txBox="1">
            <a:spLocks noChangeArrowheads="1"/>
          </p:cNvSpPr>
          <p:nvPr/>
        </p:nvSpPr>
        <p:spPr bwMode="auto">
          <a:xfrm>
            <a:off x="6312649" y="5839618"/>
            <a:ext cx="410369" cy="492443"/>
          </a:xfrm>
          <a:prstGeom prst="rect">
            <a:avLst/>
          </a:prstGeom>
          <a:noFill/>
          <a:ln w="12700" cap="sq">
            <a:noFill/>
            <a:miter lim="800000"/>
            <a:headEnd/>
            <a:tailEnd/>
          </a:ln>
          <a:effec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Times New Roman" pitchFamily="18" charset="0"/>
                <a:ea typeface="楷体_GB2312" pitchFamily="49" charset="-122"/>
                <a:cs typeface="+mn-cs"/>
              </a:rPr>
              <a:t>高</a:t>
            </a:r>
            <a:endParaRPr kumimoji="1" lang="en-US" altLang="zh-CN" sz="3200" b="0" i="1" u="none" strike="noStrike" kern="1200" cap="none" spc="0" normalizeH="0" baseline="0" noProof="0" dirty="0">
              <a:ln>
                <a:noFill/>
              </a:ln>
              <a:solidFill>
                <a:srgbClr val="99FF33"/>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sp>
        <p:nvSpPr>
          <p:cNvPr id="1550358" name="Text Box 22"/>
          <p:cNvSpPr txBox="1">
            <a:spLocks noChangeArrowheads="1"/>
          </p:cNvSpPr>
          <p:nvPr/>
        </p:nvSpPr>
        <p:spPr bwMode="auto">
          <a:xfrm>
            <a:off x="6615584" y="3159174"/>
            <a:ext cx="430887" cy="1795363"/>
          </a:xfrm>
          <a:prstGeom prst="rect">
            <a:avLst/>
          </a:prstGeom>
          <a:noFill/>
          <a:ln w="12700" cap="sq">
            <a:noFill/>
            <a:miter lim="800000"/>
            <a:headEnd/>
            <a:tailEnd/>
          </a:ln>
          <a:effectLst/>
        </p:spPr>
        <p:txBody>
          <a:bodyPr vert="eaVert"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Times New Roman" pitchFamily="18" charset="0"/>
                <a:ea typeface="楷体_GB2312" pitchFamily="49" charset="-122"/>
                <a:cs typeface="+mn-cs"/>
              </a:rPr>
              <a:t>规范化要求</a:t>
            </a:r>
            <a:endParaRPr kumimoji="1" lang="en-US" altLang="zh-CN" sz="2800" b="0" i="1" u="none" strike="noStrike" kern="1200" cap="none" spc="0" normalizeH="0" baseline="0" noProof="0" dirty="0">
              <a:ln>
                <a:noFill/>
              </a:ln>
              <a:solidFill>
                <a:srgbClr val="99FF33"/>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sp>
        <p:nvSpPr>
          <p:cNvPr id="1550359" name="Text Box 23"/>
          <p:cNvSpPr txBox="1">
            <a:spLocks noChangeArrowheads="1"/>
          </p:cNvSpPr>
          <p:nvPr/>
        </p:nvSpPr>
        <p:spPr bwMode="auto">
          <a:xfrm>
            <a:off x="7156361" y="2962735"/>
            <a:ext cx="430887" cy="2154436"/>
          </a:xfrm>
          <a:prstGeom prst="rect">
            <a:avLst/>
          </a:prstGeom>
          <a:noFill/>
          <a:ln w="12700" cap="sq">
            <a:noFill/>
            <a:miter lim="800000"/>
            <a:headEnd/>
            <a:tailEnd/>
          </a:ln>
          <a:effectLst/>
        </p:spPr>
        <p:txBody>
          <a:bodyPr vert="eaVert"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99FF33"/>
                </a:solidFill>
                <a:effectLst>
                  <a:outerShdw blurRad="38100" dist="38100" dir="2700000" algn="tl">
                    <a:srgbClr val="000000"/>
                  </a:outerShdw>
                </a:effectLst>
                <a:uLnTx/>
                <a:uFillTx/>
                <a:latin typeface="Times New Roman" pitchFamily="18" charset="0"/>
                <a:ea typeface="楷体_GB2312" pitchFamily="49" charset="-122"/>
                <a:cs typeface="+mn-cs"/>
              </a:rPr>
              <a:t>（约束条件）</a:t>
            </a:r>
            <a:endParaRPr kumimoji="1" lang="en-US" altLang="zh-CN" sz="2800" b="0" i="1" u="none" strike="noStrike" kern="1200" cap="none" spc="0" normalizeH="0" baseline="0" noProof="0">
              <a:ln>
                <a:noFill/>
              </a:ln>
              <a:solidFill>
                <a:srgbClr val="99FF33"/>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sp>
        <p:nvSpPr>
          <p:cNvPr id="1550361" name="Text Box 25"/>
          <p:cNvSpPr txBox="1">
            <a:spLocks noChangeArrowheads="1"/>
          </p:cNvSpPr>
          <p:nvPr/>
        </p:nvSpPr>
        <p:spPr bwMode="auto">
          <a:xfrm>
            <a:off x="8652030" y="5517953"/>
            <a:ext cx="2489200" cy="854075"/>
          </a:xfrm>
          <a:prstGeom prst="rect">
            <a:avLst/>
          </a:prstGeom>
          <a:noFill/>
          <a:ln w="12700" cap="sq">
            <a:noFill/>
            <a:miter lim="800000"/>
            <a:headEnd/>
            <a:tailEnd/>
          </a:ln>
          <a:effec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itchFamily="18" charset="0"/>
                <a:ea typeface="楷体_GB2312" pitchFamily="49" charset="-122"/>
                <a:cs typeface="+mn-cs"/>
              </a:rPr>
              <a:t>关系数据库之父</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itchFamily="18" charset="0"/>
                <a:ea typeface="楷体_GB2312" pitchFamily="49" charset="-122"/>
                <a:cs typeface="+mn-cs"/>
              </a:rPr>
              <a:t>E. F. Codd</a:t>
            </a:r>
            <a:endParaRPr kumimoji="1" lang="zh-CN" altLang="en-US" sz="2800" b="0" i="1"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pic>
        <p:nvPicPr>
          <p:cNvPr id="4" name="图片 3">
            <a:extLst>
              <a:ext uri="{FF2B5EF4-FFF2-40B4-BE49-F238E27FC236}">
                <a16:creationId xmlns:a16="http://schemas.microsoft.com/office/drawing/2014/main" id="{F3BD9FDA-B79F-4A37-8511-766560502192}"/>
              </a:ext>
            </a:extLst>
          </p:cNvPr>
          <p:cNvPicPr>
            <a:picLocks noChangeAspect="1"/>
          </p:cNvPicPr>
          <p:nvPr/>
        </p:nvPicPr>
        <p:blipFill>
          <a:blip r:embed="rId3"/>
          <a:stretch>
            <a:fillRect/>
          </a:stretch>
        </p:blipFill>
        <p:spPr>
          <a:xfrm>
            <a:off x="8677572" y="2069159"/>
            <a:ext cx="2141406" cy="3109229"/>
          </a:xfrm>
          <a:prstGeom prst="rect">
            <a:avLst/>
          </a:prstGeom>
          <a:solidFill>
            <a:srgbClr val="FFFFFF">
              <a:shade val="85000"/>
            </a:srgbClr>
          </a:solidFill>
          <a:ln w="88900" cap="sq">
            <a:solidFill>
              <a:srgbClr val="FFFFFF"/>
            </a:solidFill>
            <a:miter lim="800000"/>
          </a:ln>
          <a:effectLst>
            <a:glow rad="63500">
              <a:schemeClr val="accent3">
                <a:satMod val="175000"/>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1200">
        <p:zoom dir="in"/>
        <p:sndAc>
          <p:stSnd>
            <p:snd r:embed="rId2" name="arrow.wav"/>
          </p:stSnd>
        </p:sndAc>
      </p:transition>
    </mc:Choice>
    <mc:Fallback xmlns="">
      <p:transition spd="slow">
        <p:zoom dir="in"/>
        <p:sndAc>
          <p:stSnd>
            <p:snd r:embed="rId4" name="arrow.wav"/>
          </p:stSnd>
        </p:sndAc>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xfrm>
            <a:off x="983432" y="0"/>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第一范式</a:t>
            </a:r>
            <a:r>
              <a:rPr kumimoji="1" lang="en-US" altLang="zh-CN" u="sng" dirty="0">
                <a:solidFill>
                  <a:srgbClr val="FFFFCC"/>
                </a:solidFill>
                <a:effectLst>
                  <a:outerShdw blurRad="38100" dist="38100" dir="2700000" algn="tl">
                    <a:srgbClr val="000000"/>
                  </a:outerShdw>
                </a:effectLst>
                <a:latin typeface="Arial" pitchFamily="34" charset="0"/>
                <a:cs typeface="+mn-cs"/>
              </a:rPr>
              <a:t>(1NF)</a:t>
            </a:r>
          </a:p>
        </p:txBody>
      </p:sp>
      <p:sp>
        <p:nvSpPr>
          <p:cNvPr id="1551364" name="Rectangle 4"/>
          <p:cNvSpPr>
            <a:spLocks noGrp="1" noChangeArrowheads="1"/>
          </p:cNvSpPr>
          <p:nvPr>
            <p:ph idx="1"/>
          </p:nvPr>
        </p:nvSpPr>
        <p:spPr>
          <a:xfrm>
            <a:off x="983432" y="980728"/>
            <a:ext cx="9937104" cy="647700"/>
          </a:xfrm>
        </p:spPr>
        <p:txBody>
          <a:bodyPr>
            <a:noAutofit/>
          </a:bodyPr>
          <a:lstStyle/>
          <a:p>
            <a:pPr marL="0" indent="0" algn="just">
              <a:spcAft>
                <a:spcPct val="25000"/>
              </a:spcAft>
              <a:buNone/>
              <a:defRPr/>
            </a:pPr>
            <a:r>
              <a:rPr lang="zh-CN" altLang="en-US" dirty="0"/>
              <a:t>如果关系模式</a:t>
            </a:r>
            <a:r>
              <a:rPr lang="en-US" altLang="zh-CN" dirty="0"/>
              <a:t>R(U)</a:t>
            </a:r>
            <a:r>
              <a:rPr lang="zh-CN" altLang="en-US" dirty="0"/>
              <a:t>的所有属性均是不可再分的基本数据项，则称</a:t>
            </a:r>
            <a:r>
              <a:rPr lang="en-US" altLang="zh-CN" dirty="0"/>
              <a:t>R</a:t>
            </a:r>
            <a:r>
              <a:rPr lang="zh-CN" altLang="en-US" dirty="0"/>
              <a:t>属于</a:t>
            </a:r>
            <a:r>
              <a:rPr lang="zh-CN" altLang="en-US" dirty="0">
                <a:solidFill>
                  <a:srgbClr val="FFFF00"/>
                </a:solidFill>
              </a:rPr>
              <a:t>第一范式</a:t>
            </a:r>
            <a:r>
              <a:rPr lang="zh-CN" altLang="en-US" dirty="0"/>
              <a:t>，记作</a:t>
            </a:r>
            <a:r>
              <a:rPr lang="en-US" altLang="zh-CN" dirty="0">
                <a:solidFill>
                  <a:srgbClr val="FFFF00"/>
                </a:solidFill>
              </a:rPr>
              <a:t>R(U)</a:t>
            </a:r>
            <a:r>
              <a:rPr lang="zh-CN" altLang="en-US" dirty="0">
                <a:solidFill>
                  <a:srgbClr val="FFFF00"/>
                </a:solidFill>
              </a:rPr>
              <a:t>∈</a:t>
            </a:r>
            <a:r>
              <a:rPr lang="en-US" altLang="zh-CN" dirty="0">
                <a:solidFill>
                  <a:srgbClr val="FFFF00"/>
                </a:solidFill>
              </a:rPr>
              <a:t>1NF</a:t>
            </a:r>
            <a:r>
              <a:rPr lang="zh-CN" altLang="en-US" dirty="0"/>
              <a:t>。任何一个关系模式都必须满足</a:t>
            </a:r>
            <a:r>
              <a:rPr lang="en-US" altLang="zh-CN" dirty="0"/>
              <a:t>1NF</a:t>
            </a:r>
            <a:r>
              <a:rPr lang="zh-CN" altLang="en-US" dirty="0"/>
              <a:t>。</a:t>
            </a:r>
          </a:p>
          <a:p>
            <a:pPr marL="0" indent="0" algn="just">
              <a:spcAft>
                <a:spcPct val="25000"/>
              </a:spcAft>
              <a:buNone/>
              <a:defRPr/>
            </a:pPr>
            <a:r>
              <a:rPr lang="zh-CN" altLang="en-US" dirty="0"/>
              <a:t>属性不可再分依赖于语义。</a:t>
            </a:r>
            <a:r>
              <a:rPr lang="en-US" altLang="zh-CN" dirty="0"/>
              <a:t>1NF</a:t>
            </a:r>
            <a:r>
              <a:rPr lang="zh-CN" altLang="en-US" dirty="0"/>
              <a:t>的关系模式在形式上表现为一张规则二维表，即不允许出现表中表。</a:t>
            </a:r>
          </a:p>
        </p:txBody>
      </p:sp>
      <p:graphicFrame>
        <p:nvGraphicFramePr>
          <p:cNvPr id="1551365" name="Group 5"/>
          <p:cNvGraphicFramePr>
            <a:graphicFrameLocks noGrp="1"/>
          </p:cNvGraphicFramePr>
          <p:nvPr>
            <p:extLst>
              <p:ext uri="{D42A27DB-BD31-4B8C-83A1-F6EECF244321}">
                <p14:modId xmlns:p14="http://schemas.microsoft.com/office/powerpoint/2010/main" val="1951577067"/>
              </p:ext>
            </p:extLst>
          </p:nvPr>
        </p:nvGraphicFramePr>
        <p:xfrm>
          <a:off x="1079686" y="4608639"/>
          <a:ext cx="3730168" cy="1528763"/>
        </p:xfrm>
        <a:graphic>
          <a:graphicData uri="http://schemas.openxmlformats.org/drawingml/2006/table">
            <a:tbl>
              <a:tblPr/>
              <a:tblGrid>
                <a:gridCol w="947594">
                  <a:extLst>
                    <a:ext uri="{9D8B030D-6E8A-4147-A177-3AD203B41FA5}">
                      <a16:colId xmlns:a16="http://schemas.microsoft.com/office/drawing/2014/main" val="20000"/>
                    </a:ext>
                  </a:extLst>
                </a:gridCol>
                <a:gridCol w="1162242">
                  <a:extLst>
                    <a:ext uri="{9D8B030D-6E8A-4147-A177-3AD203B41FA5}">
                      <a16:colId xmlns:a16="http://schemas.microsoft.com/office/drawing/2014/main" val="20001"/>
                    </a:ext>
                  </a:extLst>
                </a:gridCol>
                <a:gridCol w="1620332">
                  <a:extLst>
                    <a:ext uri="{9D8B030D-6E8A-4147-A177-3AD203B41FA5}">
                      <a16:colId xmlns:a16="http://schemas.microsoft.com/office/drawing/2014/main" val="20002"/>
                    </a:ext>
                  </a:extLst>
                </a:gridCol>
              </a:tblGrid>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学号</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dirty="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语文</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dirty="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数学</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85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58</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4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980</a:t>
                      </a: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82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76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84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75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24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dirty="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51399" name="Group 39"/>
          <p:cNvGraphicFramePr>
            <a:graphicFrameLocks noGrp="1"/>
          </p:cNvGraphicFramePr>
          <p:nvPr>
            <p:extLst>
              <p:ext uri="{D42A27DB-BD31-4B8C-83A1-F6EECF244321}">
                <p14:modId xmlns:p14="http://schemas.microsoft.com/office/powerpoint/2010/main" val="3514619784"/>
              </p:ext>
            </p:extLst>
          </p:nvPr>
        </p:nvGraphicFramePr>
        <p:xfrm>
          <a:off x="6393532" y="4608639"/>
          <a:ext cx="3586647" cy="1882775"/>
        </p:xfrm>
        <a:graphic>
          <a:graphicData uri="http://schemas.openxmlformats.org/drawingml/2006/table">
            <a:tbl>
              <a:tblPr/>
              <a:tblGrid>
                <a:gridCol w="956439">
                  <a:extLst>
                    <a:ext uri="{9D8B030D-6E8A-4147-A177-3AD203B41FA5}">
                      <a16:colId xmlns:a16="http://schemas.microsoft.com/office/drawing/2014/main" val="20000"/>
                    </a:ext>
                  </a:extLst>
                </a:gridCol>
                <a:gridCol w="1072218">
                  <a:extLst>
                    <a:ext uri="{9D8B030D-6E8A-4147-A177-3AD203B41FA5}">
                      <a16:colId xmlns:a16="http://schemas.microsoft.com/office/drawing/2014/main" val="20001"/>
                    </a:ext>
                  </a:extLst>
                </a:gridCol>
                <a:gridCol w="1557990">
                  <a:extLst>
                    <a:ext uri="{9D8B030D-6E8A-4147-A177-3AD203B41FA5}">
                      <a16:colId xmlns:a16="http://schemas.microsoft.com/office/drawing/2014/main" val="20002"/>
                    </a:ext>
                  </a:extLst>
                </a:gridCol>
              </a:tblGrid>
              <a:tr h="358775">
                <a:tc rowSpan="2">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学号</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dirty="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成绩</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1444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语文</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dirty="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数学</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85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58</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24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980</a:t>
                      </a: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82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76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84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75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dirty="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551434" name="Rectangle 74"/>
          <p:cNvSpPr>
            <a:spLocks noChangeArrowheads="1"/>
          </p:cNvSpPr>
          <p:nvPr/>
        </p:nvSpPr>
        <p:spPr bwMode="auto">
          <a:xfrm>
            <a:off x="6393532" y="4077072"/>
            <a:ext cx="3751675" cy="457200"/>
          </a:xfrm>
          <a:prstGeom prst="rect">
            <a:avLst/>
          </a:prstGeom>
          <a:noFill/>
          <a:ln w="12700" cap="sq">
            <a:noFill/>
            <a:miter lim="800000"/>
            <a:headEnd/>
            <a:tailEnd/>
          </a:ln>
          <a:effectLst/>
        </p:spPr>
        <p:txBody>
          <a:bodyPr lIns="0" tIns="0" rIns="0" bIns="0"/>
          <a:lstStyle/>
          <a:p>
            <a:pPr marL="0" marR="0" lvl="0" indent="0" algn="l" defTabSz="914400" rtl="0" eaLnBrk="1" fontAlgn="base" latinLnBrk="0" hangingPunct="1">
              <a:lnSpc>
                <a:spcPct val="100000"/>
              </a:lnSpc>
              <a:spcBef>
                <a:spcPct val="0"/>
              </a:spcBef>
              <a:spcAft>
                <a:spcPct val="20000"/>
              </a:spcAft>
              <a:buClrTx/>
              <a:buSzTx/>
              <a:buFontTx/>
              <a:buNone/>
              <a:tabLst/>
              <a:defRPr/>
            </a:pP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R2(</a:t>
            </a: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学号</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成绩</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宋体" pitchFamily="2" charset="-122"/>
                <a:ea typeface="宋体" pitchFamily="2" charset="-122"/>
                <a:cs typeface="+mn-cs"/>
              </a:rPr>
              <a:t>∈</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1NF</a:t>
            </a:r>
          </a:p>
        </p:txBody>
      </p:sp>
      <p:sp>
        <p:nvSpPr>
          <p:cNvPr id="1551435" name="Rectangle 75"/>
          <p:cNvSpPr>
            <a:spLocks noChangeArrowheads="1"/>
          </p:cNvSpPr>
          <p:nvPr/>
        </p:nvSpPr>
        <p:spPr bwMode="auto">
          <a:xfrm>
            <a:off x="1065437" y="4077072"/>
            <a:ext cx="4176464" cy="457200"/>
          </a:xfrm>
          <a:prstGeom prst="rect">
            <a:avLst/>
          </a:prstGeom>
          <a:noFill/>
          <a:ln w="12700" cap="sq">
            <a:noFill/>
            <a:miter lim="800000"/>
            <a:headEnd/>
            <a:tailEnd/>
          </a:ln>
          <a:effectLst/>
        </p:spPr>
        <p:txBody>
          <a:bodyPr lIns="0" tIns="0" rIns="0" bIns="0"/>
          <a:lstStyle/>
          <a:p>
            <a:pPr marL="0" marR="0" lvl="0" indent="0" algn="l" defTabSz="914400" rtl="0" eaLnBrk="1" fontAlgn="base" latinLnBrk="0" hangingPunct="1">
              <a:lnSpc>
                <a:spcPct val="100000"/>
              </a:lnSpc>
              <a:spcBef>
                <a:spcPct val="0"/>
              </a:spcBef>
              <a:spcAft>
                <a:spcPct val="20000"/>
              </a:spcAft>
              <a:buClrTx/>
              <a:buSzTx/>
              <a:buFontTx/>
              <a:buNone/>
              <a:tabLst/>
              <a:defRPr/>
            </a:pP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R1(</a:t>
            </a: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学号</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语文</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数学</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latin typeface="宋体" pitchFamily="2" charset="-122"/>
                <a:ea typeface="宋体" pitchFamily="2" charset="-122"/>
                <a:cs typeface="+mn-cs"/>
              </a:rPr>
              <a:t>∈</a:t>
            </a:r>
            <a:r>
              <a:rPr kumimoji="0"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1NF</a:t>
            </a:r>
          </a:p>
        </p:txBody>
      </p:sp>
      <p:sp>
        <p:nvSpPr>
          <p:cNvPr id="1551436" name="Line 76"/>
          <p:cNvSpPr>
            <a:spLocks noChangeShapeType="1"/>
          </p:cNvSpPr>
          <p:nvPr/>
        </p:nvSpPr>
        <p:spPr bwMode="auto">
          <a:xfrm>
            <a:off x="8698285" y="4173699"/>
            <a:ext cx="71438" cy="287337"/>
          </a:xfrm>
          <a:prstGeom prst="line">
            <a:avLst/>
          </a:prstGeom>
          <a:noFill/>
          <a:ln w="19050" cap="sq">
            <a:solidFill>
              <a:srgbClr val="99FF33"/>
            </a:solidFill>
            <a:round/>
            <a:headEnd/>
            <a:tailEnd/>
          </a:ln>
          <a:effectLst/>
        </p:spPr>
        <p:txBody>
          <a:bodyPr lIns="0" tIns="0" rIns="0" bIns="0"/>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ea typeface="楷体_GB2312" pitchFamily="49" charset="-122"/>
              <a:cs typeface="+mn-cs"/>
            </a:endParaRPr>
          </a:p>
        </p:txBody>
      </p:sp>
    </p:spTree>
  </p:cSld>
  <p:clrMapOvr>
    <a:masterClrMapping/>
  </p:clrMapOvr>
  <p:transition spd="slow">
    <p:push dir="u"/>
    <p:sndAc>
      <p:stSnd>
        <p:snd r:embed="rId2" name="arrow.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a:xfrm>
            <a:off x="971238" y="-7389"/>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第二范式</a:t>
            </a:r>
            <a:r>
              <a:rPr kumimoji="1" lang="en-US" altLang="zh-CN" u="sng" dirty="0">
                <a:solidFill>
                  <a:srgbClr val="FFFFCC"/>
                </a:solidFill>
                <a:effectLst>
                  <a:outerShdw blurRad="38100" dist="38100" dir="2700000" algn="tl">
                    <a:srgbClr val="000000"/>
                  </a:outerShdw>
                </a:effectLst>
                <a:latin typeface="Arial" pitchFamily="34" charset="0"/>
                <a:cs typeface="+mn-cs"/>
              </a:rPr>
              <a:t>(2NF)</a:t>
            </a:r>
          </a:p>
        </p:txBody>
      </p:sp>
      <p:sp>
        <p:nvSpPr>
          <p:cNvPr id="1552388" name="Rectangle 4"/>
          <p:cNvSpPr>
            <a:spLocks noGrp="1" noChangeArrowheads="1"/>
          </p:cNvSpPr>
          <p:nvPr>
            <p:ph idx="1"/>
          </p:nvPr>
        </p:nvSpPr>
        <p:spPr>
          <a:xfrm>
            <a:off x="971238" y="973595"/>
            <a:ext cx="10297144" cy="647700"/>
          </a:xfrm>
        </p:spPr>
        <p:txBody>
          <a:bodyPr>
            <a:noAutofit/>
          </a:bodyPr>
          <a:lstStyle/>
          <a:p>
            <a:pPr marL="0" indent="0">
              <a:spcAft>
                <a:spcPct val="25000"/>
              </a:spcAft>
              <a:buNone/>
              <a:defRPr/>
            </a:pPr>
            <a:r>
              <a:rPr lang="zh-CN" altLang="en-US" dirty="0"/>
              <a:t>若关系模式</a:t>
            </a:r>
            <a:r>
              <a:rPr lang="en-US" altLang="zh-CN" dirty="0"/>
              <a:t>R(U)∈1NF</a:t>
            </a:r>
            <a:r>
              <a:rPr lang="zh-CN" altLang="en-US" dirty="0"/>
              <a:t>，且</a:t>
            </a:r>
            <a:r>
              <a:rPr lang="en-US" altLang="zh-CN" dirty="0"/>
              <a:t>R</a:t>
            </a:r>
            <a:r>
              <a:rPr lang="zh-CN" altLang="en-US" dirty="0"/>
              <a:t>的每一个非主属性都完全函数依赖于</a:t>
            </a:r>
            <a:r>
              <a:rPr lang="en-US" altLang="zh-CN" dirty="0"/>
              <a:t>R</a:t>
            </a:r>
            <a:r>
              <a:rPr lang="zh-CN" altLang="en-US" dirty="0"/>
              <a:t>的任何一个候选键，则</a:t>
            </a:r>
            <a:r>
              <a:rPr lang="en-US" altLang="zh-CN" dirty="0">
                <a:solidFill>
                  <a:srgbClr val="FFFF00"/>
                </a:solidFill>
              </a:rPr>
              <a:t>R(U)∈2NF</a:t>
            </a:r>
            <a:r>
              <a:rPr lang="zh-CN" altLang="en-US" dirty="0"/>
              <a:t>。</a:t>
            </a:r>
          </a:p>
        </p:txBody>
      </p:sp>
      <p:graphicFrame>
        <p:nvGraphicFramePr>
          <p:cNvPr id="1552389" name="Group 5"/>
          <p:cNvGraphicFramePr>
            <a:graphicFrameLocks noGrp="1"/>
          </p:cNvGraphicFramePr>
          <p:nvPr>
            <p:extLst>
              <p:ext uri="{D42A27DB-BD31-4B8C-83A1-F6EECF244321}">
                <p14:modId xmlns:p14="http://schemas.microsoft.com/office/powerpoint/2010/main" val="1225745391"/>
              </p:ext>
            </p:extLst>
          </p:nvPr>
        </p:nvGraphicFramePr>
        <p:xfrm>
          <a:off x="1110122" y="3224704"/>
          <a:ext cx="3607296" cy="1219200"/>
        </p:xfrm>
        <a:graphic>
          <a:graphicData uri="http://schemas.openxmlformats.org/drawingml/2006/table">
            <a:tbl>
              <a:tblPr/>
              <a:tblGrid>
                <a:gridCol w="701419">
                  <a:extLst>
                    <a:ext uri="{9D8B030D-6E8A-4147-A177-3AD203B41FA5}">
                      <a16:colId xmlns:a16="http://schemas.microsoft.com/office/drawing/2014/main" val="20000"/>
                    </a:ext>
                  </a:extLst>
                </a:gridCol>
                <a:gridCol w="901824">
                  <a:extLst>
                    <a:ext uri="{9D8B030D-6E8A-4147-A177-3AD203B41FA5}">
                      <a16:colId xmlns:a16="http://schemas.microsoft.com/office/drawing/2014/main" val="20001"/>
                    </a:ext>
                  </a:extLst>
                </a:gridCol>
                <a:gridCol w="901824">
                  <a:extLst>
                    <a:ext uri="{9D8B030D-6E8A-4147-A177-3AD203B41FA5}">
                      <a16:colId xmlns:a16="http://schemas.microsoft.com/office/drawing/2014/main" val="20002"/>
                    </a:ext>
                  </a:extLst>
                </a:gridCol>
                <a:gridCol w="1102229">
                  <a:extLst>
                    <a:ext uri="{9D8B030D-6E8A-4147-A177-3AD203B41FA5}">
                      <a16:colId xmlns:a16="http://schemas.microsoft.com/office/drawing/2014/main" val="20003"/>
                    </a:ext>
                  </a:extLst>
                </a:gridCol>
              </a:tblGrid>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学号</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姓名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系名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系主任</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33"/>
                          </a:solidFill>
                          <a:effectLst>
                            <a:outerShdw blurRad="38100" dist="38100" dir="2700000" algn="tl">
                              <a:srgbClr val="000000"/>
                            </a:outerShdw>
                          </a:effectLst>
                          <a:latin typeface="Times New Roman" pitchFamily="18" charset="0"/>
                          <a:ea typeface="楷体_GB2312" pitchFamily="49"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dirty="0">
                          <a:ln>
                            <a:noFill/>
                          </a:ln>
                          <a:solidFill>
                            <a:srgbClr val="CCFF33"/>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赵龙</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王浩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33"/>
                          </a:solidFill>
                          <a:effectLst>
                            <a:outerShdw blurRad="38100" dist="38100" dir="2700000" algn="tl">
                              <a:srgbClr val="000000"/>
                            </a:outerShdw>
                          </a:effectLst>
                          <a:latin typeface="Times New Roman" pitchFamily="18" charset="0"/>
                          <a:ea typeface="楷体_GB2312" pitchFamily="49"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10" name="Rectangle 34"/>
          <p:cNvSpPr>
            <a:spLocks noChangeArrowheads="1"/>
          </p:cNvSpPr>
          <p:nvPr/>
        </p:nvSpPr>
        <p:spPr bwMode="auto">
          <a:xfrm>
            <a:off x="1110122" y="2420888"/>
            <a:ext cx="1027490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lIns="0" tIns="0" rIns="0" bIns="0"/>
          <a:lstStyle/>
          <a:p>
            <a:pPr marL="198438" marR="0" lvl="0" indent="-198438" algn="l" defTabSz="914400" rtl="0" eaLnBrk="1" fontAlgn="base" latinLnBrk="0" hangingPunct="1">
              <a:lnSpc>
                <a:spcPct val="100000"/>
              </a:lnSpc>
              <a:spcBef>
                <a:spcPct val="0"/>
              </a:spcBef>
              <a:spcAft>
                <a:spcPct val="0"/>
              </a:spcAft>
              <a:buClrTx/>
              <a:buSzTx/>
              <a:buFont typeface="Wingdings" pitchFamily="2" charset="2"/>
              <a:buNone/>
              <a:tabLst/>
              <a:defRPr/>
            </a:pPr>
            <a:r>
              <a:rPr kumimoji="1" lang="en-US" altLang="zh-CN" sz="2800" b="0" i="0" u="none" strike="noStrike" kern="1200" cap="none" spc="0" normalizeH="0" baseline="0" noProof="0" dirty="0">
                <a:ln>
                  <a:noFill/>
                </a:ln>
                <a:solidFill>
                  <a:srgbClr val="99FF33"/>
                </a:solidFill>
                <a:effectLst/>
                <a:uLnTx/>
                <a:uFillTx/>
                <a:latin typeface="Times New Roman" pitchFamily="18" charset="0"/>
                <a:ea typeface="楷体_GB2312" pitchFamily="49" charset="-122"/>
                <a:cs typeface="+mn-cs"/>
              </a:rPr>
              <a:t>SD(</a:t>
            </a:r>
            <a:r>
              <a:rPr kumimoji="1" lang="zh-CN" altLang="en-US" sz="2800" b="0" i="0" u="sng" strike="noStrike" kern="1200" cap="none" spc="0" normalizeH="0" baseline="0" noProof="0" dirty="0">
                <a:ln>
                  <a:noFill/>
                </a:ln>
                <a:solidFill>
                  <a:srgbClr val="99FF33"/>
                </a:solidFill>
                <a:effectLst/>
                <a:uLnTx/>
                <a:uFillTx/>
                <a:latin typeface="Times New Roman" pitchFamily="18" charset="0"/>
                <a:ea typeface="楷体_GB2312" pitchFamily="49" charset="-122"/>
                <a:cs typeface="+mn-cs"/>
              </a:rPr>
              <a:t>学号</a:t>
            </a:r>
            <a:r>
              <a:rPr kumimoji="1" lang="zh-CN" altLang="en-US" sz="2800" b="0" i="0" u="none" strike="noStrike" kern="1200" cap="none" spc="0" normalizeH="0" baseline="0" noProof="0" dirty="0">
                <a:ln>
                  <a:noFill/>
                </a:ln>
                <a:solidFill>
                  <a:srgbClr val="99FF33"/>
                </a:solidFill>
                <a:effectLst/>
                <a:uLnTx/>
                <a:uFillTx/>
                <a:latin typeface="Times New Roman" pitchFamily="18" charset="0"/>
                <a:ea typeface="楷体_GB2312" pitchFamily="49" charset="-122"/>
                <a:cs typeface="+mn-cs"/>
              </a:rPr>
              <a:t>, 姓名, 系名, 系主任)，  </a:t>
            </a:r>
            <a:r>
              <a:rPr kumimoji="1" lang="en-US" altLang="zh-CN" sz="2800" b="0" i="0" u="none" strike="noStrike" kern="1200" cap="none" spc="0" normalizeH="0" baseline="0" noProof="0" dirty="0">
                <a:ln>
                  <a:noFill/>
                </a:ln>
                <a:solidFill>
                  <a:srgbClr val="99FF33"/>
                </a:solidFill>
                <a:effectLst/>
                <a:uLnTx/>
                <a:uFillTx/>
                <a:latin typeface="Times New Roman" pitchFamily="18" charset="0"/>
                <a:ea typeface="楷体_GB2312" pitchFamily="49" charset="-122"/>
                <a:cs typeface="+mn-cs"/>
              </a:rPr>
              <a:t>SC(</a:t>
            </a:r>
            <a:r>
              <a:rPr kumimoji="1" lang="zh-CN" altLang="en-US" sz="2800" b="0" i="0" u="sng" strike="noStrike" kern="1200" cap="none" spc="0" normalizeH="0" baseline="0" noProof="0" dirty="0">
                <a:ln>
                  <a:noFill/>
                </a:ln>
                <a:solidFill>
                  <a:srgbClr val="99FF33"/>
                </a:solidFill>
                <a:effectLst/>
                <a:uLnTx/>
                <a:uFillTx/>
                <a:latin typeface="Times New Roman" pitchFamily="18" charset="0"/>
                <a:ea typeface="楷体_GB2312" pitchFamily="49" charset="-122"/>
                <a:cs typeface="+mn-cs"/>
              </a:rPr>
              <a:t>学号, 课名</a:t>
            </a:r>
            <a:r>
              <a:rPr kumimoji="1" lang="zh-CN" altLang="en-US" sz="2800" b="0" i="0" u="none" strike="noStrike" kern="1200" cap="none" spc="0" normalizeH="0" baseline="0" noProof="0" dirty="0">
                <a:ln>
                  <a:noFill/>
                </a:ln>
                <a:solidFill>
                  <a:srgbClr val="99FF33"/>
                </a:solidFill>
                <a:effectLst/>
                <a:uLnTx/>
                <a:uFillTx/>
                <a:latin typeface="Times New Roman" pitchFamily="18" charset="0"/>
                <a:ea typeface="楷体_GB2312" pitchFamily="49" charset="-122"/>
                <a:cs typeface="+mn-cs"/>
              </a:rPr>
              <a:t>, 成绩) </a:t>
            </a:r>
            <a:r>
              <a:rPr kumimoji="1" lang="en-US" altLang="zh-CN" sz="2800" b="0" i="0" u="none" strike="noStrike" kern="1200" cap="none" spc="0" normalizeH="0" baseline="0" noProof="0" dirty="0">
                <a:ln>
                  <a:noFill/>
                </a:ln>
                <a:solidFill>
                  <a:srgbClr val="99FF33"/>
                </a:solidFill>
                <a:effectLst/>
                <a:uLnTx/>
                <a:uFillTx/>
                <a:latin typeface="Times New Roman" pitchFamily="18" charset="0"/>
                <a:ea typeface="宋体" pitchFamily="2" charset="-122"/>
                <a:cs typeface="+mn-cs"/>
              </a:rPr>
              <a:t>∈ </a:t>
            </a:r>
            <a:r>
              <a:rPr kumimoji="1" lang="en-US" altLang="zh-CN" sz="2800" b="0" i="0" u="none" strike="noStrike" kern="1200" cap="none" spc="0" normalizeH="0" baseline="0" noProof="0" dirty="0">
                <a:ln>
                  <a:noFill/>
                </a:ln>
                <a:solidFill>
                  <a:srgbClr val="99FF33"/>
                </a:solidFill>
                <a:effectLst/>
                <a:uLnTx/>
                <a:uFillTx/>
                <a:latin typeface="Times New Roman" pitchFamily="18" charset="0"/>
                <a:ea typeface="楷体_GB2312" pitchFamily="49" charset="-122"/>
                <a:cs typeface="+mn-cs"/>
              </a:rPr>
              <a:t>2NF</a:t>
            </a:r>
            <a:endParaRPr kumimoji="1" lang="zh-CN" altLang="en-US" sz="2800" b="0" i="0" u="none" strike="noStrike" kern="1200" cap="none" spc="0" normalizeH="0" baseline="0" noProof="0" dirty="0">
              <a:ln>
                <a:noFill/>
              </a:ln>
              <a:solidFill>
                <a:srgbClr val="99FF33"/>
              </a:solidFill>
              <a:effectLst/>
              <a:uLnTx/>
              <a:uFillTx/>
              <a:latin typeface="Times New Roman" pitchFamily="18" charset="0"/>
              <a:ea typeface="楷体_GB2312" pitchFamily="49" charset="-122"/>
              <a:cs typeface="+mn-cs"/>
            </a:endParaRPr>
          </a:p>
        </p:txBody>
      </p:sp>
      <p:graphicFrame>
        <p:nvGraphicFramePr>
          <p:cNvPr id="1552419" name="Group 35"/>
          <p:cNvGraphicFramePr>
            <a:graphicFrameLocks noGrp="1"/>
          </p:cNvGraphicFramePr>
          <p:nvPr>
            <p:extLst>
              <p:ext uri="{D42A27DB-BD31-4B8C-83A1-F6EECF244321}">
                <p14:modId xmlns:p14="http://schemas.microsoft.com/office/powerpoint/2010/main" val="2012192007"/>
              </p:ext>
            </p:extLst>
          </p:nvPr>
        </p:nvGraphicFramePr>
        <p:xfrm>
          <a:off x="6318896" y="3202335"/>
          <a:ext cx="3881556" cy="2438400"/>
        </p:xfrm>
        <a:graphic>
          <a:graphicData uri="http://schemas.openxmlformats.org/drawingml/2006/table">
            <a:tbl>
              <a:tblPr/>
              <a:tblGrid>
                <a:gridCol w="970993">
                  <a:extLst>
                    <a:ext uri="{9D8B030D-6E8A-4147-A177-3AD203B41FA5}">
                      <a16:colId xmlns:a16="http://schemas.microsoft.com/office/drawing/2014/main" val="20000"/>
                    </a:ext>
                  </a:extLst>
                </a:gridCol>
                <a:gridCol w="1939570">
                  <a:extLst>
                    <a:ext uri="{9D8B030D-6E8A-4147-A177-3AD203B41FA5}">
                      <a16:colId xmlns:a16="http://schemas.microsoft.com/office/drawing/2014/main" val="20001"/>
                    </a:ext>
                  </a:extLst>
                </a:gridCol>
                <a:gridCol w="970993">
                  <a:extLst>
                    <a:ext uri="{9D8B030D-6E8A-4147-A177-3AD203B41FA5}">
                      <a16:colId xmlns:a16="http://schemas.microsoft.com/office/drawing/2014/main" val="20002"/>
                    </a:ext>
                  </a:extLst>
                </a:gridCol>
              </a:tblGrid>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学号</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课名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成绩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dirty="0">
                          <a:ln>
                            <a:noFill/>
                          </a:ln>
                          <a:solidFill>
                            <a:srgbClr val="CCFF33"/>
                          </a:solidFill>
                          <a:effectLst>
                            <a:outerShdw blurRad="38100" dist="38100" dir="2700000" algn="tl">
                              <a:srgbClr val="000000"/>
                            </a:outerShdw>
                          </a:effectLst>
                          <a:latin typeface="Times New Roman" pitchFamily="18" charset="0"/>
                          <a:ea typeface="楷体_GB2312" pitchFamily="49" charset="-122"/>
                        </a:rPr>
                        <a:t>C</a:t>
                      </a:r>
                      <a:r>
                        <a:rPr kumimoji="0" lang="zh-CN" altLang="en-US" sz="2000" b="0" i="0" u="none" strike="noStrike" cap="none" normalizeH="0" baseline="0" dirty="0">
                          <a:ln>
                            <a:noFill/>
                          </a:ln>
                          <a:solidFill>
                            <a:srgbClr val="CCFF33"/>
                          </a:solidFill>
                          <a:effectLst>
                            <a:outerShdw blurRad="38100" dist="38100" dir="2700000" algn="tl">
                              <a:srgbClr val="000000"/>
                            </a:outerShdw>
                          </a:effectLst>
                          <a:latin typeface="Times New Roman" pitchFamily="18" charset="0"/>
                          <a:ea typeface="楷体_GB2312" pitchFamily="49" charset="-122"/>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85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4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33"/>
                          </a:solidFill>
                          <a:effectLst>
                            <a:outerShdw blurRad="38100" dist="38100" dir="2700000" algn="tl">
                              <a:srgbClr val="000000"/>
                            </a:outerShdw>
                          </a:effectLst>
                          <a:latin typeface="Times New Roman" pitchFamily="18" charset="0"/>
                          <a:ea typeface="楷体_GB2312" pitchFamily="49" charset="-122"/>
                        </a:rPr>
                        <a:t>数据库</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80</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数据结构</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76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24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82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72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524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C</a:t>
                      </a: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68</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C</a:t>
                      </a: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语言</a:t>
                      </a:r>
                      <a:endPar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dirty="0">
                          <a:ln>
                            <a:noFill/>
                          </a:ln>
                          <a:solidFill>
                            <a:srgbClr val="CCFF33"/>
                          </a:solidFill>
                          <a:effectLst>
                            <a:outerShdw blurRad="38100" dist="38100" dir="2700000" algn="tl">
                              <a:srgbClr val="000000"/>
                            </a:outerShdw>
                          </a:effectLst>
                          <a:latin typeface="Times New Roman" pitchFamily="18" charset="0"/>
                          <a:ea typeface="楷体_GB2312" pitchFamily="49" charset="-122"/>
                        </a:rPr>
                        <a:t>84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552471" name="Rectangle 87"/>
          <p:cNvSpPr>
            <a:spLocks noChangeArrowheads="1"/>
          </p:cNvSpPr>
          <p:nvPr/>
        </p:nvSpPr>
        <p:spPr bwMode="auto">
          <a:xfrm>
            <a:off x="3189995" y="4880468"/>
            <a:ext cx="944562" cy="407987"/>
          </a:xfrm>
          <a:prstGeom prst="rect">
            <a:avLst/>
          </a:prstGeom>
          <a:solidFill>
            <a:srgbClr val="3333FF"/>
          </a:solidFill>
          <a:ln w="12700" cap="sq">
            <a:solidFill>
              <a:srgbClr val="99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学号</a:t>
            </a:r>
          </a:p>
        </p:txBody>
      </p:sp>
      <p:sp>
        <p:nvSpPr>
          <p:cNvPr id="1552472" name="Rectangle 88"/>
          <p:cNvSpPr>
            <a:spLocks noChangeArrowheads="1"/>
          </p:cNvSpPr>
          <p:nvPr/>
        </p:nvSpPr>
        <p:spPr bwMode="auto">
          <a:xfrm>
            <a:off x="1613607" y="4880468"/>
            <a:ext cx="946150" cy="407987"/>
          </a:xfrm>
          <a:prstGeom prst="rect">
            <a:avLst/>
          </a:prstGeom>
          <a:solidFill>
            <a:srgbClr val="DDDDDD"/>
          </a:solidFill>
          <a:ln w="12700" cap="sq">
            <a:solidFill>
              <a:srgbClr val="000000"/>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系名</a:t>
            </a:r>
          </a:p>
        </p:txBody>
      </p:sp>
      <p:sp>
        <p:nvSpPr>
          <p:cNvPr id="1552473" name="Rectangle 89"/>
          <p:cNvSpPr>
            <a:spLocks noChangeArrowheads="1"/>
          </p:cNvSpPr>
          <p:nvPr/>
        </p:nvSpPr>
        <p:spPr bwMode="auto">
          <a:xfrm>
            <a:off x="1613607" y="5696443"/>
            <a:ext cx="946150" cy="407987"/>
          </a:xfrm>
          <a:prstGeom prst="rect">
            <a:avLst/>
          </a:prstGeom>
          <a:solidFill>
            <a:srgbClr val="DDDDDD"/>
          </a:solidFill>
          <a:ln w="12700" cap="sq">
            <a:solidFill>
              <a:srgbClr val="000000"/>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系主任</a:t>
            </a:r>
          </a:p>
        </p:txBody>
      </p:sp>
      <p:cxnSp>
        <p:nvCxnSpPr>
          <p:cNvPr id="46150" name="AutoShape 90"/>
          <p:cNvCxnSpPr>
            <a:cxnSpLocks noChangeShapeType="1"/>
            <a:stCxn id="1552471" idx="1"/>
            <a:endCxn id="1552472" idx="3"/>
          </p:cNvCxnSpPr>
          <p:nvPr/>
        </p:nvCxnSpPr>
        <p:spPr bwMode="auto">
          <a:xfrm flipH="1">
            <a:off x="2559757" y="5085254"/>
            <a:ext cx="630238" cy="0"/>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cxnSp>
        <p:nvCxnSpPr>
          <p:cNvPr id="46151" name="AutoShape 91"/>
          <p:cNvCxnSpPr>
            <a:cxnSpLocks noChangeShapeType="1"/>
            <a:stCxn id="1552472" idx="2"/>
            <a:endCxn id="1552473" idx="0"/>
          </p:cNvCxnSpPr>
          <p:nvPr/>
        </p:nvCxnSpPr>
        <p:spPr bwMode="auto">
          <a:xfrm>
            <a:off x="2086682" y="5288454"/>
            <a:ext cx="0" cy="407988"/>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sp>
        <p:nvSpPr>
          <p:cNvPr id="1552476" name="Rectangle 92"/>
          <p:cNvSpPr>
            <a:spLocks noChangeArrowheads="1"/>
          </p:cNvSpPr>
          <p:nvPr/>
        </p:nvSpPr>
        <p:spPr bwMode="auto">
          <a:xfrm>
            <a:off x="3189995" y="5696443"/>
            <a:ext cx="944562" cy="407987"/>
          </a:xfrm>
          <a:prstGeom prst="rect">
            <a:avLst/>
          </a:prstGeom>
          <a:solidFill>
            <a:srgbClr val="DDDDDD"/>
          </a:solidFill>
          <a:ln w="12700" cap="sq">
            <a:solidFill>
              <a:srgbClr val="000000"/>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姓名</a:t>
            </a:r>
          </a:p>
        </p:txBody>
      </p:sp>
      <p:cxnSp>
        <p:nvCxnSpPr>
          <p:cNvPr id="46153" name="AutoShape 93"/>
          <p:cNvCxnSpPr>
            <a:cxnSpLocks noChangeShapeType="1"/>
            <a:stCxn id="1552471" idx="2"/>
            <a:endCxn id="1552476" idx="0"/>
          </p:cNvCxnSpPr>
          <p:nvPr/>
        </p:nvCxnSpPr>
        <p:spPr bwMode="auto">
          <a:xfrm>
            <a:off x="3663070" y="5288454"/>
            <a:ext cx="0" cy="407988"/>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sp>
        <p:nvSpPr>
          <p:cNvPr id="1552478" name="Rectangle 94"/>
          <p:cNvSpPr>
            <a:spLocks noChangeArrowheads="1"/>
          </p:cNvSpPr>
          <p:nvPr/>
        </p:nvSpPr>
        <p:spPr bwMode="auto">
          <a:xfrm>
            <a:off x="6726375" y="5867747"/>
            <a:ext cx="1871663" cy="552450"/>
          </a:xfrm>
          <a:prstGeom prst="rect">
            <a:avLst/>
          </a:prstGeom>
          <a:solidFill>
            <a:srgbClr val="3333FF"/>
          </a:solidFill>
          <a:ln w="12700" cap="sq">
            <a:solidFill>
              <a:srgbClr val="99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sp>
        <p:nvSpPr>
          <p:cNvPr id="1552479" name="Rectangle 95"/>
          <p:cNvSpPr>
            <a:spLocks noChangeArrowheads="1"/>
          </p:cNvSpPr>
          <p:nvPr/>
        </p:nvSpPr>
        <p:spPr bwMode="auto">
          <a:xfrm>
            <a:off x="6799399" y="5942361"/>
            <a:ext cx="801688" cy="396875"/>
          </a:xfrm>
          <a:prstGeom prst="rect">
            <a:avLst/>
          </a:prstGeom>
          <a:solidFill>
            <a:srgbClr val="DDDDDD"/>
          </a:solidFill>
          <a:ln w="12700" cap="sq">
            <a:solidFill>
              <a:srgbClr val="000000"/>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学号</a:t>
            </a:r>
          </a:p>
        </p:txBody>
      </p:sp>
      <p:sp>
        <p:nvSpPr>
          <p:cNvPr id="1552480" name="Rectangle 96"/>
          <p:cNvSpPr>
            <a:spLocks noChangeArrowheads="1"/>
          </p:cNvSpPr>
          <p:nvPr/>
        </p:nvSpPr>
        <p:spPr bwMode="auto">
          <a:xfrm>
            <a:off x="7710625" y="5942361"/>
            <a:ext cx="803275" cy="396875"/>
          </a:xfrm>
          <a:prstGeom prst="rect">
            <a:avLst/>
          </a:prstGeom>
          <a:solidFill>
            <a:srgbClr val="DDDDDD"/>
          </a:solidFill>
          <a:ln w="12700" cap="sq">
            <a:solidFill>
              <a:srgbClr val="000000"/>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课名</a:t>
            </a:r>
          </a:p>
        </p:txBody>
      </p:sp>
      <p:sp>
        <p:nvSpPr>
          <p:cNvPr id="1552481" name="Rectangle 97"/>
          <p:cNvSpPr>
            <a:spLocks noChangeArrowheads="1"/>
          </p:cNvSpPr>
          <p:nvPr/>
        </p:nvSpPr>
        <p:spPr bwMode="auto">
          <a:xfrm>
            <a:off x="9031424" y="5939185"/>
            <a:ext cx="801688" cy="400050"/>
          </a:xfrm>
          <a:prstGeom prst="rect">
            <a:avLst/>
          </a:prstGeom>
          <a:solidFill>
            <a:srgbClr val="DDDDDD"/>
          </a:solidFill>
          <a:ln w="12700" cap="sq">
            <a:solidFill>
              <a:srgbClr val="000000"/>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成绩</a:t>
            </a:r>
          </a:p>
        </p:txBody>
      </p:sp>
      <p:cxnSp>
        <p:nvCxnSpPr>
          <p:cNvPr id="46158" name="AutoShape 98"/>
          <p:cNvCxnSpPr>
            <a:cxnSpLocks noChangeShapeType="1"/>
            <a:stCxn id="1552478" idx="3"/>
            <a:endCxn id="1552481" idx="1"/>
          </p:cNvCxnSpPr>
          <p:nvPr/>
        </p:nvCxnSpPr>
        <p:spPr bwMode="auto">
          <a:xfrm flipV="1">
            <a:off x="8598038" y="6139210"/>
            <a:ext cx="433387" cy="4762"/>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spd="slow">
    <p:push dir="u"/>
    <p:sndAc>
      <p:stSnd>
        <p:snd r:embed="rId2" name="arrow.wav"/>
      </p:st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p:nvPr>
        </p:nvSpPr>
        <p:spPr>
          <a:xfrm>
            <a:off x="983432" y="4385"/>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第三范式</a:t>
            </a:r>
            <a:r>
              <a:rPr kumimoji="1" lang="en-US" altLang="zh-CN" u="sng" dirty="0">
                <a:solidFill>
                  <a:srgbClr val="FFFFCC"/>
                </a:solidFill>
                <a:effectLst>
                  <a:outerShdw blurRad="38100" dist="38100" dir="2700000" algn="tl">
                    <a:srgbClr val="000000"/>
                  </a:outerShdw>
                </a:effectLst>
                <a:latin typeface="Arial" pitchFamily="34" charset="0"/>
                <a:cs typeface="+mn-cs"/>
              </a:rPr>
              <a:t>(3NF)</a:t>
            </a:r>
          </a:p>
        </p:txBody>
      </p:sp>
      <p:sp>
        <p:nvSpPr>
          <p:cNvPr id="1553412" name="Rectangle 4"/>
          <p:cNvSpPr>
            <a:spLocks noGrp="1" noChangeArrowheads="1"/>
          </p:cNvSpPr>
          <p:nvPr>
            <p:ph idx="1"/>
          </p:nvPr>
        </p:nvSpPr>
        <p:spPr>
          <a:xfrm>
            <a:off x="983432" y="1040728"/>
            <a:ext cx="10225136" cy="647700"/>
          </a:xfrm>
        </p:spPr>
        <p:txBody>
          <a:bodyPr>
            <a:noAutofit/>
          </a:bodyPr>
          <a:lstStyle/>
          <a:p>
            <a:pPr marL="0" indent="0">
              <a:spcAft>
                <a:spcPct val="25000"/>
              </a:spcAft>
              <a:buNone/>
              <a:defRPr/>
            </a:pPr>
            <a:r>
              <a:rPr lang="zh-CN" altLang="en-US" dirty="0"/>
              <a:t>若关系模式</a:t>
            </a:r>
            <a:r>
              <a:rPr lang="en-US" altLang="zh-CN" dirty="0"/>
              <a:t>R(U)</a:t>
            </a:r>
            <a:r>
              <a:rPr lang="zh-CN" altLang="en-US" dirty="0"/>
              <a:t>∈</a:t>
            </a:r>
            <a:r>
              <a:rPr lang="en-US" altLang="zh-CN" dirty="0"/>
              <a:t>2NF</a:t>
            </a:r>
            <a:r>
              <a:rPr lang="zh-CN" altLang="en-US" dirty="0"/>
              <a:t>，且</a:t>
            </a:r>
            <a:r>
              <a:rPr lang="en-US" altLang="zh-CN" dirty="0"/>
              <a:t>R</a:t>
            </a:r>
            <a:r>
              <a:rPr lang="zh-CN" altLang="en-US" dirty="0"/>
              <a:t>的每一个非主属性都不传递函数依赖于</a:t>
            </a:r>
            <a:r>
              <a:rPr lang="en-US" altLang="zh-CN" dirty="0"/>
              <a:t>R</a:t>
            </a:r>
            <a:r>
              <a:rPr lang="zh-CN" altLang="en-US" dirty="0"/>
              <a:t>的任何候选键，则</a:t>
            </a:r>
            <a:r>
              <a:rPr lang="en-US" altLang="zh-CN" dirty="0">
                <a:solidFill>
                  <a:srgbClr val="FFFF00"/>
                </a:solidFill>
              </a:rPr>
              <a:t>R(U)∈3NF</a:t>
            </a:r>
            <a:r>
              <a:rPr lang="zh-CN" altLang="en-US" dirty="0"/>
              <a:t>。</a:t>
            </a:r>
          </a:p>
        </p:txBody>
      </p:sp>
      <p:sp>
        <p:nvSpPr>
          <p:cNvPr id="47109" name="Rectangle 5"/>
          <p:cNvSpPr>
            <a:spLocks noChangeArrowheads="1"/>
          </p:cNvSpPr>
          <p:nvPr/>
        </p:nvSpPr>
        <p:spPr bwMode="auto">
          <a:xfrm>
            <a:off x="2207568" y="2514674"/>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lIns="0" tIns="0" rIns="0" bIns="0"/>
          <a:lstStyle/>
          <a:p>
            <a:pPr marL="198438" marR="0" lvl="0" indent="-198438" algn="l" defTabSz="914400" rtl="0" eaLnBrk="1" fontAlgn="base" latinLnBrk="0" hangingPunct="1">
              <a:lnSpc>
                <a:spcPct val="100000"/>
              </a:lnSpc>
              <a:spcBef>
                <a:spcPct val="0"/>
              </a:spcBef>
              <a:spcAft>
                <a:spcPct val="0"/>
              </a:spcAft>
              <a:buClrTx/>
              <a:buSzTx/>
              <a:buFont typeface="Wingdings" pitchFamily="2" charset="2"/>
              <a:buNone/>
              <a:tabLst/>
              <a:defRPr/>
            </a:pPr>
            <a:r>
              <a:rPr kumimoji="1" lang="en-US" altLang="en-US" sz="2800" b="0" i="0" u="none" strike="noStrike" kern="1200" cap="none" spc="0" normalizeH="0" baseline="0" noProof="0" dirty="0">
                <a:ln>
                  <a:noFill/>
                </a:ln>
                <a:solidFill>
                  <a:srgbClr val="99FF33"/>
                </a:solidFill>
                <a:effectLst/>
                <a:uLnTx/>
                <a:uFillTx/>
                <a:ea typeface="楷体_GB2312" pitchFamily="49" charset="-122"/>
                <a:cs typeface="+mn-cs"/>
              </a:rPr>
              <a:t>S(</a:t>
            </a:r>
            <a:r>
              <a:rPr kumimoji="1" lang="en-US" altLang="en-US" sz="2800" b="0" i="0" u="sng" strike="noStrike" kern="1200" cap="none" spc="0" normalizeH="0" baseline="0" noProof="0" dirty="0" err="1">
                <a:ln>
                  <a:noFill/>
                </a:ln>
                <a:solidFill>
                  <a:srgbClr val="99FF33"/>
                </a:solidFill>
                <a:effectLst/>
                <a:uLnTx/>
                <a:uFillTx/>
                <a:ea typeface="楷体_GB2312" pitchFamily="49" charset="-122"/>
                <a:cs typeface="+mn-cs"/>
              </a:rPr>
              <a:t>学号</a:t>
            </a:r>
            <a:r>
              <a:rPr kumimoji="1" lang="en-US" altLang="en-US" sz="2800" b="0" i="0" u="none" strike="noStrike" kern="1200" cap="none" spc="0" normalizeH="0" baseline="0" noProof="0" dirty="0" err="1">
                <a:ln>
                  <a:noFill/>
                </a:ln>
                <a:solidFill>
                  <a:srgbClr val="99FF33"/>
                </a:solidFill>
                <a:effectLst/>
                <a:uLnTx/>
                <a:uFillTx/>
                <a:ea typeface="楷体_GB2312" pitchFamily="49" charset="-122"/>
                <a:cs typeface="+mn-cs"/>
              </a:rPr>
              <a:t>,姓名,系名</a:t>
            </a:r>
            <a:r>
              <a:rPr kumimoji="1" lang="en-US" altLang="en-US" sz="2800" b="0" i="0" u="none" strike="noStrike" kern="1200" cap="none" spc="0" normalizeH="0" baseline="0" noProof="0" dirty="0">
                <a:ln>
                  <a:noFill/>
                </a:ln>
                <a:solidFill>
                  <a:srgbClr val="99FF33"/>
                </a:solidFill>
                <a:effectLst/>
                <a:uLnTx/>
                <a:uFillTx/>
                <a:ea typeface="楷体_GB2312" pitchFamily="49" charset="-122"/>
                <a:cs typeface="+mn-cs"/>
              </a:rPr>
              <a:t>)，D(</a:t>
            </a:r>
            <a:r>
              <a:rPr kumimoji="1" lang="en-US" altLang="en-US" sz="2800" b="0" i="0" u="sng" strike="noStrike" kern="1200" cap="none" spc="0" normalizeH="0" baseline="0" noProof="0" dirty="0" err="1">
                <a:ln>
                  <a:noFill/>
                </a:ln>
                <a:solidFill>
                  <a:srgbClr val="99FF33"/>
                </a:solidFill>
                <a:effectLst/>
                <a:uLnTx/>
                <a:uFillTx/>
                <a:ea typeface="楷体_GB2312" pitchFamily="49" charset="-122"/>
                <a:cs typeface="+mn-cs"/>
              </a:rPr>
              <a:t>系名</a:t>
            </a:r>
            <a:r>
              <a:rPr kumimoji="1" lang="en-US" altLang="en-US" sz="2800" b="0" i="0" u="none" strike="noStrike" kern="1200" cap="none" spc="0" normalizeH="0" baseline="0" noProof="0" dirty="0" err="1">
                <a:ln>
                  <a:noFill/>
                </a:ln>
                <a:solidFill>
                  <a:srgbClr val="99FF33"/>
                </a:solidFill>
                <a:effectLst/>
                <a:uLnTx/>
                <a:uFillTx/>
                <a:ea typeface="楷体_GB2312" pitchFamily="49" charset="-122"/>
                <a:cs typeface="+mn-cs"/>
              </a:rPr>
              <a:t>,系主任</a:t>
            </a:r>
            <a:r>
              <a:rPr kumimoji="1" lang="en-US" altLang="en-US" sz="2800" b="0" i="0" u="none" strike="noStrike" kern="1200" cap="none" spc="0" normalizeH="0" baseline="0" noProof="0" dirty="0">
                <a:ln>
                  <a:noFill/>
                </a:ln>
                <a:solidFill>
                  <a:srgbClr val="99FF33"/>
                </a:solidFill>
                <a:effectLst/>
                <a:uLnTx/>
                <a:uFillTx/>
                <a:ea typeface="楷体_GB2312" pitchFamily="49" charset="-122"/>
                <a:cs typeface="+mn-cs"/>
              </a:rPr>
              <a:t>）</a:t>
            </a:r>
            <a:r>
              <a:rPr kumimoji="1" lang="en-US" altLang="zh-CN" sz="2800" b="0" i="0" u="none" strike="noStrike" kern="1200" cap="none" spc="0" normalizeH="0" baseline="0" noProof="0" dirty="0">
                <a:ln>
                  <a:noFill/>
                </a:ln>
                <a:solidFill>
                  <a:srgbClr val="99FF33"/>
                </a:solidFill>
                <a:effectLst/>
                <a:uLnTx/>
                <a:uFillTx/>
                <a:latin typeface="Times New Roman" pitchFamily="18" charset="0"/>
                <a:ea typeface="宋体" pitchFamily="2" charset="-122"/>
                <a:cs typeface="+mn-cs"/>
              </a:rPr>
              <a:t>∈ </a:t>
            </a:r>
            <a:r>
              <a:rPr kumimoji="1" lang="en-US" altLang="zh-CN" sz="2800" b="0" i="0" u="none" strike="noStrike" kern="1200" cap="none" spc="0" normalizeH="0" baseline="0" noProof="0" dirty="0">
                <a:ln>
                  <a:noFill/>
                </a:ln>
                <a:solidFill>
                  <a:srgbClr val="99FF33"/>
                </a:solidFill>
                <a:effectLst/>
                <a:uLnTx/>
                <a:uFillTx/>
                <a:latin typeface="Times New Roman" pitchFamily="18" charset="0"/>
                <a:ea typeface="楷体_GB2312" pitchFamily="49" charset="-122"/>
                <a:cs typeface="+mn-cs"/>
              </a:rPr>
              <a:t>3NF</a:t>
            </a:r>
            <a:endParaRPr kumimoji="1" lang="zh-CN" altLang="en-US" sz="2800" b="0" i="0" u="none" strike="noStrike" kern="1200" cap="none" spc="0" normalizeH="0" baseline="0" noProof="0" dirty="0">
              <a:ln>
                <a:noFill/>
              </a:ln>
              <a:solidFill>
                <a:srgbClr val="99FF33"/>
              </a:solidFill>
              <a:effectLst/>
              <a:uLnTx/>
              <a:uFillTx/>
              <a:latin typeface="Times New Roman" pitchFamily="18" charset="0"/>
              <a:ea typeface="楷体_GB2312" pitchFamily="49" charset="-122"/>
              <a:cs typeface="+mn-cs"/>
            </a:endParaRPr>
          </a:p>
        </p:txBody>
      </p:sp>
      <p:sp>
        <p:nvSpPr>
          <p:cNvPr id="1553414" name="Rectangle 6"/>
          <p:cNvSpPr>
            <a:spLocks noChangeArrowheads="1"/>
          </p:cNvSpPr>
          <p:nvPr/>
        </p:nvSpPr>
        <p:spPr bwMode="auto">
          <a:xfrm>
            <a:off x="4511031" y="5996063"/>
            <a:ext cx="944563" cy="407987"/>
          </a:xfrm>
          <a:prstGeom prst="rect">
            <a:avLst/>
          </a:prstGeom>
          <a:solidFill>
            <a:srgbClr val="3333FF"/>
          </a:solidFill>
          <a:ln w="12700" cap="sq">
            <a:solidFill>
              <a:srgbClr val="99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学号</a:t>
            </a:r>
          </a:p>
        </p:txBody>
      </p:sp>
      <p:sp>
        <p:nvSpPr>
          <p:cNvPr id="1553415" name="Rectangle 7"/>
          <p:cNvSpPr>
            <a:spLocks noChangeArrowheads="1"/>
          </p:cNvSpPr>
          <p:nvPr/>
        </p:nvSpPr>
        <p:spPr bwMode="auto">
          <a:xfrm>
            <a:off x="2934643" y="5996063"/>
            <a:ext cx="946150" cy="407987"/>
          </a:xfrm>
          <a:prstGeom prst="rect">
            <a:avLst/>
          </a:prstGeom>
          <a:solidFill>
            <a:srgbClr val="DDDDDD"/>
          </a:solidFill>
          <a:ln w="12700" cap="sq">
            <a:solidFill>
              <a:srgbClr val="000000"/>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系名</a:t>
            </a:r>
          </a:p>
        </p:txBody>
      </p:sp>
      <p:cxnSp>
        <p:nvCxnSpPr>
          <p:cNvPr id="47112" name="AutoShape 8"/>
          <p:cNvCxnSpPr>
            <a:cxnSpLocks noChangeShapeType="1"/>
            <a:stCxn id="1553414" idx="1"/>
            <a:endCxn id="1553415" idx="3"/>
          </p:cNvCxnSpPr>
          <p:nvPr/>
        </p:nvCxnSpPr>
        <p:spPr bwMode="auto">
          <a:xfrm flipH="1">
            <a:off x="3880794" y="6200849"/>
            <a:ext cx="630237" cy="0"/>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sp>
        <p:nvSpPr>
          <p:cNvPr id="1553417" name="Rectangle 9"/>
          <p:cNvSpPr>
            <a:spLocks noChangeArrowheads="1"/>
          </p:cNvSpPr>
          <p:nvPr/>
        </p:nvSpPr>
        <p:spPr bwMode="auto">
          <a:xfrm>
            <a:off x="4511031" y="5059438"/>
            <a:ext cx="944563" cy="407987"/>
          </a:xfrm>
          <a:prstGeom prst="rect">
            <a:avLst/>
          </a:prstGeom>
          <a:solidFill>
            <a:srgbClr val="DDDDDD"/>
          </a:solidFill>
          <a:ln w="12700" cap="sq">
            <a:solidFill>
              <a:srgbClr val="000000"/>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姓名</a:t>
            </a:r>
          </a:p>
        </p:txBody>
      </p:sp>
      <p:cxnSp>
        <p:nvCxnSpPr>
          <p:cNvPr id="47114" name="AutoShape 10"/>
          <p:cNvCxnSpPr>
            <a:cxnSpLocks noChangeShapeType="1"/>
            <a:stCxn id="1553414" idx="0"/>
            <a:endCxn id="1553417" idx="2"/>
          </p:cNvCxnSpPr>
          <p:nvPr/>
        </p:nvCxnSpPr>
        <p:spPr bwMode="auto">
          <a:xfrm flipV="1">
            <a:off x="4984105" y="5467424"/>
            <a:ext cx="0" cy="528638"/>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graphicFrame>
        <p:nvGraphicFramePr>
          <p:cNvPr id="1553419" name="Group 11"/>
          <p:cNvGraphicFramePr>
            <a:graphicFrameLocks noGrp="1"/>
          </p:cNvGraphicFramePr>
          <p:nvPr>
            <p:extLst>
              <p:ext uri="{D42A27DB-BD31-4B8C-83A1-F6EECF244321}">
                <p14:modId xmlns:p14="http://schemas.microsoft.com/office/powerpoint/2010/main" val="562094213"/>
              </p:ext>
            </p:extLst>
          </p:nvPr>
        </p:nvGraphicFramePr>
        <p:xfrm>
          <a:off x="1055440" y="3259212"/>
          <a:ext cx="3057128" cy="2438400"/>
        </p:xfrm>
        <a:graphic>
          <a:graphicData uri="http://schemas.openxmlformats.org/drawingml/2006/table">
            <a:tbl>
              <a:tblPr/>
              <a:tblGrid>
                <a:gridCol w="855996">
                  <a:extLst>
                    <a:ext uri="{9D8B030D-6E8A-4147-A177-3AD203B41FA5}">
                      <a16:colId xmlns:a16="http://schemas.microsoft.com/office/drawing/2014/main" val="20000"/>
                    </a:ext>
                  </a:extLst>
                </a:gridCol>
                <a:gridCol w="1108208">
                  <a:extLst>
                    <a:ext uri="{9D8B030D-6E8A-4147-A177-3AD203B41FA5}">
                      <a16:colId xmlns:a16="http://schemas.microsoft.com/office/drawing/2014/main" val="20001"/>
                    </a:ext>
                  </a:extLst>
                </a:gridCol>
                <a:gridCol w="1092924">
                  <a:extLst>
                    <a:ext uri="{9D8B030D-6E8A-4147-A177-3AD203B41FA5}">
                      <a16:colId xmlns:a16="http://schemas.microsoft.com/office/drawing/2014/main" val="20002"/>
                    </a:ext>
                  </a:extLst>
                </a:gridCol>
              </a:tblGrid>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dirty="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学号</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dirty="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姓名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系名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赵龙</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9804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李科</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9805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王军</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9806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朱成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9807</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黄沙</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dirty="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553459" name="Group 51"/>
          <p:cNvGraphicFramePr>
            <a:graphicFrameLocks noGrp="1"/>
          </p:cNvGraphicFramePr>
          <p:nvPr>
            <p:extLst>
              <p:ext uri="{D42A27DB-BD31-4B8C-83A1-F6EECF244321}">
                <p14:modId xmlns:p14="http://schemas.microsoft.com/office/powerpoint/2010/main" val="577819500"/>
              </p:ext>
            </p:extLst>
          </p:nvPr>
        </p:nvGraphicFramePr>
        <p:xfrm>
          <a:off x="7259862" y="3271912"/>
          <a:ext cx="2652562" cy="1381224"/>
        </p:xfrm>
        <a:graphic>
          <a:graphicData uri="http://schemas.openxmlformats.org/drawingml/2006/table">
            <a:tbl>
              <a:tblPr/>
              <a:tblGrid>
                <a:gridCol w="1193653">
                  <a:extLst>
                    <a:ext uri="{9D8B030D-6E8A-4147-A177-3AD203B41FA5}">
                      <a16:colId xmlns:a16="http://schemas.microsoft.com/office/drawing/2014/main" val="20000"/>
                    </a:ext>
                  </a:extLst>
                </a:gridCol>
                <a:gridCol w="1458909">
                  <a:extLst>
                    <a:ext uri="{9D8B030D-6E8A-4147-A177-3AD203B41FA5}">
                      <a16:colId xmlns:a16="http://schemas.microsoft.com/office/drawing/2014/main" val="20001"/>
                    </a:ext>
                  </a:extLst>
                </a:gridCol>
              </a:tblGrid>
              <a:tr h="345306">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dirty="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系名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1"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系主任</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5306">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dirty="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5306">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王浩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5306">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33"/>
                          </a:solidFill>
                          <a:effectLst>
                            <a:outerShdw blurRad="38100" dist="38100" dir="2700000" algn="tl">
                              <a:srgbClr val="000000"/>
                            </a:outerShdw>
                          </a:effectLst>
                          <a:latin typeface="宋体" panose="02010600030101010101" pitchFamily="2" charset="-122"/>
                          <a:ea typeface="宋体" panose="02010600030101010101"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53478" name="Rectangle 70"/>
          <p:cNvSpPr>
            <a:spLocks noChangeArrowheads="1"/>
          </p:cNvSpPr>
          <p:nvPr/>
        </p:nvSpPr>
        <p:spPr bwMode="auto">
          <a:xfrm>
            <a:off x="8182918" y="4914974"/>
            <a:ext cx="946150" cy="407988"/>
          </a:xfrm>
          <a:prstGeom prst="rect">
            <a:avLst/>
          </a:prstGeom>
          <a:solidFill>
            <a:srgbClr val="3333FF"/>
          </a:solidFill>
          <a:ln w="12700" cap="sq">
            <a:solidFill>
              <a:srgbClr val="99FF33"/>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系名</a:t>
            </a:r>
          </a:p>
        </p:txBody>
      </p:sp>
      <p:sp>
        <p:nvSpPr>
          <p:cNvPr id="1553479" name="Rectangle 71"/>
          <p:cNvSpPr>
            <a:spLocks noChangeArrowheads="1"/>
          </p:cNvSpPr>
          <p:nvPr/>
        </p:nvSpPr>
        <p:spPr bwMode="auto">
          <a:xfrm>
            <a:off x="8182918" y="5730949"/>
            <a:ext cx="946150" cy="407988"/>
          </a:xfrm>
          <a:prstGeom prst="rect">
            <a:avLst/>
          </a:prstGeom>
          <a:solidFill>
            <a:srgbClr val="DDDDDD"/>
          </a:solidFill>
          <a:ln w="12700" cap="sq">
            <a:solidFill>
              <a:srgbClr val="000000"/>
            </a:solidFill>
            <a:miter lim="800000"/>
            <a:headEnd/>
            <a:tailEnd/>
          </a:ln>
          <a:effec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系主任</a:t>
            </a:r>
          </a:p>
        </p:txBody>
      </p:sp>
      <p:cxnSp>
        <p:nvCxnSpPr>
          <p:cNvPr id="47168" name="AutoShape 72"/>
          <p:cNvCxnSpPr>
            <a:cxnSpLocks noChangeShapeType="1"/>
            <a:stCxn id="1553478" idx="2"/>
            <a:endCxn id="1553479" idx="0"/>
          </p:cNvCxnSpPr>
          <p:nvPr/>
        </p:nvCxnSpPr>
        <p:spPr bwMode="auto">
          <a:xfrm>
            <a:off x="8655993" y="5322963"/>
            <a:ext cx="0" cy="407987"/>
          </a:xfrm>
          <a:prstGeom prst="straightConnector1">
            <a:avLst/>
          </a:prstGeom>
          <a:noFill/>
          <a:ln w="28575" cap="sq">
            <a:solidFill>
              <a:srgbClr val="99FF33"/>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spd="slow">
    <p:push dir="u"/>
    <p:sndAc>
      <p:stSnd>
        <p:snd r:embed="rId2" name="arrow.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xfrm>
            <a:off x="983432" y="-16724"/>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en-US" altLang="zh-CN" u="sng" dirty="0">
                <a:solidFill>
                  <a:srgbClr val="FFFFCC"/>
                </a:solidFill>
                <a:effectLst>
                  <a:outerShdw blurRad="38100" dist="38100" dir="2700000" algn="tl">
                    <a:srgbClr val="000000"/>
                  </a:outerShdw>
                </a:effectLst>
                <a:latin typeface="Arial" pitchFamily="34" charset="0"/>
                <a:cs typeface="+mn-cs"/>
              </a:rPr>
              <a:t>BC</a:t>
            </a:r>
            <a:r>
              <a:rPr kumimoji="1" lang="zh-CN" altLang="en-US" u="sng" dirty="0">
                <a:solidFill>
                  <a:srgbClr val="FFFFCC"/>
                </a:solidFill>
                <a:effectLst>
                  <a:outerShdw blurRad="38100" dist="38100" dir="2700000" algn="tl">
                    <a:srgbClr val="000000"/>
                  </a:outerShdw>
                </a:effectLst>
                <a:latin typeface="Arial" pitchFamily="34" charset="0"/>
                <a:cs typeface="+mn-cs"/>
              </a:rPr>
              <a:t>范式</a:t>
            </a:r>
            <a:r>
              <a:rPr kumimoji="1" lang="en-US" altLang="zh-CN" u="sng" dirty="0">
                <a:solidFill>
                  <a:srgbClr val="FFFFCC"/>
                </a:solidFill>
                <a:effectLst>
                  <a:outerShdw blurRad="38100" dist="38100" dir="2700000" algn="tl">
                    <a:srgbClr val="000000"/>
                  </a:outerShdw>
                </a:effectLst>
                <a:latin typeface="Arial" pitchFamily="34" charset="0"/>
                <a:cs typeface="+mn-cs"/>
              </a:rPr>
              <a:t>(BCNF)</a:t>
            </a:r>
          </a:p>
        </p:txBody>
      </p:sp>
      <p:sp>
        <p:nvSpPr>
          <p:cNvPr id="1554436" name="Rectangle 4"/>
          <p:cNvSpPr>
            <a:spLocks noGrp="1" noChangeArrowheads="1"/>
          </p:cNvSpPr>
          <p:nvPr>
            <p:ph idx="1"/>
          </p:nvPr>
        </p:nvSpPr>
        <p:spPr>
          <a:xfrm>
            <a:off x="1001617" y="883443"/>
            <a:ext cx="10585176" cy="647700"/>
          </a:xfrm>
        </p:spPr>
        <p:txBody>
          <a:bodyPr>
            <a:noAutofit/>
          </a:bodyPr>
          <a:lstStyle/>
          <a:p>
            <a:pPr marL="0" indent="0">
              <a:spcAft>
                <a:spcPct val="25000"/>
              </a:spcAft>
              <a:buNone/>
              <a:defRPr/>
            </a:pPr>
            <a:r>
              <a:rPr lang="zh-CN" altLang="en-US" dirty="0">
                <a:latin typeface="+mn-ea"/>
                <a:ea typeface="+mn-ea"/>
              </a:rPr>
              <a:t>若关系模式</a:t>
            </a:r>
            <a:r>
              <a:rPr lang="en-US" altLang="zh-CN" dirty="0">
                <a:latin typeface="+mn-ea"/>
                <a:ea typeface="+mn-ea"/>
              </a:rPr>
              <a:t>R(U)</a:t>
            </a:r>
            <a:r>
              <a:rPr lang="zh-CN" altLang="en-US" dirty="0">
                <a:latin typeface="+mn-ea"/>
                <a:ea typeface="+mn-ea"/>
              </a:rPr>
              <a:t>∈</a:t>
            </a:r>
            <a:r>
              <a:rPr lang="en-US" altLang="zh-CN" dirty="0">
                <a:latin typeface="+mn-ea"/>
                <a:ea typeface="+mn-ea"/>
              </a:rPr>
              <a:t>1NF</a:t>
            </a:r>
            <a:r>
              <a:rPr lang="zh-CN" altLang="en-US" dirty="0">
                <a:latin typeface="+mn-ea"/>
                <a:ea typeface="+mn-ea"/>
              </a:rPr>
              <a:t>，对于</a:t>
            </a:r>
            <a:r>
              <a:rPr lang="en-US" altLang="zh-CN" dirty="0">
                <a:latin typeface="+mn-ea"/>
                <a:ea typeface="+mn-ea"/>
              </a:rPr>
              <a:t>R</a:t>
            </a:r>
            <a:r>
              <a:rPr lang="zh-CN" altLang="en-US" dirty="0">
                <a:latin typeface="+mn-ea"/>
                <a:ea typeface="+mn-ea"/>
              </a:rPr>
              <a:t>的任意一个函数依赖</a:t>
            </a:r>
            <a:r>
              <a:rPr lang="en-US" altLang="zh-CN" dirty="0">
                <a:latin typeface="+mn-ea"/>
                <a:ea typeface="+mn-ea"/>
              </a:rPr>
              <a:t>X→Y (Y  X)</a:t>
            </a:r>
            <a:r>
              <a:rPr lang="zh-CN" altLang="en-US" dirty="0">
                <a:latin typeface="+mn-ea"/>
                <a:ea typeface="+mn-ea"/>
              </a:rPr>
              <a:t>，</a:t>
            </a:r>
            <a:r>
              <a:rPr lang="en-US" altLang="zh-CN" dirty="0">
                <a:latin typeface="+mn-ea"/>
                <a:ea typeface="+mn-ea"/>
              </a:rPr>
              <a:t>X(</a:t>
            </a:r>
            <a:r>
              <a:rPr lang="zh-CN" altLang="en-US" dirty="0">
                <a:latin typeface="+mn-ea"/>
                <a:ea typeface="+mn-ea"/>
              </a:rPr>
              <a:t>即决定因子</a:t>
            </a:r>
            <a:r>
              <a:rPr lang="en-US" altLang="zh-CN" dirty="0">
                <a:latin typeface="+mn-ea"/>
                <a:ea typeface="+mn-ea"/>
              </a:rPr>
              <a:t>)</a:t>
            </a:r>
            <a:r>
              <a:rPr lang="zh-CN" altLang="en-US" dirty="0">
                <a:latin typeface="+mn-ea"/>
                <a:ea typeface="+mn-ea"/>
              </a:rPr>
              <a:t>必含有候选键，则</a:t>
            </a:r>
            <a:r>
              <a:rPr lang="en-US" altLang="zh-CN" dirty="0">
                <a:solidFill>
                  <a:srgbClr val="FFFF00"/>
                </a:solidFill>
                <a:latin typeface="+mn-ea"/>
                <a:ea typeface="+mn-ea"/>
              </a:rPr>
              <a:t>R(U)∈BCNF</a:t>
            </a:r>
            <a:r>
              <a:rPr lang="zh-CN" altLang="en-US" dirty="0">
                <a:latin typeface="+mn-ea"/>
                <a:ea typeface="+mn-ea"/>
              </a:rPr>
              <a:t>。</a:t>
            </a:r>
          </a:p>
          <a:p>
            <a:pPr marL="0" indent="0">
              <a:spcBef>
                <a:spcPct val="15000"/>
              </a:spcBef>
              <a:spcAft>
                <a:spcPct val="25000"/>
              </a:spcAft>
              <a:buNone/>
              <a:defRPr/>
            </a:pPr>
            <a:r>
              <a:rPr lang="en-US" altLang="zh-CN" dirty="0">
                <a:latin typeface="+mn-ea"/>
                <a:ea typeface="+mn-ea"/>
              </a:rPr>
              <a:t>BCNF</a:t>
            </a:r>
            <a:r>
              <a:rPr lang="zh-CN" altLang="en-US" dirty="0">
                <a:latin typeface="+mn-ea"/>
                <a:ea typeface="+mn-ea"/>
              </a:rPr>
              <a:t>又称修正的</a:t>
            </a:r>
            <a:r>
              <a:rPr lang="en-US" altLang="zh-CN" dirty="0">
                <a:latin typeface="+mn-ea"/>
                <a:ea typeface="+mn-ea"/>
              </a:rPr>
              <a:t>3NF</a:t>
            </a:r>
            <a:r>
              <a:rPr lang="zh-CN" altLang="en-US" dirty="0">
                <a:latin typeface="+mn-ea"/>
                <a:ea typeface="+mn-ea"/>
              </a:rPr>
              <a:t>，它具有如下性质：</a:t>
            </a:r>
          </a:p>
        </p:txBody>
      </p:sp>
      <p:grpSp>
        <p:nvGrpSpPr>
          <p:cNvPr id="48133" name="Group 5"/>
          <p:cNvGrpSpPr>
            <a:grpSpLocks/>
          </p:cNvGrpSpPr>
          <p:nvPr/>
        </p:nvGrpSpPr>
        <p:grpSpPr bwMode="auto">
          <a:xfrm>
            <a:off x="1415480" y="1268761"/>
            <a:ext cx="401638" cy="576261"/>
            <a:chOff x="423" y="1572"/>
            <a:chExt cx="253" cy="363"/>
          </a:xfrm>
        </p:grpSpPr>
        <p:sp>
          <p:nvSpPr>
            <p:cNvPr id="1554439" name="Rectangle 7"/>
            <p:cNvSpPr>
              <a:spLocks noChangeArrowheads="1"/>
            </p:cNvSpPr>
            <p:nvPr/>
          </p:nvSpPr>
          <p:spPr bwMode="auto">
            <a:xfrm>
              <a:off x="423" y="1572"/>
              <a:ext cx="253" cy="363"/>
            </a:xfrm>
            <a:prstGeom prst="rect">
              <a:avLst/>
            </a:prstGeom>
            <a:noFill/>
            <a:ln w="12700" cap="sq">
              <a:noFill/>
              <a:miter lim="800000"/>
              <a:headEnd/>
              <a:tailEnd/>
            </a:ln>
            <a:effectLst/>
          </p:spPr>
          <p:txBody>
            <a:bodyPr wrap="none" lIns="72000" tIns="72000" rIns="72000" bIns="720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strike="noStrike" kern="1200" cap="none" spc="0" normalizeH="0" baseline="0" noProof="0" dirty="0">
                  <a:ln>
                    <a:noFill/>
                  </a:ln>
                  <a:solidFill>
                    <a:schemeClr val="bg1"/>
                  </a:solidFill>
                  <a:uLnTx/>
                  <a:uFillTx/>
                  <a:ea typeface="楷体_GB2312" pitchFamily="49" charset="-122"/>
                  <a:cs typeface="+mn-cs"/>
                  <a:sym typeface="Symbol" pitchFamily="18" charset="2"/>
                </a:rPr>
                <a:t></a:t>
              </a:r>
              <a:endParaRPr kumimoji="1" lang="zh-CN" altLang="en-US" sz="2800" b="0" i="0" strike="noStrike" kern="1200" cap="none" spc="0" normalizeH="0" baseline="0" noProof="0" dirty="0">
                <a:ln>
                  <a:noFill/>
                </a:ln>
                <a:solidFill>
                  <a:schemeClr val="bg1"/>
                </a:solidFill>
                <a:uLnTx/>
                <a:uFillTx/>
                <a:ea typeface="楷体_GB2312" pitchFamily="49" charset="-122"/>
                <a:cs typeface="+mn-cs"/>
                <a:sym typeface="Symbol" pitchFamily="18" charset="2"/>
              </a:endParaRPr>
            </a:p>
          </p:txBody>
        </p:sp>
        <p:sp>
          <p:nvSpPr>
            <p:cNvPr id="1554438" name="Line 6"/>
            <p:cNvSpPr>
              <a:spLocks noChangeShapeType="1"/>
            </p:cNvSpPr>
            <p:nvPr/>
          </p:nvSpPr>
          <p:spPr bwMode="auto">
            <a:xfrm>
              <a:off x="506" y="1705"/>
              <a:ext cx="86" cy="227"/>
            </a:xfrm>
            <a:prstGeom prst="line">
              <a:avLst/>
            </a:prstGeom>
            <a:noFill/>
            <a:ln w="19050" cap="sq">
              <a:solidFill>
                <a:schemeClr val="bg1"/>
              </a:solidFill>
              <a:round/>
              <a:headEnd/>
              <a:tailEnd/>
            </a:ln>
            <a:effectLst/>
          </p:spPr>
          <p:txBody>
            <a:bodyPr wrap="none" lIns="0" tIns="0" rIns="0" bIns="0" anchor="ctr"/>
            <a:lstStyle/>
            <a:p>
              <a:pPr marL="0" marR="0" lvl="0" indent="0" algn="l" defTabSz="914400" rtl="0" eaLnBrk="1" fontAlgn="base" latinLnBrk="0" hangingPunct="1">
                <a:lnSpc>
                  <a:spcPct val="100000"/>
                </a:lnSpc>
                <a:spcBef>
                  <a:spcPct val="0"/>
                </a:spcBef>
                <a:spcAft>
                  <a:spcPct val="25000"/>
                </a:spcAft>
                <a:buClrTx/>
                <a:buSzPct val="80000"/>
                <a:buFont typeface="Wingdings" pitchFamily="2" charset="2"/>
                <a:buNone/>
                <a:tabLst/>
                <a:defRPr/>
              </a:pPr>
              <a:endParaRPr kumimoji="1" lang="zh-CN" altLang="en-US" sz="32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ea typeface="楷体_GB2312" pitchFamily="49" charset="-122"/>
                <a:cs typeface="+mn-cs"/>
              </a:endParaRPr>
            </a:p>
          </p:txBody>
        </p:sp>
      </p:grpSp>
      <p:sp>
        <p:nvSpPr>
          <p:cNvPr id="1554440" name="Rectangle 8"/>
          <p:cNvSpPr>
            <a:spLocks noChangeArrowheads="1"/>
          </p:cNvSpPr>
          <p:nvPr/>
        </p:nvSpPr>
        <p:spPr bwMode="auto">
          <a:xfrm>
            <a:off x="1055440" y="2852936"/>
            <a:ext cx="10009112" cy="1575816"/>
          </a:xfrm>
          <a:prstGeom prst="rect">
            <a:avLst/>
          </a:prstGeom>
          <a:noFill/>
          <a:ln w="12700" cap="sq" algn="ctr">
            <a:noFill/>
            <a:miter lim="800000"/>
            <a:headEnd/>
            <a:tailEnd/>
          </a:ln>
          <a:effectLst/>
        </p:spPr>
        <p:txBody>
          <a:bodyPr wrap="square" lIns="0" tIns="0" rIns="0" bIns="0">
            <a:spAutoFit/>
          </a:bodyPr>
          <a:lstStyle/>
          <a:p>
            <a:pPr marL="360000" marR="0" lvl="0" indent="-360000" algn="l" defTabSz="914400" rtl="0" eaLnBrk="1" fontAlgn="base" latinLnBrk="0" hangingPunct="1">
              <a:lnSpc>
                <a:spcPct val="100000"/>
              </a:lnSpc>
              <a:spcBef>
                <a:spcPct val="0"/>
              </a:spcBef>
              <a:spcAft>
                <a:spcPct val="10000"/>
              </a:spcAft>
              <a:buClr>
                <a:srgbClr val="66FF33"/>
              </a:buClr>
              <a:buSzPct val="85000"/>
              <a:buFont typeface="Wingdings" pitchFamily="2" charset="2"/>
              <a:buBlip>
                <a:blip r:embed="rId3"/>
              </a:buBlip>
              <a:tabLst/>
              <a:defRPr/>
            </a:pPr>
            <a:r>
              <a:rPr kumimoji="0" lang="zh-CN" altLang="en-US" sz="3200" b="0" i="0" u="none" strike="noStrike" kern="1200" cap="none" spc="0" normalizeH="0" baseline="0" noProof="0" dirty="0">
                <a:ln>
                  <a:noFill/>
                </a:ln>
                <a:solidFill>
                  <a:srgbClr val="99FFCC"/>
                </a:solidFill>
                <a:effectLst>
                  <a:outerShdw blurRad="38100" dist="38100" dir="2700000" algn="tl">
                    <a:srgbClr val="000000"/>
                  </a:outerShdw>
                </a:effectLst>
                <a:uLnTx/>
                <a:uFillTx/>
                <a:ea typeface="楷体_GB2312" pitchFamily="49" charset="-122"/>
                <a:cs typeface="+mn-cs"/>
              </a:rPr>
              <a:t>所有非主属性都完全函数依赖于每一个候选键。</a:t>
            </a:r>
          </a:p>
          <a:p>
            <a:pPr marL="360000" marR="0" lvl="0" indent="-360000" algn="l" defTabSz="914400" rtl="0" eaLnBrk="1" fontAlgn="base" latinLnBrk="0" hangingPunct="1">
              <a:lnSpc>
                <a:spcPct val="100000"/>
              </a:lnSpc>
              <a:spcBef>
                <a:spcPct val="0"/>
              </a:spcBef>
              <a:spcAft>
                <a:spcPct val="10000"/>
              </a:spcAft>
              <a:buClr>
                <a:srgbClr val="66FF33"/>
              </a:buClr>
              <a:buSzPct val="85000"/>
              <a:buFont typeface="Wingdings" pitchFamily="2" charset="2"/>
              <a:buBlip>
                <a:blip r:embed="rId3"/>
              </a:buBlip>
              <a:tabLst/>
              <a:defRPr/>
            </a:pPr>
            <a:r>
              <a:rPr kumimoji="0" lang="zh-CN" altLang="en-US" sz="3200" b="0" i="0" u="none" strike="noStrike" kern="1200" cap="none" spc="0" normalizeH="0" baseline="0" noProof="0" dirty="0">
                <a:ln>
                  <a:noFill/>
                </a:ln>
                <a:solidFill>
                  <a:srgbClr val="99FFCC"/>
                </a:solidFill>
                <a:effectLst>
                  <a:outerShdw blurRad="38100" dist="38100" dir="2700000" algn="tl">
                    <a:srgbClr val="000000"/>
                  </a:outerShdw>
                </a:effectLst>
                <a:uLnTx/>
                <a:uFillTx/>
                <a:ea typeface="楷体_GB2312" pitchFamily="49" charset="-122"/>
                <a:cs typeface="+mn-cs"/>
              </a:rPr>
              <a:t>所有主属性都完全函数依赖于不包含它的候选键。</a:t>
            </a:r>
          </a:p>
          <a:p>
            <a:pPr marL="360000" marR="0" lvl="0" indent="-360000" algn="l" defTabSz="914400" rtl="0" eaLnBrk="1" fontAlgn="base" latinLnBrk="0" hangingPunct="1">
              <a:lnSpc>
                <a:spcPct val="100000"/>
              </a:lnSpc>
              <a:spcBef>
                <a:spcPct val="0"/>
              </a:spcBef>
              <a:spcAft>
                <a:spcPct val="10000"/>
              </a:spcAft>
              <a:buClr>
                <a:srgbClr val="66FF33"/>
              </a:buClr>
              <a:buSzPct val="85000"/>
              <a:buFont typeface="Wingdings" pitchFamily="2" charset="2"/>
              <a:buBlip>
                <a:blip r:embed="rId3"/>
              </a:buBlip>
              <a:tabLst/>
              <a:defRPr/>
            </a:pPr>
            <a:r>
              <a:rPr kumimoji="0" lang="zh-CN" altLang="en-US" sz="3200" b="0" i="0" u="none" strike="noStrike" kern="1200" cap="none" spc="0" normalizeH="0" baseline="0" noProof="0" dirty="0">
                <a:ln>
                  <a:noFill/>
                </a:ln>
                <a:solidFill>
                  <a:srgbClr val="99FFCC"/>
                </a:solidFill>
                <a:effectLst>
                  <a:outerShdw blurRad="38100" dist="38100" dir="2700000" algn="tl">
                    <a:srgbClr val="000000"/>
                  </a:outerShdw>
                </a:effectLst>
                <a:uLnTx/>
                <a:uFillTx/>
                <a:ea typeface="楷体_GB2312" pitchFamily="49" charset="-122"/>
                <a:cs typeface="+mn-cs"/>
              </a:rPr>
              <a:t>没有属性完全函数依赖于任何一组非候选键属性。 </a:t>
            </a:r>
          </a:p>
        </p:txBody>
      </p:sp>
      <p:sp>
        <p:nvSpPr>
          <p:cNvPr id="1554441" name="Rectangle 9"/>
          <p:cNvSpPr>
            <a:spLocks noChangeArrowheads="1"/>
          </p:cNvSpPr>
          <p:nvPr/>
        </p:nvSpPr>
        <p:spPr bwMode="auto">
          <a:xfrm>
            <a:off x="1055440" y="4810125"/>
            <a:ext cx="10585176" cy="1723549"/>
          </a:xfrm>
          <a:prstGeom prst="rect">
            <a:avLst/>
          </a:prstGeom>
          <a:noFill/>
          <a:ln w="12700" cap="sq" algn="ctr">
            <a:noFill/>
            <a:miter lim="800000"/>
            <a:headEnd/>
            <a:tailEnd/>
          </a:ln>
          <a:effectLst/>
        </p:spPr>
        <p:txBody>
          <a:bodyPr wrap="square" lIns="0" tIns="0" rIns="0" bIns="0">
            <a:spAutoFit/>
          </a:bodyPr>
          <a:lstStyle/>
          <a:p>
            <a:pPr marL="0" marR="0" lvl="0" indent="0" algn="l" defTabSz="914400" rtl="0" eaLnBrk="1" fontAlgn="base" latinLnBrk="0" hangingPunct="1">
              <a:lnSpc>
                <a:spcPct val="100000"/>
              </a:lnSpc>
              <a:spcBef>
                <a:spcPct val="25000"/>
              </a:spcBef>
              <a:spcAft>
                <a:spcPct val="25000"/>
              </a:spcAft>
              <a:buClr>
                <a:srgbClr val="66FF33"/>
              </a:buClr>
              <a:buSzPct val="85000"/>
              <a:buFont typeface="Wingdings" pitchFamily="2" charset="2"/>
              <a:buNone/>
              <a:tabLst/>
              <a:defRPr/>
            </a:pPr>
            <a:r>
              <a:rPr kumimoji="0" lang="en-US" altLang="en-US" sz="3200" b="0" i="0" u="none" strike="noStrike" kern="1200" cap="none" spc="0" normalizeH="0" baseline="0" noProof="0" dirty="0" err="1">
                <a:ln>
                  <a:noFill/>
                </a:ln>
                <a:solidFill>
                  <a:srgbClr val="CCFFCC"/>
                </a:solidFill>
                <a:effectLst>
                  <a:outerShdw blurRad="38100" dist="38100" dir="2700000" algn="tl">
                    <a:srgbClr val="000000"/>
                  </a:outerShdw>
                </a:effectLst>
                <a:uLnTx/>
                <a:uFillTx/>
                <a:latin typeface="+mn-ea"/>
                <a:cs typeface="+mn-cs"/>
              </a:rPr>
              <a:t>可见BCNF中不存在任何属性传递函数依赖或部分函数依赖于任何候选</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键！</a:t>
            </a:r>
          </a:p>
          <a:p>
            <a:pPr marL="0" marR="0" lvl="0" indent="0" algn="l" defTabSz="914400" rtl="0" eaLnBrk="1" fontAlgn="base" latinLnBrk="0" hangingPunct="1">
              <a:lnSpc>
                <a:spcPct val="100000"/>
              </a:lnSpc>
              <a:spcBef>
                <a:spcPct val="25000"/>
              </a:spcBef>
              <a:spcAft>
                <a:spcPct val="25000"/>
              </a:spcAft>
              <a:buClr>
                <a:srgbClr val="66FF33"/>
              </a:buClr>
              <a:buSzPct val="85000"/>
              <a:buFont typeface="Wingdings" pitchFamily="2" charset="2"/>
              <a:buNone/>
              <a:tabLst/>
              <a:defRPr/>
            </a:pP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若</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R(U)</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BCNF</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，则必有</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R∈3NF</a:t>
            </a:r>
            <a:r>
              <a:rPr kumimoji="0" lang="zh-CN" altLang="en-US"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，反之未必</a:t>
            </a:r>
            <a:r>
              <a:rPr kumimoji="0" lang="en-US" altLang="zh-CN" sz="32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mn-ea"/>
                <a:cs typeface="+mn-cs"/>
              </a:rPr>
              <a:t>!</a:t>
            </a:r>
          </a:p>
        </p:txBody>
      </p:sp>
    </p:spTree>
  </p:cSld>
  <p:clrMapOvr>
    <a:masterClrMapping/>
  </p:clrMapOvr>
  <p:transition spd="slow">
    <p:push dir="u"/>
    <p:sndAc>
      <p:stSnd>
        <p:snd r:embed="rId2" name="arrow.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title"/>
          </p:nvPr>
        </p:nvSpPr>
        <p:spPr>
          <a:xfrm>
            <a:off x="983432" y="7322"/>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规范化（</a:t>
            </a:r>
            <a:r>
              <a:rPr kumimoji="1" lang="en-US" altLang="zh-CN" u="sng" dirty="0">
                <a:solidFill>
                  <a:srgbClr val="FFFFCC"/>
                </a:solidFill>
                <a:effectLst>
                  <a:outerShdw blurRad="38100" dist="38100" dir="2700000" algn="tl">
                    <a:srgbClr val="000000"/>
                  </a:outerShdw>
                </a:effectLst>
                <a:latin typeface="Arial" pitchFamily="34" charset="0"/>
                <a:cs typeface="+mn-cs"/>
              </a:rPr>
              <a:t>Normalization</a:t>
            </a:r>
            <a:r>
              <a:rPr kumimoji="1" lang="zh-CN" altLang="en-US" u="sng" dirty="0">
                <a:solidFill>
                  <a:srgbClr val="FFFFCC"/>
                </a:solidFill>
                <a:effectLst>
                  <a:outerShdw blurRad="38100" dist="38100" dir="2700000" algn="tl">
                    <a:srgbClr val="000000"/>
                  </a:outerShdw>
                </a:effectLst>
                <a:latin typeface="Arial" pitchFamily="34" charset="0"/>
                <a:cs typeface="+mn-cs"/>
              </a:rPr>
              <a:t>）</a:t>
            </a:r>
          </a:p>
        </p:txBody>
      </p:sp>
      <p:sp>
        <p:nvSpPr>
          <p:cNvPr id="1555460" name="Rectangle 4"/>
          <p:cNvSpPr>
            <a:spLocks noGrp="1" noChangeArrowheads="1"/>
          </p:cNvSpPr>
          <p:nvPr>
            <p:ph idx="1"/>
          </p:nvPr>
        </p:nvSpPr>
        <p:spPr>
          <a:xfrm>
            <a:off x="551384" y="1340768"/>
            <a:ext cx="10801200" cy="647700"/>
          </a:xfrm>
        </p:spPr>
        <p:txBody>
          <a:bodyPr>
            <a:noAutofit/>
          </a:bodyPr>
          <a:lstStyle/>
          <a:p>
            <a:pPr marL="358775" indent="-358775">
              <a:spcAft>
                <a:spcPts val="4200"/>
              </a:spcAft>
              <a:defRPr/>
            </a:pPr>
            <a:r>
              <a:rPr lang="zh-CN" altLang="en-US" dirty="0">
                <a:latin typeface="楷体_GB2312" pitchFamily="49" charset="-122"/>
              </a:rPr>
              <a:t>通过模式分解将一个低级别范式的关系模式转换为若干个高级别范式的关系模式的过程，称作关系模式的</a:t>
            </a:r>
            <a:r>
              <a:rPr lang="zh-CN" altLang="en-US" dirty="0">
                <a:solidFill>
                  <a:srgbClr val="FFFF00"/>
                </a:solidFill>
                <a:latin typeface="楷体_GB2312" pitchFamily="49" charset="-122"/>
              </a:rPr>
              <a:t>规范化</a:t>
            </a:r>
            <a:r>
              <a:rPr lang="zh-CN" altLang="en-US" dirty="0">
                <a:latin typeface="楷体_GB2312" pitchFamily="49" charset="-122"/>
              </a:rPr>
              <a:t>。</a:t>
            </a:r>
          </a:p>
          <a:p>
            <a:pPr marL="358775" indent="-358775">
              <a:spcAft>
                <a:spcPts val="4200"/>
              </a:spcAft>
              <a:defRPr/>
            </a:pPr>
            <a:r>
              <a:rPr lang="zh-CN" altLang="en-US" dirty="0">
                <a:latin typeface="楷体_GB2312" pitchFamily="49" charset="-122"/>
              </a:rPr>
              <a:t>规范化的</a:t>
            </a:r>
            <a:r>
              <a:rPr lang="zh-CN" altLang="en-US" dirty="0">
                <a:solidFill>
                  <a:srgbClr val="66CCFF"/>
                </a:solidFill>
                <a:latin typeface="楷体_GB2312" pitchFamily="49" charset="-122"/>
              </a:rPr>
              <a:t>基本思想</a:t>
            </a:r>
            <a:r>
              <a:rPr lang="zh-CN" altLang="en-US" dirty="0">
                <a:latin typeface="楷体_GB2312" pitchFamily="49" charset="-122"/>
              </a:rPr>
              <a:t>是使原先关系模式中属性之间的数据依赖达到某种程度的</a:t>
            </a:r>
            <a:r>
              <a:rPr lang="zh-CN" altLang="en-US" dirty="0"/>
              <a:t>“</a:t>
            </a:r>
            <a:r>
              <a:rPr lang="zh-CN" altLang="en-US" dirty="0">
                <a:latin typeface="楷体_GB2312" pitchFamily="49" charset="-122"/>
              </a:rPr>
              <a:t>分离</a:t>
            </a:r>
            <a:r>
              <a:rPr lang="zh-CN" altLang="en-US" dirty="0"/>
              <a:t>”</a:t>
            </a:r>
            <a:r>
              <a:rPr lang="zh-CN" altLang="en-US" dirty="0">
                <a:latin typeface="楷体_GB2312" pitchFamily="49" charset="-122"/>
              </a:rPr>
              <a:t>，逐步消除数据依赖中不合理的部分，实现</a:t>
            </a:r>
            <a:r>
              <a:rPr lang="zh-CN" altLang="en-US" dirty="0">
                <a:solidFill>
                  <a:srgbClr val="FF9900"/>
                </a:solidFill>
                <a:latin typeface="楷体_GB2312" pitchFamily="49" charset="-122"/>
              </a:rPr>
              <a:t>概念的单一化</a:t>
            </a:r>
            <a:r>
              <a:rPr lang="zh-CN" altLang="en-US" dirty="0">
                <a:latin typeface="楷体_GB2312" pitchFamily="49" charset="-122"/>
              </a:rPr>
              <a:t>。</a:t>
            </a:r>
          </a:p>
          <a:p>
            <a:pPr marL="358775" indent="-358775">
              <a:spcAft>
                <a:spcPts val="4200"/>
              </a:spcAft>
              <a:defRPr/>
            </a:pPr>
            <a:r>
              <a:rPr lang="zh-CN" altLang="en-US" dirty="0">
                <a:latin typeface="楷体_GB2312" pitchFamily="49" charset="-122"/>
              </a:rPr>
              <a:t>规范化的</a:t>
            </a:r>
            <a:r>
              <a:rPr lang="zh-CN" altLang="en-US" dirty="0">
                <a:solidFill>
                  <a:srgbClr val="99FF33"/>
                </a:solidFill>
                <a:latin typeface="楷体_GB2312" pitchFamily="49" charset="-122"/>
              </a:rPr>
              <a:t>目的</a:t>
            </a:r>
            <a:r>
              <a:rPr lang="zh-CN" altLang="en-US" dirty="0">
                <a:latin typeface="楷体_GB2312" pitchFamily="49" charset="-122"/>
              </a:rPr>
              <a:t>是使关系模式结构合理，消除存储异常，使数据冗余尽量小，便于插入、删除和更新。</a:t>
            </a:r>
          </a:p>
        </p:txBody>
      </p:sp>
    </p:spTree>
  </p:cSld>
  <p:clrMapOvr>
    <a:masterClrMapping/>
  </p:clrMapOvr>
  <mc:AlternateContent xmlns:mc="http://schemas.openxmlformats.org/markup-compatibility/2006" xmlns:p14="http://schemas.microsoft.com/office/powerpoint/2010/main">
    <mc:Choice Requires="p14">
      <p:transition spd="slow" p14:dur="1250">
        <p14:flip dir="r"/>
        <p:sndAc>
          <p:stSnd>
            <p:snd r:embed="rId2" name="arrow.wav"/>
          </p:stSnd>
        </p:sndAc>
      </p:transition>
    </mc:Choice>
    <mc:Fallback xmlns="">
      <p:transition spd="slow">
        <p:fade/>
        <p:sndAc>
          <p:stSnd>
            <p:snd r:embed="rId3" name="arrow.wav"/>
          </p:stSnd>
        </p:sndAc>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xfrm>
            <a:off x="911424" y="3746"/>
            <a:ext cx="8516938" cy="760959"/>
          </a:xfrm>
          <a:noFill/>
          <a:ln w="12700" cap="sq">
            <a:noFill/>
            <a:miter lim="800000"/>
            <a:headEnd/>
            <a:tailEnd/>
          </a:ln>
          <a:effectLst/>
        </p:spPr>
        <p:txBody>
          <a:bodyPr wrap="square" lIns="72000" tIns="72000" rIns="72000" bIns="72000">
            <a:spAutoFit/>
          </a:bodyPr>
          <a:lstStyle/>
          <a:p>
            <a:pPr algn="l" fontAlgn="base">
              <a:spcBef>
                <a:spcPts val="0"/>
              </a:spcBef>
              <a:spcAft>
                <a:spcPct val="25000"/>
              </a:spcAft>
              <a:buSzPct val="80000"/>
              <a:buFont typeface="Wingdings" pitchFamily="2" charset="2"/>
            </a:pPr>
            <a:r>
              <a:rPr kumimoji="1" lang="zh-CN" altLang="en-US" u="sng" dirty="0">
                <a:solidFill>
                  <a:srgbClr val="FFFFCC"/>
                </a:solidFill>
                <a:effectLst>
                  <a:outerShdw blurRad="38100" dist="38100" dir="2700000" algn="tl">
                    <a:srgbClr val="000000"/>
                  </a:outerShdw>
                </a:effectLst>
                <a:latin typeface="Arial" pitchFamily="34" charset="0"/>
                <a:cs typeface="+mn-cs"/>
              </a:rPr>
              <a:t>规范化的一般步骤</a:t>
            </a:r>
          </a:p>
        </p:txBody>
      </p:sp>
      <p:grpSp>
        <p:nvGrpSpPr>
          <p:cNvPr id="4" name="组合 3">
            <a:extLst>
              <a:ext uri="{FF2B5EF4-FFF2-40B4-BE49-F238E27FC236}">
                <a16:creationId xmlns:a16="http://schemas.microsoft.com/office/drawing/2014/main" id="{D91B4AE5-92E8-4B8A-98C3-568C224189BA}"/>
              </a:ext>
            </a:extLst>
          </p:cNvPr>
          <p:cNvGrpSpPr/>
          <p:nvPr/>
        </p:nvGrpSpPr>
        <p:grpSpPr>
          <a:xfrm>
            <a:off x="1150622" y="1124744"/>
            <a:ext cx="10606582" cy="5382702"/>
            <a:chOff x="757723" y="1192113"/>
            <a:chExt cx="9383570" cy="4896524"/>
          </a:xfrm>
        </p:grpSpPr>
        <p:sp>
          <p:nvSpPr>
            <p:cNvPr id="1556484" name="Rectangle 4"/>
            <p:cNvSpPr>
              <a:spLocks noChangeArrowheads="1"/>
            </p:cNvSpPr>
            <p:nvPr/>
          </p:nvSpPr>
          <p:spPr bwMode="auto">
            <a:xfrm>
              <a:off x="3750880" y="1192113"/>
              <a:ext cx="861104" cy="430887"/>
            </a:xfrm>
            <a:prstGeom prst="rect">
              <a:avLst/>
            </a:prstGeom>
            <a:noFill/>
            <a:ln w="12700" cap="sq">
              <a:noFill/>
              <a:miter lim="800000"/>
              <a:headEnd/>
              <a:tailEnd/>
            </a:ln>
            <a:effec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1</a:t>
              </a:r>
              <a:r>
                <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NF</a:t>
              </a:r>
            </a:p>
          </p:txBody>
        </p:sp>
        <p:sp>
          <p:nvSpPr>
            <p:cNvPr id="1556485" name="Rectangle 5"/>
            <p:cNvSpPr>
              <a:spLocks noChangeArrowheads="1"/>
            </p:cNvSpPr>
            <p:nvPr/>
          </p:nvSpPr>
          <p:spPr bwMode="auto">
            <a:xfrm>
              <a:off x="3750880" y="2084288"/>
              <a:ext cx="861104" cy="430887"/>
            </a:xfrm>
            <a:prstGeom prst="rect">
              <a:avLst/>
            </a:prstGeom>
            <a:noFill/>
            <a:ln w="12700" cap="sq">
              <a:noFill/>
              <a:miter lim="800000"/>
              <a:headEnd/>
              <a:tailEnd/>
            </a:ln>
            <a:effec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2</a:t>
              </a:r>
              <a:r>
                <a:rPr kumimoji="1" lang="en-US" altLang="zh-CN" sz="28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NF</a:t>
              </a:r>
            </a:p>
          </p:txBody>
        </p:sp>
        <p:sp>
          <p:nvSpPr>
            <p:cNvPr id="1556486" name="Rectangle 6"/>
            <p:cNvSpPr>
              <a:spLocks noChangeArrowheads="1"/>
            </p:cNvSpPr>
            <p:nvPr/>
          </p:nvSpPr>
          <p:spPr bwMode="auto">
            <a:xfrm>
              <a:off x="3750880" y="2978050"/>
              <a:ext cx="861104" cy="430887"/>
            </a:xfrm>
            <a:prstGeom prst="rect">
              <a:avLst/>
            </a:prstGeom>
            <a:noFill/>
            <a:ln w="12700" cap="sq">
              <a:noFill/>
              <a:miter lim="800000"/>
              <a:headEnd/>
              <a:tailEnd/>
            </a:ln>
            <a:effec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3</a:t>
              </a:r>
              <a:r>
                <a:rPr kumimoji="1" lang="en-US" altLang="zh-CN" sz="28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NF</a:t>
              </a:r>
            </a:p>
          </p:txBody>
        </p:sp>
        <p:sp>
          <p:nvSpPr>
            <p:cNvPr id="1556487" name="Rectangle 7"/>
            <p:cNvSpPr>
              <a:spLocks noChangeArrowheads="1"/>
            </p:cNvSpPr>
            <p:nvPr/>
          </p:nvSpPr>
          <p:spPr bwMode="auto">
            <a:xfrm>
              <a:off x="3543450" y="3870225"/>
              <a:ext cx="1278037" cy="430887"/>
            </a:xfrm>
            <a:prstGeom prst="rect">
              <a:avLst/>
            </a:prstGeom>
            <a:noFill/>
            <a:ln w="12700" cap="sq">
              <a:noFill/>
              <a:miter lim="800000"/>
              <a:headEnd/>
              <a:tailEnd/>
            </a:ln>
            <a:effec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BCNF</a:t>
              </a:r>
            </a:p>
          </p:txBody>
        </p:sp>
        <p:sp>
          <p:nvSpPr>
            <p:cNvPr id="1556488" name="Rectangle 8"/>
            <p:cNvSpPr>
              <a:spLocks noChangeArrowheads="1"/>
            </p:cNvSpPr>
            <p:nvPr/>
          </p:nvSpPr>
          <p:spPr bwMode="auto">
            <a:xfrm>
              <a:off x="3750880" y="4763988"/>
              <a:ext cx="861104" cy="430887"/>
            </a:xfrm>
            <a:prstGeom prst="rect">
              <a:avLst/>
            </a:prstGeom>
            <a:noFill/>
            <a:ln w="12700" cap="sq">
              <a:noFill/>
              <a:miter lim="800000"/>
              <a:headEnd/>
              <a:tailEnd/>
            </a:ln>
            <a:effec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4</a:t>
              </a:r>
              <a:r>
                <a:rPr kumimoji="1" lang="en-US" altLang="zh-CN" sz="28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NF</a:t>
              </a:r>
            </a:p>
          </p:txBody>
        </p:sp>
        <p:sp>
          <p:nvSpPr>
            <p:cNvPr id="1556489" name="Rectangle 9"/>
            <p:cNvSpPr>
              <a:spLocks noChangeArrowheads="1"/>
            </p:cNvSpPr>
            <p:nvPr/>
          </p:nvSpPr>
          <p:spPr bwMode="auto">
            <a:xfrm>
              <a:off x="3750880" y="5657750"/>
              <a:ext cx="861104" cy="430887"/>
            </a:xfrm>
            <a:prstGeom prst="rect">
              <a:avLst/>
            </a:prstGeom>
            <a:noFill/>
            <a:ln w="12700" cap="sq">
              <a:noFill/>
              <a:miter lim="800000"/>
              <a:headEnd/>
              <a:tailEnd/>
            </a:ln>
            <a:effec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5</a:t>
              </a:r>
              <a:r>
                <a:rPr kumimoji="1" lang="en-US" altLang="zh-CN" sz="28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NF</a:t>
              </a:r>
            </a:p>
          </p:txBody>
        </p:sp>
        <p:cxnSp>
          <p:nvCxnSpPr>
            <p:cNvPr id="50186" name="AutoShape 10"/>
            <p:cNvCxnSpPr>
              <a:cxnSpLocks noChangeShapeType="1"/>
              <a:stCxn id="1556484" idx="2"/>
              <a:endCxn id="1556485" idx="0"/>
            </p:cNvCxnSpPr>
            <p:nvPr/>
          </p:nvCxnSpPr>
          <p:spPr bwMode="auto">
            <a:xfrm>
              <a:off x="4181433" y="1623000"/>
              <a:ext cx="0" cy="461288"/>
            </a:xfrm>
            <a:prstGeom prst="straightConnector1">
              <a:avLst/>
            </a:prstGeom>
            <a:noFill/>
            <a:ln w="38100" cap="sq">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50187" name="AutoShape 11"/>
            <p:cNvCxnSpPr>
              <a:cxnSpLocks noChangeShapeType="1"/>
              <a:stCxn id="1556485" idx="2"/>
              <a:endCxn id="1556486" idx="0"/>
            </p:cNvCxnSpPr>
            <p:nvPr/>
          </p:nvCxnSpPr>
          <p:spPr bwMode="auto">
            <a:xfrm>
              <a:off x="4181433" y="2515175"/>
              <a:ext cx="0" cy="462875"/>
            </a:xfrm>
            <a:prstGeom prst="straightConnector1">
              <a:avLst/>
            </a:prstGeom>
            <a:noFill/>
            <a:ln w="38100" cap="sq">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50188" name="AutoShape 12"/>
            <p:cNvCxnSpPr>
              <a:cxnSpLocks noChangeShapeType="1"/>
              <a:stCxn id="1556486" idx="2"/>
              <a:endCxn id="1556487" idx="0"/>
            </p:cNvCxnSpPr>
            <p:nvPr/>
          </p:nvCxnSpPr>
          <p:spPr bwMode="auto">
            <a:xfrm>
              <a:off x="4181433" y="3408937"/>
              <a:ext cx="1036" cy="461288"/>
            </a:xfrm>
            <a:prstGeom prst="straightConnector1">
              <a:avLst/>
            </a:prstGeom>
            <a:noFill/>
            <a:ln w="38100" cap="sq">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50189" name="AutoShape 13"/>
            <p:cNvCxnSpPr>
              <a:cxnSpLocks noChangeShapeType="1"/>
              <a:stCxn id="1556487" idx="2"/>
              <a:endCxn id="1556488" idx="0"/>
            </p:cNvCxnSpPr>
            <p:nvPr/>
          </p:nvCxnSpPr>
          <p:spPr bwMode="auto">
            <a:xfrm flipH="1">
              <a:off x="4181433" y="4301112"/>
              <a:ext cx="1036" cy="462876"/>
            </a:xfrm>
            <a:prstGeom prst="straightConnector1">
              <a:avLst/>
            </a:prstGeom>
            <a:noFill/>
            <a:ln w="38100" cap="sq">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50190" name="AutoShape 14"/>
            <p:cNvCxnSpPr>
              <a:cxnSpLocks noChangeShapeType="1"/>
              <a:stCxn id="1556488" idx="2"/>
              <a:endCxn id="1556489" idx="0"/>
            </p:cNvCxnSpPr>
            <p:nvPr/>
          </p:nvCxnSpPr>
          <p:spPr bwMode="auto">
            <a:xfrm>
              <a:off x="4181433" y="5194875"/>
              <a:ext cx="0" cy="462875"/>
            </a:xfrm>
            <a:prstGeom prst="straightConnector1">
              <a:avLst/>
            </a:prstGeom>
            <a:noFill/>
            <a:ln w="38100" cap="sq">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50191" name="AutoShape 15"/>
            <p:cNvCxnSpPr>
              <a:cxnSpLocks noChangeShapeType="1"/>
              <a:stCxn id="1556484" idx="1"/>
              <a:endCxn id="1556487" idx="1"/>
            </p:cNvCxnSpPr>
            <p:nvPr/>
          </p:nvCxnSpPr>
          <p:spPr bwMode="auto">
            <a:xfrm rot="10800000" flipV="1">
              <a:off x="3543450" y="1407557"/>
              <a:ext cx="207430" cy="2678112"/>
            </a:xfrm>
            <a:prstGeom prst="bentConnector3">
              <a:avLst>
                <a:gd name="adj1" fmla="val 344947"/>
              </a:avLst>
            </a:prstGeom>
            <a:noFill/>
            <a:ln w="38100" cap="sq">
              <a:solidFill>
                <a:schemeClr val="bg1"/>
              </a:solidFill>
              <a:miter lim="800000"/>
              <a:headEnd/>
              <a:tailEnd type="triangle" w="med" len="med"/>
            </a:ln>
            <a:extLst>
              <a:ext uri="{909E8E84-426E-40DD-AFC4-6F175D3DCCD1}">
                <a14:hiddenFill xmlns:a14="http://schemas.microsoft.com/office/drawing/2010/main">
                  <a:noFill/>
                </a14:hiddenFill>
              </a:ext>
            </a:extLst>
          </p:spPr>
        </p:cxnSp>
        <p:sp>
          <p:nvSpPr>
            <p:cNvPr id="1556496" name="Rectangle 16"/>
            <p:cNvSpPr>
              <a:spLocks noChangeArrowheads="1"/>
            </p:cNvSpPr>
            <p:nvPr/>
          </p:nvSpPr>
          <p:spPr bwMode="auto">
            <a:xfrm>
              <a:off x="4393070" y="1552475"/>
              <a:ext cx="5114933" cy="363971"/>
            </a:xfrm>
            <a:prstGeom prst="rect">
              <a:avLst/>
            </a:prstGeom>
            <a:noFill/>
            <a:ln w="12700" cap="sq">
              <a:noFill/>
              <a:miter lim="800000"/>
              <a:headEnd/>
              <a:tailEnd/>
            </a:ln>
            <a:effectLst/>
          </p:spPr>
          <p:txBody>
            <a:bodyPr wrap="square" lIns="0" tIns="0" rIns="0" bIns="0">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6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itchFamily="18" charset="0"/>
                  <a:ea typeface="楷体_GB2312" pitchFamily="49" charset="-122"/>
                  <a:cs typeface="+mn-cs"/>
                </a:rPr>
                <a:t>消除非主属性对候选键的部分函数依赖</a:t>
              </a:r>
            </a:p>
          </p:txBody>
        </p:sp>
        <p:sp>
          <p:nvSpPr>
            <p:cNvPr id="1556497" name="Rectangle 17"/>
            <p:cNvSpPr>
              <a:spLocks noChangeArrowheads="1"/>
            </p:cNvSpPr>
            <p:nvPr/>
          </p:nvSpPr>
          <p:spPr bwMode="auto">
            <a:xfrm>
              <a:off x="4393069" y="2492275"/>
              <a:ext cx="5114937" cy="363971"/>
            </a:xfrm>
            <a:prstGeom prst="rect">
              <a:avLst/>
            </a:prstGeom>
            <a:noFill/>
            <a:ln w="12700" cap="sq" algn="ctr">
              <a:noFill/>
              <a:miter lim="800000"/>
              <a:headEnd/>
              <a:tailEnd/>
            </a:ln>
            <a:effectLst/>
          </p:spPr>
          <p:txBody>
            <a:bodyPr wrap="square" lIns="0" tIns="0" rIns="0" bIns="0">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6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itchFamily="18" charset="0"/>
                  <a:ea typeface="楷体_GB2312" pitchFamily="49" charset="-122"/>
                  <a:cs typeface="+mn-cs"/>
                </a:rPr>
                <a:t>消除非主属性对候选键的传递函数依赖</a:t>
              </a:r>
            </a:p>
          </p:txBody>
        </p:sp>
        <p:sp>
          <p:nvSpPr>
            <p:cNvPr id="1556498" name="Rectangle 18"/>
            <p:cNvSpPr>
              <a:spLocks noChangeArrowheads="1"/>
            </p:cNvSpPr>
            <p:nvPr/>
          </p:nvSpPr>
          <p:spPr bwMode="auto">
            <a:xfrm>
              <a:off x="4393069" y="3390344"/>
              <a:ext cx="5748224" cy="363971"/>
            </a:xfrm>
            <a:prstGeom prst="rect">
              <a:avLst/>
            </a:prstGeom>
            <a:noFill/>
            <a:ln w="12700" cap="sq">
              <a:noFill/>
              <a:miter lim="800000"/>
              <a:headEnd/>
              <a:tailEnd/>
            </a:ln>
            <a:effectLst/>
          </p:spPr>
          <p:txBody>
            <a:bodyPr wrap="square" lIns="0" tIns="0" rIns="0" bIns="0">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6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itchFamily="18" charset="0"/>
                  <a:ea typeface="楷体_GB2312" pitchFamily="49" charset="-122"/>
                  <a:cs typeface="+mn-cs"/>
                </a:rPr>
                <a:t>消除主属性对候选键的部分和传递函数依赖</a:t>
              </a:r>
            </a:p>
          </p:txBody>
        </p:sp>
        <p:sp>
          <p:nvSpPr>
            <p:cNvPr id="1556499" name="Rectangle 19"/>
            <p:cNvSpPr>
              <a:spLocks noChangeArrowheads="1"/>
            </p:cNvSpPr>
            <p:nvPr/>
          </p:nvSpPr>
          <p:spPr bwMode="auto">
            <a:xfrm>
              <a:off x="4393069" y="4317900"/>
              <a:ext cx="4857013" cy="363971"/>
            </a:xfrm>
            <a:prstGeom prst="rect">
              <a:avLst/>
            </a:prstGeom>
            <a:noFill/>
            <a:ln w="12700" cap="sq">
              <a:noFill/>
              <a:miter lim="800000"/>
              <a:headEnd/>
              <a:tailEnd/>
            </a:ln>
            <a:effectLst/>
          </p:spPr>
          <p:txBody>
            <a:bodyPr wrap="square" lIns="0" tIns="0" rIns="0" bIns="0">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6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itchFamily="18" charset="0"/>
                  <a:ea typeface="楷体_GB2312" pitchFamily="49" charset="-122"/>
                  <a:cs typeface="+mn-cs"/>
                </a:rPr>
                <a:t>消除非平凡且非函数依赖的多值依赖</a:t>
              </a:r>
            </a:p>
          </p:txBody>
        </p:sp>
        <p:sp>
          <p:nvSpPr>
            <p:cNvPr id="1556500" name="Rectangle 20"/>
            <p:cNvSpPr>
              <a:spLocks noChangeArrowheads="1"/>
            </p:cNvSpPr>
            <p:nvPr/>
          </p:nvSpPr>
          <p:spPr bwMode="auto">
            <a:xfrm>
              <a:off x="4393070" y="5157688"/>
              <a:ext cx="4796412" cy="363971"/>
            </a:xfrm>
            <a:prstGeom prst="rect">
              <a:avLst/>
            </a:prstGeom>
            <a:noFill/>
            <a:ln w="12700" cap="sq">
              <a:noFill/>
              <a:miter lim="800000"/>
              <a:headEnd/>
              <a:tailEnd/>
            </a:ln>
            <a:effectLst/>
          </p:spPr>
          <p:txBody>
            <a:bodyPr wrap="square" lIns="0" tIns="0" rIns="0" bIns="0">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6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itchFamily="18" charset="0"/>
                  <a:ea typeface="楷体_GB2312" pitchFamily="49" charset="-122"/>
                  <a:cs typeface="+mn-cs"/>
                </a:rPr>
                <a:t>消除不是由候选键所蕴含的连接依赖</a:t>
              </a:r>
            </a:p>
          </p:txBody>
        </p:sp>
        <p:sp>
          <p:nvSpPr>
            <p:cNvPr id="1556501" name="Rectangle 21"/>
            <p:cNvSpPr>
              <a:spLocks noChangeArrowheads="1"/>
            </p:cNvSpPr>
            <p:nvPr/>
          </p:nvSpPr>
          <p:spPr bwMode="auto">
            <a:xfrm>
              <a:off x="757723" y="1721144"/>
              <a:ext cx="2143534" cy="1091913"/>
            </a:xfrm>
            <a:prstGeom prst="rect">
              <a:avLst/>
            </a:prstGeom>
            <a:noFill/>
            <a:ln w="12700" cap="sq">
              <a:noFill/>
              <a:miter lim="800000"/>
              <a:headEnd/>
              <a:tailEnd/>
            </a:ln>
            <a:effectLst/>
          </p:spPr>
          <p:txBody>
            <a:bodyPr wrap="squar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600" b="0" i="0" u="none" strike="noStrike" kern="1200" cap="none" spc="0" normalizeH="0" baseline="0" noProof="0" dirty="0">
                  <a:ln>
                    <a:noFill/>
                  </a:ln>
                  <a:solidFill>
                    <a:srgbClr val="CCFFCC"/>
                  </a:solidFill>
                  <a:effectLst>
                    <a:outerShdw blurRad="38100" dist="38100" dir="2700000" algn="tl">
                      <a:srgbClr val="000000"/>
                    </a:outerShdw>
                  </a:effectLst>
                  <a:uLnTx/>
                  <a:uFillTx/>
                  <a:latin typeface="Times New Roman" pitchFamily="18" charset="0"/>
                  <a:ea typeface="楷体_GB2312" pitchFamily="49" charset="-122"/>
                  <a:cs typeface="+mn-cs"/>
                </a:rPr>
                <a:t>消除决定因子不包含候选键的非平凡函数依赖</a:t>
              </a:r>
            </a:p>
          </p:txBody>
        </p:sp>
      </p:grpSp>
      <p:sp>
        <p:nvSpPr>
          <p:cNvPr id="1556502" name="Rectangle 22"/>
          <p:cNvSpPr>
            <a:spLocks noChangeArrowheads="1"/>
          </p:cNvSpPr>
          <p:nvPr/>
        </p:nvSpPr>
        <p:spPr bwMode="auto">
          <a:xfrm>
            <a:off x="868070" y="4582561"/>
            <a:ext cx="2070728" cy="1861251"/>
          </a:xfrm>
          <a:prstGeom prst="rect">
            <a:avLst/>
          </a:prstGeom>
          <a:solidFill>
            <a:srgbClr val="3333FF"/>
          </a:solidFill>
          <a:ln w="38100" cap="sq" algn="ctr">
            <a:solidFill>
              <a:srgbClr val="FFFF00"/>
            </a:solidFill>
            <a:miter lim="800000"/>
            <a:headEnd/>
            <a:tailEnd/>
          </a:ln>
          <a:effectLst/>
        </p:spPr>
        <p:txBody>
          <a:bodyPr wrap="square" lIns="72000" tIns="72000" rIns="72000" bIns="72000" anchor="ctr">
            <a:spAutoFit/>
          </a:bodyPr>
          <a:lstStyle/>
          <a:p>
            <a:pPr algn="dist" fontAlgn="base">
              <a:spcBef>
                <a:spcPct val="0"/>
              </a:spcBef>
              <a:spcAft>
                <a:spcPct val="0"/>
              </a:spcAft>
            </a:pPr>
            <a:r>
              <a:rPr kumimoji="1" lang="zh-CN" altLang="en-US" sz="3200" dirty="0">
                <a:solidFill>
                  <a:srgbClr val="FFFF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全面衡量</a:t>
            </a:r>
          </a:p>
          <a:p>
            <a:pPr algn="dist" fontAlgn="base">
              <a:spcBef>
                <a:spcPct val="0"/>
              </a:spcBef>
              <a:spcAft>
                <a:spcPct val="0"/>
              </a:spcAft>
            </a:pPr>
            <a:r>
              <a:rPr kumimoji="1" lang="zh-CN" altLang="en-US" sz="3200" dirty="0">
                <a:solidFill>
                  <a:srgbClr val="FFFF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综合考虑</a:t>
            </a:r>
          </a:p>
          <a:p>
            <a:pPr algn="dist" fontAlgn="base">
              <a:spcBef>
                <a:spcPct val="0"/>
              </a:spcBef>
              <a:spcAft>
                <a:spcPct val="0"/>
              </a:spcAft>
            </a:pPr>
            <a:r>
              <a:rPr kumimoji="1" lang="zh-CN" altLang="en-US" sz="3200" dirty="0">
                <a:solidFill>
                  <a:srgbClr val="FFFF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结合实际</a:t>
            </a:r>
          </a:p>
        </p:txBody>
      </p:sp>
      <p:sp>
        <p:nvSpPr>
          <p:cNvPr id="1556503" name="Rectangle 23"/>
          <p:cNvSpPr>
            <a:spLocks noChangeArrowheads="1"/>
          </p:cNvSpPr>
          <p:nvPr/>
        </p:nvSpPr>
        <p:spPr bwMode="auto">
          <a:xfrm>
            <a:off x="594459" y="3575628"/>
            <a:ext cx="2637908" cy="1130291"/>
          </a:xfrm>
          <a:prstGeom prst="rect">
            <a:avLst/>
          </a:prstGeom>
          <a:solidFill>
            <a:srgbClr val="3333FF"/>
          </a:solidFill>
          <a:ln w="38100" cap="sq" algn="ctr">
            <a:solidFill>
              <a:srgbClr val="FFFF00"/>
            </a:solidFill>
            <a:miter lim="800000"/>
            <a:headEnd/>
            <a:tailEnd/>
          </a:ln>
          <a:effectLst/>
        </p:spPr>
        <p:txBody>
          <a:bodyPr wrap="square" lIns="72000" tIns="72000" rIns="72000" bIns="72000" anchor="ctr">
            <a:spAutoFit/>
          </a:bodyPr>
          <a:lstStyle/>
          <a:p>
            <a:pPr marL="0" marR="0" lvl="0" indent="0" algn="dist"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规范化级别并非越高越好</a:t>
            </a:r>
          </a:p>
        </p:txBody>
      </p:sp>
    </p:spTree>
  </p:cSld>
  <p:clrMapOvr>
    <a:masterClrMapping/>
  </p:clrMapOvr>
  <p:transition spd="slow">
    <p:cover dir="u"/>
    <p:sndAc>
      <p:stSnd>
        <p:snd r:embed="rId2" name="arrow.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471490" name="Text Box 2"/>
          <p:cNvSpPr txBox="1">
            <a:spLocks noChangeArrowheads="1"/>
          </p:cNvSpPr>
          <p:nvPr/>
        </p:nvSpPr>
        <p:spPr bwMode="auto">
          <a:xfrm>
            <a:off x="980513" y="28319"/>
            <a:ext cx="2710211"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lvl1pPr lvl="0" defTabSz="914400" eaLnBrk="1" latinLnBrk="0" hangingPunct="1">
              <a:spcBef>
                <a:spcPts val="0"/>
              </a:spcBef>
              <a:buNone/>
              <a:defRPr sz="4000" b="1" baseline="0">
                <a:solidFill>
                  <a:srgbClr val="FFFFCC"/>
                </a:solidFill>
                <a:effectLst>
                  <a:outerShdw blurRad="38100" dist="38100" dir="2700000" algn="tl">
                    <a:srgbClr val="000000"/>
                  </a:outerShdw>
                </a:effectLst>
                <a:latin typeface="Arial" pitchFamily="34" charset="0"/>
                <a:ea typeface="微软雅黑" pitchFamily="34" charset="-122"/>
                <a:cs typeface="+mj-cs"/>
              </a:defRPr>
            </a:lvl1pPr>
          </a:lstStyle>
          <a:p>
            <a:pPr marL="0" marR="0" lvl="0" indent="0" algn="l" defTabSz="914400" rtl="0" eaLnBrk="1" fontAlgn="base" latinLnBrk="0" hangingPunct="1">
              <a:lnSpc>
                <a:spcPct val="100000"/>
              </a:lnSpc>
              <a:spcBef>
                <a:spcPts val="0"/>
              </a:spcBef>
              <a:spcAft>
                <a:spcPct val="25000"/>
              </a:spcAft>
              <a:buClrTx/>
              <a:buSzPct val="80000"/>
              <a:buFont typeface="Wingdings" pitchFamily="2" charset="2"/>
              <a:buNone/>
              <a:tabLst/>
              <a:defRPr/>
            </a:pPr>
            <a:r>
              <a:rPr kumimoji="1" lang="zh-CN" altLang="en-US"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rPr>
              <a:t>问题的引入</a:t>
            </a:r>
            <a:endParaRPr kumimoji="1" lang="en-US" altLang="zh-CN"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endParaRPr>
          </a:p>
        </p:txBody>
      </p:sp>
      <p:sp>
        <p:nvSpPr>
          <p:cNvPr id="3" name="Rectangle 3">
            <a:extLst>
              <a:ext uri="{FF2B5EF4-FFF2-40B4-BE49-F238E27FC236}">
                <a16:creationId xmlns:a16="http://schemas.microsoft.com/office/drawing/2014/main" id="{A7B4CDAC-8E8B-4103-A473-135AABD0E207}"/>
              </a:ext>
            </a:extLst>
          </p:cNvPr>
          <p:cNvSpPr>
            <a:spLocks noGrp="1" noChangeArrowheads="1"/>
          </p:cNvSpPr>
          <p:nvPr>
            <p:ph type="title"/>
          </p:nvPr>
        </p:nvSpPr>
        <p:spPr>
          <a:xfrm>
            <a:off x="1055440" y="4898947"/>
            <a:ext cx="5543550" cy="584775"/>
          </a:xfrm>
        </p:spPr>
        <p:txBody>
          <a:bodyPr wrap="square"/>
          <a:lstStyle/>
          <a:p>
            <a:pPr algn="l">
              <a:buFont typeface="Wingdings" pitchFamily="2" charset="2"/>
              <a:buNone/>
            </a:pPr>
            <a:r>
              <a:rPr lang="en-US" altLang="zh-CN" sz="3200" b="1" dirty="0">
                <a:latin typeface="微软雅黑" panose="020B0503020204020204" pitchFamily="34" charset="-122"/>
                <a:ea typeface="微软雅黑" panose="020B0503020204020204" pitchFamily="34" charset="-122"/>
              </a:rPr>
              <a:t>DSC</a:t>
            </a:r>
            <a:r>
              <a:rPr lang="zh-CN" altLang="en-US" sz="3200" b="1" dirty="0">
                <a:latin typeface="微软雅黑" panose="020B0503020204020204" pitchFamily="34" charset="-122"/>
                <a:ea typeface="微软雅黑" panose="020B0503020204020204" pitchFamily="34" charset="-122"/>
              </a:rPr>
              <a:t>的问题</a:t>
            </a:r>
            <a:r>
              <a:rPr lang="en-US" altLang="zh-CN" sz="3200" b="1" dirty="0">
                <a:latin typeface="微软雅黑" panose="020B0503020204020204" pitchFamily="34" charset="-122"/>
                <a:ea typeface="微软雅黑" panose="020B0503020204020204" pitchFamily="34" charset="-122"/>
              </a:rPr>
              <a:t>1</a:t>
            </a:r>
            <a:r>
              <a:rPr lang="zh-CN" altLang="en-US" sz="3200" b="1" dirty="0">
                <a:latin typeface="微软雅黑" panose="020B0503020204020204" pitchFamily="34" charset="-122"/>
                <a:ea typeface="微软雅黑" panose="020B0503020204020204" pitchFamily="34" charset="-122"/>
              </a:rPr>
              <a:t>：</a:t>
            </a:r>
            <a:r>
              <a:rPr lang="zh-CN" altLang="en-US" sz="3200" b="1" dirty="0">
                <a:solidFill>
                  <a:srgbClr val="FFFF00"/>
                </a:solidFill>
                <a:latin typeface="微软雅黑" panose="020B0503020204020204" pitchFamily="34" charset="-122"/>
                <a:ea typeface="微软雅黑" panose="020B0503020204020204" pitchFamily="34" charset="-122"/>
              </a:rPr>
              <a:t>数据冗余太大</a:t>
            </a:r>
          </a:p>
        </p:txBody>
      </p:sp>
      <p:sp>
        <p:nvSpPr>
          <p:cNvPr id="4" name="Rectangle 4">
            <a:extLst>
              <a:ext uri="{FF2B5EF4-FFF2-40B4-BE49-F238E27FC236}">
                <a16:creationId xmlns:a16="http://schemas.microsoft.com/office/drawing/2014/main" id="{BABC5266-29DA-412F-B23F-13C6EB9DE044}"/>
              </a:ext>
            </a:extLst>
          </p:cNvPr>
          <p:cNvSpPr>
            <a:spLocks noChangeArrowheads="1"/>
          </p:cNvSpPr>
          <p:nvPr/>
        </p:nvSpPr>
        <p:spPr bwMode="auto">
          <a:xfrm>
            <a:off x="1127448" y="5624122"/>
            <a:ext cx="9433617" cy="457200"/>
          </a:xfrm>
          <a:prstGeom prst="rect">
            <a:avLst/>
          </a:prstGeom>
          <a:noFill/>
          <a:ln w="12700" cap="sq">
            <a:noFill/>
            <a:miter lim="800000"/>
            <a:headEnd/>
            <a:tailEnd/>
          </a:ln>
          <a:effectLst/>
        </p:spPr>
        <p:txBody>
          <a:bodyPr lIns="0" tIns="0" rIns="0" bIns="0"/>
          <a:lstStyle/>
          <a:p>
            <a:pPr marL="0" marR="0" lvl="0" indent="0" algn="just" defTabSz="914400" rtl="0" eaLnBrk="1" fontAlgn="base" latinLnBrk="0" hangingPunct="1">
              <a:lnSpc>
                <a:spcPct val="100000"/>
              </a:lnSpc>
              <a:spcBef>
                <a:spcPct val="0"/>
              </a:spcBef>
              <a:spcAft>
                <a:spcPct val="30000"/>
              </a:spcAft>
              <a:buClrTx/>
              <a:buSzTx/>
              <a:buFontTx/>
              <a:buNone/>
              <a:tabLst/>
              <a:defRPr/>
            </a:pP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多次出现同一个学生的姓名、所在系和系主任；多次出现同一课程的学分。</a:t>
            </a:r>
            <a:endPar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graphicFrame>
        <p:nvGraphicFramePr>
          <p:cNvPr id="6" name="Group 4">
            <a:extLst>
              <a:ext uri="{FF2B5EF4-FFF2-40B4-BE49-F238E27FC236}">
                <a16:creationId xmlns:a16="http://schemas.microsoft.com/office/drawing/2014/main" id="{ACD9F3DE-F687-4CC5-9857-024378E4D48C}"/>
              </a:ext>
            </a:extLst>
          </p:cNvPr>
          <p:cNvGraphicFramePr>
            <a:graphicFrameLocks noGrp="1"/>
          </p:cNvGraphicFramePr>
          <p:nvPr>
            <p:extLst>
              <p:ext uri="{D42A27DB-BD31-4B8C-83A1-F6EECF244321}">
                <p14:modId xmlns:p14="http://schemas.microsoft.com/office/powerpoint/2010/main" val="2585853628"/>
              </p:ext>
            </p:extLst>
          </p:nvPr>
        </p:nvGraphicFramePr>
        <p:xfrm>
          <a:off x="1055440" y="1005278"/>
          <a:ext cx="10009112" cy="3657600"/>
        </p:xfrm>
        <a:graphic>
          <a:graphicData uri="http://schemas.openxmlformats.org/drawingml/2006/table">
            <a:tbl>
              <a:tblPr/>
              <a:tblGrid>
                <a:gridCol w="1292845">
                  <a:extLst>
                    <a:ext uri="{9D8B030D-6E8A-4147-A177-3AD203B41FA5}">
                      <a16:colId xmlns:a16="http://schemas.microsoft.com/office/drawing/2014/main" val="20000"/>
                    </a:ext>
                  </a:extLst>
                </a:gridCol>
                <a:gridCol w="1290858">
                  <a:extLst>
                    <a:ext uri="{9D8B030D-6E8A-4147-A177-3AD203B41FA5}">
                      <a16:colId xmlns:a16="http://schemas.microsoft.com/office/drawing/2014/main" val="20001"/>
                    </a:ext>
                  </a:extLst>
                </a:gridCol>
                <a:gridCol w="1032686">
                  <a:extLst>
                    <a:ext uri="{9D8B030D-6E8A-4147-A177-3AD203B41FA5}">
                      <a16:colId xmlns:a16="http://schemas.microsoft.com/office/drawing/2014/main" val="20002"/>
                    </a:ext>
                  </a:extLst>
                </a:gridCol>
                <a:gridCol w="1680100">
                  <a:extLst>
                    <a:ext uri="{9D8B030D-6E8A-4147-A177-3AD203B41FA5}">
                      <a16:colId xmlns:a16="http://schemas.microsoft.com/office/drawing/2014/main" val="20003"/>
                    </a:ext>
                  </a:extLst>
                </a:gridCol>
                <a:gridCol w="1821101">
                  <a:extLst>
                    <a:ext uri="{9D8B030D-6E8A-4147-A177-3AD203B41FA5}">
                      <a16:colId xmlns:a16="http://schemas.microsoft.com/office/drawing/2014/main" val="20004"/>
                    </a:ext>
                  </a:extLst>
                </a:gridCol>
                <a:gridCol w="1320647">
                  <a:extLst>
                    <a:ext uri="{9D8B030D-6E8A-4147-A177-3AD203B41FA5}">
                      <a16:colId xmlns:a16="http://schemas.microsoft.com/office/drawing/2014/main" val="20005"/>
                    </a:ext>
                  </a:extLst>
                </a:gridCol>
                <a:gridCol w="1570875">
                  <a:extLst>
                    <a:ext uri="{9D8B030D-6E8A-4147-A177-3AD203B41FA5}">
                      <a16:colId xmlns:a16="http://schemas.microsoft.com/office/drawing/2014/main" val="20006"/>
                    </a:ext>
                  </a:extLst>
                </a:gridCol>
              </a:tblGrid>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学号</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姓名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系名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系主任</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课名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bg1"/>
                          </a:solidFill>
                          <a:effectLst/>
                          <a:latin typeface="Times New Roman" pitchFamily="18" charset="0"/>
                          <a:ea typeface="宋体" pitchFamily="2" charset="-122"/>
                        </a:rPr>
                        <a:t>学分</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bg1"/>
                          </a:solidFill>
                          <a:effectLst/>
                          <a:latin typeface="Times New Roman" pitchFamily="18" charset="0"/>
                          <a:ea typeface="宋体" pitchFamily="2" charset="-122"/>
                        </a:rPr>
                        <a:t>成绩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数据库</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80</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数据结构</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赵龙</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王浩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bg1"/>
                          </a:solidFill>
                          <a:effectLst/>
                          <a:latin typeface="Times New Roman" pitchFamily="18" charset="0"/>
                          <a:ea typeface="宋体" pitchFamily="2" charset="-122"/>
                        </a:rPr>
                        <a:t>72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赵龙</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王浩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68</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数据库</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钟伟</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1446542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3" name="arrow.wav"/>
          </p:stSnd>
        </p:sndAc>
      </p:transition>
    </mc:Choice>
    <mc:Fallback xmlns="">
      <p:transition spd="slow">
        <p:fade/>
        <p:sndAc>
          <p:stSnd>
            <p:snd r:embed="rId5" name="arrow.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471490" name="Text Box 2"/>
          <p:cNvSpPr txBox="1">
            <a:spLocks noChangeArrowheads="1"/>
          </p:cNvSpPr>
          <p:nvPr/>
        </p:nvSpPr>
        <p:spPr bwMode="auto">
          <a:xfrm>
            <a:off x="980513" y="28319"/>
            <a:ext cx="2710211"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lvl1pPr lvl="0" defTabSz="914400" eaLnBrk="1" latinLnBrk="0" hangingPunct="1">
              <a:spcBef>
                <a:spcPts val="0"/>
              </a:spcBef>
              <a:buNone/>
              <a:defRPr sz="4000" b="1" baseline="0">
                <a:solidFill>
                  <a:srgbClr val="FFFFCC"/>
                </a:solidFill>
                <a:effectLst>
                  <a:outerShdw blurRad="38100" dist="38100" dir="2700000" algn="tl">
                    <a:srgbClr val="000000"/>
                  </a:outerShdw>
                </a:effectLst>
                <a:latin typeface="Arial" pitchFamily="34" charset="0"/>
                <a:ea typeface="微软雅黑" pitchFamily="34" charset="-122"/>
                <a:cs typeface="+mj-cs"/>
              </a:defRPr>
            </a:lvl1pPr>
          </a:lstStyle>
          <a:p>
            <a:pPr marL="0" marR="0" lvl="0" indent="0" algn="l" defTabSz="914400" rtl="0" eaLnBrk="1" fontAlgn="base" latinLnBrk="0" hangingPunct="1">
              <a:lnSpc>
                <a:spcPct val="100000"/>
              </a:lnSpc>
              <a:spcBef>
                <a:spcPts val="0"/>
              </a:spcBef>
              <a:spcAft>
                <a:spcPct val="25000"/>
              </a:spcAft>
              <a:buClrTx/>
              <a:buSzPct val="80000"/>
              <a:buFont typeface="Wingdings" pitchFamily="2" charset="2"/>
              <a:buNone/>
              <a:tabLst/>
              <a:defRPr/>
            </a:pPr>
            <a:r>
              <a:rPr kumimoji="1" lang="zh-CN" altLang="en-US"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rPr>
              <a:t>问题的引入</a:t>
            </a:r>
            <a:endParaRPr kumimoji="1" lang="en-US" altLang="zh-CN"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endParaRPr>
          </a:p>
        </p:txBody>
      </p:sp>
      <p:graphicFrame>
        <p:nvGraphicFramePr>
          <p:cNvPr id="6" name="Group 4">
            <a:extLst>
              <a:ext uri="{FF2B5EF4-FFF2-40B4-BE49-F238E27FC236}">
                <a16:creationId xmlns:a16="http://schemas.microsoft.com/office/drawing/2014/main" id="{ACD9F3DE-F687-4CC5-9857-024378E4D48C}"/>
              </a:ext>
            </a:extLst>
          </p:cNvPr>
          <p:cNvGraphicFramePr>
            <a:graphicFrameLocks noGrp="1"/>
          </p:cNvGraphicFramePr>
          <p:nvPr/>
        </p:nvGraphicFramePr>
        <p:xfrm>
          <a:off x="1055440" y="1005278"/>
          <a:ext cx="10009112" cy="3657600"/>
        </p:xfrm>
        <a:graphic>
          <a:graphicData uri="http://schemas.openxmlformats.org/drawingml/2006/table">
            <a:tbl>
              <a:tblPr/>
              <a:tblGrid>
                <a:gridCol w="1292845">
                  <a:extLst>
                    <a:ext uri="{9D8B030D-6E8A-4147-A177-3AD203B41FA5}">
                      <a16:colId xmlns:a16="http://schemas.microsoft.com/office/drawing/2014/main" val="20000"/>
                    </a:ext>
                  </a:extLst>
                </a:gridCol>
                <a:gridCol w="1290858">
                  <a:extLst>
                    <a:ext uri="{9D8B030D-6E8A-4147-A177-3AD203B41FA5}">
                      <a16:colId xmlns:a16="http://schemas.microsoft.com/office/drawing/2014/main" val="20001"/>
                    </a:ext>
                  </a:extLst>
                </a:gridCol>
                <a:gridCol w="1032686">
                  <a:extLst>
                    <a:ext uri="{9D8B030D-6E8A-4147-A177-3AD203B41FA5}">
                      <a16:colId xmlns:a16="http://schemas.microsoft.com/office/drawing/2014/main" val="20002"/>
                    </a:ext>
                  </a:extLst>
                </a:gridCol>
                <a:gridCol w="1680100">
                  <a:extLst>
                    <a:ext uri="{9D8B030D-6E8A-4147-A177-3AD203B41FA5}">
                      <a16:colId xmlns:a16="http://schemas.microsoft.com/office/drawing/2014/main" val="20003"/>
                    </a:ext>
                  </a:extLst>
                </a:gridCol>
                <a:gridCol w="1821101">
                  <a:extLst>
                    <a:ext uri="{9D8B030D-6E8A-4147-A177-3AD203B41FA5}">
                      <a16:colId xmlns:a16="http://schemas.microsoft.com/office/drawing/2014/main" val="20004"/>
                    </a:ext>
                  </a:extLst>
                </a:gridCol>
                <a:gridCol w="1320647">
                  <a:extLst>
                    <a:ext uri="{9D8B030D-6E8A-4147-A177-3AD203B41FA5}">
                      <a16:colId xmlns:a16="http://schemas.microsoft.com/office/drawing/2014/main" val="20005"/>
                    </a:ext>
                  </a:extLst>
                </a:gridCol>
                <a:gridCol w="1570875">
                  <a:extLst>
                    <a:ext uri="{9D8B030D-6E8A-4147-A177-3AD203B41FA5}">
                      <a16:colId xmlns:a16="http://schemas.microsoft.com/office/drawing/2014/main" val="20006"/>
                    </a:ext>
                  </a:extLst>
                </a:gridCol>
              </a:tblGrid>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学号</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姓名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系名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系主任</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课名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bg1"/>
                          </a:solidFill>
                          <a:effectLst/>
                          <a:latin typeface="Times New Roman" pitchFamily="18" charset="0"/>
                          <a:ea typeface="宋体" pitchFamily="2" charset="-122"/>
                        </a:rPr>
                        <a:t>学分</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bg1"/>
                          </a:solidFill>
                          <a:effectLst/>
                          <a:latin typeface="Times New Roman" pitchFamily="18" charset="0"/>
                          <a:ea typeface="宋体" pitchFamily="2" charset="-122"/>
                        </a:rPr>
                        <a:t>成绩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数据库</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80</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数据结构</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赵龙</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王浩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bg1"/>
                          </a:solidFill>
                          <a:effectLst/>
                          <a:latin typeface="Times New Roman" pitchFamily="18" charset="0"/>
                          <a:ea typeface="宋体" pitchFamily="2" charset="-122"/>
                        </a:rPr>
                        <a:t>72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赵龙</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王浩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68</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数据库</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钟伟</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8" name="Rectangle 3">
            <a:extLst>
              <a:ext uri="{FF2B5EF4-FFF2-40B4-BE49-F238E27FC236}">
                <a16:creationId xmlns:a16="http://schemas.microsoft.com/office/drawing/2014/main" id="{C45DACC4-C89E-485C-857A-AECB28C97577}"/>
              </a:ext>
            </a:extLst>
          </p:cNvPr>
          <p:cNvSpPr>
            <a:spLocks noGrp="1" noChangeArrowheads="1"/>
          </p:cNvSpPr>
          <p:nvPr>
            <p:ph type="title"/>
          </p:nvPr>
        </p:nvSpPr>
        <p:spPr>
          <a:xfrm>
            <a:off x="1055440" y="4941168"/>
            <a:ext cx="5543550" cy="584775"/>
          </a:xfrm>
        </p:spPr>
        <p:txBody>
          <a:bodyPr wrap="square"/>
          <a:lstStyle/>
          <a:p>
            <a:pPr algn="l">
              <a:buFont typeface="Wingdings" pitchFamily="2" charset="2"/>
              <a:buNone/>
            </a:pPr>
            <a:r>
              <a:rPr lang="en-US" altLang="zh-CN" sz="3200" b="1" dirty="0">
                <a:latin typeface="微软雅黑" panose="020B0503020204020204" pitchFamily="34" charset="-122"/>
                <a:ea typeface="微软雅黑" panose="020B0503020204020204" pitchFamily="34" charset="-122"/>
              </a:rPr>
              <a:t>DSC</a:t>
            </a:r>
            <a:r>
              <a:rPr lang="zh-CN" altLang="en-US" sz="3200" b="1" dirty="0">
                <a:latin typeface="微软雅黑" panose="020B0503020204020204" pitchFamily="34" charset="-122"/>
                <a:ea typeface="微软雅黑" panose="020B0503020204020204" pitchFamily="34" charset="-122"/>
              </a:rPr>
              <a:t>的问题</a:t>
            </a:r>
            <a:r>
              <a:rPr lang="en-US" altLang="zh-CN" sz="3200" b="1" dirty="0">
                <a:latin typeface="微软雅黑" panose="020B0503020204020204" pitchFamily="34" charset="-122"/>
                <a:ea typeface="微软雅黑" panose="020B0503020204020204" pitchFamily="34" charset="-122"/>
              </a:rPr>
              <a:t>2</a:t>
            </a:r>
            <a:r>
              <a:rPr lang="zh-CN" altLang="en-US" sz="3200" b="1" dirty="0">
                <a:latin typeface="微软雅黑" panose="020B0503020204020204" pitchFamily="34" charset="-122"/>
                <a:ea typeface="微软雅黑" panose="020B0503020204020204" pitchFamily="34" charset="-122"/>
              </a:rPr>
              <a:t>：</a:t>
            </a:r>
            <a:r>
              <a:rPr lang="zh-CN" altLang="en-US" sz="3200" b="1" dirty="0">
                <a:solidFill>
                  <a:srgbClr val="FFFF00"/>
                </a:solidFill>
                <a:latin typeface="微软雅黑" panose="020B0503020204020204" pitchFamily="34" charset="-122"/>
                <a:ea typeface="微软雅黑" panose="020B0503020204020204" pitchFamily="34" charset="-122"/>
              </a:rPr>
              <a:t>存在插入异常</a:t>
            </a:r>
          </a:p>
        </p:txBody>
      </p:sp>
      <p:sp>
        <p:nvSpPr>
          <p:cNvPr id="9" name="Rectangle 136">
            <a:extLst>
              <a:ext uri="{FF2B5EF4-FFF2-40B4-BE49-F238E27FC236}">
                <a16:creationId xmlns:a16="http://schemas.microsoft.com/office/drawing/2014/main" id="{50DEF0D6-7C86-4720-B069-DED23369701D}"/>
              </a:ext>
            </a:extLst>
          </p:cNvPr>
          <p:cNvSpPr>
            <a:spLocks noChangeArrowheads="1"/>
          </p:cNvSpPr>
          <p:nvPr/>
        </p:nvSpPr>
        <p:spPr bwMode="auto">
          <a:xfrm>
            <a:off x="1127448" y="5624122"/>
            <a:ext cx="9433048" cy="457200"/>
          </a:xfrm>
          <a:prstGeom prst="rect">
            <a:avLst/>
          </a:prstGeom>
          <a:noFill/>
          <a:ln w="12700" cap="sq">
            <a:noFill/>
            <a:miter lim="800000"/>
            <a:headEnd/>
            <a:tailEnd/>
          </a:ln>
          <a:effectLst/>
        </p:spPr>
        <p:txBody>
          <a:bodyPr lIns="0" tIns="0" rIns="0" bIns="0"/>
          <a:lstStyle/>
          <a:p>
            <a:pPr marL="0" marR="0" lvl="0" indent="0" algn="l" defTabSz="914400" rtl="0" eaLnBrk="1" fontAlgn="base" latinLnBrk="0" hangingPunct="1">
              <a:lnSpc>
                <a:spcPct val="100000"/>
              </a:lnSpc>
              <a:spcBef>
                <a:spcPct val="0"/>
              </a:spcBef>
              <a:spcAft>
                <a:spcPct val="10000"/>
              </a:spcAft>
              <a:buClrTx/>
              <a:buSzTx/>
              <a:buFontTx/>
              <a:buNone/>
              <a:tabLst/>
              <a:defRPr/>
            </a:pP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无法插入没有选课的学生；无法插入还无学生选修的新课；无法插入尚无学生的新系。</a:t>
            </a:r>
            <a:endPar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spTree>
    <p:extLst>
      <p:ext uri="{BB962C8B-B14F-4D97-AF65-F5344CB8AC3E}">
        <p14:creationId xmlns:p14="http://schemas.microsoft.com/office/powerpoint/2010/main" val="25131444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3" name="arrow.wav"/>
          </p:stSnd>
        </p:sndAc>
      </p:transition>
    </mc:Choice>
    <mc:Fallback xmlns="">
      <p:transition spd="slow">
        <p:fade/>
        <p:sndAc>
          <p:stSnd>
            <p:snd r:embed="rId5" name="arrow.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471490" name="Text Box 2"/>
          <p:cNvSpPr txBox="1">
            <a:spLocks noChangeArrowheads="1"/>
          </p:cNvSpPr>
          <p:nvPr/>
        </p:nvSpPr>
        <p:spPr bwMode="auto">
          <a:xfrm>
            <a:off x="980513" y="28319"/>
            <a:ext cx="2710211"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lvl1pPr lvl="0" defTabSz="914400" eaLnBrk="1" latinLnBrk="0" hangingPunct="1">
              <a:spcBef>
                <a:spcPts val="0"/>
              </a:spcBef>
              <a:buNone/>
              <a:defRPr sz="4000" b="1" baseline="0">
                <a:solidFill>
                  <a:srgbClr val="FFFFCC"/>
                </a:solidFill>
                <a:effectLst>
                  <a:outerShdw blurRad="38100" dist="38100" dir="2700000" algn="tl">
                    <a:srgbClr val="000000"/>
                  </a:outerShdw>
                </a:effectLst>
                <a:latin typeface="Arial" pitchFamily="34" charset="0"/>
                <a:ea typeface="微软雅黑" pitchFamily="34" charset="-122"/>
                <a:cs typeface="+mj-cs"/>
              </a:defRPr>
            </a:lvl1pPr>
          </a:lstStyle>
          <a:p>
            <a:pPr marL="0" marR="0" lvl="0" indent="0" algn="l" defTabSz="914400" rtl="0" eaLnBrk="1" fontAlgn="base" latinLnBrk="0" hangingPunct="1">
              <a:lnSpc>
                <a:spcPct val="100000"/>
              </a:lnSpc>
              <a:spcBef>
                <a:spcPts val="0"/>
              </a:spcBef>
              <a:spcAft>
                <a:spcPct val="25000"/>
              </a:spcAft>
              <a:buClrTx/>
              <a:buSzPct val="80000"/>
              <a:buFont typeface="Wingdings" pitchFamily="2" charset="2"/>
              <a:buNone/>
              <a:tabLst/>
              <a:defRPr/>
            </a:pPr>
            <a:r>
              <a:rPr kumimoji="1" lang="zh-CN" altLang="en-US"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rPr>
              <a:t>问题的引入</a:t>
            </a:r>
            <a:endParaRPr kumimoji="1" lang="en-US" altLang="zh-CN"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endParaRPr>
          </a:p>
        </p:txBody>
      </p:sp>
      <p:graphicFrame>
        <p:nvGraphicFramePr>
          <p:cNvPr id="6" name="Group 4">
            <a:extLst>
              <a:ext uri="{FF2B5EF4-FFF2-40B4-BE49-F238E27FC236}">
                <a16:creationId xmlns:a16="http://schemas.microsoft.com/office/drawing/2014/main" id="{ACD9F3DE-F687-4CC5-9857-024378E4D48C}"/>
              </a:ext>
            </a:extLst>
          </p:cNvPr>
          <p:cNvGraphicFramePr>
            <a:graphicFrameLocks noGrp="1"/>
          </p:cNvGraphicFramePr>
          <p:nvPr/>
        </p:nvGraphicFramePr>
        <p:xfrm>
          <a:off x="1055440" y="1005278"/>
          <a:ext cx="10009112" cy="3657600"/>
        </p:xfrm>
        <a:graphic>
          <a:graphicData uri="http://schemas.openxmlformats.org/drawingml/2006/table">
            <a:tbl>
              <a:tblPr/>
              <a:tblGrid>
                <a:gridCol w="1292845">
                  <a:extLst>
                    <a:ext uri="{9D8B030D-6E8A-4147-A177-3AD203B41FA5}">
                      <a16:colId xmlns:a16="http://schemas.microsoft.com/office/drawing/2014/main" val="20000"/>
                    </a:ext>
                  </a:extLst>
                </a:gridCol>
                <a:gridCol w="1290858">
                  <a:extLst>
                    <a:ext uri="{9D8B030D-6E8A-4147-A177-3AD203B41FA5}">
                      <a16:colId xmlns:a16="http://schemas.microsoft.com/office/drawing/2014/main" val="20001"/>
                    </a:ext>
                  </a:extLst>
                </a:gridCol>
                <a:gridCol w="1032686">
                  <a:extLst>
                    <a:ext uri="{9D8B030D-6E8A-4147-A177-3AD203B41FA5}">
                      <a16:colId xmlns:a16="http://schemas.microsoft.com/office/drawing/2014/main" val="20002"/>
                    </a:ext>
                  </a:extLst>
                </a:gridCol>
                <a:gridCol w="1680100">
                  <a:extLst>
                    <a:ext uri="{9D8B030D-6E8A-4147-A177-3AD203B41FA5}">
                      <a16:colId xmlns:a16="http://schemas.microsoft.com/office/drawing/2014/main" val="20003"/>
                    </a:ext>
                  </a:extLst>
                </a:gridCol>
                <a:gridCol w="1821101">
                  <a:extLst>
                    <a:ext uri="{9D8B030D-6E8A-4147-A177-3AD203B41FA5}">
                      <a16:colId xmlns:a16="http://schemas.microsoft.com/office/drawing/2014/main" val="20004"/>
                    </a:ext>
                  </a:extLst>
                </a:gridCol>
                <a:gridCol w="1320647">
                  <a:extLst>
                    <a:ext uri="{9D8B030D-6E8A-4147-A177-3AD203B41FA5}">
                      <a16:colId xmlns:a16="http://schemas.microsoft.com/office/drawing/2014/main" val="20005"/>
                    </a:ext>
                  </a:extLst>
                </a:gridCol>
                <a:gridCol w="1570875">
                  <a:extLst>
                    <a:ext uri="{9D8B030D-6E8A-4147-A177-3AD203B41FA5}">
                      <a16:colId xmlns:a16="http://schemas.microsoft.com/office/drawing/2014/main" val="20006"/>
                    </a:ext>
                  </a:extLst>
                </a:gridCol>
              </a:tblGrid>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学号</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姓名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系名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系主任</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课名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bg1"/>
                          </a:solidFill>
                          <a:effectLst/>
                          <a:latin typeface="Times New Roman" pitchFamily="18" charset="0"/>
                          <a:ea typeface="宋体" pitchFamily="2" charset="-122"/>
                        </a:rPr>
                        <a:t>学分</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bg1"/>
                          </a:solidFill>
                          <a:effectLst/>
                          <a:latin typeface="Times New Roman" pitchFamily="18" charset="0"/>
                          <a:ea typeface="宋体" pitchFamily="2" charset="-122"/>
                        </a:rPr>
                        <a:t>成绩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数据库</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80</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数据结构</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赵龙</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王浩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bg1"/>
                          </a:solidFill>
                          <a:effectLst/>
                          <a:latin typeface="Times New Roman" pitchFamily="18" charset="0"/>
                          <a:ea typeface="宋体" pitchFamily="2" charset="-122"/>
                        </a:rPr>
                        <a:t>72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赵龙</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王浩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68</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数据库</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钟伟</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4" name="Rectangle 3">
            <a:extLst>
              <a:ext uri="{FF2B5EF4-FFF2-40B4-BE49-F238E27FC236}">
                <a16:creationId xmlns:a16="http://schemas.microsoft.com/office/drawing/2014/main" id="{8402F93D-33C8-4BBB-9144-37648F919070}"/>
              </a:ext>
            </a:extLst>
          </p:cNvPr>
          <p:cNvSpPr>
            <a:spLocks noGrp="1" noChangeArrowheads="1"/>
          </p:cNvSpPr>
          <p:nvPr>
            <p:ph type="title"/>
          </p:nvPr>
        </p:nvSpPr>
        <p:spPr>
          <a:xfrm>
            <a:off x="1055440" y="4887828"/>
            <a:ext cx="5543550" cy="584775"/>
          </a:xfrm>
        </p:spPr>
        <p:txBody>
          <a:bodyPr wrap="square"/>
          <a:lstStyle/>
          <a:p>
            <a:pPr algn="l">
              <a:buFont typeface="Wingdings" pitchFamily="2" charset="2"/>
              <a:buNone/>
            </a:pPr>
            <a:r>
              <a:rPr lang="en-US" altLang="zh-CN" sz="3200" b="1" dirty="0">
                <a:latin typeface="微软雅黑" panose="020B0503020204020204" pitchFamily="34" charset="-122"/>
                <a:ea typeface="微软雅黑" panose="020B0503020204020204" pitchFamily="34" charset="-122"/>
              </a:rPr>
              <a:t>DSC</a:t>
            </a:r>
            <a:r>
              <a:rPr lang="zh-CN" altLang="en-US" sz="3200" b="1" dirty="0">
                <a:latin typeface="微软雅黑" panose="020B0503020204020204" pitchFamily="34" charset="-122"/>
                <a:ea typeface="微软雅黑" panose="020B0503020204020204" pitchFamily="34" charset="-122"/>
              </a:rPr>
              <a:t>的问题</a:t>
            </a:r>
            <a:r>
              <a:rPr lang="en-US" altLang="zh-CN" sz="3200" b="1" dirty="0">
                <a:latin typeface="微软雅黑" panose="020B0503020204020204" pitchFamily="34" charset="-122"/>
                <a:ea typeface="微软雅黑" panose="020B0503020204020204" pitchFamily="34" charset="-122"/>
              </a:rPr>
              <a:t>3</a:t>
            </a:r>
            <a:r>
              <a:rPr lang="zh-CN" altLang="en-US" sz="3200" b="1" dirty="0">
                <a:latin typeface="微软雅黑" panose="020B0503020204020204" pitchFamily="34" charset="-122"/>
                <a:ea typeface="微软雅黑" panose="020B0503020204020204" pitchFamily="34" charset="-122"/>
              </a:rPr>
              <a:t>：</a:t>
            </a:r>
            <a:r>
              <a:rPr lang="zh-CN" altLang="en-US" sz="3200" b="1" dirty="0">
                <a:solidFill>
                  <a:srgbClr val="FFFF00"/>
                </a:solidFill>
                <a:latin typeface="微软雅黑" panose="020B0503020204020204" pitchFamily="34" charset="-122"/>
                <a:ea typeface="微软雅黑" panose="020B0503020204020204" pitchFamily="34" charset="-122"/>
              </a:rPr>
              <a:t>存在删除异常</a:t>
            </a:r>
          </a:p>
        </p:txBody>
      </p:sp>
      <p:sp>
        <p:nvSpPr>
          <p:cNvPr id="5" name="Rectangle 136">
            <a:extLst>
              <a:ext uri="{FF2B5EF4-FFF2-40B4-BE49-F238E27FC236}">
                <a16:creationId xmlns:a16="http://schemas.microsoft.com/office/drawing/2014/main" id="{13FF1143-138E-4D41-82AB-940000A17180}"/>
              </a:ext>
            </a:extLst>
          </p:cNvPr>
          <p:cNvSpPr>
            <a:spLocks noChangeArrowheads="1"/>
          </p:cNvSpPr>
          <p:nvPr/>
        </p:nvSpPr>
        <p:spPr bwMode="auto">
          <a:xfrm>
            <a:off x="1114179" y="5601695"/>
            <a:ext cx="9950373" cy="457200"/>
          </a:xfrm>
          <a:prstGeom prst="rect">
            <a:avLst/>
          </a:prstGeom>
          <a:noFill/>
          <a:ln w="12700" cap="sq">
            <a:noFill/>
            <a:miter lim="800000"/>
            <a:headEnd/>
            <a:tailEnd/>
          </a:ln>
          <a:effectLst/>
        </p:spPr>
        <p:txBody>
          <a:bodyPr lIns="0" tIns="0" rIns="0" bIns="0"/>
          <a:lstStyle/>
          <a:p>
            <a:pPr marL="0" marR="0" lvl="0" indent="0" algn="l" defTabSz="914400" rtl="0" eaLnBrk="1" fontAlgn="base" latinLnBrk="0" hangingPunct="1">
              <a:lnSpc>
                <a:spcPct val="100000"/>
              </a:lnSpc>
              <a:spcBef>
                <a:spcPct val="0"/>
              </a:spcBef>
              <a:spcAft>
                <a:spcPct val="10000"/>
              </a:spcAft>
              <a:buClrTx/>
              <a:buSzTx/>
              <a:buFontTx/>
              <a:buNone/>
              <a:tabLst/>
              <a:defRPr/>
            </a:pPr>
            <a:r>
              <a:rPr kumimoji="1" lang="zh-CN"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如果删除了某一系的所有学生，则该系被删除</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a:t>
            </a:r>
            <a:r>
              <a:rPr kumimoji="1" lang="zh-CN"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如果删除了所有选同一门课的学生，则该课程被删除</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a:t>
            </a:r>
            <a:endPar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spTree>
    <p:extLst>
      <p:ext uri="{BB962C8B-B14F-4D97-AF65-F5344CB8AC3E}">
        <p14:creationId xmlns:p14="http://schemas.microsoft.com/office/powerpoint/2010/main" val="20205529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3" name="arrow.wav"/>
          </p:stSnd>
        </p:sndAc>
      </p:transition>
    </mc:Choice>
    <mc:Fallback xmlns="">
      <p:transition spd="slow">
        <p:fade/>
        <p:sndAc>
          <p:stSnd>
            <p:snd r:embed="rId5" name="arrow.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471490" name="Text Box 2"/>
          <p:cNvSpPr txBox="1">
            <a:spLocks noChangeArrowheads="1"/>
          </p:cNvSpPr>
          <p:nvPr/>
        </p:nvSpPr>
        <p:spPr bwMode="auto">
          <a:xfrm>
            <a:off x="980513" y="28319"/>
            <a:ext cx="2710211"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lvl1pPr lvl="0" defTabSz="914400" eaLnBrk="1" latinLnBrk="0" hangingPunct="1">
              <a:spcBef>
                <a:spcPts val="0"/>
              </a:spcBef>
              <a:buNone/>
              <a:defRPr sz="4000" b="1" baseline="0">
                <a:solidFill>
                  <a:srgbClr val="FFFFCC"/>
                </a:solidFill>
                <a:effectLst>
                  <a:outerShdw blurRad="38100" dist="38100" dir="2700000" algn="tl">
                    <a:srgbClr val="000000"/>
                  </a:outerShdw>
                </a:effectLst>
                <a:latin typeface="Arial" pitchFamily="34" charset="0"/>
                <a:ea typeface="微软雅黑" pitchFamily="34" charset="-122"/>
                <a:cs typeface="+mj-cs"/>
              </a:defRPr>
            </a:lvl1pPr>
          </a:lstStyle>
          <a:p>
            <a:pPr marL="0" marR="0" lvl="0" indent="0" algn="l" defTabSz="914400" rtl="0" eaLnBrk="1" fontAlgn="base" latinLnBrk="0" hangingPunct="1">
              <a:lnSpc>
                <a:spcPct val="100000"/>
              </a:lnSpc>
              <a:spcBef>
                <a:spcPts val="0"/>
              </a:spcBef>
              <a:spcAft>
                <a:spcPct val="25000"/>
              </a:spcAft>
              <a:buClrTx/>
              <a:buSzPct val="80000"/>
              <a:buFont typeface="Wingdings" pitchFamily="2" charset="2"/>
              <a:buNone/>
              <a:tabLst/>
              <a:defRPr/>
            </a:pPr>
            <a:r>
              <a:rPr kumimoji="1" lang="zh-CN" altLang="en-US"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rPr>
              <a:t>问题的引入</a:t>
            </a:r>
            <a:endParaRPr kumimoji="1" lang="en-US" altLang="zh-CN"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endParaRPr>
          </a:p>
        </p:txBody>
      </p:sp>
      <p:graphicFrame>
        <p:nvGraphicFramePr>
          <p:cNvPr id="6" name="Group 4">
            <a:extLst>
              <a:ext uri="{FF2B5EF4-FFF2-40B4-BE49-F238E27FC236}">
                <a16:creationId xmlns:a16="http://schemas.microsoft.com/office/drawing/2014/main" id="{ACD9F3DE-F687-4CC5-9857-024378E4D48C}"/>
              </a:ext>
            </a:extLst>
          </p:cNvPr>
          <p:cNvGraphicFramePr>
            <a:graphicFrameLocks noGrp="1"/>
          </p:cNvGraphicFramePr>
          <p:nvPr>
            <p:extLst>
              <p:ext uri="{D42A27DB-BD31-4B8C-83A1-F6EECF244321}">
                <p14:modId xmlns:p14="http://schemas.microsoft.com/office/powerpoint/2010/main" val="1327386145"/>
              </p:ext>
            </p:extLst>
          </p:nvPr>
        </p:nvGraphicFramePr>
        <p:xfrm>
          <a:off x="1055440" y="1005278"/>
          <a:ext cx="10009112" cy="3657600"/>
        </p:xfrm>
        <a:graphic>
          <a:graphicData uri="http://schemas.openxmlformats.org/drawingml/2006/table">
            <a:tbl>
              <a:tblPr/>
              <a:tblGrid>
                <a:gridCol w="1292845">
                  <a:extLst>
                    <a:ext uri="{9D8B030D-6E8A-4147-A177-3AD203B41FA5}">
                      <a16:colId xmlns:a16="http://schemas.microsoft.com/office/drawing/2014/main" val="20000"/>
                    </a:ext>
                  </a:extLst>
                </a:gridCol>
                <a:gridCol w="1290858">
                  <a:extLst>
                    <a:ext uri="{9D8B030D-6E8A-4147-A177-3AD203B41FA5}">
                      <a16:colId xmlns:a16="http://schemas.microsoft.com/office/drawing/2014/main" val="20001"/>
                    </a:ext>
                  </a:extLst>
                </a:gridCol>
                <a:gridCol w="1032686">
                  <a:extLst>
                    <a:ext uri="{9D8B030D-6E8A-4147-A177-3AD203B41FA5}">
                      <a16:colId xmlns:a16="http://schemas.microsoft.com/office/drawing/2014/main" val="20002"/>
                    </a:ext>
                  </a:extLst>
                </a:gridCol>
                <a:gridCol w="1680100">
                  <a:extLst>
                    <a:ext uri="{9D8B030D-6E8A-4147-A177-3AD203B41FA5}">
                      <a16:colId xmlns:a16="http://schemas.microsoft.com/office/drawing/2014/main" val="20003"/>
                    </a:ext>
                  </a:extLst>
                </a:gridCol>
                <a:gridCol w="1821101">
                  <a:extLst>
                    <a:ext uri="{9D8B030D-6E8A-4147-A177-3AD203B41FA5}">
                      <a16:colId xmlns:a16="http://schemas.microsoft.com/office/drawing/2014/main" val="20004"/>
                    </a:ext>
                  </a:extLst>
                </a:gridCol>
                <a:gridCol w="1320647">
                  <a:extLst>
                    <a:ext uri="{9D8B030D-6E8A-4147-A177-3AD203B41FA5}">
                      <a16:colId xmlns:a16="http://schemas.microsoft.com/office/drawing/2014/main" val="20005"/>
                    </a:ext>
                  </a:extLst>
                </a:gridCol>
                <a:gridCol w="1570875">
                  <a:extLst>
                    <a:ext uri="{9D8B030D-6E8A-4147-A177-3AD203B41FA5}">
                      <a16:colId xmlns:a16="http://schemas.microsoft.com/office/drawing/2014/main" val="20006"/>
                    </a:ext>
                  </a:extLst>
                </a:gridCol>
              </a:tblGrid>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学号</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姓名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系名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系主任</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课名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bg1"/>
                          </a:solidFill>
                          <a:effectLst/>
                          <a:latin typeface="Times New Roman" pitchFamily="18" charset="0"/>
                          <a:ea typeface="宋体" pitchFamily="2" charset="-122"/>
                        </a:rPr>
                        <a:t>学分</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bg1"/>
                          </a:solidFill>
                          <a:effectLst/>
                          <a:latin typeface="Times New Roman" pitchFamily="18" charset="0"/>
                          <a:ea typeface="宋体" pitchFamily="2" charset="-122"/>
                        </a:rPr>
                        <a:t>成绩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数据库</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80</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数据结构</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赵龙</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王浩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bg1"/>
                          </a:solidFill>
                          <a:effectLst/>
                          <a:latin typeface="Times New Roman" pitchFamily="18" charset="0"/>
                          <a:ea typeface="宋体" pitchFamily="2" charset="-122"/>
                        </a:rPr>
                        <a:t>72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赵龙</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王浩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68</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数据库</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钟伟</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4" name="Rectangle 3">
            <a:extLst>
              <a:ext uri="{FF2B5EF4-FFF2-40B4-BE49-F238E27FC236}">
                <a16:creationId xmlns:a16="http://schemas.microsoft.com/office/drawing/2014/main" id="{66155649-93E9-43F0-B61F-01685404718E}"/>
              </a:ext>
            </a:extLst>
          </p:cNvPr>
          <p:cNvSpPr>
            <a:spLocks noGrp="1" noChangeArrowheads="1"/>
          </p:cNvSpPr>
          <p:nvPr>
            <p:ph type="title"/>
          </p:nvPr>
        </p:nvSpPr>
        <p:spPr>
          <a:xfrm>
            <a:off x="1055440" y="4878878"/>
            <a:ext cx="5543550" cy="584775"/>
          </a:xfrm>
        </p:spPr>
        <p:txBody>
          <a:bodyPr wrap="square"/>
          <a:lstStyle/>
          <a:p>
            <a:pPr algn="l">
              <a:buFont typeface="Wingdings" pitchFamily="2" charset="2"/>
              <a:buNone/>
            </a:pPr>
            <a:r>
              <a:rPr lang="en-US" altLang="zh-CN" sz="3200" b="1" dirty="0">
                <a:latin typeface="微软雅黑" panose="020B0503020204020204" pitchFamily="34" charset="-122"/>
                <a:ea typeface="微软雅黑" panose="020B0503020204020204" pitchFamily="34" charset="-122"/>
              </a:rPr>
              <a:t>DSC</a:t>
            </a:r>
            <a:r>
              <a:rPr lang="zh-CN" altLang="en-US" sz="3200" b="1" dirty="0">
                <a:latin typeface="微软雅黑" panose="020B0503020204020204" pitchFamily="34" charset="-122"/>
                <a:ea typeface="微软雅黑" panose="020B0503020204020204" pitchFamily="34" charset="-122"/>
              </a:rPr>
              <a:t>的问题</a:t>
            </a:r>
            <a:r>
              <a:rPr lang="en-US" altLang="zh-CN" sz="3200" b="1" dirty="0">
                <a:latin typeface="微软雅黑" panose="020B0503020204020204" pitchFamily="34" charset="-122"/>
                <a:ea typeface="微软雅黑" panose="020B0503020204020204" pitchFamily="34" charset="-122"/>
              </a:rPr>
              <a:t>4</a:t>
            </a:r>
            <a:r>
              <a:rPr lang="zh-CN" altLang="en-US" sz="3200" b="1" dirty="0">
                <a:latin typeface="微软雅黑" panose="020B0503020204020204" pitchFamily="34" charset="-122"/>
                <a:ea typeface="微软雅黑" panose="020B0503020204020204" pitchFamily="34" charset="-122"/>
              </a:rPr>
              <a:t>：</a:t>
            </a:r>
            <a:r>
              <a:rPr lang="zh-CN" altLang="en-US" sz="3200" b="1" dirty="0">
                <a:solidFill>
                  <a:srgbClr val="FFFF00"/>
                </a:solidFill>
                <a:latin typeface="微软雅黑" panose="020B0503020204020204" pitchFamily="34" charset="-122"/>
                <a:ea typeface="微软雅黑" panose="020B0503020204020204" pitchFamily="34" charset="-122"/>
              </a:rPr>
              <a:t>更新复杂</a:t>
            </a:r>
          </a:p>
        </p:txBody>
      </p:sp>
      <p:sp>
        <p:nvSpPr>
          <p:cNvPr id="5" name="Rectangle 136">
            <a:extLst>
              <a:ext uri="{FF2B5EF4-FFF2-40B4-BE49-F238E27FC236}">
                <a16:creationId xmlns:a16="http://schemas.microsoft.com/office/drawing/2014/main" id="{0A63FBAD-F667-4425-9AD2-DC46E37D9B4F}"/>
              </a:ext>
            </a:extLst>
          </p:cNvPr>
          <p:cNvSpPr>
            <a:spLocks noChangeArrowheads="1"/>
          </p:cNvSpPr>
          <p:nvPr/>
        </p:nvSpPr>
        <p:spPr bwMode="auto">
          <a:xfrm>
            <a:off x="1114179" y="5624122"/>
            <a:ext cx="9950373" cy="457200"/>
          </a:xfrm>
          <a:prstGeom prst="rect">
            <a:avLst/>
          </a:prstGeom>
          <a:noFill/>
          <a:ln w="12700" cap="sq">
            <a:noFill/>
            <a:miter lim="800000"/>
            <a:headEnd/>
            <a:tailEnd/>
          </a:ln>
          <a:effectLst/>
        </p:spPr>
        <p:txBody>
          <a:bodyPr lIns="0" tIns="0" rIns="0" bIns="0"/>
          <a:lstStyle/>
          <a:p>
            <a:pPr marL="0" marR="0" lvl="0" indent="0" algn="l" defTabSz="914400" rtl="0" eaLnBrk="1" fontAlgn="base" latinLnBrk="0" hangingPunct="1">
              <a:lnSpc>
                <a:spcPct val="100000"/>
              </a:lnSpc>
              <a:spcBef>
                <a:spcPct val="0"/>
              </a:spcBef>
              <a:spcAft>
                <a:spcPct val="10000"/>
              </a:spcAft>
              <a:buClrTx/>
              <a:buSzTx/>
              <a:buFontTx/>
              <a:buNone/>
              <a:tabLst/>
              <a:defRPr/>
            </a:pPr>
            <a:r>
              <a:rPr kumimoji="1" lang="zh-CN"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某一系换了系主任，则必须修改所有该系学生的系主任数据，否则就会出现同一系有两个以上</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的</a:t>
            </a:r>
            <a:r>
              <a:rPr kumimoji="1" lang="zh-CN"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系主任</a:t>
            </a: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rPr>
              <a:t>。</a:t>
            </a:r>
            <a:endParaRPr kumimoji="1" lang="en-US" altLang="zh-CN"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spTree>
    <p:extLst>
      <p:ext uri="{BB962C8B-B14F-4D97-AF65-F5344CB8AC3E}">
        <p14:creationId xmlns:p14="http://schemas.microsoft.com/office/powerpoint/2010/main" val="27776677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3" name="arrow.wav"/>
          </p:stSnd>
        </p:sndAc>
      </p:transition>
    </mc:Choice>
    <mc:Fallback xmlns="">
      <p:transition spd="slow">
        <p:fade/>
        <p:sndAc>
          <p:stSnd>
            <p:snd r:embed="rId5" name="arrow.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471490" name="Text Box 2"/>
          <p:cNvSpPr txBox="1">
            <a:spLocks noChangeArrowheads="1"/>
          </p:cNvSpPr>
          <p:nvPr/>
        </p:nvSpPr>
        <p:spPr bwMode="auto">
          <a:xfrm>
            <a:off x="980513" y="28319"/>
            <a:ext cx="2710211" cy="760959"/>
          </a:xfrm>
          <a:prstGeom prst="rect">
            <a:avLst/>
          </a:prstGeo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lvl1pPr lvl="0" defTabSz="914400" eaLnBrk="1" latinLnBrk="0" hangingPunct="1">
              <a:spcBef>
                <a:spcPts val="0"/>
              </a:spcBef>
              <a:buNone/>
              <a:defRPr sz="4000" b="1" baseline="0">
                <a:solidFill>
                  <a:srgbClr val="FFFFCC"/>
                </a:solidFill>
                <a:effectLst>
                  <a:outerShdw blurRad="38100" dist="38100" dir="2700000" algn="tl">
                    <a:srgbClr val="000000"/>
                  </a:outerShdw>
                </a:effectLst>
                <a:latin typeface="Arial" pitchFamily="34" charset="0"/>
                <a:ea typeface="微软雅黑" pitchFamily="34" charset="-122"/>
                <a:cs typeface="+mj-cs"/>
              </a:defRPr>
            </a:lvl1pPr>
          </a:lstStyle>
          <a:p>
            <a:pPr marL="0" marR="0" lvl="0" indent="0" algn="l" defTabSz="914400" rtl="0" eaLnBrk="1" fontAlgn="base" latinLnBrk="0" hangingPunct="1">
              <a:lnSpc>
                <a:spcPct val="100000"/>
              </a:lnSpc>
              <a:spcBef>
                <a:spcPts val="0"/>
              </a:spcBef>
              <a:spcAft>
                <a:spcPct val="25000"/>
              </a:spcAft>
              <a:buClrTx/>
              <a:buSzPct val="80000"/>
              <a:buFont typeface="Wingdings" pitchFamily="2" charset="2"/>
              <a:buNone/>
              <a:tabLst/>
              <a:defRPr/>
            </a:pPr>
            <a:r>
              <a:rPr kumimoji="1" lang="zh-CN" altLang="en-US"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rPr>
              <a:t>问题的引入</a:t>
            </a:r>
            <a:endParaRPr kumimoji="1" lang="en-US" altLang="zh-CN" sz="4000" b="1" i="0" u="sng" strike="noStrike" kern="1200" cap="none" spc="0" normalizeH="0" baseline="0" noProof="0" dirty="0">
              <a:ln>
                <a:noFill/>
              </a:ln>
              <a:solidFill>
                <a:srgbClr val="FFFFCC"/>
              </a:solidFill>
              <a:effectLst>
                <a:outerShdw blurRad="38100" dist="38100" dir="2700000" algn="tl">
                  <a:srgbClr val="000000"/>
                </a:outerShdw>
              </a:effectLst>
              <a:uLnTx/>
              <a:uFillTx/>
              <a:latin typeface="Arial" pitchFamily="34" charset="0"/>
              <a:ea typeface="微软雅黑" pitchFamily="34" charset="-122"/>
              <a:cs typeface="+mj-cs"/>
            </a:endParaRPr>
          </a:p>
        </p:txBody>
      </p:sp>
      <p:sp>
        <p:nvSpPr>
          <p:cNvPr id="8" name="Rectangle 3">
            <a:extLst>
              <a:ext uri="{FF2B5EF4-FFF2-40B4-BE49-F238E27FC236}">
                <a16:creationId xmlns:a16="http://schemas.microsoft.com/office/drawing/2014/main" id="{4A91B491-5091-4613-8A2B-94DC2C007D17}"/>
              </a:ext>
            </a:extLst>
          </p:cNvPr>
          <p:cNvSpPr>
            <a:spLocks noGrp="1" noChangeArrowheads="1"/>
          </p:cNvSpPr>
          <p:nvPr>
            <p:ph type="title"/>
          </p:nvPr>
        </p:nvSpPr>
        <p:spPr>
          <a:xfrm>
            <a:off x="980513" y="922655"/>
            <a:ext cx="8516937" cy="584775"/>
          </a:xfrm>
        </p:spPr>
        <p:txBody>
          <a:bodyPr wrap="square"/>
          <a:lstStyle/>
          <a:p>
            <a:pPr algn="l">
              <a:buFont typeface="Wingdings" pitchFamily="2" charset="2"/>
              <a:buNone/>
            </a:pPr>
            <a:r>
              <a:rPr lang="zh-CN" altLang="en-US" sz="3200" b="0" dirty="0">
                <a:latin typeface="微软雅黑" panose="020B0503020204020204" pitchFamily="34" charset="-122"/>
                <a:ea typeface="微软雅黑" panose="020B0503020204020204" pitchFamily="34" charset="-122"/>
              </a:rPr>
              <a:t>方案</a:t>
            </a:r>
            <a:r>
              <a:rPr lang="en-US" altLang="zh-CN" sz="3200" b="0" dirty="0">
                <a:latin typeface="微软雅黑" panose="020B0503020204020204" pitchFamily="34" charset="-122"/>
                <a:ea typeface="微软雅黑" panose="020B0503020204020204" pitchFamily="34" charset="-122"/>
              </a:rPr>
              <a:t>2</a:t>
            </a:r>
            <a:r>
              <a:rPr lang="zh-CN" altLang="en-US" sz="3200" b="0" dirty="0">
                <a:latin typeface="微软雅黑" panose="020B0503020204020204" pitchFamily="34" charset="-122"/>
                <a:ea typeface="微软雅黑" panose="020B0503020204020204" pitchFamily="34" charset="-122"/>
              </a:rPr>
              <a:t>：把学籍</a:t>
            </a:r>
            <a:r>
              <a:rPr lang="en-US" altLang="zh-CN" sz="3200" b="0" dirty="0">
                <a:latin typeface="微软雅黑" panose="020B0503020204020204" pitchFamily="34" charset="-122"/>
                <a:ea typeface="微软雅黑" panose="020B0503020204020204" pitchFamily="34" charset="-122"/>
              </a:rPr>
              <a:t>E-R</a:t>
            </a:r>
            <a:r>
              <a:rPr lang="zh-CN" altLang="en-US" sz="3200" b="0" dirty="0">
                <a:latin typeface="微软雅黑" panose="020B0503020204020204" pitchFamily="34" charset="-122"/>
                <a:ea typeface="微软雅黑" panose="020B0503020204020204" pitchFamily="34" charset="-122"/>
              </a:rPr>
              <a:t>模型设计成</a:t>
            </a:r>
            <a:r>
              <a:rPr lang="en-US" altLang="zh-CN" sz="3200" b="0" dirty="0">
                <a:latin typeface="微软雅黑" panose="020B0503020204020204" pitchFamily="34" charset="-122"/>
                <a:ea typeface="微软雅黑" panose="020B0503020204020204" pitchFamily="34" charset="-122"/>
              </a:rPr>
              <a:t>4</a:t>
            </a:r>
            <a:r>
              <a:rPr lang="zh-CN" altLang="en-US" sz="3200" b="0" dirty="0">
                <a:latin typeface="微软雅黑" panose="020B0503020204020204" pitchFamily="34" charset="-122"/>
                <a:ea typeface="微软雅黑" panose="020B0503020204020204" pitchFamily="34" charset="-122"/>
              </a:rPr>
              <a:t>个关系模式</a:t>
            </a:r>
            <a:endParaRPr lang="en-US" altLang="zh-CN" sz="3200" b="0" dirty="0">
              <a:latin typeface="微软雅黑" panose="020B0503020204020204" pitchFamily="34" charset="-122"/>
              <a:ea typeface="微软雅黑" panose="020B0503020204020204" pitchFamily="34" charset="-122"/>
            </a:endParaRPr>
          </a:p>
        </p:txBody>
      </p:sp>
      <p:graphicFrame>
        <p:nvGraphicFramePr>
          <p:cNvPr id="9" name="Group 4">
            <a:extLst>
              <a:ext uri="{FF2B5EF4-FFF2-40B4-BE49-F238E27FC236}">
                <a16:creationId xmlns:a16="http://schemas.microsoft.com/office/drawing/2014/main" id="{473CF411-FB1F-4737-BF96-CD43FBCAE60B}"/>
              </a:ext>
            </a:extLst>
          </p:cNvPr>
          <p:cNvGraphicFramePr>
            <a:graphicFrameLocks noGrp="1"/>
          </p:cNvGraphicFramePr>
          <p:nvPr>
            <p:extLst>
              <p:ext uri="{D42A27DB-BD31-4B8C-83A1-F6EECF244321}">
                <p14:modId xmlns:p14="http://schemas.microsoft.com/office/powerpoint/2010/main" val="4104618364"/>
              </p:ext>
            </p:extLst>
          </p:nvPr>
        </p:nvGraphicFramePr>
        <p:xfrm>
          <a:off x="695400" y="4653136"/>
          <a:ext cx="2345433" cy="1828800"/>
        </p:xfrm>
        <a:graphic>
          <a:graphicData uri="http://schemas.openxmlformats.org/drawingml/2006/table">
            <a:tbl>
              <a:tblPr/>
              <a:tblGrid>
                <a:gridCol w="781811">
                  <a:extLst>
                    <a:ext uri="{9D8B030D-6E8A-4147-A177-3AD203B41FA5}">
                      <a16:colId xmlns:a16="http://schemas.microsoft.com/office/drawing/2014/main" val="20000"/>
                    </a:ext>
                  </a:extLst>
                </a:gridCol>
                <a:gridCol w="781811">
                  <a:extLst>
                    <a:ext uri="{9D8B030D-6E8A-4147-A177-3AD203B41FA5}">
                      <a16:colId xmlns:a16="http://schemas.microsoft.com/office/drawing/2014/main" val="20001"/>
                    </a:ext>
                  </a:extLst>
                </a:gridCol>
                <a:gridCol w="781811">
                  <a:extLst>
                    <a:ext uri="{9D8B030D-6E8A-4147-A177-3AD203B41FA5}">
                      <a16:colId xmlns:a16="http://schemas.microsoft.com/office/drawing/2014/main" val="20002"/>
                    </a:ext>
                  </a:extLst>
                </a:gridCol>
              </a:tblGrid>
              <a:tr h="2743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学号</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姓名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bg1"/>
                          </a:solidFill>
                          <a:effectLst/>
                          <a:latin typeface="Times New Roman" pitchFamily="18" charset="0"/>
                          <a:ea typeface="宋体" pitchFamily="2" charset="-122"/>
                        </a:rPr>
                        <a:t>系名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张明</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赵龙</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陈然</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钟伟</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0" name="Group 40">
            <a:extLst>
              <a:ext uri="{FF2B5EF4-FFF2-40B4-BE49-F238E27FC236}">
                <a16:creationId xmlns:a16="http://schemas.microsoft.com/office/drawing/2014/main" id="{156CFC84-5775-4988-8475-1695598CB5DE}"/>
              </a:ext>
            </a:extLst>
          </p:cNvPr>
          <p:cNvGraphicFramePr>
            <a:graphicFrameLocks noGrp="1"/>
          </p:cNvGraphicFramePr>
          <p:nvPr>
            <p:extLst>
              <p:ext uri="{D42A27DB-BD31-4B8C-83A1-F6EECF244321}">
                <p14:modId xmlns:p14="http://schemas.microsoft.com/office/powerpoint/2010/main" val="98757177"/>
              </p:ext>
            </p:extLst>
          </p:nvPr>
        </p:nvGraphicFramePr>
        <p:xfrm>
          <a:off x="8472264" y="2795643"/>
          <a:ext cx="3167880" cy="3657600"/>
        </p:xfrm>
        <a:graphic>
          <a:graphicData uri="http://schemas.openxmlformats.org/drawingml/2006/table">
            <a:tbl>
              <a:tblPr/>
              <a:tblGrid>
                <a:gridCol w="972813">
                  <a:extLst>
                    <a:ext uri="{9D8B030D-6E8A-4147-A177-3AD203B41FA5}">
                      <a16:colId xmlns:a16="http://schemas.microsoft.com/office/drawing/2014/main" val="20000"/>
                    </a:ext>
                  </a:extLst>
                </a:gridCol>
                <a:gridCol w="1366161">
                  <a:extLst>
                    <a:ext uri="{9D8B030D-6E8A-4147-A177-3AD203B41FA5}">
                      <a16:colId xmlns:a16="http://schemas.microsoft.com/office/drawing/2014/main" val="20001"/>
                    </a:ext>
                  </a:extLst>
                </a:gridCol>
                <a:gridCol w="828906">
                  <a:extLst>
                    <a:ext uri="{9D8B030D-6E8A-4147-A177-3AD203B41FA5}">
                      <a16:colId xmlns:a16="http://schemas.microsoft.com/office/drawing/2014/main" val="20002"/>
                    </a:ext>
                  </a:extLst>
                </a:gridCol>
              </a:tblGrid>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学号</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课名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成绩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数据库</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80</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数据结构</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68</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数据库</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86</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a:ln>
                            <a:noFill/>
                          </a:ln>
                          <a:solidFill>
                            <a:srgbClr val="00FFFF"/>
                          </a:solidFill>
                          <a:effectLst/>
                          <a:latin typeface="Times New Roman" pitchFamily="18" charset="0"/>
                          <a:ea typeface="宋体" pitchFamily="2" charset="-122"/>
                          <a:cs typeface="+mn-cs"/>
                        </a:rPr>
                        <a:t>9804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endPar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bg1"/>
                          </a:solidFill>
                          <a:effectLst/>
                          <a:latin typeface="Times New Roman" pitchFamily="18" charset="0"/>
                          <a:ea typeface="宋体" pitchFamily="2" charset="-122"/>
                        </a:rPr>
                        <a:t>75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1" name="Group 112">
            <a:extLst>
              <a:ext uri="{FF2B5EF4-FFF2-40B4-BE49-F238E27FC236}">
                <a16:creationId xmlns:a16="http://schemas.microsoft.com/office/drawing/2014/main" id="{2AFCE016-5540-4A6A-B4AB-1974F4632781}"/>
              </a:ext>
            </a:extLst>
          </p:cNvPr>
          <p:cNvGraphicFramePr>
            <a:graphicFrameLocks noGrp="1"/>
          </p:cNvGraphicFramePr>
          <p:nvPr>
            <p:extLst>
              <p:ext uri="{D42A27DB-BD31-4B8C-83A1-F6EECF244321}">
                <p14:modId xmlns:p14="http://schemas.microsoft.com/office/powerpoint/2010/main" val="3019847938"/>
              </p:ext>
            </p:extLst>
          </p:nvPr>
        </p:nvGraphicFramePr>
        <p:xfrm>
          <a:off x="6188429" y="4914840"/>
          <a:ext cx="1786532" cy="1524000"/>
        </p:xfrm>
        <a:graphic>
          <a:graphicData uri="http://schemas.openxmlformats.org/drawingml/2006/table">
            <a:tbl>
              <a:tblPr/>
              <a:tblGrid>
                <a:gridCol w="679745">
                  <a:extLst>
                    <a:ext uri="{9D8B030D-6E8A-4147-A177-3AD203B41FA5}">
                      <a16:colId xmlns:a16="http://schemas.microsoft.com/office/drawing/2014/main" val="20000"/>
                    </a:ext>
                  </a:extLst>
                </a:gridCol>
                <a:gridCol w="1106787">
                  <a:extLst>
                    <a:ext uri="{9D8B030D-6E8A-4147-A177-3AD203B41FA5}">
                      <a16:colId xmlns:a16="http://schemas.microsoft.com/office/drawing/2014/main" val="20001"/>
                    </a:ext>
                  </a:extLst>
                </a:gridCol>
              </a:tblGrid>
              <a:tr h="150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系名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系主任</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刘成</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王浩</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MA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魏征</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0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2" name="Group 136">
            <a:extLst>
              <a:ext uri="{FF2B5EF4-FFF2-40B4-BE49-F238E27FC236}">
                <a16:creationId xmlns:a16="http://schemas.microsoft.com/office/drawing/2014/main" id="{43687E37-EC47-4C1E-AE27-7B72221C160F}"/>
              </a:ext>
            </a:extLst>
          </p:cNvPr>
          <p:cNvGraphicFramePr>
            <a:graphicFrameLocks noGrp="1"/>
          </p:cNvGraphicFramePr>
          <p:nvPr>
            <p:extLst>
              <p:ext uri="{D42A27DB-BD31-4B8C-83A1-F6EECF244321}">
                <p14:modId xmlns:p14="http://schemas.microsoft.com/office/powerpoint/2010/main" val="974564619"/>
              </p:ext>
            </p:extLst>
          </p:nvPr>
        </p:nvGraphicFramePr>
        <p:xfrm>
          <a:off x="3601223" y="4653136"/>
          <a:ext cx="2042792" cy="1828800"/>
        </p:xfrm>
        <a:graphic>
          <a:graphicData uri="http://schemas.openxmlformats.org/drawingml/2006/table">
            <a:tbl>
              <a:tblPr/>
              <a:tblGrid>
                <a:gridCol w="1350481">
                  <a:extLst>
                    <a:ext uri="{9D8B030D-6E8A-4147-A177-3AD203B41FA5}">
                      <a16:colId xmlns:a16="http://schemas.microsoft.com/office/drawing/2014/main" val="20000"/>
                    </a:ext>
                  </a:extLst>
                </a:gridCol>
                <a:gridCol w="692311">
                  <a:extLst>
                    <a:ext uri="{9D8B030D-6E8A-4147-A177-3AD203B41FA5}">
                      <a16:colId xmlns:a16="http://schemas.microsoft.com/office/drawing/2014/main" val="20001"/>
                    </a:ext>
                  </a:extLst>
                </a:gridCol>
              </a:tblGrid>
              <a:tr h="150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课名</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bg1"/>
                          </a:solidFill>
                          <a:effectLst/>
                          <a:latin typeface="Times New Roman" pitchFamily="18" charset="0"/>
                          <a:ea typeface="宋体" pitchFamily="2" charset="-122"/>
                        </a:rPr>
                        <a:t>学分</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FFFF"/>
                          </a:solidFill>
                          <a:effectLst/>
                          <a:latin typeface="Times New Roman" pitchFamily="18" charset="0"/>
                          <a:ea typeface="宋体" pitchFamily="2" charset="-122"/>
                          <a:cs typeface="+mn-cs"/>
                        </a:rPr>
                        <a:t>C</a:t>
                      </a: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语言</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数据库</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数据结构</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2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高数</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bg1"/>
                          </a:solidFill>
                          <a:effectLst/>
                          <a:latin typeface="Times New Roman" pitchFamily="18" charset="0"/>
                          <a:ea typeface="宋体" pitchFamily="2" charset="-122"/>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2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FFFF"/>
                          </a:solidFill>
                          <a:effectLst/>
                          <a:latin typeface="Times New Roman" pitchFamily="18" charset="0"/>
                          <a:ea typeface="宋体" pitchFamily="2" charset="-122"/>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bg1"/>
                          </a:solidFill>
                          <a:effectLst/>
                          <a:latin typeface="Times New Roman" pitchFamily="18" charset="0"/>
                          <a:ea typeface="宋体" pitchFamily="2" charset="-122"/>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 name="Rectangle 167">
            <a:extLst>
              <a:ext uri="{FF2B5EF4-FFF2-40B4-BE49-F238E27FC236}">
                <a16:creationId xmlns:a16="http://schemas.microsoft.com/office/drawing/2014/main" id="{5C1E8D56-1016-47A2-9BCA-4E0B60EA4589}"/>
              </a:ext>
            </a:extLst>
          </p:cNvPr>
          <p:cNvSpPr>
            <a:spLocks noChangeArrowheads="1"/>
          </p:cNvSpPr>
          <p:nvPr/>
        </p:nvSpPr>
        <p:spPr bwMode="auto">
          <a:xfrm>
            <a:off x="2530475" y="1672613"/>
            <a:ext cx="3565525" cy="457200"/>
          </a:xfrm>
          <a:prstGeom prst="rect">
            <a:avLst/>
          </a:prstGeom>
          <a:noFill/>
          <a:ln w="12700" cap="sq">
            <a:noFill/>
            <a:miter lim="800000"/>
            <a:headEnd/>
            <a:tailEnd/>
          </a:ln>
          <a:effectLst/>
        </p:spPr>
        <p:txBody>
          <a:bodyPr lIns="0" tIns="0" rIns="0" bIns="0"/>
          <a:lstStyle/>
          <a:p>
            <a:pPr marL="198438" marR="0" lvl="0" indent="-198438" algn="l" defTabSz="914400" rtl="0" eaLnBrk="1" fontAlgn="base" latinLnBrk="0" hangingPunct="1">
              <a:lnSpc>
                <a:spcPct val="100000"/>
              </a:lnSpc>
              <a:spcBef>
                <a:spcPct val="0"/>
              </a:spcBef>
              <a:spcAft>
                <a:spcPct val="35000"/>
              </a:spcAft>
              <a:buClrTx/>
              <a:buSzTx/>
              <a:buFont typeface="Wingdings" pitchFamily="2" charset="2"/>
              <a:buNone/>
              <a:tabLst/>
              <a:defRPr/>
            </a:pP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S(</a:t>
            </a:r>
            <a:r>
              <a:rPr kumimoji="1" lang="zh-CN" altLang="en-US" sz="2800" b="0" i="0" u="sng"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学号</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姓名</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系名</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 </a:t>
            </a:r>
          </a:p>
          <a:p>
            <a:pPr marL="198438" marR="0" lvl="0" indent="-198438" algn="l" defTabSz="914400" rtl="0" eaLnBrk="1" fontAlgn="base" latinLnBrk="0" hangingPunct="1">
              <a:lnSpc>
                <a:spcPct val="100000"/>
              </a:lnSpc>
              <a:spcBef>
                <a:spcPct val="0"/>
              </a:spcBef>
              <a:spcAft>
                <a:spcPct val="35000"/>
              </a:spcAft>
              <a:buClrTx/>
              <a:buSzTx/>
              <a:buFont typeface="Wingdings" pitchFamily="2" charset="2"/>
              <a:buNone/>
              <a:tabLst/>
              <a:defRPr/>
            </a:pP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D(</a:t>
            </a:r>
            <a:r>
              <a:rPr kumimoji="1" lang="zh-CN" altLang="en-US" sz="2800" b="0" i="0" u="sng"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系名</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系主任</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p>
          <a:p>
            <a:pPr marL="198438" marR="0" lvl="0" indent="-198438" algn="l" defTabSz="914400" rtl="0" eaLnBrk="1" fontAlgn="base" latinLnBrk="0" hangingPunct="1">
              <a:lnSpc>
                <a:spcPct val="100000"/>
              </a:lnSpc>
              <a:spcBef>
                <a:spcPct val="0"/>
              </a:spcBef>
              <a:spcAft>
                <a:spcPct val="35000"/>
              </a:spcAft>
              <a:buClrTx/>
              <a:buSzTx/>
              <a:buFont typeface="Wingdings" pitchFamily="2" charset="2"/>
              <a:buNone/>
              <a:tabLst/>
              <a:defRPr/>
            </a:pP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C(</a:t>
            </a:r>
            <a:r>
              <a:rPr kumimoji="1" lang="zh-CN" altLang="en-US" sz="2800" b="0" i="0" u="sng"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课名</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学分</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p>
          <a:p>
            <a:pPr marL="198438" marR="0" lvl="0" indent="-198438" algn="l" defTabSz="914400" rtl="0" eaLnBrk="1" fontAlgn="base" latinLnBrk="0" hangingPunct="1">
              <a:lnSpc>
                <a:spcPct val="100000"/>
              </a:lnSpc>
              <a:spcBef>
                <a:spcPct val="0"/>
              </a:spcBef>
              <a:spcAft>
                <a:spcPct val="35000"/>
              </a:spcAft>
              <a:buClrTx/>
              <a:buSzTx/>
              <a:buFont typeface="Wingdings" pitchFamily="2" charset="2"/>
              <a:buNone/>
              <a:tabLst/>
              <a:defRPr/>
            </a:pP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SC(</a:t>
            </a:r>
            <a:r>
              <a:rPr kumimoji="1" lang="zh-CN" altLang="en-US" sz="2800" b="0" i="0" u="sng"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学号</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zh-CN" altLang="en-US" sz="2800" b="0" i="0" u="sng"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课名</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r>
              <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成绩</a:t>
            </a:r>
            <a:r>
              <a:rPr kumimoji="1" lang="en-US" altLang="zh-CN"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rPr>
              <a:t>)</a:t>
            </a:r>
            <a:endParaRPr kumimoji="1" lang="zh-CN" altLang="en-US" sz="2800" b="0" i="0" u="none" strike="noStrike" kern="1200" cap="none" spc="0" normalizeH="0" baseline="0" noProof="0" dirty="0">
              <a:ln>
                <a:noFill/>
              </a:ln>
              <a:solidFill>
                <a:srgbClr val="99FF33"/>
              </a:solidFill>
              <a:effectLst>
                <a:outerShdw blurRad="38100" dist="38100" dir="2700000" algn="tl">
                  <a:srgbClr val="000000"/>
                </a:outerShdw>
              </a:effectLst>
              <a:uLnTx/>
              <a:uFillTx/>
              <a:ea typeface="楷体_GB2312" pitchFamily="49" charset="-122"/>
              <a:cs typeface="+mn-cs"/>
            </a:endParaRPr>
          </a:p>
        </p:txBody>
      </p:sp>
      <p:sp>
        <p:nvSpPr>
          <p:cNvPr id="14" name="Rectangle 168">
            <a:extLst>
              <a:ext uri="{FF2B5EF4-FFF2-40B4-BE49-F238E27FC236}">
                <a16:creationId xmlns:a16="http://schemas.microsoft.com/office/drawing/2014/main" id="{54E5C276-77C6-415D-95F5-8DB56CAD51CC}"/>
              </a:ext>
            </a:extLst>
          </p:cNvPr>
          <p:cNvSpPr>
            <a:spLocks noChangeArrowheads="1"/>
          </p:cNvSpPr>
          <p:nvPr/>
        </p:nvSpPr>
        <p:spPr bwMode="auto">
          <a:xfrm>
            <a:off x="983432" y="4078462"/>
            <a:ext cx="352194" cy="576293"/>
          </a:xfrm>
          <a:prstGeom prst="rect">
            <a:avLst/>
          </a:prstGeom>
          <a:noFill/>
          <a:ln w="12700" cap="sq">
            <a:noFill/>
            <a:miter lim="800000"/>
            <a:headEnd/>
            <a:tailEnd/>
          </a:ln>
          <a:effectLst/>
        </p:spPr>
        <p:txBody>
          <a:bodyPr wrap="none" lIns="72000" tIns="72000" rIns="72000" bIns="720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FF00"/>
                </a:solidFill>
                <a:effectLst>
                  <a:outerShdw blurRad="38100" dist="38100" dir="2700000" algn="tl">
                    <a:srgbClr val="000000"/>
                  </a:outerShdw>
                </a:effectLst>
                <a:uLnTx/>
                <a:uFillTx/>
                <a:ea typeface="楷体_GB2312" pitchFamily="49" charset="-122"/>
                <a:cs typeface="+mn-cs"/>
              </a:rPr>
              <a:t>S</a:t>
            </a:r>
            <a:endParaRPr kumimoji="1" lang="zh-CN" altLang="en-US" sz="2800" b="0" i="0" u="none" strike="noStrike" kern="1200" cap="none" spc="0" normalizeH="0" baseline="0" noProof="0">
              <a:ln>
                <a:noFill/>
              </a:ln>
              <a:solidFill>
                <a:srgbClr val="FFFF00"/>
              </a:solidFill>
              <a:effectLst>
                <a:outerShdw blurRad="38100" dist="38100" dir="2700000" algn="tl">
                  <a:srgbClr val="000000"/>
                </a:outerShdw>
              </a:effectLst>
              <a:uLnTx/>
              <a:uFillTx/>
              <a:ea typeface="楷体_GB2312" pitchFamily="49" charset="-122"/>
              <a:cs typeface="+mn-cs"/>
            </a:endParaRPr>
          </a:p>
        </p:txBody>
      </p:sp>
      <p:sp>
        <p:nvSpPr>
          <p:cNvPr id="15" name="Rectangle 169">
            <a:extLst>
              <a:ext uri="{FF2B5EF4-FFF2-40B4-BE49-F238E27FC236}">
                <a16:creationId xmlns:a16="http://schemas.microsoft.com/office/drawing/2014/main" id="{062BCDAA-317A-4D06-A6DB-EC9694A14584}"/>
              </a:ext>
            </a:extLst>
          </p:cNvPr>
          <p:cNvSpPr>
            <a:spLocks noChangeArrowheads="1"/>
          </p:cNvSpPr>
          <p:nvPr/>
        </p:nvSpPr>
        <p:spPr bwMode="auto">
          <a:xfrm>
            <a:off x="8518302" y="2271769"/>
            <a:ext cx="592645" cy="576293"/>
          </a:xfrm>
          <a:prstGeom prst="rect">
            <a:avLst/>
          </a:prstGeom>
          <a:noFill/>
          <a:ln w="12700" cap="sq">
            <a:noFill/>
            <a:miter lim="800000"/>
            <a:headEnd/>
            <a:tailEnd/>
          </a:ln>
          <a:effectLst/>
        </p:spPr>
        <p:txBody>
          <a:bodyPr wrap="none" lIns="72000" tIns="72000" rIns="72000" bIns="720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FF00"/>
                </a:solidFill>
                <a:effectLst>
                  <a:outerShdw blurRad="38100" dist="38100" dir="2700000" algn="tl">
                    <a:srgbClr val="000000"/>
                  </a:outerShdw>
                </a:effectLst>
                <a:uLnTx/>
                <a:uFillTx/>
                <a:ea typeface="楷体_GB2312" pitchFamily="49" charset="-122"/>
                <a:cs typeface="+mn-cs"/>
              </a:rPr>
              <a:t>SC</a:t>
            </a:r>
            <a:endParaRPr kumimoji="1" lang="zh-CN" altLang="en-US" sz="2800" b="0" i="0" u="none" strike="noStrike" kern="1200" cap="none" spc="0" normalizeH="0" baseline="0" noProof="0">
              <a:ln>
                <a:noFill/>
              </a:ln>
              <a:solidFill>
                <a:srgbClr val="FFFF00"/>
              </a:solidFill>
              <a:effectLst>
                <a:outerShdw blurRad="38100" dist="38100" dir="2700000" algn="tl">
                  <a:srgbClr val="000000"/>
                </a:outerShdw>
              </a:effectLst>
              <a:uLnTx/>
              <a:uFillTx/>
              <a:ea typeface="楷体_GB2312" pitchFamily="49" charset="-122"/>
              <a:cs typeface="+mn-cs"/>
            </a:endParaRPr>
          </a:p>
        </p:txBody>
      </p:sp>
      <p:sp>
        <p:nvSpPr>
          <p:cNvPr id="16" name="Rectangle 170">
            <a:extLst>
              <a:ext uri="{FF2B5EF4-FFF2-40B4-BE49-F238E27FC236}">
                <a16:creationId xmlns:a16="http://schemas.microsoft.com/office/drawing/2014/main" id="{1F179A21-79C1-47B1-A937-DDA41197FDF7}"/>
              </a:ext>
            </a:extLst>
          </p:cNvPr>
          <p:cNvSpPr>
            <a:spLocks noChangeArrowheads="1"/>
          </p:cNvSpPr>
          <p:nvPr/>
        </p:nvSpPr>
        <p:spPr bwMode="auto">
          <a:xfrm>
            <a:off x="6234467" y="4390966"/>
            <a:ext cx="419520" cy="576293"/>
          </a:xfrm>
          <a:prstGeom prst="rect">
            <a:avLst/>
          </a:prstGeom>
          <a:noFill/>
          <a:ln w="12700" cap="sq">
            <a:noFill/>
            <a:miter lim="800000"/>
            <a:headEnd/>
            <a:tailEnd/>
          </a:ln>
          <a:effectLst/>
        </p:spPr>
        <p:txBody>
          <a:bodyPr wrap="none" lIns="72000" tIns="72000" rIns="72000" bIns="720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FF00"/>
                </a:solidFill>
                <a:effectLst>
                  <a:outerShdw blurRad="38100" dist="38100" dir="2700000" algn="tl">
                    <a:srgbClr val="000000"/>
                  </a:outerShdw>
                </a:effectLst>
                <a:uLnTx/>
                <a:uFillTx/>
                <a:ea typeface="楷体_GB2312" pitchFamily="49" charset="-122"/>
                <a:cs typeface="+mn-cs"/>
              </a:rPr>
              <a:t>D</a:t>
            </a:r>
            <a:endParaRPr kumimoji="1" lang="zh-CN" altLang="en-US" sz="2800" b="0" i="0" u="none" strike="noStrike" kern="1200" cap="none" spc="0" normalizeH="0" baseline="0" noProof="0">
              <a:ln>
                <a:noFill/>
              </a:ln>
              <a:solidFill>
                <a:srgbClr val="FFFF00"/>
              </a:solidFill>
              <a:effectLst>
                <a:outerShdw blurRad="38100" dist="38100" dir="2700000" algn="tl">
                  <a:srgbClr val="000000"/>
                </a:outerShdw>
              </a:effectLst>
              <a:uLnTx/>
              <a:uFillTx/>
              <a:ea typeface="楷体_GB2312" pitchFamily="49" charset="-122"/>
              <a:cs typeface="+mn-cs"/>
            </a:endParaRPr>
          </a:p>
        </p:txBody>
      </p:sp>
      <p:sp>
        <p:nvSpPr>
          <p:cNvPr id="17" name="Rectangle 171">
            <a:extLst>
              <a:ext uri="{FF2B5EF4-FFF2-40B4-BE49-F238E27FC236}">
                <a16:creationId xmlns:a16="http://schemas.microsoft.com/office/drawing/2014/main" id="{E63A98F5-374B-4451-AA5A-11F4089A8D7A}"/>
              </a:ext>
            </a:extLst>
          </p:cNvPr>
          <p:cNvSpPr>
            <a:spLocks noChangeArrowheads="1"/>
          </p:cNvSpPr>
          <p:nvPr/>
        </p:nvSpPr>
        <p:spPr bwMode="auto">
          <a:xfrm>
            <a:off x="3934277" y="4078461"/>
            <a:ext cx="385857" cy="576293"/>
          </a:xfrm>
          <a:prstGeom prst="rect">
            <a:avLst/>
          </a:prstGeom>
          <a:noFill/>
          <a:ln w="12700" cap="sq">
            <a:noFill/>
            <a:miter lim="800000"/>
            <a:headEnd/>
            <a:tailEnd/>
          </a:ln>
          <a:effectLst/>
        </p:spPr>
        <p:txBody>
          <a:bodyPr wrap="none" lIns="72000" tIns="72000" rIns="72000" bIns="720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FF00"/>
                </a:solidFill>
                <a:effectLst>
                  <a:outerShdw blurRad="38100" dist="38100" dir="2700000" algn="tl">
                    <a:srgbClr val="000000"/>
                  </a:outerShdw>
                </a:effectLst>
                <a:uLnTx/>
                <a:uFillTx/>
                <a:ea typeface="楷体_GB2312" pitchFamily="49" charset="-122"/>
                <a:cs typeface="+mn-cs"/>
              </a:rPr>
              <a:t>C</a:t>
            </a:r>
            <a:endParaRPr kumimoji="1" lang="zh-CN" altLang="en-US" sz="2800" b="0" i="0" u="none" strike="noStrike" kern="1200" cap="none" spc="0" normalizeH="0" baseline="0" noProof="0">
              <a:ln>
                <a:noFill/>
              </a:ln>
              <a:solidFill>
                <a:srgbClr val="FFFF00"/>
              </a:solidFill>
              <a:effectLst>
                <a:outerShdw blurRad="38100" dist="38100" dir="2700000" algn="tl">
                  <a:srgbClr val="000000"/>
                </a:outerShdw>
              </a:effectLst>
              <a:uLnTx/>
              <a:uFillTx/>
              <a:ea typeface="楷体_GB2312" pitchFamily="49" charset="-122"/>
              <a:cs typeface="+mn-cs"/>
            </a:endParaRPr>
          </a:p>
        </p:txBody>
      </p:sp>
      <p:sp>
        <p:nvSpPr>
          <p:cNvPr id="18" name="Rectangle 137">
            <a:extLst>
              <a:ext uri="{FF2B5EF4-FFF2-40B4-BE49-F238E27FC236}">
                <a16:creationId xmlns:a16="http://schemas.microsoft.com/office/drawing/2014/main" id="{D0AF65A0-6CCD-4EC4-9D54-9C79480AF27C}"/>
              </a:ext>
            </a:extLst>
          </p:cNvPr>
          <p:cNvSpPr>
            <a:spLocks noChangeArrowheads="1"/>
          </p:cNvSpPr>
          <p:nvPr/>
        </p:nvSpPr>
        <p:spPr bwMode="auto">
          <a:xfrm>
            <a:off x="1818237" y="1737205"/>
            <a:ext cx="4232079" cy="2221713"/>
          </a:xfrm>
          <a:prstGeom prst="rect">
            <a:avLst/>
          </a:prstGeom>
          <a:solidFill>
            <a:srgbClr val="FF0000"/>
          </a:solidFill>
          <a:ln w="38100">
            <a:solidFill>
              <a:srgbClr val="FFFF00"/>
            </a:solidFill>
            <a:miter lim="800000"/>
            <a:headEnd/>
            <a:tailEnd/>
          </a:ln>
          <a:effectLst>
            <a:outerShdw blurRad="63500" sx="102000" sy="102000" algn="ctr" rotWithShape="0">
              <a:prstClr val="black">
                <a:alpha val="40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defRPr/>
            </a:pPr>
            <a:r>
              <a:rPr kumimoji="0" lang="zh-CN" altLang="en-US" sz="36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这个方案是</a:t>
            </a:r>
            <a:r>
              <a:rPr kumimoji="0" lang="en-US" altLang="zh-CN" sz="36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a:t>
            </a:r>
            <a:r>
              <a:rPr kumimoji="0" lang="zh-CN" altLang="en-US" sz="36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好”的方案吗？</a:t>
            </a:r>
          </a:p>
        </p:txBody>
      </p:sp>
    </p:spTree>
    <p:extLst>
      <p:ext uri="{BB962C8B-B14F-4D97-AF65-F5344CB8AC3E}">
        <p14:creationId xmlns:p14="http://schemas.microsoft.com/office/powerpoint/2010/main" val="2047474124"/>
      </p:ext>
    </p:extLst>
  </p:cSld>
  <p:clrMapOvr>
    <a:overrideClrMapping bg1="lt1" tx1="dk1" bg2="lt2" tx2="dk2" accent1="accent1" accent2="accent2" accent3="accent3" accent4="accent4" accent5="accent5" accent6="accent6" hlink="hlink" folHlink="folHlink"/>
  </p:clrMapOvr>
  <p:transition spd="slow">
    <p:push/>
    <p:sndAc>
      <p:stSnd>
        <p:snd r:embed="rId3" name="arrow.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_xmlsignatures/_rels/origin.sigs.rels><?xml version="1.0" encoding="UTF-8" standalone="yes"?>
<Relationships xmlns="http://schemas.openxmlformats.org/package/2006/relationships"><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0/09/xmldsig#rsa-sha1"/>
    <Reference Type="http://www.w3.org/2000/09/xmldsig#Object" URI="#idPackageObject">
      <DigestMethod Algorithm="http://www.w3.org/2000/09/xmldsig#sha1"/>
      <DigestValue>LrS1+fIAT213Q1/1xRTPw5xaSdA=</DigestValue>
    </Reference>
    <Reference Type="http://www.w3.org/2000/09/xmldsig#Object" URI="#idOfficeObject">
      <DigestMethod Algorithm="http://www.w3.org/2000/09/xmldsig#sha1"/>
      <DigestValue>vgUFiOy2ALjOieyCkl7buvClhFM=</DigestValue>
    </Reference>
    <Reference Type="http://uri.etsi.org/01903#SignedProperties" URI="#idSignedProperties">
      <Transforms>
        <Transform Algorithm="http://www.w3.org/TR/2001/REC-xml-c14n-20010315"/>
      </Transforms>
      <DigestMethod Algorithm="http://www.w3.org/2000/09/xmldsig#sha1"/>
      <DigestValue>S90hoK0RaIoV0IuhXBygRvyPaVI=</DigestValue>
    </Reference>
  </SignedInfo>
  <SignatureValue>V4k+P3QrgGh1hy7gKuXaOJN9lt+zjS2XrmBasd45loDZJnG5DoyYw1szksCwxNwUziLuBagFdopf
SUNYyVJIEPe4b0Zhb4pHaSlcpOkcLe8pV9NfdOE0C9bqGHv5o5y+C9CcuYH8EErA/1c4KnvcvNMe
I7A0iB/W1hskAkvt+nJkXC2DAkQz7LrktzbySIF6R1FaZdJXNcbPiG/fFGa8u4juRtjnJC6np/qp
RIS/8+bnNnOaWLcgqPpP7PaUyjmihYMUMog1GmyON0rgU5DwxhDuxZXwwpPRrOGWjBBpGrsSM2be
hVTVgTYz6Kp59X2X3d8HUJI2zqAhcxWEYaAQKw==</SignatureValue>
  <KeyInfo>
    <X509Data>
      <X509Certificate>MIIDBjCCAe6gAwIBAgIQSGCtZZO4a4RC3LxOu3SjKDANBgkqhkiG9w0BAQUFADARMQ8wDQYDVQQDEwZwYW5zaXIwIBcNMjAwNDIzMDMwOTIwWhgPMjEyMDAzMzAwMzA5MjBaMBExDzANBgNVBAMTBnBhbnNpcjCCASIwDQYJKoZIhvcNAQEBBQADggEPADCCAQoCggEBAK2jMH1xMCYVCGpbzSOwfHax4rC4QmuWmtdxVMRGOzghSudKNlXyhv7mQW0fUrjxNws0BjhVeR+jpyuncExWKoFygXJKv5kLCguyLprX9+TpTGzl35ui2X1Q95/HvrWcQZmTYKF03XxGQ1efrKw19qvHPL/bZZ6vnBPRqGHjIrYyZCeDjPH0HZZR/Zkr7HzDJYpkX+epKBgeBWg1Spt4EU6EXWPyGni1Edy/gVcjzGTi4HekdMph0Csyq0Cw+LpoyWoEUKQspKDaRb8LMfOXl/jAf6dJMYoZHGziqo7AcJoLGQzRWZW9243rJBreCM5QMmZggZi7wjXt4ulg37bVbvkCAwEAAaNYMFYwFQYDVR0lBA4wDAYKKwYBBAGCNwoDBDAyBgNVHREEKzApoCcGCisGAQQBgjcUAgOgGQwXcGFuc2lyQERFU0tUT1AtUFQ2R0E1SAAwCQYDVR0TBAIwADANBgkqhkiG9w0BAQUFAAOCAQEAohuNNHmMzks7ca0nR5FNqY0ygOwMxv+loAw4bSMwUtvPDbwMKoI59Q7ft7fV9OoGiwpZnE/TMn29Dz8gB+hWGc8wJ8p6MUMn9nj0rfA+7zA0cpe+adDXh+jsyRotOy9+oAItQ+4cGwChfB4FNt1z346IqvWgAhBdhYmKUPHgQH+OMb8w1AiGhw5+MLBG2waLTaZ6Uheh4/RWQBPvaGGtnKccVSCWkJ0EwKI+WWFWzA8AMQ5q2OeHN86QDeQQb5IOSJgBIX7MDZVO2qOjrrumiyZfQr3qLpuaI+G5U352QnIr4Au2hWtXtFC5YaGFdqEHgMKSR+1hwSq+NzgP+gc1iw==</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zU3xVjYU7a1ax8o9OQBgdxm5bvU=</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38"/>
            <mdssi:RelationshipReference xmlns:mdssi="http://schemas.openxmlformats.org/package/2006/digital-signature" SourceId="rId46"/>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41"/>
            <mdssi:RelationshipReference xmlns:mdssi="http://schemas.openxmlformats.org/package/2006/digital-signature" SourceId="rId54"/>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40"/>
            <mdssi:RelationshipReference xmlns:mdssi="http://schemas.openxmlformats.org/package/2006/digital-signature" SourceId="rId45"/>
            <mdssi:RelationshipReference xmlns:mdssi="http://schemas.openxmlformats.org/package/2006/digital-signature" SourceId="rId53"/>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49"/>
            <mdssi:RelationshipReference xmlns:mdssi="http://schemas.openxmlformats.org/package/2006/digital-signature" SourceId="rId57"/>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4"/>
            <mdssi:RelationshipReference xmlns:mdssi="http://schemas.openxmlformats.org/package/2006/digital-signature" SourceId="rId52"/>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43"/>
            <mdssi:RelationshipReference xmlns:mdssi="http://schemas.openxmlformats.org/package/2006/digital-signature" SourceId="rId48"/>
            <mdssi:RelationshipReference xmlns:mdssi="http://schemas.openxmlformats.org/package/2006/digital-signature" SourceId="rId56"/>
            <mdssi:RelationshipReference xmlns:mdssi="http://schemas.openxmlformats.org/package/2006/digital-signature" SourceId="rId8"/>
            <mdssi:RelationshipReference xmlns:mdssi="http://schemas.openxmlformats.org/package/2006/digital-signature" SourceId="rId51"/>
            <mdssi:RelationshipReference xmlns:mdssi="http://schemas.openxmlformats.org/package/2006/digital-signature" SourceId="rId3"/>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9"/>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42"/>
            <mdssi:RelationshipReference xmlns:mdssi="http://schemas.openxmlformats.org/package/2006/digital-signature" SourceId="rId47"/>
            <mdssi:RelationshipReference xmlns:mdssi="http://schemas.openxmlformats.org/package/2006/digital-signature" SourceId="rId50"/>
            <mdssi:RelationshipReference xmlns:mdssi="http://schemas.openxmlformats.org/package/2006/digital-signature" SourceId="rId55"/>
            <mdssi:RelationshipReference xmlns:mdssi="http://schemas.openxmlformats.org/package/2006/digital-signature" SourceId="rId7"/>
            <mdssi:RelationshipReference xmlns:mdssi="http://schemas.openxmlformats.org/package/2006/digital-signature" SourceId="rId12"/>
          </Transform>
          <Transform Algorithm="http://www.w3.org/TR/2001/REC-xml-c14n-20010315"/>
        </Transforms>
        <DigestMethod Algorithm="http://www.w3.org/2000/09/xmldsig#sha1"/>
        <DigestValue>wTcgAYjosPvLUJP1xQY1m6qIgrI=</DigestValue>
      </Reference>
      <Reference URI="/ppt/_rels/viewProps.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GPtOBSMdxJiokS7Gk4aNyO2k7Mg=</DigestValue>
      </Reference>
      <Reference URI="/ppt/commentAuthors.xml?ContentType=application/vnd.openxmlformats-officedocument.presentationml.commentAuthors+xml">
        <DigestMethod Algorithm="http://www.w3.org/2000/09/xmldsig#sha1"/>
        <DigestValue>8TsyS1O6FDlwch+QBXMlrc11x2I=</DigestValue>
      </Reference>
      <Reference URI="/ppt/handoutMasters/_rels/handout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OdhT0K1k8Q08a7bRarF9Zp2L0MQ=</DigestValue>
      </Reference>
      <Reference URI="/ppt/handoutMasters/handoutMaster1.xml?ContentType=application/vnd.openxmlformats-officedocument.presentationml.handoutMaster+xml">
        <DigestMethod Algorithm="http://www.w3.org/2000/09/xmldsig#sha1"/>
        <DigestValue>4851w7klld+7IFLE7FavVa358W4=</DigestValue>
      </Reference>
      <Reference URI="/ppt/media/audio1.wav?ContentType=audio/x-wav">
        <DigestMethod Algorithm="http://www.w3.org/2000/09/xmldsig#sha1"/>
        <DigestValue>01ymtg51svv0yE9UFotE3u37z/0=</DigestValue>
      </Reference>
      <Reference URI="/ppt/media/image1.jpg?ContentType=image/jpeg">
        <DigestMethod Algorithm="http://www.w3.org/2000/09/xmldsig#sha1"/>
        <DigestValue>sccB3L+iGMShPUDqheVZxYH/NrY=</DigestValue>
      </Reference>
      <Reference URI="/ppt/media/image2.png?ContentType=image/png">
        <DigestMethod Algorithm="http://www.w3.org/2000/09/xmldsig#sha1"/>
        <DigestValue>HiLSujsqolj39waoBoHYNw7251Q=</DigestValue>
      </Reference>
      <Reference URI="/ppt/media/image3.png?ContentType=image/png">
        <DigestMethod Algorithm="http://www.w3.org/2000/09/xmldsig#sha1"/>
        <DigestValue>30LeLU8BbMYRYvprHnh7+r1upjs=</DigestValue>
      </Reference>
      <Reference URI="/ppt/media/image4.png?ContentType=image/png">
        <DigestMethod Algorithm="http://www.w3.org/2000/09/xmldsig#sha1"/>
        <DigestValue>rz5NPE5ON196yOuQY9AImwPqLrA=</DigestValue>
      </Reference>
      <Reference URI="/ppt/media/image5.png?ContentType=image/png">
        <DigestMethod Algorithm="http://www.w3.org/2000/09/xmldsig#sha1"/>
        <DigestValue>495i/F3+/AiUSKGGs2J+M3fx/cs=</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UK+aZXLskzfb720BpdJb+pH62O8=</DigestValue>
      </Reference>
      <Reference URI="/ppt/notesMasters/notesMaster1.xml?ContentType=application/vnd.openxmlformats-officedocument.presentationml.notesMaster+xml">
        <DigestMethod Algorithm="http://www.w3.org/2000/09/xmldsig#sha1"/>
        <DigestValue>H3iH498annOwaDvNH7KuxnDnKrM=</DigestValue>
      </Reference>
      <Reference URI="/ppt/presentation.xml?ContentType=application/vnd.openxmlformats-officedocument.presentationml.presentation.main+xml">
        <DigestMethod Algorithm="http://www.w3.org/2000/09/xmldsig#sha1"/>
        <DigestValue>DtOyEE8DjBsMrpzgWm8TFMiugfA=</DigestValue>
      </Reference>
      <Reference URI="/ppt/presProps.xml?ContentType=application/vnd.openxmlformats-officedocument.presentationml.presProps+xml">
        <DigestMethod Algorithm="http://www.w3.org/2000/09/xmldsig#sha1"/>
        <DigestValue>q04HJcRh6B2aLuBQmWdl2bCd7ig=</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slideLayout1.xml?ContentType=application/vnd.openxmlformats-officedocument.presentationml.slideLayout+xml">
        <DigestMethod Algorithm="http://www.w3.org/2000/09/xmldsig#sha1"/>
        <DigestValue>tdsvPIByXOFguejIseUymZXHguk=</DigestValue>
      </Reference>
      <Reference URI="/ppt/slideLayouts/slideLayout10.xml?ContentType=application/vnd.openxmlformats-officedocument.presentationml.slideLayout+xml">
        <DigestMethod Algorithm="http://www.w3.org/2000/09/xmldsig#sha1"/>
        <DigestValue>cHs0MLWkZCtjFMHqv8wZ15niN5k=</DigestValue>
      </Reference>
      <Reference URI="/ppt/slideLayouts/slideLayout11.xml?ContentType=application/vnd.openxmlformats-officedocument.presentationml.slideLayout+xml">
        <DigestMethod Algorithm="http://www.w3.org/2000/09/xmldsig#sha1"/>
        <DigestValue>SvIB5KNrG+WB51NelzUXaHKlGOc=</DigestValue>
      </Reference>
      <Reference URI="/ppt/slideLayouts/slideLayout2.xml?ContentType=application/vnd.openxmlformats-officedocument.presentationml.slideLayout+xml">
        <DigestMethod Algorithm="http://www.w3.org/2000/09/xmldsig#sha1"/>
        <DigestValue>ioAVoxV55/vSa7WSVuDGah0MSu0=</DigestValue>
      </Reference>
      <Reference URI="/ppt/slideLayouts/slideLayout3.xml?ContentType=application/vnd.openxmlformats-officedocument.presentationml.slideLayout+xml">
        <DigestMethod Algorithm="http://www.w3.org/2000/09/xmldsig#sha1"/>
        <DigestValue>FL285e3aQZml2f6BmTVoN3/bLVA=</DigestValue>
      </Reference>
      <Reference URI="/ppt/slideLayouts/slideLayout4.xml?ContentType=application/vnd.openxmlformats-officedocument.presentationml.slideLayout+xml">
        <DigestMethod Algorithm="http://www.w3.org/2000/09/xmldsig#sha1"/>
        <DigestValue>2naUuVUjPU9YnZdfY9XQ0VYA27g=</DigestValue>
      </Reference>
      <Reference URI="/ppt/slideLayouts/slideLayout5.xml?ContentType=application/vnd.openxmlformats-officedocument.presentationml.slideLayout+xml">
        <DigestMethod Algorithm="http://www.w3.org/2000/09/xmldsig#sha1"/>
        <DigestValue>WEtCplHUFnXnZrTDjcnVPONFxkk=</DigestValue>
      </Reference>
      <Reference URI="/ppt/slideLayouts/slideLayout6.xml?ContentType=application/vnd.openxmlformats-officedocument.presentationml.slideLayout+xml">
        <DigestMethod Algorithm="http://www.w3.org/2000/09/xmldsig#sha1"/>
        <DigestValue>dEPkMWTYnb+OHNwD6oR0whHEuTQ=</DigestValue>
      </Reference>
      <Reference URI="/ppt/slideLayouts/slideLayout7.xml?ContentType=application/vnd.openxmlformats-officedocument.presentationml.slideLayout+xml">
        <DigestMethod Algorithm="http://www.w3.org/2000/09/xmldsig#sha1"/>
        <DigestValue>JP1Hcl2kT+bD/1yQnhgW7ZT3ABc=</DigestValue>
      </Reference>
      <Reference URI="/ppt/slideLayouts/slideLayout8.xml?ContentType=application/vnd.openxmlformats-officedocument.presentationml.slideLayout+xml">
        <DigestMethod Algorithm="http://www.w3.org/2000/09/xmldsig#sha1"/>
        <DigestValue>jd3PI1u3itqa3dJKgwHi5/OGbno=</DigestValue>
      </Reference>
      <Reference URI="/ppt/slideLayouts/slideLayout9.xml?ContentType=application/vnd.openxmlformats-officedocument.presentationml.slideLayout+xml">
        <DigestMethod Algorithm="http://www.w3.org/2000/09/xmldsig#sha1"/>
        <DigestValue>xv22p8oGy/qbvBm08sQAsF/k7qE=</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Transform>
          <Transform Algorithm="http://www.w3.org/TR/2001/REC-xml-c14n-20010315"/>
        </Transforms>
        <DigestMethod Algorithm="http://www.w3.org/2000/09/xmldsig#sha1"/>
        <DigestValue>1xtdrECJAYb/5OdwLyJOHsRHosY=</DigestValue>
      </Reference>
      <Reference URI="/ppt/slideMasters/slideMaster1.xml?ContentType=application/vnd.openxmlformats-officedocument.presentationml.slideMaster+xml">
        <DigestMethod Algorithm="http://www.w3.org/2000/09/xmldsig#sha1"/>
        <DigestValue>hssGG2zV1lqBRcPJsvnrF/6b7w4=</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6/prHu1x5smBwMGCyO3ErSNSq0o=</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Transform>
          <Transform Algorithm="http://www.w3.org/TR/2001/REC-xml-c14n-20010315"/>
        </Transforms>
        <DigestMethod Algorithm="http://www.w3.org/2000/09/xmldsig#sha1"/>
        <DigestValue>VfK3fXpSs9duj9/WkgeeDUyjf6w=</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hjexKHFyzbz8ls0nthzFe05rugM=</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ClewwsyHsbKKGGByzGhflB1yGDM=</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XP5Z8h7IFpTlbPt2C4JacrsgZFQ=</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Siv/HQopwZ83Q5kLHOsLqRb8Ihs=</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bISDG35nTzKf1rFqAKx1MffRCHs=</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bISDG35nTzKf1rFqAKx1MffRCHs=</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bISDG35nTzKf1rFqAKx1MffRCHs=</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XP5Z8h7IFpTlbPt2C4JacrsgZFQ=</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Pp9uppY6Kr3cYGvl4v6iofjWYFY=</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ClewwsyHsbKKGGByzGhflB1yGDM=</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bISDG35nTzKf1rFqAKx1MffRCHs=</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bISDG35nTzKf1rFqAKx1MffRCHs=</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bISDG35nTzKf1rFqAKx1MffRCHs=</DigestValue>
      </Reference>
      <Reference URI="/ppt/slides/_rels/slide2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bISDG35nTzKf1rFqAKx1MffRCHs=</DigestValue>
      </Reference>
      <Reference URI="/ppt/slides/_rels/slide2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bISDG35nTzKf1rFqAKx1MffRCHs=</DigestValue>
      </Reference>
      <Reference URI="/ppt/slides/_rels/slide25.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XP5Z8h7IFpTlbPt2C4JacrsgZFQ=</DigestValue>
      </Reference>
      <Reference URI="/ppt/slides/_rels/slide2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XP5Z8h7IFpTlbPt2C4JacrsgZFQ=</DigestValue>
      </Reference>
      <Reference URI="/ppt/slides/_rels/slide2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XP5Z8h7IFpTlbPt2C4JacrsgZFQ=</DigestValue>
      </Reference>
      <Reference URI="/ppt/slides/_rels/slide2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XP5Z8h7IFpTlbPt2C4JacrsgZFQ=</DigestValue>
      </Reference>
      <Reference URI="/ppt/slides/_rels/slide2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XP5Z8h7IFpTlbPt2C4JacrsgZFQ=</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gOCv2F1TO49jKiSMemcz+Y+chWI=</DigestValue>
      </Reference>
      <Reference URI="/ppt/slides/_rels/slide3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XP5Z8h7IFpTlbPt2C4JacrsgZFQ=</DigestValue>
      </Reference>
      <Reference URI="/ppt/slides/_rels/slide3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bISDG35nTzKf1rFqAKx1MffRCHs=</DigestValue>
      </Reference>
      <Reference URI="/ppt/slides/_rels/slide3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XP5Z8h7IFpTlbPt2C4JacrsgZFQ=</DigestValue>
      </Reference>
      <Reference URI="/ppt/slides/_rels/slide3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bISDG35nTzKf1rFqAKx1MffRCHs=</DigestValue>
      </Reference>
      <Reference URI="/ppt/slides/_rels/slide34.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XP5Z8h7IFpTlbPt2C4JacrsgZFQ=</DigestValue>
      </Reference>
      <Reference URI="/ppt/slides/_rels/slide3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XP5Z8h7IFpTlbPt2C4JacrsgZFQ=</DigestValue>
      </Reference>
      <Reference URI="/ppt/slides/_rels/slide3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bISDG35nTzKf1rFqAKx1MffRCHs=</DigestValue>
      </Reference>
      <Reference URI="/ppt/slides/_rels/slide3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bISDG35nTzKf1rFqAKx1MffRCHs=</DigestValue>
      </Reference>
      <Reference URI="/ppt/slides/_rels/slide3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Jh8RhktDt1+8ko0vob6YLaUbIHQ=</DigestValue>
      </Reference>
      <Reference URI="/ppt/slides/_rels/slide3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bISDG35nTzKf1rFqAKx1MffRCHs=</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Transform>
          <Transform Algorithm="http://www.w3.org/TR/2001/REC-xml-c14n-20010315"/>
        </Transforms>
        <DigestMethod Algorithm="http://www.w3.org/2000/09/xmldsig#sha1"/>
        <DigestValue>5xs7TK9EkDbBffFMti2WJu/JfZk=</DigestValue>
      </Reference>
      <Reference URI="/ppt/slides/_rels/slide4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bISDG35nTzKf1rFqAKx1MffRCHs=</DigestValue>
      </Reference>
      <Reference URI="/ppt/slides/_rels/slide4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XP5Z8h7IFpTlbPt2C4JacrsgZFQ=</DigestValue>
      </Reference>
      <Reference URI="/ppt/slides/_rels/slide4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ClewwsyHsbKKGGByzGhflB1yGDM=</DigestValue>
      </Reference>
      <Reference URI="/ppt/slides/_rels/slide43.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5LK47vG7kg8lUKsFkYivF9FSFkc=</DigestValue>
      </Reference>
      <Reference URI="/ppt/slides/_rels/slide4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bISDG35nTzKf1rFqAKx1MffRCHs=</DigestValue>
      </Reference>
      <Reference URI="/ppt/slides/_rels/slide4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bISDG35nTzKf1rFqAKx1MffRCHs=</DigestValue>
      </Reference>
      <Reference URI="/ppt/slides/_rels/slide4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bISDG35nTzKf1rFqAKx1MffRCHs=</DigestValue>
      </Reference>
      <Reference URI="/ppt/slides/_rels/slide4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n5HWdqGCNOwnBc11o0YCLatpfBQ=</DigestValue>
      </Reference>
      <Reference URI="/ppt/slides/_rels/slide4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XP5Z8h7IFpTlbPt2C4JacrsgZFQ=</DigestValue>
      </Reference>
      <Reference URI="/ppt/slides/_rels/slide4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bISDG35nTzKf1rFqAKx1MffRCHs=</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Transform>
          <Transform Algorithm="http://www.w3.org/TR/2001/REC-xml-c14n-20010315"/>
        </Transforms>
        <DigestMethod Algorithm="http://www.w3.org/2000/09/xmldsig#sha1"/>
        <DigestValue>uz1IB7i3tJuRuQpM/knaHZrsCt8=</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3v42Mn1VxVe4gYXYyLuhvH8fHW8=</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oLCX7PD+A0PFpK4C+CfePceLlfs=</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bdBDwFkYehYS7faW91q6okxWPRo=</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dS1tvB3Gc2hXCxu71l0vei+BJFk=</DigestValue>
      </Reference>
      <Reference URI="/ppt/slides/slide1.xml?ContentType=application/vnd.openxmlformats-officedocument.presentationml.slide+xml">
        <DigestMethod Algorithm="http://www.w3.org/2000/09/xmldsig#sha1"/>
        <DigestValue>g3DIFymYnI+CO90Na0L4RWbWM0U=</DigestValue>
      </Reference>
      <Reference URI="/ppt/slides/slide10.xml?ContentType=application/vnd.openxmlformats-officedocument.presentationml.slide+xml">
        <DigestMethod Algorithm="http://www.w3.org/2000/09/xmldsig#sha1"/>
        <DigestValue>/MrOuZ3J7jSOHFCF9sbRNBJAyIM=</DigestValue>
      </Reference>
      <Reference URI="/ppt/slides/slide11.xml?ContentType=application/vnd.openxmlformats-officedocument.presentationml.slide+xml">
        <DigestMethod Algorithm="http://www.w3.org/2000/09/xmldsig#sha1"/>
        <DigestValue>gYj1E8YIIsGiFjseOfSrJssIeWU=</DigestValue>
      </Reference>
      <Reference URI="/ppt/slides/slide12.xml?ContentType=application/vnd.openxmlformats-officedocument.presentationml.slide+xml">
        <DigestMethod Algorithm="http://www.w3.org/2000/09/xmldsig#sha1"/>
        <DigestValue>oKm/D1PtOmUsa5z9JwAmiYsbuto=</DigestValue>
      </Reference>
      <Reference URI="/ppt/slides/slide13.xml?ContentType=application/vnd.openxmlformats-officedocument.presentationml.slide+xml">
        <DigestMethod Algorithm="http://www.w3.org/2000/09/xmldsig#sha1"/>
        <DigestValue>QoQ/M7ZIdzR7Pw/FZLS71fItKV0=</DigestValue>
      </Reference>
      <Reference URI="/ppt/slides/slide14.xml?ContentType=application/vnd.openxmlformats-officedocument.presentationml.slide+xml">
        <DigestMethod Algorithm="http://www.w3.org/2000/09/xmldsig#sha1"/>
        <DigestValue>Pfn13BTt+il2DpmPVxj5HQM/Ny0=</DigestValue>
      </Reference>
      <Reference URI="/ppt/slides/slide15.xml?ContentType=application/vnd.openxmlformats-officedocument.presentationml.slide+xml">
        <DigestMethod Algorithm="http://www.w3.org/2000/09/xmldsig#sha1"/>
        <DigestValue>zelsgsT9bMUtAlMajL2+drNW4ZI=</DigestValue>
      </Reference>
      <Reference URI="/ppt/slides/slide16.xml?ContentType=application/vnd.openxmlformats-officedocument.presentationml.slide+xml">
        <DigestMethod Algorithm="http://www.w3.org/2000/09/xmldsig#sha1"/>
        <DigestValue>0Z3PLhV2/5OkfK9kIyTPJMa9F1o=</DigestValue>
      </Reference>
      <Reference URI="/ppt/slides/slide17.xml?ContentType=application/vnd.openxmlformats-officedocument.presentationml.slide+xml">
        <DigestMethod Algorithm="http://www.w3.org/2000/09/xmldsig#sha1"/>
        <DigestValue>VqKBI2nRx0vXNysGWDjBAVXKwP4=</DigestValue>
      </Reference>
      <Reference URI="/ppt/slides/slide18.xml?ContentType=application/vnd.openxmlformats-officedocument.presentationml.slide+xml">
        <DigestMethod Algorithm="http://www.w3.org/2000/09/xmldsig#sha1"/>
        <DigestValue>JoxsGWQsYkBHHjkGgEooVbpRYAM=</DigestValue>
      </Reference>
      <Reference URI="/ppt/slides/slide19.xml?ContentType=application/vnd.openxmlformats-officedocument.presentationml.slide+xml">
        <DigestMethod Algorithm="http://www.w3.org/2000/09/xmldsig#sha1"/>
        <DigestValue>nzZgLBuzbVEX5UmRwwqxfYeuodU=</DigestValue>
      </Reference>
      <Reference URI="/ppt/slides/slide2.xml?ContentType=application/vnd.openxmlformats-officedocument.presentationml.slide+xml">
        <DigestMethod Algorithm="http://www.w3.org/2000/09/xmldsig#sha1"/>
        <DigestValue>mMH3czUgQuOWSaHRz2DPf4JksrU=</DigestValue>
      </Reference>
      <Reference URI="/ppt/slides/slide20.xml?ContentType=application/vnd.openxmlformats-officedocument.presentationml.slide+xml">
        <DigestMethod Algorithm="http://www.w3.org/2000/09/xmldsig#sha1"/>
        <DigestValue>dSjMA+WmAkIVCNzu29vGOq9Mv+4=</DigestValue>
      </Reference>
      <Reference URI="/ppt/slides/slide21.xml?ContentType=application/vnd.openxmlformats-officedocument.presentationml.slide+xml">
        <DigestMethod Algorithm="http://www.w3.org/2000/09/xmldsig#sha1"/>
        <DigestValue>oApVpPR0ZejPytYlo8wj9ZOTTrk=</DigestValue>
      </Reference>
      <Reference URI="/ppt/slides/slide22.xml?ContentType=application/vnd.openxmlformats-officedocument.presentationml.slide+xml">
        <DigestMethod Algorithm="http://www.w3.org/2000/09/xmldsig#sha1"/>
        <DigestValue>N/5sq6VkfnyFFKO0xLDnKDej6yY=</DigestValue>
      </Reference>
      <Reference URI="/ppt/slides/slide23.xml?ContentType=application/vnd.openxmlformats-officedocument.presentationml.slide+xml">
        <DigestMethod Algorithm="http://www.w3.org/2000/09/xmldsig#sha1"/>
        <DigestValue>htTSYubFWPS5AEmNHOaBrckzLtE=</DigestValue>
      </Reference>
      <Reference URI="/ppt/slides/slide24.xml?ContentType=application/vnd.openxmlformats-officedocument.presentationml.slide+xml">
        <DigestMethod Algorithm="http://www.w3.org/2000/09/xmldsig#sha1"/>
        <DigestValue>WEuynPOJ0oWOF1yGuj9m8rab4Kg=</DigestValue>
      </Reference>
      <Reference URI="/ppt/slides/slide25.xml?ContentType=application/vnd.openxmlformats-officedocument.presentationml.slide+xml">
        <DigestMethod Algorithm="http://www.w3.org/2000/09/xmldsig#sha1"/>
        <DigestValue>U6HGCoCtUGhVeOkL2igVb4tHOcA=</DigestValue>
      </Reference>
      <Reference URI="/ppt/slides/slide26.xml?ContentType=application/vnd.openxmlformats-officedocument.presentationml.slide+xml">
        <DigestMethod Algorithm="http://www.w3.org/2000/09/xmldsig#sha1"/>
        <DigestValue>SGpz/C6kY3zxP/sCZUZ36SnGwvg=</DigestValue>
      </Reference>
      <Reference URI="/ppt/slides/slide27.xml?ContentType=application/vnd.openxmlformats-officedocument.presentationml.slide+xml">
        <DigestMethod Algorithm="http://www.w3.org/2000/09/xmldsig#sha1"/>
        <DigestValue>8Rv0YPG9kDv8cS+7ufMYO7B8vIY=</DigestValue>
      </Reference>
      <Reference URI="/ppt/slides/slide28.xml?ContentType=application/vnd.openxmlformats-officedocument.presentationml.slide+xml">
        <DigestMethod Algorithm="http://www.w3.org/2000/09/xmldsig#sha1"/>
        <DigestValue>x+bB9euwiYX3Kvjy48wO/UK+Ha4=</DigestValue>
      </Reference>
      <Reference URI="/ppt/slides/slide29.xml?ContentType=application/vnd.openxmlformats-officedocument.presentationml.slide+xml">
        <DigestMethod Algorithm="http://www.w3.org/2000/09/xmldsig#sha1"/>
        <DigestValue>aJNxi4wUxfv/VX6vP6J7HmTVLCw=</DigestValue>
      </Reference>
      <Reference URI="/ppt/slides/slide3.xml?ContentType=application/vnd.openxmlformats-officedocument.presentationml.slide+xml">
        <DigestMethod Algorithm="http://www.w3.org/2000/09/xmldsig#sha1"/>
        <DigestValue>7Cvu8AivWGLLJ8c+V6XrtX9b7jE=</DigestValue>
      </Reference>
      <Reference URI="/ppt/slides/slide30.xml?ContentType=application/vnd.openxmlformats-officedocument.presentationml.slide+xml">
        <DigestMethod Algorithm="http://www.w3.org/2000/09/xmldsig#sha1"/>
        <DigestValue>Ds1fvLqZYY6Mk5CQtuzc/HfvugE=</DigestValue>
      </Reference>
      <Reference URI="/ppt/slides/slide31.xml?ContentType=application/vnd.openxmlformats-officedocument.presentationml.slide+xml">
        <DigestMethod Algorithm="http://www.w3.org/2000/09/xmldsig#sha1"/>
        <DigestValue>htD+Kdlu20ZfrHpT80KX/38dSX8=</DigestValue>
      </Reference>
      <Reference URI="/ppt/slides/slide32.xml?ContentType=application/vnd.openxmlformats-officedocument.presentationml.slide+xml">
        <DigestMethod Algorithm="http://www.w3.org/2000/09/xmldsig#sha1"/>
        <DigestValue>WG8DZgj57V6DHv07Ud9OQenq4W8=</DigestValue>
      </Reference>
      <Reference URI="/ppt/slides/slide33.xml?ContentType=application/vnd.openxmlformats-officedocument.presentationml.slide+xml">
        <DigestMethod Algorithm="http://www.w3.org/2000/09/xmldsig#sha1"/>
        <DigestValue>g6/h1KIXvOu3yqZ0QrWE8PuyQ+Y=</DigestValue>
      </Reference>
      <Reference URI="/ppt/slides/slide34.xml?ContentType=application/vnd.openxmlformats-officedocument.presentationml.slide+xml">
        <DigestMethod Algorithm="http://www.w3.org/2000/09/xmldsig#sha1"/>
        <DigestValue>A236OhI9o7Bd33t7CJ1s9Wwyvso=</DigestValue>
      </Reference>
      <Reference URI="/ppt/slides/slide35.xml?ContentType=application/vnd.openxmlformats-officedocument.presentationml.slide+xml">
        <DigestMethod Algorithm="http://www.w3.org/2000/09/xmldsig#sha1"/>
        <DigestValue>ntbB8vSSQYe9puKjPqegpbdU7Oo=</DigestValue>
      </Reference>
      <Reference URI="/ppt/slides/slide36.xml?ContentType=application/vnd.openxmlformats-officedocument.presentationml.slide+xml">
        <DigestMethod Algorithm="http://www.w3.org/2000/09/xmldsig#sha1"/>
        <DigestValue>K16It/iEDVpD+8/tE8hpaWTH5Co=</DigestValue>
      </Reference>
      <Reference URI="/ppt/slides/slide37.xml?ContentType=application/vnd.openxmlformats-officedocument.presentationml.slide+xml">
        <DigestMethod Algorithm="http://www.w3.org/2000/09/xmldsig#sha1"/>
        <DigestValue>gNdQpDeIK9zx350aB3hBlzdgvyw=</DigestValue>
      </Reference>
      <Reference URI="/ppt/slides/slide38.xml?ContentType=application/vnd.openxmlformats-officedocument.presentationml.slide+xml">
        <DigestMethod Algorithm="http://www.w3.org/2000/09/xmldsig#sha1"/>
        <DigestValue>GRu5VNG3aKBpZaCBBqbX3+NeYrk=</DigestValue>
      </Reference>
      <Reference URI="/ppt/slides/slide39.xml?ContentType=application/vnd.openxmlformats-officedocument.presentationml.slide+xml">
        <DigestMethod Algorithm="http://www.w3.org/2000/09/xmldsig#sha1"/>
        <DigestValue>AZW8we0ezviuuDAo3nmkqMMh520=</DigestValue>
      </Reference>
      <Reference URI="/ppt/slides/slide4.xml?ContentType=application/vnd.openxmlformats-officedocument.presentationml.slide+xml">
        <DigestMethod Algorithm="http://www.w3.org/2000/09/xmldsig#sha1"/>
        <DigestValue>ibQ1edGpuQbOUeyB6wAuGu/2vsA=</DigestValue>
      </Reference>
      <Reference URI="/ppt/slides/slide40.xml?ContentType=application/vnd.openxmlformats-officedocument.presentationml.slide+xml">
        <DigestMethod Algorithm="http://www.w3.org/2000/09/xmldsig#sha1"/>
        <DigestValue>OysJyNnDW3bdjMGXB4FqBrBn/F4=</DigestValue>
      </Reference>
      <Reference URI="/ppt/slides/slide41.xml?ContentType=application/vnd.openxmlformats-officedocument.presentationml.slide+xml">
        <DigestMethod Algorithm="http://www.w3.org/2000/09/xmldsig#sha1"/>
        <DigestValue>ZrACIg94hqpMqiTWl1OgJi5ZvvM=</DigestValue>
      </Reference>
      <Reference URI="/ppt/slides/slide42.xml?ContentType=application/vnd.openxmlformats-officedocument.presentationml.slide+xml">
        <DigestMethod Algorithm="http://www.w3.org/2000/09/xmldsig#sha1"/>
        <DigestValue>LpykRmMYwCw64AM1YCfs5873cUM=</DigestValue>
      </Reference>
      <Reference URI="/ppt/slides/slide43.xml?ContentType=application/vnd.openxmlformats-officedocument.presentationml.slide+xml">
        <DigestMethod Algorithm="http://www.w3.org/2000/09/xmldsig#sha1"/>
        <DigestValue>5efMQzu4+Nw6i5HHdGu7PX802g4=</DigestValue>
      </Reference>
      <Reference URI="/ppt/slides/slide44.xml?ContentType=application/vnd.openxmlformats-officedocument.presentationml.slide+xml">
        <DigestMethod Algorithm="http://www.w3.org/2000/09/xmldsig#sha1"/>
        <DigestValue>lu4h0S0wEDadn3aEC9emjOUWRww=</DigestValue>
      </Reference>
      <Reference URI="/ppt/slides/slide45.xml?ContentType=application/vnd.openxmlformats-officedocument.presentationml.slide+xml">
        <DigestMethod Algorithm="http://www.w3.org/2000/09/xmldsig#sha1"/>
        <DigestValue>NwqZj5OFrzSaQ0Ro2d4wR/hs7xc=</DigestValue>
      </Reference>
      <Reference URI="/ppt/slides/slide46.xml?ContentType=application/vnd.openxmlformats-officedocument.presentationml.slide+xml">
        <DigestMethod Algorithm="http://www.w3.org/2000/09/xmldsig#sha1"/>
        <DigestValue>mzdhO8tJ4aMtcg93rRJItHqh+DE=</DigestValue>
      </Reference>
      <Reference URI="/ppt/slides/slide47.xml?ContentType=application/vnd.openxmlformats-officedocument.presentationml.slide+xml">
        <DigestMethod Algorithm="http://www.w3.org/2000/09/xmldsig#sha1"/>
        <DigestValue>4AEU2Ae1VNlUk0Ui80q6H1uR44Q=</DigestValue>
      </Reference>
      <Reference URI="/ppt/slides/slide48.xml?ContentType=application/vnd.openxmlformats-officedocument.presentationml.slide+xml">
        <DigestMethod Algorithm="http://www.w3.org/2000/09/xmldsig#sha1"/>
        <DigestValue>nS2qdmc35GXjIxzqIN4L1NgxF2A=</DigestValue>
      </Reference>
      <Reference URI="/ppt/slides/slide49.xml?ContentType=application/vnd.openxmlformats-officedocument.presentationml.slide+xml">
        <DigestMethod Algorithm="http://www.w3.org/2000/09/xmldsig#sha1"/>
        <DigestValue>rPM/3VvzU+eN8SHQIpmomPZRSF8=</DigestValue>
      </Reference>
      <Reference URI="/ppt/slides/slide5.xml?ContentType=application/vnd.openxmlformats-officedocument.presentationml.slide+xml">
        <DigestMethod Algorithm="http://www.w3.org/2000/09/xmldsig#sha1"/>
        <DigestValue>tTTVbeuuuvWU+kmK//GwM1T2uv4=</DigestValue>
      </Reference>
      <Reference URI="/ppt/slides/slide6.xml?ContentType=application/vnd.openxmlformats-officedocument.presentationml.slide+xml">
        <DigestMethod Algorithm="http://www.w3.org/2000/09/xmldsig#sha1"/>
        <DigestValue>JkGy7O2hHFLGcKgCYAzRpST4720=</DigestValue>
      </Reference>
      <Reference URI="/ppt/slides/slide7.xml?ContentType=application/vnd.openxmlformats-officedocument.presentationml.slide+xml">
        <DigestMethod Algorithm="http://www.w3.org/2000/09/xmldsig#sha1"/>
        <DigestValue>8k242vIgQl0piBq6VORzX8QcI78=</DigestValue>
      </Reference>
      <Reference URI="/ppt/slides/slide8.xml?ContentType=application/vnd.openxmlformats-officedocument.presentationml.slide+xml">
        <DigestMethod Algorithm="http://www.w3.org/2000/09/xmldsig#sha1"/>
        <DigestValue>KP+P/IkZVXwSB+6W0f+zYXO2Sig=</DigestValue>
      </Reference>
      <Reference URI="/ppt/slides/slide9.xml?ContentType=application/vnd.openxmlformats-officedocument.presentationml.slide+xml">
        <DigestMethod Algorithm="http://www.w3.org/2000/09/xmldsig#sha1"/>
        <DigestValue>h3Y/v+vwu/lAWT+b/nmwzaCUhYU=</DigestValue>
      </Reference>
      <Reference URI="/ppt/tableStyles.xml?ContentType=application/vnd.openxmlformats-officedocument.presentationml.tableStyles+xml">
        <DigestMethod Algorithm="http://www.w3.org/2000/09/xmldsig#sha1"/>
        <DigestValue>Sb/RPtAhmbAEvwoBmllvEndY2SY=</DigestValue>
      </Reference>
      <Reference URI="/ppt/theme/theme1.xml?ContentType=application/vnd.openxmlformats-officedocument.theme+xml">
        <DigestMethod Algorithm="http://www.w3.org/2000/09/xmldsig#sha1"/>
        <DigestValue>K7HpBl6seRmDSrgfNh04HH4YEfA=</DigestValue>
      </Reference>
      <Reference URI="/ppt/theme/theme2.xml?ContentType=application/vnd.openxmlformats-officedocument.theme+xml">
        <DigestMethod Algorithm="http://www.w3.org/2000/09/xmldsig#sha1"/>
        <DigestValue>Kt1T/dAZtJZqTJIWEvac9Ngr3Y0=</DigestValue>
      </Reference>
      <Reference URI="/ppt/theme/theme3.xml?ContentType=application/vnd.openxmlformats-officedocument.theme+xml">
        <DigestMethod Algorithm="http://www.w3.org/2000/09/xmldsig#sha1"/>
        <DigestValue>IuyRTW3U5RBaB3MuoimtzKC97bE=</DigestValue>
      </Reference>
      <Reference URI="/ppt/theme/themeOverride1.xml?ContentType=application/vnd.openxmlformats-officedocument.themeOverride+xml">
        <DigestMethod Algorithm="http://www.w3.org/2000/09/xmldsig#sha1"/>
        <DigestValue>5ryaRm9lZ0Kr89yAU1beAgOCKg0=</DigestValue>
      </Reference>
      <Reference URI="/ppt/theme/themeOverride10.xml?ContentType=application/vnd.openxmlformats-officedocument.themeOverride+xml">
        <DigestMethod Algorithm="http://www.w3.org/2000/09/xmldsig#sha1"/>
        <DigestValue>5ryaRm9lZ0Kr89yAU1beAgOCKg0=</DigestValue>
      </Reference>
      <Reference URI="/ppt/theme/themeOverride2.xml?ContentType=application/vnd.openxmlformats-officedocument.themeOverride+xml">
        <DigestMethod Algorithm="http://www.w3.org/2000/09/xmldsig#sha1"/>
        <DigestValue>5ryaRm9lZ0Kr89yAU1beAgOCKg0=</DigestValue>
      </Reference>
      <Reference URI="/ppt/theme/themeOverride3.xml?ContentType=application/vnd.openxmlformats-officedocument.themeOverride+xml">
        <DigestMethod Algorithm="http://www.w3.org/2000/09/xmldsig#sha1"/>
        <DigestValue>5ryaRm9lZ0Kr89yAU1beAgOCKg0=</DigestValue>
      </Reference>
      <Reference URI="/ppt/theme/themeOverride4.xml?ContentType=application/vnd.openxmlformats-officedocument.themeOverride+xml">
        <DigestMethod Algorithm="http://www.w3.org/2000/09/xmldsig#sha1"/>
        <DigestValue>5ryaRm9lZ0Kr89yAU1beAgOCKg0=</DigestValue>
      </Reference>
      <Reference URI="/ppt/theme/themeOverride5.xml?ContentType=application/vnd.openxmlformats-officedocument.themeOverride+xml">
        <DigestMethod Algorithm="http://www.w3.org/2000/09/xmldsig#sha1"/>
        <DigestValue>5ryaRm9lZ0Kr89yAU1beAgOCKg0=</DigestValue>
      </Reference>
      <Reference URI="/ppt/theme/themeOverride6.xml?ContentType=application/vnd.openxmlformats-officedocument.themeOverride+xml">
        <DigestMethod Algorithm="http://www.w3.org/2000/09/xmldsig#sha1"/>
        <DigestValue>5ryaRm9lZ0Kr89yAU1beAgOCKg0=</DigestValue>
      </Reference>
      <Reference URI="/ppt/theme/themeOverride7.xml?ContentType=application/vnd.openxmlformats-officedocument.themeOverride+xml">
        <DigestMethod Algorithm="http://www.w3.org/2000/09/xmldsig#sha1"/>
        <DigestValue>5ryaRm9lZ0Kr89yAU1beAgOCKg0=</DigestValue>
      </Reference>
      <Reference URI="/ppt/theme/themeOverride8.xml?ContentType=application/vnd.openxmlformats-officedocument.themeOverride+xml">
        <DigestMethod Algorithm="http://www.w3.org/2000/09/xmldsig#sha1"/>
        <DigestValue>5ryaRm9lZ0Kr89yAU1beAgOCKg0=</DigestValue>
      </Reference>
      <Reference URI="/ppt/theme/themeOverride9.xml?ContentType=application/vnd.openxmlformats-officedocument.themeOverride+xml">
        <DigestMethod Algorithm="http://www.w3.org/2000/09/xmldsig#sha1"/>
        <DigestValue>5ryaRm9lZ0Kr89yAU1beAgOCKg0=</DigestValue>
      </Reference>
      <Reference URI="/ppt/viewProps.xml?ContentType=application/vnd.openxmlformats-officedocument.presentationml.viewProps+xml">
        <DigestMethod Algorithm="http://www.w3.org/2000/09/xmldsig#sha1"/>
        <DigestValue>iMYLmyDrLnjNtwHifXev/NdTP+Q=</DigestValue>
      </Reference>
    </Manifest>
    <SignatureProperties>
      <SignatureProperty Id="idSignatureTime" Target="#idPackageSignature">
        <mdssi:SignatureTime xmlns:mdssi="http://schemas.openxmlformats.org/package/2006/digital-signature">
          <mdssi:Format>YYYY-MM-DDThh:mm:ssTZD</mdssi:Format>
          <mdssi:Value>2020-05-15T08:09:52Z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
          <WindowsVersion>10.0</WindowsVersion>
          <OfficeVersion>16.0.12730/20</OfficeVersion>
          <ApplicationVersion>16.0.12730</ApplicationVersion>
          <Monitors>1</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2020-05-15T08:09:52Z</xd:SigningTime>
          <xd:SigningCertificate>
            <xd:Cert>
              <xd:CertDigest>
                <DigestMethod Algorithm="http://www.w3.org/2000/09/xmldsig#sha1"/>
                <DigestValue>Dc9RSIC/kK98tiuHuEjQfSf71DM=</DigestValue>
              </xd:CertDigest>
              <xd:IssuerSerial>
                <X509IssuerName>CN=pansir</X509IssuerName>
                <X509SerialNumber>96206393099556378508643110210306876200</X509SerialNumber>
              </xd:IssuerSerial>
            </xd:Cert>
          </xd:SigningCertificate>
          <xd:SignaturePolicyIdentifier>
            <xd:SignaturePolicyImplied/>
          </xd:SignaturePolicyIdentifier>
        </xd:SignedSignatureProperties>
      </xd:SignedProperties>
    </xd:QualifyingProperties>
  </Object>
</Signature>
</file>

<file path=docProps/app.xml><?xml version="1.0" encoding="utf-8"?>
<Properties xmlns="http://schemas.openxmlformats.org/officeDocument/2006/extended-properties" xmlns:vt="http://schemas.openxmlformats.org/officeDocument/2006/docPropsVTypes">
  <Template/>
  <TotalTime>2900</TotalTime>
  <Words>6443</Words>
  <Application>Microsoft Office PowerPoint</Application>
  <PresentationFormat>宽屏</PresentationFormat>
  <Paragraphs>1152</Paragraphs>
  <Slides>49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49</vt:i4>
      </vt:variant>
    </vt:vector>
  </HeadingPairs>
  <TitlesOfParts>
    <vt:vector size="62" baseType="lpstr">
      <vt:lpstr>等线</vt:lpstr>
      <vt:lpstr>楷体_GB2312</vt:lpstr>
      <vt:lpstr>隶书</vt:lpstr>
      <vt:lpstr>宋体</vt:lpstr>
      <vt:lpstr>微软雅黑</vt:lpstr>
      <vt:lpstr>新宋体</vt:lpstr>
      <vt:lpstr>Arial</vt:lpstr>
      <vt:lpstr>Calibri</vt:lpstr>
      <vt:lpstr>Cambria Math</vt:lpstr>
      <vt:lpstr>Symbol</vt:lpstr>
      <vt:lpstr>Times New Roman</vt:lpstr>
      <vt:lpstr>Wingdings</vt:lpstr>
      <vt:lpstr>Office 主题​​</vt:lpstr>
      <vt:lpstr>PowerPoint 演示文稿</vt:lpstr>
      <vt:lpstr>关系模式规范化的必要性</vt:lpstr>
      <vt:lpstr>一个学籍E-R模型：</vt:lpstr>
      <vt:lpstr>方案1：把学籍E-R模型设计成一个关系模式</vt:lpstr>
      <vt:lpstr>DSC的问题1：数据冗余太大</vt:lpstr>
      <vt:lpstr>DSC的问题2：存在插入异常</vt:lpstr>
      <vt:lpstr>DSC的问题3：存在删除异常</vt:lpstr>
      <vt:lpstr>DSC的问题4：更新复杂</vt:lpstr>
      <vt:lpstr>方案2：把学籍E-R模型设计成4个关系模式</vt:lpstr>
      <vt:lpstr>PowerPoint 演示文稿</vt:lpstr>
      <vt:lpstr>结论：什么是一个“好”的关系模式？</vt:lpstr>
      <vt:lpstr>函数依赖</vt:lpstr>
      <vt:lpstr>PowerPoint 演示文稿</vt:lpstr>
      <vt:lpstr>PowerPoint 演示文稿</vt:lpstr>
      <vt:lpstr>PowerPoint 演示文稿</vt:lpstr>
      <vt:lpstr>PowerPoint 演示文稿</vt:lpstr>
      <vt:lpstr>PowerPoint 演示文稿</vt:lpstr>
      <vt:lpstr>PowerPoint 演示文稿</vt:lpstr>
      <vt:lpstr>已知R(U={ABC},F={A→B, B→C}), 其F+如下：</vt:lpstr>
      <vt:lpstr>PowerPoint 演示文稿</vt:lpstr>
      <vt:lpstr>应用一例：证明逻辑蕴涵</vt:lpstr>
      <vt:lpstr>属性集闭包</vt:lpstr>
      <vt:lpstr>属性集闭包</vt:lpstr>
      <vt:lpstr>属性集闭包</vt:lpstr>
      <vt:lpstr>属性集闭包</vt:lpstr>
      <vt:lpstr>属性集闭包</vt:lpstr>
      <vt:lpstr>属性集闭包</vt:lpstr>
      <vt:lpstr>属性集闭包</vt:lpstr>
      <vt:lpstr>属性集闭包</vt:lpstr>
      <vt:lpstr>属性集闭包</vt:lpstr>
      <vt:lpstr>属性集闭包</vt:lpstr>
      <vt:lpstr>函数依赖的等价</vt:lpstr>
      <vt:lpstr>最小函数依赖集</vt:lpstr>
      <vt:lpstr>最小函数依赖集</vt:lpstr>
      <vt:lpstr>最小函数依赖集</vt:lpstr>
      <vt:lpstr>候选键的形式化定义</vt:lpstr>
      <vt:lpstr>候选键的求解理论</vt:lpstr>
      <vt:lpstr>候选键的求解理论</vt:lpstr>
      <vt:lpstr>候选键的求解算法</vt:lpstr>
      <vt:lpstr>候选键的求解算法</vt:lpstr>
      <vt:lpstr>候选键的求解算法</vt:lpstr>
      <vt:lpstr>关系模式的规范化</vt:lpstr>
      <vt:lpstr>范式 (Normal Form)的定义</vt:lpstr>
      <vt:lpstr>第一范式(1NF)</vt:lpstr>
      <vt:lpstr>第二范式(2NF)</vt:lpstr>
      <vt:lpstr>第三范式(3NF)</vt:lpstr>
      <vt:lpstr>BC范式(BCNF)</vt:lpstr>
      <vt:lpstr>规范化（Normalization）</vt:lpstr>
      <vt:lpstr>规范化的一般步骤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pansir</dc:creator>
  <cp:lastModifiedBy>潘 勇浩</cp:lastModifiedBy>
  <cp:revision>482</cp:revision>
  <dcterms:created xsi:type="dcterms:W3CDTF">2016-09-04T04:12:03Z</dcterms:created>
  <dcterms:modified xsi:type="dcterms:W3CDTF">2020-05-15T08:09:51Z</dcterms:modified>
</cp:coreProperties>
</file>