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igs" ContentType="application/vnd.openxmlformats-package.digital-signature-origin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90" r:id="rId2"/>
    <p:sldId id="352" r:id="rId3"/>
    <p:sldId id="353" r:id="rId4"/>
    <p:sldId id="354" r:id="rId5"/>
    <p:sldId id="355" r:id="rId6"/>
    <p:sldId id="667" r:id="rId7"/>
    <p:sldId id="668" r:id="rId8"/>
    <p:sldId id="669" r:id="rId9"/>
    <p:sldId id="359" r:id="rId10"/>
    <p:sldId id="360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372" r:id="rId23"/>
    <p:sldId id="681" r:id="rId24"/>
    <p:sldId id="374" r:id="rId25"/>
    <p:sldId id="682" r:id="rId26"/>
    <p:sldId id="683" r:id="rId27"/>
    <p:sldId id="684" r:id="rId28"/>
    <p:sldId id="378" r:id="rId29"/>
    <p:sldId id="685" r:id="rId30"/>
    <p:sldId id="686" r:id="rId31"/>
    <p:sldId id="70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8A5106-687A-450D-BB27-DB4A53806402}">
          <p14:sldIdLst/>
        </p14:section>
        <p14:section name="无标题节" id="{5D17D565-BF3E-4E1C-8E50-BC818473CB61}">
          <p14:sldIdLst>
            <p14:sldId id="690"/>
            <p14:sldId id="352"/>
            <p14:sldId id="353"/>
            <p14:sldId id="354"/>
            <p14:sldId id="355"/>
            <p14:sldId id="667"/>
            <p14:sldId id="668"/>
            <p14:sldId id="669"/>
            <p14:sldId id="359"/>
            <p14:sldId id="360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372"/>
            <p14:sldId id="681"/>
            <p14:sldId id="374"/>
            <p14:sldId id="682"/>
            <p14:sldId id="683"/>
            <p14:sldId id="684"/>
            <p14:sldId id="378"/>
            <p14:sldId id="685"/>
            <p14:sldId id="686"/>
            <p14:sldId id="704"/>
          </p14:sldIdLst>
        </p14:section>
        <p14:section name="默认节" id="{1BEE69AB-DD72-49C7-9D27-3DE7967C4B5C}">
          <p14:sldIdLst/>
        </p14:section>
        <p14:section name="无标题节" id="{F40BDE25-56A0-4F42-A755-85D9FEE9BB27}">
          <p14:sldIdLst/>
        </p14:section>
        <p14:section name="默认节" id="{CA90CE24-3E7E-4FBD-BBF7-A248EB3B364A}">
          <p14:sldIdLst/>
        </p14:section>
        <p14:section name="无标题节" id="{E92612EF-14D6-4880-8E6B-BB4AE3A6D2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sir" initials="p" lastIdx="1" clrIdx="0">
    <p:extLst>
      <p:ext uri="{19B8F6BF-5375-455C-9EA6-DF929625EA0E}">
        <p15:presenceInfo xmlns:p15="http://schemas.microsoft.com/office/powerpoint/2012/main" userId="pans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CCFF"/>
    <a:srgbClr val="66FF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5238" autoAdjust="0"/>
  </p:normalViewPr>
  <p:slideViewPr>
    <p:cSldViewPr>
      <p:cViewPr varScale="1">
        <p:scale>
          <a:sx n="83" d="100"/>
          <a:sy n="83" d="100"/>
        </p:scale>
        <p:origin x="57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28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D572298-6E5C-45A7-8DDE-E4451CF4C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40FB1-9121-4750-8A79-327A377D8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65523-C028-4DB9-90D7-9236D678E76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17499-28E8-4CE7-96AE-8F3BC928D7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0B60C-F1D4-4B4D-8A90-7D99723D91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9448-78F6-45D9-BD03-14932238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0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BECC-95BD-44F0-9A5B-3A77644942D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04DF-C1BA-40AE-A248-EE1FD4765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0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94217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55770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13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360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925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1397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824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8713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911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76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0160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6132" y="92019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DE23FA18-E9C0-46B0-908F-810C4DF19BD8}" type="datetimeFigureOut">
              <a:rPr lang="zh-CN" altLang="en-US" smtClean="0"/>
              <a:pPr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0DAC636D-AD7D-4FC6-A0F9-DD2B0358BE8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10087942" y="150259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aseline="-250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四川农业大学    潘勇浩    </a:t>
            </a:r>
            <a:r>
              <a:rPr lang="en-US" altLang="zh-CN" baseline="-250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2020</a:t>
            </a:r>
            <a:endParaRPr lang="zh-CN" altLang="en-US" baseline="-250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 rot="16200000">
            <a:off x="410427" y="244211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703" y="445962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 userDrawn="1"/>
        </p:nvSpPr>
        <p:spPr>
          <a:xfrm rot="16200000">
            <a:off x="500408" y="334926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945C47-2E82-4D37-8BD2-145DC1F0E210}"/>
              </a:ext>
            </a:extLst>
          </p:cNvPr>
          <p:cNvCxnSpPr>
            <a:cxnSpLocks/>
          </p:cNvCxnSpPr>
          <p:nvPr userDrawn="1"/>
        </p:nvCxnSpPr>
        <p:spPr>
          <a:xfrm>
            <a:off x="9984432" y="445962"/>
            <a:ext cx="2207568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6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  <p:sndAc>
      <p:stSnd>
        <p:snd r:embed="rId13" name="arrow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lang="zh-CN" altLang="en-US" sz="4000" b="1" kern="1200" baseline="0" dirty="0">
          <a:solidFill>
            <a:srgbClr val="FF990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4583832" y="2132856"/>
            <a:ext cx="2448272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600" normalizeH="0" baseline="-25000" noProof="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5600" y="3890959"/>
            <a:ext cx="7200800" cy="1229982"/>
          </a:xfr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b="1" kern="10" spc="600" baseline="-2500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</a:rPr>
              <a:t>模式分解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DECDF0B-FDC0-4C58-9326-80561E26595A}"/>
              </a:ext>
            </a:extLst>
          </p:cNvPr>
          <p:cNvSpPr txBox="1">
            <a:spLocks/>
          </p:cNvSpPr>
          <p:nvPr/>
        </p:nvSpPr>
        <p:spPr bwMode="auto">
          <a:xfrm>
            <a:off x="983432" y="260648"/>
            <a:ext cx="4464496" cy="36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0" normalizeH="0" baseline="-25000" noProof="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第六章  关系数据库设计理论</a:t>
            </a:r>
          </a:p>
        </p:txBody>
      </p:sp>
    </p:spTree>
    <p:extLst>
      <p:ext uri="{BB962C8B-B14F-4D97-AF65-F5344CB8AC3E}">
        <p14:creationId xmlns:p14="http://schemas.microsoft.com/office/powerpoint/2010/main" val="20288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F={A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D,E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D, D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B,BC</a:t>
            </a:r>
            <a:r>
              <a:rPr lang="en-US" altLang="en-US" dirty="0">
                <a:solidFill>
                  <a:srgbClr val="99FF33"/>
                </a:solidFill>
              </a:rPr>
              <a:t>→D,DC→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15206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41076"/>
              </p:ext>
            </p:extLst>
          </p:nvPr>
        </p:nvGraphicFramePr>
        <p:xfrm>
          <a:off x="1055439" y="3429000"/>
          <a:ext cx="9937103" cy="2930918"/>
        </p:xfrm>
        <a:graphic>
          <a:graphicData uri="http://schemas.openxmlformats.org/drawingml/2006/table">
            <a:tbl>
              <a:tblPr/>
              <a:tblGrid>
                <a:gridCol w="50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b54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0725" name="Rectangle 85"/>
          <p:cNvSpPr>
            <a:spLocks noChangeArrowheads="1"/>
          </p:cNvSpPr>
          <p:nvPr/>
        </p:nvSpPr>
        <p:spPr bwMode="auto">
          <a:xfrm>
            <a:off x="926564" y="265824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构建初始表格</a:t>
            </a:r>
          </a:p>
        </p:txBody>
      </p:sp>
    </p:spTree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,E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D, D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B,BC</a:t>
            </a:r>
            <a:r>
              <a:rPr lang="en-US" altLang="en-US" dirty="0">
                <a:solidFill>
                  <a:srgbClr val="99FF33"/>
                </a:solidFill>
              </a:rPr>
              <a:t>→D,DC→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10491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找出所有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相等而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不相等的行进行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的替换</a:t>
            </a:r>
          </a:p>
        </p:txBody>
      </p:sp>
      <p:sp>
        <p:nvSpPr>
          <p:cNvPr id="8" name="Oval 86">
            <a:extLst>
              <a:ext uri="{FF2B5EF4-FFF2-40B4-BE49-F238E27FC236}">
                <a16:creationId xmlns:a16="http://schemas.microsoft.com/office/drawing/2014/main" id="{CBD1545B-042B-41AD-B316-089F722D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60" y="4305085"/>
            <a:ext cx="117475" cy="117475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9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,E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D, D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B,BC</a:t>
            </a:r>
            <a:r>
              <a:rPr lang="en-US" altLang="en-US" dirty="0">
                <a:solidFill>
                  <a:srgbClr val="99FF33"/>
                </a:solidFill>
              </a:rPr>
              <a:t>→D,DC→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33923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b34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78092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次修改后得到下表</a:t>
            </a:r>
          </a:p>
        </p:txBody>
      </p:sp>
    </p:spTree>
    <p:extLst>
      <p:ext uri="{BB962C8B-B14F-4D97-AF65-F5344CB8AC3E}">
        <p14:creationId xmlns:p14="http://schemas.microsoft.com/office/powerpoint/2010/main" val="19317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D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B,BC</a:t>
            </a:r>
            <a:r>
              <a:rPr lang="en-US" altLang="en-US" dirty="0">
                <a:solidFill>
                  <a:srgbClr val="99FF33"/>
                </a:solidFill>
              </a:rPr>
              <a:t>→D,DC→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87002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找出所有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相等而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不相等的行进行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的替换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264352" y="1067027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1" name="Oval 86">
            <a:extLst>
              <a:ext uri="{FF2B5EF4-FFF2-40B4-BE49-F238E27FC236}">
                <a16:creationId xmlns:a16="http://schemas.microsoft.com/office/drawing/2014/main" id="{256D2716-9DB1-4D7C-99BE-498B5004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52" y="4725144"/>
            <a:ext cx="117475" cy="117475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endParaRPr kumimoji="1"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56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D</a:t>
            </a:r>
            <a:r>
              <a:rPr lang="en-US" altLang="en-US" dirty="0">
                <a:solidFill>
                  <a:srgbClr val="99FF33"/>
                </a:solidFill>
              </a:rPr>
              <a:t>→</a:t>
            </a:r>
            <a:r>
              <a:rPr lang="en-US" altLang="zh-CN" dirty="0">
                <a:solidFill>
                  <a:srgbClr val="99FF33"/>
                </a:solidFill>
              </a:rPr>
              <a:t>B,BC</a:t>
            </a:r>
            <a:r>
              <a:rPr lang="en-US" altLang="en-US" dirty="0">
                <a:solidFill>
                  <a:srgbClr val="99FF33"/>
                </a:solidFill>
              </a:rPr>
              <a:t>→D,DC→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21824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次修改后的结果如下表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264352" y="107514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5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B</a:t>
            </a:r>
            <a:r>
              <a:rPr lang="en-US" altLang="zh-CN" dirty="0">
                <a:solidFill>
                  <a:srgbClr val="99FF33"/>
                </a:solidFill>
              </a:rPr>
              <a:t>,BC</a:t>
            </a:r>
            <a:r>
              <a:rPr lang="en-US" altLang="en-US" dirty="0">
                <a:solidFill>
                  <a:srgbClr val="99FF33"/>
                </a:solidFill>
              </a:rPr>
              <a:t>→D,DC→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89771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4)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找出所有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相等而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不相等的行进行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的替换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236739" y="107514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D32C1-DE76-4FCB-8184-810629DD5409}"/>
              </a:ext>
            </a:extLst>
          </p:cNvPr>
          <p:cNvGrpSpPr/>
          <p:nvPr/>
        </p:nvGrpSpPr>
        <p:grpSpPr>
          <a:xfrm>
            <a:off x="10296865" y="1075143"/>
            <a:ext cx="288032" cy="265625"/>
            <a:chOff x="9428362" y="1030083"/>
            <a:chExt cx="288032" cy="265625"/>
          </a:xfrm>
        </p:grpSpPr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5E66DC3C-CAAC-464F-AB83-8311804F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D131314F-5383-4C40-AC66-3E1BC1B2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4" name="Oval 86">
            <a:extLst>
              <a:ext uri="{FF2B5EF4-FFF2-40B4-BE49-F238E27FC236}">
                <a16:creationId xmlns:a16="http://schemas.microsoft.com/office/drawing/2014/main" id="{8EF85AE0-8546-4B97-BC56-6C25F291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4305085"/>
            <a:ext cx="117475" cy="117475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endParaRPr kumimoji="1"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90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B</a:t>
            </a:r>
            <a:r>
              <a:rPr lang="en-US" altLang="zh-CN" dirty="0">
                <a:solidFill>
                  <a:srgbClr val="99FF33"/>
                </a:solidFill>
              </a:rPr>
              <a:t>,BC</a:t>
            </a:r>
            <a:r>
              <a:rPr lang="en-US" altLang="en-US" dirty="0">
                <a:solidFill>
                  <a:srgbClr val="99FF33"/>
                </a:solidFill>
              </a:rPr>
              <a:t>→D,DC→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43969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FF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4)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次修改后的结果如下表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308747" y="103008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D32C1-DE76-4FCB-8184-810629DD5409}"/>
              </a:ext>
            </a:extLst>
          </p:cNvPr>
          <p:cNvGrpSpPr/>
          <p:nvPr/>
        </p:nvGrpSpPr>
        <p:grpSpPr>
          <a:xfrm>
            <a:off x="10368873" y="1030083"/>
            <a:ext cx="288032" cy="265625"/>
            <a:chOff x="9428362" y="1030083"/>
            <a:chExt cx="288032" cy="265625"/>
          </a:xfrm>
        </p:grpSpPr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5E66DC3C-CAAC-464F-AB83-8311804F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D131314F-5383-4C40-AC66-3E1BC1B2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4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B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BC</a:t>
            </a:r>
            <a:r>
              <a:rPr lang="en-US" altLang="en-US" dirty="0">
                <a:solidFill>
                  <a:srgbClr val="00FFFF"/>
                </a:solidFill>
              </a:rPr>
              <a:t>→D</a:t>
            </a:r>
            <a:r>
              <a:rPr lang="en-US" altLang="en-US" dirty="0">
                <a:solidFill>
                  <a:srgbClr val="99FF33"/>
                </a:solidFill>
              </a:rPr>
              <a:t>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5261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5)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找出所有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相等而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不相等的行进行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的替换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308747" y="103008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D32C1-DE76-4FCB-8184-810629DD5409}"/>
              </a:ext>
            </a:extLst>
          </p:cNvPr>
          <p:cNvGrpSpPr/>
          <p:nvPr/>
        </p:nvGrpSpPr>
        <p:grpSpPr>
          <a:xfrm>
            <a:off x="10368873" y="1030083"/>
            <a:ext cx="288032" cy="265625"/>
            <a:chOff x="9428362" y="1030083"/>
            <a:chExt cx="288032" cy="265625"/>
          </a:xfrm>
        </p:grpSpPr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5E66DC3C-CAAC-464F-AB83-8311804F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D131314F-5383-4C40-AC66-3E1BC1B2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4" name="Oval 86">
            <a:extLst>
              <a:ext uri="{FF2B5EF4-FFF2-40B4-BE49-F238E27FC236}">
                <a16:creationId xmlns:a16="http://schemas.microsoft.com/office/drawing/2014/main" id="{8EF85AE0-8546-4B97-BC56-6C25F291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959" y="5589240"/>
            <a:ext cx="117475" cy="117475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endParaRPr kumimoji="1"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352AB7-7503-4691-8EA1-0E49BC90BF4A}"/>
              </a:ext>
            </a:extLst>
          </p:cNvPr>
          <p:cNvGrpSpPr/>
          <p:nvPr/>
        </p:nvGrpSpPr>
        <p:grpSpPr>
          <a:xfrm>
            <a:off x="1295865" y="1471651"/>
            <a:ext cx="288032" cy="265625"/>
            <a:chOff x="9428362" y="1030083"/>
            <a:chExt cx="288032" cy="265625"/>
          </a:xfrm>
        </p:grpSpPr>
        <p:sp>
          <p:nvSpPr>
            <p:cNvPr id="16" name="Line 86">
              <a:extLst>
                <a:ext uri="{FF2B5EF4-FFF2-40B4-BE49-F238E27FC236}">
                  <a16:creationId xmlns:a16="http://schemas.microsoft.com/office/drawing/2014/main" id="{528A2FB5-2618-4DCA-A5E6-20B4FC2CE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Line 86">
              <a:extLst>
                <a:ext uri="{FF2B5EF4-FFF2-40B4-BE49-F238E27FC236}">
                  <a16:creationId xmlns:a16="http://schemas.microsoft.com/office/drawing/2014/main" id="{D4B0DE0E-3493-409B-BB6B-0FDBA03C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21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B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BC</a:t>
            </a:r>
            <a:r>
              <a:rPr lang="en-US" altLang="en-US" dirty="0">
                <a:solidFill>
                  <a:srgbClr val="00FFFF"/>
                </a:solidFill>
              </a:rPr>
              <a:t>→D</a:t>
            </a:r>
            <a:r>
              <a:rPr lang="en-US" altLang="en-US" dirty="0">
                <a:solidFill>
                  <a:srgbClr val="99FF33"/>
                </a:solidFill>
              </a:rPr>
              <a:t>,DC→</a:t>
            </a:r>
            <a:r>
              <a:rPr lang="en-US" altLang="zh-CN" dirty="0">
                <a:solidFill>
                  <a:srgbClr val="99FF33"/>
                </a:solidFill>
              </a:rPr>
              <a:t>A}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37832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5)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次修改后的结果如下表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308747" y="103008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D32C1-DE76-4FCB-8184-810629DD5409}"/>
              </a:ext>
            </a:extLst>
          </p:cNvPr>
          <p:cNvGrpSpPr/>
          <p:nvPr/>
        </p:nvGrpSpPr>
        <p:grpSpPr>
          <a:xfrm>
            <a:off x="10368873" y="1030083"/>
            <a:ext cx="288032" cy="265625"/>
            <a:chOff x="9428362" y="1030083"/>
            <a:chExt cx="288032" cy="265625"/>
          </a:xfrm>
        </p:grpSpPr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5E66DC3C-CAAC-464F-AB83-8311804F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D131314F-5383-4C40-AC66-3E1BC1B2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352AB7-7503-4691-8EA1-0E49BC90BF4A}"/>
              </a:ext>
            </a:extLst>
          </p:cNvPr>
          <p:cNvGrpSpPr/>
          <p:nvPr/>
        </p:nvGrpSpPr>
        <p:grpSpPr>
          <a:xfrm>
            <a:off x="1295865" y="1471651"/>
            <a:ext cx="288032" cy="265625"/>
            <a:chOff x="9428362" y="1030083"/>
            <a:chExt cx="288032" cy="265625"/>
          </a:xfrm>
        </p:grpSpPr>
        <p:sp>
          <p:nvSpPr>
            <p:cNvPr id="16" name="Line 86">
              <a:extLst>
                <a:ext uri="{FF2B5EF4-FFF2-40B4-BE49-F238E27FC236}">
                  <a16:creationId xmlns:a16="http://schemas.microsoft.com/office/drawing/2014/main" id="{528A2FB5-2618-4DCA-A5E6-20B4FC2CE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Line 86">
              <a:extLst>
                <a:ext uri="{FF2B5EF4-FFF2-40B4-BE49-F238E27FC236}">
                  <a16:creationId xmlns:a16="http://schemas.microsoft.com/office/drawing/2014/main" id="{D4B0DE0E-3493-409B-BB6B-0FDBA03C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5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B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BC</a:t>
            </a:r>
            <a:r>
              <a:rPr lang="en-US" altLang="en-US" dirty="0">
                <a:solidFill>
                  <a:srgbClr val="00FFFF"/>
                </a:solidFill>
              </a:rPr>
              <a:t>→D</a:t>
            </a:r>
            <a:r>
              <a:rPr lang="en-US" altLang="en-US" dirty="0">
                <a:solidFill>
                  <a:srgbClr val="99FF33"/>
                </a:solidFill>
              </a:rPr>
              <a:t>,</a:t>
            </a:r>
            <a:r>
              <a:rPr lang="en-US" altLang="en-US" dirty="0">
                <a:solidFill>
                  <a:srgbClr val="00FFFF"/>
                </a:solidFill>
              </a:rPr>
              <a:t>DC→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zh-CN" dirty="0">
                <a:solidFill>
                  <a:srgbClr val="99FF33"/>
                </a:solidFill>
              </a:rPr>
              <a:t>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44490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6)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找出所有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相等而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不相等的行进行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的替换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308747" y="103008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D32C1-DE76-4FCB-8184-810629DD5409}"/>
              </a:ext>
            </a:extLst>
          </p:cNvPr>
          <p:cNvGrpSpPr/>
          <p:nvPr/>
        </p:nvGrpSpPr>
        <p:grpSpPr>
          <a:xfrm>
            <a:off x="10368873" y="1030083"/>
            <a:ext cx="288032" cy="265625"/>
            <a:chOff x="9428362" y="1030083"/>
            <a:chExt cx="288032" cy="265625"/>
          </a:xfrm>
        </p:grpSpPr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5E66DC3C-CAAC-464F-AB83-8311804F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D131314F-5383-4C40-AC66-3E1BC1B2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352AB7-7503-4691-8EA1-0E49BC90BF4A}"/>
              </a:ext>
            </a:extLst>
          </p:cNvPr>
          <p:cNvGrpSpPr/>
          <p:nvPr/>
        </p:nvGrpSpPr>
        <p:grpSpPr>
          <a:xfrm>
            <a:off x="1295865" y="1471651"/>
            <a:ext cx="288032" cy="265625"/>
            <a:chOff x="9428362" y="1030083"/>
            <a:chExt cx="288032" cy="265625"/>
          </a:xfrm>
        </p:grpSpPr>
        <p:sp>
          <p:nvSpPr>
            <p:cNvPr id="16" name="Line 86">
              <a:extLst>
                <a:ext uri="{FF2B5EF4-FFF2-40B4-BE49-F238E27FC236}">
                  <a16:creationId xmlns:a16="http://schemas.microsoft.com/office/drawing/2014/main" id="{528A2FB5-2618-4DCA-A5E6-20B4FC2CE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Line 86">
              <a:extLst>
                <a:ext uri="{FF2B5EF4-FFF2-40B4-BE49-F238E27FC236}">
                  <a16:creationId xmlns:a16="http://schemas.microsoft.com/office/drawing/2014/main" id="{D4B0DE0E-3493-409B-BB6B-0FDBA03C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9A805D8-A89C-49BE-9DFE-FCC074BF8F91}"/>
              </a:ext>
            </a:extLst>
          </p:cNvPr>
          <p:cNvGrpSpPr/>
          <p:nvPr/>
        </p:nvGrpSpPr>
        <p:grpSpPr>
          <a:xfrm>
            <a:off x="2592009" y="1469659"/>
            <a:ext cx="288032" cy="265625"/>
            <a:chOff x="9428362" y="1030083"/>
            <a:chExt cx="288032" cy="265625"/>
          </a:xfrm>
        </p:grpSpPr>
        <p:sp>
          <p:nvSpPr>
            <p:cNvPr id="19" name="Line 86">
              <a:extLst>
                <a:ext uri="{FF2B5EF4-FFF2-40B4-BE49-F238E27FC236}">
                  <a16:creationId xmlns:a16="http://schemas.microsoft.com/office/drawing/2014/main" id="{966B86AD-9080-4339-A67F-6DA144CE2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Line 86">
              <a:extLst>
                <a:ext uri="{FF2B5EF4-FFF2-40B4-BE49-F238E27FC236}">
                  <a16:creationId xmlns:a16="http://schemas.microsoft.com/office/drawing/2014/main" id="{7CD2F1A7-BAF0-4807-8726-0DA26BB0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1" name="Oval 86">
            <a:extLst>
              <a:ext uri="{FF2B5EF4-FFF2-40B4-BE49-F238E27FC236}">
                <a16:creationId xmlns:a16="http://schemas.microsoft.com/office/drawing/2014/main" id="{4470C938-67C2-492E-9FF8-EA4984307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6021288"/>
            <a:ext cx="117475" cy="117475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endParaRPr kumimoji="1"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79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973807" y="0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关系模式的分解</a:t>
            </a:r>
          </a:p>
        </p:txBody>
      </p:sp>
      <p:sp>
        <p:nvSpPr>
          <p:cNvPr id="1512452" name="Rectangle 4"/>
          <p:cNvSpPr>
            <a:spLocks noGrp="1" noChangeArrowheads="1"/>
          </p:cNvSpPr>
          <p:nvPr>
            <p:ph idx="1"/>
          </p:nvPr>
        </p:nvSpPr>
        <p:spPr>
          <a:xfrm>
            <a:off x="973806" y="1018781"/>
            <a:ext cx="9658697" cy="6477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设有关系模式</a:t>
            </a:r>
            <a:r>
              <a:rPr lang="en-US" altLang="zh-CN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R(U,F)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，称</a:t>
            </a:r>
            <a:r>
              <a:rPr lang="en-US" altLang="zh-CN" i="1" dirty="0">
                <a:solidFill>
                  <a:srgbClr val="CCFFCC"/>
                </a:solidFill>
                <a:latin typeface="+mn-ea"/>
                <a:ea typeface="+mn-ea"/>
              </a:rPr>
              <a:t>ρ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={R</a:t>
            </a:r>
            <a:r>
              <a:rPr lang="en-US" altLang="zh-CN" baseline="-30000" dirty="0">
                <a:solidFill>
                  <a:srgbClr val="CCFFCC"/>
                </a:solidFill>
                <a:latin typeface="+mn-ea"/>
                <a:ea typeface="+mn-ea"/>
              </a:rPr>
              <a:t>1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(U</a:t>
            </a:r>
            <a:r>
              <a:rPr lang="en-US" altLang="zh-CN" baseline="-30000" dirty="0">
                <a:solidFill>
                  <a:srgbClr val="CCFFCC"/>
                </a:solidFill>
                <a:latin typeface="+mn-ea"/>
                <a:ea typeface="+mn-ea"/>
              </a:rPr>
              <a:t>1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),R</a:t>
            </a:r>
            <a:r>
              <a:rPr lang="en-US" altLang="zh-CN" baseline="-30000" dirty="0">
                <a:solidFill>
                  <a:srgbClr val="CCFFCC"/>
                </a:solidFill>
                <a:latin typeface="+mn-ea"/>
                <a:ea typeface="+mn-ea"/>
              </a:rPr>
              <a:t>2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(U</a:t>
            </a:r>
            <a:r>
              <a:rPr lang="en-US" altLang="zh-CN" baseline="-30000" dirty="0">
                <a:solidFill>
                  <a:srgbClr val="CCFFCC"/>
                </a:solidFill>
                <a:latin typeface="+mn-ea"/>
                <a:ea typeface="+mn-ea"/>
              </a:rPr>
              <a:t>2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),…, </a:t>
            </a:r>
            <a:r>
              <a:rPr lang="en-US" altLang="zh-CN" dirty="0" err="1">
                <a:solidFill>
                  <a:srgbClr val="CCFFCC"/>
                </a:solidFill>
                <a:latin typeface="+mn-ea"/>
                <a:ea typeface="+mn-ea"/>
              </a:rPr>
              <a:t>R</a:t>
            </a:r>
            <a:r>
              <a:rPr lang="en-US" altLang="zh-CN" baseline="-30000" dirty="0" err="1">
                <a:solidFill>
                  <a:srgbClr val="CCFFCC"/>
                </a:solidFill>
                <a:latin typeface="+mn-ea"/>
                <a:ea typeface="+mn-ea"/>
              </a:rPr>
              <a:t>k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CCFFCC"/>
                </a:solidFill>
                <a:latin typeface="+mn-ea"/>
                <a:ea typeface="+mn-ea"/>
              </a:rPr>
              <a:t>U</a:t>
            </a:r>
            <a:r>
              <a:rPr lang="en-US" altLang="zh-CN" baseline="-30000" dirty="0" err="1">
                <a:solidFill>
                  <a:srgbClr val="CCFFCC"/>
                </a:solidFill>
                <a:latin typeface="+mn-ea"/>
                <a:ea typeface="+mn-ea"/>
              </a:rPr>
              <a:t>k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)}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为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R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的一个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分解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，其中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U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U</a:t>
            </a:r>
            <a:r>
              <a:rPr lang="en-US" altLang="zh-CN" baseline="-30000" dirty="0">
                <a:solidFill>
                  <a:srgbClr val="CCFFCC"/>
                </a:solidFill>
                <a:latin typeface="+mn-ea"/>
                <a:ea typeface="+mn-ea"/>
              </a:rPr>
              <a:t>1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∪U</a:t>
            </a:r>
            <a:r>
              <a:rPr lang="en-US" altLang="zh-CN" baseline="-30000" dirty="0">
                <a:solidFill>
                  <a:srgbClr val="CCFFCC"/>
                </a:solidFill>
                <a:latin typeface="+mn-ea"/>
                <a:ea typeface="+mn-ea"/>
              </a:rPr>
              <a:t>2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∪…∪</a:t>
            </a:r>
            <a:r>
              <a:rPr lang="en-US" altLang="zh-CN" dirty="0" err="1">
                <a:solidFill>
                  <a:srgbClr val="CCFFCC"/>
                </a:solidFill>
                <a:latin typeface="+mn-ea"/>
                <a:ea typeface="+mn-ea"/>
              </a:rPr>
              <a:t>U</a:t>
            </a:r>
            <a:r>
              <a:rPr lang="en-US" altLang="zh-CN" baseline="-30000" dirty="0" err="1">
                <a:solidFill>
                  <a:srgbClr val="CCFFCC"/>
                </a:solidFill>
                <a:latin typeface="+mn-ea"/>
                <a:ea typeface="+mn-ea"/>
              </a:rPr>
              <a:t>k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且不存在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U</a:t>
            </a:r>
            <a:r>
              <a:rPr lang="en-US" altLang="zh-CN" baseline="-25000" dirty="0">
                <a:solidFill>
                  <a:srgbClr val="CCFFCC"/>
                </a:solidFill>
                <a:latin typeface="+mn-ea"/>
                <a:ea typeface="+mn-ea"/>
              </a:rPr>
              <a:t>i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   </a:t>
            </a:r>
            <a:r>
              <a:rPr lang="en-US" altLang="zh-CN" dirty="0" err="1">
                <a:solidFill>
                  <a:srgbClr val="CCFFCC"/>
                </a:solidFill>
                <a:latin typeface="+mn-ea"/>
                <a:ea typeface="+mn-ea"/>
              </a:rPr>
              <a:t>U</a:t>
            </a:r>
            <a:r>
              <a:rPr lang="en-US" altLang="zh-CN" baseline="-25000" dirty="0" err="1">
                <a:solidFill>
                  <a:srgbClr val="CCFFCC"/>
                </a:solidFill>
                <a:latin typeface="+mn-ea"/>
                <a:ea typeface="+mn-ea"/>
              </a:rPr>
              <a:t>j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(1≤i,j≤k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且</a:t>
            </a:r>
            <a:r>
              <a:rPr lang="en-US" altLang="zh-CN" dirty="0" err="1">
                <a:solidFill>
                  <a:srgbClr val="CCFFCC"/>
                </a:solidFill>
                <a:latin typeface="+mn-ea"/>
                <a:ea typeface="+mn-ea"/>
              </a:rPr>
              <a:t>i≠j</a:t>
            </a:r>
            <a:r>
              <a:rPr lang="en-US" altLang="zh-CN" dirty="0">
                <a:solidFill>
                  <a:srgbClr val="CCFFCC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CCFFCC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1512453" name="Rectangle 5"/>
          <p:cNvSpPr>
            <a:spLocks noChangeArrowheads="1"/>
          </p:cNvSpPr>
          <p:nvPr/>
        </p:nvSpPr>
        <p:spPr bwMode="auto">
          <a:xfrm>
            <a:off x="973808" y="3115001"/>
            <a:ext cx="956032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例如设有关系模式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R( ABCDE, {A→B, BC→E, D→C}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则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的一个可能的分解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为：</a:t>
            </a:r>
          </a:p>
        </p:txBody>
      </p:sp>
      <p:sp>
        <p:nvSpPr>
          <p:cNvPr id="1512454" name="Rectangle 6"/>
          <p:cNvSpPr>
            <a:spLocks noChangeArrowheads="1"/>
          </p:cNvSpPr>
          <p:nvPr/>
        </p:nvSpPr>
        <p:spPr bwMode="auto">
          <a:xfrm>
            <a:off x="2495600" y="4509120"/>
            <a:ext cx="7921625" cy="49244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 R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(AB), R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(BCE), R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(CD) 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12455" name="Rectangle 7"/>
          <p:cNvSpPr>
            <a:spLocks noChangeArrowheads="1"/>
          </p:cNvSpPr>
          <p:nvPr/>
        </p:nvSpPr>
        <p:spPr bwMode="auto">
          <a:xfrm>
            <a:off x="1271463" y="5373216"/>
            <a:ext cx="7921625" cy="113877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077913" marR="0" lvl="0" indent="-1077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问题：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这个分解能保证不丢失信息吗？</a:t>
            </a:r>
          </a:p>
          <a:p>
            <a:pPr marL="1209675" marR="0" lvl="0" indent="-1209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	这个分解能保持原有的函数依赖吗？</a:t>
            </a:r>
          </a:p>
        </p:txBody>
      </p:sp>
      <p:sp>
        <p:nvSpPr>
          <p:cNvPr id="1512456" name="Rectangle 8"/>
          <p:cNvSpPr>
            <a:spLocks noChangeArrowheads="1"/>
          </p:cNvSpPr>
          <p:nvPr/>
        </p:nvSpPr>
        <p:spPr bwMode="auto">
          <a:xfrm>
            <a:off x="1415480" y="2145209"/>
            <a:ext cx="438756" cy="63784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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B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BC</a:t>
            </a:r>
            <a:r>
              <a:rPr lang="en-US" altLang="en-US" dirty="0">
                <a:solidFill>
                  <a:srgbClr val="00FFFF"/>
                </a:solidFill>
              </a:rPr>
              <a:t>→D</a:t>
            </a:r>
            <a:r>
              <a:rPr lang="en-US" altLang="en-US" dirty="0">
                <a:solidFill>
                  <a:srgbClr val="99FF33"/>
                </a:solidFill>
              </a:rPr>
              <a:t>,</a:t>
            </a:r>
            <a:r>
              <a:rPr lang="en-US" altLang="en-US" dirty="0">
                <a:solidFill>
                  <a:srgbClr val="00FFFF"/>
                </a:solidFill>
              </a:rPr>
              <a:t>DC→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zh-CN" dirty="0">
                <a:solidFill>
                  <a:srgbClr val="99FF33"/>
                </a:solidFill>
              </a:rPr>
              <a:t>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60954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FF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874871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6)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次修改后的结果如下表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308747" y="103008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D32C1-DE76-4FCB-8184-810629DD5409}"/>
              </a:ext>
            </a:extLst>
          </p:cNvPr>
          <p:cNvGrpSpPr/>
          <p:nvPr/>
        </p:nvGrpSpPr>
        <p:grpSpPr>
          <a:xfrm>
            <a:off x="10368873" y="1030083"/>
            <a:ext cx="288032" cy="265625"/>
            <a:chOff x="9428362" y="1030083"/>
            <a:chExt cx="288032" cy="265625"/>
          </a:xfrm>
        </p:grpSpPr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5E66DC3C-CAAC-464F-AB83-8311804F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D131314F-5383-4C40-AC66-3E1BC1B2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352AB7-7503-4691-8EA1-0E49BC90BF4A}"/>
              </a:ext>
            </a:extLst>
          </p:cNvPr>
          <p:cNvGrpSpPr/>
          <p:nvPr/>
        </p:nvGrpSpPr>
        <p:grpSpPr>
          <a:xfrm>
            <a:off x="1295865" y="1471651"/>
            <a:ext cx="288032" cy="265625"/>
            <a:chOff x="9428362" y="1030083"/>
            <a:chExt cx="288032" cy="265625"/>
          </a:xfrm>
        </p:grpSpPr>
        <p:sp>
          <p:nvSpPr>
            <p:cNvPr id="16" name="Line 86">
              <a:extLst>
                <a:ext uri="{FF2B5EF4-FFF2-40B4-BE49-F238E27FC236}">
                  <a16:creationId xmlns:a16="http://schemas.microsoft.com/office/drawing/2014/main" id="{528A2FB5-2618-4DCA-A5E6-20B4FC2CE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Line 86">
              <a:extLst>
                <a:ext uri="{FF2B5EF4-FFF2-40B4-BE49-F238E27FC236}">
                  <a16:creationId xmlns:a16="http://schemas.microsoft.com/office/drawing/2014/main" id="{D4B0DE0E-3493-409B-BB6B-0FDBA03C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9A805D8-A89C-49BE-9DFE-FCC074BF8F91}"/>
              </a:ext>
            </a:extLst>
          </p:cNvPr>
          <p:cNvGrpSpPr/>
          <p:nvPr/>
        </p:nvGrpSpPr>
        <p:grpSpPr>
          <a:xfrm>
            <a:off x="2592009" y="1469659"/>
            <a:ext cx="288032" cy="265625"/>
            <a:chOff x="9428362" y="1030083"/>
            <a:chExt cx="288032" cy="265625"/>
          </a:xfrm>
        </p:grpSpPr>
        <p:sp>
          <p:nvSpPr>
            <p:cNvPr id="19" name="Line 86">
              <a:extLst>
                <a:ext uri="{FF2B5EF4-FFF2-40B4-BE49-F238E27FC236}">
                  <a16:creationId xmlns:a16="http://schemas.microsoft.com/office/drawing/2014/main" id="{966B86AD-9080-4339-A67F-6DA144CE2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Line 86">
              <a:extLst>
                <a:ext uri="{FF2B5EF4-FFF2-40B4-BE49-F238E27FC236}">
                  <a16:creationId xmlns:a16="http://schemas.microsoft.com/office/drawing/2014/main" id="{7CD2F1A7-BAF0-4807-8726-0DA26BB0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84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17E39CA-51A3-486D-8EBE-6AD94499B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1520644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87756"/>
            <a:ext cx="10321546" cy="6477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99FF33"/>
                </a:solidFill>
              </a:rPr>
              <a:t>关系模式</a:t>
            </a:r>
            <a:r>
              <a:rPr lang="en-US" altLang="zh-CN" dirty="0">
                <a:solidFill>
                  <a:srgbClr val="99FF33"/>
                </a:solidFill>
              </a:rPr>
              <a:t>R(U,F)</a:t>
            </a:r>
            <a:r>
              <a:rPr lang="zh-CN" altLang="en-US" dirty="0">
                <a:solidFill>
                  <a:srgbClr val="99FF33"/>
                </a:solidFill>
              </a:rPr>
              <a:t>中，</a:t>
            </a:r>
            <a:r>
              <a:rPr lang="en-US" altLang="zh-CN" dirty="0">
                <a:solidFill>
                  <a:srgbClr val="99FF33"/>
                </a:solidFill>
              </a:rPr>
              <a:t>U={A,B,C,D,E}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dirty="0">
                <a:solidFill>
                  <a:srgbClr val="99FF33"/>
                </a:solidFill>
              </a:rPr>
              <a:t>F={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E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99FF33"/>
                </a:solidFill>
              </a:rPr>
              <a:t>, </a:t>
            </a:r>
            <a:r>
              <a:rPr lang="en-US" altLang="zh-CN" dirty="0">
                <a:solidFill>
                  <a:srgbClr val="00FFFF"/>
                </a:solidFill>
              </a:rPr>
              <a:t>D</a:t>
            </a:r>
            <a:r>
              <a:rPr lang="en-US" altLang="en-US" dirty="0">
                <a:solidFill>
                  <a:srgbClr val="00FFFF"/>
                </a:solidFill>
              </a:rPr>
              <a:t>→</a:t>
            </a:r>
            <a:r>
              <a:rPr lang="en-US" altLang="zh-CN" dirty="0">
                <a:solidFill>
                  <a:srgbClr val="00FFFF"/>
                </a:solidFill>
              </a:rPr>
              <a:t>B</a:t>
            </a:r>
            <a:r>
              <a:rPr lang="en-US" altLang="zh-CN" dirty="0">
                <a:solidFill>
                  <a:srgbClr val="99FF33"/>
                </a:solidFill>
              </a:rPr>
              <a:t>,</a:t>
            </a:r>
            <a:r>
              <a:rPr lang="en-US" altLang="zh-CN" dirty="0">
                <a:solidFill>
                  <a:srgbClr val="00FFFF"/>
                </a:solidFill>
              </a:rPr>
              <a:t>BC</a:t>
            </a:r>
            <a:r>
              <a:rPr lang="en-US" altLang="en-US" dirty="0">
                <a:solidFill>
                  <a:srgbClr val="00FFFF"/>
                </a:solidFill>
              </a:rPr>
              <a:t>→D</a:t>
            </a:r>
            <a:r>
              <a:rPr lang="en-US" altLang="en-US" dirty="0">
                <a:solidFill>
                  <a:srgbClr val="99FF33"/>
                </a:solidFill>
              </a:rPr>
              <a:t>,</a:t>
            </a:r>
            <a:r>
              <a:rPr lang="en-US" altLang="en-US" dirty="0">
                <a:solidFill>
                  <a:srgbClr val="00FFFF"/>
                </a:solidFill>
              </a:rPr>
              <a:t>DC→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en-US" altLang="zh-CN" dirty="0">
                <a:solidFill>
                  <a:srgbClr val="99FF33"/>
                </a:solidFill>
              </a:rPr>
              <a:t>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en-US" altLang="zh-CN" dirty="0">
                <a:solidFill>
                  <a:srgbClr val="99FF33"/>
                </a:solidFill>
              </a:rPr>
              <a:t>={R</a:t>
            </a:r>
            <a:r>
              <a:rPr lang="en-US" altLang="zh-CN" baseline="-30000" dirty="0">
                <a:solidFill>
                  <a:srgbClr val="99FF33"/>
                </a:solidFill>
              </a:rPr>
              <a:t>1</a:t>
            </a:r>
            <a:r>
              <a:rPr lang="en-US" altLang="zh-CN" dirty="0">
                <a:solidFill>
                  <a:srgbClr val="99FF33"/>
                </a:solidFill>
              </a:rPr>
              <a:t>(A,B),R</a:t>
            </a:r>
            <a:r>
              <a:rPr lang="en-US" altLang="zh-CN" baseline="-30000" dirty="0">
                <a:solidFill>
                  <a:srgbClr val="99FF33"/>
                </a:solidFill>
              </a:rPr>
              <a:t>2</a:t>
            </a:r>
            <a:r>
              <a:rPr lang="en-US" altLang="zh-CN" dirty="0">
                <a:solidFill>
                  <a:srgbClr val="99FF33"/>
                </a:solidFill>
              </a:rPr>
              <a:t>(A,E),R</a:t>
            </a:r>
            <a:r>
              <a:rPr lang="en-US" altLang="zh-CN" baseline="-30000" dirty="0">
                <a:solidFill>
                  <a:srgbClr val="99FF33"/>
                </a:solidFill>
              </a:rPr>
              <a:t>3</a:t>
            </a:r>
            <a:r>
              <a:rPr lang="en-US" altLang="zh-CN" dirty="0">
                <a:solidFill>
                  <a:srgbClr val="99FF33"/>
                </a:solidFill>
              </a:rPr>
              <a:t>(C,E), R</a:t>
            </a:r>
            <a:r>
              <a:rPr lang="en-US" altLang="zh-CN" baseline="-30000" dirty="0">
                <a:solidFill>
                  <a:srgbClr val="99FF33"/>
                </a:solidFill>
              </a:rPr>
              <a:t>4</a:t>
            </a:r>
            <a:r>
              <a:rPr lang="en-US" altLang="zh-CN" dirty="0">
                <a:solidFill>
                  <a:srgbClr val="99FF33"/>
                </a:solidFill>
              </a:rPr>
              <a:t>(B,C,D),R</a:t>
            </a:r>
            <a:r>
              <a:rPr lang="en-US" altLang="zh-CN" baseline="-30000" dirty="0">
                <a:solidFill>
                  <a:srgbClr val="99FF33"/>
                </a:solidFill>
              </a:rPr>
              <a:t>5</a:t>
            </a:r>
            <a:r>
              <a:rPr lang="en-US" altLang="zh-CN" dirty="0">
                <a:solidFill>
                  <a:srgbClr val="99FF33"/>
                </a:solidFill>
              </a:rPr>
              <a:t>(A,C)}</a:t>
            </a:r>
            <a:r>
              <a:rPr lang="zh-CN" altLang="en-US" dirty="0">
                <a:solidFill>
                  <a:srgbClr val="99FF33"/>
                </a:solidFill>
              </a:rPr>
              <a:t>，</a:t>
            </a:r>
            <a:r>
              <a:rPr lang="en-US" altLang="zh-CN" i="1" dirty="0">
                <a:solidFill>
                  <a:srgbClr val="99FF33"/>
                </a:solidFill>
              </a:rPr>
              <a:t>ρ</a:t>
            </a:r>
            <a:r>
              <a:rPr lang="zh-CN" altLang="en-US" dirty="0">
                <a:solidFill>
                  <a:srgbClr val="99FF33"/>
                </a:solidFill>
              </a:rPr>
              <a:t>是否是无损连接分解</a:t>
            </a:r>
            <a:r>
              <a:rPr lang="en-US" altLang="zh-CN" dirty="0">
                <a:solidFill>
                  <a:srgbClr val="99FF33"/>
                </a:solidFill>
              </a:rPr>
              <a:t>?</a:t>
            </a:r>
            <a:endParaRPr lang="zh-CN" altLang="en-US" dirty="0">
              <a:solidFill>
                <a:srgbClr val="99FF33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16075A7-F1C9-4101-B07D-39671513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04415"/>
              </p:ext>
            </p:extLst>
          </p:nvPr>
        </p:nvGraphicFramePr>
        <p:xfrm>
          <a:off x="1055439" y="3429000"/>
          <a:ext cx="9937102" cy="2930918"/>
        </p:xfrm>
        <a:graphic>
          <a:graphicData uri="http://schemas.openxmlformats.org/drawingml/2006/table">
            <a:tbl>
              <a:tblPr/>
              <a:tblGrid>
                <a:gridCol w="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{A,B}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{C,E}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  <a:endParaRPr kumimoji="0" lang="en-US" altLang="zh-CN" sz="2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{B,C,D}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{A,C}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a4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b55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85">
            <a:extLst>
              <a:ext uri="{FF2B5EF4-FFF2-40B4-BE49-F238E27FC236}">
                <a16:creationId xmlns:a16="http://schemas.microsoft.com/office/drawing/2014/main" id="{E9F1C3F0-4BE2-46CE-AB2C-80FE7A6B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3" y="2788508"/>
            <a:ext cx="9937102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7)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最终表里存在全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型元素行，故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是无损连接分解！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762FFC-EF0F-4940-8F66-5534615E0EDB}"/>
              </a:ext>
            </a:extLst>
          </p:cNvPr>
          <p:cNvGrpSpPr/>
          <p:nvPr/>
        </p:nvGrpSpPr>
        <p:grpSpPr>
          <a:xfrm>
            <a:off x="9308747" y="1030083"/>
            <a:ext cx="288032" cy="265625"/>
            <a:chOff x="9428362" y="1030083"/>
            <a:chExt cx="288032" cy="265625"/>
          </a:xfrm>
        </p:grpSpPr>
        <p:sp>
          <p:nvSpPr>
            <p:cNvPr id="8" name="Line 86">
              <a:extLst>
                <a:ext uri="{FF2B5EF4-FFF2-40B4-BE49-F238E27FC236}">
                  <a16:creationId xmlns:a16="http://schemas.microsoft.com/office/drawing/2014/main" id="{7798680B-64EF-40B2-A76D-88EB67190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C5D5841C-6C06-458C-AAD6-1E3E2613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4D32C1-DE76-4FCB-8184-810629DD5409}"/>
              </a:ext>
            </a:extLst>
          </p:cNvPr>
          <p:cNvGrpSpPr/>
          <p:nvPr/>
        </p:nvGrpSpPr>
        <p:grpSpPr>
          <a:xfrm>
            <a:off x="10368873" y="1030083"/>
            <a:ext cx="288032" cy="265625"/>
            <a:chOff x="9428362" y="1030083"/>
            <a:chExt cx="288032" cy="265625"/>
          </a:xfrm>
        </p:grpSpPr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5E66DC3C-CAAC-464F-AB83-8311804F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D131314F-5383-4C40-AC66-3E1BC1B2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352AB7-7503-4691-8EA1-0E49BC90BF4A}"/>
              </a:ext>
            </a:extLst>
          </p:cNvPr>
          <p:cNvGrpSpPr/>
          <p:nvPr/>
        </p:nvGrpSpPr>
        <p:grpSpPr>
          <a:xfrm>
            <a:off x="1295865" y="1471651"/>
            <a:ext cx="288032" cy="265625"/>
            <a:chOff x="9428362" y="1030083"/>
            <a:chExt cx="288032" cy="265625"/>
          </a:xfrm>
        </p:grpSpPr>
        <p:sp>
          <p:nvSpPr>
            <p:cNvPr id="16" name="Line 86">
              <a:extLst>
                <a:ext uri="{FF2B5EF4-FFF2-40B4-BE49-F238E27FC236}">
                  <a16:creationId xmlns:a16="http://schemas.microsoft.com/office/drawing/2014/main" id="{528A2FB5-2618-4DCA-A5E6-20B4FC2CE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Line 86">
              <a:extLst>
                <a:ext uri="{FF2B5EF4-FFF2-40B4-BE49-F238E27FC236}">
                  <a16:creationId xmlns:a16="http://schemas.microsoft.com/office/drawing/2014/main" id="{D4B0DE0E-3493-409B-BB6B-0FDBA03C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9A805D8-A89C-49BE-9DFE-FCC074BF8F91}"/>
              </a:ext>
            </a:extLst>
          </p:cNvPr>
          <p:cNvGrpSpPr/>
          <p:nvPr/>
        </p:nvGrpSpPr>
        <p:grpSpPr>
          <a:xfrm>
            <a:off x="2592009" y="1469659"/>
            <a:ext cx="288032" cy="265625"/>
            <a:chOff x="9428362" y="1030083"/>
            <a:chExt cx="288032" cy="265625"/>
          </a:xfrm>
        </p:grpSpPr>
        <p:sp>
          <p:nvSpPr>
            <p:cNvPr id="19" name="Line 86">
              <a:extLst>
                <a:ext uri="{FF2B5EF4-FFF2-40B4-BE49-F238E27FC236}">
                  <a16:creationId xmlns:a16="http://schemas.microsoft.com/office/drawing/2014/main" id="{966B86AD-9080-4339-A67F-6DA144CE2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0742" y="1030083"/>
              <a:ext cx="203272" cy="26562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Line 86">
              <a:extLst>
                <a:ext uri="{FF2B5EF4-FFF2-40B4-BE49-F238E27FC236}">
                  <a16:creationId xmlns:a16="http://schemas.microsoft.com/office/drawing/2014/main" id="{7CD2F1A7-BAF0-4807-8726-0DA26BB0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8362" y="1075880"/>
              <a:ext cx="288032" cy="1740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4D7C7E9-80EA-4F89-B364-8071FFEEF28B}"/>
              </a:ext>
            </a:extLst>
          </p:cNvPr>
          <p:cNvSpPr/>
          <p:nvPr/>
        </p:nvSpPr>
        <p:spPr bwMode="auto">
          <a:xfrm>
            <a:off x="3901440" y="5082540"/>
            <a:ext cx="7086600" cy="41148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>
                <a:tab pos="1071563" algn="l"/>
              </a:tabLst>
              <a:defRPr/>
            </a:pPr>
            <a:endParaRPr kumimoji="1" lang="zh-CN" altLang="en-US" sz="3200" b="0" i="0" u="none" strike="noStrike" kern="1200" cap="none" spc="0" normalizeH="0" baseline="0" noProof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000514">
                    <a:alpha val="4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00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无损连接的一个实用定理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idx="1"/>
          </p:nvPr>
        </p:nvSpPr>
        <p:spPr>
          <a:xfrm>
            <a:off x="539369" y="885498"/>
            <a:ext cx="10513168" cy="2016125"/>
          </a:xfrm>
        </p:spPr>
        <p:txBody>
          <a:bodyPr>
            <a:normAutofit/>
          </a:bodyPr>
          <a:lstStyle/>
          <a:p>
            <a:pPr marL="358775" indent="-358775" algn="just">
              <a:lnSpc>
                <a:spcPct val="115000"/>
              </a:lnSpc>
              <a:defRPr/>
            </a:pPr>
            <a:r>
              <a:rPr lang="zh-CN" altLang="en-US" dirty="0">
                <a:latin typeface="楷体_GB2312" pitchFamily="49" charset="-122"/>
              </a:rPr>
              <a:t>如果</a:t>
            </a:r>
            <a:r>
              <a:rPr lang="en-US" altLang="zh-CN" dirty="0">
                <a:latin typeface="楷体_GB2312" pitchFamily="49" charset="-122"/>
              </a:rPr>
              <a:t>R(U,F)</a:t>
            </a:r>
            <a:r>
              <a:rPr lang="zh-CN" altLang="en-US" dirty="0">
                <a:latin typeface="楷体_GB2312" pitchFamily="49" charset="-122"/>
              </a:rPr>
              <a:t>的分解为</a:t>
            </a:r>
            <a:r>
              <a:rPr lang="en-US" altLang="zh-CN" i="1" dirty="0">
                <a:latin typeface="楷体_GB2312" pitchFamily="49" charset="-122"/>
              </a:rPr>
              <a:t>ρ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{R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),R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)}</a:t>
            </a:r>
            <a:r>
              <a:rPr lang="zh-CN" altLang="en-US" dirty="0">
                <a:latin typeface="楷体_GB2312" pitchFamily="49" charset="-122"/>
              </a:rPr>
              <a:t>，其中</a:t>
            </a:r>
            <a:r>
              <a:rPr lang="en-US" altLang="zh-CN" dirty="0">
                <a:latin typeface="楷体_GB2312" pitchFamily="49" charset="-122"/>
              </a:rPr>
              <a:t>U=U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∪U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，则分解</a:t>
            </a:r>
            <a:r>
              <a:rPr lang="en-US" altLang="zh-CN" i="1" dirty="0">
                <a:latin typeface="楷体_GB2312" pitchFamily="49" charset="-122"/>
              </a:rPr>
              <a:t>ρ</a:t>
            </a:r>
            <a:r>
              <a:rPr lang="zh-CN" altLang="en-US" dirty="0">
                <a:latin typeface="楷体_GB2312" pitchFamily="49" charset="-122"/>
              </a:rPr>
              <a:t>是无损连接的充要条件为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∩U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)→(U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-U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</a:rPr>
              <a:t>或者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∩U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)→(U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-U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</a:rPr>
              <a:t>成立。	</a:t>
            </a:r>
          </a:p>
        </p:txBody>
      </p:sp>
      <p:sp>
        <p:nvSpPr>
          <p:cNvPr id="1532933" name="Text Box 5"/>
          <p:cNvSpPr txBox="1">
            <a:spLocks noChangeArrowheads="1"/>
          </p:cNvSpPr>
          <p:nvPr/>
        </p:nvSpPr>
        <p:spPr bwMode="auto">
          <a:xfrm>
            <a:off x="911424" y="2968404"/>
            <a:ext cx="9971295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设关系模式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R(A,B,C)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{A→B}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分解成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(A,B)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(A,C)}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则有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={A,B}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={A,C}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∪U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={A,B,C}=U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∩U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{A}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{B}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-U</a:t>
            </a:r>
            <a:r>
              <a:rPr kumimoji="0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={C}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可知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A→B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∩U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)→(U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成立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故此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为无损连接分解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无损连接的一个实用定理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A5EE251-5C10-4920-B098-8697EB54C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86" y="2901623"/>
            <a:ext cx="10357782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设关系模式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R(A,B,C)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{A→B}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分解成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(A,B)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(B,C)}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则有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={A,B}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={B,C}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∪U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={A,B,C}=U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∩U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{B}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-U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{A}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-U</a:t>
            </a:r>
            <a:r>
              <a:rPr kumimoji="0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={C}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无法推出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B→A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∩U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)→(U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不成立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也无法推出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B→C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∩U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)→(U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-U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不成立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故此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不具有无损连接性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EC488EC-9373-4340-9A0B-5DB6B1B87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369" y="885498"/>
            <a:ext cx="10513168" cy="2016125"/>
          </a:xfrm>
        </p:spPr>
        <p:txBody>
          <a:bodyPr>
            <a:normAutofit/>
          </a:bodyPr>
          <a:lstStyle/>
          <a:p>
            <a:pPr marL="358775" indent="-358775" algn="just">
              <a:lnSpc>
                <a:spcPct val="115000"/>
              </a:lnSpc>
              <a:defRPr/>
            </a:pPr>
            <a:r>
              <a:rPr lang="zh-CN" altLang="en-US" dirty="0">
                <a:latin typeface="楷体_GB2312" pitchFamily="49" charset="-122"/>
              </a:rPr>
              <a:t>如果</a:t>
            </a:r>
            <a:r>
              <a:rPr lang="en-US" altLang="zh-CN" dirty="0">
                <a:latin typeface="楷体_GB2312" pitchFamily="49" charset="-122"/>
              </a:rPr>
              <a:t>R(U,F)</a:t>
            </a:r>
            <a:r>
              <a:rPr lang="zh-CN" altLang="en-US" dirty="0">
                <a:latin typeface="楷体_GB2312" pitchFamily="49" charset="-122"/>
              </a:rPr>
              <a:t>的分解为</a:t>
            </a:r>
            <a:r>
              <a:rPr lang="en-US" altLang="zh-CN" i="1" dirty="0">
                <a:latin typeface="楷体_GB2312" pitchFamily="49" charset="-122"/>
              </a:rPr>
              <a:t>ρ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{R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),R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)}</a:t>
            </a:r>
            <a:r>
              <a:rPr lang="zh-CN" altLang="en-US" dirty="0">
                <a:latin typeface="楷体_GB2312" pitchFamily="49" charset="-122"/>
              </a:rPr>
              <a:t>，其中</a:t>
            </a:r>
            <a:r>
              <a:rPr lang="en-US" altLang="zh-CN" dirty="0">
                <a:latin typeface="楷体_GB2312" pitchFamily="49" charset="-122"/>
              </a:rPr>
              <a:t>U=U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∪U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，则分解</a:t>
            </a:r>
            <a:r>
              <a:rPr lang="en-US" altLang="zh-CN" i="1" dirty="0">
                <a:latin typeface="楷体_GB2312" pitchFamily="49" charset="-122"/>
              </a:rPr>
              <a:t>ρ</a:t>
            </a:r>
            <a:r>
              <a:rPr lang="zh-CN" altLang="en-US" dirty="0">
                <a:latin typeface="楷体_GB2312" pitchFamily="49" charset="-122"/>
              </a:rPr>
              <a:t>是无损连接的充要条件为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∩U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)→(U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-U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</a:rPr>
              <a:t>或者</a:t>
            </a:r>
            <a:r>
              <a:rPr lang="en-US" altLang="zh-CN" dirty="0">
                <a:latin typeface="楷体_GB2312" pitchFamily="49" charset="-122"/>
              </a:rPr>
              <a:t>(U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∩U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)→(U</a:t>
            </a:r>
            <a:r>
              <a:rPr lang="en-US" altLang="zh-CN" baseline="-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-U</a:t>
            </a:r>
            <a:r>
              <a:rPr lang="en-US" altLang="zh-CN" baseline="-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</a:rPr>
              <a:t>成立。	</a:t>
            </a:r>
          </a:p>
        </p:txBody>
      </p:sp>
    </p:spTree>
    <p:extLst>
      <p:ext uri="{BB962C8B-B14F-4D97-AF65-F5344CB8AC3E}">
        <p14:creationId xmlns:p14="http://schemas.microsoft.com/office/powerpoint/2010/main" val="1533423504"/>
      </p:ext>
    </p:extLst>
  </p:cSld>
  <p:clrMapOvr>
    <a:masterClrMapping/>
  </p:clrMapOvr>
  <p:transition spd="slow">
    <p:wipe dir="d"/>
    <p:sndAc>
      <p:stSnd>
        <p:snd r:embed="rId2" name="arrow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保持函数依赖测试算法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810EC4F9-C19F-48BC-A943-260ABA43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420" y="980728"/>
            <a:ext cx="1076519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>
                <a:tab pos="352425" algn="l"/>
              </a:tabLst>
              <a:defRPr/>
            </a:pP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ρ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={R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(U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),R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(U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),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…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,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R</a:t>
            </a:r>
            <a:r>
              <a:rPr kumimoji="0" lang="en-US" altLang="zh-CN" b="0" i="0" u="none" strike="noStrike" kern="0" cap="none" spc="0" normalizeH="0" baseline="-30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k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(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U</a:t>
            </a:r>
            <a:r>
              <a:rPr kumimoji="0" lang="en-US" altLang="zh-CN" b="0" i="0" u="none" strike="noStrike" kern="0" cap="none" spc="0" normalizeH="0" baseline="-30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k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)}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为关系模式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R(U,F)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的分解，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ρ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是否保持函数依赖的测试方法如下：</a:t>
            </a:r>
          </a:p>
          <a:p>
            <a:pPr marL="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⑴ 令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G=       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，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F=F-G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，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Result=True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，若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F=φ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转⑷</a:t>
            </a:r>
          </a:p>
          <a:p>
            <a:pPr marL="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⑵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对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F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的第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1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个函数依赖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X→Y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，计算  ，令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F=F-{X→Y}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/>
              <a:cs typeface="+mn-cs"/>
            </a:endParaRPr>
          </a:p>
          <a:p>
            <a:pPr marL="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⑶ 若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Y    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，则令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Result=False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，转⑷</a:t>
            </a:r>
          </a:p>
          <a:p>
            <a:pPr marL="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   否则，若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F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/>
                <a:ea typeface="楷体_GB2312"/>
                <a:cs typeface="+mn-cs"/>
              </a:rPr>
              <a:t>¹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φ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转⑵，否则转⑷；</a:t>
            </a:r>
          </a:p>
          <a:p>
            <a:pPr marL="0" marR="0" lvl="0" indent="-45720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⑷ 若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Result=True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则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ρ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保持函数依赖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F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，否则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ρ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不保持函数      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	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依赖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F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/>
                <a:cs typeface="+mn-cs"/>
              </a:rPr>
              <a:t>。 </a:t>
            </a:r>
          </a:p>
        </p:txBody>
      </p:sp>
      <p:grpSp>
        <p:nvGrpSpPr>
          <p:cNvPr id="40" name="Group 5">
            <a:extLst>
              <a:ext uri="{FF2B5EF4-FFF2-40B4-BE49-F238E27FC236}">
                <a16:creationId xmlns:a16="http://schemas.microsoft.com/office/drawing/2014/main" id="{9C0196D8-0CC8-415E-A802-FE9799699D7A}"/>
              </a:ext>
            </a:extLst>
          </p:cNvPr>
          <p:cNvGrpSpPr>
            <a:grpSpLocks/>
          </p:cNvGrpSpPr>
          <p:nvPr/>
        </p:nvGrpSpPr>
        <p:grpSpPr bwMode="auto">
          <a:xfrm>
            <a:off x="2466130" y="2271370"/>
            <a:ext cx="1955691" cy="838199"/>
            <a:chOff x="988" y="1456"/>
            <a:chExt cx="989" cy="528"/>
          </a:xfrm>
        </p:grpSpPr>
        <p:grpSp>
          <p:nvGrpSpPr>
            <p:cNvPr id="41" name="Group 6">
              <a:extLst>
                <a:ext uri="{FF2B5EF4-FFF2-40B4-BE49-F238E27FC236}">
                  <a16:creationId xmlns:a16="http://schemas.microsoft.com/office/drawing/2014/main" id="{44EA806A-D877-45EF-BF5D-3A0DDE36D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8" y="1456"/>
              <a:ext cx="292" cy="528"/>
              <a:chOff x="2813" y="2045"/>
              <a:chExt cx="292" cy="528"/>
            </a:xfrm>
          </p:grpSpPr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65ABC8B7-B7BC-4729-8047-89EBBA5BF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2144"/>
                <a:ext cx="292" cy="349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defRPr/>
                </a:pPr>
                <a:r>
                  <a:rPr lang="zh-CN" altLang="en-US" sz="3600" b="1" dirty="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∪</a:t>
                </a:r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EC0C8F70-A7E3-4ADE-91BA-88FE84B84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2379"/>
                <a:ext cx="245" cy="194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defRPr/>
                </a:pPr>
                <a:r>
                  <a:rPr lang="en-US" altLang="zh-CN" sz="2000" b="1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i=1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D51A459C-3FA6-4684-8267-E2D98230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" y="2045"/>
                <a:ext cx="82" cy="194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defRPr/>
                </a:pPr>
                <a:r>
                  <a:rPr lang="en-US" altLang="zh-CN" sz="2000" b="1" dirty="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k</a:t>
                </a:r>
              </a:p>
            </p:txBody>
          </p:sp>
        </p:grp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C40D6AEA-75BD-4D9A-BFD1-1B5D3FFBB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525"/>
              <a:ext cx="775" cy="3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defRPr/>
              </a:pPr>
              <a:r>
                <a:rPr lang="en-US" altLang="zh-CN" sz="36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π</a:t>
              </a:r>
              <a:r>
                <a:rPr lang="en-US" altLang="zh-CN" sz="24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32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(F)</a:t>
              </a: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17CF7A18-DD90-4CF5-8B9C-3CD9A9F8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32"/>
              <a:ext cx="189" cy="27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defRPr/>
              </a:pPr>
              <a:r>
                <a:rPr lang="en-US" altLang="zh-CN" sz="28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i</a:t>
              </a:r>
              <a:endParaRPr lang="zh-CN" altLang="en-US" sz="2800" baseline="-25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7" name="Group 12">
            <a:extLst>
              <a:ext uri="{FF2B5EF4-FFF2-40B4-BE49-F238E27FC236}">
                <a16:creationId xmlns:a16="http://schemas.microsoft.com/office/drawing/2014/main" id="{3C7E1DF4-E6D6-44AD-B10B-7B23C90E3274}"/>
              </a:ext>
            </a:extLst>
          </p:cNvPr>
          <p:cNvGrpSpPr>
            <a:grpSpLocks/>
          </p:cNvGrpSpPr>
          <p:nvPr/>
        </p:nvGrpSpPr>
        <p:grpSpPr bwMode="auto">
          <a:xfrm>
            <a:off x="7320136" y="3273082"/>
            <a:ext cx="448880" cy="492124"/>
            <a:chOff x="4241" y="1997"/>
            <a:chExt cx="227" cy="310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208F8650-9E85-4F7A-91E4-3DBFA3995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997"/>
              <a:ext cx="217" cy="3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defRPr/>
              </a:pPr>
              <a:r>
                <a:rPr kumimoji="1" lang="en-US" altLang="zh-CN" sz="3200" b="1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3200" b="1" baseline="-25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G</a:t>
              </a:r>
              <a:endParaRPr kumimoji="1" lang="zh-CN" altLang="en-US" sz="3200" b="1" baseline="-250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4C51A4F9-1376-4165-9961-F11E97C25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2029"/>
              <a:ext cx="104" cy="20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defRPr/>
              </a:pPr>
              <a:r>
                <a:rPr kumimoji="1" lang="en-US" altLang="zh-CN" sz="3200" b="1" baseline="300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+</a:t>
              </a:r>
              <a:endParaRPr kumimoji="1" lang="zh-CN" altLang="en-US" sz="3200" b="1" baseline="30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4515E3B-20BA-41EA-92FB-6B12F1453737}"/>
              </a:ext>
            </a:extLst>
          </p:cNvPr>
          <p:cNvGrpSpPr/>
          <p:nvPr/>
        </p:nvGrpSpPr>
        <p:grpSpPr>
          <a:xfrm>
            <a:off x="2178412" y="4005064"/>
            <a:ext cx="923466" cy="638176"/>
            <a:chOff x="1991544" y="4005064"/>
            <a:chExt cx="923466" cy="638176"/>
          </a:xfrm>
        </p:grpSpPr>
        <p:grpSp>
          <p:nvGrpSpPr>
            <p:cNvPr id="50" name="Group 15">
              <a:extLst>
                <a:ext uri="{FF2B5EF4-FFF2-40B4-BE49-F238E27FC236}">
                  <a16:creationId xmlns:a16="http://schemas.microsoft.com/office/drawing/2014/main" id="{9545D734-578F-4D74-A8EB-E5EB70E601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1544" y="4005064"/>
              <a:ext cx="923466" cy="638176"/>
              <a:chOff x="617" y="2416"/>
              <a:chExt cx="467" cy="402"/>
            </a:xfrm>
          </p:grpSpPr>
          <p:grpSp>
            <p:nvGrpSpPr>
              <p:cNvPr id="51" name="Group 16">
                <a:extLst>
                  <a:ext uri="{FF2B5EF4-FFF2-40B4-BE49-F238E27FC236}">
                    <a16:creationId xmlns:a16="http://schemas.microsoft.com/office/drawing/2014/main" id="{AFAC012A-E8B1-4FBB-B151-D29C02582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" y="2494"/>
                <a:ext cx="227" cy="310"/>
                <a:chOff x="4241" y="1997"/>
                <a:chExt cx="227" cy="310"/>
              </a:xfrm>
            </p:grpSpPr>
            <p:sp>
              <p:nvSpPr>
                <p:cNvPr id="53" name="Rectangle 17">
                  <a:extLst>
                    <a:ext uri="{FF2B5EF4-FFF2-40B4-BE49-F238E27FC236}">
                      <a16:creationId xmlns:a16="http://schemas.microsoft.com/office/drawing/2014/main" id="{EC21A451-56D3-4456-A5F8-7C1D1308A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1997"/>
                  <a:ext cx="217" cy="310"/>
                </a:xfrm>
                <a:prstGeom prst="rect">
                  <a:avLst/>
                </a:prstGeom>
                <a:noFill/>
                <a:ln w="12700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defRPr/>
                  </a:pPr>
                  <a:r>
                    <a:rPr kumimoji="1" lang="en-US" altLang="zh-CN" sz="3200" b="1">
                      <a:solidFill>
                        <a:srgbClr val="CC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X</a:t>
                  </a:r>
                  <a:r>
                    <a:rPr kumimoji="1" lang="en-US" altLang="zh-CN" sz="3200" b="1" baseline="-25000">
                      <a:solidFill>
                        <a:srgbClr val="CC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G</a:t>
                  </a:r>
                  <a:endParaRPr kumimoji="1" lang="zh-CN" altLang="en-US" sz="3200" b="1" baseline="-25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54" name="Rectangle 18">
                  <a:extLst>
                    <a:ext uri="{FF2B5EF4-FFF2-40B4-BE49-F238E27FC236}">
                      <a16:creationId xmlns:a16="http://schemas.microsoft.com/office/drawing/2014/main" id="{4FAE60A1-CAA6-4DB3-9CC1-A024AFF4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2029"/>
                  <a:ext cx="104" cy="207"/>
                </a:xfrm>
                <a:prstGeom prst="rect">
                  <a:avLst/>
                </a:prstGeom>
                <a:noFill/>
                <a:ln w="12700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defRPr/>
                  </a:pPr>
                  <a:r>
                    <a:rPr kumimoji="1" lang="en-US" altLang="zh-CN" sz="3200" b="1" baseline="30000">
                      <a:solidFill>
                        <a:srgbClr val="CC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+</a:t>
                  </a:r>
                  <a:endParaRPr kumimoji="1" lang="zh-CN" altLang="en-US" sz="3200" b="1" baseline="300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52" name="Rectangle 19">
                <a:extLst>
                  <a:ext uri="{FF2B5EF4-FFF2-40B4-BE49-F238E27FC236}">
                    <a16:creationId xmlns:a16="http://schemas.microsoft.com/office/drawing/2014/main" id="{7EFF8F8E-9A6E-4FE3-992B-27EAE0840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416"/>
                <a:ext cx="250" cy="4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72000" tIns="72000" rIns="72000" bIns="72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3200"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  <a:sym typeface="Symbol" pitchFamily="18" charset="2"/>
                  </a:rPr>
                  <a:t></a:t>
                </a:r>
                <a:endParaRPr kumimoji="1" lang="zh-CN" altLang="en-US" sz="320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  <a:sym typeface="Symbol" pitchFamily="18" charset="2"/>
                </a:endParaRPr>
              </a:p>
            </p:txBody>
          </p:sp>
        </p:grpSp>
        <p:sp>
          <p:nvSpPr>
            <p:cNvPr id="55" name="Line 20">
              <a:extLst>
                <a:ext uri="{FF2B5EF4-FFF2-40B4-BE49-F238E27FC236}">
                  <a16:creationId xmlns:a16="http://schemas.microsoft.com/office/drawing/2014/main" id="{4369DFEA-5225-45D4-97FA-453FFD04E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198" y="4201911"/>
              <a:ext cx="90962" cy="360363"/>
            </a:xfrm>
            <a:prstGeom prst="line">
              <a:avLst/>
            </a:prstGeom>
            <a:noFill/>
            <a:ln w="12700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buNone/>
                <a:defRPr/>
              </a:pPr>
              <a:endParaRPr kumimoji="1" lang="zh-CN" alt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保持函数依赖测试算法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3D216E11-441C-4854-BE75-8128E72BE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77" y="980728"/>
            <a:ext cx="10585176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设有关系模式R(ABCD，{A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B,B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C,C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D,D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，R的一个分解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={R</a:t>
            </a:r>
            <a:r>
              <a:rPr kumimoji="0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(AB),R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(BC),R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(CD)}。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保持F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?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00BF3C0D-BAA3-4FEA-AC9D-715D9177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96" y="2276872"/>
            <a:ext cx="8382000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1) F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=π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(F)={A→B,B→A}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=π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(F)={B→C,C→B}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=π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(F)={C→D,D→C}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 G = F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∪F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∪F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    = {A→B,B→A,B→C,C→B,C→D,D→C}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 F = F-G = {D→A}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 Result=True</a:t>
            </a:r>
          </a:p>
        </p:txBody>
      </p:sp>
    </p:spTree>
    <p:extLst>
      <p:ext uri="{BB962C8B-B14F-4D97-AF65-F5344CB8AC3E}">
        <p14:creationId xmlns:p14="http://schemas.microsoft.com/office/powerpoint/2010/main" val="2029630617"/>
      </p:ext>
    </p:extLst>
  </p:cSld>
  <p:clrMapOvr>
    <a:masterClrMapping/>
  </p:clrMapOvr>
  <p:transition spd="med">
    <p:pull/>
    <p:sndAc>
      <p:stSnd>
        <p:snd r:embed="rId2" name="arrow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保持函数依赖测试算法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A0EC61-1D8C-40AC-88E7-97AAED9B931D}"/>
              </a:ext>
            </a:extLst>
          </p:cNvPr>
          <p:cNvGrpSpPr/>
          <p:nvPr/>
        </p:nvGrpSpPr>
        <p:grpSpPr>
          <a:xfrm>
            <a:off x="898677" y="2276872"/>
            <a:ext cx="10548587" cy="3457819"/>
            <a:chOff x="1055440" y="2318814"/>
            <a:chExt cx="10548587" cy="3457819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DE0B0AD6-0A65-4D7B-976F-06A5D486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440" y="2318814"/>
              <a:ext cx="10548587" cy="6477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  上一步求出了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Result=true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，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F={D→A}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以及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  G={A→B,B→A,B→C,C→B,C→D,D→C}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2) F=F-{D→A}=∅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   由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D→A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计算     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= {D,C,B,A}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4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3)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由于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{A}        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且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F=∅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，转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4)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4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4)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由于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Result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没有改变，仍为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true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，故得</a:t>
              </a:r>
              <a:r>
                <a:rPr kumimoji="0" lang="zh-CN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ρ 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保持F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。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63FB4BD-2464-4F99-990C-5FD398850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5030" y="4498988"/>
              <a:ext cx="515937" cy="492126"/>
              <a:chOff x="4241" y="1997"/>
              <a:chExt cx="325" cy="310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E12BBBB9-F0A1-4E1A-B8B5-E25EC6A18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997"/>
                <a:ext cx="325" cy="310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rPr>
                  <a:t>D</a:t>
                </a:r>
                <a:r>
                  <a:rPr kumimoji="1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rPr>
                  <a:t>G</a:t>
                </a:r>
                <a:endParaRPr kumimoji="1" lang="zh-CN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0F731439-0676-42CB-AB36-42D76E308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7" y="1997"/>
                <a:ext cx="104" cy="207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rPr>
                  <a:t>+</a:t>
                </a:r>
                <a:endParaRPr kumimoji="1" lang="zh-CN" altLang="en-US" sz="32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25E3F04A-0D58-4E14-8790-425180964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4237" y="5160682"/>
              <a:ext cx="896937" cy="615951"/>
              <a:chOff x="617" y="2416"/>
              <a:chExt cx="565" cy="388"/>
            </a:xfrm>
          </p:grpSpPr>
          <p:grpSp>
            <p:nvGrpSpPr>
              <p:cNvPr id="10" name="Group 10">
                <a:extLst>
                  <a:ext uri="{FF2B5EF4-FFF2-40B4-BE49-F238E27FC236}">
                    <a16:creationId xmlns:a16="http://schemas.microsoft.com/office/drawing/2014/main" id="{B9913131-FC7D-4C42-96FE-DE1EB9B23A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" y="2494"/>
                <a:ext cx="325" cy="310"/>
                <a:chOff x="4241" y="1997"/>
                <a:chExt cx="325" cy="31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464C6F6-9210-405D-90BC-213B4ADD1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1997"/>
                  <a:ext cx="325" cy="310"/>
                </a:xfrm>
                <a:prstGeom prst="rect">
                  <a:avLst/>
                </a:prstGeom>
                <a:noFill/>
                <a:ln w="12700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2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ea typeface="楷体_GB2312" pitchFamily="49" charset="-122"/>
                      <a:cs typeface="+mn-cs"/>
                    </a:rPr>
                    <a:t>D</a:t>
                  </a:r>
                  <a:r>
                    <a:rPr kumimoji="1" lang="en-US" altLang="zh-CN" sz="32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ea typeface="楷体_GB2312" pitchFamily="49" charset="-122"/>
                      <a:cs typeface="+mn-cs"/>
                    </a:rPr>
                    <a:t>G</a:t>
                  </a:r>
                  <a:endParaRPr kumimoji="1" lang="zh-CN" alt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D9F1C03-F53F-4307-A539-D2C602005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9" y="2030"/>
                  <a:ext cx="104" cy="207"/>
                </a:xfrm>
                <a:prstGeom prst="rect">
                  <a:avLst/>
                </a:prstGeom>
                <a:noFill/>
                <a:ln w="12700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2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ea typeface="楷体_GB2312" pitchFamily="49" charset="-122"/>
                      <a:cs typeface="+mn-cs"/>
                    </a:rPr>
                    <a:t>+</a:t>
                  </a:r>
                  <a:endParaRPr kumimoji="1" lang="zh-CN" altLang="en-US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endParaRPr>
                </a:p>
              </p:txBody>
            </p:sp>
          </p:grp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D0049019-C97E-422F-B39A-43A3CC68F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416"/>
                <a:ext cx="250" cy="3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72000" tIns="72000" rIns="72000" bIns="720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  <a:sym typeface="Symbol" pitchFamily="18" charset="2"/>
                  </a:rPr>
                  <a:t></a:t>
                </a: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  <a:sym typeface="Symbol" pitchFamily="18" charset="2"/>
                </a:endParaRPr>
              </a:p>
            </p:txBody>
          </p:sp>
        </p:grpSp>
      </p:grpSp>
      <p:sp>
        <p:nvSpPr>
          <p:cNvPr id="14" name="Text Box 4">
            <a:extLst>
              <a:ext uri="{FF2B5EF4-FFF2-40B4-BE49-F238E27FC236}">
                <a16:creationId xmlns:a16="http://schemas.microsoft.com/office/drawing/2014/main" id="{9DEBD07C-FEE7-44A9-B3FF-A8F69952D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77" y="980728"/>
            <a:ext cx="10585176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设有关系模式R(ABCD，{A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B,B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C,C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D,D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，R的一个分解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={R</a:t>
            </a:r>
            <a:r>
              <a:rPr kumimoji="0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(AB),R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(BC),R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(CD)}。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保持F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?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94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保持函数依赖测试算法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DE45105-8768-471D-87D3-FF714A18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980728"/>
            <a:ext cx="9508262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设有关系模式R(ABCD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，{A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B,B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，R的一个分解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={R</a:t>
            </a:r>
            <a:r>
              <a:rPr kumimoji="0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(AB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),R</a:t>
            </a:r>
            <a:r>
              <a:rPr kumimoji="0" lang="zh-CN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CD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)}。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保持F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?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C928608A-D719-4CF9-B2BC-B21F5C95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2282246"/>
            <a:ext cx="9720757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1)F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=π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ABE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(F)={A→B,A→E,B→E}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=π</a:t>
            </a:r>
            <a:r>
              <a:rPr kumimoji="0" lang="en-US" altLang="zh-CN" sz="3200" b="0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(F)=∅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G = F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∪F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{A→B,A→E,B→E}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F = F-G = {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Result=True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2)F=F-{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}={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由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D计算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{BE}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由于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{C,D}    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，则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Result=False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4)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4)Result=False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，得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不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保持F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43F0CF-F807-4F93-B3A3-5B46F9E9711A}"/>
              </a:ext>
            </a:extLst>
          </p:cNvPr>
          <p:cNvGrpSpPr/>
          <p:nvPr/>
        </p:nvGrpSpPr>
        <p:grpSpPr>
          <a:xfrm>
            <a:off x="3863752" y="4534263"/>
            <a:ext cx="461005" cy="492124"/>
            <a:chOff x="7884084" y="4116608"/>
            <a:chExt cx="461005" cy="492124"/>
          </a:xfrm>
        </p:grpSpPr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CF171716-D56E-46F6-9183-5505417D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084" y="4116608"/>
              <a:ext cx="461005" cy="49212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</a:t>
              </a:r>
              <a:endParaRPr kumimoji="1" lang="zh-CN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C1D0819D-7682-4027-9958-A8DD328D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603" y="4197570"/>
              <a:ext cx="187283" cy="3286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endParaRPr kumimoji="1" lang="zh-CN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E5CB3E7D-1B7C-4199-ACDC-B12647563D2C}"/>
              </a:ext>
            </a:extLst>
          </p:cNvPr>
          <p:cNvGrpSpPr>
            <a:grpSpLocks/>
          </p:cNvGrpSpPr>
          <p:nvPr/>
        </p:nvGrpSpPr>
        <p:grpSpPr bwMode="auto">
          <a:xfrm>
            <a:off x="3212414" y="5095080"/>
            <a:ext cx="893201" cy="638176"/>
            <a:chOff x="617" y="2416"/>
            <a:chExt cx="496" cy="402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03171DE4-8895-4C27-9CE6-4BDB42C38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" y="2494"/>
              <a:ext cx="256" cy="310"/>
              <a:chOff x="4241" y="1997"/>
              <a:chExt cx="256" cy="310"/>
            </a:xfrm>
          </p:grpSpPr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A66B2773-190C-477F-A16F-2C396FEEB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997"/>
                <a:ext cx="256" cy="310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rPr>
                  <a:t>B</a:t>
                </a:r>
                <a:r>
                  <a:rPr kumimoji="1" lang="en-US" altLang="zh-CN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rPr>
                  <a:t>G</a:t>
                </a:r>
                <a:endParaRPr kumimoji="1" lang="zh-CN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96A7D24A-A138-4E2D-8881-91670E98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029"/>
                <a:ext cx="104" cy="207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3000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ea typeface="楷体_GB2312" pitchFamily="49" charset="-122"/>
                    <a:cs typeface="+mn-cs"/>
                  </a:rPr>
                  <a:t>+</a:t>
                </a:r>
                <a:endParaRPr kumimoji="1" lang="zh-CN" alt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1B1BE6F3-6DA4-40B6-9630-9EC9128EA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2416"/>
              <a:ext cx="250" cy="40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  <a:sym typeface="Symbol" pitchFamily="18" charset="2"/>
                </a:rPr>
                <a:t>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endParaRPr>
            </a:p>
          </p:txBody>
        </p:sp>
      </p:grpSp>
      <p:sp>
        <p:nvSpPr>
          <p:cNvPr id="19" name="Line 14">
            <a:extLst>
              <a:ext uri="{FF2B5EF4-FFF2-40B4-BE49-F238E27FC236}">
                <a16:creationId xmlns:a16="http://schemas.microsoft.com/office/drawing/2014/main" id="{C284F9AA-2748-49E8-A204-102AA2E05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5578" y="5249068"/>
            <a:ext cx="163873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85244"/>
      </p:ext>
    </p:extLst>
  </p:cSld>
  <p:clrMapOvr>
    <a:masterClrMapping/>
  </p:clrMapOvr>
  <p:transition spd="slow">
    <p:push dir="r"/>
    <p:sndAc>
      <p:stSnd>
        <p:snd r:embed="rId2" name="arrow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分解成</a:t>
            </a:r>
            <a:r>
              <a:rPr kumimoji="1" lang="en-US" altLang="zh-CN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3NF</a:t>
            </a: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模式集的算法</a:t>
            </a:r>
          </a:p>
        </p:txBody>
      </p:sp>
      <p:sp>
        <p:nvSpPr>
          <p:cNvPr id="1546244" name="Rectangle 4"/>
          <p:cNvSpPr>
            <a:spLocks noGrp="1" noChangeArrowheads="1"/>
          </p:cNvSpPr>
          <p:nvPr>
            <p:ph idx="1"/>
          </p:nvPr>
        </p:nvSpPr>
        <p:spPr>
          <a:xfrm>
            <a:off x="983432" y="1958457"/>
            <a:ext cx="10057991" cy="647700"/>
          </a:xfrm>
        </p:spPr>
        <p:txBody>
          <a:bodyPr>
            <a:noAutofit/>
          </a:bodyPr>
          <a:lstStyle/>
          <a:p>
            <a:pPr marL="534988" indent="-534988" algn="just">
              <a:spcBef>
                <a:spcPts val="600"/>
              </a:spcBef>
              <a:spcAft>
                <a:spcPts val="1800"/>
              </a:spcAft>
              <a:buNone/>
              <a:defRPr/>
            </a:pP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1)	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令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F=</a:t>
            </a:r>
            <a:r>
              <a:rPr lang="en-US" altLang="zh-CN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en-US" altLang="zh-CN" baseline="-25000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min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i="1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ρ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=∅</a:t>
            </a:r>
          </a:p>
          <a:p>
            <a:pPr marL="534988" indent="-534988" algn="just">
              <a:spcBef>
                <a:spcPts val="600"/>
              </a:spcBef>
              <a:spcAft>
                <a:spcPts val="1800"/>
              </a:spcAft>
              <a:buNone/>
              <a:defRPr/>
            </a:pP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2)	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令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为所有没有在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中出现过的属性的集合，</a:t>
            </a:r>
            <a:r>
              <a:rPr lang="en-US" altLang="zh-CN" i="1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ρ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</a:t>
            </a:r>
            <a:r>
              <a:rPr lang="en-US" altLang="zh-CN" i="1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ρ</a:t>
            </a:r>
            <a:r>
              <a:rPr lang="en-US" altLang="zh-CN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∪R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(U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 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U=U</a:t>
            </a:r>
            <a:r>
              <a:rPr lang="zh-CN" altLang="en-US" i="1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－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endParaRPr lang="zh-CN" altLang="en-US" dirty="0">
              <a:solidFill>
                <a:srgbClr val="CCFFCC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534988" indent="-534988" algn="just">
              <a:spcBef>
                <a:spcPts val="600"/>
              </a:spcBef>
              <a:spcAft>
                <a:spcPts val="1800"/>
              </a:spcAft>
              <a:buNone/>
              <a:defRPr/>
            </a:pP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3)	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中存在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X→A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且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X∪A=U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，则</a:t>
            </a:r>
            <a:r>
              <a:rPr lang="en-US" altLang="zh-CN" i="1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ρ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</a:t>
            </a:r>
            <a:r>
              <a:rPr lang="en-US" altLang="zh-CN" i="1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ρ</a:t>
            </a:r>
            <a:r>
              <a:rPr lang="en-US" altLang="zh-CN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∪R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(U)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，转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4)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。否则将所有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X→A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X→A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,…,</a:t>
            </a:r>
            <a:r>
              <a:rPr lang="en-US" altLang="zh-CN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X→A</a:t>
            </a:r>
            <a:r>
              <a:rPr lang="en-US" altLang="zh-CN" baseline="-25000" dirty="0" err="1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合并构成一个关系模式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R(XA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…A</a:t>
            </a:r>
            <a:r>
              <a:rPr lang="en-US" altLang="zh-CN" baseline="-25000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，并将其并入</a:t>
            </a:r>
            <a:r>
              <a:rPr lang="en-US" altLang="zh-CN" i="1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ρ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marL="534988" indent="-534988" algn="just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4)	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结束，</a:t>
            </a:r>
            <a:r>
              <a:rPr lang="en-US" altLang="zh-CN" i="1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ρ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即是保持函数依赖的</a:t>
            </a:r>
            <a:r>
              <a:rPr lang="en-US" altLang="zh-CN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3NF</a:t>
            </a:r>
            <a:r>
              <a:rPr lang="zh-CN" altLang="en-US" dirty="0">
                <a:solidFill>
                  <a:srgbClr val="CCFF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模式集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2557C4-6284-4678-8978-E5578E0AE598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1041779"/>
            <a:ext cx="10057991" cy="64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6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R(U,F)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分解成保持函数依赖的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分解成</a:t>
            </a:r>
            <a:r>
              <a:rPr kumimoji="1" lang="en-US" altLang="zh-CN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3NF</a:t>
            </a: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模式集的算法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4916FA5-35E0-40DD-8E1D-DD44EE29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622" y="1966554"/>
            <a:ext cx="10120892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设关系模式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R中，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CTHRSG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F={C→T,CS→G,HR→C,</a:t>
            </a:r>
            <a:b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</a:b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HS→R,TH→R}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容易证明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就是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min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ρ={CT，CSG，HR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，HSR，HRT}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B6A0550F-59F6-431E-AC5A-0E3377CDA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92" y="3950217"/>
            <a:ext cx="10880742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已知关系模式R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(ABCD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min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={B→C}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ρ={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FA88CC5-3048-4C40-8936-004CF3323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92" y="5398993"/>
            <a:ext cx="10880742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已知关系模式R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(ABCDE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,D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就是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min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ρ={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DE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F026313-E554-45A0-91BF-17103E6C79E6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1041779"/>
            <a:ext cx="10057991" cy="64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6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R(U,F)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分解成保持函数依赖的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模式集</a:t>
            </a:r>
          </a:p>
        </p:txBody>
      </p:sp>
    </p:spTree>
    <p:extLst>
      <p:ext uri="{BB962C8B-B14F-4D97-AF65-F5344CB8AC3E}">
        <p14:creationId xmlns:p14="http://schemas.microsoft.com/office/powerpoint/2010/main" val="9403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83" name="Rectangle 11"/>
          <p:cNvSpPr>
            <a:spLocks noGrp="1" noChangeArrowheads="1"/>
          </p:cNvSpPr>
          <p:nvPr>
            <p:ph type="title"/>
          </p:nvPr>
        </p:nvSpPr>
        <p:spPr>
          <a:xfrm>
            <a:off x="911424" y="0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分解的无损连接性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BF5384F-469B-4E5C-A798-DA96FDB55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3" y="980728"/>
            <a:ext cx="10801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marR="0" lvl="0" indent="-358775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设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ρ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={R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(U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),R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(U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),…,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R</a:t>
            </a:r>
            <a:r>
              <a:rPr kumimoji="0" lang="en-US" altLang="zh-CN" b="0" i="0" u="none" strike="noStrike" kern="0" cap="none" spc="0" normalizeH="0" baseline="-30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k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U</a:t>
            </a:r>
            <a:r>
              <a:rPr kumimoji="0" lang="en-US" altLang="zh-CN" b="0" i="0" u="none" strike="noStrike" kern="0" cap="none" spc="0" normalizeH="0" baseline="-30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k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)}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是关系模式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R(U,F)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的一个分解，若对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R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的每一个满足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F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的具体关系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r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都有：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6951BAE5-4C35-4F86-981E-7126612130CE}"/>
              </a:ext>
            </a:extLst>
          </p:cNvPr>
          <p:cNvGrpSpPr>
            <a:grpSpLocks/>
          </p:cNvGrpSpPr>
          <p:nvPr/>
        </p:nvGrpSpPr>
        <p:grpSpPr bwMode="auto">
          <a:xfrm>
            <a:off x="1261722" y="2267221"/>
            <a:ext cx="8866726" cy="1231898"/>
            <a:chOff x="702" y="1453"/>
            <a:chExt cx="4990" cy="776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217C2D7C-BA77-4653-B16A-6065AB8E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453"/>
              <a:ext cx="4990" cy="776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defRPr/>
              </a:pPr>
              <a:r>
                <a:rPr lang="en-US" altLang="zh-CN" sz="4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r = Π</a:t>
              </a:r>
              <a:r>
                <a:rPr lang="en-US" altLang="zh-CN" sz="32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3600" baseline="-30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4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(r)   Π</a:t>
              </a:r>
              <a:r>
                <a:rPr lang="en-US" altLang="zh-CN" sz="32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4000" baseline="-30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en-US" altLang="zh-CN" sz="4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(r)   </a:t>
              </a:r>
              <a:r>
                <a:rPr lang="en-US" altLang="zh-CN" sz="4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···</a:t>
              </a:r>
              <a:r>
                <a:rPr lang="en-US" altLang="zh-CN" sz="4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sz="4000" dirty="0" err="1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Π</a:t>
              </a:r>
              <a:r>
                <a:rPr lang="en-US" altLang="zh-CN" sz="3200" dirty="0" err="1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4000" baseline="-30000" dirty="0" err="1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sz="40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(r)</a:t>
              </a:r>
              <a:endParaRPr lang="zh-CN" altLang="en-US" sz="40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3CB75F5-DAC2-4C16-B246-0CD177DB7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556"/>
              <a:ext cx="182" cy="14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buNone/>
                <a:defRPr/>
              </a:pPr>
              <a:endParaRPr kumimoji="1" lang="zh-CN" alt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7019772F-5B2C-4F7D-BF1B-36889BE51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1545"/>
              <a:ext cx="182" cy="14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buNone/>
                <a:defRPr/>
              </a:pPr>
              <a:endParaRPr kumimoji="1" lang="zh-CN" alt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EC168A58-D22F-4302-AF02-DA2C90AA9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1556"/>
              <a:ext cx="182" cy="14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buNone/>
                <a:defRPr/>
              </a:pPr>
              <a:endParaRPr kumimoji="1" lang="zh-CN" alt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9" name="Rectangle 9">
            <a:extLst>
              <a:ext uri="{FF2B5EF4-FFF2-40B4-BE49-F238E27FC236}">
                <a16:creationId xmlns:a16="http://schemas.microsoft.com/office/drawing/2014/main" id="{72480AEE-66C4-4A98-A31E-A6F3F3F4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" y="3016262"/>
            <a:ext cx="1080119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algn="just"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则称这个分解</a:t>
            </a:r>
            <a:r>
              <a:rPr lang="en-US" altLang="zh-CN" sz="3200" i="1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ρ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无损连接性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lossless join decomposition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3200" i="1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ρ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R(U,F)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的无损连接分解。</a:t>
            </a:r>
            <a:endParaRPr lang="en-US" altLang="zh-CN" sz="32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8216B09F-4365-489D-A61C-E940B063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5877272"/>
            <a:ext cx="8647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indent="-358775" algn="just"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具有无损连接性的分解能够保证不丢失信息！</a:t>
            </a:r>
            <a:endParaRPr lang="en-US" altLang="zh-CN" sz="3200" dirty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4C69199D-4558-420D-A02D-AA9735F9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4446767"/>
            <a:ext cx="1051082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无损连接分解意为分解前的关系</a:t>
            </a:r>
            <a:r>
              <a:rPr lang="en-US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可以由分解后的各关系</a:t>
            </a:r>
            <a:r>
              <a:rPr lang="en-US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在U</a:t>
            </a:r>
            <a:r>
              <a:rPr lang="zh-CN" altLang="zh-CN" sz="3200" baseline="-250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投影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自然连接</a:t>
            </a: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而还原。</a:t>
            </a:r>
            <a:endParaRPr lang="en-US" altLang="zh-CN" sz="32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sh dir="r"/>
    <p:sndAc>
      <p:stSnd>
        <p:snd r:embed="rId2" name="arrow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分解成</a:t>
            </a:r>
            <a:r>
              <a:rPr kumimoji="1" lang="en-US" altLang="zh-CN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3NF</a:t>
            </a: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模式集的算法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8F8FBD2-B007-47EF-8243-8249971F93F2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980728"/>
            <a:ext cx="10500871" cy="64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R(U,F)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分解成既具有无损连接性，又保持函数依赖的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模式集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E25EF70-DCC7-440C-9520-2D0A4959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93" y="2276872"/>
            <a:ext cx="9918632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已知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＝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(U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),R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(U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),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是由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R(U,F)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按前面算法得到的一个保持函数依赖的分解。设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R(U)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的一个候选键，若存在某个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使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，则令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，否则令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∪{R(X)}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就是所需的分解。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BD744DB8-C6C7-4566-9B83-CD4BFF67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93" y="4437112"/>
            <a:ext cx="9754667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由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CTHRSG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{C→T,CS→G,HR→C,HS→R,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TH→R}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)可得保持函数依赖的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3NF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分解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ρ={CT，CSG，HR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，HSR，HRT}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，容易得出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的一个候选键为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HS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，因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HS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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HSR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，所以该分解也是无损连接分解。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8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分解成</a:t>
            </a:r>
            <a:r>
              <a:rPr kumimoji="1" lang="en-US" altLang="zh-CN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3NF</a:t>
            </a: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模式集的算法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8F8FBD2-B007-47EF-8243-8249971F93F2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980728"/>
            <a:ext cx="10500871" cy="64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R(U,F)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分解成既具有无损连接性，又保持函数依赖的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模式集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E25EF70-DCC7-440C-9520-2D0A4959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93" y="2276872"/>
            <a:ext cx="9918632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已知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＝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(U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),R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(U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),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是由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R(U,F)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按前面算法得到的一个保持函数依赖的分解。设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R(U)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的一个候选键，若存在某个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使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，则令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，否则令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∪{R(X)}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就是所需的分解。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DE8A3B4-BAFC-4B98-904D-CF5714DA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92" y="4509120"/>
            <a:ext cx="9918631" cy="64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由关系模式R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(ABCD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)可得保持函数依赖的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3NF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分解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ρ={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，可得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的候选键为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ABD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，故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ABD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才能保证分解的无损连接性。由于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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，故最终得出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ABD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8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500" name="Rectangle 4"/>
          <p:cNvSpPr>
            <a:spLocks noGrp="1" noChangeArrowheads="1"/>
          </p:cNvSpPr>
          <p:nvPr>
            <p:ph type="title"/>
          </p:nvPr>
        </p:nvSpPr>
        <p:spPr>
          <a:xfrm>
            <a:off x="929308" y="21201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分解的保持函数依赖性</a:t>
            </a:r>
          </a:p>
        </p:txBody>
      </p:sp>
      <p:sp>
        <p:nvSpPr>
          <p:cNvPr id="1514501" name="Rectangle 5"/>
          <p:cNvSpPr>
            <a:spLocks noChangeArrowheads="1"/>
          </p:cNvSpPr>
          <p:nvPr/>
        </p:nvSpPr>
        <p:spPr bwMode="auto">
          <a:xfrm>
            <a:off x="929308" y="5958680"/>
            <a:ext cx="877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marR="0" lvl="0" indent="-3587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保持函数依赖的分解可以减轻或解决各种异常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4502" name="Rectangle 6"/>
          <p:cNvSpPr>
            <a:spLocks noChangeArrowheads="1"/>
          </p:cNvSpPr>
          <p:nvPr/>
        </p:nvSpPr>
        <p:spPr bwMode="auto">
          <a:xfrm>
            <a:off x="929308" y="3852049"/>
            <a:ext cx="8178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8775" marR="0" lvl="0" indent="-3587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则称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保持函数依赖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的分解。</a:t>
            </a:r>
          </a:p>
        </p:txBody>
      </p:sp>
      <p:sp>
        <p:nvSpPr>
          <p:cNvPr id="1514503" name="Rectangle 7"/>
          <p:cNvSpPr>
            <a:spLocks noChangeArrowheads="1"/>
          </p:cNvSpPr>
          <p:nvPr/>
        </p:nvSpPr>
        <p:spPr bwMode="auto">
          <a:xfrm>
            <a:off x="929308" y="4628858"/>
            <a:ext cx="1013240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(F)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的一个属性子集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上的投影，其定义为：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(F)={X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→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Y|(X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→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且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XY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itchFamily="18" charset="2"/>
              </a:rPr>
              <a:t>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3791744" y="2597148"/>
            <a:ext cx="3933828" cy="1155702"/>
            <a:chOff x="-94" y="1679"/>
            <a:chExt cx="2478" cy="728"/>
          </a:xfrm>
        </p:grpSpPr>
        <p:grpSp>
          <p:nvGrpSpPr>
            <p:cNvPr id="53257" name="Group 9"/>
            <p:cNvGrpSpPr>
              <a:grpSpLocks/>
            </p:cNvGrpSpPr>
            <p:nvPr/>
          </p:nvGrpSpPr>
          <p:grpSpPr bwMode="auto">
            <a:xfrm>
              <a:off x="844" y="1679"/>
              <a:ext cx="414" cy="728"/>
              <a:chOff x="2501" y="2018"/>
              <a:chExt cx="414" cy="728"/>
            </a:xfrm>
          </p:grpSpPr>
          <p:sp>
            <p:nvSpPr>
              <p:cNvPr id="1514506" name="Rectangle 10"/>
              <p:cNvSpPr>
                <a:spLocks noChangeArrowheads="1"/>
              </p:cNvSpPr>
              <p:nvPr/>
            </p:nvSpPr>
            <p:spPr bwMode="auto">
              <a:xfrm>
                <a:off x="2501" y="2165"/>
                <a:ext cx="355" cy="427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∪</a:t>
                </a:r>
              </a:p>
            </p:txBody>
          </p:sp>
          <p:sp>
            <p:nvSpPr>
              <p:cNvPr id="1514507" name="Rectangle 11"/>
              <p:cNvSpPr>
                <a:spLocks noChangeArrowheads="1"/>
              </p:cNvSpPr>
              <p:nvPr/>
            </p:nvSpPr>
            <p:spPr bwMode="auto">
              <a:xfrm>
                <a:off x="2536" y="2475"/>
                <a:ext cx="379" cy="271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=1</a:t>
                </a:r>
              </a:p>
            </p:txBody>
          </p:sp>
          <p:sp>
            <p:nvSpPr>
              <p:cNvPr id="1514508" name="Rectangle 12"/>
              <p:cNvSpPr>
                <a:spLocks noChangeArrowheads="1"/>
              </p:cNvSpPr>
              <p:nvPr/>
            </p:nvSpPr>
            <p:spPr bwMode="auto">
              <a:xfrm>
                <a:off x="2606" y="2018"/>
                <a:ext cx="135" cy="271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k</a:t>
                </a:r>
              </a:p>
            </p:txBody>
          </p:sp>
        </p:grpSp>
        <p:sp>
          <p:nvSpPr>
            <p:cNvPr id="1514509" name="Rectangle 13"/>
            <p:cNvSpPr>
              <a:spLocks noChangeArrowheads="1"/>
            </p:cNvSpPr>
            <p:nvPr/>
          </p:nvSpPr>
          <p:spPr bwMode="auto">
            <a:xfrm>
              <a:off x="-94" y="1786"/>
              <a:ext cx="988" cy="4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</a:t>
              </a:r>
              <a:r>
                <a:rPr kumimoji="0" lang="en-US" altLang="zh-CN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=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</a:p>
          </p:txBody>
        </p:sp>
        <p:sp>
          <p:nvSpPr>
            <p:cNvPr id="1514510" name="Rectangle 14"/>
            <p:cNvSpPr>
              <a:spLocks noChangeArrowheads="1"/>
            </p:cNvSpPr>
            <p:nvPr/>
          </p:nvSpPr>
          <p:spPr bwMode="auto">
            <a:xfrm>
              <a:off x="1248" y="1792"/>
              <a:ext cx="1136" cy="42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π  </a:t>
              </a: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(F)</a:t>
              </a:r>
            </a:p>
          </p:txBody>
        </p:sp>
        <p:sp>
          <p:nvSpPr>
            <p:cNvPr id="1514511" name="Rectangle 15"/>
            <p:cNvSpPr>
              <a:spLocks noChangeArrowheads="1"/>
            </p:cNvSpPr>
            <p:nvPr/>
          </p:nvSpPr>
          <p:spPr bwMode="auto">
            <a:xfrm>
              <a:off x="1489" y="1981"/>
              <a:ext cx="244" cy="3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U</a:t>
              </a:r>
              <a:r>
                <a:rPr kumimoji="0" lang="en-US" altLang="zh-CN" sz="3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</a:t>
              </a:r>
              <a:endParaRPr kumimoji="0" lang="zh-CN" altLang="en-US" sz="36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14512" name="Rectangle 16"/>
            <p:cNvSpPr>
              <a:spLocks noChangeArrowheads="1"/>
            </p:cNvSpPr>
            <p:nvPr/>
          </p:nvSpPr>
          <p:spPr bwMode="auto">
            <a:xfrm>
              <a:off x="2114" y="1778"/>
              <a:ext cx="129" cy="4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zh-CN" altLang="en-US" sz="40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14513" name="Rectangle 17"/>
            <p:cNvSpPr>
              <a:spLocks noChangeArrowheads="1"/>
            </p:cNvSpPr>
            <p:nvPr/>
          </p:nvSpPr>
          <p:spPr bwMode="auto">
            <a:xfrm>
              <a:off x="2185" y="1688"/>
              <a:ext cx="192" cy="3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ACB6747B-657A-4CD2-874F-BA90CAC5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04" y="899320"/>
            <a:ext cx="1094459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marR="0" lvl="0" indent="-358775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设</a:t>
            </a:r>
            <a:r>
              <a:rPr kumimoji="0" lang="en-US" altLang="zh-CN" b="0" i="1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ρ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={R</a:t>
            </a:r>
            <a:r>
              <a:rPr kumimoji="0" lang="en-US" altLang="zh-CN" b="0" i="0" u="none" strike="noStrike" kern="0" cap="none" spc="0" normalizeH="0" baseline="-3000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1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(U</a:t>
            </a:r>
            <a:r>
              <a:rPr kumimoji="0" lang="en-US" altLang="zh-CN" b="0" i="0" u="none" strike="noStrike" kern="0" cap="none" spc="0" normalizeH="0" baseline="-3000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1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),R</a:t>
            </a:r>
            <a:r>
              <a:rPr kumimoji="0" lang="en-US" altLang="zh-CN" b="0" i="0" u="none" strike="noStrike" kern="0" cap="none" spc="0" normalizeH="0" baseline="-3000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(U</a:t>
            </a:r>
            <a:r>
              <a:rPr kumimoji="0" lang="en-US" altLang="zh-CN" b="0" i="0" u="none" strike="noStrike" kern="0" cap="none" spc="0" normalizeH="0" baseline="-3000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),…,R</a:t>
            </a:r>
            <a:r>
              <a:rPr kumimoji="0" lang="en-US" altLang="zh-CN" b="0" i="0" u="none" strike="noStrike" kern="0" cap="none" spc="0" normalizeH="0" baseline="-3000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k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(U</a:t>
            </a:r>
            <a:r>
              <a:rPr kumimoji="0" lang="en-US" altLang="zh-CN" b="0" i="0" u="none" strike="noStrike" kern="0" cap="none" spc="0" normalizeH="0" baseline="-3000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k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)}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是关系模式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R(U,F)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的一个分解，如果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F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所蕴含的函数依赖一定也可以由所有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F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U</a:t>
            </a:r>
            <a:r>
              <a:rPr kumimoji="0" lang="en-US" altLang="zh-CN" b="0" i="0" u="none" strike="noStrike" kern="0" cap="none" spc="0" normalizeH="0" baseline="-2500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i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上的投影所逻辑蕴含，即：</a:t>
            </a:r>
          </a:p>
          <a:p>
            <a:pPr marL="358775" marR="0" lvl="0" indent="-358775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	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 spd="slow">
    <p:push dir="d"/>
    <p:sndAc>
      <p:stSnd>
        <p:snd r:embed="rId2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分解案例</a:t>
            </a:r>
          </a:p>
        </p:txBody>
      </p:sp>
      <p:graphicFrame>
        <p:nvGraphicFramePr>
          <p:cNvPr id="151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58174"/>
              </p:ext>
            </p:extLst>
          </p:nvPr>
        </p:nvGraphicFramePr>
        <p:xfrm>
          <a:off x="5057775" y="1359195"/>
          <a:ext cx="1136320" cy="3140000"/>
        </p:xfrm>
        <a:graphic>
          <a:graphicData uri="http://schemas.openxmlformats.org/drawingml/2006/table">
            <a:tbl>
              <a:tblPr/>
              <a:tblGrid>
                <a:gridCol w="113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15546" name="Rectangle 26"/>
          <p:cNvSpPr>
            <a:spLocks noChangeArrowheads="1"/>
          </p:cNvSpPr>
          <p:nvPr/>
        </p:nvSpPr>
        <p:spPr bwMode="auto">
          <a:xfrm>
            <a:off x="5507507" y="920180"/>
            <a:ext cx="171522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</a:t>
            </a:r>
          </a:p>
        </p:txBody>
      </p:sp>
      <p:graphicFrame>
        <p:nvGraphicFramePr>
          <p:cNvPr id="151554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2914"/>
              </p:ext>
            </p:extLst>
          </p:nvPr>
        </p:nvGraphicFramePr>
        <p:xfrm>
          <a:off x="7090094" y="1328925"/>
          <a:ext cx="1285876" cy="1637984"/>
        </p:xfrm>
        <a:graphic>
          <a:graphicData uri="http://schemas.openxmlformats.org/drawingml/2006/table">
            <a:tbl>
              <a:tblPr/>
              <a:tblGrid>
                <a:gridCol w="1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5565" name="Rectangle 45"/>
          <p:cNvSpPr>
            <a:spLocks noChangeArrowheads="1"/>
          </p:cNvSpPr>
          <p:nvPr/>
        </p:nvSpPr>
        <p:spPr bwMode="auto">
          <a:xfrm>
            <a:off x="7617366" y="923874"/>
            <a:ext cx="222818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</a:p>
        </p:txBody>
      </p:sp>
      <p:graphicFrame>
        <p:nvGraphicFramePr>
          <p:cNvPr id="151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02139"/>
              </p:ext>
            </p:extLst>
          </p:nvPr>
        </p:nvGraphicFramePr>
        <p:xfrm>
          <a:off x="9118273" y="1359195"/>
          <a:ext cx="1611640" cy="1249608"/>
        </p:xfrm>
        <a:graphic>
          <a:graphicData uri="http://schemas.openxmlformats.org/drawingml/2006/table">
            <a:tbl>
              <a:tblPr/>
              <a:tblGrid>
                <a:gridCol w="161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15578" name="Rectangle 58"/>
          <p:cNvSpPr>
            <a:spLocks noChangeArrowheads="1"/>
          </p:cNvSpPr>
          <p:nvPr/>
        </p:nvSpPr>
        <p:spPr bwMode="auto">
          <a:xfrm>
            <a:off x="9787036" y="936689"/>
            <a:ext cx="274114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</a:p>
        </p:txBody>
      </p:sp>
      <p:sp>
        <p:nvSpPr>
          <p:cNvPr id="1515579" name="Rectangle 59"/>
          <p:cNvSpPr>
            <a:spLocks noChangeArrowheads="1"/>
          </p:cNvSpPr>
          <p:nvPr/>
        </p:nvSpPr>
        <p:spPr bwMode="auto">
          <a:xfrm>
            <a:off x="5275609" y="4678680"/>
            <a:ext cx="785812" cy="4064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1515580" name="Rectangle 60"/>
          <p:cNvSpPr>
            <a:spLocks noChangeArrowheads="1"/>
          </p:cNvSpPr>
          <p:nvPr/>
        </p:nvSpPr>
        <p:spPr bwMode="auto">
          <a:xfrm>
            <a:off x="7387751" y="3111771"/>
            <a:ext cx="785813" cy="4064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sp>
        <p:nvSpPr>
          <p:cNvPr id="1515581" name="Rectangle 61"/>
          <p:cNvSpPr>
            <a:spLocks noChangeArrowheads="1"/>
          </p:cNvSpPr>
          <p:nvPr/>
        </p:nvSpPr>
        <p:spPr bwMode="auto">
          <a:xfrm>
            <a:off x="9415299" y="2791965"/>
            <a:ext cx="1017587" cy="4064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sp>
        <p:nvSpPr>
          <p:cNvPr id="1515582" name="Rectangle 62"/>
          <p:cNvSpPr>
            <a:spLocks noChangeArrowheads="1"/>
          </p:cNvSpPr>
          <p:nvPr/>
        </p:nvSpPr>
        <p:spPr bwMode="auto">
          <a:xfrm>
            <a:off x="623392" y="1377669"/>
            <a:ext cx="3277095" cy="4793704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15583" name="Rectangle 63"/>
          <p:cNvSpPr>
            <a:spLocks noChangeArrowheads="1"/>
          </p:cNvSpPr>
          <p:nvPr/>
        </p:nvSpPr>
        <p:spPr bwMode="auto">
          <a:xfrm>
            <a:off x="1206196" y="1426253"/>
            <a:ext cx="1928280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SDM∈2NF</a:t>
            </a:r>
          </a:p>
        </p:txBody>
      </p:sp>
      <p:graphicFrame>
        <p:nvGraphicFramePr>
          <p:cNvPr id="15155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223"/>
              </p:ext>
            </p:extLst>
          </p:nvPr>
        </p:nvGraphicFramePr>
        <p:xfrm>
          <a:off x="876718" y="1955800"/>
          <a:ext cx="2795169" cy="2926080"/>
        </p:xfrm>
        <a:graphic>
          <a:graphicData uri="http://schemas.openxmlformats.org/drawingml/2006/table">
            <a:tbl>
              <a:tblPr/>
              <a:tblGrid>
                <a:gridCol w="86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15624" name="Rectangle 104"/>
          <p:cNvSpPr>
            <a:spLocks noChangeArrowheads="1"/>
          </p:cNvSpPr>
          <p:nvPr/>
        </p:nvSpPr>
        <p:spPr bwMode="auto">
          <a:xfrm>
            <a:off x="2530865" y="5019897"/>
            <a:ext cx="993971" cy="330200"/>
          </a:xfrm>
          <a:prstGeom prst="rect">
            <a:avLst/>
          </a:prstGeom>
          <a:solidFill>
            <a:srgbClr val="CCCCFF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1515625" name="Rectangle 105"/>
          <p:cNvSpPr>
            <a:spLocks noChangeArrowheads="1"/>
          </p:cNvSpPr>
          <p:nvPr/>
        </p:nvSpPr>
        <p:spPr bwMode="auto">
          <a:xfrm>
            <a:off x="1092030" y="5019897"/>
            <a:ext cx="993972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sp>
        <p:nvSpPr>
          <p:cNvPr id="1515626" name="Rectangle 106"/>
          <p:cNvSpPr>
            <a:spLocks noChangeArrowheads="1"/>
          </p:cNvSpPr>
          <p:nvPr/>
        </p:nvSpPr>
        <p:spPr bwMode="auto">
          <a:xfrm>
            <a:off x="997650" y="5664200"/>
            <a:ext cx="1172686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cxnSp>
        <p:nvCxnSpPr>
          <p:cNvPr id="54359" name="AutoShape 107"/>
          <p:cNvCxnSpPr>
            <a:cxnSpLocks noChangeShapeType="1"/>
            <a:stCxn id="1515624" idx="1"/>
            <a:endCxn id="1515625" idx="3"/>
          </p:cNvCxnSpPr>
          <p:nvPr/>
        </p:nvCxnSpPr>
        <p:spPr bwMode="auto">
          <a:xfrm flipH="1">
            <a:off x="2086002" y="5184997"/>
            <a:ext cx="444863" cy="0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60" name="AutoShape 108"/>
          <p:cNvCxnSpPr>
            <a:cxnSpLocks noChangeShapeType="1"/>
            <a:stCxn id="1515625" idx="2"/>
            <a:endCxn id="1515626" idx="0"/>
          </p:cNvCxnSpPr>
          <p:nvPr/>
        </p:nvCxnSpPr>
        <p:spPr bwMode="auto">
          <a:xfrm flipH="1">
            <a:off x="1583993" y="5350097"/>
            <a:ext cx="5023" cy="314103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361" name="Group 109"/>
          <p:cNvGrpSpPr>
            <a:grpSpLocks/>
          </p:cNvGrpSpPr>
          <p:nvPr/>
        </p:nvGrpSpPr>
        <p:grpSpPr bwMode="auto">
          <a:xfrm>
            <a:off x="7090094" y="4282508"/>
            <a:ext cx="4267200" cy="381000"/>
            <a:chOff x="2447" y="2692"/>
            <a:chExt cx="2688" cy="240"/>
          </a:xfrm>
        </p:grpSpPr>
        <p:sp>
          <p:nvSpPr>
            <p:cNvPr id="1515630" name="Rectangle 110"/>
            <p:cNvSpPr>
              <a:spLocks noChangeArrowheads="1"/>
            </p:cNvSpPr>
            <p:nvPr/>
          </p:nvSpPr>
          <p:spPr bwMode="auto">
            <a:xfrm>
              <a:off x="2447" y="2692"/>
              <a:ext cx="2688" cy="24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S 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 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D      M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有0个元组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不具有无损连接性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丢失了所有的函数依赖</a:t>
              </a:r>
            </a:p>
          </p:txBody>
        </p:sp>
        <p:sp>
          <p:nvSpPr>
            <p:cNvPr id="1515631" name="Freeform 111"/>
            <p:cNvSpPr>
              <a:spLocks/>
            </p:cNvSpPr>
            <p:nvPr/>
          </p:nvSpPr>
          <p:spPr bwMode="auto">
            <a:xfrm>
              <a:off x="2689" y="2782"/>
              <a:ext cx="182" cy="14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515632" name="Freeform 112"/>
            <p:cNvSpPr>
              <a:spLocks/>
            </p:cNvSpPr>
            <p:nvPr/>
          </p:nvSpPr>
          <p:spPr bwMode="auto">
            <a:xfrm>
              <a:off x="3246" y="2782"/>
              <a:ext cx="182" cy="14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15633" name="Rectangle 113"/>
          <p:cNvSpPr>
            <a:spLocks noChangeArrowheads="1"/>
          </p:cNvSpPr>
          <p:nvPr/>
        </p:nvSpPr>
        <p:spPr bwMode="auto">
          <a:xfrm>
            <a:off x="4595662" y="5994400"/>
            <a:ext cx="7155804" cy="595634"/>
          </a:xfrm>
          <a:prstGeom prst="rect">
            <a:avLst/>
          </a:prstGeom>
          <a:solidFill>
            <a:srgbClr val="FF0000"/>
          </a:solidFill>
          <a:ln w="28575" cap="sq" algn="ctr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marL="377825" indent="-377825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</a:rPr>
              <a:t>信息几乎完全丢失，不可取的分解方案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>
            <p:snd r:embed="rId2" name="arrow.wav"/>
          </p:stSnd>
        </p:sndAc>
      </p:transition>
    </mc:Choice>
    <mc:Fallback xmlns="">
      <p:transition spd="slow">
        <p:circl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5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分解案例</a:t>
            </a:r>
          </a:p>
        </p:txBody>
      </p:sp>
      <p:sp>
        <p:nvSpPr>
          <p:cNvPr id="1515582" name="Rectangle 62"/>
          <p:cNvSpPr>
            <a:spLocks noChangeArrowheads="1"/>
          </p:cNvSpPr>
          <p:nvPr/>
        </p:nvSpPr>
        <p:spPr bwMode="auto">
          <a:xfrm>
            <a:off x="623392" y="1377669"/>
            <a:ext cx="3277095" cy="4793704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15583" name="Rectangle 63"/>
          <p:cNvSpPr>
            <a:spLocks noChangeArrowheads="1"/>
          </p:cNvSpPr>
          <p:nvPr/>
        </p:nvSpPr>
        <p:spPr bwMode="auto">
          <a:xfrm>
            <a:off x="1206196" y="1426253"/>
            <a:ext cx="1928280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SDM∈2NF</a:t>
            </a:r>
          </a:p>
        </p:txBody>
      </p:sp>
      <p:graphicFrame>
        <p:nvGraphicFramePr>
          <p:cNvPr id="15155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22734"/>
              </p:ext>
            </p:extLst>
          </p:nvPr>
        </p:nvGraphicFramePr>
        <p:xfrm>
          <a:off x="876718" y="1955800"/>
          <a:ext cx="2795169" cy="2926080"/>
        </p:xfrm>
        <a:graphic>
          <a:graphicData uri="http://schemas.openxmlformats.org/drawingml/2006/table">
            <a:tbl>
              <a:tblPr/>
              <a:tblGrid>
                <a:gridCol w="86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15624" name="Rectangle 104"/>
          <p:cNvSpPr>
            <a:spLocks noChangeArrowheads="1"/>
          </p:cNvSpPr>
          <p:nvPr/>
        </p:nvSpPr>
        <p:spPr bwMode="auto">
          <a:xfrm>
            <a:off x="2530865" y="5019897"/>
            <a:ext cx="993971" cy="330200"/>
          </a:xfrm>
          <a:prstGeom prst="rect">
            <a:avLst/>
          </a:prstGeom>
          <a:solidFill>
            <a:srgbClr val="CCCCFF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1515625" name="Rectangle 105"/>
          <p:cNvSpPr>
            <a:spLocks noChangeArrowheads="1"/>
          </p:cNvSpPr>
          <p:nvPr/>
        </p:nvSpPr>
        <p:spPr bwMode="auto">
          <a:xfrm>
            <a:off x="1092030" y="5019897"/>
            <a:ext cx="993972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sp>
        <p:nvSpPr>
          <p:cNvPr id="1515626" name="Rectangle 106"/>
          <p:cNvSpPr>
            <a:spLocks noChangeArrowheads="1"/>
          </p:cNvSpPr>
          <p:nvPr/>
        </p:nvSpPr>
        <p:spPr bwMode="auto">
          <a:xfrm>
            <a:off x="997650" y="5664200"/>
            <a:ext cx="1172686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cxnSp>
        <p:nvCxnSpPr>
          <p:cNvPr id="54359" name="AutoShape 107"/>
          <p:cNvCxnSpPr>
            <a:cxnSpLocks noChangeShapeType="1"/>
            <a:stCxn id="1515624" idx="1"/>
            <a:endCxn id="1515625" idx="3"/>
          </p:cNvCxnSpPr>
          <p:nvPr/>
        </p:nvCxnSpPr>
        <p:spPr bwMode="auto">
          <a:xfrm flipH="1">
            <a:off x="2086002" y="5184997"/>
            <a:ext cx="444863" cy="0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60" name="AutoShape 108"/>
          <p:cNvCxnSpPr>
            <a:cxnSpLocks noChangeShapeType="1"/>
            <a:stCxn id="1515625" idx="2"/>
            <a:endCxn id="1515626" idx="0"/>
          </p:cNvCxnSpPr>
          <p:nvPr/>
        </p:nvCxnSpPr>
        <p:spPr bwMode="auto">
          <a:xfrm flipH="1">
            <a:off x="1583993" y="5350097"/>
            <a:ext cx="5023" cy="314103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8A64B2-F1AC-4979-B7B5-8552BEF03D35}"/>
              </a:ext>
            </a:extLst>
          </p:cNvPr>
          <p:cNvGrpSpPr/>
          <p:nvPr/>
        </p:nvGrpSpPr>
        <p:grpSpPr>
          <a:xfrm>
            <a:off x="4461513" y="5050969"/>
            <a:ext cx="7250027" cy="381000"/>
            <a:chOff x="4999048" y="5080758"/>
            <a:chExt cx="6785584" cy="381000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741C7DB-4E8E-4301-81CC-9154ECCF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48" y="5080758"/>
              <a:ext cx="6785584" cy="3810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SM 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 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DM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多出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张明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,CS,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刘成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等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5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个元组，不具有无损连接性。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丢失了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姓名→系名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函数依赖。</a:t>
              </a:r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B7F2127-A25D-4371-8844-AF45C4FE6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328" y="5202201"/>
              <a:ext cx="309563" cy="2270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7" name="Rectangle 6">
            <a:extLst>
              <a:ext uri="{FF2B5EF4-FFF2-40B4-BE49-F238E27FC236}">
                <a16:creationId xmlns:a16="http://schemas.microsoft.com/office/drawing/2014/main" id="{FA46499D-A9F7-44BE-9959-091F75D9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48" y="882650"/>
            <a:ext cx="44563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SM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0A6A03CA-6FD2-4741-BF0B-F23E14F0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457" y="895070"/>
            <a:ext cx="496931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DM</a:t>
            </a:r>
          </a:p>
        </p:txBody>
      </p:sp>
      <p:graphicFrame>
        <p:nvGraphicFramePr>
          <p:cNvPr id="29" name="Group 8">
            <a:extLst>
              <a:ext uri="{FF2B5EF4-FFF2-40B4-BE49-F238E27FC236}">
                <a16:creationId xmlns:a16="http://schemas.microsoft.com/office/drawing/2014/main" id="{E1DDC23D-5D06-4890-A6C9-D4AFEC7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74654"/>
              </p:ext>
            </p:extLst>
          </p:nvPr>
        </p:nvGraphicFramePr>
        <p:xfrm>
          <a:off x="4511675" y="1339850"/>
          <a:ext cx="2198254" cy="2926080"/>
        </p:xfrm>
        <a:graphic>
          <a:graphicData uri="http://schemas.openxmlformats.org/drawingml/2006/table">
            <a:tbl>
              <a:tblPr/>
              <a:tblGrid>
                <a:gridCol w="98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Group 39">
            <a:extLst>
              <a:ext uri="{FF2B5EF4-FFF2-40B4-BE49-F238E27FC236}">
                <a16:creationId xmlns:a16="http://schemas.microsoft.com/office/drawing/2014/main" id="{7D184A9B-586E-4805-A200-925379E9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23271"/>
              </p:ext>
            </p:extLst>
          </p:nvPr>
        </p:nvGraphicFramePr>
        <p:xfrm>
          <a:off x="8524062" y="1377669"/>
          <a:ext cx="2791220" cy="1515752"/>
        </p:xfrm>
        <a:graphic>
          <a:graphicData uri="http://schemas.openxmlformats.org/drawingml/2006/table">
            <a:tbl>
              <a:tblPr/>
              <a:tblGrid>
                <a:gridCol w="1256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58">
            <a:extLst>
              <a:ext uri="{FF2B5EF4-FFF2-40B4-BE49-F238E27FC236}">
                <a16:creationId xmlns:a16="http://schemas.microsoft.com/office/drawing/2014/main" id="{84208A0B-4E27-4BB9-B066-41F943DA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401" y="4422614"/>
            <a:ext cx="754063" cy="381000"/>
          </a:xfrm>
          <a:prstGeom prst="rect">
            <a:avLst/>
          </a:prstGeom>
          <a:solidFill>
            <a:srgbClr val="0000FF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DC392238-3F0D-40E6-8DBD-95E78C85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664" y="4422614"/>
            <a:ext cx="949325" cy="381000"/>
          </a:xfrm>
          <a:prstGeom prst="rect">
            <a:avLst/>
          </a:prstGeom>
          <a:solidFill>
            <a:srgbClr val="DDDDDD"/>
          </a:solidFill>
          <a:ln w="12700" cap="sq" algn="ctr">
            <a:solidFill>
              <a:srgbClr val="CCFF33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cxnSp>
        <p:nvCxnSpPr>
          <p:cNvPr id="33" name="AutoShape 60">
            <a:extLst>
              <a:ext uri="{FF2B5EF4-FFF2-40B4-BE49-F238E27FC236}">
                <a16:creationId xmlns:a16="http://schemas.microsoft.com/office/drawing/2014/main" id="{673B6D2B-0538-4F5E-B434-C23651C8F9AA}"/>
              </a:ext>
            </a:extLst>
          </p:cNvPr>
          <p:cNvCxnSpPr>
            <a:cxnSpLocks noChangeShapeType="1"/>
            <a:stCxn id="31" idx="3"/>
            <a:endCxn id="32" idx="1"/>
          </p:cNvCxnSpPr>
          <p:nvPr/>
        </p:nvCxnSpPr>
        <p:spPr bwMode="auto">
          <a:xfrm>
            <a:off x="5272463" y="4613114"/>
            <a:ext cx="457200" cy="0"/>
          </a:xfrm>
          <a:prstGeom prst="straightConnector1">
            <a:avLst/>
          </a:prstGeom>
          <a:noFill/>
          <a:ln w="28575" cap="sq">
            <a:solidFill>
              <a:srgbClr val="CC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61">
            <a:extLst>
              <a:ext uri="{FF2B5EF4-FFF2-40B4-BE49-F238E27FC236}">
                <a16:creationId xmlns:a16="http://schemas.microsoft.com/office/drawing/2014/main" id="{34085760-B6FB-4D11-8D58-8FCBAD3C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600" y="3118967"/>
            <a:ext cx="747713" cy="381000"/>
          </a:xfrm>
          <a:prstGeom prst="rect">
            <a:avLst/>
          </a:prstGeom>
          <a:solidFill>
            <a:srgbClr val="0000FF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cxnSp>
        <p:nvCxnSpPr>
          <p:cNvPr id="35" name="AutoShape 62">
            <a:extLst>
              <a:ext uri="{FF2B5EF4-FFF2-40B4-BE49-F238E27FC236}">
                <a16:creationId xmlns:a16="http://schemas.microsoft.com/office/drawing/2014/main" id="{7F1DA980-F7F9-486D-9E39-26DEEB96FB95}"/>
              </a:ext>
            </a:extLst>
          </p:cNvPr>
          <p:cNvCxnSpPr>
            <a:cxnSpLocks noChangeShapeType="1"/>
            <a:stCxn id="34" idx="3"/>
            <a:endCxn id="36" idx="1"/>
          </p:cNvCxnSpPr>
          <p:nvPr/>
        </p:nvCxnSpPr>
        <p:spPr bwMode="auto">
          <a:xfrm>
            <a:off x="9632313" y="3309468"/>
            <a:ext cx="547687" cy="1587"/>
          </a:xfrm>
          <a:prstGeom prst="straightConnector1">
            <a:avLst/>
          </a:prstGeom>
          <a:noFill/>
          <a:ln w="28575" cap="sq">
            <a:solidFill>
              <a:srgbClr val="CC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63">
            <a:extLst>
              <a:ext uri="{FF2B5EF4-FFF2-40B4-BE49-F238E27FC236}">
                <a16:creationId xmlns:a16="http://schemas.microsoft.com/office/drawing/2014/main" id="{6A22024C-D191-4B79-84D0-EF6F975F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000" y="3095154"/>
            <a:ext cx="1008063" cy="4318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CCFF33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344F825D-5C86-46E8-961B-56455677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488" y="3725159"/>
            <a:ext cx="3457575" cy="1150937"/>
          </a:xfrm>
          <a:prstGeom prst="rect">
            <a:avLst/>
          </a:prstGeom>
          <a:solidFill>
            <a:srgbClr val="FF0000"/>
          </a:solidFill>
          <a:ln w="28575" cap="sq" algn="ctr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marL="377825" indent="-377825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</a:rPr>
              <a:t>信息无法正确还原</a:t>
            </a:r>
          </a:p>
          <a:p>
            <a:pPr marL="377825" indent="-377825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</a:rPr>
              <a:t>不可取的分解方案</a:t>
            </a:r>
          </a:p>
        </p:txBody>
      </p:sp>
    </p:spTree>
    <p:extLst>
      <p:ext uri="{BB962C8B-B14F-4D97-AF65-F5344CB8AC3E}">
        <p14:creationId xmlns:p14="http://schemas.microsoft.com/office/powerpoint/2010/main" val="253224311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分解案例</a:t>
            </a:r>
          </a:p>
        </p:txBody>
      </p:sp>
      <p:sp>
        <p:nvSpPr>
          <p:cNvPr id="1515582" name="Rectangle 62"/>
          <p:cNvSpPr>
            <a:spLocks noChangeArrowheads="1"/>
          </p:cNvSpPr>
          <p:nvPr/>
        </p:nvSpPr>
        <p:spPr bwMode="auto">
          <a:xfrm>
            <a:off x="623392" y="1377669"/>
            <a:ext cx="3277095" cy="4793704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15583" name="Rectangle 63"/>
          <p:cNvSpPr>
            <a:spLocks noChangeArrowheads="1"/>
          </p:cNvSpPr>
          <p:nvPr/>
        </p:nvSpPr>
        <p:spPr bwMode="auto">
          <a:xfrm>
            <a:off x="1206196" y="1426253"/>
            <a:ext cx="1928280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SDM∈2NF</a:t>
            </a:r>
          </a:p>
        </p:txBody>
      </p:sp>
      <p:graphicFrame>
        <p:nvGraphicFramePr>
          <p:cNvPr id="15155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68011"/>
              </p:ext>
            </p:extLst>
          </p:nvPr>
        </p:nvGraphicFramePr>
        <p:xfrm>
          <a:off x="876718" y="1955800"/>
          <a:ext cx="2795169" cy="2926080"/>
        </p:xfrm>
        <a:graphic>
          <a:graphicData uri="http://schemas.openxmlformats.org/drawingml/2006/table">
            <a:tbl>
              <a:tblPr/>
              <a:tblGrid>
                <a:gridCol w="86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15624" name="Rectangle 104"/>
          <p:cNvSpPr>
            <a:spLocks noChangeArrowheads="1"/>
          </p:cNvSpPr>
          <p:nvPr/>
        </p:nvSpPr>
        <p:spPr bwMode="auto">
          <a:xfrm>
            <a:off x="2530865" y="5019897"/>
            <a:ext cx="993971" cy="330200"/>
          </a:xfrm>
          <a:prstGeom prst="rect">
            <a:avLst/>
          </a:prstGeom>
          <a:solidFill>
            <a:srgbClr val="CCCCFF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1515625" name="Rectangle 105"/>
          <p:cNvSpPr>
            <a:spLocks noChangeArrowheads="1"/>
          </p:cNvSpPr>
          <p:nvPr/>
        </p:nvSpPr>
        <p:spPr bwMode="auto">
          <a:xfrm>
            <a:off x="1092030" y="5019897"/>
            <a:ext cx="993972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sp>
        <p:nvSpPr>
          <p:cNvPr id="1515626" name="Rectangle 106"/>
          <p:cNvSpPr>
            <a:spLocks noChangeArrowheads="1"/>
          </p:cNvSpPr>
          <p:nvPr/>
        </p:nvSpPr>
        <p:spPr bwMode="auto">
          <a:xfrm>
            <a:off x="997650" y="5664200"/>
            <a:ext cx="1172686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cxnSp>
        <p:nvCxnSpPr>
          <p:cNvPr id="54359" name="AutoShape 107"/>
          <p:cNvCxnSpPr>
            <a:cxnSpLocks noChangeShapeType="1"/>
            <a:stCxn id="1515624" idx="1"/>
            <a:endCxn id="1515625" idx="3"/>
          </p:cNvCxnSpPr>
          <p:nvPr/>
        </p:nvCxnSpPr>
        <p:spPr bwMode="auto">
          <a:xfrm flipH="1">
            <a:off x="2086002" y="5184997"/>
            <a:ext cx="444863" cy="0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60" name="AutoShape 108"/>
          <p:cNvCxnSpPr>
            <a:cxnSpLocks noChangeShapeType="1"/>
            <a:stCxn id="1515625" idx="2"/>
            <a:endCxn id="1515626" idx="0"/>
          </p:cNvCxnSpPr>
          <p:nvPr/>
        </p:nvCxnSpPr>
        <p:spPr bwMode="auto">
          <a:xfrm flipH="1">
            <a:off x="1583993" y="5350097"/>
            <a:ext cx="5023" cy="314103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4">
            <a:extLst>
              <a:ext uri="{FF2B5EF4-FFF2-40B4-BE49-F238E27FC236}">
                <a16:creationId xmlns:a16="http://schemas.microsoft.com/office/drawing/2014/main" id="{AAE0F27E-1E77-4B0B-96FA-DEA61305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6" y="5019394"/>
            <a:ext cx="6004050" cy="381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SD      SM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SDM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，是具有无损连接性的分解。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丢失了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系名→系主任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函数依赖。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5803D46-E117-41A4-8BF9-4412F73AC4C4}"/>
              </a:ext>
            </a:extLst>
          </p:cNvPr>
          <p:cNvSpPr>
            <a:spLocks/>
          </p:cNvSpPr>
          <p:nvPr/>
        </p:nvSpPr>
        <p:spPr bwMode="auto">
          <a:xfrm>
            <a:off x="5603260" y="5123085"/>
            <a:ext cx="309563" cy="227012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66" y="174"/>
              </a:cxn>
              <a:cxn ang="0">
                <a:pos x="266" y="0"/>
              </a:cxn>
              <a:cxn ang="0">
                <a:pos x="0" y="168"/>
              </a:cxn>
              <a:cxn ang="0">
                <a:pos x="0" y="8"/>
              </a:cxn>
            </a:cxnLst>
            <a:rect l="0" t="0" r="r" b="b"/>
            <a:pathLst>
              <a:path w="266" h="174">
                <a:moveTo>
                  <a:pt x="0" y="8"/>
                </a:moveTo>
                <a:lnTo>
                  <a:pt x="266" y="174"/>
                </a:lnTo>
                <a:lnTo>
                  <a:pt x="266" y="0"/>
                </a:lnTo>
                <a:lnTo>
                  <a:pt x="0" y="168"/>
                </a:lnTo>
                <a:lnTo>
                  <a:pt x="0" y="8"/>
                </a:lnTo>
                <a:close/>
              </a:path>
            </a:pathLst>
          </a:custGeom>
          <a:noFill/>
          <a:ln w="19050" cap="sq" cmpd="sng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FAB4945D-A29D-4EE4-B494-A8921BA0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773" y="4500880"/>
            <a:ext cx="754063" cy="381000"/>
          </a:xfrm>
          <a:prstGeom prst="rect">
            <a:avLst/>
          </a:prstGeom>
          <a:solidFill>
            <a:srgbClr val="0000FF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F5882DE4-082C-4D12-8571-B437FAD41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35" y="4500880"/>
            <a:ext cx="804862" cy="381000"/>
          </a:xfrm>
          <a:prstGeom prst="rect">
            <a:avLst/>
          </a:prstGeom>
          <a:solidFill>
            <a:srgbClr val="DDDDDD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cxnSp>
        <p:nvCxnSpPr>
          <p:cNvPr id="42" name="AutoShape 8">
            <a:extLst>
              <a:ext uri="{FF2B5EF4-FFF2-40B4-BE49-F238E27FC236}">
                <a16:creationId xmlns:a16="http://schemas.microsoft.com/office/drawing/2014/main" id="{DB811D53-99D7-44A0-89DF-0104581AD0DF}"/>
              </a:ext>
            </a:extLst>
          </p:cNvPr>
          <p:cNvCxnSpPr>
            <a:cxnSpLocks noChangeShapeType="1"/>
            <a:stCxn id="40" idx="3"/>
            <a:endCxn id="41" idx="1"/>
          </p:cNvCxnSpPr>
          <p:nvPr/>
        </p:nvCxnSpPr>
        <p:spPr bwMode="auto">
          <a:xfrm>
            <a:off x="5854835" y="4691380"/>
            <a:ext cx="457200" cy="0"/>
          </a:xfrm>
          <a:prstGeom prst="straightConnector1">
            <a:avLst/>
          </a:prstGeom>
          <a:noFill/>
          <a:ln w="28575" cap="sq">
            <a:solidFill>
              <a:srgbClr val="CC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9">
            <a:extLst>
              <a:ext uri="{FF2B5EF4-FFF2-40B4-BE49-F238E27FC236}">
                <a16:creationId xmlns:a16="http://schemas.microsoft.com/office/drawing/2014/main" id="{7A192745-77D0-4D12-A712-12EE53769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655" y="4488022"/>
            <a:ext cx="747713" cy="381000"/>
          </a:xfrm>
          <a:prstGeom prst="rect">
            <a:avLst/>
          </a:prstGeom>
          <a:solidFill>
            <a:srgbClr val="0000FF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cxnSp>
        <p:nvCxnSpPr>
          <p:cNvPr id="44" name="AutoShape 10">
            <a:extLst>
              <a:ext uri="{FF2B5EF4-FFF2-40B4-BE49-F238E27FC236}">
                <a16:creationId xmlns:a16="http://schemas.microsoft.com/office/drawing/2014/main" id="{244C9957-0DED-4180-B6DB-0927810F2773}"/>
              </a:ext>
            </a:extLst>
          </p:cNvPr>
          <p:cNvCxnSpPr>
            <a:cxnSpLocks noChangeShapeType="1"/>
            <a:stCxn id="43" idx="3"/>
            <a:endCxn id="45" idx="1"/>
          </p:cNvCxnSpPr>
          <p:nvPr/>
        </p:nvCxnSpPr>
        <p:spPr bwMode="auto">
          <a:xfrm>
            <a:off x="8941368" y="4678522"/>
            <a:ext cx="547687" cy="1588"/>
          </a:xfrm>
          <a:prstGeom prst="straightConnector1">
            <a:avLst/>
          </a:prstGeom>
          <a:noFill/>
          <a:ln w="28575" cap="sq">
            <a:solidFill>
              <a:srgbClr val="CC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11">
            <a:extLst>
              <a:ext uri="{FF2B5EF4-FFF2-40B4-BE49-F238E27FC236}">
                <a16:creationId xmlns:a16="http://schemas.microsoft.com/office/drawing/2014/main" id="{44848B80-942F-448C-A26B-43D485C0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055" y="4464210"/>
            <a:ext cx="1008063" cy="4318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A178A3BC-06F6-4EEB-984E-BDA2957B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781" y="920469"/>
            <a:ext cx="394339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SD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7" name="Rectangle 60">
            <a:extLst>
              <a:ext uri="{FF2B5EF4-FFF2-40B4-BE49-F238E27FC236}">
                <a16:creationId xmlns:a16="http://schemas.microsoft.com/office/drawing/2014/main" id="{25966625-87CC-4AA6-A9BF-DB40387D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733" y="890306"/>
            <a:ext cx="445635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SM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8" name="Group 61">
            <a:extLst>
              <a:ext uri="{FF2B5EF4-FFF2-40B4-BE49-F238E27FC236}">
                <a16:creationId xmlns:a16="http://schemas.microsoft.com/office/drawing/2014/main" id="{90444D9B-3C05-4EEB-9247-510E66F62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79628"/>
              </p:ext>
            </p:extLst>
          </p:nvPr>
        </p:nvGraphicFramePr>
        <p:xfrm>
          <a:off x="4814887" y="1377669"/>
          <a:ext cx="2562226" cy="2926080"/>
        </p:xfrm>
        <a:graphic>
          <a:graphicData uri="http://schemas.openxmlformats.org/drawingml/2006/table">
            <a:tbl>
              <a:tblPr/>
              <a:tblGrid>
                <a:gridCol w="115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" name="Group 92">
            <a:extLst>
              <a:ext uri="{FF2B5EF4-FFF2-40B4-BE49-F238E27FC236}">
                <a16:creationId xmlns:a16="http://schemas.microsoft.com/office/drawing/2014/main" id="{C3469B48-8C10-4B36-92D0-DE62944EA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19324"/>
              </p:ext>
            </p:extLst>
          </p:nvPr>
        </p:nvGraphicFramePr>
        <p:xfrm>
          <a:off x="8001000" y="1352269"/>
          <a:ext cx="2562226" cy="2926080"/>
        </p:xfrm>
        <a:graphic>
          <a:graphicData uri="http://schemas.openxmlformats.org/drawingml/2006/table">
            <a:tbl>
              <a:tblPr/>
              <a:tblGrid>
                <a:gridCol w="115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Rectangle 123">
            <a:extLst>
              <a:ext uri="{FF2B5EF4-FFF2-40B4-BE49-F238E27FC236}">
                <a16:creationId xmlns:a16="http://schemas.microsoft.com/office/drawing/2014/main" id="{551EEA83-9F20-4EA6-A694-EA3B3F09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269" y="2278800"/>
            <a:ext cx="3880147" cy="1150937"/>
          </a:xfrm>
          <a:prstGeom prst="rect">
            <a:avLst/>
          </a:prstGeom>
          <a:solidFill>
            <a:srgbClr val="FF0000"/>
          </a:solidFill>
          <a:ln w="28575" cap="sq" algn="ctr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marL="377825" indent="-377825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+mn-ea"/>
              </a:rPr>
              <a:t>数据冗余和操作异常</a:t>
            </a:r>
          </a:p>
          <a:p>
            <a:pPr marL="377825" indent="-377825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+mn-ea"/>
              </a:rPr>
              <a:t>不可取的分解方案</a:t>
            </a:r>
          </a:p>
        </p:txBody>
      </p:sp>
    </p:spTree>
    <p:extLst>
      <p:ext uri="{BB962C8B-B14F-4D97-AF65-F5344CB8AC3E}">
        <p14:creationId xmlns:p14="http://schemas.microsoft.com/office/powerpoint/2010/main" val="2288988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分解案例</a:t>
            </a:r>
          </a:p>
        </p:txBody>
      </p:sp>
      <p:sp>
        <p:nvSpPr>
          <p:cNvPr id="1515582" name="Rectangle 62"/>
          <p:cNvSpPr>
            <a:spLocks noChangeArrowheads="1"/>
          </p:cNvSpPr>
          <p:nvPr/>
        </p:nvSpPr>
        <p:spPr bwMode="auto">
          <a:xfrm>
            <a:off x="623392" y="1377669"/>
            <a:ext cx="3277095" cy="4793704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15583" name="Rectangle 63"/>
          <p:cNvSpPr>
            <a:spLocks noChangeArrowheads="1"/>
          </p:cNvSpPr>
          <p:nvPr/>
        </p:nvSpPr>
        <p:spPr bwMode="auto">
          <a:xfrm>
            <a:off x="1206196" y="1426253"/>
            <a:ext cx="1928280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SDM∈2NF</a:t>
            </a:r>
          </a:p>
        </p:txBody>
      </p:sp>
      <p:graphicFrame>
        <p:nvGraphicFramePr>
          <p:cNvPr id="15155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80359"/>
              </p:ext>
            </p:extLst>
          </p:nvPr>
        </p:nvGraphicFramePr>
        <p:xfrm>
          <a:off x="876718" y="1955800"/>
          <a:ext cx="2795169" cy="2926080"/>
        </p:xfrm>
        <a:graphic>
          <a:graphicData uri="http://schemas.openxmlformats.org/drawingml/2006/table">
            <a:tbl>
              <a:tblPr/>
              <a:tblGrid>
                <a:gridCol w="86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15624" name="Rectangle 104"/>
          <p:cNvSpPr>
            <a:spLocks noChangeArrowheads="1"/>
          </p:cNvSpPr>
          <p:nvPr/>
        </p:nvSpPr>
        <p:spPr bwMode="auto">
          <a:xfrm>
            <a:off x="2530865" y="5019897"/>
            <a:ext cx="993971" cy="330200"/>
          </a:xfrm>
          <a:prstGeom prst="rect">
            <a:avLst/>
          </a:prstGeom>
          <a:solidFill>
            <a:srgbClr val="CCCCFF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1515625" name="Rectangle 105"/>
          <p:cNvSpPr>
            <a:spLocks noChangeArrowheads="1"/>
          </p:cNvSpPr>
          <p:nvPr/>
        </p:nvSpPr>
        <p:spPr bwMode="auto">
          <a:xfrm>
            <a:off x="1092030" y="5019897"/>
            <a:ext cx="993972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sp>
        <p:nvSpPr>
          <p:cNvPr id="1515626" name="Rectangle 106"/>
          <p:cNvSpPr>
            <a:spLocks noChangeArrowheads="1"/>
          </p:cNvSpPr>
          <p:nvPr/>
        </p:nvSpPr>
        <p:spPr bwMode="auto">
          <a:xfrm>
            <a:off x="997650" y="5664200"/>
            <a:ext cx="1172686" cy="3302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cxnSp>
        <p:nvCxnSpPr>
          <p:cNvPr id="54359" name="AutoShape 107"/>
          <p:cNvCxnSpPr>
            <a:cxnSpLocks noChangeShapeType="1"/>
            <a:stCxn id="1515624" idx="1"/>
            <a:endCxn id="1515625" idx="3"/>
          </p:cNvCxnSpPr>
          <p:nvPr/>
        </p:nvCxnSpPr>
        <p:spPr bwMode="auto">
          <a:xfrm flipH="1">
            <a:off x="2086002" y="5184997"/>
            <a:ext cx="444863" cy="0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60" name="AutoShape 108"/>
          <p:cNvCxnSpPr>
            <a:cxnSpLocks noChangeShapeType="1"/>
            <a:stCxn id="1515625" idx="2"/>
            <a:endCxn id="1515626" idx="0"/>
          </p:cNvCxnSpPr>
          <p:nvPr/>
        </p:nvCxnSpPr>
        <p:spPr bwMode="auto">
          <a:xfrm flipH="1">
            <a:off x="1583993" y="5350097"/>
            <a:ext cx="5023" cy="314103"/>
          </a:xfrm>
          <a:prstGeom prst="straightConnector1">
            <a:avLst/>
          </a:prstGeom>
          <a:noFill/>
          <a:ln w="28575" cap="sq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AF659E8-2545-424A-BDFA-32A6C1EC8EA5}"/>
              </a:ext>
            </a:extLst>
          </p:cNvPr>
          <p:cNvGrpSpPr/>
          <p:nvPr/>
        </p:nvGrpSpPr>
        <p:grpSpPr>
          <a:xfrm>
            <a:off x="5447112" y="5022472"/>
            <a:ext cx="6322169" cy="381000"/>
            <a:chOff x="5015880" y="5013302"/>
            <a:chExt cx="6322169" cy="381000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253A1AD5-9BD5-4424-8C01-38305336C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880" y="5013302"/>
              <a:ext cx="6322169" cy="3810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SD      DM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= SDM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，是具有无损连接性的分解。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保持了所有的函数依赖。</a:t>
              </a: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BA96643-4EC6-4D59-8762-256963023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720" y="5152744"/>
              <a:ext cx="309563" cy="2270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6" y="174"/>
                </a:cxn>
                <a:cxn ang="0">
                  <a:pos x="266" y="0"/>
                </a:cxn>
                <a:cxn ang="0">
                  <a:pos x="0" y="168"/>
                </a:cxn>
                <a:cxn ang="0">
                  <a:pos x="0" y="8"/>
                </a:cxn>
              </a:cxnLst>
              <a:rect l="0" t="0" r="r" b="b"/>
              <a:pathLst>
                <a:path w="266" h="174">
                  <a:moveTo>
                    <a:pt x="0" y="8"/>
                  </a:moveTo>
                  <a:lnTo>
                    <a:pt x="266" y="174"/>
                  </a:lnTo>
                  <a:lnTo>
                    <a:pt x="266" y="0"/>
                  </a:lnTo>
                  <a:lnTo>
                    <a:pt x="0" y="16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9050" cap="sq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6" name="Rectangle 6">
            <a:extLst>
              <a:ext uri="{FF2B5EF4-FFF2-40B4-BE49-F238E27FC236}">
                <a16:creationId xmlns:a16="http://schemas.microsoft.com/office/drawing/2014/main" id="{BD543E6E-86E2-4827-801C-15CC788D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416" y="4442119"/>
            <a:ext cx="754063" cy="381000"/>
          </a:xfrm>
          <a:prstGeom prst="rect">
            <a:avLst/>
          </a:prstGeom>
          <a:solidFill>
            <a:srgbClr val="0000FF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姓名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061574E1-A6EA-4AF1-B1AC-3FE78CEE8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678" y="4442119"/>
            <a:ext cx="804862" cy="381000"/>
          </a:xfrm>
          <a:prstGeom prst="rect">
            <a:avLst/>
          </a:prstGeom>
          <a:solidFill>
            <a:srgbClr val="DDDDDD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cxnSp>
        <p:nvCxnSpPr>
          <p:cNvPr id="28" name="AutoShape 8">
            <a:extLst>
              <a:ext uri="{FF2B5EF4-FFF2-40B4-BE49-F238E27FC236}">
                <a16:creationId xmlns:a16="http://schemas.microsoft.com/office/drawing/2014/main" id="{E45083D7-03B5-45E5-BD8E-60615291F880}"/>
              </a:ext>
            </a:extLst>
          </p:cNvPr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6222478" y="4632619"/>
            <a:ext cx="457200" cy="0"/>
          </a:xfrm>
          <a:prstGeom prst="straightConnector1">
            <a:avLst/>
          </a:prstGeom>
          <a:noFill/>
          <a:ln w="28575" cap="sq">
            <a:solidFill>
              <a:srgbClr val="CC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F904A692-4088-46C0-A3AF-8CD7E413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081" y="3156616"/>
            <a:ext cx="747712" cy="381000"/>
          </a:xfrm>
          <a:prstGeom prst="rect">
            <a:avLst/>
          </a:prstGeom>
          <a:solidFill>
            <a:srgbClr val="0000FF"/>
          </a:solidFill>
          <a:ln w="12700" cap="sq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系名</a:t>
            </a:r>
          </a:p>
        </p:txBody>
      </p:sp>
      <p:cxnSp>
        <p:nvCxnSpPr>
          <p:cNvPr id="30" name="AutoShape 10">
            <a:extLst>
              <a:ext uri="{FF2B5EF4-FFF2-40B4-BE49-F238E27FC236}">
                <a16:creationId xmlns:a16="http://schemas.microsoft.com/office/drawing/2014/main" id="{60BFDE5A-03D3-4F27-A2BB-56E01BA702E3}"/>
              </a:ext>
            </a:extLst>
          </p:cNvPr>
          <p:cNvCxnSpPr>
            <a:cxnSpLocks noChangeShapeType="1"/>
            <a:stCxn id="29" idx="3"/>
            <a:endCxn id="31" idx="1"/>
          </p:cNvCxnSpPr>
          <p:nvPr/>
        </p:nvCxnSpPr>
        <p:spPr bwMode="auto">
          <a:xfrm>
            <a:off x="9405793" y="3347116"/>
            <a:ext cx="547688" cy="1588"/>
          </a:xfrm>
          <a:prstGeom prst="straightConnector1">
            <a:avLst/>
          </a:prstGeom>
          <a:noFill/>
          <a:ln w="28575" cap="sq">
            <a:solidFill>
              <a:srgbClr val="CC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11">
            <a:extLst>
              <a:ext uri="{FF2B5EF4-FFF2-40B4-BE49-F238E27FC236}">
                <a16:creationId xmlns:a16="http://schemas.microsoft.com/office/drawing/2014/main" id="{99966BD4-02C6-451A-9D4F-1ACCEBA5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481" y="3132804"/>
            <a:ext cx="1008062" cy="431800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22AB4DC0-AF5A-4668-9E05-C642CFE4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937" y="868656"/>
            <a:ext cx="496931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DM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4" name="Group 60">
            <a:extLst>
              <a:ext uri="{FF2B5EF4-FFF2-40B4-BE49-F238E27FC236}">
                <a16:creationId xmlns:a16="http://schemas.microsoft.com/office/drawing/2014/main" id="{3F6D150D-F3ED-478D-BD54-9066E320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7513"/>
              </p:ext>
            </p:extLst>
          </p:nvPr>
        </p:nvGraphicFramePr>
        <p:xfrm>
          <a:off x="8473951" y="1300456"/>
          <a:ext cx="2590601" cy="1571624"/>
        </p:xfrm>
        <a:graphic>
          <a:graphicData uri="http://schemas.openxmlformats.org/drawingml/2006/table">
            <a:tbl>
              <a:tblPr/>
              <a:tblGrid>
                <a:gridCol w="116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Rectangle 79">
            <a:extLst>
              <a:ext uri="{FF2B5EF4-FFF2-40B4-BE49-F238E27FC236}">
                <a16:creationId xmlns:a16="http://schemas.microsoft.com/office/drawing/2014/main" id="{FDBAA6D6-87F4-407B-BF3D-3C6A01B3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758" y="868656"/>
            <a:ext cx="394339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SD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6" name="Group 80">
            <a:extLst>
              <a:ext uri="{FF2B5EF4-FFF2-40B4-BE49-F238E27FC236}">
                <a16:creationId xmlns:a16="http://schemas.microsoft.com/office/drawing/2014/main" id="{93108F8F-DEDB-46BF-BADB-C38D79D1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52400"/>
              </p:ext>
            </p:extLst>
          </p:nvPr>
        </p:nvGraphicFramePr>
        <p:xfrm>
          <a:off x="5303912" y="1325856"/>
          <a:ext cx="2161977" cy="2926080"/>
        </p:xfrm>
        <a:graphic>
          <a:graphicData uri="http://schemas.openxmlformats.org/drawingml/2006/table">
            <a:tbl>
              <a:tblPr/>
              <a:tblGrid>
                <a:gridCol w="97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Rectangle 111">
            <a:extLst>
              <a:ext uri="{FF2B5EF4-FFF2-40B4-BE49-F238E27FC236}">
                <a16:creationId xmlns:a16="http://schemas.microsoft.com/office/drawing/2014/main" id="{A36F1A1A-9404-48DD-8601-DD21A167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516" y="5049460"/>
            <a:ext cx="6221092" cy="1547891"/>
          </a:xfrm>
          <a:prstGeom prst="rect">
            <a:avLst/>
          </a:prstGeom>
          <a:solidFill>
            <a:srgbClr val="FF0000"/>
          </a:solidFill>
          <a:ln w="28575" cap="sq" algn="ctr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marL="377825" indent="-377825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</a:rPr>
              <a:t>信息完整无冗余，无操作异常</a:t>
            </a:r>
          </a:p>
          <a:p>
            <a:pPr marL="377825" indent="-377825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</a:rPr>
              <a:t>最可取的分解方案</a:t>
            </a:r>
          </a:p>
        </p:txBody>
      </p:sp>
    </p:spTree>
    <p:extLst>
      <p:ext uri="{BB962C8B-B14F-4D97-AF65-F5344CB8AC3E}">
        <p14:creationId xmlns:p14="http://schemas.microsoft.com/office/powerpoint/2010/main" val="298565108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3745"/>
            <a:ext cx="8516938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无损连接的测试算法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>
          <a:xfrm>
            <a:off x="1022337" y="980728"/>
            <a:ext cx="10297144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2800" i="1" dirty="0">
                <a:effectLst/>
              </a:rPr>
              <a:t>ρ</a:t>
            </a:r>
            <a:r>
              <a:rPr lang="en-US" altLang="zh-CN" sz="2800" dirty="0">
                <a:effectLst/>
              </a:rPr>
              <a:t>={R</a:t>
            </a:r>
            <a:r>
              <a:rPr lang="en-US" altLang="zh-CN" sz="2800" baseline="-30000" dirty="0">
                <a:effectLst/>
              </a:rPr>
              <a:t>1</a:t>
            </a:r>
            <a:r>
              <a:rPr lang="en-US" altLang="zh-CN" sz="2800" dirty="0">
                <a:effectLst/>
              </a:rPr>
              <a:t>(U</a:t>
            </a:r>
            <a:r>
              <a:rPr lang="en-US" altLang="zh-CN" sz="2800" baseline="-30000" dirty="0">
                <a:effectLst/>
              </a:rPr>
              <a:t>1</a:t>
            </a:r>
            <a:r>
              <a:rPr lang="en-US" altLang="zh-CN" sz="2800" dirty="0">
                <a:effectLst/>
              </a:rPr>
              <a:t>),R</a:t>
            </a:r>
            <a:r>
              <a:rPr lang="en-US" altLang="zh-CN" sz="2800" baseline="-30000" dirty="0">
                <a:effectLst/>
              </a:rPr>
              <a:t>2</a:t>
            </a:r>
            <a:r>
              <a:rPr lang="en-US" altLang="zh-CN" sz="2800" dirty="0">
                <a:effectLst/>
              </a:rPr>
              <a:t>(U</a:t>
            </a:r>
            <a:r>
              <a:rPr lang="en-US" altLang="zh-CN" sz="2800" baseline="-30000" dirty="0">
                <a:effectLst/>
              </a:rPr>
              <a:t>2</a:t>
            </a:r>
            <a:r>
              <a:rPr lang="en-US" altLang="zh-CN" sz="2800" dirty="0">
                <a:effectLst/>
              </a:rPr>
              <a:t>),…, </a:t>
            </a:r>
            <a:r>
              <a:rPr lang="en-US" altLang="zh-CN" sz="2800" dirty="0" err="1">
                <a:effectLst/>
              </a:rPr>
              <a:t>R</a:t>
            </a:r>
            <a:r>
              <a:rPr lang="en-US" altLang="zh-CN" sz="2800" baseline="-30000" dirty="0" err="1">
                <a:effectLst/>
              </a:rPr>
              <a:t>k</a:t>
            </a:r>
            <a:r>
              <a:rPr lang="en-US" altLang="zh-CN" sz="2800" dirty="0">
                <a:effectLst/>
              </a:rPr>
              <a:t>(</a:t>
            </a:r>
            <a:r>
              <a:rPr lang="en-US" altLang="zh-CN" sz="2800" dirty="0" err="1">
                <a:effectLst/>
              </a:rPr>
              <a:t>U</a:t>
            </a:r>
            <a:r>
              <a:rPr lang="en-US" altLang="zh-CN" sz="2800" baseline="-30000" dirty="0" err="1">
                <a:effectLst/>
              </a:rPr>
              <a:t>k</a:t>
            </a:r>
            <a:r>
              <a:rPr lang="en-US" altLang="zh-CN" sz="2800" dirty="0">
                <a:effectLst/>
              </a:rPr>
              <a:t>)}</a:t>
            </a:r>
            <a:r>
              <a:rPr lang="zh-CN" altLang="en-US" sz="2800" dirty="0">
                <a:effectLst/>
              </a:rPr>
              <a:t>为关系模式</a:t>
            </a:r>
            <a:r>
              <a:rPr lang="en-US" altLang="zh-CN" sz="2800" dirty="0">
                <a:effectLst/>
              </a:rPr>
              <a:t>R(U,F)</a:t>
            </a:r>
            <a:r>
              <a:rPr lang="zh-CN" altLang="en-US" sz="2800" dirty="0">
                <a:effectLst/>
              </a:rPr>
              <a:t>的分解，其中</a:t>
            </a:r>
            <a:r>
              <a:rPr lang="en-US" altLang="zh-CN" sz="2800" dirty="0">
                <a:effectLst/>
              </a:rPr>
              <a:t>U={A</a:t>
            </a:r>
            <a:r>
              <a:rPr lang="en-US" altLang="zh-CN" sz="2800" baseline="-25000" dirty="0">
                <a:effectLst/>
              </a:rPr>
              <a:t>1</a:t>
            </a:r>
            <a:r>
              <a:rPr lang="en-US" altLang="zh-CN" sz="2800" dirty="0">
                <a:effectLst/>
              </a:rPr>
              <a:t>,A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</a:rPr>
              <a:t>,…,A</a:t>
            </a:r>
            <a:r>
              <a:rPr lang="en-US" altLang="zh-CN" sz="2800" baseline="-25000" dirty="0">
                <a:effectLst/>
              </a:rPr>
              <a:t>n</a:t>
            </a:r>
            <a:r>
              <a:rPr lang="en-US" altLang="zh-CN" sz="2800" dirty="0">
                <a:effectLst/>
              </a:rPr>
              <a:t>}=</a:t>
            </a:r>
            <a:r>
              <a:rPr lang="zh-CN" altLang="en-US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U</a:t>
            </a:r>
            <a:r>
              <a:rPr lang="en-US" altLang="zh-CN" sz="2800" baseline="-30000" dirty="0">
                <a:effectLst/>
              </a:rPr>
              <a:t>1</a:t>
            </a:r>
            <a:r>
              <a:rPr lang="en-US" altLang="zh-CN" sz="2800" dirty="0">
                <a:effectLst/>
              </a:rPr>
              <a:t>∪U</a:t>
            </a:r>
            <a:r>
              <a:rPr lang="en-US" altLang="zh-CN" sz="2800" baseline="-30000" dirty="0">
                <a:effectLst/>
              </a:rPr>
              <a:t>2</a:t>
            </a:r>
            <a:r>
              <a:rPr lang="en-US" altLang="zh-CN" sz="2800" dirty="0">
                <a:effectLst/>
              </a:rPr>
              <a:t>∪…∪</a:t>
            </a:r>
            <a:r>
              <a:rPr lang="en-US" altLang="zh-CN" sz="2800" dirty="0" err="1">
                <a:effectLst/>
              </a:rPr>
              <a:t>U</a:t>
            </a:r>
            <a:r>
              <a:rPr lang="en-US" altLang="zh-CN" sz="2800" baseline="-30000" dirty="0" err="1">
                <a:effectLst/>
              </a:rPr>
              <a:t>k</a:t>
            </a:r>
            <a:r>
              <a:rPr lang="zh-CN" altLang="en-US" sz="2800" dirty="0">
                <a:effectLst/>
              </a:rPr>
              <a:t>），</a:t>
            </a:r>
            <a:r>
              <a:rPr lang="en-US" altLang="zh-CN" sz="2800" i="1" dirty="0">
                <a:effectLst/>
              </a:rPr>
              <a:t>ρ</a:t>
            </a:r>
            <a:r>
              <a:rPr lang="zh-CN" altLang="en-US" sz="2800" dirty="0">
                <a:effectLst/>
              </a:rPr>
              <a:t>是否是无损连接分解的测试方法如下：</a:t>
            </a:r>
          </a:p>
        </p:txBody>
      </p:sp>
      <p:sp>
        <p:nvSpPr>
          <p:cNvPr id="1519621" name="Rectangle 5"/>
          <p:cNvSpPr>
            <a:spLocks noChangeArrowheads="1"/>
          </p:cNvSpPr>
          <p:nvPr/>
        </p:nvSpPr>
        <p:spPr bwMode="auto">
          <a:xfrm>
            <a:off x="623392" y="2492896"/>
            <a:ext cx="1087320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构造一张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列的表，列标题为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(j=1,2…,n)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，行标题为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=1,2…,k)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，若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∈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则在表格的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列处填上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，否则填上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依次根据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中的函数依赖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X→Y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，将表格中所有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相等而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不等的行按下面规则将其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修改相等：</a:t>
            </a:r>
          </a:p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①如果某一行的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，则将其它行的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都改为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②如果没有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，则用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最小的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替换其他的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ij</a:t>
            </a: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修改结束后某一行全是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型元素，则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是无损连接分解，否则，即所有行都包含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型元素，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不是无损连接分解。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WXhj8/Fy+Uu8xR9+43xHo4cgtLY=</DigestValue>
    </Reference>
    <Reference Type="http://www.w3.org/2000/09/xmldsig#Object" URI="#idOfficeObject">
      <DigestMethod Algorithm="http://www.w3.org/2000/09/xmldsig#sha1"/>
      <DigestValue>vgUFiOy2ALjOieyCkl7buvClhFM=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qiQmVTnRy2a/RyiloeSDeKw1qsw=</DigestValue>
    </Reference>
  </SignedInfo>
  <SignatureValue>pi74aAIQoL3aoboNaOT5aUXZmDq9FbiUytCjBmHTqWV02adkB9sKBfVSZJPN077nfzyp0Xl9fmUV
02jncUU+MRmWHGvImGHXqi8f2sIHIFbbxP6q9JKS4aFivnyE+BrecoKd8s61fZ7TysD3Yez3++ja
2bMXJ8bvZPnDNdMqzhW8qIpQTjs5HNuJFEaK31Y0QnV8+YVhzYMnwO91w4iwyelWE8tovMupjiyK
6PP4p5NRfyV8cKQ4cVVhtLySsGMT1CTQWY7g1dxdljXrfgvTV/qKFksjsJ2w3UJ07IzBOqc+9B0c
kilWlhPGoPAMaER1tf+jRht5MntlOgilVsFbGQ==</SignatureValue>
  <KeyInfo>
    <X509Data>
      <X509Certificate>MIIDBjCCAe6gAwIBAgIQSGCtZZO4a4RC3LxOu3SjKDANBgkqhkiG9w0BAQUFADARMQ8wDQYDVQQDEwZwYW5zaXIwIBcNMjAwNDIzMDMwOTIwWhgPMjEyMDAzMzAwMzA5MjBaMBExDzANBgNVBAMTBnBhbnNpcjCCASIwDQYJKoZIhvcNAQEBBQADggEPADCCAQoCggEBAK2jMH1xMCYVCGpbzSOwfHax4rC4QmuWmtdxVMRGOzghSudKNlXyhv7mQW0fUrjxNws0BjhVeR+jpyuncExWKoFygXJKv5kLCguyLprX9+TpTGzl35ui2X1Q95/HvrWcQZmTYKF03XxGQ1efrKw19qvHPL/bZZ6vnBPRqGHjIrYyZCeDjPH0HZZR/Zkr7HzDJYpkX+epKBgeBWg1Spt4EU6EXWPyGni1Edy/gVcjzGTi4HekdMph0Csyq0Cw+LpoyWoEUKQspKDaRb8LMfOXl/jAf6dJMYoZHGziqo7AcJoLGQzRWZW9243rJBreCM5QMmZggZi7wjXt4ulg37bVbvkCAwEAAaNYMFYwFQYDVR0lBA4wDAYKKwYBBAGCNwoDBDAyBgNVHREEKzApoCcGCisGAQQBgjcUAgOgGQwXcGFuc2lyQERFU0tUT1AtUFQ2R0E1SAAwCQYDVR0TBAIwADANBgkqhkiG9w0BAQUFAAOCAQEAohuNNHmMzks7ca0nR5FNqY0ygOwMxv+loAw4bSMwUtvPDbwMKoI59Q7ft7fV9OoGiwpZnE/TMn29Dz8gB+hWGc8wJ8p6MUMn9nj0rfA+7zA0cpe+adDXh+jsyRotOy9+oAItQ+4cGwChfB4FNt1z346IqvWgAhBdhYmKUPHgQH+OMb8w1AiGhw5+MLBG2waLTaZ6Uheh4/RWQBPvaGGtnKccVSCWkJ0EwKI+WWFWzA8AMQ5q2OeHN86QDeQQb5IOSJgBIX7MDZVO2qOjrrumiyZfQr3qLpuaI+G5U352QnIr4Au2hWtXtFC5YaGFdqEHgMKSR+1hwSq+NzgP+gc1iw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38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37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36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35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9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</Transform>
          <Transform Algorithm="http://www.w3.org/TR/2001/REC-xml-c14n-20010315"/>
        </Transforms>
        <DigestMethod Algorithm="http://www.w3.org/2000/09/xmldsig#sha1"/>
        <DigestValue>FK6IWWDJY84AJt4lCPdbMgxQOAw=</DigestValue>
      </Reference>
      <Reference URI="/ppt/commentAuthors.xml?ContentType=application/vnd.openxmlformats-officedocument.presentationml.commentAuthors+xml">
        <DigestMethod Algorithm="http://www.w3.org/2000/09/xmldsig#sha1"/>
        <DigestValue>8TsyS1O6FDlwch+QBXMlrc11x2I=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OdhT0K1k8Q08a7bRarF9Zp2L0MQ=</DigestValue>
      </Reference>
      <Reference URI="/ppt/handoutMasters/handoutMaster1.xml?ContentType=application/vnd.openxmlformats-officedocument.presentationml.handoutMaster+xml">
        <DigestMethod Algorithm="http://www.w3.org/2000/09/xmldsig#sha1"/>
        <DigestValue>4OLe1VKWLvptacx/Gcd+aw0zgvE=</DigestValue>
      </Reference>
      <Reference URI="/ppt/media/audio1.wav?ContentType=audio/x-wav">
        <DigestMethod Algorithm="http://www.w3.org/2000/09/xmldsig#sha1"/>
        <DigestValue>01ymtg51svv0yE9UFotE3u37z/0=</DigestValue>
      </Reference>
      <Reference URI="/ppt/media/image1.jpg?ContentType=image/jpeg">
        <DigestMethod Algorithm="http://www.w3.org/2000/09/xmldsig#sha1"/>
        <DigestValue>sccB3L+iGMShPUDqheVZxYH/NrY=</DigestValue>
      </Reference>
      <Reference URI="/ppt/media/image2.png?ContentType=image/png">
        <DigestMethod Algorithm="http://www.w3.org/2000/09/xmldsig#sha1"/>
        <DigestValue>495i/F3+/AiUSKGGs2J+M3fx/cs=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vvJG5r4kHw/0mjmRqWxLO1s/au8=</DigestValue>
      </Reference>
      <Reference URI="/ppt/presentation.xml?ContentType=application/vnd.openxmlformats-officedocument.presentationml.presentation.main+xml">
        <DigestMethod Algorithm="http://www.w3.org/2000/09/xmldsig#sha1"/>
        <DigestValue>mpOPav2XeJ2fCXkPYYoHII0FhxU=</DigestValue>
      </Reference>
      <Reference URI="/ppt/presProps.xml?ContentType=application/vnd.openxmlformats-officedocument.presentationml.presProps+xml">
        <DigestMethod Algorithm="http://www.w3.org/2000/09/xmldsig#sha1"/>
        <DigestValue>q04HJcRh6B2aLuBQmWdl2bCd7ig=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PjPzFW/+sxVhQjlkYbTwpSKmZmI=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bIzutsUH11E8ClCddva01Hn8U7k=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nQOXR/gYc8AQpBtnPCw5x/A5mHA=</DigestValue>
      </Reference>
      <Reference URI="/ppt/slideLayouts/slideLayout2.xml?ContentType=application/vnd.openxmlformats-officedocument.presentationml.slideLayout+xml">
        <DigestMethod Algorithm="http://www.w3.org/2000/09/xmldsig#sha1"/>
        <DigestValue>KrL400HK0Ax5I3+Bh3+M8mFgvOc=</DigestValue>
      </Reference>
      <Reference URI="/ppt/slideLayouts/slideLayout3.xml?ContentType=application/vnd.openxmlformats-officedocument.presentationml.slideLayout+xml">
        <DigestMethod Algorithm="http://www.w3.org/2000/09/xmldsig#sha1"/>
        <DigestValue>fE4wbOepfQPukoXDIoQLQElH5Qs=</DigestValue>
      </Reference>
      <Reference URI="/ppt/slideLayouts/slideLayout4.xml?ContentType=application/vnd.openxmlformats-officedocument.presentationml.slideLayout+xml">
        <DigestMethod Algorithm="http://www.w3.org/2000/09/xmldsig#sha1"/>
        <DigestValue>UOTZRS7N+4N521YOfcfiDCb9kFQ=</DigestValue>
      </Reference>
      <Reference URI="/ppt/slideLayouts/slideLayout5.xml?ContentType=application/vnd.openxmlformats-officedocument.presentationml.slideLayout+xml">
        <DigestMethod Algorithm="http://www.w3.org/2000/09/xmldsig#sha1"/>
        <DigestValue>j1+OaYJiuBXQh+ZphqFAqBTDeCI=</DigestValue>
      </Reference>
      <Reference URI="/ppt/slideLayouts/slideLayout6.xml?ContentType=application/vnd.openxmlformats-officedocument.presentationml.slideLayout+xml">
        <DigestMethod Algorithm="http://www.w3.org/2000/09/xmldsig#sha1"/>
        <DigestValue>4bV4UTBzoAqlao6vXlwA31yV2gQ=</DigestValue>
      </Reference>
      <Reference URI="/ppt/slideLayouts/slideLayout7.xml?ContentType=application/vnd.openxmlformats-officedocument.presentationml.slideLayout+xml">
        <DigestMethod Algorithm="http://www.w3.org/2000/09/xmldsig#sha1"/>
        <DigestValue>VfiXNYXDBHGgc+DfJngEVXjcCwI=</DigestValue>
      </Reference>
      <Reference URI="/ppt/slideLayouts/slideLayout8.xml?ContentType=application/vnd.openxmlformats-officedocument.presentationml.slideLayout+xml">
        <DigestMethod Algorithm="http://www.w3.org/2000/09/xmldsig#sha1"/>
        <DigestValue>xL0kgHpMYrFtu3urez/qn2RBuu4=</DigestValue>
      </Reference>
      <Reference URI="/ppt/slideLayouts/slideLayout9.xml?ContentType=application/vnd.openxmlformats-officedocument.presentationml.slideLayout+xml">
        <DigestMethod Algorithm="http://www.w3.org/2000/09/xmldsig#sha1"/>
        <DigestValue>pCWeqdqUxk9qmpGZGKb3VU+HwOg=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1xtdrECJAYb/5OdwLyJOHsRHosY=</DigestValue>
      </Reference>
      <Reference URI="/ppt/slideMasters/slideMaster1.xml?ContentType=application/vnd.openxmlformats-officedocument.presentationml.slideMaster+xml">
        <DigestMethod Algorithm="http://www.w3.org/2000/09/xmldsig#sha1"/>
        <DigestValue>x83K+NUrsy33VpkWrJ3mgzxUri8=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Pp9uppY6Kr3cYGvl4v6iofjWYFY=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Pp9uppY6Kr3cYGvl4v6iofjWYFY=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Pp9uppY6Kr3cYGvl4v6iofjWYFY=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Pp9uppY6Kr3cYGvl4v6iofjWYFY=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slide1.xml?ContentType=application/vnd.openxmlformats-officedocument.presentationml.slide+xml">
        <DigestMethod Algorithm="http://www.w3.org/2000/09/xmldsig#sha1"/>
        <DigestValue>4XtV6S7Y7t0Lx7ZpJusxnWb3Vqo=</DigestValue>
      </Reference>
      <Reference URI="/ppt/slides/slide10.xml?ContentType=application/vnd.openxmlformats-officedocument.presentationml.slide+xml">
        <DigestMethod Algorithm="http://www.w3.org/2000/09/xmldsig#sha1"/>
        <DigestValue>K58lNtE9ePUizalw0HnD4q+GF+A=</DigestValue>
      </Reference>
      <Reference URI="/ppt/slides/slide11.xml?ContentType=application/vnd.openxmlformats-officedocument.presentationml.slide+xml">
        <DigestMethod Algorithm="http://www.w3.org/2000/09/xmldsig#sha1"/>
        <DigestValue>yowG8bjPxF9HNGtuYho4Zmi37EM=</DigestValue>
      </Reference>
      <Reference URI="/ppt/slides/slide12.xml?ContentType=application/vnd.openxmlformats-officedocument.presentationml.slide+xml">
        <DigestMethod Algorithm="http://www.w3.org/2000/09/xmldsig#sha1"/>
        <DigestValue>NIyza2Pb/16hVySjn5eVoLZbqJ0=</DigestValue>
      </Reference>
      <Reference URI="/ppt/slides/slide13.xml?ContentType=application/vnd.openxmlformats-officedocument.presentationml.slide+xml">
        <DigestMethod Algorithm="http://www.w3.org/2000/09/xmldsig#sha1"/>
        <DigestValue>uBHlfHY1kP7qRq5UEVQKBXdzA1Y=</DigestValue>
      </Reference>
      <Reference URI="/ppt/slides/slide14.xml?ContentType=application/vnd.openxmlformats-officedocument.presentationml.slide+xml">
        <DigestMethod Algorithm="http://www.w3.org/2000/09/xmldsig#sha1"/>
        <DigestValue>jGAkhA5M/kz0+/Jnmop59Tjg+j4=</DigestValue>
      </Reference>
      <Reference URI="/ppt/slides/slide15.xml?ContentType=application/vnd.openxmlformats-officedocument.presentationml.slide+xml">
        <DigestMethod Algorithm="http://www.w3.org/2000/09/xmldsig#sha1"/>
        <DigestValue>IPgvQiHySS3hHawoT7IK5OEPnS0=</DigestValue>
      </Reference>
      <Reference URI="/ppt/slides/slide16.xml?ContentType=application/vnd.openxmlformats-officedocument.presentationml.slide+xml">
        <DigestMethod Algorithm="http://www.w3.org/2000/09/xmldsig#sha1"/>
        <DigestValue>H/Nsv58/cLSG0w7hrK/JHZD4dvM=</DigestValue>
      </Reference>
      <Reference URI="/ppt/slides/slide17.xml?ContentType=application/vnd.openxmlformats-officedocument.presentationml.slide+xml">
        <DigestMethod Algorithm="http://www.w3.org/2000/09/xmldsig#sha1"/>
        <DigestValue>0/7rk0Nn3dnkxJvguTNylB+DkOg=</DigestValue>
      </Reference>
      <Reference URI="/ppt/slides/slide18.xml?ContentType=application/vnd.openxmlformats-officedocument.presentationml.slide+xml">
        <DigestMethod Algorithm="http://www.w3.org/2000/09/xmldsig#sha1"/>
        <DigestValue>uYJ4YWJ+5u61/EXXzF3CjpDnDAU=</DigestValue>
      </Reference>
      <Reference URI="/ppt/slides/slide19.xml?ContentType=application/vnd.openxmlformats-officedocument.presentationml.slide+xml">
        <DigestMethod Algorithm="http://www.w3.org/2000/09/xmldsig#sha1"/>
        <DigestValue>4rv6rxTmWm2tsIpW/mmx9KMtopM=</DigestValue>
      </Reference>
      <Reference URI="/ppt/slides/slide2.xml?ContentType=application/vnd.openxmlformats-officedocument.presentationml.slide+xml">
        <DigestMethod Algorithm="http://www.w3.org/2000/09/xmldsig#sha1"/>
        <DigestValue>vUfAFWcryVxESJ5quAdKC1xCmcs=</DigestValue>
      </Reference>
      <Reference URI="/ppt/slides/slide20.xml?ContentType=application/vnd.openxmlformats-officedocument.presentationml.slide+xml">
        <DigestMethod Algorithm="http://www.w3.org/2000/09/xmldsig#sha1"/>
        <DigestValue>M4BOIvspv34PtuKwufKL9SBh9YE=</DigestValue>
      </Reference>
      <Reference URI="/ppt/slides/slide21.xml?ContentType=application/vnd.openxmlformats-officedocument.presentationml.slide+xml">
        <DigestMethod Algorithm="http://www.w3.org/2000/09/xmldsig#sha1"/>
        <DigestValue>4Re1JHFS3uha2mO/krFFW1A+oQA=</DigestValue>
      </Reference>
      <Reference URI="/ppt/slides/slide22.xml?ContentType=application/vnd.openxmlformats-officedocument.presentationml.slide+xml">
        <DigestMethod Algorithm="http://www.w3.org/2000/09/xmldsig#sha1"/>
        <DigestValue>XPGXR8lU9VZnRMgdK5QF1DEP/q4=</DigestValue>
      </Reference>
      <Reference URI="/ppt/slides/slide23.xml?ContentType=application/vnd.openxmlformats-officedocument.presentationml.slide+xml">
        <DigestMethod Algorithm="http://www.w3.org/2000/09/xmldsig#sha1"/>
        <DigestValue>7JYgvnVqvD9STOagzj6MuWrCvEY=</DigestValue>
      </Reference>
      <Reference URI="/ppt/slides/slide24.xml?ContentType=application/vnd.openxmlformats-officedocument.presentationml.slide+xml">
        <DigestMethod Algorithm="http://www.w3.org/2000/09/xmldsig#sha1"/>
        <DigestValue>cPkMKkL8EmF75RALgh9nbScwEoA=</DigestValue>
      </Reference>
      <Reference URI="/ppt/slides/slide25.xml?ContentType=application/vnd.openxmlformats-officedocument.presentationml.slide+xml">
        <DigestMethod Algorithm="http://www.w3.org/2000/09/xmldsig#sha1"/>
        <DigestValue>qssqpVqXAiEGbD7USOlqnaZznAE=</DigestValue>
      </Reference>
      <Reference URI="/ppt/slides/slide26.xml?ContentType=application/vnd.openxmlformats-officedocument.presentationml.slide+xml">
        <DigestMethod Algorithm="http://www.w3.org/2000/09/xmldsig#sha1"/>
        <DigestValue>6Us9omZQ7DrHz+AjTlQhcwv+H/8=</DigestValue>
      </Reference>
      <Reference URI="/ppt/slides/slide27.xml?ContentType=application/vnd.openxmlformats-officedocument.presentationml.slide+xml">
        <DigestMethod Algorithm="http://www.w3.org/2000/09/xmldsig#sha1"/>
        <DigestValue>yaZsN6I71ND61/2s6WKjC0Ap68M=</DigestValue>
      </Reference>
      <Reference URI="/ppt/slides/slide28.xml?ContentType=application/vnd.openxmlformats-officedocument.presentationml.slide+xml">
        <DigestMethod Algorithm="http://www.w3.org/2000/09/xmldsig#sha1"/>
        <DigestValue>r4auEQyZ3mRQ5TvbZolKuIjpOB4=</DigestValue>
      </Reference>
      <Reference URI="/ppt/slides/slide29.xml?ContentType=application/vnd.openxmlformats-officedocument.presentationml.slide+xml">
        <DigestMethod Algorithm="http://www.w3.org/2000/09/xmldsig#sha1"/>
        <DigestValue>3CRHpjRYpAoq+NdTsgcuzXi0OUA=</DigestValue>
      </Reference>
      <Reference URI="/ppt/slides/slide3.xml?ContentType=application/vnd.openxmlformats-officedocument.presentationml.slide+xml">
        <DigestMethod Algorithm="http://www.w3.org/2000/09/xmldsig#sha1"/>
        <DigestValue>QyIIsfDUQqmqyzTxIJ6Y6yWP1uU=</DigestValue>
      </Reference>
      <Reference URI="/ppt/slides/slide30.xml?ContentType=application/vnd.openxmlformats-officedocument.presentationml.slide+xml">
        <DigestMethod Algorithm="http://www.w3.org/2000/09/xmldsig#sha1"/>
        <DigestValue>Weib1ZvQOO46C1iUPLIcQUqFNqY=</DigestValue>
      </Reference>
      <Reference URI="/ppt/slides/slide31.xml?ContentType=application/vnd.openxmlformats-officedocument.presentationml.slide+xml">
        <DigestMethod Algorithm="http://www.w3.org/2000/09/xmldsig#sha1"/>
        <DigestValue>rPsxYp6DqwQdPkhsLyAaEIA1Q8Q=</DigestValue>
      </Reference>
      <Reference URI="/ppt/slides/slide4.xml?ContentType=application/vnd.openxmlformats-officedocument.presentationml.slide+xml">
        <DigestMethod Algorithm="http://www.w3.org/2000/09/xmldsig#sha1"/>
        <DigestValue>5eBqAicdQC/2YFB58Twv0w4mH7k=</DigestValue>
      </Reference>
      <Reference URI="/ppt/slides/slide5.xml?ContentType=application/vnd.openxmlformats-officedocument.presentationml.slide+xml">
        <DigestMethod Algorithm="http://www.w3.org/2000/09/xmldsig#sha1"/>
        <DigestValue>p7ZzVseOHlWmp7nmDAMT3J8ELSU=</DigestValue>
      </Reference>
      <Reference URI="/ppt/slides/slide6.xml?ContentType=application/vnd.openxmlformats-officedocument.presentationml.slide+xml">
        <DigestMethod Algorithm="http://www.w3.org/2000/09/xmldsig#sha1"/>
        <DigestValue>KxQXnvxo9k875mtcsBa7j0eHpUE=</DigestValue>
      </Reference>
      <Reference URI="/ppt/slides/slide7.xml?ContentType=application/vnd.openxmlformats-officedocument.presentationml.slide+xml">
        <DigestMethod Algorithm="http://www.w3.org/2000/09/xmldsig#sha1"/>
        <DigestValue>/9l5ga8podwZcI7GsOBJGFIlzMQ=</DigestValue>
      </Reference>
      <Reference URI="/ppt/slides/slide8.xml?ContentType=application/vnd.openxmlformats-officedocument.presentationml.slide+xml">
        <DigestMethod Algorithm="http://www.w3.org/2000/09/xmldsig#sha1"/>
        <DigestValue>TO/Kgg1DY1lSlCS/ASqKDhnzwXs=</DigestValue>
      </Reference>
      <Reference URI="/ppt/slides/slide9.xml?ContentType=application/vnd.openxmlformats-officedocument.presentationml.slide+xml">
        <DigestMethod Algorithm="http://www.w3.org/2000/09/xmldsig#sha1"/>
        <DigestValue>vQ0TgHn369F2dPi2TQopy2yTlSo=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K7HpBl6seRmDSrgfNh04HH4YEfA=</DigestValue>
      </Reference>
      <Reference URI="/ppt/theme/theme2.xml?ContentType=application/vnd.openxmlformats-officedocument.theme+xml">
        <DigestMethod Algorithm="http://www.w3.org/2000/09/xmldsig#sha1"/>
        <DigestValue>Kt1T/dAZtJZqTJIWEvac9Ngr3Y0=</DigestValue>
      </Reference>
      <Reference URI="/ppt/theme/theme3.xml?ContentType=application/vnd.openxmlformats-officedocument.theme+xml">
        <DigestMethod Algorithm="http://www.w3.org/2000/09/xmldsig#sha1"/>
        <DigestValue>IuyRTW3U5RBaB3MuoimtzKC97bE=</DigestValue>
      </Reference>
      <Reference URI="/ppt/viewProps.xml?ContentType=application/vnd.openxmlformats-officedocument.presentationml.viewProps+xml">
        <DigestMethod Algorithm="http://www.w3.org/2000/09/xmldsig#sha1"/>
        <DigestValue>7PUCfGoBBt5PDTfifwfC1lujd1E=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2020-05-22T08:09:40Z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16.0.12730/20</OfficeVersion>
          <ApplicationVersion>16.0.12730</ApplicationVersion>
          <Monitors>1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2020-05-22T08:09:40Z</xd:SigningTime>
          <xd:SigningCertificate>
            <xd:Cert>
              <xd:CertDigest>
                <DigestMethod Algorithm="http://www.w3.org/2000/09/xmldsig#sha1"/>
                <DigestValue>Dc9RSIC/kK98tiuHuEjQfSf71DM=</DigestValue>
              </xd:CertDigest>
              <xd:IssuerSerial>
                <X509IssuerName>CN=pansir</X509IssuerName>
                <X509SerialNumber>96206393099556378508643110210306876200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Words>4913</Words>
  <Application>Microsoft Office PowerPoint</Application>
  <PresentationFormat>宽屏</PresentationFormat>
  <Paragraphs>955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主题​​</vt:lpstr>
      <vt:lpstr>模式分解</vt:lpstr>
      <vt:lpstr>关系模式的分解</vt:lpstr>
      <vt:lpstr>分解的无损连接性</vt:lpstr>
      <vt:lpstr>分解的保持函数依赖性</vt:lpstr>
      <vt:lpstr>分解案例</vt:lpstr>
      <vt:lpstr>分解案例</vt:lpstr>
      <vt:lpstr>分解案例</vt:lpstr>
      <vt:lpstr>分解案例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无损连接的测试算法</vt:lpstr>
      <vt:lpstr>无损连接的一个实用定理</vt:lpstr>
      <vt:lpstr>无损连接的一个实用定理</vt:lpstr>
      <vt:lpstr>保持函数依赖测试算法</vt:lpstr>
      <vt:lpstr>保持函数依赖测试算法</vt:lpstr>
      <vt:lpstr>保持函数依赖测试算法</vt:lpstr>
      <vt:lpstr>保持函数依赖测试算法</vt:lpstr>
      <vt:lpstr>分解成3NF模式集的算法</vt:lpstr>
      <vt:lpstr>分解成3NF模式集的算法</vt:lpstr>
      <vt:lpstr>分解成3NF模式集的算法</vt:lpstr>
      <vt:lpstr>分解成3NF模式集的算法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pansir</dc:creator>
  <cp:lastModifiedBy>潘 勇浩</cp:lastModifiedBy>
  <cp:revision>482</cp:revision>
  <dcterms:created xsi:type="dcterms:W3CDTF">2016-09-04T04:12:03Z</dcterms:created>
  <dcterms:modified xsi:type="dcterms:W3CDTF">2020-05-22T08:09:39Z</dcterms:modified>
  <cp:contentStatus/>
</cp:coreProperties>
</file>