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igs" ContentType="application/vnd.openxmlformats-package.digital-signature-origin"/>
  <Default Extension="wav" ContentType="audio/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media/audio2.wav" ContentType="audio/x-wav"/>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digital-signature/origin" Target="_xmlsignatures/origin.sig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6"/>
  </p:notesMasterIdLst>
  <p:handoutMasterIdLst>
    <p:handoutMasterId r:id="rId47"/>
  </p:handoutMasterIdLst>
  <p:sldIdLst>
    <p:sldId id="304" r:id="rId2"/>
    <p:sldId id="441" r:id="rId3"/>
    <p:sldId id="306" r:id="rId4"/>
    <p:sldId id="307" r:id="rId5"/>
    <p:sldId id="308" r:id="rId6"/>
    <p:sldId id="311" r:id="rId7"/>
    <p:sldId id="312" r:id="rId8"/>
    <p:sldId id="314" r:id="rId9"/>
    <p:sldId id="655" r:id="rId10"/>
    <p:sldId id="315" r:id="rId11"/>
    <p:sldId id="316" r:id="rId12"/>
    <p:sldId id="317" r:id="rId13"/>
    <p:sldId id="318" r:id="rId14"/>
    <p:sldId id="656"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657" r:id="rId37"/>
    <p:sldId id="346" r:id="rId38"/>
    <p:sldId id="354" r:id="rId39"/>
    <p:sldId id="347" r:id="rId40"/>
    <p:sldId id="348" r:id="rId41"/>
    <p:sldId id="349" r:id="rId42"/>
    <p:sldId id="350" r:id="rId43"/>
    <p:sldId id="652" r:id="rId44"/>
    <p:sldId id="653" r:id="rId45"/>
  </p:sldIdLst>
  <p:sldSz cx="12192000" cy="6858000"/>
  <p:notesSz cx="6858000" cy="9144000"/>
  <p:defaultTextStyle>
    <a:defPPr>
      <a:defRPr lang="en-US"/>
    </a:defPPr>
    <a:lvl1pPr algn="l" rtl="0" fontAlgn="base">
      <a:spcBef>
        <a:spcPct val="0"/>
      </a:spcBef>
      <a:spcAft>
        <a:spcPct val="25000"/>
      </a:spcAft>
      <a:buSzPct val="80000"/>
      <a:buFont typeface="Wingdings" pitchFamily="2" charset="2"/>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1pPr>
    <a:lvl2pPr marL="457200" algn="l" rtl="0" fontAlgn="base">
      <a:spcBef>
        <a:spcPct val="0"/>
      </a:spcBef>
      <a:spcAft>
        <a:spcPct val="25000"/>
      </a:spcAft>
      <a:buSzPct val="80000"/>
      <a:buFont typeface="Wingdings" pitchFamily="2" charset="2"/>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2pPr>
    <a:lvl3pPr marL="914400" algn="l" rtl="0" fontAlgn="base">
      <a:spcBef>
        <a:spcPct val="0"/>
      </a:spcBef>
      <a:spcAft>
        <a:spcPct val="25000"/>
      </a:spcAft>
      <a:buSzPct val="80000"/>
      <a:buFont typeface="Wingdings" pitchFamily="2" charset="2"/>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3pPr>
    <a:lvl4pPr marL="1371600" algn="l" rtl="0" fontAlgn="base">
      <a:spcBef>
        <a:spcPct val="0"/>
      </a:spcBef>
      <a:spcAft>
        <a:spcPct val="25000"/>
      </a:spcAft>
      <a:buSzPct val="80000"/>
      <a:buFont typeface="Wingdings" pitchFamily="2" charset="2"/>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4pPr>
    <a:lvl5pPr marL="1828800" algn="l" rtl="0" fontAlgn="base">
      <a:spcBef>
        <a:spcPct val="0"/>
      </a:spcBef>
      <a:spcAft>
        <a:spcPct val="25000"/>
      </a:spcAft>
      <a:buSzPct val="80000"/>
      <a:buFont typeface="Wingdings" pitchFamily="2" charset="2"/>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5pPr>
    <a:lvl6pPr marL="2286000" algn="l" defTabSz="914400" rtl="0" eaLnBrk="1" latinLnBrk="0" hangingPunct="1">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6pPr>
    <a:lvl7pPr marL="2743200" algn="l" defTabSz="914400" rtl="0" eaLnBrk="1" latinLnBrk="0" hangingPunct="1">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7pPr>
    <a:lvl8pPr marL="3200400" algn="l" defTabSz="914400" rtl="0" eaLnBrk="1" latinLnBrk="0" hangingPunct="1">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8pPr>
    <a:lvl9pPr marL="3657600" algn="l" defTabSz="914400" rtl="0" eaLnBrk="1" latinLnBrk="0" hangingPunct="1">
      <a:defRPr kumimoji="1" sz="3200" kern="1200">
        <a:solidFill>
          <a:schemeClr val="tx1"/>
        </a:solidFill>
        <a:effectLst>
          <a:outerShdw blurRad="38100" dist="38100" dir="2700000" algn="tl">
            <a:srgbClr val="000000">
              <a:alpha val="43137"/>
            </a:srgbClr>
          </a:outerShdw>
        </a:effectLst>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30"/>
    <a:srgbClr val="00194D"/>
    <a:srgbClr val="FF0000"/>
    <a:srgbClr val="0000CC"/>
    <a:srgbClr val="CCFF99"/>
    <a:srgbClr val="CCFFCC"/>
    <a:srgbClr val="660066"/>
    <a:srgbClr val="99FF33"/>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86464" autoAdjust="0"/>
  </p:normalViewPr>
  <p:slideViewPr>
    <p:cSldViewPr>
      <p:cViewPr varScale="1">
        <p:scale>
          <a:sx n="83" d="100"/>
          <a:sy n="83" d="100"/>
        </p:scale>
        <p:origin x="514" y="4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100" d="100"/>
        <a:sy n="100" d="100"/>
      </p:scale>
      <p:origin x="0" y="3942"/>
    </p:cViewPr>
  </p:sorterViewPr>
  <p:notesViewPr>
    <p:cSldViewPr>
      <p:cViewPr>
        <p:scale>
          <a:sx n="150" d="100"/>
          <a:sy n="150" d="100"/>
        </p:scale>
        <p:origin x="726" y="-27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18" Type="http://schemas.openxmlformats.org/officeDocument/2006/relationships/slide" Target="slides/slide26.xml"/><Relationship Id="rId26" Type="http://schemas.openxmlformats.org/officeDocument/2006/relationships/slide" Target="slides/slide35.xml"/><Relationship Id="rId3" Type="http://schemas.openxmlformats.org/officeDocument/2006/relationships/slide" Target="slides/slide5.xml"/><Relationship Id="rId21" Type="http://schemas.openxmlformats.org/officeDocument/2006/relationships/slide" Target="slides/slide29.xml"/><Relationship Id="rId34" Type="http://schemas.openxmlformats.org/officeDocument/2006/relationships/slide" Target="slides/slide44.xml"/><Relationship Id="rId7" Type="http://schemas.openxmlformats.org/officeDocument/2006/relationships/slide" Target="slides/slide10.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34.xml"/><Relationship Id="rId33" Type="http://schemas.openxmlformats.org/officeDocument/2006/relationships/slide" Target="slides/slide43.xml"/><Relationship Id="rId2" Type="http://schemas.openxmlformats.org/officeDocument/2006/relationships/slide" Target="slides/slide4.xml"/><Relationship Id="rId16" Type="http://schemas.openxmlformats.org/officeDocument/2006/relationships/slide" Target="slides/slide23.xml"/><Relationship Id="rId20" Type="http://schemas.openxmlformats.org/officeDocument/2006/relationships/slide" Target="slides/slide28.xml"/><Relationship Id="rId29" Type="http://schemas.openxmlformats.org/officeDocument/2006/relationships/slide" Target="slides/slide39.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8.xml"/><Relationship Id="rId24" Type="http://schemas.openxmlformats.org/officeDocument/2006/relationships/slide" Target="slides/slide33.xml"/><Relationship Id="rId32" Type="http://schemas.openxmlformats.org/officeDocument/2006/relationships/slide" Target="slides/slide42.xml"/><Relationship Id="rId5" Type="http://schemas.openxmlformats.org/officeDocument/2006/relationships/slide" Target="slides/slide7.xml"/><Relationship Id="rId15" Type="http://schemas.openxmlformats.org/officeDocument/2006/relationships/slide" Target="slides/slide22.xml"/><Relationship Id="rId23" Type="http://schemas.openxmlformats.org/officeDocument/2006/relationships/slide" Target="slides/slide32.xml"/><Relationship Id="rId28" Type="http://schemas.openxmlformats.org/officeDocument/2006/relationships/slide" Target="slides/slide38.xml"/><Relationship Id="rId10" Type="http://schemas.openxmlformats.org/officeDocument/2006/relationships/slide" Target="slides/slide17.xml"/><Relationship Id="rId19" Type="http://schemas.openxmlformats.org/officeDocument/2006/relationships/slide" Target="slides/slide27.xml"/><Relationship Id="rId31" Type="http://schemas.openxmlformats.org/officeDocument/2006/relationships/slide" Target="slides/slide41.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21.xml"/><Relationship Id="rId22" Type="http://schemas.openxmlformats.org/officeDocument/2006/relationships/slide" Target="slides/slide30.xml"/><Relationship Id="rId27" Type="http://schemas.openxmlformats.org/officeDocument/2006/relationships/slide" Target="slides/slide37.xml"/><Relationship Id="rId30"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Aft>
                <a:spcPct val="0"/>
              </a:spcAft>
              <a:buSzTx/>
              <a:buFontTx/>
              <a:buNone/>
              <a:defRPr sz="1200">
                <a:effectLst/>
                <a:latin typeface="Times New Roman" pitchFamily="18" charset="0"/>
                <a:ea typeface="宋体" pitchFamily="2" charset="-122"/>
              </a:defRPr>
            </a:lvl1pPr>
          </a:lstStyle>
          <a:p>
            <a:pPr>
              <a:defRPr/>
            </a:pPr>
            <a:endParaRPr lang="zh-CN" alt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SzTx/>
              <a:buFontTx/>
              <a:buNone/>
              <a:defRPr sz="1200">
                <a:effectLst/>
                <a:latin typeface="Times New Roman" pitchFamily="18"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Aft>
                <a:spcPct val="0"/>
              </a:spcAft>
              <a:buSzTx/>
              <a:buFontTx/>
              <a:buNone/>
              <a:defRPr sz="1200">
                <a:effectLst/>
                <a:latin typeface="Times New Roman" pitchFamily="18"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Aft>
                <a:spcPct val="0"/>
              </a:spcAft>
              <a:buSzTx/>
              <a:buFontTx/>
              <a:buNone/>
              <a:defRPr sz="1200">
                <a:effectLst/>
                <a:latin typeface="Times New Roman" pitchFamily="18" charset="0"/>
                <a:ea typeface="宋体" pitchFamily="2" charset="-122"/>
              </a:defRPr>
            </a:lvl1pPr>
          </a:lstStyle>
          <a:p>
            <a:pPr>
              <a:defRPr/>
            </a:pPr>
            <a:fld id="{3735A1A8-6F60-4E3E-B45D-43472B01E540}" type="slidenum">
              <a:rPr lang="zh-CN" altLang="en-US"/>
              <a:pPr>
                <a:defRPr/>
              </a:pPr>
              <a:t>‹#›</a:t>
            </a:fld>
            <a:endParaRPr lang="en-US" altLang="zh-CN"/>
          </a:p>
        </p:txBody>
      </p:sp>
    </p:spTree>
    <p:extLst>
      <p:ext uri="{BB962C8B-B14F-4D97-AF65-F5344CB8AC3E}">
        <p14:creationId xmlns:p14="http://schemas.microsoft.com/office/powerpoint/2010/main" val="2917432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Aft>
                <a:spcPct val="0"/>
              </a:spcAft>
              <a:buSzTx/>
              <a:buFontTx/>
              <a:buNone/>
              <a:defRPr sz="1200">
                <a:effectLst/>
                <a:latin typeface="Times New Roman" pitchFamily="18" charset="0"/>
                <a:ea typeface="宋体" pitchFamily="2" charset="-122"/>
              </a:defRPr>
            </a:lvl1pPr>
          </a:lstStyle>
          <a:p>
            <a:pPr>
              <a:defRPr/>
            </a:pPr>
            <a:endParaRPr lang="zh-CN" altLang="en-US"/>
          </a:p>
        </p:txBody>
      </p:sp>
      <p:sp>
        <p:nvSpPr>
          <p:cNvPr id="174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Aft>
                <a:spcPct val="0"/>
              </a:spcAft>
              <a:buSzTx/>
              <a:buFontTx/>
              <a:buNone/>
              <a:defRPr sz="1200">
                <a:effectLst/>
                <a:latin typeface="Times New Roman" pitchFamily="18" charset="0"/>
                <a:ea typeface="宋体"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Aft>
                <a:spcPct val="0"/>
              </a:spcAft>
              <a:buSzTx/>
              <a:buFontTx/>
              <a:buNone/>
              <a:defRPr sz="1200">
                <a:effectLst/>
                <a:latin typeface="Times New Roman" pitchFamily="18" charset="0"/>
                <a:ea typeface="宋体" pitchFamily="2" charset="-122"/>
              </a:defRPr>
            </a:lvl1pPr>
          </a:lstStyle>
          <a:p>
            <a:pPr>
              <a:defRPr/>
            </a:pPr>
            <a:endParaRPr lang="en-US" altLang="zh-CN"/>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Aft>
                <a:spcPct val="0"/>
              </a:spcAft>
              <a:buSzTx/>
              <a:buFontTx/>
              <a:buNone/>
              <a:defRPr sz="1200">
                <a:effectLst/>
                <a:latin typeface="Times New Roman" pitchFamily="18" charset="0"/>
                <a:ea typeface="宋体" pitchFamily="2" charset="-122"/>
              </a:defRPr>
            </a:lvl1pPr>
          </a:lstStyle>
          <a:p>
            <a:pPr>
              <a:defRPr/>
            </a:pPr>
            <a:fld id="{A0CEB0E9-99CA-4F61-83A9-1701E9939F4F}" type="slidenum">
              <a:rPr lang="zh-CN" altLang="en-US"/>
              <a:pPr>
                <a:defRPr/>
              </a:pPr>
              <a:t>‹#›</a:t>
            </a:fld>
            <a:endParaRPr lang="en-US" altLang="zh-CN"/>
          </a:p>
        </p:txBody>
      </p:sp>
    </p:spTree>
    <p:extLst>
      <p:ext uri="{BB962C8B-B14F-4D97-AF65-F5344CB8AC3E}">
        <p14:creationId xmlns:p14="http://schemas.microsoft.com/office/powerpoint/2010/main" val="4218943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Create user ‘user’@’%’ identified by ‘123’;</a:t>
            </a:r>
          </a:p>
          <a:p>
            <a:r>
              <a:rPr lang="en-US" altLang="zh-CN" dirty="0"/>
              <a:t>% = every where host</a:t>
            </a:r>
          </a:p>
          <a:p>
            <a:r>
              <a:rPr lang="en-US" altLang="zh-CN" dirty="0"/>
              <a:t>Drop user  ‘user’@’%’ </a:t>
            </a:r>
          </a:p>
        </p:txBody>
      </p:sp>
      <p:sp>
        <p:nvSpPr>
          <p:cNvPr id="4" name="灯片编号占位符 3"/>
          <p:cNvSpPr>
            <a:spLocks noGrp="1"/>
          </p:cNvSpPr>
          <p:nvPr>
            <p:ph type="sldNum" sz="quarter" idx="10"/>
          </p:nvPr>
        </p:nvSpPr>
        <p:spPr/>
        <p:txBody>
          <a:bodyPr/>
          <a:lstStyle/>
          <a:p>
            <a:pPr>
              <a:defRPr/>
            </a:pPr>
            <a:fld id="{A0CEB0E9-99CA-4F61-83A9-1701E9939F4F}" type="slidenum">
              <a:rPr lang="zh-CN" altLang="en-US" smtClean="0"/>
              <a:pPr>
                <a:defRPr/>
              </a:pPr>
              <a:t>4</a:t>
            </a:fld>
            <a:endParaRPr lang="en-US" altLang="zh-CN"/>
          </a:p>
        </p:txBody>
      </p:sp>
    </p:spTree>
    <p:extLst>
      <p:ext uri="{BB962C8B-B14F-4D97-AF65-F5344CB8AC3E}">
        <p14:creationId xmlns:p14="http://schemas.microsoft.com/office/powerpoint/2010/main" val="132998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Grant Select on xjgl.* to user;</a:t>
            </a:r>
          </a:p>
          <a:p>
            <a:r>
              <a:rPr lang="en-US" altLang="zh-CN" dirty="0"/>
              <a:t>Revoke Select on xjgl.* from user;</a:t>
            </a:r>
          </a:p>
          <a:p>
            <a:r>
              <a:rPr lang="en-US" altLang="zh-CN" dirty="0"/>
              <a:t>Show grants for ‘user’@’%’</a:t>
            </a:r>
            <a:endParaRPr lang="zh-CN" altLang="en-US" dirty="0"/>
          </a:p>
        </p:txBody>
      </p:sp>
      <p:sp>
        <p:nvSpPr>
          <p:cNvPr id="4" name="灯片编号占位符 3"/>
          <p:cNvSpPr>
            <a:spLocks noGrp="1"/>
          </p:cNvSpPr>
          <p:nvPr>
            <p:ph type="sldNum" sz="quarter" idx="10"/>
          </p:nvPr>
        </p:nvSpPr>
        <p:spPr/>
        <p:txBody>
          <a:bodyPr/>
          <a:lstStyle/>
          <a:p>
            <a:pPr>
              <a:defRPr/>
            </a:pPr>
            <a:fld id="{A0CEB0E9-99CA-4F61-83A9-1701E9939F4F}" type="slidenum">
              <a:rPr lang="zh-CN" altLang="en-US" smtClean="0"/>
              <a:pPr>
                <a:defRPr/>
              </a:pPr>
              <a:t>5</a:t>
            </a:fld>
            <a:endParaRPr lang="en-US" altLang="zh-CN"/>
          </a:p>
        </p:txBody>
      </p:sp>
    </p:spTree>
    <p:extLst>
      <p:ext uri="{BB962C8B-B14F-4D97-AF65-F5344CB8AC3E}">
        <p14:creationId xmlns:p14="http://schemas.microsoft.com/office/powerpoint/2010/main" val="156085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542273"/>
            <a:ext cx="5724644" cy="646331"/>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74713892"/>
      </p:ext>
    </p:extLst>
  </p:cSld>
  <p:clrMapOvr>
    <a:masterClrMapping/>
  </p:clrMapOvr>
  <p:transition spd="med">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7735062"/>
      </p:ext>
    </p:extLst>
  </p:cSld>
  <p:clrMapOvr>
    <a:masterClrMapping/>
  </p:clrMapOvr>
  <p:transition spd="med">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56285" y="989014"/>
            <a:ext cx="738664" cy="563231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4417" y="989014"/>
            <a:ext cx="8026400" cy="53419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8289128"/>
      </p:ext>
    </p:extLst>
  </p:cSld>
  <p:clrMapOvr>
    <a:masterClrMapping/>
  </p:clrMapOvr>
  <p:transition spd="med">
    <p:rand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cxnSp>
        <p:nvCxnSpPr>
          <p:cNvPr id="2" name="直接连接符 6"/>
          <p:cNvCxnSpPr/>
          <p:nvPr userDrawn="1"/>
        </p:nvCxnSpPr>
        <p:spPr>
          <a:xfrm>
            <a:off x="1007533" y="833967"/>
            <a:ext cx="10464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 name="Group 7"/>
          <p:cNvGrpSpPr>
            <a:grpSpLocks/>
          </p:cNvGrpSpPr>
          <p:nvPr userDrawn="1"/>
        </p:nvGrpSpPr>
        <p:grpSpPr bwMode="auto">
          <a:xfrm>
            <a:off x="431802" y="391586"/>
            <a:ext cx="520700" cy="273049"/>
            <a:chOff x="0" y="0"/>
            <a:chExt cx="1041399" cy="549275"/>
          </a:xfrm>
        </p:grpSpPr>
        <p:sp>
          <p:nvSpPr>
            <p:cNvPr id="4" name="Freeform 16"/>
            <p:cNvSpPr>
              <a:spLocks/>
            </p:cNvSpPr>
            <p:nvPr/>
          </p:nvSpPr>
          <p:spPr bwMode="auto">
            <a:xfrm>
              <a:off x="0" y="0"/>
              <a:ext cx="364066"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p:spPr>
          <p:txBody>
            <a:bodyPr/>
            <a:lstStyle/>
            <a:p>
              <a:pPr fontAlgn="auto">
                <a:spcBef>
                  <a:spcPts val="0"/>
                </a:spcBef>
                <a:spcAft>
                  <a:spcPts val="0"/>
                </a:spcAft>
                <a:defRPr/>
              </a:pPr>
              <a:endParaRPr lang="zh-CN" altLang="en-US" sz="1600">
                <a:latin typeface="+mn-lt"/>
                <a:ea typeface="+mn-ea"/>
              </a:endParaRPr>
            </a:p>
          </p:txBody>
        </p:sp>
        <p:sp>
          <p:nvSpPr>
            <p:cNvPr id="5" name="Freeform 17"/>
            <p:cNvSpPr>
              <a:spLocks/>
            </p:cNvSpPr>
            <p:nvPr/>
          </p:nvSpPr>
          <p:spPr bwMode="auto">
            <a:xfrm>
              <a:off x="338666" y="0"/>
              <a:ext cx="359834"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p:spPr>
          <p:txBody>
            <a:bodyPr/>
            <a:lstStyle/>
            <a:p>
              <a:pPr fontAlgn="auto">
                <a:spcBef>
                  <a:spcPts val="0"/>
                </a:spcBef>
                <a:spcAft>
                  <a:spcPts val="0"/>
                </a:spcAft>
                <a:defRPr/>
              </a:pPr>
              <a:endParaRPr lang="zh-CN" altLang="en-US" sz="1600">
                <a:latin typeface="+mn-lt"/>
                <a:ea typeface="+mn-ea"/>
              </a:endParaRPr>
            </a:p>
          </p:txBody>
        </p:sp>
        <p:sp>
          <p:nvSpPr>
            <p:cNvPr id="6" name="Freeform 18"/>
            <p:cNvSpPr>
              <a:spLocks/>
            </p:cNvSpPr>
            <p:nvPr/>
          </p:nvSpPr>
          <p:spPr bwMode="auto">
            <a:xfrm>
              <a:off x="681567" y="0"/>
              <a:ext cx="35983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p:spPr>
          <p:txBody>
            <a:bodyPr/>
            <a:lstStyle/>
            <a:p>
              <a:pPr fontAlgn="auto">
                <a:spcBef>
                  <a:spcPts val="0"/>
                </a:spcBef>
                <a:spcAft>
                  <a:spcPts val="0"/>
                </a:spcAft>
                <a:defRPr/>
              </a:pPr>
              <a:endParaRPr lang="zh-CN" altLang="en-US" sz="1600">
                <a:latin typeface="+mn-lt"/>
                <a:ea typeface="+mn-ea"/>
              </a:endParaRPr>
            </a:p>
          </p:txBody>
        </p:sp>
      </p:grpSp>
      <p:sp>
        <p:nvSpPr>
          <p:cNvPr id="7" name="TextBox 15"/>
          <p:cNvSpPr txBox="1"/>
          <p:nvPr userDrawn="1"/>
        </p:nvSpPr>
        <p:spPr>
          <a:xfrm>
            <a:off x="10801352" y="321735"/>
            <a:ext cx="895349" cy="256480"/>
          </a:xfrm>
          <a:prstGeom prst="rect">
            <a:avLst/>
          </a:prstGeom>
          <a:noFill/>
        </p:spPr>
        <p:txBody>
          <a:bodyPr>
            <a:spAutoFit/>
          </a:bodyPr>
          <a:lstStyle/>
          <a:p>
            <a:pPr algn="ctr" fontAlgn="auto">
              <a:spcBef>
                <a:spcPts val="0"/>
              </a:spcBef>
              <a:spcAft>
                <a:spcPts val="0"/>
              </a:spcAft>
              <a:defRPr/>
            </a:pPr>
            <a:r>
              <a:rPr lang="zh-CN" altLang="en-US" sz="1600" dirty="0">
                <a:solidFill>
                  <a:schemeClr val="accent1"/>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3132308901"/>
      </p:ext>
    </p:extLst>
  </p:cSld>
  <p:clrMapOvr>
    <a:masterClrMapping/>
  </p:clrMapOvr>
  <p:transition spd="med">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177063"/>
      </p:ext>
    </p:extLst>
  </p:cSld>
  <p:clrMapOvr>
    <a:masterClrMapping/>
  </p:clrMapOvr>
  <p:transition spd="med">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9416" y="0"/>
            <a:ext cx="5724644" cy="646331"/>
          </a:xfrm>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6019318"/>
      </p:ext>
    </p:extLst>
  </p:cSld>
  <p:clrMapOvr>
    <a:masterClrMapping/>
  </p:clrMapOvr>
  <p:transition spd="med">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6340197" cy="70788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72695336"/>
      </p:ext>
    </p:extLst>
  </p:cSld>
  <p:clrMapOvr>
    <a:masterClrMapping/>
  </p:clrMapOvr>
  <p:transition spd="med">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2276476"/>
            <a:ext cx="5384800" cy="405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2276476"/>
            <a:ext cx="5384800" cy="405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2551416"/>
      </p:ext>
    </p:extLst>
  </p:cSld>
  <p:clrMapOvr>
    <a:masterClrMapping/>
  </p:clrMapOvr>
  <p:transition spd="med">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22972"/>
            <a:ext cx="5724644" cy="64633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7203602"/>
      </p:ext>
    </p:extLst>
  </p:cSld>
  <p:clrMapOvr>
    <a:masterClrMapping/>
  </p:clrMapOvr>
  <p:transition spd="med">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30226939"/>
      </p:ext>
    </p:extLst>
  </p:cSld>
  <p:clrMapOvr>
    <a:masterClrMapping/>
  </p:clrMapOvr>
  <p:transition spd="med">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692282"/>
      </p:ext>
    </p:extLst>
  </p:cSld>
  <p:clrMapOvr>
    <a:masterClrMapping/>
  </p:clrMapOvr>
  <p:transition spd="med">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034990"/>
            <a:ext cx="3262432" cy="40011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8410472"/>
      </p:ext>
    </p:extLst>
  </p:cSld>
  <p:clrMapOvr>
    <a:masterClrMapping/>
  </p:clrMapOvr>
  <p:transition spd="med">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967228"/>
            <a:ext cx="3262432" cy="40011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18496788"/>
      </p:ext>
    </p:extLst>
  </p:cSld>
  <p:clrMapOvr>
    <a:masterClrMapping/>
  </p:clrMapOvr>
  <p:transition spd="med">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541702" name="Rectangle 6"/>
          <p:cNvSpPr>
            <a:spLocks noGrp="1" noChangeArrowheads="1"/>
          </p:cNvSpPr>
          <p:nvPr>
            <p:ph type="body" idx="1"/>
          </p:nvPr>
        </p:nvSpPr>
        <p:spPr bwMode="auto">
          <a:xfrm>
            <a:off x="624417" y="2276476"/>
            <a:ext cx="10972800" cy="405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8"/>
          <p:cNvSpPr>
            <a:spLocks noGrp="1" noChangeArrowheads="1"/>
          </p:cNvSpPr>
          <p:nvPr>
            <p:ph type="title"/>
          </p:nvPr>
        </p:nvSpPr>
        <p:spPr bwMode="auto">
          <a:xfrm>
            <a:off x="932213" y="11759"/>
            <a:ext cx="5724644" cy="6463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lvl="0"/>
            <a:r>
              <a:rPr lang="zh-CN" altLang="en-US" dirty="0"/>
              <a:t>单击此处编辑母版标题样式</a:t>
            </a:r>
          </a:p>
        </p:txBody>
      </p:sp>
      <p:sp>
        <p:nvSpPr>
          <p:cNvPr id="1029" name="Text Box 9"/>
          <p:cNvSpPr txBox="1">
            <a:spLocks noChangeArrowheads="1"/>
          </p:cNvSpPr>
          <p:nvPr userDrawn="1"/>
        </p:nvSpPr>
        <p:spPr bwMode="auto">
          <a:xfrm>
            <a:off x="11452986" y="6535738"/>
            <a:ext cx="656765" cy="330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Lst>
        </p:spPr>
        <p:txBody>
          <a:bodyPr wrap="none" lIns="72000" tIns="72000" rIns="72000" bIns="7200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defRPr/>
            </a:pPr>
            <a:r>
              <a:rPr kumimoji="0" lang="zh-CN" altLang="en-US" sz="1800" baseline="-25000">
                <a:effectLst/>
                <a:latin typeface="微软雅黑" pitchFamily="34" charset="-122"/>
                <a:ea typeface="微软雅黑" pitchFamily="34" charset="-122"/>
              </a:rPr>
              <a:t>第</a:t>
            </a:r>
            <a:fld id="{92B9EE40-6A22-4DEE-98EE-6C01CC0FCB71}" type="slidenum">
              <a:rPr kumimoji="0" lang="zh-CN" altLang="en-US" sz="1800" baseline="-25000" smtClean="0">
                <a:effectLst/>
                <a:latin typeface="微软雅黑" pitchFamily="34" charset="-122"/>
                <a:ea typeface="微软雅黑" pitchFamily="34" charset="-122"/>
              </a:rPr>
              <a:pPr algn="ctr" eaLnBrk="1" hangingPunct="1">
                <a:spcAft>
                  <a:spcPct val="0"/>
                </a:spcAft>
                <a:buSzTx/>
                <a:buFontTx/>
                <a:buNone/>
                <a:defRPr/>
              </a:pPr>
              <a:t>‹#›</a:t>
            </a:fld>
            <a:r>
              <a:rPr kumimoji="0" lang="zh-CN" altLang="en-US" sz="1800" baseline="-25000">
                <a:effectLst/>
                <a:latin typeface="微软雅黑" pitchFamily="34" charset="-122"/>
                <a:ea typeface="微软雅黑" pitchFamily="34" charset="-122"/>
              </a:rPr>
              <a:t>页</a:t>
            </a:r>
            <a:endParaRPr kumimoji="0" lang="en-US" altLang="zh-CN" sz="1800" baseline="-25000">
              <a:effectLst/>
              <a:latin typeface="微软雅黑" pitchFamily="34" charset="-122"/>
              <a:ea typeface="微软雅黑" pitchFamily="34" charset="-122"/>
            </a:endParaRPr>
          </a:p>
        </p:txBody>
      </p:sp>
      <p:sp>
        <p:nvSpPr>
          <p:cNvPr id="12" name="Text Box 10">
            <a:extLst>
              <a:ext uri="{FF2B5EF4-FFF2-40B4-BE49-F238E27FC236}">
                <a16:creationId xmlns:a16="http://schemas.microsoft.com/office/drawing/2014/main" id="{8DF08E4B-FF2C-4EB9-B7BD-20625A90E118}"/>
              </a:ext>
            </a:extLst>
          </p:cNvPr>
          <p:cNvSpPr txBox="1">
            <a:spLocks noChangeArrowheads="1"/>
          </p:cNvSpPr>
          <p:nvPr userDrawn="1"/>
        </p:nvSpPr>
        <p:spPr bwMode="auto">
          <a:xfrm>
            <a:off x="10087942" y="150259"/>
            <a:ext cx="2000548" cy="184666"/>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kumimoji="0" lang="zh-CN" altLang="en-US" sz="1800" baseline="-25000" dirty="0">
                <a:solidFill>
                  <a:srgbClr val="8BB1E9"/>
                </a:solidFill>
                <a:effectLst>
                  <a:outerShdw blurRad="38100" dist="38100" dir="2700000" algn="tl">
                    <a:srgbClr val="000000"/>
                  </a:outerShdw>
                </a:effectLst>
                <a:latin typeface="Times New Roman" pitchFamily="18" charset="0"/>
                <a:ea typeface="宋体" pitchFamily="2" charset="-122"/>
              </a:rPr>
              <a:t>四川农业大学    潘勇浩    </a:t>
            </a:r>
            <a:r>
              <a:rPr kumimoji="0" lang="en-US" altLang="zh-CN" sz="1800" baseline="-25000" dirty="0">
                <a:solidFill>
                  <a:srgbClr val="8BB1E9"/>
                </a:solidFill>
                <a:effectLst>
                  <a:outerShdw blurRad="38100" dist="38100" dir="2700000" algn="tl">
                    <a:srgbClr val="000000"/>
                  </a:outerShdw>
                </a:effectLst>
                <a:latin typeface="Times New Roman" pitchFamily="18" charset="0"/>
                <a:ea typeface="宋体" pitchFamily="2" charset="-122"/>
              </a:rPr>
              <a:t>2020</a:t>
            </a:r>
            <a:endParaRPr kumimoji="0" lang="zh-CN" altLang="en-US" sz="1800" baseline="-25000" dirty="0">
              <a:solidFill>
                <a:srgbClr val="8BB1E9"/>
              </a:solidFill>
              <a:effectLst>
                <a:outerShdw blurRad="38100" dist="38100" dir="2700000" algn="tl">
                  <a:srgbClr val="000000"/>
                </a:outerShdw>
              </a:effectLst>
              <a:latin typeface="Times New Roman" pitchFamily="18" charset="0"/>
              <a:ea typeface="宋体" pitchFamily="2" charset="-122"/>
            </a:endParaRPr>
          </a:p>
        </p:txBody>
      </p:sp>
      <p:sp>
        <p:nvSpPr>
          <p:cNvPr id="13" name="椭圆 12">
            <a:extLst>
              <a:ext uri="{FF2B5EF4-FFF2-40B4-BE49-F238E27FC236}">
                <a16:creationId xmlns:a16="http://schemas.microsoft.com/office/drawing/2014/main" id="{68654E0C-CF69-4821-BDEC-10A15526ACD4}"/>
              </a:ext>
            </a:extLst>
          </p:cNvPr>
          <p:cNvSpPr/>
          <p:nvPr userDrawn="1"/>
        </p:nvSpPr>
        <p:spPr>
          <a:xfrm rot="16200000">
            <a:off x="410427" y="294349"/>
            <a:ext cx="398347" cy="398346"/>
          </a:xfrm>
          <a:prstGeom prst="ellipse">
            <a:avLst/>
          </a:prstGeom>
          <a:noFill/>
          <a:ln w="25400" cap="flat" cmpd="sng" algn="ctr">
            <a:solidFill>
              <a:srgbClr val="FCF873">
                <a:alpha val="7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1DF97"/>
              </a:solidFill>
              <a:effectLst/>
              <a:uLnTx/>
              <a:uFillTx/>
              <a:latin typeface="Times New Roman"/>
              <a:ea typeface="微软雅黑"/>
              <a:cs typeface="+mn-cs"/>
            </a:endParaRPr>
          </a:p>
        </p:txBody>
      </p:sp>
      <p:cxnSp>
        <p:nvCxnSpPr>
          <p:cNvPr id="14" name="直接连接符 13">
            <a:extLst>
              <a:ext uri="{FF2B5EF4-FFF2-40B4-BE49-F238E27FC236}">
                <a16:creationId xmlns:a16="http://schemas.microsoft.com/office/drawing/2014/main" id="{1B6E77B3-A3DE-4BCD-8FE3-1BFAB10B12B4}"/>
              </a:ext>
            </a:extLst>
          </p:cNvPr>
          <p:cNvCxnSpPr/>
          <p:nvPr userDrawn="1"/>
        </p:nvCxnSpPr>
        <p:spPr>
          <a:xfrm>
            <a:off x="4703" y="496100"/>
            <a:ext cx="495705" cy="0"/>
          </a:xfrm>
          <a:prstGeom prst="line">
            <a:avLst/>
          </a:prstGeom>
          <a:noFill/>
          <a:ln w="9525" cap="flat" cmpd="sng" algn="ctr">
            <a:solidFill>
              <a:srgbClr val="FCF873">
                <a:alpha val="70000"/>
              </a:srgbClr>
            </a:solidFill>
            <a:prstDash val="solid"/>
          </a:ln>
          <a:effectLst/>
        </p:spPr>
      </p:cxnSp>
      <p:sp>
        <p:nvSpPr>
          <p:cNvPr id="15" name="椭圆 14">
            <a:extLst>
              <a:ext uri="{FF2B5EF4-FFF2-40B4-BE49-F238E27FC236}">
                <a16:creationId xmlns:a16="http://schemas.microsoft.com/office/drawing/2014/main" id="{554828A6-7528-434C-A3B9-63B27EB6A112}"/>
              </a:ext>
            </a:extLst>
          </p:cNvPr>
          <p:cNvSpPr>
            <a:spLocks noChangeAspect="1"/>
          </p:cNvSpPr>
          <p:nvPr userDrawn="1"/>
        </p:nvSpPr>
        <p:spPr>
          <a:xfrm rot="16200000">
            <a:off x="500408" y="385064"/>
            <a:ext cx="221871" cy="221871"/>
          </a:xfrm>
          <a:prstGeom prst="ellipse">
            <a:avLst/>
          </a:prstGeom>
          <a:gradFill>
            <a:gsLst>
              <a:gs pos="68000">
                <a:srgbClr val="C69135"/>
              </a:gs>
              <a:gs pos="31000">
                <a:srgbClr val="E6D38F"/>
              </a:gs>
              <a:gs pos="0">
                <a:srgbClr val="FCD860"/>
              </a:gs>
              <a:gs pos="100000">
                <a:srgbClr val="F1DF97"/>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1DF97"/>
              </a:solidFill>
              <a:effectLst/>
              <a:uLnTx/>
              <a:uFillTx/>
              <a:latin typeface="Times New Roman"/>
              <a:ea typeface="微软雅黑"/>
              <a:cs typeface="+mn-cs"/>
            </a:endParaRPr>
          </a:p>
        </p:txBody>
      </p:sp>
      <p:cxnSp>
        <p:nvCxnSpPr>
          <p:cNvPr id="16" name="直接连接符 15">
            <a:extLst>
              <a:ext uri="{FF2B5EF4-FFF2-40B4-BE49-F238E27FC236}">
                <a16:creationId xmlns:a16="http://schemas.microsoft.com/office/drawing/2014/main" id="{BD2BDD21-A7BB-4326-8D46-5EE54F7BD572}"/>
              </a:ext>
            </a:extLst>
          </p:cNvPr>
          <p:cNvCxnSpPr>
            <a:cxnSpLocks/>
          </p:cNvCxnSpPr>
          <p:nvPr userDrawn="1"/>
        </p:nvCxnSpPr>
        <p:spPr>
          <a:xfrm>
            <a:off x="9984432" y="445962"/>
            <a:ext cx="2207568" cy="0"/>
          </a:xfrm>
          <a:prstGeom prst="line">
            <a:avLst/>
          </a:prstGeom>
          <a:noFill/>
          <a:ln w="9525" cap="flat" cmpd="sng" algn="ctr">
            <a:solidFill>
              <a:srgbClr val="FCF873">
                <a:alpha val="70000"/>
              </a:srgbClr>
            </a:solidFill>
            <a:prstDash val="solid"/>
          </a:ln>
          <a:effectLst/>
        </p:spPr>
      </p:cxnSp>
    </p:spTree>
    <p:extLst>
      <p:ext uri="{BB962C8B-B14F-4D97-AF65-F5344CB8AC3E}">
        <p14:creationId xmlns:p14="http://schemas.microsoft.com/office/powerpoint/2010/main" val="3560952674"/>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66" r:id="rId12"/>
    <p:sldLayoutId id="2147483668" r:id="rId13"/>
  </p:sldLayoutIdLst>
  <p:transition spd="med">
    <p:random/>
    <p:sndAc>
      <p:stSnd>
        <p:snd r:embed="rId15" name="camera.wav"/>
      </p:stSnd>
    </p:sndAc>
  </p:transition>
  <p:txStyles>
    <p:titleStyle>
      <a:lvl1pPr algn="l" rtl="0" eaLnBrk="0" fontAlgn="base" hangingPunct="0">
        <a:spcBef>
          <a:spcPct val="0"/>
        </a:spcBef>
        <a:spcAft>
          <a:spcPct val="0"/>
        </a:spcAft>
        <a:defRPr sz="3600">
          <a:solidFill>
            <a:srgbClr val="FF9900"/>
          </a:solidFill>
          <a:latin typeface="微软雅黑" pitchFamily="34" charset="-122"/>
          <a:ea typeface="微软雅黑"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p:titleStyle>
    <p:bodyStyle>
      <a:lvl1pPr marL="342900" indent="-342900" algn="l" rtl="0" eaLnBrk="0" fontAlgn="base" hangingPunct="0">
        <a:spcBef>
          <a:spcPct val="0"/>
        </a:spcBef>
        <a:spcAft>
          <a:spcPct val="40000"/>
        </a:spcAft>
        <a:buClr>
          <a:srgbClr val="66FF33"/>
        </a:buClr>
        <a:buSzPct val="85000"/>
        <a:buFont typeface="Wingdings" pitchFamily="2" charset="2"/>
        <a:buBlip>
          <a:blip r:embed="rId17"/>
        </a:buBlip>
        <a:defRPr sz="3200">
          <a:solidFill>
            <a:srgbClr val="CCFFCC"/>
          </a:solidFill>
          <a:effectLst>
            <a:outerShdw blurRad="38100" dist="38100" dir="2700000" algn="tl">
              <a:srgbClr val="000000"/>
            </a:outerShdw>
          </a:effectLst>
          <a:latin typeface="微软雅黑" pitchFamily="34" charset="-122"/>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800">
          <a:solidFill>
            <a:srgbClr val="CCFFCC"/>
          </a:solidFill>
          <a:effectLst>
            <a:outerShdw blurRad="38100" dist="38100" dir="2700000" algn="tl">
              <a:srgbClr val="000000"/>
            </a:outerShdw>
          </a:effectLst>
          <a:latin typeface="微软雅黑" pitchFamily="34" charset="-122"/>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微软雅黑" pitchFamily="34" charset="-122"/>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image.baidu.com/i?ct=503316480&amp;z=1&amp;tn=baiduimagedetail&amp;word=%BB%F0&amp;in=33&amp;cl=2&amp;cm=1&amp;sc=0&amp;lm=-1&amp;pn=32&amp;rn=1" TargetMode="External"/><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blog.bioon.cn/user1/9673/archives/2006/51065.shtml" TargetMode="Externa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WordArt 20"/>
          <p:cNvSpPr>
            <a:spLocks noChangeArrowheads="1" noChangeShapeType="1" noTextEdit="1"/>
          </p:cNvSpPr>
          <p:nvPr/>
        </p:nvSpPr>
        <p:spPr bwMode="auto">
          <a:xfrm>
            <a:off x="983434" y="3356992"/>
            <a:ext cx="10225134" cy="1727298"/>
          </a:xfrm>
          <a:prstGeom prst="rect">
            <a:avLst/>
          </a:prstGeom>
        </p:spPr>
        <p:txBody>
          <a:bodyPr wrap="none" fromWordArt="1">
            <a:prstTxWarp prst="textPlain">
              <a:avLst>
                <a:gd name="adj" fmla="val 50000"/>
              </a:avLst>
            </a:prstTxWarp>
          </a:bodyPr>
          <a:lstStyle/>
          <a:p>
            <a:pPr algn="dist"/>
            <a:r>
              <a:rPr lang="zh-CN" altLang="en-US" sz="2800" kern="10" dirty="0">
                <a:ln w="19050" cap="sq">
                  <a:solidFill>
                    <a:schemeClr val="hlink"/>
                  </a:solidFill>
                  <a:round/>
                  <a:headEnd/>
                  <a:tailEnd/>
                </a:ln>
                <a:gradFill rotWithShape="1">
                  <a:gsLst>
                    <a:gs pos="0">
                      <a:srgbClr val="50080D"/>
                    </a:gs>
                    <a:gs pos="100000">
                      <a:srgbClr val="FF0000"/>
                    </a:gs>
                  </a:gsLst>
                  <a:lin ang="2700000" scaled="1"/>
                </a:gradFill>
                <a:effectLst>
                  <a:outerShdw dist="35921" dir="2700000" algn="ctr" rotWithShape="0">
                    <a:schemeClr val="bg2">
                      <a:alpha val="79999"/>
                    </a:schemeClr>
                  </a:outerShdw>
                </a:effectLst>
                <a:latin typeface="隶书"/>
                <a:ea typeface="隶书"/>
              </a:rPr>
              <a:t>数据库安全保护</a:t>
            </a:r>
          </a:p>
        </p:txBody>
      </p:sp>
      <p:sp>
        <p:nvSpPr>
          <p:cNvPr id="153621" name="WordArt 21"/>
          <p:cNvSpPr>
            <a:spLocks noChangeArrowheads="1" noChangeShapeType="1" noTextEdit="1"/>
          </p:cNvSpPr>
          <p:nvPr/>
        </p:nvSpPr>
        <p:spPr bwMode="auto">
          <a:xfrm>
            <a:off x="4368800" y="1482726"/>
            <a:ext cx="3022600" cy="866775"/>
          </a:xfrm>
          <a:prstGeom prst="rect">
            <a:avLst/>
          </a:prstGeom>
        </p:spPr>
        <p:txBody>
          <a:bodyPr wrap="none" fromWordArt="1">
            <a:prstTxWarp prst="textPlain">
              <a:avLst>
                <a:gd name="adj" fmla="val 50000"/>
              </a:avLst>
            </a:prstTxWarp>
          </a:bodyPr>
          <a:lstStyle/>
          <a:p>
            <a:pPr algn="dist">
              <a:defRPr/>
            </a:pPr>
            <a:r>
              <a:rPr lang="zh-CN" altLang="en-US" sz="2800" kern="10" spc="-280" dirty="0">
                <a:ln w="19050" cap="sq">
                  <a:solidFill>
                    <a:schemeClr val="hlink"/>
                  </a:solidFill>
                  <a:round/>
                  <a:headEnd/>
                  <a:tailEnd/>
                </a:ln>
                <a:gradFill rotWithShape="0">
                  <a:gsLst>
                    <a:gs pos="0">
                      <a:srgbClr val="50080D"/>
                    </a:gs>
                    <a:gs pos="100000">
                      <a:srgbClr val="FF0000"/>
                    </a:gs>
                  </a:gsLst>
                  <a:lin ang="2700000" scaled="1"/>
                </a:gradFill>
                <a:effectLst>
                  <a:outerShdw dist="35921" dir="2700000" algn="ctr" rotWithShape="0">
                    <a:schemeClr val="bg2">
                      <a:alpha val="80000"/>
                    </a:schemeClr>
                  </a:outerShdw>
                </a:effectLst>
                <a:latin typeface="隶书"/>
                <a:ea typeface="隶书"/>
              </a:rPr>
              <a:t>第 </a:t>
            </a:r>
            <a:r>
              <a:rPr lang="en-US" altLang="zh-CN" sz="2800" kern="10" spc="-280" dirty="0">
                <a:ln w="19050" cap="sq">
                  <a:solidFill>
                    <a:schemeClr val="hlink"/>
                  </a:solidFill>
                  <a:round/>
                  <a:headEnd/>
                  <a:tailEnd/>
                </a:ln>
                <a:gradFill rotWithShape="0">
                  <a:gsLst>
                    <a:gs pos="0">
                      <a:srgbClr val="50080D"/>
                    </a:gs>
                    <a:gs pos="100000">
                      <a:srgbClr val="FF0000"/>
                    </a:gs>
                  </a:gsLst>
                  <a:lin ang="2700000" scaled="1"/>
                </a:gradFill>
                <a:effectLst>
                  <a:outerShdw dist="35921" dir="2700000" algn="ctr" rotWithShape="0">
                    <a:schemeClr val="bg2">
                      <a:alpha val="80000"/>
                    </a:schemeClr>
                  </a:outerShdw>
                </a:effectLst>
                <a:latin typeface="隶书"/>
                <a:ea typeface="隶书"/>
              </a:rPr>
              <a:t>7 </a:t>
            </a:r>
            <a:r>
              <a:rPr lang="zh-CN" altLang="en-US" sz="2800" kern="10" spc="-280" dirty="0">
                <a:ln w="19050" cap="sq">
                  <a:solidFill>
                    <a:schemeClr val="hlink"/>
                  </a:solidFill>
                  <a:round/>
                  <a:headEnd/>
                  <a:tailEnd/>
                </a:ln>
                <a:gradFill rotWithShape="0">
                  <a:gsLst>
                    <a:gs pos="0">
                      <a:srgbClr val="50080D"/>
                    </a:gs>
                    <a:gs pos="100000">
                      <a:srgbClr val="FF0000"/>
                    </a:gs>
                  </a:gsLst>
                  <a:lin ang="2700000" scaled="1"/>
                </a:gradFill>
                <a:effectLst>
                  <a:outerShdw dist="35921" dir="2700000" algn="ctr" rotWithShape="0">
                    <a:schemeClr val="bg2">
                      <a:alpha val="80000"/>
                    </a:schemeClr>
                  </a:outerShdw>
                </a:effectLst>
                <a:latin typeface="隶书"/>
                <a:ea typeface="隶书"/>
              </a:rPr>
              <a:t>章</a:t>
            </a:r>
          </a:p>
        </p:txBody>
      </p:sp>
    </p:spTree>
  </p:cSld>
  <p:clrMapOvr>
    <a:masterClrMapping/>
  </p:clrMapOvr>
  <p:transition spd="med">
    <p:fade/>
    <p:sndAc>
      <p:stSnd>
        <p:snd r:embed="rId2"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127448" y="101332"/>
            <a:ext cx="3223172"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数据库完整性</a:t>
            </a:r>
          </a:p>
        </p:txBody>
      </p:sp>
      <p:sp>
        <p:nvSpPr>
          <p:cNvPr id="1138693" name="Rectangle 5"/>
          <p:cNvSpPr>
            <a:spLocks noGrp="1" noChangeArrowheads="1"/>
          </p:cNvSpPr>
          <p:nvPr>
            <p:ph idx="1"/>
          </p:nvPr>
        </p:nvSpPr>
        <p:spPr>
          <a:xfrm>
            <a:off x="1127448" y="1012313"/>
            <a:ext cx="10009112" cy="647700"/>
          </a:xfrm>
        </p:spPr>
        <p:txBody>
          <a:bodyPr/>
          <a:lstStyle/>
          <a:p>
            <a:pPr marL="0" indent="0" algn="just" eaLnBrk="1" hangingPunct="1">
              <a:spcAft>
                <a:spcPct val="60000"/>
              </a:spcAft>
              <a:buNone/>
              <a:defRPr/>
            </a:pPr>
            <a:r>
              <a:rPr kumimoji="1" lang="zh-CN" altLang="en-US" dirty="0"/>
              <a:t>完整性是指数据的正确性、有效性和相容性，以防止不合语义的数据进入数据库。</a:t>
            </a:r>
            <a:r>
              <a:rPr lang="zh-CN" altLang="en-US" dirty="0"/>
              <a:t> </a:t>
            </a:r>
            <a:endParaRPr lang="en-US" altLang="zh-CN" dirty="0">
              <a:effectLst/>
              <a:latin typeface="楷体_GB2312" pitchFamily="49" charset="-122"/>
            </a:endParaRPr>
          </a:p>
        </p:txBody>
      </p:sp>
      <p:sp>
        <p:nvSpPr>
          <p:cNvPr id="10244" name="Rectangle 4"/>
          <p:cNvSpPr>
            <a:spLocks noChangeArrowheads="1"/>
          </p:cNvSpPr>
          <p:nvPr/>
        </p:nvSpPr>
        <p:spPr bwMode="auto">
          <a:xfrm>
            <a:off x="6600056" y="2219346"/>
            <a:ext cx="38163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just">
              <a:spcAft>
                <a:spcPct val="60000"/>
              </a:spcAft>
              <a:buClr>
                <a:srgbClr val="66FF33"/>
              </a:buClr>
              <a:buSzPct val="85000"/>
            </a:pPr>
            <a:r>
              <a:rPr kumimoji="0" lang="zh-CN" altLang="en-US" sz="2800">
                <a:solidFill>
                  <a:srgbClr val="99FF99"/>
                </a:solidFill>
                <a:effectLst/>
              </a:rPr>
              <a:t>例如语义约定：</a:t>
            </a:r>
          </a:p>
        </p:txBody>
      </p:sp>
      <p:graphicFrame>
        <p:nvGraphicFramePr>
          <p:cNvPr id="1138694" name="Group 6"/>
          <p:cNvGraphicFramePr>
            <a:graphicFrameLocks noGrp="1"/>
          </p:cNvGraphicFramePr>
          <p:nvPr>
            <p:extLst>
              <p:ext uri="{D42A27DB-BD31-4B8C-83A1-F6EECF244321}">
                <p14:modId xmlns:p14="http://schemas.microsoft.com/office/powerpoint/2010/main" val="3677722705"/>
              </p:ext>
            </p:extLst>
          </p:nvPr>
        </p:nvGraphicFramePr>
        <p:xfrm>
          <a:off x="1226420" y="2543196"/>
          <a:ext cx="4005485" cy="3873504"/>
        </p:xfrm>
        <a:graphic>
          <a:graphicData uri="http://schemas.openxmlformats.org/drawingml/2006/table">
            <a:tbl>
              <a:tblPr/>
              <a:tblGrid>
                <a:gridCol w="856864">
                  <a:extLst>
                    <a:ext uri="{9D8B030D-6E8A-4147-A177-3AD203B41FA5}">
                      <a16:colId xmlns:a16="http://schemas.microsoft.com/office/drawing/2014/main" val="20000"/>
                    </a:ext>
                  </a:extLst>
                </a:gridCol>
                <a:gridCol w="972877">
                  <a:extLst>
                    <a:ext uri="{9D8B030D-6E8A-4147-A177-3AD203B41FA5}">
                      <a16:colId xmlns:a16="http://schemas.microsoft.com/office/drawing/2014/main" val="20001"/>
                    </a:ext>
                  </a:extLst>
                </a:gridCol>
                <a:gridCol w="730676">
                  <a:extLst>
                    <a:ext uri="{9D8B030D-6E8A-4147-A177-3AD203B41FA5}">
                      <a16:colId xmlns:a16="http://schemas.microsoft.com/office/drawing/2014/main" val="20002"/>
                    </a:ext>
                  </a:extLst>
                </a:gridCol>
                <a:gridCol w="730675">
                  <a:extLst>
                    <a:ext uri="{9D8B030D-6E8A-4147-A177-3AD203B41FA5}">
                      <a16:colId xmlns:a16="http://schemas.microsoft.com/office/drawing/2014/main" val="20003"/>
                    </a:ext>
                  </a:extLst>
                </a:gridCol>
                <a:gridCol w="714393">
                  <a:extLst>
                    <a:ext uri="{9D8B030D-6E8A-4147-A177-3AD203B41FA5}">
                      <a16:colId xmlns:a16="http://schemas.microsoft.com/office/drawing/2014/main" val="20004"/>
                    </a:ext>
                  </a:extLst>
                </a:gridCol>
              </a:tblGrid>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Sno</a:t>
                      </a:r>
                    </a:p>
                  </a:txBody>
                  <a:tcPr marL="0" marR="0" marT="0" marB="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Ssex</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Sage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Sdep</a:t>
                      </a:r>
                    </a:p>
                  </a:txBody>
                  <a:tcPr marL="0" marR="0" marT="0" marB="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朱然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李度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王成</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孙空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226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赵敏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38788" name="Rectangle 100"/>
          <p:cNvSpPr>
            <a:spLocks noChangeArrowheads="1"/>
          </p:cNvSpPr>
          <p:nvPr/>
        </p:nvSpPr>
        <p:spPr bwMode="auto">
          <a:xfrm>
            <a:off x="6744518" y="2948008"/>
            <a:ext cx="4103688" cy="304800"/>
          </a:xfrm>
          <a:prstGeom prst="rect">
            <a:avLst/>
          </a:prstGeom>
          <a:noFill/>
          <a:ln w="12700" cap="sq">
            <a:noFill/>
            <a:miter lim="800000"/>
            <a:headEnd/>
            <a:tailEnd/>
          </a:ln>
          <a:effectLst/>
        </p:spPr>
        <p:txBody>
          <a:bodyPr lIns="0" tIns="0" rIns="0" bIns="0"/>
          <a:lstStyle/>
          <a:p>
            <a:pPr>
              <a:spcBef>
                <a:spcPct val="50000"/>
              </a:spcBef>
              <a:spcAft>
                <a:spcPct val="0"/>
              </a:spcAft>
              <a:buSzTx/>
              <a:buFontTx/>
              <a:buNone/>
              <a:defRPr/>
            </a:pPr>
            <a:r>
              <a:rPr lang="en-US" altLang="zh-CN" sz="2800">
                <a:effectLst>
                  <a:outerShdw blurRad="38100" dist="38100" dir="2700000" algn="tl">
                    <a:srgbClr val="000000"/>
                  </a:outerShdw>
                </a:effectLst>
                <a:latin typeface="Times New Roman" pitchFamily="18" charset="0"/>
              </a:rPr>
              <a:t>Ssex</a:t>
            </a:r>
            <a:r>
              <a:rPr lang="zh-CN" altLang="en-US" sz="2800">
                <a:effectLst>
                  <a:outerShdw blurRad="38100" dist="38100" dir="2700000" algn="tl">
                    <a:srgbClr val="000000"/>
                  </a:outerShdw>
                </a:effectLst>
                <a:latin typeface="Times New Roman" pitchFamily="18" charset="0"/>
              </a:rPr>
              <a:t>只能是</a:t>
            </a:r>
            <a:r>
              <a:rPr lang="en-US" altLang="zh-CN" sz="2800">
                <a:effectLst>
                  <a:outerShdw blurRad="38100" dist="38100" dir="2700000" algn="tl">
                    <a:srgbClr val="000000"/>
                  </a:outerShdw>
                </a:effectLst>
                <a:latin typeface="Times New Roman" pitchFamily="18" charset="0"/>
              </a:rPr>
              <a:t>"</a:t>
            </a:r>
            <a:r>
              <a:rPr lang="zh-CN" altLang="en-US" sz="2800">
                <a:effectLst>
                  <a:outerShdw blurRad="38100" dist="38100" dir="2700000" algn="tl">
                    <a:srgbClr val="000000"/>
                  </a:outerShdw>
                </a:effectLst>
                <a:latin typeface="Times New Roman" pitchFamily="18" charset="0"/>
              </a:rPr>
              <a:t>男</a:t>
            </a:r>
            <a:r>
              <a:rPr lang="en-US" altLang="zh-CN" sz="2800">
                <a:effectLst>
                  <a:outerShdw blurRad="38100" dist="38100" dir="2700000" algn="tl">
                    <a:srgbClr val="000000"/>
                  </a:outerShdw>
                </a:effectLst>
                <a:latin typeface="Times New Roman" pitchFamily="18" charset="0"/>
              </a:rPr>
              <a:t>"</a:t>
            </a:r>
            <a:r>
              <a:rPr lang="zh-CN" altLang="en-US" sz="2800">
                <a:effectLst>
                  <a:outerShdw blurRad="38100" dist="38100" dir="2700000" algn="tl">
                    <a:srgbClr val="000000"/>
                  </a:outerShdw>
                </a:effectLst>
                <a:latin typeface="Times New Roman" pitchFamily="18" charset="0"/>
              </a:rPr>
              <a:t>或</a:t>
            </a:r>
            <a:r>
              <a:rPr lang="en-US" altLang="zh-CN" sz="2800">
                <a:effectLst>
                  <a:outerShdw blurRad="38100" dist="38100" dir="2700000" algn="tl">
                    <a:srgbClr val="000000"/>
                  </a:outerShdw>
                </a:effectLst>
                <a:latin typeface="Times New Roman" pitchFamily="18" charset="0"/>
              </a:rPr>
              <a:t>"</a:t>
            </a:r>
            <a:r>
              <a:rPr lang="zh-CN" altLang="en-US" sz="2800">
                <a:effectLst>
                  <a:outerShdw blurRad="38100" dist="38100" dir="2700000" algn="tl">
                    <a:srgbClr val="000000"/>
                  </a:outerShdw>
                </a:effectLst>
                <a:latin typeface="Times New Roman" pitchFamily="18" charset="0"/>
              </a:rPr>
              <a:t>女</a:t>
            </a:r>
            <a:r>
              <a:rPr lang="en-US" altLang="zh-CN" sz="2800">
                <a:effectLst>
                  <a:outerShdw blurRad="38100" dist="38100" dir="2700000" algn="tl">
                    <a:srgbClr val="000000"/>
                  </a:outerShdw>
                </a:effectLst>
                <a:latin typeface="Times New Roman" pitchFamily="18" charset="0"/>
              </a:rPr>
              <a:t>"</a:t>
            </a:r>
            <a:r>
              <a:rPr lang="zh-CN" altLang="en-US" sz="2800">
                <a:effectLst>
                  <a:outerShdw blurRad="38100" dist="38100" dir="2700000" algn="tl">
                    <a:srgbClr val="000000"/>
                  </a:outerShdw>
                </a:effectLst>
                <a:latin typeface="Times New Roman" pitchFamily="18" charset="0"/>
              </a:rPr>
              <a:t>并且不能为空。</a:t>
            </a:r>
          </a:p>
          <a:p>
            <a:pPr>
              <a:spcBef>
                <a:spcPct val="50000"/>
              </a:spcBef>
              <a:spcAft>
                <a:spcPct val="0"/>
              </a:spcAft>
              <a:buSzTx/>
              <a:buFontTx/>
              <a:buNone/>
              <a:defRPr/>
            </a:pPr>
            <a:r>
              <a:rPr lang="en-US" altLang="zh-CN" sz="2800">
                <a:effectLst>
                  <a:outerShdw blurRad="38100" dist="38100" dir="2700000" algn="tl">
                    <a:srgbClr val="000000"/>
                  </a:outerShdw>
                </a:effectLst>
                <a:latin typeface="Times New Roman" pitchFamily="18" charset="0"/>
              </a:rPr>
              <a:t>Sage</a:t>
            </a:r>
            <a:r>
              <a:rPr lang="zh-CN" altLang="en-US" sz="2800">
                <a:effectLst>
                  <a:outerShdw blurRad="38100" dist="38100" dir="2700000" algn="tl">
                    <a:srgbClr val="000000"/>
                  </a:outerShdw>
                </a:effectLst>
                <a:latin typeface="Times New Roman" pitchFamily="18" charset="0"/>
              </a:rPr>
              <a:t>为两位正整数。</a:t>
            </a:r>
          </a:p>
        </p:txBody>
      </p:sp>
      <p:sp>
        <p:nvSpPr>
          <p:cNvPr id="10325" name="Rectangle 101"/>
          <p:cNvSpPr>
            <a:spLocks noChangeArrowheads="1"/>
          </p:cNvSpPr>
          <p:nvPr/>
        </p:nvSpPr>
        <p:spPr bwMode="auto">
          <a:xfrm>
            <a:off x="6600056" y="4751408"/>
            <a:ext cx="4248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just">
              <a:spcAft>
                <a:spcPct val="60000"/>
              </a:spcAft>
              <a:buClr>
                <a:srgbClr val="66FF33"/>
              </a:buClr>
              <a:buSzPct val="85000"/>
            </a:pPr>
            <a:r>
              <a:rPr kumimoji="0" lang="zh-CN" altLang="en-US" sz="2800">
                <a:solidFill>
                  <a:srgbClr val="99FF99"/>
                </a:solidFill>
                <a:effectLst/>
              </a:rPr>
              <a:t>那么必须实施完整性保护以保证对该表数据的操作满足上述约定（称为完整性约束条件）。</a:t>
            </a:r>
            <a:endParaRPr kumimoji="0" lang="en-US" altLang="zh-CN" sz="2800">
              <a:solidFill>
                <a:srgbClr val="99FF99"/>
              </a:solidFill>
              <a:effectLst/>
            </a:endParaRPr>
          </a:p>
        </p:txBody>
      </p:sp>
    </p:spTree>
  </p:cSld>
  <p:clrMapOvr>
    <a:masterClrMapping/>
  </p:clrMapOvr>
  <p:transition spd="med">
    <p:random/>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xfrm>
            <a:off x="1127448" y="70741"/>
            <a:ext cx="4762055" cy="760959"/>
          </a:xfrm>
          <a:noFill/>
          <a:ln w="12700" cap="sq">
            <a:noFill/>
            <a:miter lim="800000"/>
            <a:headEnd/>
            <a:tailEnd/>
          </a:ln>
          <a:effectLst>
            <a:outerShdw dist="35921" dir="2700000" algn="ctr" rotWithShape="0">
              <a:srgbClr val="000514"/>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完整性约束条件分类</a:t>
            </a:r>
          </a:p>
        </p:txBody>
      </p:sp>
      <p:graphicFrame>
        <p:nvGraphicFramePr>
          <p:cNvPr id="1139716" name="Group 4"/>
          <p:cNvGraphicFramePr>
            <a:graphicFrameLocks noGrp="1"/>
          </p:cNvGraphicFramePr>
          <p:nvPr>
            <p:extLst>
              <p:ext uri="{D42A27DB-BD31-4B8C-83A1-F6EECF244321}">
                <p14:modId xmlns:p14="http://schemas.microsoft.com/office/powerpoint/2010/main" val="121027652"/>
              </p:ext>
            </p:extLst>
          </p:nvPr>
        </p:nvGraphicFramePr>
        <p:xfrm>
          <a:off x="623392" y="1052736"/>
          <a:ext cx="10801200" cy="3621907"/>
        </p:xfrm>
        <a:graphic>
          <a:graphicData uri="http://schemas.openxmlformats.org/drawingml/2006/table">
            <a:tbl>
              <a:tblPr/>
              <a:tblGrid>
                <a:gridCol w="1378920">
                  <a:extLst>
                    <a:ext uri="{9D8B030D-6E8A-4147-A177-3AD203B41FA5}">
                      <a16:colId xmlns:a16="http://schemas.microsoft.com/office/drawing/2014/main" val="20000"/>
                    </a:ext>
                  </a:extLst>
                </a:gridCol>
                <a:gridCol w="2761805">
                  <a:extLst>
                    <a:ext uri="{9D8B030D-6E8A-4147-A177-3AD203B41FA5}">
                      <a16:colId xmlns:a16="http://schemas.microsoft.com/office/drawing/2014/main" val="20001"/>
                    </a:ext>
                  </a:extLst>
                </a:gridCol>
                <a:gridCol w="2166589">
                  <a:extLst>
                    <a:ext uri="{9D8B030D-6E8A-4147-A177-3AD203B41FA5}">
                      <a16:colId xmlns:a16="http://schemas.microsoft.com/office/drawing/2014/main" val="20002"/>
                    </a:ext>
                  </a:extLst>
                </a:gridCol>
                <a:gridCol w="4493886">
                  <a:extLst>
                    <a:ext uri="{9D8B030D-6E8A-4147-A177-3AD203B41FA5}">
                      <a16:colId xmlns:a16="http://schemas.microsoft.com/office/drawing/2014/main" val="20003"/>
                    </a:ext>
                  </a:extLst>
                </a:gridCol>
              </a:tblGrid>
              <a:tr h="576064">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zh-CN" altLang="en-US" sz="28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1" i="0" u="none" strike="noStrike" cap="none" normalizeH="0" baseline="0" dirty="0">
                          <a:ln>
                            <a:noFill/>
                          </a:ln>
                          <a:solidFill>
                            <a:srgbClr val="99FF99"/>
                          </a:solidFill>
                          <a:effectLst>
                            <a:outerShdw blurRad="38100" dist="38100" dir="2700000" algn="tl">
                              <a:srgbClr val="000000"/>
                            </a:outerShdw>
                          </a:effectLst>
                          <a:latin typeface="楷体_GB2312" pitchFamily="49" charset="-122"/>
                          <a:ea typeface="楷体_GB2312" pitchFamily="49" charset="-122"/>
                        </a:rPr>
                        <a:t>列级</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1" i="0" u="none" strike="noStrike" cap="none" normalizeH="0" baseline="0">
                          <a:ln>
                            <a:noFill/>
                          </a:ln>
                          <a:solidFill>
                            <a:srgbClr val="99FF99"/>
                          </a:solidFill>
                          <a:effectLst>
                            <a:outerShdw blurRad="38100" dist="38100" dir="2700000" algn="tl">
                              <a:srgbClr val="000000"/>
                            </a:outerShdw>
                          </a:effectLst>
                          <a:latin typeface="楷体_GB2312" pitchFamily="49" charset="-122"/>
                          <a:ea typeface="楷体_GB2312" pitchFamily="49" charset="-122"/>
                        </a:rPr>
                        <a:t>元组级</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1" i="0" u="none" strike="noStrike" cap="none" normalizeH="0" baseline="0">
                          <a:ln>
                            <a:noFill/>
                          </a:ln>
                          <a:solidFill>
                            <a:srgbClr val="99FF99"/>
                          </a:solidFill>
                          <a:effectLst>
                            <a:outerShdw blurRad="38100" dist="38100" dir="2700000" algn="tl">
                              <a:srgbClr val="000000"/>
                            </a:outerShdw>
                          </a:effectLst>
                          <a:latin typeface="楷体_GB2312" pitchFamily="49" charset="-122"/>
                          <a:ea typeface="楷体_GB2312" pitchFamily="49" charset="-122"/>
                        </a:rPr>
                        <a:t>关系级</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45864">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a:ln>
                            <a:noFill/>
                          </a:ln>
                          <a:solidFill>
                            <a:srgbClr val="99FF99"/>
                          </a:solidFill>
                          <a:effectLst>
                            <a:outerShdw blurRad="38100" dist="38100" dir="2700000" algn="tl">
                              <a:srgbClr val="000000"/>
                            </a:outerShdw>
                          </a:effectLst>
                          <a:latin typeface="楷体_GB2312" pitchFamily="49" charset="-122"/>
                          <a:ea typeface="楷体_GB2312" pitchFamily="49" charset="-122"/>
                        </a:rPr>
                        <a:t>静态</a:t>
                      </a:r>
                    </a:p>
                  </a:txBody>
                  <a:tcPr marL="57600" marR="0"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类型</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格式</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值域</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空值</a:t>
                      </a:r>
                    </a:p>
                  </a:txBody>
                  <a:tcPr marL="57600" marR="0"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1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列间的相互约束</a:t>
                      </a:r>
                    </a:p>
                  </a:txBody>
                  <a:tcPr marL="57600" marR="0"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实体完整性</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参照完整性</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函数依赖约束</a:t>
                      </a:r>
                    </a:p>
                    <a:p>
                      <a:pPr marL="0" marR="0" lvl="0" indent="0" algn="ctr" defTabSz="914400" rtl="0" eaLnBrk="1" fontAlgn="base" latinLnBrk="0" hangingPunct="1">
                        <a:lnSpc>
                          <a:spcPct val="100000"/>
                        </a:lnSpc>
                        <a:spcBef>
                          <a:spcPct val="10000"/>
                        </a:spcBef>
                        <a:spcAft>
                          <a:spcPct val="1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统计约束</a:t>
                      </a:r>
                    </a:p>
                  </a:txBody>
                  <a:tcPr marL="57600" marR="0" marT="35994" marB="3599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9979">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a:ln>
                            <a:noFill/>
                          </a:ln>
                          <a:solidFill>
                            <a:srgbClr val="99FF99"/>
                          </a:solidFill>
                          <a:effectLst>
                            <a:outerShdw blurRad="38100" dist="38100" dir="2700000" algn="tl">
                              <a:srgbClr val="000000"/>
                            </a:outerShdw>
                          </a:effectLst>
                          <a:latin typeface="楷体_GB2312" pitchFamily="49" charset="-122"/>
                          <a:ea typeface="楷体_GB2312" pitchFamily="49" charset="-122"/>
                        </a:rPr>
                        <a:t>动态</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列的定义或值改变前后的参照</a:t>
                      </a:r>
                      <a:endParaRPr kumimoji="0" lang="en-US" altLang="zh-CN"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元组修改前后的参照</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4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关系变化前后状态的限制</a:t>
                      </a:r>
                    </a:p>
                  </a:txBody>
                  <a:tcPr marL="571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9738" name="Text Box 26"/>
          <p:cNvSpPr txBox="1">
            <a:spLocks noChangeArrowheads="1"/>
          </p:cNvSpPr>
          <p:nvPr/>
        </p:nvSpPr>
        <p:spPr bwMode="auto">
          <a:xfrm>
            <a:off x="2208214" y="5157192"/>
            <a:ext cx="7992243" cy="1206484"/>
          </a:xfrm>
          <a:prstGeom prst="rect">
            <a:avLst/>
          </a:prstGeom>
          <a:noFill/>
          <a:ln w="9525">
            <a:noFill/>
            <a:miter lim="800000"/>
            <a:headEnd/>
            <a:tailEnd/>
          </a:ln>
          <a:effectLst/>
        </p:spPr>
        <p:txBody>
          <a:bodyPr/>
          <a:lstStyle>
            <a:defPPr>
              <a:defRPr lang="en-US"/>
            </a:defPPr>
            <a:lvl1pPr marL="358775" indent="-358775" algn="just">
              <a:spcAft>
                <a:spcPct val="50000"/>
              </a:spcAft>
              <a:buClr>
                <a:srgbClr val="66FF33"/>
              </a:buClr>
              <a:buSzPct val="85000"/>
              <a:buBlip>
                <a:blip r:embed="rId3"/>
              </a:buBlip>
              <a:defRPr kumimoji="0" sz="2800">
                <a:solidFill>
                  <a:srgbClr val="CCFFCC"/>
                </a:solidFill>
                <a:effectLst>
                  <a:outerShdw blurRad="38100" dist="38100" dir="2700000" algn="tl">
                    <a:srgbClr val="000000"/>
                  </a:outerShdw>
                </a:effectLst>
                <a:latin typeface="微软雅黑" pitchFamily="34" charset="-122"/>
                <a:ea typeface="微软雅黑" pitchFamily="34" charset="-122"/>
              </a:defRPr>
            </a:lvl1pPr>
          </a:lstStyle>
          <a:p>
            <a:r>
              <a:rPr lang="zh-CN" altLang="en-US" sz="3200" dirty="0"/>
              <a:t>静态约束是对数据定义的约束；</a:t>
            </a:r>
          </a:p>
          <a:p>
            <a:r>
              <a:rPr lang="zh-CN" altLang="en-US" sz="3200" dirty="0"/>
              <a:t>动态约束是以数据状态变迁的约束。</a:t>
            </a:r>
          </a:p>
        </p:txBody>
      </p:sp>
      <p:sp>
        <p:nvSpPr>
          <p:cNvPr id="1139739" name="Line 27"/>
          <p:cNvSpPr>
            <a:spLocks noChangeShapeType="1"/>
          </p:cNvSpPr>
          <p:nvPr/>
        </p:nvSpPr>
        <p:spPr bwMode="auto">
          <a:xfrm>
            <a:off x="630644" y="1052737"/>
            <a:ext cx="1360900" cy="576064"/>
          </a:xfrm>
          <a:prstGeom prst="line">
            <a:avLst/>
          </a:prstGeom>
          <a:noFill/>
          <a:ln w="12700" cap="sq">
            <a:solidFill>
              <a:schemeClr val="tx1"/>
            </a:solidFill>
            <a:round/>
            <a:headEnd/>
            <a:tailEnd/>
          </a:ln>
          <a:effectLst/>
        </p:spPr>
        <p:txBody>
          <a:bodyPr lIns="0" tIns="0" rIns="0" bIns="0"/>
          <a:lstStyle/>
          <a:p>
            <a:pPr>
              <a:defRPr/>
            </a:pPr>
            <a:endParaRPr lang="zh-CN" altLang="en-US" sz="3600"/>
          </a:p>
        </p:txBody>
      </p:sp>
      <p:sp>
        <p:nvSpPr>
          <p:cNvPr id="1139740" name="Rectangle 28"/>
          <p:cNvSpPr>
            <a:spLocks noChangeArrowheads="1"/>
          </p:cNvSpPr>
          <p:nvPr/>
        </p:nvSpPr>
        <p:spPr bwMode="auto">
          <a:xfrm>
            <a:off x="1334936" y="1035468"/>
            <a:ext cx="618759" cy="369332"/>
          </a:xfrm>
          <a:prstGeom prst="rect">
            <a:avLst/>
          </a:prstGeom>
          <a:noFill/>
          <a:ln w="12700" cap="sq" algn="ctr">
            <a:noFill/>
            <a:miter lim="800000"/>
            <a:headEnd/>
            <a:tailEnd/>
          </a:ln>
          <a:effectLst/>
        </p:spPr>
        <p:txBody>
          <a:bodyPr wrap="none" lIns="0" tIns="0" rIns="0" bIns="0">
            <a:spAutoFit/>
          </a:bodyPr>
          <a:lstStyle/>
          <a:p>
            <a:pPr>
              <a:buSzTx/>
              <a:buFontTx/>
              <a:buNone/>
              <a:defRPr/>
            </a:pPr>
            <a:r>
              <a:rPr kumimoji="0" lang="zh-CN" altLang="en-US" sz="2400" b="1" dirty="0">
                <a:solidFill>
                  <a:srgbClr val="CCFFCC"/>
                </a:solidFill>
                <a:effectLst>
                  <a:outerShdw blurRad="38100" dist="38100" dir="2700000" algn="tl">
                    <a:srgbClr val="000000"/>
                  </a:outerShdw>
                </a:effectLst>
              </a:rPr>
              <a:t>粒度</a:t>
            </a:r>
          </a:p>
        </p:txBody>
      </p:sp>
      <p:sp>
        <p:nvSpPr>
          <p:cNvPr id="1139741" name="Rectangle 29"/>
          <p:cNvSpPr>
            <a:spLocks noChangeArrowheads="1"/>
          </p:cNvSpPr>
          <p:nvPr/>
        </p:nvSpPr>
        <p:spPr bwMode="auto">
          <a:xfrm>
            <a:off x="684054" y="1258950"/>
            <a:ext cx="618759" cy="369332"/>
          </a:xfrm>
          <a:prstGeom prst="rect">
            <a:avLst/>
          </a:prstGeom>
          <a:noFill/>
          <a:ln w="12700" cap="sq" algn="ctr">
            <a:noFill/>
            <a:miter lim="800000"/>
            <a:headEnd/>
            <a:tailEnd/>
          </a:ln>
          <a:effectLst/>
        </p:spPr>
        <p:txBody>
          <a:bodyPr wrap="none" lIns="0" tIns="0" rIns="0" bIns="0">
            <a:spAutoFit/>
          </a:bodyPr>
          <a:lstStyle/>
          <a:p>
            <a:pPr>
              <a:buSzTx/>
              <a:buFontTx/>
              <a:buNone/>
              <a:defRPr/>
            </a:pPr>
            <a:r>
              <a:rPr kumimoji="0" lang="zh-CN" altLang="en-US" sz="2400" b="1" dirty="0">
                <a:solidFill>
                  <a:srgbClr val="CCFFCC"/>
                </a:solidFill>
                <a:effectLst>
                  <a:outerShdw blurRad="38100" dist="38100" dir="2700000" algn="tl">
                    <a:srgbClr val="000000"/>
                  </a:outerShdw>
                </a:effectLst>
              </a:rPr>
              <a:t>状态</a:t>
            </a:r>
          </a:p>
        </p:txBody>
      </p:sp>
    </p:spTree>
  </p:cSld>
  <p:clrMapOvr>
    <a:masterClrMapping/>
  </p:clrMapOvr>
  <p:transition spd="med">
    <p:random/>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0740" name="Group 4"/>
          <p:cNvGraphicFramePr>
            <a:graphicFrameLocks noGrp="1"/>
          </p:cNvGraphicFramePr>
          <p:nvPr>
            <p:extLst>
              <p:ext uri="{D42A27DB-BD31-4B8C-83A1-F6EECF244321}">
                <p14:modId xmlns:p14="http://schemas.microsoft.com/office/powerpoint/2010/main" val="3086454501"/>
              </p:ext>
            </p:extLst>
          </p:nvPr>
        </p:nvGraphicFramePr>
        <p:xfrm>
          <a:off x="551384" y="1176134"/>
          <a:ext cx="4392487" cy="5205192"/>
        </p:xfrm>
        <a:graphic>
          <a:graphicData uri="http://schemas.openxmlformats.org/drawingml/2006/table">
            <a:tbl>
              <a:tblPr/>
              <a:tblGrid>
                <a:gridCol w="939654">
                  <a:extLst>
                    <a:ext uri="{9D8B030D-6E8A-4147-A177-3AD203B41FA5}">
                      <a16:colId xmlns:a16="http://schemas.microsoft.com/office/drawing/2014/main" val="20000"/>
                    </a:ext>
                  </a:extLst>
                </a:gridCol>
                <a:gridCol w="1066874">
                  <a:extLst>
                    <a:ext uri="{9D8B030D-6E8A-4147-A177-3AD203B41FA5}">
                      <a16:colId xmlns:a16="http://schemas.microsoft.com/office/drawing/2014/main" val="20001"/>
                    </a:ext>
                  </a:extLst>
                </a:gridCol>
                <a:gridCol w="801271">
                  <a:extLst>
                    <a:ext uri="{9D8B030D-6E8A-4147-A177-3AD203B41FA5}">
                      <a16:colId xmlns:a16="http://schemas.microsoft.com/office/drawing/2014/main" val="20002"/>
                    </a:ext>
                  </a:extLst>
                </a:gridCol>
                <a:gridCol w="801273">
                  <a:extLst>
                    <a:ext uri="{9D8B030D-6E8A-4147-A177-3AD203B41FA5}">
                      <a16:colId xmlns:a16="http://schemas.microsoft.com/office/drawing/2014/main" val="20003"/>
                    </a:ext>
                  </a:extLst>
                </a:gridCol>
                <a:gridCol w="783415">
                  <a:extLst>
                    <a:ext uri="{9D8B030D-6E8A-4147-A177-3AD203B41FA5}">
                      <a16:colId xmlns:a16="http://schemas.microsoft.com/office/drawing/2014/main" val="20004"/>
                    </a:ext>
                  </a:extLst>
                </a:gridCol>
              </a:tblGrid>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err="1">
                          <a:ln>
                            <a:noFill/>
                          </a:ln>
                          <a:solidFill>
                            <a:srgbClr val="CCFF33"/>
                          </a:solidFill>
                          <a:effectLst>
                            <a:outerShdw blurRad="38100" dist="38100" dir="2700000" algn="tl">
                              <a:srgbClr val="000000"/>
                            </a:outerShdw>
                          </a:effectLst>
                          <a:latin typeface="Times New Roman" pitchFamily="18" charset="0"/>
                          <a:ea typeface="楷体_GB2312" pitchFamily="49" charset="-122"/>
                        </a:rPr>
                        <a:t>Sno</a:t>
                      </a:r>
                      <a:endParaRPr kumimoji="0" lang="en-US" altLang="zh-CN" sz="2400" b="1"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err="1">
                          <a:ln>
                            <a:noFill/>
                          </a:ln>
                          <a:solidFill>
                            <a:srgbClr val="CCFF33"/>
                          </a:solidFill>
                          <a:effectLst>
                            <a:outerShdw blurRad="38100" dist="38100" dir="2700000" algn="tl">
                              <a:srgbClr val="000000"/>
                            </a:outerShdw>
                          </a:effectLst>
                          <a:latin typeface="Times New Roman" pitchFamily="18" charset="0"/>
                          <a:ea typeface="楷体_GB2312" pitchFamily="49" charset="-122"/>
                        </a:rPr>
                        <a:t>Sname</a:t>
                      </a:r>
                      <a:endParaRPr kumimoji="0" lang="en-US" altLang="zh-CN" sz="2400" b="1"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err="1">
                          <a:ln>
                            <a:noFill/>
                          </a:ln>
                          <a:solidFill>
                            <a:srgbClr val="CCFF33"/>
                          </a:solidFill>
                          <a:effectLst>
                            <a:outerShdw blurRad="38100" dist="38100" dir="2700000" algn="tl">
                              <a:srgbClr val="000000"/>
                            </a:outerShdw>
                          </a:effectLst>
                          <a:latin typeface="Times New Roman" pitchFamily="18" charset="0"/>
                          <a:ea typeface="楷体_GB2312" pitchFamily="49" charset="-122"/>
                        </a:rPr>
                        <a:t>Ssex</a:t>
                      </a:r>
                      <a:endParaRPr kumimoji="0" lang="en-US" altLang="zh-CN" sz="2400" b="1"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Sage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1"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Sdep</a:t>
                      </a:r>
                    </a:p>
                  </a:txBody>
                  <a:tcPr marL="0" marR="0" marT="0" marB="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朱然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李度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王成</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孙空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3766">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99005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赵敏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33"/>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dirty="0">
                          <a:ln>
                            <a:noFill/>
                          </a:ln>
                          <a:solidFill>
                            <a:srgbClr val="CCFF33"/>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40834" name="Rectangle 98"/>
          <p:cNvSpPr>
            <a:spLocks noChangeArrowheads="1"/>
          </p:cNvSpPr>
          <p:nvPr/>
        </p:nvSpPr>
        <p:spPr bwMode="auto">
          <a:xfrm>
            <a:off x="5375920" y="992158"/>
            <a:ext cx="5943401" cy="304800"/>
          </a:xfrm>
          <a:prstGeom prst="rect">
            <a:avLst/>
          </a:prstGeom>
          <a:noFill/>
          <a:ln w="12700" cap="sq">
            <a:noFill/>
            <a:miter lim="800000"/>
            <a:headEnd/>
            <a:tailEnd/>
          </a:ln>
          <a:effectLst/>
        </p:spPr>
        <p:txBody>
          <a:bodyPr lIns="0" tIns="0" rIns="0" bIns="0"/>
          <a:lstStyle/>
          <a:p>
            <a:pPr>
              <a:spcBef>
                <a:spcPct val="50000"/>
              </a:spcBef>
              <a:spcAft>
                <a:spcPct val="0"/>
              </a:spcAft>
              <a:buSzTx/>
              <a:buFontTx/>
              <a:buNone/>
              <a:defRPr/>
            </a:pPr>
            <a:r>
              <a:rPr kumimoji="0" lang="en-US" altLang="zh-CN" sz="3000" dirty="0" err="1">
                <a:solidFill>
                  <a:srgbClr val="99FF99"/>
                </a:solidFill>
                <a:effectLst/>
              </a:rPr>
              <a:t>Ssex</a:t>
            </a:r>
            <a:r>
              <a:rPr kumimoji="0" lang="zh-CN" altLang="en-US" sz="3000" dirty="0">
                <a:solidFill>
                  <a:srgbClr val="99FF99"/>
                </a:solidFill>
                <a:effectLst/>
              </a:rPr>
              <a:t>只能是</a:t>
            </a:r>
            <a:r>
              <a:rPr kumimoji="0" lang="en-US" altLang="zh-CN" sz="3000" dirty="0">
                <a:solidFill>
                  <a:srgbClr val="99FF99"/>
                </a:solidFill>
                <a:effectLst/>
              </a:rPr>
              <a:t>"</a:t>
            </a:r>
            <a:r>
              <a:rPr kumimoji="0" lang="zh-CN" altLang="en-US" sz="3000" dirty="0">
                <a:solidFill>
                  <a:srgbClr val="99FF99"/>
                </a:solidFill>
                <a:effectLst/>
              </a:rPr>
              <a:t>男</a:t>
            </a:r>
            <a:r>
              <a:rPr kumimoji="0" lang="en-US" altLang="zh-CN" sz="3000" dirty="0">
                <a:solidFill>
                  <a:srgbClr val="99FF99"/>
                </a:solidFill>
                <a:effectLst/>
              </a:rPr>
              <a:t>"</a:t>
            </a:r>
            <a:r>
              <a:rPr kumimoji="0" lang="zh-CN" altLang="en-US" sz="3000" dirty="0">
                <a:solidFill>
                  <a:srgbClr val="99FF99"/>
                </a:solidFill>
                <a:effectLst/>
              </a:rPr>
              <a:t>或</a:t>
            </a:r>
            <a:r>
              <a:rPr kumimoji="0" lang="en-US" altLang="zh-CN" sz="3000" dirty="0">
                <a:solidFill>
                  <a:srgbClr val="99FF99"/>
                </a:solidFill>
                <a:effectLst/>
              </a:rPr>
              <a:t>"</a:t>
            </a:r>
            <a:r>
              <a:rPr kumimoji="0" lang="zh-CN" altLang="en-US" sz="3000" dirty="0">
                <a:solidFill>
                  <a:srgbClr val="99FF99"/>
                </a:solidFill>
                <a:effectLst/>
              </a:rPr>
              <a:t>女</a:t>
            </a:r>
            <a:r>
              <a:rPr kumimoji="0" lang="en-US" altLang="zh-CN" sz="3000" dirty="0">
                <a:solidFill>
                  <a:srgbClr val="99FF99"/>
                </a:solidFill>
                <a:effectLst/>
              </a:rPr>
              <a:t>"</a:t>
            </a:r>
            <a:r>
              <a:rPr kumimoji="0" lang="zh-CN" altLang="en-US" sz="3000" dirty="0">
                <a:solidFill>
                  <a:srgbClr val="99FF99"/>
                </a:solidFill>
                <a:effectLst/>
              </a:rPr>
              <a:t>且不能为空</a:t>
            </a:r>
            <a:r>
              <a:rPr kumimoji="0" lang="zh-CN" altLang="en-US" sz="3000" dirty="0">
                <a:solidFill>
                  <a:schemeClr val="folHlink"/>
                </a:solidFill>
                <a:effectLst/>
              </a:rPr>
              <a:t>是静态列级完整性约束</a:t>
            </a:r>
            <a:r>
              <a:rPr lang="zh-CN" altLang="en-US" sz="3000" dirty="0">
                <a:solidFill>
                  <a:schemeClr val="folHlink"/>
                </a:solidFill>
                <a:effectLst>
                  <a:outerShdw blurRad="38100" dist="38100" dir="2700000" algn="tl">
                    <a:srgbClr val="000000"/>
                  </a:outerShdw>
                </a:effectLst>
                <a:latin typeface="Times New Roman" pitchFamily="18" charset="0"/>
              </a:rPr>
              <a:t>。</a:t>
            </a:r>
          </a:p>
          <a:p>
            <a:pPr>
              <a:spcBef>
                <a:spcPct val="50000"/>
              </a:spcBef>
              <a:spcAft>
                <a:spcPct val="0"/>
              </a:spcAft>
              <a:buSzTx/>
              <a:buFontTx/>
              <a:buNone/>
              <a:defRPr/>
            </a:pPr>
            <a:r>
              <a:rPr kumimoji="0" lang="en-US" altLang="zh-CN" sz="3000" dirty="0">
                <a:solidFill>
                  <a:srgbClr val="99FF99"/>
                </a:solidFill>
                <a:effectLst/>
              </a:rPr>
              <a:t>MA</a:t>
            </a:r>
            <a:r>
              <a:rPr kumimoji="0" lang="zh-CN" altLang="en-US" sz="3000" dirty="0">
                <a:solidFill>
                  <a:srgbClr val="99FF99"/>
                </a:solidFill>
                <a:effectLst/>
              </a:rPr>
              <a:t>系的学生必须是女生</a:t>
            </a:r>
            <a:r>
              <a:rPr kumimoji="0" lang="zh-CN" altLang="en-US" sz="3000" dirty="0">
                <a:solidFill>
                  <a:schemeClr val="folHlink"/>
                </a:solidFill>
                <a:effectLst/>
              </a:rPr>
              <a:t>是静态元组级完整性约束。</a:t>
            </a:r>
          </a:p>
          <a:p>
            <a:pPr>
              <a:spcBef>
                <a:spcPct val="50000"/>
              </a:spcBef>
              <a:spcAft>
                <a:spcPct val="0"/>
              </a:spcAft>
              <a:buSzTx/>
              <a:buFontTx/>
              <a:buNone/>
              <a:defRPr/>
            </a:pPr>
            <a:r>
              <a:rPr kumimoji="0" lang="zh-CN" altLang="en-US" sz="3000" dirty="0">
                <a:solidFill>
                  <a:srgbClr val="99FF99"/>
                </a:solidFill>
                <a:effectLst/>
              </a:rPr>
              <a:t>平均年龄不能大于</a:t>
            </a:r>
            <a:r>
              <a:rPr kumimoji="0" lang="en-US" altLang="zh-CN" sz="3000" dirty="0">
                <a:solidFill>
                  <a:srgbClr val="99FF99"/>
                </a:solidFill>
                <a:effectLst/>
              </a:rPr>
              <a:t>25</a:t>
            </a:r>
            <a:r>
              <a:rPr kumimoji="0" lang="zh-CN" altLang="en-US" sz="3000" dirty="0">
                <a:solidFill>
                  <a:schemeClr val="folHlink"/>
                </a:solidFill>
                <a:effectLst/>
              </a:rPr>
              <a:t>是静态关系级</a:t>
            </a:r>
            <a:r>
              <a:rPr kumimoji="0" lang="en-US" altLang="zh-CN" sz="3000" dirty="0">
                <a:solidFill>
                  <a:schemeClr val="folHlink"/>
                </a:solidFill>
                <a:effectLst/>
              </a:rPr>
              <a:t>(</a:t>
            </a:r>
            <a:r>
              <a:rPr kumimoji="0" lang="zh-CN" altLang="en-US" sz="3000" dirty="0">
                <a:solidFill>
                  <a:schemeClr val="folHlink"/>
                </a:solidFill>
                <a:effectLst/>
              </a:rPr>
              <a:t>表级</a:t>
            </a:r>
            <a:r>
              <a:rPr kumimoji="0" lang="en-US" altLang="zh-CN" sz="3000" dirty="0">
                <a:solidFill>
                  <a:schemeClr val="folHlink"/>
                </a:solidFill>
                <a:effectLst/>
              </a:rPr>
              <a:t>)</a:t>
            </a:r>
            <a:r>
              <a:rPr kumimoji="0" lang="zh-CN" altLang="en-US" sz="3000" dirty="0">
                <a:solidFill>
                  <a:schemeClr val="folHlink"/>
                </a:solidFill>
                <a:effectLst/>
              </a:rPr>
              <a:t>完整性约束。</a:t>
            </a:r>
          </a:p>
          <a:p>
            <a:pPr>
              <a:spcBef>
                <a:spcPct val="50000"/>
              </a:spcBef>
              <a:spcAft>
                <a:spcPct val="0"/>
              </a:spcAft>
              <a:buSzTx/>
              <a:buFontTx/>
              <a:buNone/>
              <a:defRPr/>
            </a:pPr>
            <a:r>
              <a:rPr kumimoji="0" lang="zh-CN" altLang="en-US" sz="3000" dirty="0">
                <a:solidFill>
                  <a:srgbClr val="99FF99"/>
                </a:solidFill>
                <a:effectLst/>
              </a:rPr>
              <a:t>改年龄值时新年龄值必须大于原年龄值</a:t>
            </a:r>
            <a:r>
              <a:rPr kumimoji="0" lang="zh-CN" altLang="en-US" sz="3000" dirty="0">
                <a:solidFill>
                  <a:schemeClr val="folHlink"/>
                </a:solidFill>
                <a:effectLst/>
              </a:rPr>
              <a:t>是动态列级完整性约束。</a:t>
            </a:r>
            <a:endParaRPr kumimoji="0" lang="en-US" altLang="zh-CN" sz="3000" dirty="0">
              <a:solidFill>
                <a:schemeClr val="folHlink"/>
              </a:solidFill>
              <a:effectLst/>
            </a:endParaRPr>
          </a:p>
          <a:p>
            <a:pPr>
              <a:spcBef>
                <a:spcPct val="50000"/>
              </a:spcBef>
              <a:spcAft>
                <a:spcPct val="0"/>
              </a:spcAft>
              <a:buSzTx/>
              <a:defRPr/>
            </a:pPr>
            <a:r>
              <a:rPr kumimoji="0" lang="en-US" altLang="zh-CN" sz="3000" dirty="0">
                <a:solidFill>
                  <a:srgbClr val="99FF99"/>
                </a:solidFill>
                <a:effectLst/>
              </a:rPr>
              <a:t>98</a:t>
            </a:r>
            <a:r>
              <a:rPr kumimoji="0" lang="zh-CN" altLang="en-US" sz="3000" dirty="0">
                <a:solidFill>
                  <a:srgbClr val="99FF99"/>
                </a:solidFill>
                <a:effectLst/>
              </a:rPr>
              <a:t>级学生不能转</a:t>
            </a:r>
            <a:r>
              <a:rPr kumimoji="0" lang="en-US" altLang="zh-CN" sz="3000" dirty="0">
                <a:solidFill>
                  <a:srgbClr val="99FF99"/>
                </a:solidFill>
                <a:effectLst/>
              </a:rPr>
              <a:t>(</a:t>
            </a:r>
            <a:r>
              <a:rPr kumimoji="0" lang="zh-CN" altLang="en-US" sz="3000" dirty="0">
                <a:solidFill>
                  <a:srgbClr val="99FF99"/>
                </a:solidFill>
                <a:effectLst/>
              </a:rPr>
              <a:t>修改</a:t>
            </a:r>
            <a:r>
              <a:rPr kumimoji="0" lang="en-US" altLang="zh-CN" sz="3000" dirty="0">
                <a:solidFill>
                  <a:srgbClr val="99FF99"/>
                </a:solidFill>
                <a:effectLst/>
              </a:rPr>
              <a:t>)</a:t>
            </a:r>
            <a:r>
              <a:rPr kumimoji="0" lang="zh-CN" altLang="en-US" sz="3000" dirty="0">
                <a:solidFill>
                  <a:srgbClr val="99FF99"/>
                </a:solidFill>
                <a:effectLst/>
              </a:rPr>
              <a:t>系</a:t>
            </a:r>
            <a:r>
              <a:rPr kumimoji="0" lang="zh-CN" altLang="en-US" sz="3000" dirty="0">
                <a:solidFill>
                  <a:schemeClr val="folHlink"/>
                </a:solidFill>
                <a:effectLst/>
              </a:rPr>
              <a:t>是动态元组级完整性约束。</a:t>
            </a:r>
          </a:p>
        </p:txBody>
      </p:sp>
      <p:sp>
        <p:nvSpPr>
          <p:cNvPr id="7" name="Rectangle 3">
            <a:extLst>
              <a:ext uri="{FF2B5EF4-FFF2-40B4-BE49-F238E27FC236}">
                <a16:creationId xmlns:a16="http://schemas.microsoft.com/office/drawing/2014/main" id="{6B44BDC3-ACC5-4A8E-948F-DCE5783E1C59}"/>
              </a:ext>
            </a:extLst>
          </p:cNvPr>
          <p:cNvSpPr>
            <a:spLocks noGrp="1" noChangeArrowheads="1"/>
          </p:cNvSpPr>
          <p:nvPr>
            <p:ph type="title"/>
          </p:nvPr>
        </p:nvSpPr>
        <p:spPr>
          <a:xfrm>
            <a:off x="1127448" y="70741"/>
            <a:ext cx="4762055" cy="760959"/>
          </a:xfrm>
          <a:noFill/>
          <a:ln w="12700" cap="sq">
            <a:noFill/>
            <a:miter lim="800000"/>
            <a:headEnd/>
            <a:tailEnd/>
          </a:ln>
          <a:effectLst>
            <a:outerShdw dist="35921" dir="2700000" algn="ctr" rotWithShape="0">
              <a:srgbClr val="000514"/>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完整性约束条件分类</a:t>
            </a:r>
          </a:p>
        </p:txBody>
      </p:sp>
    </p:spTree>
  </p:cSld>
  <p:clrMapOvr>
    <a:masterClrMapping/>
  </p:clrMapOvr>
  <p:transition spd="med">
    <p:random/>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xfrm>
            <a:off x="1055440" y="30745"/>
            <a:ext cx="2710211"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完整性控制</a:t>
            </a:r>
          </a:p>
        </p:txBody>
      </p:sp>
      <p:sp>
        <p:nvSpPr>
          <p:cNvPr id="13316" name="Rectangle 4"/>
          <p:cNvSpPr>
            <a:spLocks noChangeArrowheads="1"/>
          </p:cNvSpPr>
          <p:nvPr/>
        </p:nvSpPr>
        <p:spPr bwMode="auto">
          <a:xfrm>
            <a:off x="2280170" y="4695901"/>
            <a:ext cx="7488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lstStyle/>
          <a:p>
            <a:pPr>
              <a:spcBef>
                <a:spcPct val="50000"/>
              </a:spcBef>
              <a:spcAft>
                <a:spcPct val="0"/>
              </a:spcAft>
              <a:buSzTx/>
              <a:buFontTx/>
              <a:buNone/>
            </a:pPr>
            <a:r>
              <a:rPr kumimoji="0" lang="zh-CN" altLang="en-US" dirty="0">
                <a:solidFill>
                  <a:srgbClr val="CCFFCC"/>
                </a:solidFill>
                <a:effectLst/>
                <a:latin typeface="微软雅黑" panose="020B0503020204020204" pitchFamily="34" charset="-122"/>
                <a:ea typeface="微软雅黑" panose="020B0503020204020204" pitchFamily="34" charset="-122"/>
              </a:rPr>
              <a:t>完整性约束条件按检查时机又分为两种：</a:t>
            </a:r>
          </a:p>
        </p:txBody>
      </p:sp>
      <p:grpSp>
        <p:nvGrpSpPr>
          <p:cNvPr id="2" name="组合 1">
            <a:extLst>
              <a:ext uri="{FF2B5EF4-FFF2-40B4-BE49-F238E27FC236}">
                <a16:creationId xmlns:a16="http://schemas.microsoft.com/office/drawing/2014/main" id="{D8B78AC5-2C74-454E-B1C0-86CD4DEEA386}"/>
              </a:ext>
            </a:extLst>
          </p:cNvPr>
          <p:cNvGrpSpPr/>
          <p:nvPr/>
        </p:nvGrpSpPr>
        <p:grpSpPr>
          <a:xfrm>
            <a:off x="2135560" y="1379149"/>
            <a:ext cx="7632848" cy="2806375"/>
            <a:chOff x="3359696" y="1551393"/>
            <a:chExt cx="5029200" cy="2148686"/>
          </a:xfrm>
        </p:grpSpPr>
        <p:sp>
          <p:nvSpPr>
            <p:cNvPr id="13317" name="Oval 5"/>
            <p:cNvSpPr>
              <a:spLocks noChangeArrowheads="1"/>
            </p:cNvSpPr>
            <p:nvPr/>
          </p:nvSpPr>
          <p:spPr bwMode="auto">
            <a:xfrm>
              <a:off x="3359696" y="1551393"/>
              <a:ext cx="1066800" cy="990600"/>
            </a:xfrm>
            <a:prstGeom prst="ellipse">
              <a:avLst/>
            </a:prstGeom>
            <a:solidFill>
              <a:srgbClr val="0000FF"/>
            </a:solidFill>
            <a:ln w="19050" cap="sq">
              <a:solidFill>
                <a:schemeClr val="tx1"/>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a:solidFill>
                    <a:srgbClr val="FFFF00"/>
                  </a:solidFill>
                  <a:effectLst/>
                  <a:latin typeface="微软雅黑" panose="020B0503020204020204" pitchFamily="34" charset="-122"/>
                  <a:ea typeface="微软雅黑" panose="020B0503020204020204" pitchFamily="34" charset="-122"/>
                </a:rPr>
                <a:t>定义</a:t>
              </a:r>
            </a:p>
          </p:txBody>
        </p:sp>
        <p:sp>
          <p:nvSpPr>
            <p:cNvPr id="13318" name="Oval 6"/>
            <p:cNvSpPr>
              <a:spLocks noChangeArrowheads="1"/>
            </p:cNvSpPr>
            <p:nvPr/>
          </p:nvSpPr>
          <p:spPr bwMode="auto">
            <a:xfrm>
              <a:off x="5188496" y="1551393"/>
              <a:ext cx="1066800" cy="990600"/>
            </a:xfrm>
            <a:prstGeom prst="ellipse">
              <a:avLst/>
            </a:prstGeom>
            <a:solidFill>
              <a:srgbClr val="0000FF"/>
            </a:solidFill>
            <a:ln w="19050" cap="sq">
              <a:solidFill>
                <a:schemeClr val="tx1"/>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a:solidFill>
                    <a:srgbClr val="FFFF00"/>
                  </a:solidFill>
                  <a:effectLst/>
                  <a:latin typeface="微软雅黑" panose="020B0503020204020204" pitchFamily="34" charset="-122"/>
                  <a:ea typeface="微软雅黑" panose="020B0503020204020204" pitchFamily="34" charset="-122"/>
                </a:rPr>
                <a:t>检查</a:t>
              </a:r>
            </a:p>
          </p:txBody>
        </p:sp>
        <p:sp>
          <p:nvSpPr>
            <p:cNvPr id="13319" name="Oval 7"/>
            <p:cNvSpPr>
              <a:spLocks noChangeArrowheads="1"/>
            </p:cNvSpPr>
            <p:nvPr/>
          </p:nvSpPr>
          <p:spPr bwMode="auto">
            <a:xfrm>
              <a:off x="7322096" y="1627593"/>
              <a:ext cx="1066800" cy="990600"/>
            </a:xfrm>
            <a:prstGeom prst="ellipse">
              <a:avLst/>
            </a:prstGeom>
            <a:solidFill>
              <a:srgbClr val="0000FF"/>
            </a:solidFill>
            <a:ln w="19050" cap="sq">
              <a:solidFill>
                <a:schemeClr val="tx1"/>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dirty="0">
                  <a:solidFill>
                    <a:srgbClr val="FFFF00"/>
                  </a:solidFill>
                  <a:effectLst/>
                  <a:latin typeface="微软雅黑" panose="020B0503020204020204" pitchFamily="34" charset="-122"/>
                  <a:ea typeface="微软雅黑" panose="020B0503020204020204" pitchFamily="34" charset="-122"/>
                </a:rPr>
                <a:t>动作</a:t>
              </a:r>
            </a:p>
          </p:txBody>
        </p:sp>
        <p:sp>
          <p:nvSpPr>
            <p:cNvPr id="1141768" name="Line 8"/>
            <p:cNvSpPr>
              <a:spLocks noChangeShapeType="1"/>
            </p:cNvSpPr>
            <p:nvPr/>
          </p:nvSpPr>
          <p:spPr bwMode="auto">
            <a:xfrm>
              <a:off x="4121696" y="3151593"/>
              <a:ext cx="1524000" cy="0"/>
            </a:xfrm>
            <a:prstGeom prst="line">
              <a:avLst/>
            </a:prstGeom>
            <a:noFill/>
            <a:ln w="28575" cap="sq">
              <a:solidFill>
                <a:schemeClr val="tx1"/>
              </a:solidFill>
              <a:round/>
              <a:headEnd/>
              <a:tailEnd/>
            </a:ln>
            <a:effectLst/>
          </p:spPr>
          <p:txBody>
            <a:bodyPr wrap="none" lIns="0" tIns="0" rIns="0" bIns="0" anchor="ctr"/>
            <a:lstStyle/>
            <a:p>
              <a:pPr>
                <a:defRPr/>
              </a:pPr>
              <a:endParaRPr lang="zh-CN" altLang="en-US" sz="3600">
                <a:latin typeface="微软雅黑" panose="020B0503020204020204" pitchFamily="34" charset="-122"/>
                <a:ea typeface="微软雅黑" panose="020B0503020204020204" pitchFamily="34" charset="-122"/>
              </a:endParaRPr>
            </a:p>
          </p:txBody>
        </p:sp>
        <p:sp>
          <p:nvSpPr>
            <p:cNvPr id="1141769" name="Line 9"/>
            <p:cNvSpPr>
              <a:spLocks noChangeShapeType="1"/>
            </p:cNvSpPr>
            <p:nvPr/>
          </p:nvSpPr>
          <p:spPr bwMode="auto">
            <a:xfrm>
              <a:off x="4121696" y="3238906"/>
              <a:ext cx="1524000" cy="0"/>
            </a:xfrm>
            <a:prstGeom prst="line">
              <a:avLst/>
            </a:prstGeom>
            <a:noFill/>
            <a:ln w="28575" cap="sq">
              <a:solidFill>
                <a:schemeClr val="tx1"/>
              </a:solidFill>
              <a:round/>
              <a:headEnd/>
              <a:tailEnd/>
            </a:ln>
            <a:effectLst/>
          </p:spPr>
          <p:txBody>
            <a:bodyPr wrap="none" lIns="0" tIns="0" rIns="0" bIns="0" anchor="ctr"/>
            <a:lstStyle/>
            <a:p>
              <a:pPr>
                <a:defRPr/>
              </a:pPr>
              <a:endParaRPr lang="zh-CN" altLang="en-US" sz="3600">
                <a:latin typeface="微软雅黑" panose="020B0503020204020204" pitchFamily="34" charset="-122"/>
                <a:ea typeface="微软雅黑" panose="020B0503020204020204" pitchFamily="34" charset="-122"/>
              </a:endParaRPr>
            </a:p>
          </p:txBody>
        </p:sp>
        <p:sp>
          <p:nvSpPr>
            <p:cNvPr id="1141770" name="Rectangle 10"/>
            <p:cNvSpPr>
              <a:spLocks noChangeArrowheads="1"/>
            </p:cNvSpPr>
            <p:nvPr/>
          </p:nvSpPr>
          <p:spPr bwMode="auto">
            <a:xfrm>
              <a:off x="3986553" y="3323043"/>
              <a:ext cx="1892712" cy="377036"/>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完整性约束条件</a:t>
              </a:r>
            </a:p>
          </p:txBody>
        </p:sp>
        <p:sp>
          <p:nvSpPr>
            <p:cNvPr id="1141771" name="Line 11"/>
            <p:cNvSpPr>
              <a:spLocks noChangeShapeType="1"/>
            </p:cNvSpPr>
            <p:nvPr/>
          </p:nvSpPr>
          <p:spPr bwMode="auto">
            <a:xfrm>
              <a:off x="4045496" y="2541993"/>
              <a:ext cx="533400" cy="53340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sz="3600">
                <a:latin typeface="微软雅黑" panose="020B0503020204020204" pitchFamily="34" charset="-122"/>
                <a:ea typeface="微软雅黑" panose="020B0503020204020204" pitchFamily="34" charset="-122"/>
              </a:endParaRPr>
            </a:p>
          </p:txBody>
        </p:sp>
        <p:sp>
          <p:nvSpPr>
            <p:cNvPr id="1141772" name="Line 12"/>
            <p:cNvSpPr>
              <a:spLocks noChangeShapeType="1"/>
            </p:cNvSpPr>
            <p:nvPr/>
          </p:nvSpPr>
          <p:spPr bwMode="auto">
            <a:xfrm flipV="1">
              <a:off x="4959896" y="2541993"/>
              <a:ext cx="533400" cy="53340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sz="3600">
                <a:latin typeface="微软雅黑" panose="020B0503020204020204" pitchFamily="34" charset="-122"/>
                <a:ea typeface="微软雅黑" panose="020B0503020204020204" pitchFamily="34" charset="-122"/>
              </a:endParaRPr>
            </a:p>
          </p:txBody>
        </p:sp>
        <p:sp>
          <p:nvSpPr>
            <p:cNvPr id="1141773" name="Line 13"/>
            <p:cNvSpPr>
              <a:spLocks noChangeShapeType="1"/>
            </p:cNvSpPr>
            <p:nvPr/>
          </p:nvSpPr>
          <p:spPr bwMode="auto">
            <a:xfrm>
              <a:off x="6356896" y="2084793"/>
              <a:ext cx="914400" cy="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sz="3600">
                <a:latin typeface="微软雅黑" panose="020B0503020204020204" pitchFamily="34" charset="-122"/>
                <a:ea typeface="微软雅黑" panose="020B0503020204020204" pitchFamily="34" charset="-122"/>
              </a:endParaRPr>
            </a:p>
          </p:txBody>
        </p:sp>
        <p:sp>
          <p:nvSpPr>
            <p:cNvPr id="1141774" name="Rectangle 14"/>
            <p:cNvSpPr>
              <a:spLocks noChangeArrowheads="1"/>
            </p:cNvSpPr>
            <p:nvPr/>
          </p:nvSpPr>
          <p:spPr bwMode="auto">
            <a:xfrm>
              <a:off x="6543709" y="1575207"/>
              <a:ext cx="540775" cy="377036"/>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a:effectLst>
                    <a:outerShdw blurRad="38100" dist="38100" dir="2700000" algn="tl">
                      <a:srgbClr val="000000"/>
                    </a:outerShdw>
                  </a:effectLst>
                  <a:latin typeface="微软雅黑" panose="020B0503020204020204" pitchFamily="34" charset="-122"/>
                  <a:ea typeface="微软雅黑" panose="020B0503020204020204" pitchFamily="34" charset="-122"/>
                </a:rPr>
                <a:t>违约</a:t>
              </a:r>
            </a:p>
          </p:txBody>
        </p:sp>
      </p:grpSp>
      <p:sp>
        <p:nvSpPr>
          <p:cNvPr id="13327" name="Rectangle 15"/>
          <p:cNvSpPr>
            <a:spLocks noChangeArrowheads="1"/>
          </p:cNvSpPr>
          <p:nvPr/>
        </p:nvSpPr>
        <p:spPr bwMode="auto">
          <a:xfrm>
            <a:off x="2255241" y="5453732"/>
            <a:ext cx="8353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lstStyle/>
          <a:p>
            <a:pPr marL="271463" indent="-271463">
              <a:spcBef>
                <a:spcPct val="15000"/>
              </a:spcBef>
              <a:spcAft>
                <a:spcPct val="0"/>
              </a:spcAft>
              <a:buSzTx/>
              <a:buFontTx/>
              <a:buChar char="•"/>
            </a:pPr>
            <a:r>
              <a:rPr kumimoji="0" lang="zh-CN" altLang="en-US" dirty="0">
                <a:solidFill>
                  <a:srgbClr val="CCFFCC"/>
                </a:solidFill>
                <a:effectLst/>
              </a:rPr>
              <a:t>一条语句执行完就检查的</a:t>
            </a:r>
            <a:r>
              <a:rPr kumimoji="0" lang="zh-CN" altLang="en-US" dirty="0">
                <a:solidFill>
                  <a:srgbClr val="00FFFF"/>
                </a:solidFill>
                <a:effectLst/>
              </a:rPr>
              <a:t>立即执行的约束</a:t>
            </a:r>
            <a:r>
              <a:rPr kumimoji="0" lang="zh-CN" altLang="en-US" dirty="0">
                <a:solidFill>
                  <a:srgbClr val="CCFFCC"/>
                </a:solidFill>
                <a:effectLst/>
              </a:rPr>
              <a:t>；</a:t>
            </a:r>
          </a:p>
          <a:p>
            <a:pPr marL="271463" indent="-271463">
              <a:spcBef>
                <a:spcPct val="15000"/>
              </a:spcBef>
              <a:spcAft>
                <a:spcPct val="0"/>
              </a:spcAft>
              <a:buSzTx/>
              <a:buFontTx/>
              <a:buChar char="•"/>
            </a:pPr>
            <a:r>
              <a:rPr kumimoji="0" lang="zh-CN" altLang="en-US" dirty="0">
                <a:solidFill>
                  <a:srgbClr val="CCFFCC"/>
                </a:solidFill>
                <a:effectLst/>
              </a:rPr>
              <a:t>一个事务执行完才检查的</a:t>
            </a:r>
            <a:r>
              <a:rPr kumimoji="0" lang="zh-CN" altLang="en-US" dirty="0">
                <a:solidFill>
                  <a:srgbClr val="00FFFF"/>
                </a:solidFill>
                <a:effectLst/>
              </a:rPr>
              <a:t>延迟执行的约束</a:t>
            </a:r>
            <a:r>
              <a:rPr kumimoji="0" lang="zh-CN" altLang="en-US" dirty="0">
                <a:solidFill>
                  <a:srgbClr val="CCFFCC"/>
                </a:solidFill>
                <a:effectLst/>
              </a:rPr>
              <a:t>。</a:t>
            </a:r>
          </a:p>
        </p:txBody>
      </p:sp>
    </p:spTree>
  </p:cSld>
  <p:clrMapOvr>
    <a:masterClrMapping/>
  </p:clrMapOvr>
  <p:transition spd="med">
    <p:random/>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2060848"/>
            <a:ext cx="2448272" cy="78296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第三节</a:t>
            </a:r>
          </a:p>
        </p:txBody>
      </p:sp>
      <p:sp>
        <p:nvSpPr>
          <p:cNvPr id="2" name="标题 1"/>
          <p:cNvSpPr>
            <a:spLocks noGrp="1"/>
          </p:cNvSpPr>
          <p:nvPr>
            <p:ph type="title"/>
          </p:nvPr>
        </p:nvSpPr>
        <p:spPr>
          <a:xfrm>
            <a:off x="983432" y="3356992"/>
            <a:ext cx="10225136"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数据库的并发控制技术</a:t>
            </a:r>
          </a:p>
        </p:txBody>
      </p:sp>
      <p:sp>
        <p:nvSpPr>
          <p:cNvPr id="5" name="标题 1">
            <a:extLst>
              <a:ext uri="{FF2B5EF4-FFF2-40B4-BE49-F238E27FC236}">
                <a16:creationId xmlns:a16="http://schemas.microsoft.com/office/drawing/2014/main" id="{59330B1D-DE4B-42A6-91D6-7C6C590CDE41}"/>
              </a:ext>
            </a:extLst>
          </p:cNvPr>
          <p:cNvSpPr txBox="1">
            <a:spLocks/>
          </p:cNvSpPr>
          <p:nvPr/>
        </p:nvSpPr>
        <p:spPr bwMode="auto">
          <a:xfrm>
            <a:off x="983432" y="296696"/>
            <a:ext cx="4284000" cy="39600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第七章  数据库安全保护</a:t>
            </a:r>
          </a:p>
        </p:txBody>
      </p:sp>
    </p:spTree>
    <p:extLst>
      <p:ext uri="{BB962C8B-B14F-4D97-AF65-F5344CB8AC3E}">
        <p14:creationId xmlns:p14="http://schemas.microsoft.com/office/powerpoint/2010/main" val="3012663331"/>
      </p:ext>
    </p:extLst>
  </p:cSld>
  <p:clrMapOvr>
    <a:masterClrMapping/>
  </p:clrMapOvr>
  <p:transition spd="slow">
    <p:wipe dir="r"/>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1110862" y="50342"/>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并发控制</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48951" name="Rectangle 23"/>
          <p:cNvSpPr>
            <a:spLocks noGrp="1" noChangeArrowheads="1"/>
          </p:cNvSpPr>
          <p:nvPr>
            <p:ph idx="1"/>
          </p:nvPr>
        </p:nvSpPr>
        <p:spPr>
          <a:xfrm>
            <a:off x="767408" y="1060550"/>
            <a:ext cx="10801200" cy="2463800"/>
          </a:xfrm>
        </p:spPr>
        <p:txBody>
          <a:bodyPr/>
          <a:lstStyle/>
          <a:p>
            <a:pPr eaLnBrk="1" hangingPunct="1">
              <a:defRPr/>
            </a:pPr>
            <a:r>
              <a:rPr kumimoji="1" lang="zh-CN" altLang="zh-CN" dirty="0">
                <a:latin typeface="Arial" charset="0"/>
              </a:rPr>
              <a:t>数据库面向的是多用户的共享使用。</a:t>
            </a:r>
          </a:p>
          <a:p>
            <a:pPr eaLnBrk="1" hangingPunct="1">
              <a:defRPr/>
            </a:pPr>
            <a:r>
              <a:rPr kumimoji="1" lang="zh-CN" altLang="zh-CN" dirty="0">
                <a:latin typeface="Arial" charset="0"/>
              </a:rPr>
              <a:t>多个用户在同一时间存取同一数据块的操作称为数据库的</a:t>
            </a:r>
            <a:r>
              <a:rPr kumimoji="1" lang="zh-CN" altLang="zh-CN" dirty="0">
                <a:solidFill>
                  <a:srgbClr val="00FFFF"/>
                </a:solidFill>
                <a:latin typeface="Arial" charset="0"/>
              </a:rPr>
              <a:t>并发操作</a:t>
            </a:r>
            <a:r>
              <a:rPr kumimoji="1" lang="zh-CN" altLang="zh-CN" dirty="0">
                <a:latin typeface="Arial" charset="0"/>
              </a:rPr>
              <a:t>。</a:t>
            </a:r>
          </a:p>
          <a:p>
            <a:pPr eaLnBrk="1" hangingPunct="1">
              <a:defRPr/>
            </a:pPr>
            <a:r>
              <a:rPr kumimoji="1" lang="zh-CN" altLang="zh-CN" dirty="0">
                <a:latin typeface="Arial" charset="0"/>
              </a:rPr>
              <a:t>DBMS必须对并发操作进行控制，以保持数据库中数据的一致性。</a:t>
            </a:r>
          </a:p>
        </p:txBody>
      </p:sp>
      <p:sp>
        <p:nvSpPr>
          <p:cNvPr id="1148932" name="mainfrm"/>
          <p:cNvSpPr>
            <a:spLocks noEditPoints="1" noChangeArrowheads="1"/>
          </p:cNvSpPr>
          <p:nvPr/>
        </p:nvSpPr>
        <p:spPr bwMode="auto">
          <a:xfrm>
            <a:off x="5562600" y="4941168"/>
            <a:ext cx="1066800" cy="1219200"/>
          </a:xfrm>
          <a:custGeom>
            <a:avLst/>
            <a:gdLst>
              <a:gd name="T0" fmla="*/ 0 w 21600"/>
              <a:gd name="T1" fmla="*/ 0 h 21600"/>
              <a:gd name="T2" fmla="*/ 10800 w 21600"/>
              <a:gd name="T3" fmla="*/ 0 h 21600"/>
              <a:gd name="T4" fmla="*/ 21600 w 21600"/>
              <a:gd name="T5" fmla="*/ 0 h 21600"/>
              <a:gd name="T6" fmla="*/ 21600 w 21600"/>
              <a:gd name="T7" fmla="*/ 10800 h 21600"/>
              <a:gd name="T8" fmla="*/ 20603 w 21600"/>
              <a:gd name="T9" fmla="*/ 21600 h 21600"/>
              <a:gd name="T10" fmla="*/ 10800 w 21600"/>
              <a:gd name="T11" fmla="*/ 21600 h 21600"/>
              <a:gd name="T12" fmla="*/ 1163 w 21600"/>
              <a:gd name="T13" fmla="*/ 21600 h 21600"/>
              <a:gd name="T14" fmla="*/ 0 w 21600"/>
              <a:gd name="T15" fmla="*/ 10800 h 21600"/>
              <a:gd name="T16" fmla="*/ 332 w 21600"/>
              <a:gd name="T17" fmla="*/ 22174 h 21600"/>
              <a:gd name="T18" fmla="*/ 21579 w 21600"/>
              <a:gd name="T19" fmla="*/ 27914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33" name="AutoShape 5"/>
          <p:cNvSpPr>
            <a:spLocks noChangeArrowheads="1"/>
          </p:cNvSpPr>
          <p:nvPr/>
        </p:nvSpPr>
        <p:spPr bwMode="auto">
          <a:xfrm>
            <a:off x="2490789" y="5609506"/>
            <a:ext cx="942975" cy="635000"/>
          </a:xfrm>
          <a:prstGeom prst="can">
            <a:avLst>
              <a:gd name="adj" fmla="val 25000"/>
            </a:avLst>
          </a:prstGeom>
          <a:solidFill>
            <a:srgbClr val="FFFFFF"/>
          </a:solidFill>
          <a:ln w="12700" cap="sq">
            <a:solidFill>
              <a:srgbClr val="000000"/>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en-US" altLang="zh-CN" sz="2400">
                <a:solidFill>
                  <a:srgbClr val="000000"/>
                </a:solidFill>
                <a:effectLst>
                  <a:outerShdw blurRad="38100" dist="38100" dir="2700000" algn="tl">
                    <a:srgbClr val="C0C0C0"/>
                  </a:outerShdw>
                </a:effectLst>
                <a:latin typeface="Times New Roman" pitchFamily="18" charset="0"/>
              </a:rPr>
              <a:t>DB</a:t>
            </a:r>
          </a:p>
        </p:txBody>
      </p:sp>
      <p:cxnSp>
        <p:nvCxnSpPr>
          <p:cNvPr id="14342" name="AutoShape 6"/>
          <p:cNvCxnSpPr>
            <a:cxnSpLocks noChangeShapeType="1"/>
            <a:stCxn id="1148932" idx="7"/>
            <a:endCxn id="1148933" idx="4"/>
          </p:cNvCxnSpPr>
          <p:nvPr/>
        </p:nvCxnSpPr>
        <p:spPr bwMode="auto">
          <a:xfrm rot="10800000" flipV="1">
            <a:off x="3433764" y="5550768"/>
            <a:ext cx="2128837" cy="376238"/>
          </a:xfrm>
          <a:prstGeom prst="curvedConnector3">
            <a:avLst>
              <a:gd name="adj1" fmla="val 49963"/>
            </a:avLst>
          </a:prstGeom>
          <a:noFill/>
          <a:ln w="19050" cap="sq">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cxnSp>
      <p:sp>
        <p:nvSpPr>
          <p:cNvPr id="1148935" name="Rectangle 7"/>
          <p:cNvSpPr>
            <a:spLocks noChangeArrowheads="1"/>
          </p:cNvSpPr>
          <p:nvPr/>
        </p:nvSpPr>
        <p:spPr bwMode="auto">
          <a:xfrm>
            <a:off x="5788225" y="6158781"/>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主机</a:t>
            </a:r>
          </a:p>
        </p:txBody>
      </p:sp>
      <p:sp>
        <p:nvSpPr>
          <p:cNvPr id="1148936" name="Rectangle 8"/>
          <p:cNvSpPr>
            <a:spLocks noChangeArrowheads="1"/>
          </p:cNvSpPr>
          <p:nvPr/>
        </p:nvSpPr>
        <p:spPr bwMode="auto">
          <a:xfrm>
            <a:off x="6666113" y="4026768"/>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终端</a:t>
            </a:r>
          </a:p>
        </p:txBody>
      </p:sp>
      <p:sp>
        <p:nvSpPr>
          <p:cNvPr id="1148937" name="laptop"/>
          <p:cNvSpPr>
            <a:spLocks noEditPoints="1" noChangeArrowheads="1"/>
          </p:cNvSpPr>
          <p:nvPr/>
        </p:nvSpPr>
        <p:spPr bwMode="auto">
          <a:xfrm>
            <a:off x="7239001" y="4179168"/>
            <a:ext cx="752475" cy="528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38" name="Rectangle 10"/>
          <p:cNvSpPr>
            <a:spLocks noChangeArrowheads="1"/>
          </p:cNvSpPr>
          <p:nvPr/>
        </p:nvSpPr>
        <p:spPr bwMode="auto">
          <a:xfrm>
            <a:off x="7529713" y="4961806"/>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终端</a:t>
            </a:r>
          </a:p>
        </p:txBody>
      </p:sp>
      <p:sp>
        <p:nvSpPr>
          <p:cNvPr id="1148939" name="laptop"/>
          <p:cNvSpPr>
            <a:spLocks noEditPoints="1" noChangeArrowheads="1"/>
          </p:cNvSpPr>
          <p:nvPr/>
        </p:nvSpPr>
        <p:spPr bwMode="auto">
          <a:xfrm>
            <a:off x="8153401" y="5017368"/>
            <a:ext cx="752475" cy="528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40" name="Rectangle 12"/>
          <p:cNvSpPr>
            <a:spLocks noChangeArrowheads="1"/>
          </p:cNvSpPr>
          <p:nvPr/>
        </p:nvSpPr>
        <p:spPr bwMode="auto">
          <a:xfrm>
            <a:off x="7745613" y="5753968"/>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终端</a:t>
            </a:r>
          </a:p>
        </p:txBody>
      </p:sp>
      <p:sp>
        <p:nvSpPr>
          <p:cNvPr id="1148941" name="laptop"/>
          <p:cNvSpPr>
            <a:spLocks noEditPoints="1" noChangeArrowheads="1"/>
          </p:cNvSpPr>
          <p:nvPr/>
        </p:nvSpPr>
        <p:spPr bwMode="auto">
          <a:xfrm>
            <a:off x="8382001" y="5931768"/>
            <a:ext cx="752475" cy="528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42" name="Rectangle 14"/>
          <p:cNvSpPr>
            <a:spLocks noChangeArrowheads="1"/>
          </p:cNvSpPr>
          <p:nvPr/>
        </p:nvSpPr>
        <p:spPr bwMode="auto">
          <a:xfrm>
            <a:off x="4937325" y="4026768"/>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终端</a:t>
            </a:r>
          </a:p>
        </p:txBody>
      </p:sp>
      <p:sp>
        <p:nvSpPr>
          <p:cNvPr id="1148943" name="laptop"/>
          <p:cNvSpPr>
            <a:spLocks noEditPoints="1" noChangeArrowheads="1"/>
          </p:cNvSpPr>
          <p:nvPr/>
        </p:nvSpPr>
        <p:spPr bwMode="auto">
          <a:xfrm>
            <a:off x="5562601" y="4026768"/>
            <a:ext cx="752475" cy="528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44" name="Rectangle 16"/>
          <p:cNvSpPr>
            <a:spLocks noChangeArrowheads="1"/>
          </p:cNvSpPr>
          <p:nvPr/>
        </p:nvSpPr>
        <p:spPr bwMode="auto">
          <a:xfrm>
            <a:off x="3208538" y="4458568"/>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终端</a:t>
            </a:r>
          </a:p>
        </p:txBody>
      </p:sp>
      <p:sp>
        <p:nvSpPr>
          <p:cNvPr id="1148945" name="laptop"/>
          <p:cNvSpPr>
            <a:spLocks noEditPoints="1" noChangeArrowheads="1"/>
          </p:cNvSpPr>
          <p:nvPr/>
        </p:nvSpPr>
        <p:spPr bwMode="auto">
          <a:xfrm>
            <a:off x="3810001" y="4483968"/>
            <a:ext cx="752475" cy="52863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FFFF"/>
          </a:solidFill>
          <a:ln w="9525">
            <a:solidFill>
              <a:srgbClr val="000000"/>
            </a:solidFill>
            <a:miter lim="800000"/>
            <a:headEnd/>
            <a:tailEnd/>
          </a:ln>
        </p:spPr>
        <p:txBody>
          <a:bodyPr/>
          <a:lstStyle/>
          <a:p>
            <a:pPr>
              <a:defRPr/>
            </a:pPr>
            <a:endParaRPr lang="zh-CN" altLang="en-US"/>
          </a:p>
        </p:txBody>
      </p:sp>
      <p:sp>
        <p:nvSpPr>
          <p:cNvPr id="1148946" name="Line 18"/>
          <p:cNvSpPr>
            <a:spLocks noChangeShapeType="1"/>
          </p:cNvSpPr>
          <p:nvPr/>
        </p:nvSpPr>
        <p:spPr bwMode="auto">
          <a:xfrm>
            <a:off x="4267200" y="5017368"/>
            <a:ext cx="1295400" cy="381000"/>
          </a:xfrm>
          <a:prstGeom prst="line">
            <a:avLst/>
          </a:prstGeom>
          <a:noFill/>
          <a:ln w="19050" cap="sq">
            <a:solidFill>
              <a:schemeClr val="tx1"/>
            </a:solidFill>
            <a:round/>
            <a:headEnd/>
            <a:tailEnd/>
          </a:ln>
          <a:effectLst>
            <a:outerShdw dist="12700" dir="5400000" algn="ctr" rotWithShape="0">
              <a:schemeClr val="bg2"/>
            </a:outerShdw>
          </a:effectLst>
        </p:spPr>
        <p:txBody>
          <a:bodyPr lIns="0" tIns="0" rIns="0" bIns="0" anchor="ctr"/>
          <a:lstStyle/>
          <a:p>
            <a:pPr>
              <a:defRPr/>
            </a:pPr>
            <a:endParaRPr lang="zh-CN" altLang="en-US"/>
          </a:p>
        </p:txBody>
      </p:sp>
      <p:sp>
        <p:nvSpPr>
          <p:cNvPr id="1148947" name="Line 19"/>
          <p:cNvSpPr>
            <a:spLocks noChangeShapeType="1"/>
          </p:cNvSpPr>
          <p:nvPr/>
        </p:nvSpPr>
        <p:spPr bwMode="auto">
          <a:xfrm>
            <a:off x="5943600" y="4560168"/>
            <a:ext cx="0" cy="381000"/>
          </a:xfrm>
          <a:prstGeom prst="line">
            <a:avLst/>
          </a:prstGeom>
          <a:noFill/>
          <a:ln w="19050" cap="sq">
            <a:solidFill>
              <a:schemeClr val="tx1"/>
            </a:solidFill>
            <a:round/>
            <a:headEnd/>
            <a:tailEnd/>
          </a:ln>
          <a:effectLst>
            <a:outerShdw dist="12700" dir="5400000" algn="ctr" rotWithShape="0">
              <a:schemeClr val="bg2"/>
            </a:outerShdw>
          </a:effectLst>
        </p:spPr>
        <p:txBody>
          <a:bodyPr lIns="0" tIns="0" rIns="0" bIns="0" anchor="ctr"/>
          <a:lstStyle/>
          <a:p>
            <a:pPr>
              <a:defRPr/>
            </a:pPr>
            <a:endParaRPr lang="zh-CN" altLang="en-US"/>
          </a:p>
        </p:txBody>
      </p:sp>
      <p:sp>
        <p:nvSpPr>
          <p:cNvPr id="1148948" name="Line 20"/>
          <p:cNvSpPr>
            <a:spLocks noChangeShapeType="1"/>
          </p:cNvSpPr>
          <p:nvPr/>
        </p:nvSpPr>
        <p:spPr bwMode="auto">
          <a:xfrm flipH="1">
            <a:off x="6629400" y="4712568"/>
            <a:ext cx="838200" cy="381000"/>
          </a:xfrm>
          <a:prstGeom prst="line">
            <a:avLst/>
          </a:prstGeom>
          <a:noFill/>
          <a:ln w="19050" cap="sq">
            <a:solidFill>
              <a:schemeClr val="tx1"/>
            </a:solidFill>
            <a:round/>
            <a:headEnd/>
            <a:tailEnd/>
          </a:ln>
          <a:effectLst>
            <a:outerShdw dist="12700" dir="5400000" algn="ctr" rotWithShape="0">
              <a:schemeClr val="bg2"/>
            </a:outerShdw>
          </a:effectLst>
        </p:spPr>
        <p:txBody>
          <a:bodyPr lIns="0" tIns="0" rIns="0" bIns="0" anchor="ctr"/>
          <a:lstStyle/>
          <a:p>
            <a:pPr>
              <a:defRPr/>
            </a:pPr>
            <a:endParaRPr lang="zh-CN" altLang="en-US"/>
          </a:p>
        </p:txBody>
      </p:sp>
      <p:sp>
        <p:nvSpPr>
          <p:cNvPr id="1148949" name="Line 21"/>
          <p:cNvSpPr>
            <a:spLocks noChangeShapeType="1"/>
          </p:cNvSpPr>
          <p:nvPr/>
        </p:nvSpPr>
        <p:spPr bwMode="auto">
          <a:xfrm flipH="1">
            <a:off x="6629400" y="5398368"/>
            <a:ext cx="1600200" cy="0"/>
          </a:xfrm>
          <a:prstGeom prst="line">
            <a:avLst/>
          </a:prstGeom>
          <a:noFill/>
          <a:ln w="19050" cap="sq">
            <a:solidFill>
              <a:schemeClr val="tx1"/>
            </a:solidFill>
            <a:round/>
            <a:headEnd/>
            <a:tailEnd/>
          </a:ln>
          <a:effectLst>
            <a:outerShdw dist="12700" dir="5400000" algn="ctr" rotWithShape="0">
              <a:schemeClr val="bg2"/>
            </a:outerShdw>
          </a:effectLst>
        </p:spPr>
        <p:txBody>
          <a:bodyPr lIns="0" tIns="0" rIns="0" bIns="0" anchor="ctr"/>
          <a:lstStyle/>
          <a:p>
            <a:pPr>
              <a:defRPr/>
            </a:pPr>
            <a:endParaRPr lang="zh-CN" altLang="en-US"/>
          </a:p>
        </p:txBody>
      </p:sp>
      <p:sp>
        <p:nvSpPr>
          <p:cNvPr id="1148950" name="Line 22"/>
          <p:cNvSpPr>
            <a:spLocks noChangeShapeType="1"/>
          </p:cNvSpPr>
          <p:nvPr/>
        </p:nvSpPr>
        <p:spPr bwMode="auto">
          <a:xfrm flipH="1" flipV="1">
            <a:off x="6629400" y="5626968"/>
            <a:ext cx="1752600" cy="762000"/>
          </a:xfrm>
          <a:prstGeom prst="line">
            <a:avLst/>
          </a:prstGeom>
          <a:noFill/>
          <a:ln w="19050" cap="sq">
            <a:solidFill>
              <a:schemeClr val="tx1"/>
            </a:solidFill>
            <a:round/>
            <a:headEnd/>
            <a:tailEnd/>
          </a:ln>
          <a:effectLst>
            <a:outerShdw dist="12700" dir="5400000" algn="ctr" rotWithShape="0">
              <a:schemeClr val="bg2"/>
            </a:outerShdw>
          </a:effectLst>
        </p:spPr>
        <p:txBody>
          <a:bodyPr lIns="0" tIns="0" rIns="0" bIns="0" anchor="ctr"/>
          <a:lstStyle/>
          <a:p>
            <a:pPr>
              <a:defRPr/>
            </a:pPr>
            <a:endParaRPr lang="zh-CN" altLang="en-US"/>
          </a:p>
        </p:txBody>
      </p:sp>
    </p:spTree>
  </p:cSld>
  <p:clrMapOvr>
    <a:masterClrMapping/>
  </p:clrMapOvr>
  <p:transition spd="med">
    <p:random/>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xfrm>
            <a:off x="1099523" y="92531"/>
            <a:ext cx="5075217"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事务（</a:t>
            </a:r>
            <a:r>
              <a:rPr kumimoji="1" lang="en-US" altLang="zh-CN" sz="4000" b="1" kern="1200" dirty="0">
                <a:solidFill>
                  <a:srgbClr val="FFFFCC"/>
                </a:solidFill>
                <a:effectLst>
                  <a:outerShdw blurRad="38100" dist="38100" dir="2700000" algn="tl">
                    <a:srgbClr val="000000"/>
                  </a:outerShdw>
                </a:effectLst>
                <a:latin typeface="Arial" pitchFamily="34" charset="0"/>
              </a:rPr>
              <a:t>Transaction</a:t>
            </a:r>
            <a:r>
              <a:rPr kumimoji="1" lang="zh-CN" altLang="en-US" sz="4000" b="1" kern="1200" dirty="0">
                <a:solidFill>
                  <a:srgbClr val="FFFFCC"/>
                </a:solidFill>
                <a:effectLst>
                  <a:outerShdw blurRad="38100" dist="38100" dir="2700000" algn="tl">
                    <a:srgbClr val="000000"/>
                  </a:outerShdw>
                </a:effectLst>
                <a:latin typeface="Arial" pitchFamily="34" charset="0"/>
              </a:rPr>
              <a:t>）</a:t>
            </a:r>
          </a:p>
        </p:txBody>
      </p:sp>
      <p:sp>
        <p:nvSpPr>
          <p:cNvPr id="1149956" name="Rectangle 4"/>
          <p:cNvSpPr>
            <a:spLocks noGrp="1" noChangeArrowheads="1"/>
          </p:cNvSpPr>
          <p:nvPr>
            <p:ph idx="1"/>
          </p:nvPr>
        </p:nvSpPr>
        <p:spPr>
          <a:xfrm>
            <a:off x="761572" y="1024971"/>
            <a:ext cx="10735028" cy="2463800"/>
          </a:xfrm>
        </p:spPr>
        <p:txBody>
          <a:bodyPr/>
          <a:lstStyle/>
          <a:p>
            <a:pPr eaLnBrk="1" hangingPunct="1">
              <a:defRPr/>
            </a:pPr>
            <a:r>
              <a:rPr kumimoji="1" lang="zh-CN" altLang="en-US" dirty="0">
                <a:latin typeface="Arial" charset="0"/>
              </a:rPr>
              <a:t>事务是指</a:t>
            </a:r>
            <a:r>
              <a:rPr kumimoji="1" lang="zh-CN" altLang="zh-CN" dirty="0">
                <a:latin typeface="Arial" charset="0"/>
              </a:rPr>
              <a:t>用户为实现某种功能而定义的一组操作</a:t>
            </a:r>
            <a:r>
              <a:rPr kumimoji="1" lang="zh-CN" altLang="en-US" dirty="0">
                <a:latin typeface="Arial" charset="0"/>
              </a:rPr>
              <a:t>序列的集合</a:t>
            </a:r>
            <a:r>
              <a:rPr kumimoji="1" lang="zh-CN" altLang="zh-CN" dirty="0">
                <a:latin typeface="Arial" charset="0"/>
              </a:rPr>
              <a:t>，是数据</a:t>
            </a:r>
            <a:r>
              <a:rPr kumimoji="1" lang="zh-CN" altLang="en-US" dirty="0">
                <a:latin typeface="Arial" charset="0"/>
              </a:rPr>
              <a:t>恢复和并发控制</a:t>
            </a:r>
            <a:r>
              <a:rPr kumimoji="1" lang="zh-CN" altLang="zh-CN" dirty="0">
                <a:latin typeface="Arial" charset="0"/>
              </a:rPr>
              <a:t>的</a:t>
            </a:r>
            <a:r>
              <a:rPr kumimoji="1" lang="zh-CN" altLang="en-US" dirty="0">
                <a:latin typeface="Arial" charset="0"/>
              </a:rPr>
              <a:t>基本</a:t>
            </a:r>
            <a:r>
              <a:rPr kumimoji="1" lang="zh-CN" altLang="zh-CN" dirty="0">
                <a:latin typeface="Arial" charset="0"/>
              </a:rPr>
              <a:t>单位。</a:t>
            </a:r>
          </a:p>
        </p:txBody>
      </p:sp>
      <p:sp>
        <p:nvSpPr>
          <p:cNvPr id="1149957" name="Oval 5"/>
          <p:cNvSpPr>
            <a:spLocks noChangeArrowheads="1"/>
          </p:cNvSpPr>
          <p:nvPr/>
        </p:nvSpPr>
        <p:spPr bwMode="auto">
          <a:xfrm>
            <a:off x="3756354" y="3450597"/>
            <a:ext cx="887413" cy="887413"/>
          </a:xfrm>
          <a:prstGeom prst="ellipse">
            <a:avLst/>
          </a:prstGeom>
          <a:solidFill>
            <a:srgbClr val="F5F5FF"/>
          </a:solidFill>
          <a:ln w="19050" cap="sq">
            <a:solidFill>
              <a:schemeClr val="accent2"/>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b="1">
                <a:solidFill>
                  <a:srgbClr val="000000"/>
                </a:solidFill>
                <a:effectLst>
                  <a:outerShdw blurRad="38100" dist="38100" dir="2700000" algn="tl">
                    <a:srgbClr val="C0C0C0"/>
                  </a:outerShdw>
                </a:effectLst>
                <a:latin typeface="Times New Roman" pitchFamily="18" charset="0"/>
              </a:rPr>
              <a:t>销售</a:t>
            </a:r>
          </a:p>
        </p:txBody>
      </p:sp>
      <p:sp>
        <p:nvSpPr>
          <p:cNvPr id="1149958" name="Line 6"/>
          <p:cNvSpPr>
            <a:spLocks noChangeShapeType="1"/>
          </p:cNvSpPr>
          <p:nvPr/>
        </p:nvSpPr>
        <p:spPr bwMode="auto">
          <a:xfrm>
            <a:off x="2384753" y="3907796"/>
            <a:ext cx="12954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49959" name="Rectangle 7"/>
          <p:cNvSpPr>
            <a:spLocks noChangeArrowheads="1"/>
          </p:cNvSpPr>
          <p:nvPr/>
        </p:nvSpPr>
        <p:spPr bwMode="auto">
          <a:xfrm>
            <a:off x="2143951" y="3426784"/>
            <a:ext cx="153888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编号，数量</a:t>
            </a:r>
          </a:p>
        </p:txBody>
      </p:sp>
      <p:sp>
        <p:nvSpPr>
          <p:cNvPr id="1149960" name="Line 8"/>
          <p:cNvSpPr>
            <a:spLocks noChangeShapeType="1"/>
          </p:cNvSpPr>
          <p:nvPr/>
        </p:nvSpPr>
        <p:spPr bwMode="auto">
          <a:xfrm>
            <a:off x="2613353" y="4745996"/>
            <a:ext cx="1143000"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49961" name="Line 9"/>
          <p:cNvSpPr>
            <a:spLocks noChangeShapeType="1"/>
          </p:cNvSpPr>
          <p:nvPr/>
        </p:nvSpPr>
        <p:spPr bwMode="auto">
          <a:xfrm>
            <a:off x="2613353" y="4822196"/>
            <a:ext cx="1143000"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49962" name="Rectangle 10"/>
          <p:cNvSpPr>
            <a:spLocks noChangeArrowheads="1"/>
          </p:cNvSpPr>
          <p:nvPr/>
        </p:nvSpPr>
        <p:spPr bwMode="auto">
          <a:xfrm>
            <a:off x="2608888" y="4898396"/>
            <a:ext cx="92333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库存帐</a:t>
            </a:r>
          </a:p>
        </p:txBody>
      </p:sp>
      <p:sp>
        <p:nvSpPr>
          <p:cNvPr id="1149963" name="Line 11"/>
          <p:cNvSpPr>
            <a:spLocks noChangeShapeType="1"/>
          </p:cNvSpPr>
          <p:nvPr/>
        </p:nvSpPr>
        <p:spPr bwMode="auto">
          <a:xfrm flipH="1">
            <a:off x="3237241" y="4212596"/>
            <a:ext cx="595312" cy="45720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49964" name="Line 12"/>
          <p:cNvSpPr>
            <a:spLocks noChangeShapeType="1"/>
          </p:cNvSpPr>
          <p:nvPr/>
        </p:nvSpPr>
        <p:spPr bwMode="auto">
          <a:xfrm>
            <a:off x="4253241" y="4760284"/>
            <a:ext cx="1143000"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49965" name="Line 13"/>
          <p:cNvSpPr>
            <a:spLocks noChangeShapeType="1"/>
          </p:cNvSpPr>
          <p:nvPr/>
        </p:nvSpPr>
        <p:spPr bwMode="auto">
          <a:xfrm>
            <a:off x="4253241" y="4836484"/>
            <a:ext cx="1143000"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49966" name="Rectangle 14"/>
          <p:cNvSpPr>
            <a:spLocks noChangeArrowheads="1"/>
          </p:cNvSpPr>
          <p:nvPr/>
        </p:nvSpPr>
        <p:spPr bwMode="auto">
          <a:xfrm>
            <a:off x="4163251" y="4912684"/>
            <a:ext cx="153888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销售明细帐</a:t>
            </a:r>
          </a:p>
        </p:txBody>
      </p:sp>
      <p:sp>
        <p:nvSpPr>
          <p:cNvPr id="1149967" name="Line 15"/>
          <p:cNvSpPr>
            <a:spLocks noChangeShapeType="1"/>
          </p:cNvSpPr>
          <p:nvPr/>
        </p:nvSpPr>
        <p:spPr bwMode="auto">
          <a:xfrm>
            <a:off x="4442153" y="4288796"/>
            <a:ext cx="381000" cy="45720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49968" name="Text Box 16"/>
          <p:cNvSpPr txBox="1">
            <a:spLocks noChangeArrowheads="1"/>
          </p:cNvSpPr>
          <p:nvPr/>
        </p:nvSpPr>
        <p:spPr bwMode="auto">
          <a:xfrm>
            <a:off x="6256666" y="3498222"/>
            <a:ext cx="3960812" cy="1509713"/>
          </a:xfrm>
          <a:prstGeom prst="rect">
            <a:avLst/>
          </a:prstGeom>
          <a:noFill/>
          <a:ln w="12700" cap="sq">
            <a:noFill/>
            <a:miter lim="800000"/>
            <a:headEnd/>
            <a:tailEnd/>
          </a:ln>
          <a:effectLst/>
        </p:spPr>
        <p:txBody>
          <a:bodyPr lIns="72000" tIns="72000" rIns="72000" bIns="72000">
            <a:spAutoFit/>
          </a:bodyPr>
          <a:lstStyle/>
          <a:p>
            <a:pPr marL="444500" indent="-444500">
              <a:spcBef>
                <a:spcPct val="20000"/>
              </a:spcBef>
              <a:spcAft>
                <a:spcPct val="0"/>
              </a:spcAft>
              <a:buSzTx/>
              <a:defRPr/>
            </a:pPr>
            <a:r>
              <a:rPr lang="en-US" altLang="zh-CN" sz="2800">
                <a:effectLst>
                  <a:outerShdw blurRad="38100" dist="38100" dir="2700000" algn="tl">
                    <a:srgbClr val="000000"/>
                  </a:outerShdw>
                </a:effectLst>
                <a:latin typeface="Times New Roman" pitchFamily="18" charset="0"/>
              </a:rPr>
              <a:t>①	</a:t>
            </a:r>
            <a:r>
              <a:rPr lang="zh-CN" altLang="en-US" sz="2800">
                <a:effectLst>
                  <a:outerShdw blurRad="38100" dist="38100" dir="2700000" algn="tl">
                    <a:srgbClr val="000000"/>
                  </a:outerShdw>
                </a:effectLst>
                <a:latin typeface="Times New Roman" pitchFamily="18" charset="0"/>
              </a:rPr>
              <a:t>更新库存帐中的数量</a:t>
            </a:r>
          </a:p>
          <a:p>
            <a:pPr marL="444500" indent="-444500">
              <a:spcBef>
                <a:spcPct val="20000"/>
              </a:spcBef>
              <a:spcAft>
                <a:spcPct val="0"/>
              </a:spcAft>
              <a:buSzTx/>
              <a:defRPr/>
            </a:pPr>
            <a:r>
              <a:rPr lang="zh-CN" altLang="en-US" sz="2800">
                <a:effectLst>
                  <a:outerShdw blurRad="38100" dist="38100" dir="2700000" algn="tl">
                    <a:srgbClr val="000000"/>
                  </a:outerShdw>
                </a:effectLst>
                <a:latin typeface="Times New Roman" pitchFamily="18" charset="0"/>
              </a:rPr>
              <a:t>②	填写销售数据到销售明细帐</a:t>
            </a:r>
          </a:p>
        </p:txBody>
      </p:sp>
      <p:sp>
        <p:nvSpPr>
          <p:cNvPr id="1149969" name="Rectangle 17"/>
          <p:cNvSpPr>
            <a:spLocks noChangeArrowheads="1"/>
          </p:cNvSpPr>
          <p:nvPr/>
        </p:nvSpPr>
        <p:spPr bwMode="auto">
          <a:xfrm>
            <a:off x="2178209" y="2564904"/>
            <a:ext cx="7993062" cy="427038"/>
          </a:xfrm>
          <a:prstGeom prst="rect">
            <a:avLst/>
          </a:prstGeom>
          <a:noFill/>
          <a:ln w="12700" cap="sq" algn="ctr">
            <a:noFill/>
            <a:miter lim="800000"/>
            <a:headEnd/>
            <a:tailEnd/>
          </a:ln>
          <a:effectLst/>
        </p:spPr>
        <p:txBody>
          <a:bodyPr lIns="0" tIns="0" rIns="0" bIns="0">
            <a:spAutoFit/>
          </a:bodyPr>
          <a:lstStyle/>
          <a:p>
            <a:pPr>
              <a:spcAft>
                <a:spcPct val="40000"/>
              </a:spcAft>
              <a:buClr>
                <a:srgbClr val="66FF33"/>
              </a:buClr>
              <a:buSzPct val="85000"/>
              <a:defRPr/>
            </a:pPr>
            <a:r>
              <a:rPr lang="zh-CN" altLang="en-US" sz="2800" dirty="0">
                <a:solidFill>
                  <a:srgbClr val="66FF99"/>
                </a:solidFill>
                <a:effectLst>
                  <a:outerShdw blurRad="38100" dist="38100" dir="2700000" algn="tl">
                    <a:srgbClr val="000000"/>
                  </a:outerShdw>
                </a:effectLst>
                <a:latin typeface="Arial" charset="0"/>
              </a:rPr>
              <a:t>例如记录一次销售事务需要两个操作：</a:t>
            </a:r>
            <a:endParaRPr lang="zh-CN" altLang="zh-CN" sz="2800" dirty="0">
              <a:solidFill>
                <a:srgbClr val="66FF99"/>
              </a:solidFill>
              <a:effectLst>
                <a:outerShdw blurRad="38100" dist="38100" dir="2700000" algn="tl">
                  <a:srgbClr val="000000"/>
                </a:outerShdw>
              </a:effectLst>
              <a:latin typeface="Arial" charset="0"/>
            </a:endParaRPr>
          </a:p>
        </p:txBody>
      </p:sp>
      <p:sp>
        <p:nvSpPr>
          <p:cNvPr id="1149970" name="Rectangle 18"/>
          <p:cNvSpPr>
            <a:spLocks noChangeArrowheads="1"/>
          </p:cNvSpPr>
          <p:nvPr/>
        </p:nvSpPr>
        <p:spPr bwMode="auto">
          <a:xfrm>
            <a:off x="2178209" y="5706568"/>
            <a:ext cx="7993062" cy="854075"/>
          </a:xfrm>
          <a:prstGeom prst="rect">
            <a:avLst/>
          </a:prstGeom>
          <a:noFill/>
          <a:ln w="12700" cap="sq" algn="ctr">
            <a:noFill/>
            <a:miter lim="800000"/>
            <a:headEnd/>
            <a:tailEnd/>
          </a:ln>
          <a:effectLst/>
        </p:spPr>
        <p:txBody>
          <a:bodyPr lIns="0" tIns="0" rIns="0" bIns="0">
            <a:spAutoFit/>
          </a:bodyPr>
          <a:lstStyle/>
          <a:p>
            <a:pPr>
              <a:spcAft>
                <a:spcPct val="40000"/>
              </a:spcAft>
              <a:buClr>
                <a:srgbClr val="66FF33"/>
              </a:buClr>
              <a:buSzPct val="85000"/>
              <a:defRPr/>
            </a:pPr>
            <a:r>
              <a:rPr lang="zh-CN" altLang="en-US" sz="2800">
                <a:solidFill>
                  <a:srgbClr val="66FF99"/>
                </a:solidFill>
                <a:effectLst>
                  <a:outerShdw blurRad="38100" dist="38100" dir="2700000" algn="tl">
                    <a:srgbClr val="000000"/>
                  </a:outerShdw>
                </a:effectLst>
                <a:latin typeface="Arial" charset="0"/>
              </a:rPr>
              <a:t>该事务中的两个操作没有顺序要求，但必须看做一个整体才能保证数据的一致性。</a:t>
            </a:r>
            <a:endParaRPr lang="zh-CN" altLang="zh-CN" sz="2800">
              <a:solidFill>
                <a:srgbClr val="66FF99"/>
              </a:solidFill>
              <a:effectLst>
                <a:outerShdw blurRad="38100" dist="38100" dir="2700000" algn="tl">
                  <a:srgbClr val="000000"/>
                </a:outerShdw>
              </a:effectLst>
              <a:latin typeface="Arial" charset="0"/>
            </a:endParaRPr>
          </a:p>
        </p:txBody>
      </p:sp>
    </p:spTree>
  </p:cSld>
  <p:clrMapOvr>
    <a:masterClrMapping/>
  </p:clrMapOvr>
  <p:transition spd="med">
    <p:random/>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xfrm>
            <a:off x="1055440" y="84391"/>
            <a:ext cx="3223172"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显式事务定义</a:t>
            </a:r>
          </a:p>
        </p:txBody>
      </p:sp>
      <p:sp>
        <p:nvSpPr>
          <p:cNvPr id="1150980" name="Rectangle 4"/>
          <p:cNvSpPr>
            <a:spLocks noGrp="1" noChangeArrowheads="1"/>
          </p:cNvSpPr>
          <p:nvPr>
            <p:ph idx="1"/>
          </p:nvPr>
        </p:nvSpPr>
        <p:spPr>
          <a:xfrm>
            <a:off x="695400" y="992550"/>
            <a:ext cx="10657184" cy="2463800"/>
          </a:xfrm>
        </p:spPr>
        <p:txBody>
          <a:bodyPr/>
          <a:lstStyle/>
          <a:p>
            <a:pPr eaLnBrk="1" hangingPunct="1">
              <a:defRPr/>
            </a:pPr>
            <a:r>
              <a:rPr kumimoji="1" lang="zh-CN" altLang="zh-CN" dirty="0">
                <a:latin typeface="Arial" charset="0"/>
              </a:rPr>
              <a:t>事务的开始与结束可以由用户显式控制，或者由DBMS按照缺省规定自动划分。 </a:t>
            </a:r>
          </a:p>
        </p:txBody>
      </p:sp>
      <p:grpSp>
        <p:nvGrpSpPr>
          <p:cNvPr id="2" name="组合 1">
            <a:extLst>
              <a:ext uri="{FF2B5EF4-FFF2-40B4-BE49-F238E27FC236}">
                <a16:creationId xmlns:a16="http://schemas.microsoft.com/office/drawing/2014/main" id="{87AE916C-3C0F-4650-A073-AD27D81710C1}"/>
              </a:ext>
            </a:extLst>
          </p:cNvPr>
          <p:cNvGrpSpPr/>
          <p:nvPr/>
        </p:nvGrpSpPr>
        <p:grpSpPr>
          <a:xfrm>
            <a:off x="1204511" y="2060848"/>
            <a:ext cx="10004057" cy="1908994"/>
            <a:chOff x="2122488" y="2420888"/>
            <a:chExt cx="7424737" cy="1404938"/>
          </a:xfrm>
        </p:grpSpPr>
        <p:sp>
          <p:nvSpPr>
            <p:cNvPr id="1150981" name="Rectangle 5"/>
            <p:cNvSpPr>
              <a:spLocks noChangeArrowheads="1"/>
            </p:cNvSpPr>
            <p:nvPr/>
          </p:nvSpPr>
          <p:spPr bwMode="auto">
            <a:xfrm>
              <a:off x="2122488" y="2711401"/>
              <a:ext cx="2286000" cy="838200"/>
            </a:xfrm>
            <a:prstGeom prst="rect">
              <a:avLst/>
            </a:prstGeom>
            <a:ln w="381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wrap="none" lIns="0" tIns="0" rIns="0" bIns="0" anchor="ctr"/>
            <a:lstStyle/>
            <a:p>
              <a:pPr algn="ctr">
                <a:spcAft>
                  <a:spcPct val="0"/>
                </a:spcAft>
                <a:buSzTx/>
                <a:buFontTx/>
                <a:buNone/>
                <a:defRPr/>
              </a:pPr>
              <a:r>
                <a:rPr lang="en-US" altLang="zh-CN" sz="2800" dirty="0">
                  <a:solidFill>
                    <a:srgbClr val="000000"/>
                  </a:solidFill>
                  <a:effectLst>
                    <a:outerShdw blurRad="38100" dist="38100" dir="2700000" algn="tl">
                      <a:srgbClr val="C0C0C0"/>
                    </a:outerShdw>
                  </a:effectLst>
                  <a:latin typeface="Times New Roman" pitchFamily="18" charset="0"/>
                </a:rPr>
                <a:t>BEGIN </a:t>
              </a:r>
            </a:p>
            <a:p>
              <a:pPr algn="ctr">
                <a:spcAft>
                  <a:spcPct val="0"/>
                </a:spcAft>
                <a:buSzTx/>
                <a:buFontTx/>
                <a:buNone/>
                <a:defRPr/>
              </a:pPr>
              <a:r>
                <a:rPr lang="en-US" altLang="zh-CN" sz="2800" dirty="0">
                  <a:solidFill>
                    <a:srgbClr val="000000"/>
                  </a:solidFill>
                  <a:effectLst>
                    <a:outerShdw blurRad="38100" dist="38100" dir="2700000" algn="tl">
                      <a:srgbClr val="C0C0C0"/>
                    </a:outerShdw>
                  </a:effectLst>
                  <a:latin typeface="Times New Roman" pitchFamily="18" charset="0"/>
                </a:rPr>
                <a:t>TRANSACTION</a:t>
              </a:r>
            </a:p>
          </p:txBody>
        </p:sp>
        <p:sp>
          <p:nvSpPr>
            <p:cNvPr id="1150982" name="Rectangle 6"/>
            <p:cNvSpPr>
              <a:spLocks noChangeArrowheads="1"/>
            </p:cNvSpPr>
            <p:nvPr/>
          </p:nvSpPr>
          <p:spPr bwMode="auto">
            <a:xfrm>
              <a:off x="4818063" y="2711401"/>
              <a:ext cx="762000" cy="838200"/>
            </a:xfrm>
            <a:prstGeom prst="rect">
              <a:avLst/>
            </a:prstGeom>
            <a:ln w="381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spcAft>
                  <a:spcPct val="0"/>
                </a:spcAft>
                <a:buSzTx/>
                <a:buFontTx/>
                <a:buNone/>
                <a:defRPr/>
              </a:pPr>
              <a:r>
                <a:rPr lang="zh-CN" altLang="en-US" sz="2800">
                  <a:solidFill>
                    <a:srgbClr val="000000"/>
                  </a:solidFill>
                  <a:effectLst>
                    <a:outerShdw blurRad="38100" dist="38100" dir="2700000" algn="tl">
                      <a:srgbClr val="C0C0C0"/>
                    </a:outerShdw>
                  </a:effectLst>
                  <a:latin typeface="Times New Roman" pitchFamily="18" charset="0"/>
                </a:rPr>
                <a:t>数据处理</a:t>
              </a:r>
            </a:p>
          </p:txBody>
        </p:sp>
        <p:sp>
          <p:nvSpPr>
            <p:cNvPr id="1150983" name="Rectangle 7"/>
            <p:cNvSpPr>
              <a:spLocks noChangeArrowheads="1"/>
            </p:cNvSpPr>
            <p:nvPr/>
          </p:nvSpPr>
          <p:spPr bwMode="auto">
            <a:xfrm>
              <a:off x="7794625" y="2420888"/>
              <a:ext cx="1752600" cy="457200"/>
            </a:xfrm>
            <a:prstGeom prst="rect">
              <a:avLst/>
            </a:prstGeom>
            <a:ln w="381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spcAft>
                  <a:spcPct val="0"/>
                </a:spcAft>
                <a:buSzTx/>
                <a:buFontTx/>
                <a:buNone/>
                <a:defRPr/>
              </a:pPr>
              <a:r>
                <a:rPr lang="en-US" altLang="zh-CN" sz="2800" dirty="0">
                  <a:solidFill>
                    <a:srgbClr val="000000"/>
                  </a:solidFill>
                  <a:effectLst>
                    <a:outerShdw blurRad="38100" dist="38100" dir="2700000" algn="tl">
                      <a:srgbClr val="C0C0C0"/>
                    </a:outerShdw>
                  </a:effectLst>
                  <a:latin typeface="Times New Roman" pitchFamily="18" charset="0"/>
                </a:rPr>
                <a:t>COMMIT</a:t>
              </a:r>
            </a:p>
          </p:txBody>
        </p:sp>
        <p:sp>
          <p:nvSpPr>
            <p:cNvPr id="1150984" name="Rectangle 8"/>
            <p:cNvSpPr>
              <a:spLocks noChangeArrowheads="1"/>
            </p:cNvSpPr>
            <p:nvPr/>
          </p:nvSpPr>
          <p:spPr bwMode="auto">
            <a:xfrm>
              <a:off x="7794625" y="3368626"/>
              <a:ext cx="1752600" cy="457200"/>
            </a:xfrm>
            <a:prstGeom prst="rect">
              <a:avLst/>
            </a:prstGeom>
            <a:ln w="381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spcAft>
                  <a:spcPct val="0"/>
                </a:spcAft>
                <a:buSzTx/>
                <a:buFontTx/>
                <a:buNone/>
                <a:defRPr/>
              </a:pPr>
              <a:r>
                <a:rPr lang="en-US" altLang="zh-CN" sz="2800">
                  <a:solidFill>
                    <a:srgbClr val="000000"/>
                  </a:solidFill>
                  <a:effectLst>
                    <a:outerShdw blurRad="38100" dist="38100" dir="2700000" algn="tl">
                      <a:srgbClr val="C0C0C0"/>
                    </a:outerShdw>
                  </a:effectLst>
                  <a:latin typeface="Times New Roman" pitchFamily="18" charset="0"/>
                </a:rPr>
                <a:t>ROLLBACK</a:t>
              </a:r>
            </a:p>
          </p:txBody>
        </p:sp>
        <p:sp>
          <p:nvSpPr>
            <p:cNvPr id="1150985" name="AutoShape 9"/>
            <p:cNvSpPr>
              <a:spLocks noChangeArrowheads="1"/>
            </p:cNvSpPr>
            <p:nvPr/>
          </p:nvSpPr>
          <p:spPr bwMode="auto">
            <a:xfrm>
              <a:off x="6010275" y="2892376"/>
              <a:ext cx="1371600" cy="476250"/>
            </a:xfrm>
            <a:prstGeom prst="diamond">
              <a:avLst/>
            </a:prstGeom>
            <a:ln w="38100">
              <a:solidFill>
                <a:schemeClr val="tx1"/>
              </a:solidFill>
              <a:headEnd/>
              <a:tailEn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spcAft>
                  <a:spcPct val="0"/>
                </a:spcAft>
                <a:buSzTx/>
                <a:buFontTx/>
                <a:buNone/>
                <a:defRPr/>
              </a:pPr>
              <a:r>
                <a:rPr lang="zh-CN" altLang="en-US" sz="2800">
                  <a:solidFill>
                    <a:srgbClr val="000000"/>
                  </a:solidFill>
                  <a:effectLst>
                    <a:outerShdw blurRad="38100" dist="38100" dir="2700000" algn="tl">
                      <a:srgbClr val="C0C0C0"/>
                    </a:outerShdw>
                  </a:effectLst>
                  <a:latin typeface="Times New Roman" pitchFamily="18" charset="0"/>
                </a:rPr>
                <a:t>正常</a:t>
              </a:r>
            </a:p>
          </p:txBody>
        </p:sp>
        <p:cxnSp>
          <p:nvCxnSpPr>
            <p:cNvPr id="16394" name="AutoShape 10"/>
            <p:cNvCxnSpPr>
              <a:cxnSpLocks noChangeShapeType="1"/>
              <a:stCxn id="1150981" idx="3"/>
              <a:endCxn id="1150982" idx="1"/>
            </p:cNvCxnSpPr>
            <p:nvPr/>
          </p:nvCxnSpPr>
          <p:spPr bwMode="auto">
            <a:xfrm>
              <a:off x="4408489" y="3130501"/>
              <a:ext cx="409575" cy="0"/>
            </a:xfrm>
            <a:prstGeom prst="straightConnector1">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5" name="AutoShape 11"/>
            <p:cNvCxnSpPr>
              <a:cxnSpLocks noChangeShapeType="1"/>
              <a:stCxn id="1150982" idx="3"/>
              <a:endCxn id="1150985" idx="1"/>
            </p:cNvCxnSpPr>
            <p:nvPr/>
          </p:nvCxnSpPr>
          <p:spPr bwMode="auto">
            <a:xfrm>
              <a:off x="5580063" y="3130501"/>
              <a:ext cx="430212" cy="0"/>
            </a:xfrm>
            <a:prstGeom prst="straightConnector1">
              <a:avLst/>
            </a:prstGeom>
            <a:noFill/>
            <a:ln w="38100" cap="sq">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6" name="AutoShape 12"/>
            <p:cNvCxnSpPr>
              <a:cxnSpLocks noChangeShapeType="1"/>
              <a:stCxn id="1150985" idx="0"/>
              <a:endCxn id="1150983" idx="1"/>
            </p:cNvCxnSpPr>
            <p:nvPr/>
          </p:nvCxnSpPr>
          <p:spPr bwMode="auto">
            <a:xfrm rot="16200000">
              <a:off x="7123906" y="2221657"/>
              <a:ext cx="242888" cy="1098550"/>
            </a:xfrm>
            <a:prstGeom prst="bentConnector2">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397" name="AutoShape 13"/>
            <p:cNvCxnSpPr>
              <a:cxnSpLocks noChangeShapeType="1"/>
              <a:stCxn id="1150985" idx="2"/>
              <a:endCxn id="1150984" idx="1"/>
            </p:cNvCxnSpPr>
            <p:nvPr/>
          </p:nvCxnSpPr>
          <p:spPr bwMode="auto">
            <a:xfrm rot="16200000" flipH="1">
              <a:off x="7131050" y="2933651"/>
              <a:ext cx="228600" cy="1098550"/>
            </a:xfrm>
            <a:prstGeom prst="bentConnector2">
              <a:avLst/>
            </a:prstGeom>
            <a:noFill/>
            <a:ln w="38100" cap="sq">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50990" name="Rectangle 14"/>
            <p:cNvSpPr>
              <a:spLocks noChangeArrowheads="1"/>
            </p:cNvSpPr>
            <p:nvPr/>
          </p:nvSpPr>
          <p:spPr bwMode="auto">
            <a:xfrm>
              <a:off x="6983129" y="2674888"/>
              <a:ext cx="22281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Y</a:t>
              </a:r>
            </a:p>
          </p:txBody>
        </p:sp>
        <p:sp>
          <p:nvSpPr>
            <p:cNvPr id="1150991" name="Rectangle 15"/>
            <p:cNvSpPr>
              <a:spLocks noChangeArrowheads="1"/>
            </p:cNvSpPr>
            <p:nvPr/>
          </p:nvSpPr>
          <p:spPr bwMode="auto">
            <a:xfrm>
              <a:off x="7000591" y="3292426"/>
              <a:ext cx="22281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N</a:t>
              </a:r>
            </a:p>
          </p:txBody>
        </p:sp>
      </p:grpSp>
      <p:sp>
        <p:nvSpPr>
          <p:cNvPr id="1150992" name="Rectangle 16"/>
          <p:cNvSpPr>
            <a:spLocks noChangeArrowheads="1"/>
          </p:cNvSpPr>
          <p:nvPr/>
        </p:nvSpPr>
        <p:spPr bwMode="auto">
          <a:xfrm>
            <a:off x="1204511" y="4238017"/>
            <a:ext cx="10148073" cy="427037"/>
          </a:xfrm>
          <a:prstGeom prst="rect">
            <a:avLst/>
          </a:prstGeom>
          <a:noFill/>
          <a:ln w="12700" cap="sq">
            <a:noFill/>
            <a:miter lim="800000"/>
            <a:headEnd/>
            <a:tailEnd/>
          </a:ln>
          <a:effectLst/>
        </p:spPr>
        <p:txBody>
          <a:bodyPr lIns="0" tIns="0" rIns="0" bIns="0"/>
          <a:lstStyle/>
          <a:p>
            <a:pPr algn="just">
              <a:spcBef>
                <a:spcPct val="20000"/>
              </a:spcBef>
              <a:spcAft>
                <a:spcPct val="0"/>
              </a:spcAft>
              <a:buSzTx/>
              <a:buFontTx/>
              <a:buNone/>
              <a:defRPr/>
            </a:pPr>
            <a:r>
              <a:rPr lang="en-US" altLang="zh-CN" sz="2800" dirty="0">
                <a:solidFill>
                  <a:srgbClr val="00FFFF"/>
                </a:solidFill>
                <a:effectLst>
                  <a:outerShdw blurRad="38100" dist="38100" dir="2700000" algn="tl">
                    <a:srgbClr val="000000"/>
                  </a:outerShdw>
                </a:effectLst>
              </a:rPr>
              <a:t>BEGIN TRANSACTION</a:t>
            </a:r>
            <a:r>
              <a:rPr lang="zh-CN" altLang="en-US" sz="2800" dirty="0">
                <a:solidFill>
                  <a:srgbClr val="CCFFCC"/>
                </a:solidFill>
                <a:effectLst>
                  <a:outerShdw blurRad="38100" dist="38100" dir="2700000" algn="tl">
                    <a:srgbClr val="000000"/>
                  </a:outerShdw>
                </a:effectLst>
              </a:rPr>
              <a:t>表示启动一个事务。</a:t>
            </a:r>
          </a:p>
          <a:p>
            <a:pPr algn="just">
              <a:spcBef>
                <a:spcPct val="20000"/>
              </a:spcBef>
              <a:spcAft>
                <a:spcPct val="0"/>
              </a:spcAft>
              <a:buSzTx/>
              <a:buFontTx/>
              <a:buNone/>
              <a:defRPr/>
            </a:pPr>
            <a:r>
              <a:rPr lang="en-US" altLang="zh-CN" sz="2800" dirty="0">
                <a:solidFill>
                  <a:srgbClr val="00FFFF"/>
                </a:solidFill>
                <a:effectLst>
                  <a:outerShdw blurRad="38100" dist="38100" dir="2700000" algn="tl">
                    <a:srgbClr val="000000"/>
                  </a:outerShdw>
                </a:effectLst>
              </a:rPr>
              <a:t>COMMIT</a:t>
            </a:r>
            <a:r>
              <a:rPr lang="zh-CN" altLang="en-US" sz="2800" dirty="0">
                <a:solidFill>
                  <a:srgbClr val="CCFFCC"/>
                </a:solidFill>
                <a:effectLst>
                  <a:outerShdw blurRad="38100" dist="38100" dir="2700000" algn="tl">
                    <a:srgbClr val="000000"/>
                  </a:outerShdw>
                </a:effectLst>
              </a:rPr>
              <a:t>表示提交事务，即确认本次事务的所有操作，数据库将存储本次事务处理的结果。</a:t>
            </a:r>
          </a:p>
          <a:p>
            <a:pPr algn="just">
              <a:spcBef>
                <a:spcPct val="20000"/>
              </a:spcBef>
              <a:spcAft>
                <a:spcPct val="0"/>
              </a:spcAft>
              <a:buSzTx/>
              <a:buFontTx/>
              <a:buNone/>
              <a:defRPr/>
            </a:pPr>
            <a:r>
              <a:rPr lang="en-US" altLang="zh-CN" sz="2800" dirty="0">
                <a:solidFill>
                  <a:srgbClr val="00FFFF"/>
                </a:solidFill>
                <a:effectLst>
                  <a:outerShdw blurRad="38100" dist="38100" dir="2700000" algn="tl">
                    <a:srgbClr val="000000"/>
                  </a:outerShdw>
                </a:effectLst>
              </a:rPr>
              <a:t>ROLLBACK</a:t>
            </a:r>
            <a:r>
              <a:rPr lang="zh-CN" altLang="en-US" sz="2800" dirty="0">
                <a:solidFill>
                  <a:srgbClr val="CCFFCC"/>
                </a:solidFill>
                <a:effectLst>
                  <a:outerShdw blurRad="38100" dist="38100" dir="2700000" algn="tl">
                    <a:srgbClr val="000000"/>
                  </a:outerShdw>
                </a:effectLst>
              </a:rPr>
              <a:t>表示回滚事务，即取消本次事务的所有操作，使数据库回到本次事务前的状态。</a:t>
            </a:r>
          </a:p>
        </p:txBody>
      </p:sp>
    </p:spTree>
  </p:cSld>
  <p:clrMapOvr>
    <a:masterClrMapping/>
  </p:clrMapOvr>
  <p:transition spd="med">
    <p:random/>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1127448" y="66392"/>
            <a:ext cx="3963759"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事务的</a:t>
            </a:r>
            <a:r>
              <a:rPr kumimoji="1" lang="en-US" altLang="zh-CN" sz="4000" b="1" kern="1200" dirty="0">
                <a:solidFill>
                  <a:srgbClr val="FFFFCC"/>
                </a:solidFill>
                <a:effectLst>
                  <a:outerShdw blurRad="38100" dist="38100" dir="2700000" algn="tl">
                    <a:srgbClr val="000000"/>
                  </a:outerShdw>
                </a:effectLst>
                <a:latin typeface="Arial" pitchFamily="34" charset="0"/>
              </a:rPr>
              <a:t>ACID</a:t>
            </a:r>
            <a:r>
              <a:rPr kumimoji="1" lang="zh-CN" altLang="en-US" sz="4000" b="1" kern="1200" dirty="0">
                <a:solidFill>
                  <a:srgbClr val="FFFFCC"/>
                </a:solidFill>
                <a:effectLst>
                  <a:outerShdw blurRad="38100" dist="38100" dir="2700000" algn="tl">
                    <a:srgbClr val="000000"/>
                  </a:outerShdw>
                </a:effectLst>
                <a:latin typeface="Arial" pitchFamily="34" charset="0"/>
              </a:rPr>
              <a:t>特性</a:t>
            </a:r>
          </a:p>
        </p:txBody>
      </p:sp>
      <p:sp>
        <p:nvSpPr>
          <p:cNvPr id="1152005" name="Rectangle 5"/>
          <p:cNvSpPr>
            <a:spLocks noChangeArrowheads="1"/>
          </p:cNvSpPr>
          <p:nvPr/>
        </p:nvSpPr>
        <p:spPr bwMode="auto">
          <a:xfrm>
            <a:off x="1003528" y="1010872"/>
            <a:ext cx="10311993" cy="381000"/>
          </a:xfrm>
          <a:prstGeom prst="rect">
            <a:avLst/>
          </a:prstGeom>
          <a:noFill/>
          <a:ln w="12700" cap="sq">
            <a:noFill/>
            <a:miter lim="800000"/>
            <a:headEnd/>
            <a:tailEnd/>
          </a:ln>
          <a:effectLst/>
        </p:spPr>
        <p:txBody>
          <a:bodyPr lIns="0" tIns="0" rIns="0" bIns="0"/>
          <a:lstStyle/>
          <a:p>
            <a:pPr marL="198438" indent="-198438">
              <a:spcAft>
                <a:spcPct val="0"/>
              </a:spcAft>
              <a:buSzTx/>
              <a:buFontTx/>
              <a:buChar char="•"/>
              <a:tabLst>
                <a:tab pos="1612900" algn="l"/>
              </a:tabLst>
              <a:defRPr/>
            </a:pPr>
            <a:r>
              <a:rPr lang="zh-CN" altLang="en-US" dirty="0">
                <a:solidFill>
                  <a:srgbClr val="00FFFF"/>
                </a:solidFill>
                <a:effectLst>
                  <a:outerShdw blurRad="38100" dist="38100" dir="2700000" algn="tl">
                    <a:srgbClr val="000000"/>
                  </a:outerShdw>
                </a:effectLst>
                <a:latin typeface="Arial" charset="0"/>
              </a:rPr>
              <a:t>原子性</a:t>
            </a:r>
            <a:r>
              <a:rPr lang="en-US" altLang="zh-CN" dirty="0">
                <a:solidFill>
                  <a:srgbClr val="00FFFF"/>
                </a:solidFill>
                <a:effectLst>
                  <a:outerShdw blurRad="38100" dist="38100" dir="2700000" algn="tl">
                    <a:srgbClr val="000000"/>
                  </a:outerShdw>
                </a:effectLst>
                <a:latin typeface="Arial" charset="0"/>
              </a:rPr>
              <a:t>(Atomicity)</a:t>
            </a:r>
          </a:p>
          <a:p>
            <a:pPr marL="198438" indent="-198438">
              <a:spcAft>
                <a:spcPct val="0"/>
              </a:spcAft>
              <a:buSzTx/>
              <a:tabLst>
                <a:tab pos="1612900" algn="l"/>
              </a:tabLst>
              <a:defRPr/>
            </a:pPr>
            <a:r>
              <a:rPr lang="zh-CN" altLang="en-US" dirty="0">
                <a:solidFill>
                  <a:srgbClr val="CCFFCC"/>
                </a:solidFill>
                <a:effectLst>
                  <a:outerShdw blurRad="38100" dist="38100" dir="2700000" algn="tl">
                    <a:srgbClr val="000000"/>
                  </a:outerShdw>
                </a:effectLst>
                <a:latin typeface="Arial" charset="0"/>
              </a:rPr>
              <a:t>	事务中的诸操作在整体上是不可分割的，这些操作要么全做要么全不做。</a:t>
            </a:r>
          </a:p>
          <a:p>
            <a:pPr marL="198438" indent="-198438">
              <a:spcBef>
                <a:spcPts val="1800"/>
              </a:spcBef>
              <a:spcAft>
                <a:spcPct val="0"/>
              </a:spcAft>
              <a:buSzTx/>
              <a:buFontTx/>
              <a:buChar char="•"/>
              <a:tabLst>
                <a:tab pos="1612900" algn="l"/>
              </a:tabLst>
              <a:defRPr/>
            </a:pPr>
            <a:r>
              <a:rPr lang="zh-CN" altLang="en-US" dirty="0">
                <a:solidFill>
                  <a:srgbClr val="00FFFF"/>
                </a:solidFill>
                <a:effectLst>
                  <a:outerShdw blurRad="38100" dist="38100" dir="2700000" algn="tl">
                    <a:srgbClr val="000000"/>
                  </a:outerShdw>
                </a:effectLst>
                <a:latin typeface="Arial" charset="0"/>
              </a:rPr>
              <a:t>一致性</a:t>
            </a:r>
            <a:r>
              <a:rPr lang="en-US" altLang="zh-CN" dirty="0">
                <a:solidFill>
                  <a:srgbClr val="00FFFF"/>
                </a:solidFill>
                <a:effectLst>
                  <a:outerShdw blurRad="38100" dist="38100" dir="2700000" algn="tl">
                    <a:srgbClr val="000000"/>
                  </a:outerShdw>
                </a:effectLst>
                <a:latin typeface="Arial" charset="0"/>
              </a:rPr>
              <a:t>(Consistency)</a:t>
            </a:r>
          </a:p>
          <a:p>
            <a:pPr marL="198438" indent="-198438">
              <a:spcAft>
                <a:spcPct val="0"/>
              </a:spcAft>
              <a:buSzTx/>
              <a:tabLst>
                <a:tab pos="1612900" algn="l"/>
              </a:tabLst>
              <a:defRPr/>
            </a:pPr>
            <a:r>
              <a:rPr lang="zh-CN" altLang="en-US" dirty="0">
                <a:solidFill>
                  <a:srgbClr val="CCFFCC"/>
                </a:solidFill>
                <a:effectLst>
                  <a:outerShdw blurRad="38100" dist="38100" dir="2700000" algn="tl">
                    <a:srgbClr val="000000"/>
                  </a:outerShdw>
                </a:effectLst>
                <a:latin typeface="Arial" charset="0"/>
              </a:rPr>
              <a:t>	事务的执行结果必须使数据库从一个一致性状态转变到另一个一致性状态。</a:t>
            </a:r>
          </a:p>
          <a:p>
            <a:pPr marL="198438" indent="-198438">
              <a:spcBef>
                <a:spcPts val="1800"/>
              </a:spcBef>
              <a:spcAft>
                <a:spcPct val="0"/>
              </a:spcAft>
              <a:buSzTx/>
              <a:buFontTx/>
              <a:buChar char="•"/>
              <a:tabLst>
                <a:tab pos="1612900" algn="l"/>
              </a:tabLst>
              <a:defRPr/>
            </a:pPr>
            <a:r>
              <a:rPr lang="zh-CN" altLang="en-US" dirty="0">
                <a:solidFill>
                  <a:srgbClr val="00FFFF"/>
                </a:solidFill>
                <a:effectLst>
                  <a:outerShdw blurRad="38100" dist="38100" dir="2700000" algn="tl">
                    <a:srgbClr val="000000"/>
                  </a:outerShdw>
                </a:effectLst>
                <a:latin typeface="Arial" charset="0"/>
              </a:rPr>
              <a:t>隔离性</a:t>
            </a:r>
            <a:r>
              <a:rPr lang="en-US" altLang="zh-CN" dirty="0">
                <a:solidFill>
                  <a:srgbClr val="00FFFF"/>
                </a:solidFill>
                <a:effectLst>
                  <a:outerShdw blurRad="38100" dist="38100" dir="2700000" algn="tl">
                    <a:srgbClr val="000000"/>
                  </a:outerShdw>
                </a:effectLst>
                <a:latin typeface="Arial" charset="0"/>
              </a:rPr>
              <a:t>(Isolation)</a:t>
            </a:r>
          </a:p>
          <a:p>
            <a:pPr marL="198438" indent="-198438">
              <a:spcAft>
                <a:spcPct val="0"/>
              </a:spcAft>
              <a:buSzTx/>
              <a:tabLst>
                <a:tab pos="1612900" algn="l"/>
              </a:tabLst>
              <a:defRPr/>
            </a:pPr>
            <a:r>
              <a:rPr lang="zh-CN" altLang="en-US" dirty="0">
                <a:solidFill>
                  <a:srgbClr val="CCFFCC"/>
                </a:solidFill>
                <a:effectLst>
                  <a:outerShdw blurRad="38100" dist="38100" dir="2700000" algn="tl">
                    <a:srgbClr val="000000"/>
                  </a:outerShdw>
                </a:effectLst>
                <a:latin typeface="Arial" charset="0"/>
              </a:rPr>
              <a:t>	各事务间相互隔离，不能相互干扰。</a:t>
            </a:r>
          </a:p>
          <a:p>
            <a:pPr marL="198438" indent="-198438">
              <a:spcBef>
                <a:spcPts val="1800"/>
              </a:spcBef>
              <a:spcAft>
                <a:spcPct val="0"/>
              </a:spcAft>
              <a:buSzTx/>
              <a:buFontTx/>
              <a:buChar char="•"/>
              <a:tabLst>
                <a:tab pos="1612900" algn="l"/>
              </a:tabLst>
              <a:defRPr/>
            </a:pPr>
            <a:r>
              <a:rPr lang="zh-CN" altLang="en-US" dirty="0">
                <a:solidFill>
                  <a:srgbClr val="00FFFF"/>
                </a:solidFill>
                <a:effectLst>
                  <a:outerShdw blurRad="38100" dist="38100" dir="2700000" algn="tl">
                    <a:srgbClr val="000000"/>
                  </a:outerShdw>
                </a:effectLst>
                <a:latin typeface="Arial" charset="0"/>
              </a:rPr>
              <a:t>持续性</a:t>
            </a:r>
            <a:r>
              <a:rPr lang="en-US" altLang="zh-CN" dirty="0">
                <a:solidFill>
                  <a:srgbClr val="00FFFF"/>
                </a:solidFill>
                <a:effectLst>
                  <a:outerShdw blurRad="38100" dist="38100" dir="2700000" algn="tl">
                    <a:srgbClr val="000000"/>
                  </a:outerShdw>
                </a:effectLst>
                <a:latin typeface="Arial" charset="0"/>
              </a:rPr>
              <a:t>(Durability)</a:t>
            </a:r>
          </a:p>
          <a:p>
            <a:pPr marL="198438" indent="-198438">
              <a:spcAft>
                <a:spcPct val="0"/>
              </a:spcAft>
              <a:buSzTx/>
              <a:tabLst>
                <a:tab pos="1612900" algn="l"/>
              </a:tabLst>
              <a:defRPr/>
            </a:pPr>
            <a:r>
              <a:rPr lang="zh-CN" altLang="en-US" dirty="0">
                <a:solidFill>
                  <a:srgbClr val="CCFFCC"/>
                </a:solidFill>
                <a:effectLst>
                  <a:outerShdw blurRad="38100" dist="38100" dir="2700000" algn="tl">
                    <a:srgbClr val="000000"/>
                  </a:outerShdw>
                </a:effectLst>
                <a:latin typeface="Arial" charset="0"/>
              </a:rPr>
              <a:t>	事务完成后的结果是永久性的。</a:t>
            </a:r>
          </a:p>
        </p:txBody>
      </p:sp>
    </p:spTree>
  </p:cSld>
  <p:clrMapOvr>
    <a:masterClrMapping/>
  </p:clrMapOvr>
  <p:transition spd="med">
    <p:random/>
    <p:sndAc>
      <p:stSnd>
        <p:snd r:embed="rId2" name="arrow.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Rectangle 10"/>
          <p:cNvSpPr>
            <a:spLocks noGrp="1" noChangeArrowheads="1"/>
          </p:cNvSpPr>
          <p:nvPr>
            <p:ph type="title"/>
          </p:nvPr>
        </p:nvSpPr>
        <p:spPr>
          <a:xfrm>
            <a:off x="1109589" y="63395"/>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并发事务</a:t>
            </a:r>
          </a:p>
        </p:txBody>
      </p:sp>
      <p:sp>
        <p:nvSpPr>
          <p:cNvPr id="1153027" name="Rectangle 3"/>
          <p:cNvSpPr>
            <a:spLocks noGrp="1" noChangeArrowheads="1"/>
          </p:cNvSpPr>
          <p:nvPr>
            <p:ph idx="1"/>
          </p:nvPr>
        </p:nvSpPr>
        <p:spPr>
          <a:xfrm>
            <a:off x="731404" y="959029"/>
            <a:ext cx="10729192" cy="2463800"/>
          </a:xfrm>
        </p:spPr>
        <p:txBody>
          <a:bodyPr/>
          <a:lstStyle/>
          <a:p>
            <a:pPr eaLnBrk="1" hangingPunct="1">
              <a:defRPr/>
            </a:pPr>
            <a:r>
              <a:rPr kumimoji="1" lang="zh-CN" altLang="zh-CN" dirty="0">
                <a:latin typeface="Arial" charset="0"/>
              </a:rPr>
              <a:t>DBMS的并发控制是以事务为单位进行的</a:t>
            </a:r>
            <a:r>
              <a:rPr kumimoji="1" lang="zh-CN" altLang="en-US" dirty="0">
                <a:latin typeface="Arial" charset="0"/>
              </a:rPr>
              <a:t>，旨在</a:t>
            </a:r>
            <a:r>
              <a:rPr kumimoji="1" lang="zh-CN" altLang="zh-CN" dirty="0">
                <a:latin typeface="Arial" charset="0"/>
              </a:rPr>
              <a:t>改善系统资源利用率</a:t>
            </a:r>
            <a:r>
              <a:rPr kumimoji="1" lang="zh-CN" altLang="en-US" dirty="0">
                <a:latin typeface="Arial" charset="0"/>
              </a:rPr>
              <a:t>，提高各事务的并行执行效率。</a:t>
            </a:r>
          </a:p>
          <a:p>
            <a:pPr eaLnBrk="1" hangingPunct="1">
              <a:defRPr/>
            </a:pPr>
            <a:r>
              <a:rPr kumimoji="1" lang="zh-CN" altLang="zh-CN" dirty="0">
                <a:latin typeface="Arial" charset="0"/>
              </a:rPr>
              <a:t>多个事务</a:t>
            </a:r>
            <a:r>
              <a:rPr kumimoji="1" lang="zh-CN" altLang="en-US" dirty="0">
                <a:latin typeface="Arial" charset="0"/>
              </a:rPr>
              <a:t>是按</a:t>
            </a:r>
            <a:r>
              <a:rPr kumimoji="1" lang="zh-CN" altLang="zh-CN" dirty="0">
                <a:latin typeface="Arial" charset="0"/>
              </a:rPr>
              <a:t>顺序执行</a:t>
            </a:r>
            <a:r>
              <a:rPr kumimoji="1" lang="zh-CN" altLang="en-US" dirty="0">
                <a:latin typeface="Arial" charset="0"/>
              </a:rPr>
              <a:t>的</a:t>
            </a:r>
            <a:r>
              <a:rPr kumimoji="1" lang="zh-CN" altLang="zh-CN" dirty="0">
                <a:latin typeface="Arial" charset="0"/>
              </a:rPr>
              <a:t>，即一个事务执行完全结束后，另一个事务才开始，称</a:t>
            </a:r>
            <a:r>
              <a:rPr kumimoji="1" lang="zh-CN" altLang="en-US" dirty="0">
                <a:latin typeface="Arial" charset="0"/>
              </a:rPr>
              <a:t>为</a:t>
            </a:r>
            <a:r>
              <a:rPr kumimoji="1" lang="zh-CN" altLang="zh-CN" dirty="0">
                <a:solidFill>
                  <a:srgbClr val="00FFFF"/>
                </a:solidFill>
                <a:latin typeface="Arial" charset="0"/>
              </a:rPr>
              <a:t>串行访问</a:t>
            </a:r>
            <a:r>
              <a:rPr kumimoji="1" lang="zh-CN" altLang="zh-CN" dirty="0">
                <a:latin typeface="Arial" charset="0"/>
              </a:rPr>
              <a:t>(Serial access)。</a:t>
            </a:r>
            <a:r>
              <a:rPr kumimoji="1" lang="zh-CN" altLang="en-US" dirty="0">
                <a:latin typeface="Arial" charset="0"/>
              </a:rPr>
              <a:t>如</a:t>
            </a:r>
            <a:r>
              <a:rPr kumimoji="1" lang="en-US" altLang="zh-CN" dirty="0">
                <a:latin typeface="Arial" charset="0"/>
              </a:rPr>
              <a:t>T2</a:t>
            </a:r>
            <a:r>
              <a:rPr kumimoji="1" lang="zh-CN" altLang="en-US" dirty="0">
                <a:latin typeface="Arial" charset="0"/>
              </a:rPr>
              <a:t>和</a:t>
            </a:r>
            <a:r>
              <a:rPr kumimoji="1" lang="en-US" altLang="zh-CN" dirty="0">
                <a:latin typeface="Arial" charset="0"/>
              </a:rPr>
              <a:t>T3</a:t>
            </a:r>
            <a:r>
              <a:rPr kumimoji="1" lang="zh-CN" altLang="en-US" dirty="0">
                <a:latin typeface="Arial" charset="0"/>
              </a:rPr>
              <a:t>。</a:t>
            </a:r>
            <a:endParaRPr kumimoji="1" lang="zh-CN" altLang="zh-CN" dirty="0">
              <a:latin typeface="Arial" charset="0"/>
            </a:endParaRPr>
          </a:p>
          <a:p>
            <a:pPr eaLnBrk="1" hangingPunct="1">
              <a:defRPr/>
            </a:pPr>
            <a:r>
              <a:rPr kumimoji="1" lang="zh-CN" altLang="zh-CN" dirty="0">
                <a:latin typeface="Arial" charset="0"/>
              </a:rPr>
              <a:t>如果多个事务可以在时间上重叠执行，称为</a:t>
            </a:r>
            <a:r>
              <a:rPr kumimoji="1" lang="zh-CN" altLang="zh-CN" dirty="0">
                <a:solidFill>
                  <a:srgbClr val="00FFFF"/>
                </a:solidFill>
                <a:latin typeface="Arial" charset="0"/>
              </a:rPr>
              <a:t>并发访问</a:t>
            </a:r>
            <a:r>
              <a:rPr kumimoji="1" lang="zh-CN" altLang="zh-CN" dirty="0">
                <a:latin typeface="Arial" charset="0"/>
              </a:rPr>
              <a:t>(Concurrent access)。</a:t>
            </a:r>
            <a:r>
              <a:rPr kumimoji="1" lang="zh-CN" altLang="en-US" dirty="0">
                <a:latin typeface="Arial" charset="0"/>
              </a:rPr>
              <a:t>如</a:t>
            </a:r>
            <a:r>
              <a:rPr kumimoji="1" lang="en-US" altLang="zh-CN" dirty="0">
                <a:latin typeface="Arial" charset="0"/>
              </a:rPr>
              <a:t>T1</a:t>
            </a:r>
            <a:r>
              <a:rPr kumimoji="1" lang="zh-CN" altLang="en-US" dirty="0">
                <a:latin typeface="Arial" charset="0"/>
              </a:rPr>
              <a:t>和</a:t>
            </a:r>
            <a:r>
              <a:rPr kumimoji="1" lang="en-US" altLang="zh-CN" dirty="0">
                <a:latin typeface="Arial" charset="0"/>
              </a:rPr>
              <a:t>T2</a:t>
            </a:r>
            <a:r>
              <a:rPr kumimoji="1" lang="zh-CN" altLang="en-US" dirty="0">
                <a:latin typeface="Arial" charset="0"/>
              </a:rPr>
              <a:t>，</a:t>
            </a:r>
            <a:r>
              <a:rPr kumimoji="1" lang="en-US" altLang="zh-CN" dirty="0">
                <a:latin typeface="Arial" charset="0"/>
              </a:rPr>
              <a:t>T1</a:t>
            </a:r>
            <a:r>
              <a:rPr kumimoji="1" lang="zh-CN" altLang="en-US" dirty="0">
                <a:latin typeface="Arial" charset="0"/>
              </a:rPr>
              <a:t>和</a:t>
            </a:r>
            <a:r>
              <a:rPr kumimoji="1" lang="en-US" altLang="zh-CN" dirty="0">
                <a:latin typeface="Arial" charset="0"/>
              </a:rPr>
              <a:t>T3</a:t>
            </a:r>
            <a:r>
              <a:rPr kumimoji="1" lang="zh-CN" altLang="en-US" dirty="0">
                <a:latin typeface="Arial" charset="0"/>
              </a:rPr>
              <a:t>。</a:t>
            </a:r>
            <a:endParaRPr kumimoji="1" lang="zh-CN" altLang="zh-CN" dirty="0">
              <a:latin typeface="Arial" charset="0"/>
            </a:endParaRPr>
          </a:p>
        </p:txBody>
      </p:sp>
      <p:sp>
        <p:nvSpPr>
          <p:cNvPr id="1153028" name="Freeform 4"/>
          <p:cNvSpPr>
            <a:spLocks/>
          </p:cNvSpPr>
          <p:nvPr/>
        </p:nvSpPr>
        <p:spPr bwMode="auto">
          <a:xfrm>
            <a:off x="2208214" y="5142334"/>
            <a:ext cx="7570787" cy="323850"/>
          </a:xfrm>
          <a:custGeom>
            <a:avLst/>
            <a:gdLst/>
            <a:ahLst/>
            <a:cxnLst>
              <a:cxn ang="0">
                <a:pos x="0" y="204"/>
              </a:cxn>
              <a:cxn ang="0">
                <a:pos x="472" y="204"/>
              </a:cxn>
              <a:cxn ang="0">
                <a:pos x="472" y="0"/>
              </a:cxn>
              <a:cxn ang="0">
                <a:pos x="3409" y="2"/>
              </a:cxn>
              <a:cxn ang="0">
                <a:pos x="3409" y="194"/>
              </a:cxn>
              <a:cxn ang="0">
                <a:pos x="4769" y="194"/>
              </a:cxn>
            </a:cxnLst>
            <a:rect l="0" t="0" r="r" b="b"/>
            <a:pathLst>
              <a:path w="4769" h="204">
                <a:moveTo>
                  <a:pt x="0" y="204"/>
                </a:moveTo>
                <a:lnTo>
                  <a:pt x="472" y="204"/>
                </a:lnTo>
                <a:lnTo>
                  <a:pt x="472" y="0"/>
                </a:lnTo>
                <a:lnTo>
                  <a:pt x="3409" y="2"/>
                </a:lnTo>
                <a:lnTo>
                  <a:pt x="3409" y="194"/>
                </a:lnTo>
                <a:lnTo>
                  <a:pt x="4769" y="194"/>
                </a:lnTo>
              </a:path>
            </a:pathLst>
          </a:custGeom>
          <a:noFill/>
          <a:ln w="28575" cap="sq" cmpd="sng">
            <a:solidFill>
              <a:schemeClr val="tx1"/>
            </a:solidFill>
            <a:prstDash val="solid"/>
            <a:round/>
            <a:headEnd type="none" w="med" len="med"/>
            <a:tailEnd type="none" w="med" len="med"/>
          </a:ln>
          <a:effectLst/>
        </p:spPr>
        <p:txBody>
          <a:bodyPr lIns="0" tIns="0" rIns="0" bIns="0"/>
          <a:lstStyle/>
          <a:p>
            <a:pPr>
              <a:defRPr/>
            </a:pPr>
            <a:endParaRPr lang="zh-CN" altLang="en-US"/>
          </a:p>
        </p:txBody>
      </p:sp>
      <p:sp>
        <p:nvSpPr>
          <p:cNvPr id="1153029" name="Freeform 5"/>
          <p:cNvSpPr>
            <a:spLocks/>
          </p:cNvSpPr>
          <p:nvPr/>
        </p:nvSpPr>
        <p:spPr bwMode="auto">
          <a:xfrm>
            <a:off x="2208214" y="5615409"/>
            <a:ext cx="7570787" cy="330200"/>
          </a:xfrm>
          <a:custGeom>
            <a:avLst/>
            <a:gdLst/>
            <a:ahLst/>
            <a:cxnLst>
              <a:cxn ang="0">
                <a:pos x="0" y="207"/>
              </a:cxn>
              <a:cxn ang="0">
                <a:pos x="705" y="208"/>
              </a:cxn>
              <a:cxn ang="0">
                <a:pos x="705" y="0"/>
              </a:cxn>
              <a:cxn ang="0">
                <a:pos x="1153" y="0"/>
              </a:cxn>
              <a:cxn ang="0">
                <a:pos x="1153" y="200"/>
              </a:cxn>
              <a:cxn ang="0">
                <a:pos x="4769" y="197"/>
              </a:cxn>
            </a:cxnLst>
            <a:rect l="0" t="0" r="r" b="b"/>
            <a:pathLst>
              <a:path w="4769" h="208">
                <a:moveTo>
                  <a:pt x="0" y="207"/>
                </a:moveTo>
                <a:lnTo>
                  <a:pt x="705" y="208"/>
                </a:lnTo>
                <a:lnTo>
                  <a:pt x="705" y="0"/>
                </a:lnTo>
                <a:lnTo>
                  <a:pt x="1153" y="0"/>
                </a:lnTo>
                <a:lnTo>
                  <a:pt x="1153" y="200"/>
                </a:lnTo>
                <a:lnTo>
                  <a:pt x="4769" y="197"/>
                </a:lnTo>
              </a:path>
            </a:pathLst>
          </a:custGeom>
          <a:noFill/>
          <a:ln w="28575" cap="sq" cmpd="sng">
            <a:solidFill>
              <a:srgbClr val="66FF99"/>
            </a:solidFill>
            <a:prstDash val="solid"/>
            <a:round/>
            <a:headEnd type="none" w="med" len="med"/>
            <a:tailEnd type="none" w="med" len="med"/>
          </a:ln>
          <a:effectLst/>
        </p:spPr>
        <p:txBody>
          <a:bodyPr lIns="0" tIns="0" rIns="0" bIns="0"/>
          <a:lstStyle/>
          <a:p>
            <a:pPr>
              <a:defRPr/>
            </a:pPr>
            <a:endParaRPr lang="zh-CN" altLang="en-US"/>
          </a:p>
        </p:txBody>
      </p:sp>
      <p:sp>
        <p:nvSpPr>
          <p:cNvPr id="1153030" name="Freeform 6"/>
          <p:cNvSpPr>
            <a:spLocks/>
          </p:cNvSpPr>
          <p:nvPr/>
        </p:nvSpPr>
        <p:spPr bwMode="auto">
          <a:xfrm>
            <a:off x="2208214" y="6148809"/>
            <a:ext cx="7570787" cy="330200"/>
          </a:xfrm>
          <a:custGeom>
            <a:avLst/>
            <a:gdLst/>
            <a:ahLst/>
            <a:cxnLst>
              <a:cxn ang="0">
                <a:pos x="0" y="205"/>
              </a:cxn>
              <a:cxn ang="0">
                <a:pos x="1449" y="208"/>
              </a:cxn>
              <a:cxn ang="0">
                <a:pos x="1449" y="0"/>
              </a:cxn>
              <a:cxn ang="0">
                <a:pos x="2553" y="0"/>
              </a:cxn>
              <a:cxn ang="0">
                <a:pos x="2553" y="192"/>
              </a:cxn>
              <a:cxn ang="0">
                <a:pos x="4769" y="195"/>
              </a:cxn>
            </a:cxnLst>
            <a:rect l="0" t="0" r="r" b="b"/>
            <a:pathLst>
              <a:path w="4769" h="208">
                <a:moveTo>
                  <a:pt x="0" y="205"/>
                </a:moveTo>
                <a:lnTo>
                  <a:pt x="1449" y="208"/>
                </a:lnTo>
                <a:lnTo>
                  <a:pt x="1449" y="0"/>
                </a:lnTo>
                <a:lnTo>
                  <a:pt x="2553" y="0"/>
                </a:lnTo>
                <a:lnTo>
                  <a:pt x="2553" y="192"/>
                </a:lnTo>
                <a:lnTo>
                  <a:pt x="4769" y="195"/>
                </a:lnTo>
              </a:path>
            </a:pathLst>
          </a:custGeom>
          <a:noFill/>
          <a:ln w="28575" cap="sq" cmpd="sng">
            <a:solidFill>
              <a:srgbClr val="FFFF00"/>
            </a:solidFill>
            <a:prstDash val="solid"/>
            <a:round/>
            <a:headEnd type="none" w="med" len="med"/>
            <a:tailEnd type="none" w="med" len="med"/>
          </a:ln>
          <a:effectLst/>
        </p:spPr>
        <p:txBody>
          <a:bodyPr lIns="0" tIns="0" rIns="0" bIns="0"/>
          <a:lstStyle/>
          <a:p>
            <a:pPr>
              <a:defRPr/>
            </a:pPr>
            <a:endParaRPr lang="zh-CN" altLang="en-US"/>
          </a:p>
        </p:txBody>
      </p:sp>
      <p:sp>
        <p:nvSpPr>
          <p:cNvPr id="1153031" name="Rectangle 7"/>
          <p:cNvSpPr>
            <a:spLocks noChangeArrowheads="1"/>
          </p:cNvSpPr>
          <p:nvPr/>
        </p:nvSpPr>
        <p:spPr bwMode="auto">
          <a:xfrm>
            <a:off x="2208214" y="5085184"/>
            <a:ext cx="359073" cy="369332"/>
          </a:xfrm>
          <a:prstGeom prst="rect">
            <a:avLst/>
          </a:prstGeom>
          <a:noFill/>
          <a:ln w="12700" cap="sq" algn="ctr">
            <a:noFill/>
            <a:miter lim="800000"/>
            <a:headEnd/>
            <a:tailEnd/>
          </a:ln>
          <a:effectLst/>
        </p:spPr>
        <p:txBody>
          <a:bodyPr wrap="none" lIns="0" tIns="0" rIns="0" bIns="0">
            <a:spAutoFit/>
          </a:bodyPr>
          <a:lstStyle/>
          <a:p>
            <a:pPr>
              <a:buSzTx/>
              <a:buFontTx/>
              <a:buNone/>
              <a:defRPr/>
            </a:pPr>
            <a:r>
              <a:rPr lang="en-US" altLang="zh-CN" sz="2400">
                <a:effectLst>
                  <a:outerShdw blurRad="38100" dist="38100" dir="2700000" algn="tl">
                    <a:srgbClr val="000000"/>
                  </a:outerShdw>
                </a:effectLst>
                <a:latin typeface="Arial" charset="0"/>
              </a:rPr>
              <a:t>T1</a:t>
            </a:r>
            <a:endParaRPr lang="zh-CN" altLang="en-US" sz="2400">
              <a:effectLst>
                <a:outerShdw blurRad="38100" dist="38100" dir="2700000" algn="tl">
                  <a:srgbClr val="000000"/>
                </a:outerShdw>
              </a:effectLst>
              <a:latin typeface="Arial" charset="0"/>
            </a:endParaRPr>
          </a:p>
        </p:txBody>
      </p:sp>
      <p:sp>
        <p:nvSpPr>
          <p:cNvPr id="1153032" name="Rectangle 8"/>
          <p:cNvSpPr>
            <a:spLocks noChangeArrowheads="1"/>
          </p:cNvSpPr>
          <p:nvPr/>
        </p:nvSpPr>
        <p:spPr bwMode="auto">
          <a:xfrm>
            <a:off x="2208214" y="5610646"/>
            <a:ext cx="359073" cy="369332"/>
          </a:xfrm>
          <a:prstGeom prst="rect">
            <a:avLst/>
          </a:prstGeom>
          <a:noFill/>
          <a:ln w="12700" cap="sq" algn="ctr">
            <a:noFill/>
            <a:miter lim="800000"/>
            <a:headEnd/>
            <a:tailEnd/>
          </a:ln>
          <a:effectLst/>
        </p:spPr>
        <p:txBody>
          <a:bodyPr wrap="none" lIns="0" tIns="0" rIns="0" bIns="0">
            <a:spAutoFit/>
          </a:bodyPr>
          <a:lstStyle/>
          <a:p>
            <a:pPr>
              <a:buSzTx/>
              <a:buFontTx/>
              <a:buNone/>
              <a:defRPr/>
            </a:pPr>
            <a:r>
              <a:rPr lang="en-US" altLang="zh-CN" sz="2400">
                <a:solidFill>
                  <a:srgbClr val="66FF99"/>
                </a:solidFill>
                <a:effectLst>
                  <a:outerShdw blurRad="38100" dist="38100" dir="2700000" algn="tl">
                    <a:srgbClr val="000000"/>
                  </a:outerShdw>
                </a:effectLst>
                <a:latin typeface="Arial" charset="0"/>
              </a:rPr>
              <a:t>T2</a:t>
            </a:r>
            <a:endParaRPr lang="zh-CN" altLang="en-US" sz="2400">
              <a:solidFill>
                <a:srgbClr val="66FF99"/>
              </a:solidFill>
              <a:effectLst>
                <a:outerShdw blurRad="38100" dist="38100" dir="2700000" algn="tl">
                  <a:srgbClr val="000000"/>
                </a:outerShdw>
              </a:effectLst>
              <a:latin typeface="Arial" charset="0"/>
            </a:endParaRPr>
          </a:p>
        </p:txBody>
      </p:sp>
      <p:sp>
        <p:nvSpPr>
          <p:cNvPr id="1153033" name="Rectangle 9"/>
          <p:cNvSpPr>
            <a:spLocks noChangeArrowheads="1"/>
          </p:cNvSpPr>
          <p:nvPr/>
        </p:nvSpPr>
        <p:spPr bwMode="auto">
          <a:xfrm>
            <a:off x="2208214" y="6115471"/>
            <a:ext cx="359073" cy="369332"/>
          </a:xfrm>
          <a:prstGeom prst="rect">
            <a:avLst/>
          </a:prstGeom>
          <a:noFill/>
          <a:ln w="12700" cap="sq" algn="ctr">
            <a:noFill/>
            <a:miter lim="800000"/>
            <a:headEnd/>
            <a:tailEnd/>
          </a:ln>
          <a:effectLst/>
        </p:spPr>
        <p:txBody>
          <a:bodyPr wrap="none" lIns="0" tIns="0" rIns="0" bIns="0">
            <a:spAutoFit/>
          </a:bodyPr>
          <a:lstStyle/>
          <a:p>
            <a:pPr>
              <a:buSzTx/>
              <a:buFontTx/>
              <a:buNone/>
              <a:defRPr/>
            </a:pPr>
            <a:r>
              <a:rPr lang="en-US" altLang="zh-CN" sz="2400">
                <a:solidFill>
                  <a:srgbClr val="FFFF00"/>
                </a:solidFill>
                <a:effectLst>
                  <a:outerShdw blurRad="38100" dist="38100" dir="2700000" algn="tl">
                    <a:srgbClr val="000000"/>
                  </a:outerShdw>
                </a:effectLst>
                <a:latin typeface="Arial" charset="0"/>
              </a:rPr>
              <a:t>T3</a:t>
            </a:r>
            <a:endParaRPr lang="zh-CN" altLang="en-US" sz="2400">
              <a:solidFill>
                <a:srgbClr val="FFFF00"/>
              </a:solidFill>
              <a:effectLst>
                <a:outerShdw blurRad="38100" dist="38100" dir="2700000" algn="tl">
                  <a:srgbClr val="000000"/>
                </a:outerShdw>
              </a:effectLst>
              <a:latin typeface="Arial" charset="0"/>
            </a:endParaRPr>
          </a:p>
        </p:txBody>
      </p:sp>
    </p:spTree>
  </p:cSld>
  <p:clrMapOvr>
    <a:masterClrMapping/>
  </p:clrMapOvr>
  <p:transition spd="med">
    <p:random/>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1988840"/>
            <a:ext cx="2448272"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第一节</a:t>
            </a:r>
          </a:p>
        </p:txBody>
      </p:sp>
      <p:sp>
        <p:nvSpPr>
          <p:cNvPr id="2" name="标题 1"/>
          <p:cNvSpPr>
            <a:spLocks noGrp="1"/>
          </p:cNvSpPr>
          <p:nvPr>
            <p:ph type="title"/>
          </p:nvPr>
        </p:nvSpPr>
        <p:spPr>
          <a:xfrm>
            <a:off x="1271464" y="3356992"/>
            <a:ext cx="9649072"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数据库的安全性</a:t>
            </a:r>
          </a:p>
        </p:txBody>
      </p:sp>
      <p:sp>
        <p:nvSpPr>
          <p:cNvPr id="5" name="标题 1">
            <a:extLst>
              <a:ext uri="{FF2B5EF4-FFF2-40B4-BE49-F238E27FC236}">
                <a16:creationId xmlns:a16="http://schemas.microsoft.com/office/drawing/2014/main" id="{93B11F49-D47E-4865-B643-34FA27C352C5}"/>
              </a:ext>
            </a:extLst>
          </p:cNvPr>
          <p:cNvSpPr txBox="1">
            <a:spLocks/>
          </p:cNvSpPr>
          <p:nvPr/>
        </p:nvSpPr>
        <p:spPr bwMode="auto">
          <a:xfrm>
            <a:off x="983432" y="296696"/>
            <a:ext cx="4284000" cy="39600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第七章  数据库安全保护</a:t>
            </a:r>
          </a:p>
        </p:txBody>
      </p:sp>
    </p:spTree>
    <p:extLst>
      <p:ext uri="{BB962C8B-B14F-4D97-AF65-F5344CB8AC3E}">
        <p14:creationId xmlns:p14="http://schemas.microsoft.com/office/powerpoint/2010/main" val="1044180058"/>
      </p:ext>
    </p:extLst>
  </p:cSld>
  <p:clrMapOvr>
    <a:masterClrMapping/>
  </p:clrMapOvr>
  <p:transition spd="slow">
    <p:wipe dir="r"/>
    <p:sndAc>
      <p:stSnd>
        <p:snd r:embed="rId2" name="arrow.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1039621" y="80937"/>
            <a:ext cx="4249094"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并发所引起的问题</a:t>
            </a:r>
          </a:p>
        </p:txBody>
      </p:sp>
      <p:sp>
        <p:nvSpPr>
          <p:cNvPr id="1154053" name="Rectangle 5"/>
          <p:cNvSpPr>
            <a:spLocks noGrp="1" noChangeArrowheads="1"/>
          </p:cNvSpPr>
          <p:nvPr>
            <p:ph idx="1"/>
          </p:nvPr>
        </p:nvSpPr>
        <p:spPr>
          <a:xfrm>
            <a:off x="1039621" y="993281"/>
            <a:ext cx="2951162" cy="782638"/>
          </a:xfrm>
        </p:spPr>
        <p:txBody>
          <a:bodyPr/>
          <a:lstStyle/>
          <a:p>
            <a:pPr eaLnBrk="1" hangingPunct="1">
              <a:buFont typeface="Wingdings" pitchFamily="2" charset="2"/>
              <a:buNone/>
              <a:defRPr/>
            </a:pPr>
            <a:r>
              <a:rPr kumimoji="1" lang="zh-CN" altLang="en-US" b="1" dirty="0">
                <a:solidFill>
                  <a:srgbClr val="FFFF00"/>
                </a:solidFill>
                <a:latin typeface="楷体_GB2312" pitchFamily="49" charset="-122"/>
              </a:rPr>
              <a:t>① 丢失修改</a:t>
            </a:r>
            <a:endParaRPr kumimoji="1" lang="zh-CN" altLang="zh-CN" b="1" dirty="0">
              <a:solidFill>
                <a:srgbClr val="FFFF00"/>
              </a:solidFill>
              <a:latin typeface="楷体_GB2312" pitchFamily="49" charset="-122"/>
            </a:endParaRPr>
          </a:p>
        </p:txBody>
      </p:sp>
      <p:grpSp>
        <p:nvGrpSpPr>
          <p:cNvPr id="2" name="组合 1">
            <a:extLst>
              <a:ext uri="{FF2B5EF4-FFF2-40B4-BE49-F238E27FC236}">
                <a16:creationId xmlns:a16="http://schemas.microsoft.com/office/drawing/2014/main" id="{DE85DB35-B578-4FFD-BE0A-5DDB9A401E2A}"/>
              </a:ext>
            </a:extLst>
          </p:cNvPr>
          <p:cNvGrpSpPr/>
          <p:nvPr/>
        </p:nvGrpSpPr>
        <p:grpSpPr>
          <a:xfrm>
            <a:off x="1036396" y="1775919"/>
            <a:ext cx="9674720" cy="4225925"/>
            <a:chOff x="1893888" y="1579563"/>
            <a:chExt cx="8012112" cy="4225925"/>
          </a:xfrm>
        </p:grpSpPr>
        <p:sp>
          <p:nvSpPr>
            <p:cNvPr id="1154052" name="Text Box 4"/>
            <p:cNvSpPr txBox="1">
              <a:spLocks noChangeArrowheads="1"/>
            </p:cNvSpPr>
            <p:nvPr/>
          </p:nvSpPr>
          <p:spPr bwMode="auto">
            <a:xfrm>
              <a:off x="2217739" y="5424488"/>
              <a:ext cx="7623175" cy="381000"/>
            </a:xfrm>
            <a:prstGeom prst="rect">
              <a:avLst/>
            </a:prstGeom>
            <a:noFill/>
            <a:ln w="12700" cap="sq">
              <a:noFill/>
              <a:miter lim="800000"/>
              <a:headEnd/>
              <a:tailEnd/>
            </a:ln>
            <a:effectLst/>
          </p:spPr>
          <p:txBody>
            <a:bodyPr lIns="0" tIns="0" rIns="0" bIns="0"/>
            <a:lstStyle/>
            <a:p>
              <a:pPr>
                <a:spcAft>
                  <a:spcPct val="0"/>
                </a:spcAft>
                <a:buSzTx/>
                <a:buFontTx/>
                <a:buNone/>
                <a:defRPr/>
              </a:pPr>
              <a:r>
                <a:rPr lang="zh-CN" altLang="en-US" sz="2800">
                  <a:solidFill>
                    <a:srgbClr val="66FF99"/>
                  </a:solidFill>
                  <a:effectLst>
                    <a:outerShdw blurRad="38100" dist="38100" dir="2700000" algn="tl">
                      <a:srgbClr val="000000"/>
                    </a:outerShdw>
                  </a:effectLst>
                  <a:latin typeface="Times New Roman" pitchFamily="18" charset="0"/>
                </a:rPr>
                <a:t>两个事务</a:t>
              </a:r>
              <a:r>
                <a:rPr lang="en-US" altLang="zh-CN" sz="2800">
                  <a:solidFill>
                    <a:srgbClr val="66FF99"/>
                  </a:solidFill>
                  <a:effectLst>
                    <a:outerShdw blurRad="38100" dist="38100" dir="2700000" algn="tl">
                      <a:srgbClr val="000000"/>
                    </a:outerShdw>
                  </a:effectLst>
                  <a:latin typeface="Times New Roman" pitchFamily="18" charset="0"/>
                </a:rPr>
                <a:t>"</a:t>
              </a:r>
              <a:r>
                <a:rPr lang="zh-CN" altLang="en-US" sz="2800">
                  <a:solidFill>
                    <a:srgbClr val="66FF99"/>
                  </a:solidFill>
                  <a:effectLst>
                    <a:outerShdw blurRad="38100" dist="38100" dir="2700000" algn="tl">
                      <a:srgbClr val="000000"/>
                    </a:outerShdw>
                  </a:effectLst>
                  <a:latin typeface="Times New Roman" pitchFamily="18" charset="0"/>
                </a:rPr>
                <a:t>同时</a:t>
              </a:r>
              <a:r>
                <a:rPr lang="en-US" altLang="zh-CN" sz="2800">
                  <a:solidFill>
                    <a:srgbClr val="66FF99"/>
                  </a:solidFill>
                  <a:effectLst>
                    <a:outerShdw blurRad="38100" dist="38100" dir="2700000" algn="tl">
                      <a:srgbClr val="000000"/>
                    </a:outerShdw>
                  </a:effectLst>
                  <a:latin typeface="Times New Roman" pitchFamily="18" charset="0"/>
                </a:rPr>
                <a:t>"</a:t>
              </a:r>
              <a:r>
                <a:rPr lang="zh-CN" altLang="en-US" sz="2800">
                  <a:solidFill>
                    <a:srgbClr val="66FF99"/>
                  </a:solidFill>
                  <a:effectLst>
                    <a:outerShdw blurRad="38100" dist="38100" dir="2700000" algn="tl">
                      <a:srgbClr val="000000"/>
                    </a:outerShdw>
                  </a:effectLst>
                  <a:latin typeface="Times New Roman" pitchFamily="18" charset="0"/>
                </a:rPr>
                <a:t>修改</a:t>
              </a:r>
              <a:r>
                <a:rPr lang="en-US" altLang="zh-CN" sz="2800">
                  <a:solidFill>
                    <a:srgbClr val="66FF99"/>
                  </a:solidFill>
                  <a:effectLst>
                    <a:outerShdw blurRad="38100" dist="38100" dir="2700000" algn="tl">
                      <a:srgbClr val="000000"/>
                    </a:outerShdw>
                  </a:effectLst>
                  <a:latin typeface="Times New Roman" pitchFamily="18" charset="0"/>
                </a:rPr>
                <a:t>R</a:t>
              </a:r>
              <a:r>
                <a:rPr lang="zh-CN" altLang="en-US" sz="2800">
                  <a:solidFill>
                    <a:srgbClr val="66FF99"/>
                  </a:solidFill>
                  <a:effectLst>
                    <a:outerShdw blurRad="38100" dist="38100" dir="2700000" algn="tl">
                      <a:srgbClr val="000000"/>
                    </a:outerShdw>
                  </a:effectLst>
                  <a:latin typeface="Times New Roman" pitchFamily="18" charset="0"/>
                </a:rPr>
                <a:t>的值，本来</a:t>
              </a:r>
              <a:r>
                <a:rPr lang="en-US" altLang="zh-CN" sz="2800">
                  <a:solidFill>
                    <a:srgbClr val="66FF99"/>
                  </a:solidFill>
                  <a:effectLst>
                    <a:outerShdw blurRad="38100" dist="38100" dir="2700000" algn="tl">
                      <a:srgbClr val="000000"/>
                    </a:outerShdw>
                  </a:effectLst>
                  <a:latin typeface="Times New Roman" pitchFamily="18" charset="0"/>
                </a:rPr>
                <a:t>R</a:t>
              </a:r>
              <a:r>
                <a:rPr lang="zh-CN" altLang="en-US" sz="2800">
                  <a:solidFill>
                    <a:srgbClr val="66FF99"/>
                  </a:solidFill>
                  <a:effectLst>
                    <a:outerShdw blurRad="38100" dist="38100" dir="2700000" algn="tl">
                      <a:srgbClr val="000000"/>
                    </a:outerShdw>
                  </a:effectLst>
                  <a:latin typeface="Times New Roman" pitchFamily="18" charset="0"/>
                </a:rPr>
                <a:t>的最终值应为50，但实际</a:t>
              </a:r>
              <a:r>
                <a:rPr lang="en-US" altLang="zh-CN" sz="2800">
                  <a:solidFill>
                    <a:srgbClr val="66FF99"/>
                  </a:solidFill>
                  <a:effectLst>
                    <a:outerShdw blurRad="38100" dist="38100" dir="2700000" algn="tl">
                      <a:srgbClr val="000000"/>
                    </a:outerShdw>
                  </a:effectLst>
                  <a:latin typeface="Times New Roman" pitchFamily="18" charset="0"/>
                </a:rPr>
                <a:t>R</a:t>
              </a:r>
              <a:r>
                <a:rPr lang="zh-CN" altLang="en-US" sz="2800">
                  <a:solidFill>
                    <a:srgbClr val="66FF99"/>
                  </a:solidFill>
                  <a:effectLst>
                    <a:outerShdw blurRad="38100" dist="38100" dir="2700000" algn="tl">
                      <a:srgbClr val="000000"/>
                    </a:outerShdw>
                  </a:effectLst>
                  <a:latin typeface="Times New Roman" pitchFamily="18" charset="0"/>
                </a:rPr>
                <a:t>却是错误的70，事务</a:t>
              </a:r>
              <a:r>
                <a:rPr lang="en-US" altLang="zh-CN" sz="2800">
                  <a:solidFill>
                    <a:srgbClr val="66FF99"/>
                  </a:solidFill>
                  <a:effectLst>
                    <a:outerShdw blurRad="38100" dist="38100" dir="2700000" algn="tl">
                      <a:srgbClr val="000000"/>
                    </a:outerShdw>
                  </a:effectLst>
                  <a:latin typeface="Times New Roman" pitchFamily="18" charset="0"/>
                </a:rPr>
                <a:t>1</a:t>
              </a:r>
              <a:r>
                <a:rPr lang="zh-CN" altLang="en-US" sz="2800">
                  <a:solidFill>
                    <a:srgbClr val="66FF99"/>
                  </a:solidFill>
                  <a:effectLst>
                    <a:outerShdw blurRad="38100" dist="38100" dir="2700000" algn="tl">
                      <a:srgbClr val="000000"/>
                    </a:outerShdw>
                  </a:effectLst>
                  <a:latin typeface="Times New Roman" pitchFamily="18" charset="0"/>
                </a:rPr>
                <a:t>的修改丢失。</a:t>
              </a:r>
              <a:endParaRPr lang="en-US" altLang="zh-CN" sz="2800">
                <a:solidFill>
                  <a:srgbClr val="66FF99"/>
                </a:solidFill>
                <a:effectLst>
                  <a:outerShdw blurRad="38100" dist="38100" dir="2700000" algn="tl">
                    <a:srgbClr val="000000"/>
                  </a:outerShdw>
                </a:effectLst>
                <a:latin typeface="Times New Roman" pitchFamily="18" charset="0"/>
              </a:endParaRPr>
            </a:p>
          </p:txBody>
        </p:sp>
        <p:sp>
          <p:nvSpPr>
            <p:cNvPr id="1154054" name="Text Box 6"/>
            <p:cNvSpPr txBox="1">
              <a:spLocks noChangeArrowheads="1"/>
            </p:cNvSpPr>
            <p:nvPr/>
          </p:nvSpPr>
          <p:spPr bwMode="auto">
            <a:xfrm>
              <a:off x="3786868" y="1579563"/>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1</a:t>
              </a:r>
            </a:p>
          </p:txBody>
        </p:sp>
        <p:sp>
          <p:nvSpPr>
            <p:cNvPr id="1154055" name="Text Box 7"/>
            <p:cNvSpPr txBox="1">
              <a:spLocks noChangeArrowheads="1"/>
            </p:cNvSpPr>
            <p:nvPr/>
          </p:nvSpPr>
          <p:spPr bwMode="auto">
            <a:xfrm>
              <a:off x="4875893" y="1579563"/>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2</a:t>
              </a:r>
            </a:p>
          </p:txBody>
        </p:sp>
        <p:sp>
          <p:nvSpPr>
            <p:cNvPr id="1154056" name="Text Box 8"/>
            <p:cNvSpPr txBox="1">
              <a:spLocks noChangeArrowheads="1"/>
            </p:cNvSpPr>
            <p:nvPr/>
          </p:nvSpPr>
          <p:spPr bwMode="auto">
            <a:xfrm>
              <a:off x="6171293" y="1579563"/>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3</a:t>
              </a:r>
            </a:p>
          </p:txBody>
        </p:sp>
        <p:sp>
          <p:nvSpPr>
            <p:cNvPr id="1154057" name="Text Box 9"/>
            <p:cNvSpPr txBox="1">
              <a:spLocks noChangeArrowheads="1"/>
            </p:cNvSpPr>
            <p:nvPr/>
          </p:nvSpPr>
          <p:spPr bwMode="auto">
            <a:xfrm>
              <a:off x="7923893" y="1579563"/>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4</a:t>
              </a:r>
            </a:p>
          </p:txBody>
        </p:sp>
        <p:sp>
          <p:nvSpPr>
            <p:cNvPr id="1154058" name="Line 10"/>
            <p:cNvSpPr>
              <a:spLocks noChangeShapeType="1"/>
            </p:cNvSpPr>
            <p:nvPr/>
          </p:nvSpPr>
          <p:spPr bwMode="auto">
            <a:xfrm>
              <a:off x="2438400" y="1808163"/>
              <a:ext cx="12192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4059" name="Line 11"/>
            <p:cNvSpPr>
              <a:spLocks noChangeShapeType="1"/>
            </p:cNvSpPr>
            <p:nvPr/>
          </p:nvSpPr>
          <p:spPr bwMode="auto">
            <a:xfrm>
              <a:off x="4114800" y="1808163"/>
              <a:ext cx="6096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4060" name="Line 12"/>
            <p:cNvSpPr>
              <a:spLocks noChangeShapeType="1"/>
            </p:cNvSpPr>
            <p:nvPr/>
          </p:nvSpPr>
          <p:spPr bwMode="auto">
            <a:xfrm>
              <a:off x="5105400" y="1808163"/>
              <a:ext cx="9906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4061" name="Line 13"/>
            <p:cNvSpPr>
              <a:spLocks noChangeShapeType="1"/>
            </p:cNvSpPr>
            <p:nvPr/>
          </p:nvSpPr>
          <p:spPr bwMode="auto">
            <a:xfrm>
              <a:off x="6400800" y="1808163"/>
              <a:ext cx="1447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4062" name="Line 14"/>
            <p:cNvSpPr>
              <a:spLocks noChangeShapeType="1"/>
            </p:cNvSpPr>
            <p:nvPr/>
          </p:nvSpPr>
          <p:spPr bwMode="auto">
            <a:xfrm>
              <a:off x="8229600" y="1808163"/>
              <a:ext cx="1447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4063" name="Text Box 15"/>
            <p:cNvSpPr txBox="1">
              <a:spLocks noChangeArrowheads="1"/>
            </p:cNvSpPr>
            <p:nvPr/>
          </p:nvSpPr>
          <p:spPr bwMode="auto">
            <a:xfrm>
              <a:off x="1893888" y="1630363"/>
              <a:ext cx="508000" cy="304800"/>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000">
                  <a:effectLst>
                    <a:outerShdw blurRad="38100" dist="38100" dir="2700000" algn="tl">
                      <a:srgbClr val="000000"/>
                    </a:outerShdw>
                  </a:effectLst>
                  <a:latin typeface="Times New Roman" pitchFamily="18" charset="0"/>
                </a:rPr>
                <a:t>时间</a:t>
              </a:r>
            </a:p>
          </p:txBody>
        </p:sp>
        <p:sp>
          <p:nvSpPr>
            <p:cNvPr id="1154064" name="Rectangle 16"/>
            <p:cNvSpPr>
              <a:spLocks noChangeArrowheads="1"/>
            </p:cNvSpPr>
            <p:nvPr/>
          </p:nvSpPr>
          <p:spPr bwMode="auto">
            <a:xfrm>
              <a:off x="2057400" y="2189163"/>
              <a:ext cx="7848600" cy="609600"/>
            </a:xfrm>
            <a:prstGeom prst="rect">
              <a:avLst/>
            </a:prstGeom>
            <a:solidFill>
              <a:srgbClr val="E3FFE1"/>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4065" name="Rectangle 17"/>
            <p:cNvSpPr>
              <a:spLocks noChangeArrowheads="1"/>
            </p:cNvSpPr>
            <p:nvPr/>
          </p:nvSpPr>
          <p:spPr bwMode="auto">
            <a:xfrm>
              <a:off x="2057400" y="4260851"/>
              <a:ext cx="7848600" cy="904875"/>
            </a:xfrm>
            <a:prstGeom prst="rect">
              <a:avLst/>
            </a:prstGeom>
            <a:solidFill>
              <a:srgbClr val="CDCD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4066" name="Rectangle 18"/>
            <p:cNvSpPr>
              <a:spLocks noChangeArrowheads="1"/>
            </p:cNvSpPr>
            <p:nvPr/>
          </p:nvSpPr>
          <p:spPr bwMode="auto">
            <a:xfrm>
              <a:off x="2057400" y="3097214"/>
              <a:ext cx="7848600" cy="884237"/>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4067" name="Rectangle 19"/>
            <p:cNvSpPr>
              <a:spLocks noChangeArrowheads="1"/>
            </p:cNvSpPr>
            <p:nvPr/>
          </p:nvSpPr>
          <p:spPr bwMode="auto">
            <a:xfrm>
              <a:off x="2514600" y="2319338"/>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4068" name="Text Box 20"/>
            <p:cNvSpPr txBox="1">
              <a:spLocks noChangeArrowheads="1"/>
            </p:cNvSpPr>
            <p:nvPr/>
          </p:nvSpPr>
          <p:spPr bwMode="auto">
            <a:xfrm>
              <a:off x="2218333" y="2319338"/>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4069" name="Text Box 21"/>
            <p:cNvSpPr txBox="1">
              <a:spLocks noChangeArrowheads="1"/>
            </p:cNvSpPr>
            <p:nvPr/>
          </p:nvSpPr>
          <p:spPr bwMode="auto">
            <a:xfrm>
              <a:off x="2131468" y="3171825"/>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事务1</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4070" name="Text Box 22"/>
            <p:cNvSpPr txBox="1">
              <a:spLocks noChangeArrowheads="1"/>
            </p:cNvSpPr>
            <p:nvPr/>
          </p:nvSpPr>
          <p:spPr bwMode="auto">
            <a:xfrm>
              <a:off x="3631309" y="3171825"/>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4071" name="Rectangle 23"/>
            <p:cNvSpPr>
              <a:spLocks noChangeArrowheads="1"/>
            </p:cNvSpPr>
            <p:nvPr/>
          </p:nvSpPr>
          <p:spPr bwMode="auto">
            <a:xfrm>
              <a:off x="3581400" y="3552825"/>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4072" name="Text Box 24"/>
            <p:cNvSpPr txBox="1">
              <a:spLocks noChangeArrowheads="1"/>
            </p:cNvSpPr>
            <p:nvPr/>
          </p:nvSpPr>
          <p:spPr bwMode="auto">
            <a:xfrm>
              <a:off x="5912644" y="3167063"/>
              <a:ext cx="82073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写入</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4073" name="Rectangle 25"/>
            <p:cNvSpPr>
              <a:spLocks noChangeArrowheads="1"/>
            </p:cNvSpPr>
            <p:nvPr/>
          </p:nvSpPr>
          <p:spPr bwMode="auto">
            <a:xfrm>
              <a:off x="6019800" y="2319338"/>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FF0000"/>
                  </a:solidFill>
                  <a:effectLst>
                    <a:outerShdw blurRad="38100" dist="38100" dir="2700000" algn="tl">
                      <a:srgbClr val="C0C0C0"/>
                    </a:outerShdw>
                  </a:effectLst>
                  <a:latin typeface="Times New Roman" pitchFamily="18" charset="0"/>
                </a:rPr>
                <a:t>80</a:t>
              </a:r>
            </a:p>
          </p:txBody>
        </p:sp>
        <p:sp>
          <p:nvSpPr>
            <p:cNvPr id="1154074" name="Text Box 26"/>
            <p:cNvSpPr txBox="1">
              <a:spLocks noChangeArrowheads="1"/>
            </p:cNvSpPr>
            <p:nvPr/>
          </p:nvSpPr>
          <p:spPr bwMode="auto">
            <a:xfrm>
              <a:off x="2131468" y="4330700"/>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事务2</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4075" name="Text Box 27"/>
            <p:cNvSpPr txBox="1">
              <a:spLocks noChangeArrowheads="1"/>
            </p:cNvSpPr>
            <p:nvPr/>
          </p:nvSpPr>
          <p:spPr bwMode="auto">
            <a:xfrm>
              <a:off x="4721921" y="4330700"/>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4076" name="Rectangle 28"/>
            <p:cNvSpPr>
              <a:spLocks noChangeArrowheads="1"/>
            </p:cNvSpPr>
            <p:nvPr/>
          </p:nvSpPr>
          <p:spPr bwMode="auto">
            <a:xfrm>
              <a:off x="4672013" y="471170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4077" name="Text Box 29"/>
            <p:cNvSpPr txBox="1">
              <a:spLocks noChangeArrowheads="1"/>
            </p:cNvSpPr>
            <p:nvPr/>
          </p:nvSpPr>
          <p:spPr bwMode="auto">
            <a:xfrm>
              <a:off x="7692231" y="4330700"/>
              <a:ext cx="82073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写入</a:t>
              </a:r>
              <a:r>
                <a:rPr lang="en-US" altLang="zh-CN" sz="2400">
                  <a:solidFill>
                    <a:srgbClr val="000000"/>
                  </a:solidFill>
                  <a:effectLst>
                    <a:outerShdw blurRad="38100" dist="38100" dir="2700000" algn="tl">
                      <a:srgbClr val="FFFFFF"/>
                    </a:outerShdw>
                  </a:effectLst>
                  <a:latin typeface="Times New Roman" pitchFamily="18" charset="0"/>
                </a:rPr>
                <a:t>R</a:t>
              </a:r>
            </a:p>
          </p:txBody>
        </p:sp>
        <p:sp>
          <p:nvSpPr>
            <p:cNvPr id="1154078" name="Rectangle 30"/>
            <p:cNvSpPr>
              <a:spLocks noChangeArrowheads="1"/>
            </p:cNvSpPr>
            <p:nvPr/>
          </p:nvSpPr>
          <p:spPr bwMode="auto">
            <a:xfrm>
              <a:off x="7772400" y="2319338"/>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FF0000"/>
                  </a:solidFill>
                  <a:effectLst>
                    <a:outerShdw blurRad="38100" dist="38100" dir="2700000" algn="tl">
                      <a:srgbClr val="C0C0C0"/>
                    </a:outerShdw>
                  </a:effectLst>
                  <a:latin typeface="Times New Roman" pitchFamily="18" charset="0"/>
                </a:rPr>
                <a:t>70</a:t>
              </a:r>
            </a:p>
          </p:txBody>
        </p:sp>
        <p:sp>
          <p:nvSpPr>
            <p:cNvPr id="1154079" name="Text Box 31"/>
            <p:cNvSpPr txBox="1">
              <a:spLocks noChangeArrowheads="1"/>
            </p:cNvSpPr>
            <p:nvPr/>
          </p:nvSpPr>
          <p:spPr bwMode="auto">
            <a:xfrm>
              <a:off x="4512568" y="3171825"/>
              <a:ext cx="112851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r>
                <a:rPr lang="zh-CN" altLang="en-US" sz="2400">
                  <a:solidFill>
                    <a:srgbClr val="000000"/>
                  </a:solidFill>
                  <a:effectLst>
                    <a:outerShdw blurRad="38100" dist="38100" dir="2700000" algn="tl">
                      <a:srgbClr val="FFFFFF"/>
                    </a:outerShdw>
                  </a:effectLst>
                  <a:latin typeface="Times New Roman" pitchFamily="18" charset="0"/>
                </a:rPr>
                <a:t>减少20</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4080" name="Text Box 32"/>
            <p:cNvSpPr txBox="1">
              <a:spLocks noChangeArrowheads="1"/>
            </p:cNvSpPr>
            <p:nvPr/>
          </p:nvSpPr>
          <p:spPr bwMode="auto">
            <a:xfrm>
              <a:off x="5682556" y="4330700"/>
              <a:ext cx="112851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r>
                <a:rPr lang="zh-CN" altLang="en-US" sz="2400">
                  <a:solidFill>
                    <a:srgbClr val="000000"/>
                  </a:solidFill>
                  <a:effectLst>
                    <a:outerShdw blurRad="38100" dist="38100" dir="2700000" algn="tl">
                      <a:srgbClr val="FFFFFF"/>
                    </a:outerShdw>
                  </a:effectLst>
                  <a:latin typeface="Times New Roman" pitchFamily="18" charset="0"/>
                </a:rPr>
                <a:t>减少30</a:t>
              </a:r>
              <a:endParaRPr lang="en-US" altLang="zh-CN" sz="1800">
                <a:solidFill>
                  <a:srgbClr val="000000"/>
                </a:solidFill>
                <a:effectLst>
                  <a:outerShdw blurRad="38100" dist="38100" dir="2700000" algn="tl">
                    <a:srgbClr val="FFFFFF"/>
                  </a:outerShdw>
                </a:effectLst>
                <a:latin typeface="Times New Roman" pitchFamily="18" charset="0"/>
              </a:endParaRPr>
            </a:p>
          </p:txBody>
        </p:sp>
      </p:grpSp>
    </p:spTree>
  </p:cSld>
  <p:clrMapOvr>
    <a:masterClrMapping/>
  </p:clrMapOvr>
  <p:transition spd="med">
    <p:random/>
    <p:sndAc>
      <p:stSnd>
        <p:snd r:embed="rId2" name="arrow.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4DC6F665-FF2E-4363-B8C0-F1CE235B0ABB}"/>
              </a:ext>
            </a:extLst>
          </p:cNvPr>
          <p:cNvSpPr>
            <a:spLocks noGrp="1" noChangeArrowheads="1"/>
          </p:cNvSpPr>
          <p:nvPr>
            <p:ph type="title"/>
          </p:nvPr>
        </p:nvSpPr>
        <p:spPr>
          <a:xfrm>
            <a:off x="1039621" y="80937"/>
            <a:ext cx="4249094"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并发所引起的问题</a:t>
            </a:r>
          </a:p>
        </p:txBody>
      </p:sp>
      <p:sp>
        <p:nvSpPr>
          <p:cNvPr id="1155077" name="Rectangle 5"/>
          <p:cNvSpPr>
            <a:spLocks noGrp="1" noChangeArrowheads="1"/>
          </p:cNvSpPr>
          <p:nvPr>
            <p:ph idx="1"/>
          </p:nvPr>
        </p:nvSpPr>
        <p:spPr>
          <a:xfrm>
            <a:off x="1099458" y="904341"/>
            <a:ext cx="2951162" cy="782638"/>
          </a:xfrm>
        </p:spPr>
        <p:txBody>
          <a:bodyPr/>
          <a:lstStyle/>
          <a:p>
            <a:pPr eaLnBrk="1" hangingPunct="1">
              <a:buFont typeface="Wingdings" pitchFamily="2" charset="2"/>
              <a:buNone/>
              <a:defRPr/>
            </a:pPr>
            <a:r>
              <a:rPr kumimoji="1" lang="zh-CN" altLang="en-US" b="1" dirty="0">
                <a:solidFill>
                  <a:srgbClr val="FFFF00"/>
                </a:solidFill>
                <a:latin typeface="楷体_GB2312" pitchFamily="49" charset="-122"/>
              </a:rPr>
              <a:t>② </a:t>
            </a:r>
            <a:r>
              <a:rPr kumimoji="1" lang="zh-CN" altLang="zh-CN" b="1" dirty="0">
                <a:solidFill>
                  <a:srgbClr val="FFFF00"/>
                </a:solidFill>
                <a:latin typeface="楷体_GB2312" pitchFamily="49" charset="-122"/>
              </a:rPr>
              <a:t>不可重复读</a:t>
            </a:r>
          </a:p>
        </p:txBody>
      </p:sp>
      <p:grpSp>
        <p:nvGrpSpPr>
          <p:cNvPr id="4" name="组合 3">
            <a:extLst>
              <a:ext uri="{FF2B5EF4-FFF2-40B4-BE49-F238E27FC236}">
                <a16:creationId xmlns:a16="http://schemas.microsoft.com/office/drawing/2014/main" id="{4DEF87EA-4EEA-4837-B6C4-6807D9E935F7}"/>
              </a:ext>
            </a:extLst>
          </p:cNvPr>
          <p:cNvGrpSpPr/>
          <p:nvPr/>
        </p:nvGrpSpPr>
        <p:grpSpPr>
          <a:xfrm>
            <a:off x="1099458" y="1749424"/>
            <a:ext cx="9993084" cy="4514850"/>
            <a:chOff x="2109788" y="1600200"/>
            <a:chExt cx="8064500" cy="4514850"/>
          </a:xfrm>
        </p:grpSpPr>
        <p:sp>
          <p:nvSpPr>
            <p:cNvPr id="1155076" name="Text Box 4"/>
            <p:cNvSpPr txBox="1">
              <a:spLocks noChangeArrowheads="1"/>
            </p:cNvSpPr>
            <p:nvPr/>
          </p:nvSpPr>
          <p:spPr bwMode="auto">
            <a:xfrm>
              <a:off x="2109788" y="5734050"/>
              <a:ext cx="8064500" cy="381000"/>
            </a:xfrm>
            <a:prstGeom prst="rect">
              <a:avLst/>
            </a:prstGeom>
            <a:noFill/>
            <a:ln w="12700" cap="sq">
              <a:noFill/>
              <a:miter lim="800000"/>
              <a:headEnd/>
              <a:tailEnd/>
            </a:ln>
            <a:effectLst/>
          </p:spPr>
          <p:txBody>
            <a:bodyPr lIns="0" tIns="0" rIns="0" bIns="0"/>
            <a:lstStyle/>
            <a:p>
              <a:pPr>
                <a:spcAft>
                  <a:spcPct val="0"/>
                </a:spcAft>
                <a:buSzTx/>
                <a:buFontTx/>
                <a:buNone/>
                <a:defRPr/>
              </a:pPr>
              <a:r>
                <a:rPr lang="en-US" altLang="zh-CN" sz="2800" dirty="0">
                  <a:solidFill>
                    <a:srgbClr val="66FF99"/>
                  </a:solidFill>
                  <a:effectLst>
                    <a:outerShdw blurRad="38100" dist="38100" dir="2700000" algn="tl">
                      <a:srgbClr val="000000"/>
                    </a:outerShdw>
                  </a:effectLst>
                  <a:latin typeface="Times New Roman" pitchFamily="18" charset="0"/>
                </a:rPr>
                <a:t>事务1</a:t>
              </a:r>
              <a:r>
                <a:rPr lang="zh-CN" altLang="en-US" sz="2800" dirty="0">
                  <a:solidFill>
                    <a:srgbClr val="66FF99"/>
                  </a:solidFill>
                  <a:effectLst>
                    <a:outerShdw blurRad="38100" dist="38100" dir="2700000" algn="tl">
                      <a:srgbClr val="000000"/>
                    </a:outerShdw>
                  </a:effectLst>
                  <a:latin typeface="Times New Roman" pitchFamily="18" charset="0"/>
                </a:rPr>
                <a:t>希望两次读出的</a:t>
              </a:r>
              <a:r>
                <a:rPr lang="en-US" altLang="zh-CN" sz="2800" dirty="0" err="1">
                  <a:solidFill>
                    <a:srgbClr val="66FF99"/>
                  </a:solidFill>
                  <a:effectLst>
                    <a:outerShdw blurRad="38100" dist="38100" dir="2700000" algn="tl">
                      <a:srgbClr val="000000"/>
                    </a:outerShdw>
                  </a:effectLst>
                  <a:latin typeface="Times New Roman" pitchFamily="18" charset="0"/>
                </a:rPr>
                <a:t>R是一样的，但实际却不一样</a:t>
              </a:r>
              <a:endParaRPr lang="en-US" altLang="zh-CN" sz="2800" dirty="0">
                <a:solidFill>
                  <a:srgbClr val="66FF99"/>
                </a:solidFill>
                <a:effectLst>
                  <a:outerShdw blurRad="38100" dist="38100" dir="2700000" algn="tl">
                    <a:srgbClr val="000000"/>
                  </a:outerShdw>
                </a:effectLst>
                <a:latin typeface="Times New Roman" pitchFamily="18" charset="0"/>
              </a:endParaRPr>
            </a:p>
          </p:txBody>
        </p:sp>
        <p:sp>
          <p:nvSpPr>
            <p:cNvPr id="1155078" name="Rectangle 6"/>
            <p:cNvSpPr>
              <a:spLocks noChangeArrowheads="1"/>
            </p:cNvSpPr>
            <p:nvPr/>
          </p:nvSpPr>
          <p:spPr bwMode="auto">
            <a:xfrm>
              <a:off x="2133600" y="2382838"/>
              <a:ext cx="7848600" cy="609600"/>
            </a:xfrm>
            <a:prstGeom prst="rect">
              <a:avLst/>
            </a:prstGeom>
            <a:solidFill>
              <a:srgbClr val="E3FFE1"/>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5079" name="Rectangle 7"/>
            <p:cNvSpPr>
              <a:spLocks noChangeArrowheads="1"/>
            </p:cNvSpPr>
            <p:nvPr/>
          </p:nvSpPr>
          <p:spPr bwMode="auto">
            <a:xfrm>
              <a:off x="2133600" y="4454526"/>
              <a:ext cx="7848600" cy="904875"/>
            </a:xfrm>
            <a:prstGeom prst="rect">
              <a:avLst/>
            </a:prstGeom>
            <a:solidFill>
              <a:srgbClr val="CDCD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5080" name="Rectangle 8"/>
            <p:cNvSpPr>
              <a:spLocks noChangeArrowheads="1"/>
            </p:cNvSpPr>
            <p:nvPr/>
          </p:nvSpPr>
          <p:spPr bwMode="auto">
            <a:xfrm>
              <a:off x="2133600" y="3290889"/>
              <a:ext cx="7848600" cy="884237"/>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5081" name="Text Box 9"/>
            <p:cNvSpPr txBox="1">
              <a:spLocks noChangeArrowheads="1"/>
            </p:cNvSpPr>
            <p:nvPr/>
          </p:nvSpPr>
          <p:spPr bwMode="auto">
            <a:xfrm>
              <a:off x="3863068"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1</a:t>
              </a:r>
            </a:p>
          </p:txBody>
        </p:sp>
        <p:sp>
          <p:nvSpPr>
            <p:cNvPr id="1155082" name="Rectangle 10"/>
            <p:cNvSpPr>
              <a:spLocks noChangeArrowheads="1"/>
            </p:cNvSpPr>
            <p:nvPr/>
          </p:nvSpPr>
          <p:spPr bwMode="auto">
            <a:xfrm>
              <a:off x="2590800" y="2513013"/>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5083" name="Text Box 11"/>
            <p:cNvSpPr txBox="1">
              <a:spLocks noChangeArrowheads="1"/>
            </p:cNvSpPr>
            <p:nvPr/>
          </p:nvSpPr>
          <p:spPr bwMode="auto">
            <a:xfrm>
              <a:off x="2294533" y="2513013"/>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5084" name="Text Box 12"/>
            <p:cNvSpPr txBox="1">
              <a:spLocks noChangeArrowheads="1"/>
            </p:cNvSpPr>
            <p:nvPr/>
          </p:nvSpPr>
          <p:spPr bwMode="auto">
            <a:xfrm>
              <a:off x="2207668" y="3365500"/>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事务1</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5085" name="Text Box 13"/>
            <p:cNvSpPr txBox="1">
              <a:spLocks noChangeArrowheads="1"/>
            </p:cNvSpPr>
            <p:nvPr/>
          </p:nvSpPr>
          <p:spPr bwMode="auto">
            <a:xfrm>
              <a:off x="8149334" y="3365500"/>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5086" name="Text Box 14"/>
            <p:cNvSpPr txBox="1">
              <a:spLocks noChangeArrowheads="1"/>
            </p:cNvSpPr>
            <p:nvPr/>
          </p:nvSpPr>
          <p:spPr bwMode="auto">
            <a:xfrm>
              <a:off x="2207668" y="4524375"/>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事务2</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5087" name="Text Box 15"/>
            <p:cNvSpPr txBox="1">
              <a:spLocks noChangeArrowheads="1"/>
            </p:cNvSpPr>
            <p:nvPr/>
          </p:nvSpPr>
          <p:spPr bwMode="auto">
            <a:xfrm>
              <a:off x="4925106"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2</a:t>
              </a:r>
            </a:p>
          </p:txBody>
        </p:sp>
        <p:sp>
          <p:nvSpPr>
            <p:cNvPr id="1155088" name="Text Box 16"/>
            <p:cNvSpPr txBox="1">
              <a:spLocks noChangeArrowheads="1"/>
            </p:cNvSpPr>
            <p:nvPr/>
          </p:nvSpPr>
          <p:spPr bwMode="auto">
            <a:xfrm>
              <a:off x="8277906"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3</a:t>
              </a:r>
            </a:p>
          </p:txBody>
        </p:sp>
        <p:sp>
          <p:nvSpPr>
            <p:cNvPr id="1155089" name="Line 17"/>
            <p:cNvSpPr>
              <a:spLocks noChangeShapeType="1"/>
            </p:cNvSpPr>
            <p:nvPr/>
          </p:nvSpPr>
          <p:spPr bwMode="auto">
            <a:xfrm>
              <a:off x="2514600" y="2001838"/>
              <a:ext cx="12192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5090" name="Line 18"/>
            <p:cNvSpPr>
              <a:spLocks noChangeShapeType="1"/>
            </p:cNvSpPr>
            <p:nvPr/>
          </p:nvSpPr>
          <p:spPr bwMode="auto">
            <a:xfrm>
              <a:off x="4191000" y="2001838"/>
              <a:ext cx="6096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5091" name="Line 19"/>
            <p:cNvSpPr>
              <a:spLocks noChangeShapeType="1"/>
            </p:cNvSpPr>
            <p:nvPr/>
          </p:nvSpPr>
          <p:spPr bwMode="auto">
            <a:xfrm>
              <a:off x="5230813" y="2001838"/>
              <a:ext cx="2971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5092" name="Line 20"/>
            <p:cNvSpPr>
              <a:spLocks noChangeShapeType="1"/>
            </p:cNvSpPr>
            <p:nvPr/>
          </p:nvSpPr>
          <p:spPr bwMode="auto">
            <a:xfrm>
              <a:off x="8507413" y="2001838"/>
              <a:ext cx="1447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5093" name="Text Box 21"/>
            <p:cNvSpPr txBox="1">
              <a:spLocks noChangeArrowheads="1"/>
            </p:cNvSpPr>
            <p:nvPr/>
          </p:nvSpPr>
          <p:spPr bwMode="auto">
            <a:xfrm>
              <a:off x="2284613" y="1600200"/>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时间</a:t>
              </a:r>
              <a:endParaRPr lang="zh-CN" altLang="en-US" sz="1800">
                <a:effectLst>
                  <a:outerShdw blurRad="38100" dist="38100" dir="2700000" algn="tl">
                    <a:srgbClr val="000000"/>
                  </a:outerShdw>
                </a:effectLst>
                <a:latin typeface="Times New Roman" pitchFamily="18" charset="0"/>
              </a:endParaRPr>
            </a:p>
          </p:txBody>
        </p:sp>
        <p:sp>
          <p:nvSpPr>
            <p:cNvPr id="1155094" name="Text Box 22"/>
            <p:cNvSpPr txBox="1">
              <a:spLocks noChangeArrowheads="1"/>
            </p:cNvSpPr>
            <p:nvPr/>
          </p:nvSpPr>
          <p:spPr bwMode="auto">
            <a:xfrm>
              <a:off x="7006431" y="4513263"/>
              <a:ext cx="82073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写入</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5095" name="Text Box 23"/>
            <p:cNvSpPr txBox="1">
              <a:spLocks noChangeArrowheads="1"/>
            </p:cNvSpPr>
            <p:nvPr/>
          </p:nvSpPr>
          <p:spPr bwMode="auto">
            <a:xfrm>
              <a:off x="5606356" y="4518025"/>
              <a:ext cx="112851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r>
                <a:rPr lang="zh-CN" altLang="en-US" sz="2400">
                  <a:solidFill>
                    <a:srgbClr val="000000"/>
                  </a:solidFill>
                  <a:effectLst>
                    <a:outerShdw blurRad="38100" dist="38100" dir="2700000" algn="tl">
                      <a:srgbClr val="FFFFFF"/>
                    </a:outerShdw>
                  </a:effectLst>
                  <a:latin typeface="Times New Roman" pitchFamily="18" charset="0"/>
                </a:rPr>
                <a:t>减少20</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5096" name="Text Box 24"/>
            <p:cNvSpPr txBox="1">
              <a:spLocks noChangeArrowheads="1"/>
            </p:cNvSpPr>
            <p:nvPr/>
          </p:nvSpPr>
          <p:spPr bwMode="auto">
            <a:xfrm>
              <a:off x="3707509" y="3365500"/>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5097" name="Rectangle 25"/>
            <p:cNvSpPr>
              <a:spLocks noChangeArrowheads="1"/>
            </p:cNvSpPr>
            <p:nvPr/>
          </p:nvSpPr>
          <p:spPr bwMode="auto">
            <a:xfrm>
              <a:off x="3657600" y="374650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5098" name="Rectangle 26"/>
            <p:cNvSpPr>
              <a:spLocks noChangeArrowheads="1"/>
            </p:cNvSpPr>
            <p:nvPr/>
          </p:nvSpPr>
          <p:spPr bwMode="auto">
            <a:xfrm>
              <a:off x="7191375" y="2513013"/>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FF0000"/>
                  </a:solidFill>
                  <a:effectLst>
                    <a:outerShdw blurRad="38100" dist="38100" dir="2700000" algn="tl">
                      <a:srgbClr val="C0C0C0"/>
                    </a:outerShdw>
                  </a:effectLst>
                  <a:latin typeface="Times New Roman" pitchFamily="18" charset="0"/>
                </a:rPr>
                <a:t>80</a:t>
              </a:r>
            </a:p>
          </p:txBody>
        </p:sp>
        <p:sp>
          <p:nvSpPr>
            <p:cNvPr id="1155099" name="Text Box 27"/>
            <p:cNvSpPr txBox="1">
              <a:spLocks noChangeArrowheads="1"/>
            </p:cNvSpPr>
            <p:nvPr/>
          </p:nvSpPr>
          <p:spPr bwMode="auto">
            <a:xfrm>
              <a:off x="4798121" y="4524375"/>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5100" name="Rectangle 28"/>
            <p:cNvSpPr>
              <a:spLocks noChangeArrowheads="1"/>
            </p:cNvSpPr>
            <p:nvPr/>
          </p:nvSpPr>
          <p:spPr bwMode="auto">
            <a:xfrm>
              <a:off x="4748213" y="4905375"/>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5101" name="Rectangle 29"/>
            <p:cNvSpPr>
              <a:spLocks noChangeArrowheads="1"/>
            </p:cNvSpPr>
            <p:nvPr/>
          </p:nvSpPr>
          <p:spPr bwMode="auto">
            <a:xfrm>
              <a:off x="8126413" y="3741738"/>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80</a:t>
              </a:r>
            </a:p>
          </p:txBody>
        </p:sp>
      </p:grpSp>
    </p:spTree>
  </p:cSld>
  <p:clrMapOvr>
    <a:masterClrMapping/>
  </p:clrMapOvr>
  <p:transition spd="med">
    <p:random/>
    <p:sndAc>
      <p:stSnd>
        <p:snd r:embed="rId2" name="arrow.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
            <a:extLst>
              <a:ext uri="{FF2B5EF4-FFF2-40B4-BE49-F238E27FC236}">
                <a16:creationId xmlns:a16="http://schemas.microsoft.com/office/drawing/2014/main" id="{3DD38A44-52E9-41F8-8268-24238B203B71}"/>
              </a:ext>
            </a:extLst>
          </p:cNvPr>
          <p:cNvSpPr>
            <a:spLocks noGrp="1" noChangeArrowheads="1"/>
          </p:cNvSpPr>
          <p:nvPr>
            <p:ph type="title"/>
          </p:nvPr>
        </p:nvSpPr>
        <p:spPr>
          <a:xfrm>
            <a:off x="1039621" y="80937"/>
            <a:ext cx="4249094"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并发所引起的问题</a:t>
            </a:r>
          </a:p>
        </p:txBody>
      </p:sp>
      <p:sp>
        <p:nvSpPr>
          <p:cNvPr id="1156101" name="Rectangle 5"/>
          <p:cNvSpPr>
            <a:spLocks noGrp="1" noChangeArrowheads="1"/>
          </p:cNvSpPr>
          <p:nvPr>
            <p:ph idx="1"/>
          </p:nvPr>
        </p:nvSpPr>
        <p:spPr>
          <a:xfrm>
            <a:off x="1012827" y="982752"/>
            <a:ext cx="2951162" cy="782638"/>
          </a:xfrm>
        </p:spPr>
        <p:txBody>
          <a:bodyPr/>
          <a:lstStyle/>
          <a:p>
            <a:pPr eaLnBrk="1" hangingPunct="1">
              <a:buFont typeface="Wingdings" pitchFamily="2" charset="2"/>
              <a:buNone/>
              <a:defRPr/>
            </a:pPr>
            <a:r>
              <a:rPr kumimoji="1" lang="zh-CN" altLang="en-US" b="1" dirty="0">
                <a:solidFill>
                  <a:srgbClr val="FFFF00"/>
                </a:solidFill>
                <a:latin typeface="楷体_GB2312" pitchFamily="49" charset="-122"/>
              </a:rPr>
              <a:t>③ </a:t>
            </a:r>
            <a:r>
              <a:rPr kumimoji="1" lang="zh-CN" altLang="zh-CN" b="1" dirty="0">
                <a:solidFill>
                  <a:srgbClr val="FFFF00"/>
                </a:solidFill>
                <a:latin typeface="楷体_GB2312" pitchFamily="49" charset="-122"/>
              </a:rPr>
              <a:t>读</a:t>
            </a:r>
            <a:r>
              <a:rPr kumimoji="1" lang="zh-CN" altLang="en-US" b="1" dirty="0">
                <a:solidFill>
                  <a:srgbClr val="FFFF00"/>
                </a:solidFill>
                <a:latin typeface="楷体_GB2312" pitchFamily="49" charset="-122"/>
              </a:rPr>
              <a:t>"脏</a:t>
            </a:r>
            <a:r>
              <a:rPr kumimoji="1" lang="en-US" altLang="zh-CN" b="1" dirty="0">
                <a:solidFill>
                  <a:srgbClr val="FFFF00"/>
                </a:solidFill>
                <a:latin typeface="楷体_GB2312" pitchFamily="49" charset="-122"/>
              </a:rPr>
              <a:t>"</a:t>
            </a:r>
            <a:r>
              <a:rPr kumimoji="1" lang="zh-CN" altLang="en-US" b="1" dirty="0">
                <a:solidFill>
                  <a:srgbClr val="FFFF00"/>
                </a:solidFill>
                <a:latin typeface="楷体_GB2312" pitchFamily="49" charset="-122"/>
              </a:rPr>
              <a:t>数据</a:t>
            </a:r>
            <a:endParaRPr kumimoji="1" lang="zh-CN" altLang="zh-CN" b="1" dirty="0">
              <a:solidFill>
                <a:srgbClr val="FFFF00"/>
              </a:solidFill>
              <a:latin typeface="楷体_GB2312" pitchFamily="49" charset="-122"/>
            </a:endParaRPr>
          </a:p>
        </p:txBody>
      </p:sp>
      <p:grpSp>
        <p:nvGrpSpPr>
          <p:cNvPr id="4" name="组合 3">
            <a:extLst>
              <a:ext uri="{FF2B5EF4-FFF2-40B4-BE49-F238E27FC236}">
                <a16:creationId xmlns:a16="http://schemas.microsoft.com/office/drawing/2014/main" id="{66F8E32D-8782-4B9B-8A31-007AF541A019}"/>
              </a:ext>
            </a:extLst>
          </p:cNvPr>
          <p:cNvGrpSpPr/>
          <p:nvPr/>
        </p:nvGrpSpPr>
        <p:grpSpPr>
          <a:xfrm>
            <a:off x="1199456" y="1905512"/>
            <a:ext cx="9937104" cy="4514850"/>
            <a:chOff x="2133600" y="1600200"/>
            <a:chExt cx="7848600" cy="4514850"/>
          </a:xfrm>
        </p:grpSpPr>
        <p:sp>
          <p:nvSpPr>
            <p:cNvPr id="1156100" name="Text Box 4"/>
            <p:cNvSpPr txBox="1">
              <a:spLocks noChangeArrowheads="1"/>
            </p:cNvSpPr>
            <p:nvPr/>
          </p:nvSpPr>
          <p:spPr bwMode="auto">
            <a:xfrm>
              <a:off x="3000375" y="5734050"/>
              <a:ext cx="6362700" cy="381000"/>
            </a:xfrm>
            <a:prstGeom prst="rect">
              <a:avLst/>
            </a:prstGeom>
            <a:noFill/>
            <a:ln w="12700" cap="sq">
              <a:noFill/>
              <a:miter lim="800000"/>
              <a:headEnd/>
              <a:tailEnd/>
            </a:ln>
            <a:effectLst/>
          </p:spPr>
          <p:txBody>
            <a:bodyPr lIns="0" tIns="0" rIns="0" bIns="0"/>
            <a:lstStyle/>
            <a:p>
              <a:pPr>
                <a:spcAft>
                  <a:spcPct val="0"/>
                </a:spcAft>
                <a:buSzTx/>
                <a:buFontTx/>
                <a:buNone/>
                <a:defRPr/>
              </a:pPr>
              <a:r>
                <a:rPr lang="zh-CN" altLang="en-US" sz="2800">
                  <a:solidFill>
                    <a:srgbClr val="66FF99"/>
                  </a:solidFill>
                  <a:effectLst>
                    <a:outerShdw blurRad="38100" dist="38100" dir="2700000" algn="tl">
                      <a:srgbClr val="000000"/>
                    </a:outerShdw>
                  </a:effectLst>
                  <a:latin typeface="Times New Roman" pitchFamily="18" charset="0"/>
                </a:rPr>
                <a:t>事务</a:t>
              </a:r>
              <a:r>
                <a:rPr lang="en-US" altLang="zh-CN" sz="2800">
                  <a:solidFill>
                    <a:srgbClr val="66FF99"/>
                  </a:solidFill>
                  <a:effectLst>
                    <a:outerShdw blurRad="38100" dist="38100" dir="2700000" algn="tl">
                      <a:srgbClr val="000000"/>
                    </a:outerShdw>
                  </a:effectLst>
                  <a:latin typeface="Times New Roman" pitchFamily="18" charset="0"/>
                </a:rPr>
                <a:t>2</a:t>
              </a:r>
              <a:r>
                <a:rPr lang="zh-CN" altLang="en-US" sz="2800">
                  <a:solidFill>
                    <a:srgbClr val="66FF99"/>
                  </a:solidFill>
                  <a:effectLst>
                    <a:outerShdw blurRad="38100" dist="38100" dir="2700000" algn="tl">
                      <a:srgbClr val="000000"/>
                    </a:outerShdw>
                  </a:effectLst>
                  <a:latin typeface="Times New Roman" pitchFamily="18" charset="0"/>
                </a:rPr>
                <a:t>读出的</a:t>
              </a:r>
              <a:r>
                <a:rPr lang="en-US" altLang="zh-CN" sz="2800">
                  <a:solidFill>
                    <a:srgbClr val="66FF99"/>
                  </a:solidFill>
                  <a:effectLst>
                    <a:outerShdw blurRad="38100" dist="38100" dir="2700000" algn="tl">
                      <a:srgbClr val="000000"/>
                    </a:outerShdw>
                  </a:effectLst>
                  <a:latin typeface="Times New Roman" pitchFamily="18" charset="0"/>
                </a:rPr>
                <a:t>R</a:t>
              </a:r>
              <a:r>
                <a:rPr lang="zh-CN" altLang="en-US" sz="2800">
                  <a:solidFill>
                    <a:srgbClr val="66FF99"/>
                  </a:solidFill>
                  <a:effectLst>
                    <a:outerShdw blurRad="38100" dist="38100" dir="2700000" algn="tl">
                      <a:srgbClr val="000000"/>
                    </a:outerShdw>
                  </a:effectLst>
                  <a:latin typeface="Times New Roman" pitchFamily="18" charset="0"/>
                </a:rPr>
                <a:t>是一个无用或错误的数据</a:t>
              </a:r>
              <a:endParaRPr lang="en-US" altLang="zh-CN" sz="2800">
                <a:solidFill>
                  <a:srgbClr val="66FF99"/>
                </a:solidFill>
                <a:effectLst>
                  <a:outerShdw blurRad="38100" dist="38100" dir="2700000" algn="tl">
                    <a:srgbClr val="000000"/>
                  </a:outerShdw>
                </a:effectLst>
                <a:latin typeface="Times New Roman" pitchFamily="18" charset="0"/>
              </a:endParaRPr>
            </a:p>
          </p:txBody>
        </p:sp>
        <p:sp>
          <p:nvSpPr>
            <p:cNvPr id="1156102" name="Rectangle 6"/>
            <p:cNvSpPr>
              <a:spLocks noChangeArrowheads="1"/>
            </p:cNvSpPr>
            <p:nvPr/>
          </p:nvSpPr>
          <p:spPr bwMode="auto">
            <a:xfrm>
              <a:off x="2133600" y="2382838"/>
              <a:ext cx="7848600" cy="609600"/>
            </a:xfrm>
            <a:prstGeom prst="rect">
              <a:avLst/>
            </a:prstGeom>
            <a:solidFill>
              <a:srgbClr val="E3FFE1"/>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6103" name="Rectangle 7"/>
            <p:cNvSpPr>
              <a:spLocks noChangeArrowheads="1"/>
            </p:cNvSpPr>
            <p:nvPr/>
          </p:nvSpPr>
          <p:spPr bwMode="auto">
            <a:xfrm>
              <a:off x="2133600" y="4454526"/>
              <a:ext cx="7848600" cy="904875"/>
            </a:xfrm>
            <a:prstGeom prst="rect">
              <a:avLst/>
            </a:prstGeom>
            <a:solidFill>
              <a:srgbClr val="CDCD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6104" name="Rectangle 8"/>
            <p:cNvSpPr>
              <a:spLocks noChangeArrowheads="1"/>
            </p:cNvSpPr>
            <p:nvPr/>
          </p:nvSpPr>
          <p:spPr bwMode="auto">
            <a:xfrm>
              <a:off x="2133600" y="3290889"/>
              <a:ext cx="7848600" cy="884237"/>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56105" name="Text Box 9"/>
            <p:cNvSpPr txBox="1">
              <a:spLocks noChangeArrowheads="1"/>
            </p:cNvSpPr>
            <p:nvPr/>
          </p:nvSpPr>
          <p:spPr bwMode="auto">
            <a:xfrm>
              <a:off x="3863068"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1</a:t>
              </a:r>
            </a:p>
          </p:txBody>
        </p:sp>
        <p:sp>
          <p:nvSpPr>
            <p:cNvPr id="1156106" name="Rectangle 10"/>
            <p:cNvSpPr>
              <a:spLocks noChangeArrowheads="1"/>
            </p:cNvSpPr>
            <p:nvPr/>
          </p:nvSpPr>
          <p:spPr bwMode="auto">
            <a:xfrm>
              <a:off x="2590800" y="2513013"/>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6107" name="Text Box 11"/>
            <p:cNvSpPr txBox="1">
              <a:spLocks noChangeArrowheads="1"/>
            </p:cNvSpPr>
            <p:nvPr/>
          </p:nvSpPr>
          <p:spPr bwMode="auto">
            <a:xfrm>
              <a:off x="2294533" y="2513013"/>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6108" name="Text Box 12"/>
            <p:cNvSpPr txBox="1">
              <a:spLocks noChangeArrowheads="1"/>
            </p:cNvSpPr>
            <p:nvPr/>
          </p:nvSpPr>
          <p:spPr bwMode="auto">
            <a:xfrm>
              <a:off x="2207668" y="3365500"/>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事务1</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6109" name="Text Box 13"/>
            <p:cNvSpPr txBox="1">
              <a:spLocks noChangeArrowheads="1"/>
            </p:cNvSpPr>
            <p:nvPr/>
          </p:nvSpPr>
          <p:spPr bwMode="auto">
            <a:xfrm>
              <a:off x="3707509" y="3365500"/>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6110" name="Rectangle 14"/>
            <p:cNvSpPr>
              <a:spLocks noChangeArrowheads="1"/>
            </p:cNvSpPr>
            <p:nvPr/>
          </p:nvSpPr>
          <p:spPr bwMode="auto">
            <a:xfrm>
              <a:off x="3657600" y="374650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100</a:t>
              </a:r>
            </a:p>
          </p:txBody>
        </p:sp>
        <p:sp>
          <p:nvSpPr>
            <p:cNvPr id="1156111" name="Text Box 15"/>
            <p:cNvSpPr txBox="1">
              <a:spLocks noChangeArrowheads="1"/>
            </p:cNvSpPr>
            <p:nvPr/>
          </p:nvSpPr>
          <p:spPr bwMode="auto">
            <a:xfrm>
              <a:off x="8098038" y="3344863"/>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回滚</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6112" name="Rectangle 16"/>
            <p:cNvSpPr>
              <a:spLocks noChangeArrowheads="1"/>
            </p:cNvSpPr>
            <p:nvPr/>
          </p:nvSpPr>
          <p:spPr bwMode="auto">
            <a:xfrm>
              <a:off x="5943600" y="251460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FF0000"/>
                  </a:solidFill>
                  <a:effectLst>
                    <a:outerShdw blurRad="38100" dist="38100" dir="2700000" algn="tl">
                      <a:srgbClr val="C0C0C0"/>
                    </a:outerShdw>
                  </a:effectLst>
                  <a:latin typeface="Times New Roman" pitchFamily="18" charset="0"/>
                </a:rPr>
                <a:t>80</a:t>
              </a:r>
            </a:p>
          </p:txBody>
        </p:sp>
        <p:sp>
          <p:nvSpPr>
            <p:cNvPr id="1156113" name="Text Box 17"/>
            <p:cNvSpPr txBox="1">
              <a:spLocks noChangeArrowheads="1"/>
            </p:cNvSpPr>
            <p:nvPr/>
          </p:nvSpPr>
          <p:spPr bwMode="auto">
            <a:xfrm>
              <a:off x="2207668" y="4524375"/>
              <a:ext cx="76944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事务2</a:t>
              </a:r>
              <a:endParaRPr lang="zh-CN" altLang="en-US" sz="1800">
                <a:solidFill>
                  <a:srgbClr val="000000"/>
                </a:solidFill>
                <a:effectLst>
                  <a:outerShdw blurRad="38100" dist="38100" dir="2700000" algn="tl">
                    <a:srgbClr val="FFFFFF"/>
                  </a:outerShdw>
                </a:effectLst>
                <a:latin typeface="Times New Roman" pitchFamily="18" charset="0"/>
              </a:endParaRPr>
            </a:p>
          </p:txBody>
        </p:sp>
        <p:sp>
          <p:nvSpPr>
            <p:cNvPr id="1156114" name="Text Box 18"/>
            <p:cNvSpPr txBox="1">
              <a:spLocks noChangeArrowheads="1"/>
            </p:cNvSpPr>
            <p:nvPr/>
          </p:nvSpPr>
          <p:spPr bwMode="auto">
            <a:xfrm>
              <a:off x="7060309" y="4516438"/>
              <a:ext cx="51296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读</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6115" name="Rectangle 19"/>
            <p:cNvSpPr>
              <a:spLocks noChangeArrowheads="1"/>
            </p:cNvSpPr>
            <p:nvPr/>
          </p:nvSpPr>
          <p:spPr bwMode="auto">
            <a:xfrm>
              <a:off x="7010400" y="4897438"/>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000000"/>
                  </a:solidFill>
                  <a:effectLst>
                    <a:outerShdw blurRad="38100" dist="38100" dir="2700000" algn="tl">
                      <a:srgbClr val="C0C0C0"/>
                    </a:outerShdw>
                  </a:effectLst>
                  <a:latin typeface="Times New Roman" pitchFamily="18" charset="0"/>
                </a:rPr>
                <a:t>80</a:t>
              </a:r>
            </a:p>
          </p:txBody>
        </p:sp>
        <p:sp>
          <p:nvSpPr>
            <p:cNvPr id="1156116" name="Text Box 20"/>
            <p:cNvSpPr txBox="1">
              <a:spLocks noChangeArrowheads="1"/>
            </p:cNvSpPr>
            <p:nvPr/>
          </p:nvSpPr>
          <p:spPr bwMode="auto">
            <a:xfrm>
              <a:off x="6130018"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2</a:t>
              </a:r>
            </a:p>
          </p:txBody>
        </p:sp>
        <p:sp>
          <p:nvSpPr>
            <p:cNvPr id="1156117" name="Text Box 21"/>
            <p:cNvSpPr txBox="1">
              <a:spLocks noChangeArrowheads="1"/>
            </p:cNvSpPr>
            <p:nvPr/>
          </p:nvSpPr>
          <p:spPr bwMode="auto">
            <a:xfrm>
              <a:off x="8277906"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4</a:t>
              </a:r>
            </a:p>
          </p:txBody>
        </p:sp>
        <p:sp>
          <p:nvSpPr>
            <p:cNvPr id="1156118" name="Line 22"/>
            <p:cNvSpPr>
              <a:spLocks noChangeShapeType="1"/>
            </p:cNvSpPr>
            <p:nvPr/>
          </p:nvSpPr>
          <p:spPr bwMode="auto">
            <a:xfrm>
              <a:off x="2514600" y="2001838"/>
              <a:ext cx="12192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6119" name="Line 23"/>
            <p:cNvSpPr>
              <a:spLocks noChangeShapeType="1"/>
            </p:cNvSpPr>
            <p:nvPr/>
          </p:nvSpPr>
          <p:spPr bwMode="auto">
            <a:xfrm>
              <a:off x="4191000" y="2001838"/>
              <a:ext cx="1828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6120" name="Line 24"/>
            <p:cNvSpPr>
              <a:spLocks noChangeShapeType="1"/>
            </p:cNvSpPr>
            <p:nvPr/>
          </p:nvSpPr>
          <p:spPr bwMode="auto">
            <a:xfrm>
              <a:off x="6359525" y="2001838"/>
              <a:ext cx="685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6121" name="Line 25"/>
            <p:cNvSpPr>
              <a:spLocks noChangeShapeType="1"/>
            </p:cNvSpPr>
            <p:nvPr/>
          </p:nvSpPr>
          <p:spPr bwMode="auto">
            <a:xfrm>
              <a:off x="8507413" y="2001838"/>
              <a:ext cx="1447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56122" name="Text Box 26"/>
            <p:cNvSpPr txBox="1">
              <a:spLocks noChangeArrowheads="1"/>
            </p:cNvSpPr>
            <p:nvPr/>
          </p:nvSpPr>
          <p:spPr bwMode="auto">
            <a:xfrm>
              <a:off x="2284613" y="1600200"/>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时间</a:t>
              </a:r>
              <a:endParaRPr lang="zh-CN" altLang="en-US" sz="1800">
                <a:effectLst>
                  <a:outerShdw blurRad="38100" dist="38100" dir="2700000" algn="tl">
                    <a:srgbClr val="000000"/>
                  </a:outerShdw>
                </a:effectLst>
                <a:latin typeface="Times New Roman" pitchFamily="18" charset="0"/>
              </a:endParaRPr>
            </a:p>
          </p:txBody>
        </p:sp>
        <p:sp>
          <p:nvSpPr>
            <p:cNvPr id="1156123" name="Text Box 27"/>
            <p:cNvSpPr txBox="1">
              <a:spLocks noChangeArrowheads="1"/>
            </p:cNvSpPr>
            <p:nvPr/>
          </p:nvSpPr>
          <p:spPr bwMode="auto">
            <a:xfrm>
              <a:off x="4537968" y="3367088"/>
              <a:ext cx="112851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solidFill>
                    <a:srgbClr val="000000"/>
                  </a:solidFill>
                  <a:effectLst>
                    <a:outerShdw blurRad="38100" dist="38100" dir="2700000" algn="tl">
                      <a:srgbClr val="FFFFFF"/>
                    </a:outerShdw>
                  </a:effectLst>
                  <a:latin typeface="Times New Roman" pitchFamily="18" charset="0"/>
                </a:rPr>
                <a:t>R</a:t>
              </a:r>
              <a:r>
                <a:rPr lang="zh-CN" altLang="en-US" sz="2400">
                  <a:solidFill>
                    <a:srgbClr val="000000"/>
                  </a:solidFill>
                  <a:effectLst>
                    <a:outerShdw blurRad="38100" dist="38100" dir="2700000" algn="tl">
                      <a:srgbClr val="FFFFFF"/>
                    </a:outerShdw>
                  </a:effectLst>
                  <a:latin typeface="Times New Roman" pitchFamily="18" charset="0"/>
                </a:rPr>
                <a:t>减少20</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6124" name="Text Box 28"/>
            <p:cNvSpPr txBox="1">
              <a:spLocks noChangeArrowheads="1"/>
            </p:cNvSpPr>
            <p:nvPr/>
          </p:nvSpPr>
          <p:spPr bwMode="auto">
            <a:xfrm>
              <a:off x="5869781" y="3394075"/>
              <a:ext cx="820738"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a:solidFill>
                    <a:srgbClr val="000000"/>
                  </a:solidFill>
                  <a:effectLst>
                    <a:outerShdw blurRad="38100" dist="38100" dir="2700000" algn="tl">
                      <a:srgbClr val="FFFFFF"/>
                    </a:outerShdw>
                  </a:effectLst>
                  <a:latin typeface="Times New Roman" pitchFamily="18" charset="0"/>
                </a:rPr>
                <a:t>写入</a:t>
              </a:r>
              <a:r>
                <a:rPr lang="en-US" altLang="zh-CN" sz="2400">
                  <a:solidFill>
                    <a:srgbClr val="000000"/>
                  </a:solidFill>
                  <a:effectLst>
                    <a:outerShdw blurRad="38100" dist="38100" dir="2700000" algn="tl">
                      <a:srgbClr val="FFFFFF"/>
                    </a:outerShdw>
                  </a:effectLst>
                  <a:latin typeface="Times New Roman" pitchFamily="18" charset="0"/>
                </a:rPr>
                <a:t>R</a:t>
              </a:r>
              <a:endParaRPr lang="en-US" altLang="zh-CN" sz="1800">
                <a:solidFill>
                  <a:srgbClr val="000000"/>
                </a:solidFill>
                <a:effectLst>
                  <a:outerShdw blurRad="38100" dist="38100" dir="2700000" algn="tl">
                    <a:srgbClr val="FFFFFF"/>
                  </a:outerShdw>
                </a:effectLst>
                <a:latin typeface="Times New Roman" pitchFamily="18" charset="0"/>
              </a:endParaRPr>
            </a:p>
          </p:txBody>
        </p:sp>
        <p:sp>
          <p:nvSpPr>
            <p:cNvPr id="1156125" name="Rectangle 29"/>
            <p:cNvSpPr>
              <a:spLocks noChangeArrowheads="1"/>
            </p:cNvSpPr>
            <p:nvPr/>
          </p:nvSpPr>
          <p:spPr bwMode="auto">
            <a:xfrm>
              <a:off x="8077200" y="251460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a:solidFill>
                    <a:srgbClr val="FF0000"/>
                  </a:solidFill>
                  <a:effectLst>
                    <a:outerShdw blurRad="38100" dist="38100" dir="2700000" algn="tl">
                      <a:srgbClr val="C0C0C0"/>
                    </a:outerShdw>
                  </a:effectLst>
                  <a:latin typeface="Times New Roman" pitchFamily="18" charset="0"/>
                </a:rPr>
                <a:t>100</a:t>
              </a:r>
            </a:p>
          </p:txBody>
        </p:sp>
        <p:sp>
          <p:nvSpPr>
            <p:cNvPr id="1156126" name="Text Box 30"/>
            <p:cNvSpPr txBox="1">
              <a:spLocks noChangeArrowheads="1"/>
            </p:cNvSpPr>
            <p:nvPr/>
          </p:nvSpPr>
          <p:spPr bwMode="auto">
            <a:xfrm>
              <a:off x="7085693" y="1773238"/>
              <a:ext cx="18755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r>
                <a:rPr lang="en-US" altLang="zh-CN" sz="1600">
                  <a:effectLst>
                    <a:outerShdw blurRad="38100" dist="38100" dir="2700000" algn="tl">
                      <a:srgbClr val="000000"/>
                    </a:outerShdw>
                  </a:effectLst>
                  <a:latin typeface="Times New Roman" pitchFamily="18" charset="0"/>
                </a:rPr>
                <a:t>3</a:t>
              </a:r>
            </a:p>
          </p:txBody>
        </p:sp>
        <p:sp>
          <p:nvSpPr>
            <p:cNvPr id="1156127" name="Line 31"/>
            <p:cNvSpPr>
              <a:spLocks noChangeShapeType="1"/>
            </p:cNvSpPr>
            <p:nvPr/>
          </p:nvSpPr>
          <p:spPr bwMode="auto">
            <a:xfrm>
              <a:off x="7391400" y="2001838"/>
              <a:ext cx="685800" cy="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grpSp>
    </p:spTree>
  </p:cSld>
  <p:clrMapOvr>
    <a:masterClrMapping/>
  </p:clrMapOvr>
  <p:transition spd="med">
    <p:random/>
    <p:sndAc>
      <p:stSnd>
        <p:snd r:embed="rId2" name="arrow.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1055440" y="116632"/>
            <a:ext cx="6797868"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并发控制</a:t>
            </a:r>
            <a:r>
              <a:rPr kumimoji="1" lang="zh-CN" altLang="en-US" sz="3200" b="1" kern="1200" dirty="0">
                <a:solidFill>
                  <a:srgbClr val="FFFFCC"/>
                </a:solidFill>
                <a:effectLst>
                  <a:outerShdw blurRad="38100" dist="38100" dir="2700000" algn="tl">
                    <a:srgbClr val="000000"/>
                  </a:outerShdw>
                </a:effectLst>
                <a:latin typeface="Arial" pitchFamily="34" charset="0"/>
              </a:rPr>
              <a:t>（</a:t>
            </a:r>
            <a:r>
              <a:rPr kumimoji="1" lang="en-US" altLang="zh-CN" sz="3200" b="1" kern="1200" dirty="0">
                <a:solidFill>
                  <a:srgbClr val="FFFFCC"/>
                </a:solidFill>
                <a:effectLst>
                  <a:outerShdw blurRad="38100" dist="38100" dir="2700000" algn="tl">
                    <a:srgbClr val="000000"/>
                  </a:outerShdw>
                </a:effectLst>
                <a:latin typeface="Arial" pitchFamily="34" charset="0"/>
              </a:rPr>
              <a:t>Concurrent Control</a:t>
            </a:r>
            <a:r>
              <a:rPr kumimoji="1" lang="zh-CN" altLang="en-US" sz="3200" b="1" kern="1200" dirty="0">
                <a:solidFill>
                  <a:srgbClr val="FFFFCC"/>
                </a:solidFill>
                <a:effectLst>
                  <a:outerShdw blurRad="38100" dist="38100" dir="2700000" algn="tl">
                    <a:srgbClr val="000000"/>
                  </a:outerShdw>
                </a:effectLst>
                <a:latin typeface="Arial" pitchFamily="34" charset="0"/>
              </a:rPr>
              <a:t>）</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57124" name="Rectangle 4"/>
          <p:cNvSpPr>
            <a:spLocks noGrp="1" noChangeArrowheads="1"/>
          </p:cNvSpPr>
          <p:nvPr>
            <p:ph idx="1"/>
          </p:nvPr>
        </p:nvSpPr>
        <p:spPr>
          <a:xfrm>
            <a:off x="767408" y="1124744"/>
            <a:ext cx="10729192" cy="2463800"/>
          </a:xfrm>
        </p:spPr>
        <p:txBody>
          <a:bodyPr/>
          <a:lstStyle/>
          <a:p>
            <a:pPr eaLnBrk="1" hangingPunct="1">
              <a:spcAft>
                <a:spcPts val="2200"/>
              </a:spcAft>
              <a:defRPr/>
            </a:pPr>
            <a:r>
              <a:rPr kumimoji="1" lang="zh-CN" altLang="en-US" dirty="0">
                <a:latin typeface="楷体_GB2312" pitchFamily="49" charset="-122"/>
              </a:rPr>
              <a:t>丢失修改、不可重复读和读</a:t>
            </a:r>
            <a:r>
              <a:rPr kumimoji="1" lang="en-US" altLang="zh-CN" dirty="0">
                <a:latin typeface="楷体_GB2312" pitchFamily="49" charset="-122"/>
              </a:rPr>
              <a:t>"</a:t>
            </a:r>
            <a:r>
              <a:rPr kumimoji="1" lang="zh-CN" altLang="en-US" dirty="0">
                <a:latin typeface="楷体_GB2312" pitchFamily="49" charset="-122"/>
              </a:rPr>
              <a:t>脏</a:t>
            </a:r>
            <a:r>
              <a:rPr kumimoji="1" lang="en-US" altLang="zh-CN" dirty="0">
                <a:latin typeface="楷体_GB2312" pitchFamily="49" charset="-122"/>
              </a:rPr>
              <a:t>"</a:t>
            </a:r>
            <a:r>
              <a:rPr kumimoji="1" lang="zh-CN" altLang="en-US" dirty="0">
                <a:latin typeface="楷体_GB2312" pitchFamily="49" charset="-122"/>
              </a:rPr>
              <a:t>数据都是在事务的并发执行中可能产生的数据不一致</a:t>
            </a:r>
            <a:r>
              <a:rPr kumimoji="1" lang="zh-CN" altLang="zh-CN" dirty="0">
                <a:latin typeface="楷体_GB2312" pitchFamily="49" charset="-122"/>
              </a:rPr>
              <a:t>。</a:t>
            </a:r>
            <a:endParaRPr kumimoji="1" lang="zh-CN" altLang="en-US" dirty="0">
              <a:latin typeface="楷体_GB2312" pitchFamily="49" charset="-122"/>
            </a:endParaRPr>
          </a:p>
          <a:p>
            <a:pPr eaLnBrk="1" hangingPunct="1">
              <a:spcAft>
                <a:spcPts val="2200"/>
              </a:spcAft>
              <a:defRPr/>
            </a:pPr>
            <a:r>
              <a:rPr kumimoji="1" lang="zh-CN" altLang="zh-CN" dirty="0">
                <a:latin typeface="楷体_GB2312" pitchFamily="49" charset="-122"/>
              </a:rPr>
              <a:t>引起数据不一致的主要原因是多个事务间的相互干扰，即单个事务的隔离性被破坏。</a:t>
            </a:r>
          </a:p>
          <a:p>
            <a:pPr eaLnBrk="1" hangingPunct="1">
              <a:spcAft>
                <a:spcPts val="2200"/>
              </a:spcAft>
              <a:defRPr/>
            </a:pPr>
            <a:r>
              <a:rPr kumimoji="1" lang="zh-CN" altLang="zh-CN" dirty="0">
                <a:latin typeface="楷体_GB2312" pitchFamily="49" charset="-122"/>
              </a:rPr>
              <a:t>DBMS</a:t>
            </a:r>
            <a:r>
              <a:rPr kumimoji="1" lang="zh-CN" altLang="en-US" dirty="0">
                <a:latin typeface="楷体_GB2312" pitchFamily="49" charset="-122"/>
              </a:rPr>
              <a:t>必须</a:t>
            </a:r>
            <a:r>
              <a:rPr kumimoji="1" lang="zh-CN" altLang="zh-CN" dirty="0">
                <a:latin typeface="楷体_GB2312" pitchFamily="49" charset="-122"/>
              </a:rPr>
              <a:t>合理地调度各事务中的操作的顺序，避免并发事务之间的相互干扰造成数据的不一致性，保证数据库的完整性</a:t>
            </a:r>
            <a:r>
              <a:rPr kumimoji="1" lang="zh-CN" altLang="en-US" dirty="0">
                <a:latin typeface="楷体_GB2312" pitchFamily="49" charset="-122"/>
              </a:rPr>
              <a:t>，这就是所谓的</a:t>
            </a:r>
            <a:r>
              <a:rPr kumimoji="1" lang="zh-CN" altLang="zh-CN" dirty="0">
                <a:latin typeface="楷体_GB2312" pitchFamily="49" charset="-122"/>
              </a:rPr>
              <a:t>并发控制</a:t>
            </a:r>
            <a:r>
              <a:rPr kumimoji="1" lang="zh-CN" altLang="en-US" dirty="0">
                <a:latin typeface="楷体_GB2312" pitchFamily="49" charset="-122"/>
              </a:rPr>
              <a:t>。</a:t>
            </a:r>
          </a:p>
          <a:p>
            <a:pPr eaLnBrk="1" hangingPunct="1">
              <a:spcAft>
                <a:spcPts val="2200"/>
              </a:spcAft>
              <a:defRPr/>
            </a:pPr>
            <a:r>
              <a:rPr kumimoji="1" lang="zh-CN" altLang="en-US" dirty="0">
                <a:latin typeface="楷体_GB2312" pitchFamily="49" charset="-122"/>
              </a:rPr>
              <a:t>实现并发控制的方法有封锁技术、时标技术以及版本更新技术等，其中封锁技术应用最广泛。</a:t>
            </a:r>
            <a:endParaRPr kumimoji="1" lang="zh-CN" altLang="zh-CN" dirty="0">
              <a:latin typeface="楷体_GB2312" pitchFamily="49" charset="-122"/>
            </a:endParaRPr>
          </a:p>
        </p:txBody>
      </p:sp>
    </p:spTree>
  </p:cSld>
  <p:clrMapOvr>
    <a:masterClrMapping/>
  </p:clrMapOvr>
  <p:transition spd="med">
    <p:random/>
    <p:sndAc>
      <p:stSnd>
        <p:snd r:embed="rId2" name="arrow.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1055440" y="116632"/>
            <a:ext cx="34780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封锁</a:t>
            </a:r>
            <a:r>
              <a:rPr kumimoji="1" lang="en-US" altLang="zh-CN" sz="4000" b="1" kern="1200" dirty="0">
                <a:solidFill>
                  <a:srgbClr val="FFFFCC"/>
                </a:solidFill>
                <a:effectLst>
                  <a:outerShdw blurRad="38100" dist="38100" dir="2700000" algn="tl">
                    <a:srgbClr val="000000"/>
                  </a:outerShdw>
                </a:effectLst>
                <a:latin typeface="Arial" pitchFamily="34" charset="0"/>
              </a:rPr>
              <a:t>(Locking)</a:t>
            </a:r>
          </a:p>
        </p:txBody>
      </p:sp>
      <p:sp>
        <p:nvSpPr>
          <p:cNvPr id="1158148" name="Rectangle 4"/>
          <p:cNvSpPr>
            <a:spLocks noGrp="1" noChangeArrowheads="1"/>
          </p:cNvSpPr>
          <p:nvPr>
            <p:ph idx="1"/>
          </p:nvPr>
        </p:nvSpPr>
        <p:spPr>
          <a:xfrm>
            <a:off x="695400" y="1036637"/>
            <a:ext cx="10657184" cy="2463800"/>
          </a:xfrm>
        </p:spPr>
        <p:txBody>
          <a:bodyPr/>
          <a:lstStyle/>
          <a:p>
            <a:pPr algn="just" eaLnBrk="1" hangingPunct="1">
              <a:spcAft>
                <a:spcPct val="70000"/>
              </a:spcAft>
              <a:defRPr/>
            </a:pPr>
            <a:r>
              <a:rPr kumimoji="1" lang="zh-CN" altLang="en-US" dirty="0">
                <a:latin typeface="Arial" charset="0"/>
              </a:rPr>
              <a:t>封锁是指</a:t>
            </a:r>
            <a:r>
              <a:rPr kumimoji="1" lang="zh-CN" altLang="zh-CN" dirty="0">
                <a:latin typeface="Arial" charset="0"/>
              </a:rPr>
              <a:t>当事务T在对某个数据对象（属性、记录、关系）进行操作之前，须先对该对象加锁，使其它事务不能更新甚至不能读取该对象，直到T释放该对象的锁。</a:t>
            </a:r>
            <a:r>
              <a:rPr kumimoji="1" lang="zh-CN" altLang="en-US" dirty="0">
                <a:latin typeface="Arial" charset="0"/>
              </a:rPr>
              <a:t>一般有两种类型的封锁：</a:t>
            </a:r>
            <a:endParaRPr kumimoji="1" lang="zh-CN" altLang="zh-CN" dirty="0">
              <a:latin typeface="Arial" charset="0"/>
            </a:endParaRPr>
          </a:p>
        </p:txBody>
      </p:sp>
      <p:sp>
        <p:nvSpPr>
          <p:cNvPr id="1158149" name="Rectangle 5"/>
          <p:cNvSpPr>
            <a:spLocks noChangeArrowheads="1"/>
          </p:cNvSpPr>
          <p:nvPr/>
        </p:nvSpPr>
        <p:spPr bwMode="auto">
          <a:xfrm>
            <a:off x="842963" y="3429843"/>
            <a:ext cx="10365605" cy="2463800"/>
          </a:xfrm>
          <a:prstGeom prst="rect">
            <a:avLst/>
          </a:prstGeom>
          <a:noFill/>
          <a:ln w="9525">
            <a:noFill/>
            <a:miter lim="800000"/>
            <a:headEnd/>
            <a:tailEnd/>
          </a:ln>
          <a:effectLst/>
        </p:spPr>
        <p:txBody>
          <a:bodyPr/>
          <a:lstStyle/>
          <a:p>
            <a:pPr marL="266700" indent="-266700" algn="just">
              <a:spcAft>
                <a:spcPct val="70000"/>
              </a:spcAft>
              <a:buClr>
                <a:srgbClr val="00FFFF"/>
              </a:buClr>
              <a:buSzTx/>
              <a:buFontTx/>
              <a:buChar char="•"/>
              <a:defRPr/>
            </a:pPr>
            <a:r>
              <a:rPr lang="zh-CN" altLang="zh-CN" sz="3000" dirty="0">
                <a:solidFill>
                  <a:srgbClr val="00FFFF"/>
                </a:solidFill>
                <a:effectLst>
                  <a:outerShdw blurRad="38100" dist="38100" dir="2700000" algn="tl">
                    <a:srgbClr val="000000"/>
                  </a:outerShdw>
                </a:effectLst>
                <a:latin typeface="Arial" charset="0"/>
              </a:rPr>
              <a:t>排它锁(X锁)</a:t>
            </a:r>
            <a:r>
              <a:rPr lang="zh-CN" altLang="zh-CN" sz="3000" dirty="0">
                <a:solidFill>
                  <a:srgbClr val="CCFFCC"/>
                </a:solidFill>
                <a:effectLst>
                  <a:outerShdw blurRad="38100" dist="38100" dir="2700000" algn="tl">
                    <a:srgbClr val="000000"/>
                  </a:outerShdw>
                </a:effectLst>
                <a:latin typeface="Arial" charset="0"/>
              </a:rPr>
              <a:t>：当事务T对数据对象R加X锁后，只允许T读取和</a:t>
            </a:r>
            <a:r>
              <a:rPr lang="zh-CN" altLang="en-US" sz="3000" dirty="0">
                <a:solidFill>
                  <a:srgbClr val="CCFFCC"/>
                </a:solidFill>
                <a:effectLst>
                  <a:outerShdw blurRad="38100" dist="38100" dir="2700000" algn="tl">
                    <a:srgbClr val="000000"/>
                  </a:outerShdw>
                </a:effectLst>
                <a:latin typeface="Arial" charset="0"/>
              </a:rPr>
              <a:t>更新</a:t>
            </a:r>
            <a:r>
              <a:rPr lang="zh-CN" altLang="zh-CN" sz="3000" dirty="0">
                <a:solidFill>
                  <a:srgbClr val="CCFFCC"/>
                </a:solidFill>
                <a:effectLst>
                  <a:outerShdw blurRad="38100" dist="38100" dir="2700000" algn="tl">
                    <a:srgbClr val="000000"/>
                  </a:outerShdw>
                </a:effectLst>
                <a:latin typeface="Arial" charset="0"/>
              </a:rPr>
              <a:t>R，其他事务不能再对R加任何锁</a:t>
            </a:r>
            <a:r>
              <a:rPr lang="zh-CN" altLang="en-US" sz="3000" dirty="0">
                <a:solidFill>
                  <a:srgbClr val="CCFFCC"/>
                </a:solidFill>
                <a:effectLst>
                  <a:outerShdw blurRad="38100" dist="38100" dir="2700000" algn="tl">
                    <a:srgbClr val="000000"/>
                  </a:outerShdw>
                </a:effectLst>
                <a:latin typeface="Arial" charset="0"/>
              </a:rPr>
              <a:t>(</a:t>
            </a:r>
            <a:r>
              <a:rPr lang="zh-CN" altLang="zh-CN" sz="3000" dirty="0">
                <a:solidFill>
                  <a:srgbClr val="CCFFCC"/>
                </a:solidFill>
                <a:effectLst>
                  <a:outerShdw blurRad="38100" dist="38100" dir="2700000" algn="tl">
                    <a:srgbClr val="000000"/>
                  </a:outerShdw>
                </a:effectLst>
                <a:latin typeface="Arial" charset="0"/>
              </a:rPr>
              <a:t>即不能读取和修改R</a:t>
            </a:r>
            <a:r>
              <a:rPr lang="zh-CN" altLang="en-US" sz="3000" dirty="0">
                <a:solidFill>
                  <a:srgbClr val="CCFFCC"/>
                </a:solidFill>
                <a:effectLst>
                  <a:outerShdw blurRad="38100" dist="38100" dir="2700000" algn="tl">
                    <a:srgbClr val="000000"/>
                  </a:outerShdw>
                </a:effectLst>
                <a:latin typeface="Arial" charset="0"/>
              </a:rPr>
              <a:t>)</a:t>
            </a:r>
            <a:r>
              <a:rPr lang="zh-CN" altLang="zh-CN" sz="3000" dirty="0">
                <a:solidFill>
                  <a:srgbClr val="CCFFCC"/>
                </a:solidFill>
                <a:effectLst>
                  <a:outerShdw blurRad="38100" dist="38100" dir="2700000" algn="tl">
                    <a:srgbClr val="000000"/>
                  </a:outerShdw>
                </a:effectLst>
                <a:latin typeface="Arial" charset="0"/>
              </a:rPr>
              <a:t>，直到T释放R上的X锁。</a:t>
            </a:r>
          </a:p>
          <a:p>
            <a:pPr marL="266700" indent="-266700" algn="just">
              <a:spcAft>
                <a:spcPct val="70000"/>
              </a:spcAft>
              <a:buClr>
                <a:srgbClr val="00FFFF"/>
              </a:buClr>
              <a:buSzTx/>
              <a:buFontTx/>
              <a:buChar char="•"/>
              <a:defRPr/>
            </a:pPr>
            <a:r>
              <a:rPr lang="zh-CN" altLang="zh-CN" sz="3000" dirty="0">
                <a:solidFill>
                  <a:srgbClr val="00FFFF"/>
                </a:solidFill>
                <a:effectLst>
                  <a:outerShdw blurRad="38100" dist="38100" dir="2700000" algn="tl">
                    <a:srgbClr val="000000"/>
                  </a:outerShdw>
                </a:effectLst>
                <a:latin typeface="Arial" charset="0"/>
              </a:rPr>
              <a:t>共享锁(S锁)</a:t>
            </a:r>
            <a:r>
              <a:rPr lang="zh-CN" altLang="zh-CN" sz="3000" dirty="0">
                <a:solidFill>
                  <a:srgbClr val="CCFFCC"/>
                </a:solidFill>
                <a:effectLst>
                  <a:outerShdw blurRad="38100" dist="38100" dir="2700000" algn="tl">
                    <a:srgbClr val="000000"/>
                  </a:outerShdw>
                </a:effectLst>
                <a:latin typeface="Arial" charset="0"/>
              </a:rPr>
              <a:t>：当事务T对数据对象R加S锁后，其他事务也可以对R再加S锁</a:t>
            </a:r>
            <a:r>
              <a:rPr lang="zh-CN" altLang="en-US" sz="3000" dirty="0">
                <a:solidFill>
                  <a:srgbClr val="CCFFCC"/>
                </a:solidFill>
                <a:effectLst>
                  <a:outerShdw blurRad="38100" dist="38100" dir="2700000" algn="tl">
                    <a:srgbClr val="000000"/>
                  </a:outerShdw>
                </a:effectLst>
                <a:latin typeface="Arial" charset="0"/>
              </a:rPr>
              <a:t>而不能加</a:t>
            </a:r>
            <a:r>
              <a:rPr lang="en-US" altLang="zh-CN" sz="3000" dirty="0">
                <a:solidFill>
                  <a:srgbClr val="CCFFCC"/>
                </a:solidFill>
                <a:effectLst>
                  <a:outerShdw blurRad="38100" dist="38100" dir="2700000" algn="tl">
                    <a:srgbClr val="000000"/>
                  </a:outerShdw>
                </a:effectLst>
                <a:latin typeface="Arial" charset="0"/>
              </a:rPr>
              <a:t>X</a:t>
            </a:r>
            <a:r>
              <a:rPr lang="zh-CN" altLang="en-US" sz="3000" dirty="0">
                <a:solidFill>
                  <a:srgbClr val="CCFFCC"/>
                </a:solidFill>
                <a:effectLst>
                  <a:outerShdw blurRad="38100" dist="38100" dir="2700000" algn="tl">
                    <a:srgbClr val="000000"/>
                  </a:outerShdw>
                </a:effectLst>
                <a:latin typeface="Arial" charset="0"/>
              </a:rPr>
              <a:t>锁</a:t>
            </a:r>
            <a:r>
              <a:rPr lang="zh-CN" altLang="zh-CN" sz="3000" dirty="0">
                <a:solidFill>
                  <a:srgbClr val="CCFFCC"/>
                </a:solidFill>
                <a:effectLst>
                  <a:outerShdw blurRad="38100" dist="38100" dir="2700000" algn="tl">
                    <a:srgbClr val="000000"/>
                  </a:outerShdw>
                </a:effectLst>
                <a:latin typeface="Arial" charset="0"/>
              </a:rPr>
              <a:t>，即多个事务可以读取但不能修改R。</a:t>
            </a:r>
          </a:p>
        </p:txBody>
      </p:sp>
    </p:spTree>
  </p:cSld>
  <p:clrMapOvr>
    <a:masterClrMapping/>
  </p:clrMapOvr>
  <p:transition spd="med">
    <p:random/>
    <p:sndAc>
      <p:stSnd>
        <p:snd r:embed="rId2" name="arrow.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055440" y="116632"/>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封锁粒度</a:t>
            </a:r>
          </a:p>
        </p:txBody>
      </p:sp>
      <p:sp>
        <p:nvSpPr>
          <p:cNvPr id="1159172" name="Rectangle 4"/>
          <p:cNvSpPr>
            <a:spLocks noGrp="1" noChangeArrowheads="1"/>
          </p:cNvSpPr>
          <p:nvPr>
            <p:ph idx="1"/>
          </p:nvPr>
        </p:nvSpPr>
        <p:spPr>
          <a:xfrm>
            <a:off x="731404" y="1340768"/>
            <a:ext cx="10729192" cy="2463800"/>
          </a:xfrm>
        </p:spPr>
        <p:txBody>
          <a:bodyPr/>
          <a:lstStyle/>
          <a:p>
            <a:pPr eaLnBrk="1" hangingPunct="1">
              <a:spcAft>
                <a:spcPct val="75000"/>
              </a:spcAft>
              <a:defRPr/>
            </a:pPr>
            <a:r>
              <a:rPr kumimoji="1" lang="zh-CN" altLang="zh-CN" dirty="0">
                <a:latin typeface="Arial" charset="0"/>
              </a:rPr>
              <a:t>所谓封锁的粒度，即是被封锁数据对象的大小。</a:t>
            </a:r>
            <a:endParaRPr kumimoji="1" lang="zh-CN" altLang="en-US" dirty="0">
              <a:latin typeface="Arial" charset="0"/>
            </a:endParaRPr>
          </a:p>
          <a:p>
            <a:pPr eaLnBrk="1" hangingPunct="1">
              <a:spcAft>
                <a:spcPct val="75000"/>
              </a:spcAft>
              <a:defRPr/>
            </a:pPr>
            <a:r>
              <a:rPr kumimoji="1" lang="zh-CN" altLang="zh-CN" dirty="0">
                <a:latin typeface="Arial" charset="0"/>
              </a:rPr>
              <a:t>在关系数据库中，封锁的粒度</a:t>
            </a:r>
            <a:r>
              <a:rPr kumimoji="1" lang="zh-CN" altLang="en-US" dirty="0">
                <a:latin typeface="Arial" charset="0"/>
              </a:rPr>
              <a:t>可以是</a:t>
            </a:r>
            <a:r>
              <a:rPr kumimoji="1" lang="zh-CN" altLang="zh-CN" dirty="0">
                <a:latin typeface="Arial" charset="0"/>
              </a:rPr>
              <a:t>：属性值、属性值集、元组、关系、索引项、整个索引或整个数据库</a:t>
            </a:r>
            <a:r>
              <a:rPr kumimoji="1" lang="zh-CN" altLang="en-US" dirty="0">
                <a:latin typeface="Arial" charset="0"/>
              </a:rPr>
              <a:t>，甚至</a:t>
            </a:r>
            <a:r>
              <a:rPr kumimoji="1" lang="zh-CN" altLang="zh-CN" dirty="0">
                <a:latin typeface="Arial" charset="0"/>
              </a:rPr>
              <a:t>还可以是一些物理单元</a:t>
            </a:r>
            <a:r>
              <a:rPr kumimoji="1" lang="zh-CN" altLang="en-US" dirty="0">
                <a:latin typeface="Arial" charset="0"/>
              </a:rPr>
              <a:t>，如</a:t>
            </a:r>
            <a:r>
              <a:rPr kumimoji="1" lang="zh-CN" altLang="zh-CN" dirty="0">
                <a:latin typeface="Arial" charset="0"/>
              </a:rPr>
              <a:t>页(数据页或索引页)、块等等。</a:t>
            </a:r>
          </a:p>
          <a:p>
            <a:pPr eaLnBrk="1" hangingPunct="1">
              <a:spcAft>
                <a:spcPct val="75000"/>
              </a:spcAft>
              <a:defRPr/>
            </a:pPr>
            <a:r>
              <a:rPr kumimoji="1" lang="zh-CN" altLang="zh-CN" dirty="0">
                <a:latin typeface="Arial" charset="0"/>
              </a:rPr>
              <a:t>封锁的粒度与系统的并发度和并发控制的开销密切相关。封锁粒度越大系统中能够被封锁的对象就越少，并发度也就越小，但同时系统开销也越少；封锁粒度越小并发度越高，但系统开销也就越大。</a:t>
            </a:r>
          </a:p>
        </p:txBody>
      </p:sp>
    </p:spTree>
  </p:cSld>
  <p:clrMapOvr>
    <a:masterClrMapping/>
  </p:clrMapOvr>
  <p:transition spd="med">
    <p:random/>
    <p:sndAc>
      <p:stSnd>
        <p:snd r:embed="rId2" name="arrow.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1093361" y="116632"/>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封锁协议</a:t>
            </a:r>
          </a:p>
        </p:txBody>
      </p:sp>
      <p:sp>
        <p:nvSpPr>
          <p:cNvPr id="1160196" name="Rectangle 4"/>
          <p:cNvSpPr>
            <a:spLocks noGrp="1" noChangeArrowheads="1"/>
          </p:cNvSpPr>
          <p:nvPr>
            <p:ph idx="1"/>
          </p:nvPr>
        </p:nvSpPr>
        <p:spPr>
          <a:xfrm>
            <a:off x="716994" y="1011238"/>
            <a:ext cx="10923613" cy="2463800"/>
          </a:xfrm>
        </p:spPr>
        <p:txBody>
          <a:bodyPr/>
          <a:lstStyle/>
          <a:p>
            <a:pPr eaLnBrk="1" hangingPunct="1">
              <a:spcAft>
                <a:spcPct val="50000"/>
              </a:spcAft>
              <a:defRPr/>
            </a:pPr>
            <a:r>
              <a:rPr kumimoji="1" lang="en-US" altLang="zh-CN" dirty="0">
                <a:solidFill>
                  <a:srgbClr val="00FFFF"/>
                </a:solidFill>
                <a:latin typeface="Arial" charset="0"/>
              </a:rPr>
              <a:t>1</a:t>
            </a:r>
            <a:r>
              <a:rPr kumimoji="1" lang="zh-CN" altLang="en-US" dirty="0">
                <a:solidFill>
                  <a:srgbClr val="00FFFF"/>
                </a:solidFill>
                <a:latin typeface="Arial" charset="0"/>
              </a:rPr>
              <a:t>级封锁协议</a:t>
            </a:r>
            <a:r>
              <a:rPr kumimoji="1" lang="zh-CN" altLang="en-US" dirty="0">
                <a:latin typeface="Arial" charset="0"/>
              </a:rPr>
              <a:t>：事务</a:t>
            </a:r>
            <a:r>
              <a:rPr kumimoji="1" lang="en-US" altLang="zh-CN" dirty="0">
                <a:latin typeface="Arial" charset="0"/>
              </a:rPr>
              <a:t>T</a:t>
            </a:r>
            <a:r>
              <a:rPr kumimoji="1" lang="zh-CN" altLang="en-US" dirty="0">
                <a:latin typeface="Arial" charset="0"/>
              </a:rPr>
              <a:t>在修改数据对象</a:t>
            </a:r>
            <a:r>
              <a:rPr kumimoji="1" lang="en-US" altLang="zh-CN" dirty="0">
                <a:latin typeface="Arial" charset="0"/>
              </a:rPr>
              <a:t>R</a:t>
            </a:r>
            <a:r>
              <a:rPr kumimoji="1" lang="zh-CN" altLang="en-US" dirty="0">
                <a:latin typeface="Arial" charset="0"/>
              </a:rPr>
              <a:t>前必须先对</a:t>
            </a:r>
            <a:r>
              <a:rPr kumimoji="1" lang="en-US" altLang="zh-CN" dirty="0">
                <a:latin typeface="Arial" charset="0"/>
              </a:rPr>
              <a:t>R</a:t>
            </a:r>
            <a:r>
              <a:rPr kumimoji="1" lang="zh-CN" altLang="en-US" dirty="0">
                <a:latin typeface="Arial" charset="0"/>
              </a:rPr>
              <a:t>加</a:t>
            </a:r>
            <a:r>
              <a:rPr kumimoji="1" lang="en-US" altLang="zh-CN" dirty="0">
                <a:latin typeface="Arial" charset="0"/>
              </a:rPr>
              <a:t>X</a:t>
            </a:r>
            <a:r>
              <a:rPr kumimoji="1" lang="zh-CN" altLang="en-US" dirty="0">
                <a:latin typeface="Arial" charset="0"/>
              </a:rPr>
              <a:t>锁，直到</a:t>
            </a:r>
            <a:r>
              <a:rPr kumimoji="1" lang="en-US" altLang="zh-CN" dirty="0">
                <a:latin typeface="Arial" charset="0"/>
              </a:rPr>
              <a:t>T</a:t>
            </a:r>
            <a:r>
              <a:rPr kumimoji="1" lang="zh-CN" altLang="en-US" dirty="0">
                <a:latin typeface="Arial" charset="0"/>
              </a:rPr>
              <a:t>结束才释放</a:t>
            </a:r>
            <a:r>
              <a:rPr kumimoji="1" lang="en-US" altLang="zh-CN" dirty="0">
                <a:latin typeface="Arial" charset="0"/>
              </a:rPr>
              <a:t>R</a:t>
            </a:r>
            <a:r>
              <a:rPr kumimoji="1" lang="zh-CN" altLang="en-US" dirty="0">
                <a:latin typeface="Arial" charset="0"/>
              </a:rPr>
              <a:t>上的</a:t>
            </a:r>
            <a:r>
              <a:rPr kumimoji="1" lang="en-US" altLang="zh-CN" dirty="0">
                <a:latin typeface="Arial" charset="0"/>
              </a:rPr>
              <a:t>X</a:t>
            </a:r>
            <a:r>
              <a:rPr kumimoji="1" lang="zh-CN" altLang="en-US" dirty="0">
                <a:latin typeface="Arial" charset="0"/>
              </a:rPr>
              <a:t>锁。</a:t>
            </a:r>
          </a:p>
        </p:txBody>
      </p:sp>
      <p:grpSp>
        <p:nvGrpSpPr>
          <p:cNvPr id="2" name="组合 1">
            <a:extLst>
              <a:ext uri="{FF2B5EF4-FFF2-40B4-BE49-F238E27FC236}">
                <a16:creationId xmlns:a16="http://schemas.microsoft.com/office/drawing/2014/main" id="{9DAFDB87-483F-40B6-ABCA-05A7E743C158}"/>
              </a:ext>
            </a:extLst>
          </p:cNvPr>
          <p:cNvGrpSpPr/>
          <p:nvPr/>
        </p:nvGrpSpPr>
        <p:grpSpPr>
          <a:xfrm>
            <a:off x="2186998" y="2492896"/>
            <a:ext cx="7501349" cy="4051697"/>
            <a:chOff x="2482439" y="2462213"/>
            <a:chExt cx="7501349" cy="4051697"/>
          </a:xfrm>
        </p:grpSpPr>
        <p:sp>
          <p:nvSpPr>
            <p:cNvPr id="1160197" name="Rectangle 5"/>
            <p:cNvSpPr>
              <a:spLocks noChangeArrowheads="1"/>
            </p:cNvSpPr>
            <p:nvPr/>
          </p:nvSpPr>
          <p:spPr bwMode="auto">
            <a:xfrm>
              <a:off x="8726488" y="2462213"/>
              <a:ext cx="1257300" cy="4049712"/>
            </a:xfrm>
            <a:prstGeom prst="rect">
              <a:avLst/>
            </a:prstGeom>
            <a:solidFill>
              <a:schemeClr val="folHlink"/>
            </a:solidFill>
            <a:ln w="12700" cap="sq">
              <a:solidFill>
                <a:srgbClr val="33CC33"/>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0198" name="Rectangle 6"/>
            <p:cNvSpPr>
              <a:spLocks noChangeArrowheads="1"/>
            </p:cNvSpPr>
            <p:nvPr/>
          </p:nvSpPr>
          <p:spPr bwMode="auto">
            <a:xfrm>
              <a:off x="6400801" y="2462214"/>
              <a:ext cx="1179513" cy="2149475"/>
            </a:xfrm>
            <a:prstGeom prst="rect">
              <a:avLst/>
            </a:prstGeom>
            <a:solidFill>
              <a:srgbClr val="CCFF66"/>
            </a:solidFill>
            <a:ln w="12700" cap="sq">
              <a:solidFill>
                <a:srgbClr val="33CC33"/>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0199" name="Rectangle 7"/>
            <p:cNvSpPr>
              <a:spLocks noChangeArrowheads="1"/>
            </p:cNvSpPr>
            <p:nvPr/>
          </p:nvSpPr>
          <p:spPr bwMode="auto">
            <a:xfrm>
              <a:off x="3352800" y="2462214"/>
              <a:ext cx="838200" cy="3983037"/>
            </a:xfrm>
            <a:prstGeom prst="rect">
              <a:avLst/>
            </a:prstGeom>
            <a:solidFill>
              <a:srgbClr val="CCFFCC"/>
            </a:solidFill>
            <a:ln w="12700" cap="sq">
              <a:solidFill>
                <a:srgbClr val="33CC33"/>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0200" name="Text Box 8"/>
            <p:cNvSpPr txBox="1">
              <a:spLocks noChangeArrowheads="1"/>
            </p:cNvSpPr>
            <p:nvPr/>
          </p:nvSpPr>
          <p:spPr bwMode="auto">
            <a:xfrm>
              <a:off x="3115271" y="2495550"/>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R</a:t>
              </a:r>
              <a:endParaRPr lang="en-US" altLang="zh-CN" sz="1800">
                <a:effectLst>
                  <a:outerShdw blurRad="38100" dist="38100" dir="2700000" algn="tl">
                    <a:srgbClr val="000000"/>
                  </a:outerShdw>
                </a:effectLst>
                <a:latin typeface="Times New Roman" pitchFamily="18" charset="0"/>
              </a:endParaRPr>
            </a:p>
          </p:txBody>
        </p:sp>
        <p:sp>
          <p:nvSpPr>
            <p:cNvPr id="1160201" name="Rectangle 9"/>
            <p:cNvSpPr>
              <a:spLocks noChangeArrowheads="1"/>
            </p:cNvSpPr>
            <p:nvPr/>
          </p:nvSpPr>
          <p:spPr bwMode="auto">
            <a:xfrm>
              <a:off x="3454400" y="257175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1800">
                  <a:solidFill>
                    <a:srgbClr val="000000"/>
                  </a:solidFill>
                  <a:effectLst>
                    <a:outerShdw blurRad="38100" dist="38100" dir="2700000" algn="tl">
                      <a:srgbClr val="C0C0C0"/>
                    </a:outerShdw>
                  </a:effectLst>
                  <a:latin typeface="Times New Roman" pitchFamily="18" charset="0"/>
                </a:rPr>
                <a:t>100</a:t>
              </a:r>
            </a:p>
          </p:txBody>
        </p:sp>
        <p:sp>
          <p:nvSpPr>
            <p:cNvPr id="1160202" name="Text Box 10"/>
            <p:cNvSpPr txBox="1">
              <a:spLocks noChangeArrowheads="1"/>
            </p:cNvSpPr>
            <p:nvPr/>
          </p:nvSpPr>
          <p:spPr bwMode="auto">
            <a:xfrm>
              <a:off x="5987987" y="2495550"/>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25611" name="Text Box 11"/>
            <p:cNvSpPr txBox="1">
              <a:spLocks noChangeArrowheads="1"/>
            </p:cNvSpPr>
            <p:nvPr/>
          </p:nvSpPr>
          <p:spPr bwMode="auto">
            <a:xfrm>
              <a:off x="6513514" y="2744789"/>
              <a:ext cx="103393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dirty="0" err="1">
                  <a:solidFill>
                    <a:srgbClr val="000000"/>
                  </a:solidFill>
                  <a:effectLst/>
                  <a:latin typeface="Times New Roman" pitchFamily="18" charset="0"/>
                </a:rPr>
                <a:t>Xlock</a:t>
              </a:r>
              <a:r>
                <a:rPr lang="en-US" altLang="zh-CN" sz="2000" b="1" dirty="0">
                  <a:solidFill>
                    <a:srgbClr val="000000"/>
                  </a:solidFill>
                  <a:effectLst/>
                  <a:latin typeface="Times New Roman" pitchFamily="18" charset="0"/>
                </a:rPr>
                <a:t> R</a:t>
              </a:r>
            </a:p>
            <a:p>
              <a:pPr eaLnBrk="1" hangingPunct="1">
                <a:spcAft>
                  <a:spcPct val="0"/>
                </a:spcAft>
                <a:buSzTx/>
                <a:buFontTx/>
                <a:buNone/>
              </a:pPr>
              <a:r>
                <a:rPr lang="zh-CN" altLang="en-US" sz="2000" b="1" dirty="0">
                  <a:solidFill>
                    <a:srgbClr val="000000"/>
                  </a:solidFill>
                  <a:effectLst/>
                  <a:latin typeface="Times New Roman" pitchFamily="18" charset="0"/>
                </a:rPr>
                <a:t>读</a:t>
              </a:r>
              <a:r>
                <a:rPr lang="en-US" altLang="zh-CN" sz="2000" b="1" dirty="0">
                  <a:solidFill>
                    <a:srgbClr val="000000"/>
                  </a:solidFill>
                  <a:effectLst/>
                  <a:latin typeface="Times New Roman" pitchFamily="18" charset="0"/>
                </a:rPr>
                <a:t>R</a:t>
              </a:r>
            </a:p>
            <a:p>
              <a:pPr eaLnBrk="1" hangingPunct="1">
                <a:spcAft>
                  <a:spcPct val="0"/>
                </a:spcAft>
                <a:buSzTx/>
                <a:buFontTx/>
                <a:buNone/>
              </a:pPr>
              <a:r>
                <a:rPr lang="en-US" altLang="zh-CN" sz="2000" b="1" dirty="0">
                  <a:solidFill>
                    <a:srgbClr val="000000"/>
                  </a:solidFill>
                  <a:effectLst/>
                  <a:latin typeface="Times New Roman" pitchFamily="18" charset="0"/>
                </a:rPr>
                <a:t>R</a:t>
              </a:r>
              <a:r>
                <a:rPr lang="zh-CN" altLang="en-US" sz="2000" b="1" dirty="0">
                  <a:solidFill>
                    <a:srgbClr val="000000"/>
                  </a:solidFill>
                  <a:effectLst/>
                  <a:latin typeface="Times New Roman" pitchFamily="18" charset="0"/>
                </a:rPr>
                <a:t>减20</a:t>
              </a:r>
            </a:p>
            <a:p>
              <a:pPr eaLnBrk="1" hangingPunct="1">
                <a:spcAft>
                  <a:spcPct val="0"/>
                </a:spcAft>
                <a:buSzTx/>
                <a:buFontTx/>
                <a:buNone/>
              </a:pPr>
              <a:r>
                <a:rPr lang="zh-CN" altLang="en-US" sz="2000" b="1" dirty="0">
                  <a:solidFill>
                    <a:srgbClr val="000000"/>
                  </a:solidFill>
                  <a:effectLst/>
                  <a:latin typeface="Times New Roman" pitchFamily="18" charset="0"/>
                </a:rPr>
                <a:t>写回</a:t>
              </a:r>
              <a:r>
                <a:rPr lang="en-US" altLang="zh-CN" sz="2000" b="1" dirty="0">
                  <a:solidFill>
                    <a:srgbClr val="000000"/>
                  </a:solidFill>
                  <a:effectLst/>
                  <a:latin typeface="Times New Roman" pitchFamily="18" charset="0"/>
                </a:rPr>
                <a:t>R</a:t>
              </a:r>
            </a:p>
            <a:p>
              <a:pPr eaLnBrk="1" hangingPunct="1">
                <a:spcAft>
                  <a:spcPct val="0"/>
                </a:spcAft>
                <a:buSzTx/>
                <a:buFontTx/>
                <a:buNone/>
              </a:pPr>
              <a:r>
                <a:rPr lang="en-US" altLang="zh-CN" sz="2000" b="1" dirty="0">
                  <a:solidFill>
                    <a:srgbClr val="000000"/>
                  </a:solidFill>
                  <a:effectLst/>
                  <a:latin typeface="Times New Roman" pitchFamily="18" charset="0"/>
                </a:rPr>
                <a:t>Commit</a:t>
              </a:r>
            </a:p>
            <a:p>
              <a:pPr eaLnBrk="1" hangingPunct="1">
                <a:spcAft>
                  <a:spcPct val="0"/>
                </a:spcAft>
                <a:buSzTx/>
                <a:buFontTx/>
                <a:buNone/>
              </a:pPr>
              <a:r>
                <a:rPr lang="en-US" altLang="zh-CN" sz="2000" b="1" dirty="0">
                  <a:solidFill>
                    <a:srgbClr val="000000"/>
                  </a:solidFill>
                  <a:effectLst/>
                  <a:latin typeface="Times New Roman" pitchFamily="18" charset="0"/>
                </a:rPr>
                <a:t>Unlock R</a:t>
              </a:r>
            </a:p>
          </p:txBody>
        </p:sp>
        <p:sp>
          <p:nvSpPr>
            <p:cNvPr id="25612" name="Text Box 12"/>
            <p:cNvSpPr txBox="1">
              <a:spLocks noChangeArrowheads="1"/>
            </p:cNvSpPr>
            <p:nvPr/>
          </p:nvSpPr>
          <p:spPr bwMode="auto">
            <a:xfrm>
              <a:off x="8878889" y="4667251"/>
              <a:ext cx="103393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rgbClr val="000000"/>
                  </a:solidFill>
                  <a:effectLst/>
                  <a:latin typeface="Times New Roman" pitchFamily="18" charset="0"/>
                </a:rPr>
                <a:t>Xlock R</a:t>
              </a:r>
            </a:p>
            <a:p>
              <a:pPr eaLnBrk="1" hangingPunct="1">
                <a:spcAft>
                  <a:spcPct val="0"/>
                </a:spcAft>
                <a:buSzTx/>
                <a:buFontTx/>
                <a:buNone/>
              </a:pPr>
              <a:r>
                <a:rPr lang="zh-CN" altLang="en-US" sz="2000" b="1">
                  <a:solidFill>
                    <a:srgbClr val="000000"/>
                  </a:solidFill>
                  <a:effectLst/>
                  <a:latin typeface="Times New Roman" pitchFamily="18" charset="0"/>
                </a:rPr>
                <a:t>读</a:t>
              </a:r>
              <a:r>
                <a:rPr lang="en-US" altLang="zh-CN" sz="2000" b="1">
                  <a:solidFill>
                    <a:srgbClr val="000000"/>
                  </a:solidFill>
                  <a:effectLst/>
                  <a:latin typeface="Times New Roman" pitchFamily="18" charset="0"/>
                </a:rPr>
                <a:t>R</a:t>
              </a:r>
            </a:p>
            <a:p>
              <a:pPr eaLnBrk="1" hangingPunct="1">
                <a:spcAft>
                  <a:spcPct val="0"/>
                </a:spcAft>
                <a:buSzTx/>
                <a:buFontTx/>
                <a:buNone/>
              </a:pPr>
              <a:r>
                <a:rPr lang="en-US" altLang="zh-CN" sz="2000" b="1">
                  <a:solidFill>
                    <a:srgbClr val="000000"/>
                  </a:solidFill>
                  <a:effectLst/>
                  <a:latin typeface="Times New Roman" pitchFamily="18" charset="0"/>
                </a:rPr>
                <a:t>R</a:t>
              </a:r>
              <a:r>
                <a:rPr lang="zh-CN" altLang="en-US" sz="2000" b="1">
                  <a:solidFill>
                    <a:srgbClr val="000000"/>
                  </a:solidFill>
                  <a:effectLst/>
                  <a:latin typeface="Times New Roman" pitchFamily="18" charset="0"/>
                </a:rPr>
                <a:t>减30</a:t>
              </a:r>
            </a:p>
            <a:p>
              <a:pPr eaLnBrk="1" hangingPunct="1">
                <a:spcAft>
                  <a:spcPct val="0"/>
                </a:spcAft>
                <a:buSzTx/>
                <a:buFontTx/>
                <a:buNone/>
              </a:pPr>
              <a:r>
                <a:rPr lang="zh-CN" altLang="en-US" sz="2000" b="1">
                  <a:solidFill>
                    <a:srgbClr val="000000"/>
                  </a:solidFill>
                  <a:effectLst/>
                  <a:latin typeface="Times New Roman" pitchFamily="18" charset="0"/>
                </a:rPr>
                <a:t>写回</a:t>
              </a:r>
              <a:r>
                <a:rPr lang="en-US" altLang="zh-CN" sz="2000" b="1">
                  <a:solidFill>
                    <a:srgbClr val="000000"/>
                  </a:solidFill>
                  <a:effectLst/>
                  <a:latin typeface="Times New Roman" pitchFamily="18" charset="0"/>
                </a:rPr>
                <a:t>R</a:t>
              </a:r>
            </a:p>
            <a:p>
              <a:pPr eaLnBrk="1" hangingPunct="1">
                <a:spcAft>
                  <a:spcPct val="0"/>
                </a:spcAft>
                <a:buSzTx/>
                <a:buFontTx/>
                <a:buNone/>
              </a:pPr>
              <a:r>
                <a:rPr lang="en-US" altLang="zh-CN" sz="2000" b="1">
                  <a:solidFill>
                    <a:srgbClr val="000000"/>
                  </a:solidFill>
                  <a:effectLst/>
                  <a:latin typeface="Times New Roman" pitchFamily="18" charset="0"/>
                </a:rPr>
                <a:t>Commit</a:t>
              </a:r>
            </a:p>
            <a:p>
              <a:pPr eaLnBrk="1" hangingPunct="1">
                <a:spcAft>
                  <a:spcPct val="0"/>
                </a:spcAft>
                <a:buSzTx/>
                <a:buFontTx/>
                <a:buNone/>
              </a:pPr>
              <a:r>
                <a:rPr lang="en-US" altLang="zh-CN" sz="2000" b="1">
                  <a:solidFill>
                    <a:srgbClr val="000000"/>
                  </a:solidFill>
                  <a:effectLst/>
                  <a:latin typeface="Times New Roman" pitchFamily="18" charset="0"/>
                </a:rPr>
                <a:t>Unlock R</a:t>
              </a:r>
            </a:p>
          </p:txBody>
        </p:sp>
        <p:sp>
          <p:nvSpPr>
            <p:cNvPr id="1160205" name="Text Box 13"/>
            <p:cNvSpPr txBox="1">
              <a:spLocks noChangeArrowheads="1"/>
            </p:cNvSpPr>
            <p:nvPr/>
          </p:nvSpPr>
          <p:spPr bwMode="auto">
            <a:xfrm>
              <a:off x="8304149" y="2495550"/>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1160206" name="Line 14"/>
            <p:cNvSpPr>
              <a:spLocks noChangeShapeType="1"/>
            </p:cNvSpPr>
            <p:nvPr/>
          </p:nvSpPr>
          <p:spPr bwMode="auto">
            <a:xfrm>
              <a:off x="2557463" y="2852739"/>
              <a:ext cx="0" cy="3455987"/>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60207" name="Rectangle 15"/>
            <p:cNvSpPr>
              <a:spLocks noChangeArrowheads="1"/>
            </p:cNvSpPr>
            <p:nvPr/>
          </p:nvSpPr>
          <p:spPr bwMode="auto">
            <a:xfrm>
              <a:off x="3454400" y="4073525"/>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1800">
                  <a:solidFill>
                    <a:srgbClr val="000000"/>
                  </a:solidFill>
                  <a:effectLst>
                    <a:outerShdw blurRad="38100" dist="38100" dir="2700000" algn="tl">
                      <a:srgbClr val="C0C0C0"/>
                    </a:outerShdw>
                  </a:effectLst>
                  <a:latin typeface="Times New Roman" pitchFamily="18" charset="0"/>
                </a:rPr>
                <a:t>80</a:t>
              </a:r>
            </a:p>
          </p:txBody>
        </p:sp>
        <p:sp>
          <p:nvSpPr>
            <p:cNvPr id="1160208" name="Rectangle 16"/>
            <p:cNvSpPr>
              <a:spLocks noChangeArrowheads="1"/>
            </p:cNvSpPr>
            <p:nvPr/>
          </p:nvSpPr>
          <p:spPr bwMode="auto">
            <a:xfrm>
              <a:off x="3454400" y="5899150"/>
              <a:ext cx="609600"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1800">
                  <a:solidFill>
                    <a:srgbClr val="000000"/>
                  </a:solidFill>
                  <a:effectLst>
                    <a:outerShdw blurRad="38100" dist="38100" dir="2700000" algn="tl">
                      <a:srgbClr val="C0C0C0"/>
                    </a:outerShdw>
                  </a:effectLst>
                  <a:latin typeface="Times New Roman" pitchFamily="18" charset="0"/>
                </a:rPr>
                <a:t>50</a:t>
              </a:r>
            </a:p>
          </p:txBody>
        </p:sp>
        <p:sp>
          <p:nvSpPr>
            <p:cNvPr id="25617" name="Text Box 17"/>
            <p:cNvSpPr txBox="1">
              <a:spLocks noChangeArrowheads="1"/>
            </p:cNvSpPr>
            <p:nvPr/>
          </p:nvSpPr>
          <p:spPr bwMode="auto">
            <a:xfrm>
              <a:off x="8843963" y="3476625"/>
              <a:ext cx="8826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rgbClr val="000000"/>
                  </a:solidFill>
                  <a:effectLst/>
                  <a:latin typeface="Times New Roman" pitchFamily="18" charset="0"/>
                </a:rPr>
                <a:t>Xlock R</a:t>
              </a:r>
            </a:p>
            <a:p>
              <a:pPr eaLnBrk="1" hangingPunct="1">
                <a:spcAft>
                  <a:spcPct val="0"/>
                </a:spcAft>
                <a:buSzTx/>
                <a:buFontTx/>
                <a:buNone/>
              </a:pPr>
              <a:r>
                <a:rPr lang="zh-CN" altLang="en-US" sz="2000" b="1">
                  <a:solidFill>
                    <a:srgbClr val="000000"/>
                  </a:solidFill>
                  <a:effectLst/>
                  <a:latin typeface="Times New Roman" pitchFamily="18" charset="0"/>
                </a:rPr>
                <a:t>等待</a:t>
              </a:r>
            </a:p>
            <a:p>
              <a:pPr eaLnBrk="1" hangingPunct="1">
                <a:spcAft>
                  <a:spcPct val="0"/>
                </a:spcAft>
                <a:buSzTx/>
                <a:buFontTx/>
                <a:buNone/>
              </a:pPr>
              <a:r>
                <a:rPr lang="en-US" altLang="zh-CN" sz="2000" b="1">
                  <a:solidFill>
                    <a:srgbClr val="000000"/>
                  </a:solidFill>
                  <a:effectLst/>
                  <a:latin typeface="Times New Roman" pitchFamily="18" charset="0"/>
                </a:rPr>
                <a:t>Xlock R</a:t>
              </a:r>
            </a:p>
            <a:p>
              <a:pPr eaLnBrk="1" hangingPunct="1">
                <a:spcAft>
                  <a:spcPct val="0"/>
                </a:spcAft>
                <a:buSzTx/>
                <a:buFontTx/>
                <a:buNone/>
              </a:pPr>
              <a:r>
                <a:rPr lang="zh-CN" altLang="en-US" sz="2000" b="1">
                  <a:solidFill>
                    <a:srgbClr val="000000"/>
                  </a:solidFill>
                  <a:effectLst/>
                  <a:latin typeface="Times New Roman" pitchFamily="18" charset="0"/>
                </a:rPr>
                <a:t>等待</a:t>
              </a:r>
            </a:p>
          </p:txBody>
        </p:sp>
        <p:sp>
          <p:nvSpPr>
            <p:cNvPr id="1160210" name="AutoShape 18"/>
            <p:cNvSpPr>
              <a:spLocks/>
            </p:cNvSpPr>
            <p:nvPr/>
          </p:nvSpPr>
          <p:spPr bwMode="auto">
            <a:xfrm>
              <a:off x="4267200" y="4892676"/>
              <a:ext cx="76200" cy="1425575"/>
            </a:xfrm>
            <a:prstGeom prst="rightBrace">
              <a:avLst>
                <a:gd name="adj1" fmla="val 155903"/>
                <a:gd name="adj2" fmla="val 50000"/>
              </a:avLst>
            </a:prstGeom>
            <a:noFill/>
            <a:ln w="19050" cap="sq">
              <a:solidFill>
                <a:schemeClr val="folHlink"/>
              </a:solidFill>
              <a:round/>
              <a:headEnd/>
              <a:tailEnd/>
            </a:ln>
            <a:effectLst/>
          </p:spPr>
          <p:txBody>
            <a:bodyPr wrap="none" lIns="0" tIns="0" rIns="0" bIns="0" anchor="ctr"/>
            <a:lstStyle/>
            <a:p>
              <a:pPr>
                <a:defRPr/>
              </a:pPr>
              <a:endParaRPr lang="zh-CN" altLang="en-US"/>
            </a:p>
          </p:txBody>
        </p:sp>
        <p:sp>
          <p:nvSpPr>
            <p:cNvPr id="1160211" name="AutoShape 19"/>
            <p:cNvSpPr>
              <a:spLocks/>
            </p:cNvSpPr>
            <p:nvPr/>
          </p:nvSpPr>
          <p:spPr bwMode="auto">
            <a:xfrm>
              <a:off x="4267200" y="2967039"/>
              <a:ext cx="76200" cy="1411287"/>
            </a:xfrm>
            <a:prstGeom prst="rightBrace">
              <a:avLst>
                <a:gd name="adj1" fmla="val 154340"/>
                <a:gd name="adj2" fmla="val 50000"/>
              </a:avLst>
            </a:prstGeom>
            <a:noFill/>
            <a:ln w="19050" cap="sq">
              <a:solidFill>
                <a:srgbClr val="CCFF66"/>
              </a:solidFill>
              <a:round/>
              <a:headEnd/>
              <a:tailEnd/>
            </a:ln>
            <a:effectLst/>
          </p:spPr>
          <p:txBody>
            <a:bodyPr wrap="none" lIns="0" tIns="0" rIns="0" bIns="0" anchor="ctr"/>
            <a:lstStyle/>
            <a:p>
              <a:pPr>
                <a:defRPr/>
              </a:pPr>
              <a:endParaRPr lang="zh-CN" altLang="en-US"/>
            </a:p>
          </p:txBody>
        </p:sp>
        <p:sp>
          <p:nvSpPr>
            <p:cNvPr id="1160212" name="Text Box 20"/>
            <p:cNvSpPr txBox="1">
              <a:spLocks noChangeArrowheads="1"/>
            </p:cNvSpPr>
            <p:nvPr/>
          </p:nvSpPr>
          <p:spPr bwMode="auto">
            <a:xfrm>
              <a:off x="4400550" y="3270250"/>
              <a:ext cx="552450" cy="738664"/>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en-US" altLang="zh-CN" sz="2400">
                  <a:solidFill>
                    <a:srgbClr val="CCFF66"/>
                  </a:solidFill>
                  <a:effectLst>
                    <a:outerShdw blurRad="38100" dist="38100" dir="2700000" algn="tl">
                      <a:srgbClr val="000000"/>
                    </a:outerShdw>
                  </a:effectLst>
                  <a:latin typeface="Times New Roman" pitchFamily="18" charset="0"/>
                </a:rPr>
                <a:t>T1</a:t>
              </a:r>
            </a:p>
            <a:p>
              <a:pPr>
                <a:spcAft>
                  <a:spcPct val="0"/>
                </a:spcAft>
                <a:buSzTx/>
                <a:buFontTx/>
                <a:buNone/>
                <a:defRPr/>
              </a:pPr>
              <a:r>
                <a:rPr lang="en-US" altLang="zh-CN" sz="2400">
                  <a:solidFill>
                    <a:srgbClr val="CCFF66"/>
                  </a:solidFill>
                  <a:effectLst>
                    <a:outerShdw blurRad="38100" dist="38100" dir="2700000" algn="tl">
                      <a:srgbClr val="000000"/>
                    </a:outerShdw>
                  </a:effectLst>
                  <a:latin typeface="Times New Roman" pitchFamily="18" charset="0"/>
                </a:rPr>
                <a:t>X</a:t>
              </a:r>
              <a:r>
                <a:rPr lang="zh-CN" altLang="en-US" sz="2400">
                  <a:solidFill>
                    <a:srgbClr val="CCFF66"/>
                  </a:solidFill>
                  <a:effectLst>
                    <a:outerShdw blurRad="38100" dist="38100" dir="2700000" algn="tl">
                      <a:srgbClr val="000000"/>
                    </a:outerShdw>
                  </a:effectLst>
                  <a:latin typeface="Times New Roman" pitchFamily="18" charset="0"/>
                </a:rPr>
                <a:t>锁</a:t>
              </a:r>
            </a:p>
          </p:txBody>
        </p:sp>
        <p:sp>
          <p:nvSpPr>
            <p:cNvPr id="1160213" name="Text Box 21"/>
            <p:cNvSpPr txBox="1">
              <a:spLocks noChangeArrowheads="1"/>
            </p:cNvSpPr>
            <p:nvPr/>
          </p:nvSpPr>
          <p:spPr bwMode="auto">
            <a:xfrm>
              <a:off x="4400550" y="5203825"/>
              <a:ext cx="552450" cy="738664"/>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en-US" altLang="zh-CN" sz="2400">
                  <a:solidFill>
                    <a:schemeClr val="folHlink"/>
                  </a:solidFill>
                  <a:effectLst>
                    <a:outerShdw blurRad="38100" dist="38100" dir="2700000" algn="tl">
                      <a:srgbClr val="000000"/>
                    </a:outerShdw>
                  </a:effectLst>
                  <a:latin typeface="Times New Roman" pitchFamily="18" charset="0"/>
                </a:rPr>
                <a:t>T2</a:t>
              </a:r>
            </a:p>
            <a:p>
              <a:pPr>
                <a:spcAft>
                  <a:spcPct val="0"/>
                </a:spcAft>
                <a:buSzTx/>
                <a:buFontTx/>
                <a:buNone/>
                <a:defRPr/>
              </a:pPr>
              <a:r>
                <a:rPr lang="en-US" altLang="zh-CN" sz="2400">
                  <a:solidFill>
                    <a:schemeClr val="folHlink"/>
                  </a:solidFill>
                  <a:effectLst>
                    <a:outerShdw blurRad="38100" dist="38100" dir="2700000" algn="tl">
                      <a:srgbClr val="000000"/>
                    </a:outerShdw>
                  </a:effectLst>
                  <a:latin typeface="Times New Roman" pitchFamily="18" charset="0"/>
                </a:rPr>
                <a:t>X</a:t>
              </a:r>
              <a:r>
                <a:rPr lang="zh-CN" altLang="en-US" sz="2400">
                  <a:solidFill>
                    <a:schemeClr val="folHlink"/>
                  </a:solidFill>
                  <a:effectLst>
                    <a:outerShdw blurRad="38100" dist="38100" dir="2700000" algn="tl">
                      <a:srgbClr val="000000"/>
                    </a:outerShdw>
                  </a:effectLst>
                  <a:latin typeface="Times New Roman" pitchFamily="18" charset="0"/>
                </a:rPr>
                <a:t>锁</a:t>
              </a:r>
            </a:p>
          </p:txBody>
        </p:sp>
        <p:sp>
          <p:nvSpPr>
            <p:cNvPr id="1160214" name="Rectangle 22"/>
            <p:cNvSpPr>
              <a:spLocks noChangeArrowheads="1"/>
            </p:cNvSpPr>
            <p:nvPr/>
          </p:nvSpPr>
          <p:spPr bwMode="auto">
            <a:xfrm>
              <a:off x="5664201" y="5430838"/>
              <a:ext cx="2519363" cy="538162"/>
            </a:xfrm>
            <a:prstGeom prst="rect">
              <a:avLst/>
            </a:prstGeom>
            <a:solidFill>
              <a:srgbClr val="FF0000"/>
            </a:solidFill>
            <a:ln w="19050">
              <a:solidFill>
                <a:srgbClr val="CCFF33"/>
              </a:solidFill>
              <a:miter lim="800000"/>
              <a:headEnd/>
              <a:tailEnd/>
            </a:ln>
            <a:effectLst>
              <a:outerShdw dist="35921" dir="2700000" algn="ctr" rotWithShape="0">
                <a:schemeClr val="bg2"/>
              </a:outerShdw>
            </a:effectLst>
          </p:spPr>
          <p:txBody>
            <a:bodyPr>
              <a:spAutoFit/>
            </a:bodyPr>
            <a:lstStyle/>
            <a:p>
              <a:pPr marL="358775" indent="-358775" algn="ctr">
                <a:spcAft>
                  <a:spcPct val="60000"/>
                </a:spcAft>
                <a:buClr>
                  <a:srgbClr val="66FF33"/>
                </a:buClr>
                <a:buSzPct val="85000"/>
              </a:pPr>
              <a:r>
                <a:rPr kumimoji="0" lang="zh-CN" altLang="en-US" sz="2800" b="1">
                  <a:solidFill>
                    <a:srgbClr val="FFFF00"/>
                  </a:solidFill>
                  <a:effectLst/>
                </a:rPr>
                <a:t>解决丢失修改</a:t>
              </a:r>
            </a:p>
          </p:txBody>
        </p:sp>
        <p:sp>
          <p:nvSpPr>
            <p:cNvPr id="1160216" name="Line 24"/>
            <p:cNvSpPr>
              <a:spLocks noChangeShapeType="1"/>
            </p:cNvSpPr>
            <p:nvPr/>
          </p:nvSpPr>
          <p:spPr bwMode="auto">
            <a:xfrm>
              <a:off x="4224339" y="4430713"/>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0217" name="Line 25"/>
            <p:cNvSpPr>
              <a:spLocks noChangeShapeType="1"/>
            </p:cNvSpPr>
            <p:nvPr/>
          </p:nvSpPr>
          <p:spPr bwMode="auto">
            <a:xfrm>
              <a:off x="4224339" y="2909888"/>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0218" name="Line 26"/>
            <p:cNvSpPr>
              <a:spLocks noChangeShapeType="1"/>
            </p:cNvSpPr>
            <p:nvPr/>
          </p:nvSpPr>
          <p:spPr bwMode="auto">
            <a:xfrm>
              <a:off x="4224338" y="4854575"/>
              <a:ext cx="4464050" cy="0"/>
            </a:xfrm>
            <a:prstGeom prst="line">
              <a:avLst/>
            </a:prstGeom>
            <a:noFill/>
            <a:ln w="12700">
              <a:solidFill>
                <a:srgbClr val="66FF99"/>
              </a:solidFill>
              <a:prstDash val="dash"/>
              <a:round/>
              <a:headEnd/>
              <a:tailEnd/>
            </a:ln>
            <a:effectLst/>
          </p:spPr>
          <p:txBody>
            <a:bodyPr lIns="0" tIns="0" rIns="0" bIns="0"/>
            <a:lstStyle/>
            <a:p>
              <a:pPr>
                <a:defRPr/>
              </a:pPr>
              <a:endParaRPr lang="zh-CN" altLang="en-US"/>
            </a:p>
          </p:txBody>
        </p:sp>
        <p:sp>
          <p:nvSpPr>
            <p:cNvPr id="1160219" name="Line 27"/>
            <p:cNvSpPr>
              <a:spLocks noChangeShapeType="1"/>
            </p:cNvSpPr>
            <p:nvPr/>
          </p:nvSpPr>
          <p:spPr bwMode="auto">
            <a:xfrm>
              <a:off x="4224338" y="6365875"/>
              <a:ext cx="4464050" cy="0"/>
            </a:xfrm>
            <a:prstGeom prst="line">
              <a:avLst/>
            </a:prstGeom>
            <a:noFill/>
            <a:ln w="12700">
              <a:solidFill>
                <a:srgbClr val="66FF99"/>
              </a:solidFill>
              <a:prstDash val="dash"/>
              <a:round/>
              <a:headEnd/>
              <a:tailEnd/>
            </a:ln>
            <a:effectLst/>
          </p:spPr>
          <p:txBody>
            <a:bodyPr lIns="0" tIns="0" rIns="0" bIns="0"/>
            <a:lstStyle/>
            <a:p>
              <a:pPr>
                <a:defRPr/>
              </a:pPr>
              <a:endParaRPr lang="zh-CN" altLang="en-US"/>
            </a:p>
          </p:txBody>
        </p:sp>
        <p:sp>
          <p:nvSpPr>
            <p:cNvPr id="1160220" name="Text Box 28"/>
            <p:cNvSpPr txBox="1">
              <a:spLocks noChangeArrowheads="1"/>
            </p:cNvSpPr>
            <p:nvPr/>
          </p:nvSpPr>
          <p:spPr bwMode="auto">
            <a:xfrm>
              <a:off x="2482439" y="2495550"/>
              <a:ext cx="8496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endParaRPr lang="en-US" altLang="zh-CN" sz="1800">
                <a:effectLst>
                  <a:outerShdw blurRad="38100" dist="38100" dir="2700000" algn="tl">
                    <a:srgbClr val="000000"/>
                  </a:outerShdw>
                </a:effectLst>
                <a:latin typeface="Times New Roman" pitchFamily="18" charset="0"/>
              </a:endParaRPr>
            </a:p>
          </p:txBody>
        </p:sp>
      </p:grpSp>
    </p:spTree>
  </p:cSld>
  <p:clrMapOvr>
    <a:masterClrMapping/>
  </p:clrMapOvr>
  <p:transition spd="med">
    <p:random/>
    <p:sndAc>
      <p:stSnd>
        <p:snd r:embed="rId2" name="arrow.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a:extLst>
              <a:ext uri="{FF2B5EF4-FFF2-40B4-BE49-F238E27FC236}">
                <a16:creationId xmlns:a16="http://schemas.microsoft.com/office/drawing/2014/main" id="{37D17FB7-26D8-41A4-8BAA-02D03C975A68}"/>
              </a:ext>
            </a:extLst>
          </p:cNvPr>
          <p:cNvSpPr>
            <a:spLocks noGrp="1" noChangeArrowheads="1"/>
          </p:cNvSpPr>
          <p:nvPr>
            <p:ph type="title"/>
          </p:nvPr>
        </p:nvSpPr>
        <p:spPr>
          <a:xfrm>
            <a:off x="1093361" y="116632"/>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封锁协议</a:t>
            </a:r>
          </a:p>
        </p:txBody>
      </p:sp>
      <p:sp>
        <p:nvSpPr>
          <p:cNvPr id="1161220" name="Rectangle 4"/>
          <p:cNvSpPr>
            <a:spLocks noGrp="1" noChangeArrowheads="1"/>
          </p:cNvSpPr>
          <p:nvPr>
            <p:ph idx="1"/>
          </p:nvPr>
        </p:nvSpPr>
        <p:spPr>
          <a:xfrm>
            <a:off x="767407" y="978695"/>
            <a:ext cx="10729189" cy="2463800"/>
          </a:xfrm>
        </p:spPr>
        <p:txBody>
          <a:bodyPr/>
          <a:lstStyle/>
          <a:p>
            <a:pPr eaLnBrk="1" hangingPunct="1">
              <a:spcAft>
                <a:spcPct val="50000"/>
              </a:spcAft>
              <a:defRPr/>
            </a:pPr>
            <a:r>
              <a:rPr kumimoji="1" lang="en-US" altLang="zh-CN" dirty="0">
                <a:solidFill>
                  <a:srgbClr val="00FFFF"/>
                </a:solidFill>
                <a:latin typeface="Arial" charset="0"/>
              </a:rPr>
              <a:t>2</a:t>
            </a:r>
            <a:r>
              <a:rPr kumimoji="1" lang="zh-CN" altLang="en-US" dirty="0">
                <a:solidFill>
                  <a:srgbClr val="00FFFF"/>
                </a:solidFill>
                <a:latin typeface="Arial" charset="0"/>
              </a:rPr>
              <a:t>级封锁协议</a:t>
            </a:r>
            <a:r>
              <a:rPr kumimoji="1" lang="zh-CN" altLang="en-US" dirty="0">
                <a:latin typeface="Arial" charset="0"/>
              </a:rPr>
              <a:t>：</a:t>
            </a:r>
            <a:r>
              <a:rPr kumimoji="1" lang="en-US" altLang="zh-CN" dirty="0">
                <a:latin typeface="Arial" charset="0"/>
              </a:rPr>
              <a:t>1</a:t>
            </a:r>
            <a:r>
              <a:rPr kumimoji="1" lang="zh-CN" altLang="en-US" dirty="0">
                <a:latin typeface="Arial" charset="0"/>
              </a:rPr>
              <a:t>级封锁协议加上事务</a:t>
            </a:r>
            <a:r>
              <a:rPr kumimoji="1" lang="en-US" altLang="zh-CN" dirty="0">
                <a:latin typeface="Arial" charset="0"/>
              </a:rPr>
              <a:t>T</a:t>
            </a:r>
            <a:r>
              <a:rPr kumimoji="1" lang="zh-CN" altLang="en-US" dirty="0">
                <a:latin typeface="Arial" charset="0"/>
              </a:rPr>
              <a:t>在读取数据对象</a:t>
            </a:r>
            <a:r>
              <a:rPr kumimoji="1" lang="en-US" altLang="zh-CN" dirty="0">
                <a:latin typeface="Arial" charset="0"/>
              </a:rPr>
              <a:t>R</a:t>
            </a:r>
            <a:r>
              <a:rPr kumimoji="1" lang="zh-CN" altLang="en-US" dirty="0">
                <a:latin typeface="Arial" charset="0"/>
              </a:rPr>
              <a:t>前必须先对</a:t>
            </a:r>
            <a:r>
              <a:rPr kumimoji="1" lang="en-US" altLang="zh-CN" dirty="0">
                <a:latin typeface="Arial" charset="0"/>
              </a:rPr>
              <a:t>R</a:t>
            </a:r>
            <a:r>
              <a:rPr kumimoji="1" lang="zh-CN" altLang="en-US" dirty="0">
                <a:latin typeface="Arial" charset="0"/>
              </a:rPr>
              <a:t>加</a:t>
            </a:r>
            <a:r>
              <a:rPr kumimoji="1" lang="en-US" altLang="zh-CN" dirty="0">
                <a:latin typeface="Arial" charset="0"/>
              </a:rPr>
              <a:t>S</a:t>
            </a:r>
            <a:r>
              <a:rPr kumimoji="1" lang="zh-CN" altLang="en-US" dirty="0">
                <a:latin typeface="Arial" charset="0"/>
              </a:rPr>
              <a:t>锁，读完后即释放</a:t>
            </a:r>
            <a:r>
              <a:rPr kumimoji="1" lang="en-US" altLang="zh-CN" dirty="0">
                <a:latin typeface="Arial" charset="0"/>
              </a:rPr>
              <a:t>R</a:t>
            </a:r>
            <a:r>
              <a:rPr kumimoji="1" lang="zh-CN" altLang="en-US" dirty="0">
                <a:latin typeface="Arial" charset="0"/>
              </a:rPr>
              <a:t>上的</a:t>
            </a:r>
            <a:r>
              <a:rPr kumimoji="1" lang="en-US" altLang="zh-CN" dirty="0">
                <a:latin typeface="Arial" charset="0"/>
              </a:rPr>
              <a:t>S</a:t>
            </a:r>
            <a:r>
              <a:rPr kumimoji="1" lang="zh-CN" altLang="en-US" dirty="0">
                <a:latin typeface="Arial" charset="0"/>
              </a:rPr>
              <a:t>锁。</a:t>
            </a:r>
          </a:p>
        </p:txBody>
      </p:sp>
      <p:grpSp>
        <p:nvGrpSpPr>
          <p:cNvPr id="4" name="组合 3">
            <a:extLst>
              <a:ext uri="{FF2B5EF4-FFF2-40B4-BE49-F238E27FC236}">
                <a16:creationId xmlns:a16="http://schemas.microsoft.com/office/drawing/2014/main" id="{09FF677E-A995-4A71-89E8-402C7CEB3AC9}"/>
              </a:ext>
            </a:extLst>
          </p:cNvPr>
          <p:cNvGrpSpPr/>
          <p:nvPr/>
        </p:nvGrpSpPr>
        <p:grpSpPr>
          <a:xfrm>
            <a:off x="1919536" y="2564904"/>
            <a:ext cx="7423561" cy="3795712"/>
            <a:chOff x="2482439" y="2535238"/>
            <a:chExt cx="7423561" cy="3795712"/>
          </a:xfrm>
        </p:grpSpPr>
        <p:sp>
          <p:nvSpPr>
            <p:cNvPr id="1161221" name="Rectangle 5"/>
            <p:cNvSpPr>
              <a:spLocks noChangeArrowheads="1"/>
            </p:cNvSpPr>
            <p:nvPr/>
          </p:nvSpPr>
          <p:spPr bwMode="auto">
            <a:xfrm>
              <a:off x="8726488" y="2535238"/>
              <a:ext cx="1179512" cy="3795712"/>
            </a:xfrm>
            <a:prstGeom prst="rect">
              <a:avLst/>
            </a:prstGeom>
            <a:solidFill>
              <a:schemeClr val="folHlink"/>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lgn="ctr">
                <a:buSzTx/>
                <a:buFontTx/>
                <a:buNone/>
                <a:defRPr/>
              </a:pPr>
              <a:endParaRPr lang="zh-CN" altLang="en-US" sz="2600">
                <a:solidFill>
                  <a:schemeClr val="folHlink"/>
                </a:solidFill>
                <a:effectLst>
                  <a:outerShdw blurRad="38100" dist="38100" dir="2700000" algn="tl">
                    <a:srgbClr val="000000"/>
                  </a:outerShdw>
                </a:effectLst>
              </a:endParaRPr>
            </a:p>
          </p:txBody>
        </p:sp>
        <p:sp>
          <p:nvSpPr>
            <p:cNvPr id="1161222" name="Rectangle 6"/>
            <p:cNvSpPr>
              <a:spLocks noChangeArrowheads="1"/>
            </p:cNvSpPr>
            <p:nvPr/>
          </p:nvSpPr>
          <p:spPr bwMode="auto">
            <a:xfrm>
              <a:off x="6400801" y="2535239"/>
              <a:ext cx="1179513" cy="2547937"/>
            </a:xfrm>
            <a:prstGeom prst="rect">
              <a:avLst/>
            </a:prstGeom>
            <a:solidFill>
              <a:srgbClr val="CCFF66"/>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1223" name="Rectangle 7"/>
            <p:cNvSpPr>
              <a:spLocks noChangeArrowheads="1"/>
            </p:cNvSpPr>
            <p:nvPr/>
          </p:nvSpPr>
          <p:spPr bwMode="auto">
            <a:xfrm>
              <a:off x="3352800" y="2535239"/>
              <a:ext cx="838200" cy="3741737"/>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1224" name="Text Box 8"/>
            <p:cNvSpPr txBox="1">
              <a:spLocks noChangeArrowheads="1"/>
            </p:cNvSpPr>
            <p:nvPr/>
          </p:nvSpPr>
          <p:spPr bwMode="auto">
            <a:xfrm>
              <a:off x="3115271" y="2568575"/>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R</a:t>
              </a:r>
              <a:endParaRPr lang="en-US" altLang="zh-CN" sz="1800">
                <a:effectLst>
                  <a:outerShdw blurRad="38100" dist="38100" dir="2700000" algn="tl">
                    <a:srgbClr val="000000"/>
                  </a:outerShdw>
                </a:effectLst>
                <a:latin typeface="Times New Roman" pitchFamily="18" charset="0"/>
              </a:endParaRPr>
            </a:p>
          </p:txBody>
        </p:sp>
        <p:sp>
          <p:nvSpPr>
            <p:cNvPr id="26633" name="Rectangle 9"/>
            <p:cNvSpPr>
              <a:spLocks noChangeArrowheads="1"/>
            </p:cNvSpPr>
            <p:nvPr/>
          </p:nvSpPr>
          <p:spPr bwMode="auto">
            <a:xfrm>
              <a:off x="3454400" y="2644775"/>
              <a:ext cx="609600" cy="304800"/>
            </a:xfrm>
            <a:prstGeom prst="rect">
              <a:avLst/>
            </a:prstGeom>
            <a:solidFill>
              <a:srgbClr val="F5F5FF"/>
            </a:solidFill>
            <a:ln w="12700" cap="sq">
              <a:solidFill>
                <a:schemeClr val="bg2"/>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sz="1800">
                  <a:solidFill>
                    <a:schemeClr val="bg2"/>
                  </a:solidFill>
                  <a:effectLst/>
                  <a:latin typeface="Times New Roman" pitchFamily="18" charset="0"/>
                </a:rPr>
                <a:t>100</a:t>
              </a:r>
            </a:p>
          </p:txBody>
        </p:sp>
        <p:sp>
          <p:nvSpPr>
            <p:cNvPr id="1161226" name="Text Box 10"/>
            <p:cNvSpPr txBox="1">
              <a:spLocks noChangeArrowheads="1"/>
            </p:cNvSpPr>
            <p:nvPr/>
          </p:nvSpPr>
          <p:spPr bwMode="auto">
            <a:xfrm>
              <a:off x="5987987" y="2568575"/>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26635" name="Text Box 11"/>
            <p:cNvSpPr txBox="1">
              <a:spLocks noChangeArrowheads="1"/>
            </p:cNvSpPr>
            <p:nvPr/>
          </p:nvSpPr>
          <p:spPr bwMode="auto">
            <a:xfrm>
              <a:off x="6513514" y="2895600"/>
              <a:ext cx="1033937"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读</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R</a:t>
              </a:r>
              <a:r>
                <a:rPr lang="zh-CN" altLang="en-US" sz="2000" b="1">
                  <a:solidFill>
                    <a:schemeClr val="bg2"/>
                  </a:solidFill>
                  <a:effectLst/>
                  <a:latin typeface="Times New Roman" pitchFamily="18" charset="0"/>
                </a:rPr>
                <a:t>减20</a:t>
              </a:r>
            </a:p>
            <a:p>
              <a:pPr eaLnBrk="1" hangingPunct="1">
                <a:spcAft>
                  <a:spcPct val="0"/>
                </a:spcAft>
                <a:buSzTx/>
                <a:buFontTx/>
                <a:buNone/>
              </a:pPr>
              <a:r>
                <a:rPr lang="zh-CN" altLang="en-US" sz="2000" b="1">
                  <a:solidFill>
                    <a:schemeClr val="bg2"/>
                  </a:solidFill>
                  <a:effectLst/>
                  <a:latin typeface="Times New Roman" pitchFamily="18" charset="0"/>
                </a:rPr>
                <a:t>写回</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Rollback</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1228" name="Text Box 12"/>
            <p:cNvSpPr txBox="1">
              <a:spLocks noChangeArrowheads="1"/>
            </p:cNvSpPr>
            <p:nvPr/>
          </p:nvSpPr>
          <p:spPr bwMode="auto">
            <a:xfrm>
              <a:off x="8304149" y="2568575"/>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26637" name="Rectangle 13"/>
            <p:cNvSpPr>
              <a:spLocks noChangeArrowheads="1"/>
            </p:cNvSpPr>
            <p:nvPr/>
          </p:nvSpPr>
          <p:spPr bwMode="auto">
            <a:xfrm>
              <a:off x="3454400" y="3808413"/>
              <a:ext cx="609600" cy="304800"/>
            </a:xfrm>
            <a:prstGeom prst="rect">
              <a:avLst/>
            </a:prstGeom>
            <a:solidFill>
              <a:srgbClr val="F5F5FF"/>
            </a:solidFill>
            <a:ln w="12700" cap="sq">
              <a:solidFill>
                <a:schemeClr val="bg2"/>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sz="1800">
                  <a:solidFill>
                    <a:schemeClr val="bg2"/>
                  </a:solidFill>
                  <a:effectLst/>
                  <a:latin typeface="Times New Roman" pitchFamily="18" charset="0"/>
                </a:rPr>
                <a:t>80</a:t>
              </a:r>
            </a:p>
          </p:txBody>
        </p:sp>
        <p:sp>
          <p:nvSpPr>
            <p:cNvPr id="26638" name="Text Box 14"/>
            <p:cNvSpPr txBox="1">
              <a:spLocks noChangeArrowheads="1"/>
            </p:cNvSpPr>
            <p:nvPr/>
          </p:nvSpPr>
          <p:spPr bwMode="auto">
            <a:xfrm>
              <a:off x="8843964" y="3502026"/>
              <a:ext cx="1033937"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Slock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Slock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Slock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Slock R</a:t>
              </a:r>
            </a:p>
            <a:p>
              <a:pPr eaLnBrk="1" hangingPunct="1">
                <a:spcAft>
                  <a:spcPct val="0"/>
                </a:spcAft>
                <a:buSzTx/>
                <a:buFontTx/>
                <a:buNone/>
              </a:pPr>
              <a:r>
                <a:rPr lang="zh-CN" altLang="en-US" sz="2000" b="1">
                  <a:solidFill>
                    <a:schemeClr val="bg2"/>
                  </a:solidFill>
                  <a:effectLst/>
                  <a:latin typeface="Times New Roman" pitchFamily="18" charset="0"/>
                </a:rPr>
                <a:t>读</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Unlock R</a:t>
              </a:r>
              <a:endParaRPr lang="zh-CN" altLang="en-US" sz="2000" b="1">
                <a:solidFill>
                  <a:schemeClr val="bg2"/>
                </a:solidFill>
                <a:effectLst/>
                <a:latin typeface="Times New Roman" pitchFamily="18" charset="0"/>
              </a:endParaRPr>
            </a:p>
          </p:txBody>
        </p:sp>
        <p:sp>
          <p:nvSpPr>
            <p:cNvPr id="1161231" name="AutoShape 15"/>
            <p:cNvSpPr>
              <a:spLocks/>
            </p:cNvSpPr>
            <p:nvPr/>
          </p:nvSpPr>
          <p:spPr bwMode="auto">
            <a:xfrm>
              <a:off x="4267200" y="5559426"/>
              <a:ext cx="76200" cy="474663"/>
            </a:xfrm>
            <a:prstGeom prst="rightBrace">
              <a:avLst>
                <a:gd name="adj1" fmla="val 51910"/>
                <a:gd name="adj2" fmla="val 50000"/>
              </a:avLst>
            </a:prstGeom>
            <a:noFill/>
            <a:ln w="19050" cap="sq">
              <a:solidFill>
                <a:schemeClr val="folHlink"/>
              </a:solidFill>
              <a:round/>
              <a:headEnd/>
              <a:tailEnd/>
            </a:ln>
            <a:effectLst/>
          </p:spPr>
          <p:txBody>
            <a:bodyPr wrap="none" lIns="0" tIns="0" rIns="0" bIns="0" anchor="ctr"/>
            <a:lstStyle/>
            <a:p>
              <a:pPr>
                <a:defRPr/>
              </a:pPr>
              <a:endParaRPr lang="zh-CN" altLang="en-US"/>
            </a:p>
          </p:txBody>
        </p:sp>
        <p:sp>
          <p:nvSpPr>
            <p:cNvPr id="1161232" name="AutoShape 16"/>
            <p:cNvSpPr>
              <a:spLocks/>
            </p:cNvSpPr>
            <p:nvPr/>
          </p:nvSpPr>
          <p:spPr bwMode="auto">
            <a:xfrm>
              <a:off x="4262438" y="3090863"/>
              <a:ext cx="80962" cy="1727200"/>
            </a:xfrm>
            <a:prstGeom prst="rightBrace">
              <a:avLst>
                <a:gd name="adj1" fmla="val 177779"/>
                <a:gd name="adj2" fmla="val 50000"/>
              </a:avLst>
            </a:prstGeom>
            <a:noFill/>
            <a:ln w="19050" cap="sq">
              <a:solidFill>
                <a:srgbClr val="CCFF66"/>
              </a:solidFill>
              <a:round/>
              <a:headEnd/>
              <a:tailEnd/>
            </a:ln>
            <a:effectLst/>
          </p:spPr>
          <p:txBody>
            <a:bodyPr wrap="none" lIns="0" tIns="0" rIns="0" bIns="0" anchor="ctr"/>
            <a:lstStyle/>
            <a:p>
              <a:pPr>
                <a:defRPr/>
              </a:pPr>
              <a:endParaRPr lang="zh-CN" altLang="en-US"/>
            </a:p>
          </p:txBody>
        </p:sp>
        <p:sp>
          <p:nvSpPr>
            <p:cNvPr id="1161233" name="Text Box 17"/>
            <p:cNvSpPr txBox="1">
              <a:spLocks noChangeArrowheads="1"/>
            </p:cNvSpPr>
            <p:nvPr/>
          </p:nvSpPr>
          <p:spPr bwMode="auto">
            <a:xfrm>
              <a:off x="4400550" y="3559175"/>
              <a:ext cx="552450" cy="609600"/>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en-US" altLang="zh-CN" sz="2000">
                  <a:solidFill>
                    <a:srgbClr val="CCFF66"/>
                  </a:solidFill>
                  <a:effectLst>
                    <a:outerShdw blurRad="38100" dist="38100" dir="2700000" algn="tl">
                      <a:srgbClr val="000000"/>
                    </a:outerShdw>
                  </a:effectLst>
                  <a:latin typeface="Times New Roman" pitchFamily="18" charset="0"/>
                </a:rPr>
                <a:t>T1</a:t>
              </a:r>
            </a:p>
            <a:p>
              <a:pPr>
                <a:spcAft>
                  <a:spcPct val="0"/>
                </a:spcAft>
                <a:buSzTx/>
                <a:buFontTx/>
                <a:buNone/>
                <a:defRPr/>
              </a:pPr>
              <a:r>
                <a:rPr lang="en-US" altLang="zh-CN" sz="2000">
                  <a:solidFill>
                    <a:srgbClr val="CCFF66"/>
                  </a:solidFill>
                  <a:effectLst>
                    <a:outerShdw blurRad="38100" dist="38100" dir="2700000" algn="tl">
                      <a:srgbClr val="000000"/>
                    </a:outerShdw>
                  </a:effectLst>
                  <a:latin typeface="Times New Roman" pitchFamily="18" charset="0"/>
                </a:rPr>
                <a:t>X</a:t>
              </a:r>
              <a:r>
                <a:rPr lang="zh-CN" altLang="en-US" sz="2000">
                  <a:solidFill>
                    <a:srgbClr val="CCFF66"/>
                  </a:solidFill>
                  <a:effectLst>
                    <a:outerShdw blurRad="38100" dist="38100" dir="2700000" algn="tl">
                      <a:srgbClr val="000000"/>
                    </a:outerShdw>
                  </a:effectLst>
                  <a:latin typeface="Times New Roman" pitchFamily="18" charset="0"/>
                </a:rPr>
                <a:t>锁</a:t>
              </a:r>
            </a:p>
          </p:txBody>
        </p:sp>
        <p:sp>
          <p:nvSpPr>
            <p:cNvPr id="1161234" name="Text Box 18"/>
            <p:cNvSpPr txBox="1">
              <a:spLocks noChangeArrowheads="1"/>
            </p:cNvSpPr>
            <p:nvPr/>
          </p:nvSpPr>
          <p:spPr bwMode="auto">
            <a:xfrm>
              <a:off x="4421188" y="5495925"/>
              <a:ext cx="552450" cy="609600"/>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en-US" altLang="zh-CN" sz="2000">
                  <a:solidFill>
                    <a:schemeClr val="folHlink"/>
                  </a:solidFill>
                  <a:effectLst>
                    <a:outerShdw blurRad="38100" dist="38100" dir="2700000" algn="tl">
                      <a:srgbClr val="000000"/>
                    </a:outerShdw>
                  </a:effectLst>
                  <a:latin typeface="Times New Roman" pitchFamily="18" charset="0"/>
                </a:rPr>
                <a:t>T2</a:t>
              </a:r>
            </a:p>
            <a:p>
              <a:pPr>
                <a:spcAft>
                  <a:spcPct val="0"/>
                </a:spcAft>
                <a:buSzTx/>
                <a:buFontTx/>
                <a:buNone/>
                <a:defRPr/>
              </a:pPr>
              <a:r>
                <a:rPr lang="en-US" altLang="zh-CN" sz="2000">
                  <a:solidFill>
                    <a:schemeClr val="folHlink"/>
                  </a:solidFill>
                  <a:effectLst>
                    <a:outerShdw blurRad="38100" dist="38100" dir="2700000" algn="tl">
                      <a:srgbClr val="000000"/>
                    </a:outerShdw>
                  </a:effectLst>
                  <a:latin typeface="Times New Roman" pitchFamily="18" charset="0"/>
                </a:rPr>
                <a:t>S</a:t>
              </a:r>
              <a:r>
                <a:rPr lang="zh-CN" altLang="en-US" sz="2000">
                  <a:solidFill>
                    <a:schemeClr val="folHlink"/>
                  </a:solidFill>
                  <a:effectLst>
                    <a:outerShdw blurRad="38100" dist="38100" dir="2700000" algn="tl">
                      <a:srgbClr val="000000"/>
                    </a:outerShdw>
                  </a:effectLst>
                  <a:latin typeface="Times New Roman" pitchFamily="18" charset="0"/>
                </a:rPr>
                <a:t>锁</a:t>
              </a:r>
            </a:p>
          </p:txBody>
        </p:sp>
        <p:sp>
          <p:nvSpPr>
            <p:cNvPr id="26643" name="Rectangle 19"/>
            <p:cNvSpPr>
              <a:spLocks noChangeArrowheads="1"/>
            </p:cNvSpPr>
            <p:nvPr/>
          </p:nvSpPr>
          <p:spPr bwMode="auto">
            <a:xfrm>
              <a:off x="3449638" y="4473575"/>
              <a:ext cx="609600" cy="304800"/>
            </a:xfrm>
            <a:prstGeom prst="rect">
              <a:avLst/>
            </a:prstGeom>
            <a:solidFill>
              <a:srgbClr val="F5F5FF"/>
            </a:solidFill>
            <a:ln w="12700" cap="sq">
              <a:solidFill>
                <a:schemeClr val="bg2"/>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sz="1800">
                  <a:solidFill>
                    <a:schemeClr val="bg2"/>
                  </a:solidFill>
                  <a:effectLst/>
                  <a:latin typeface="Times New Roman" pitchFamily="18" charset="0"/>
                </a:rPr>
                <a:t>100</a:t>
              </a:r>
            </a:p>
          </p:txBody>
        </p:sp>
        <p:sp>
          <p:nvSpPr>
            <p:cNvPr id="1161236" name="Line 20"/>
            <p:cNvSpPr>
              <a:spLocks noChangeShapeType="1"/>
            </p:cNvSpPr>
            <p:nvPr/>
          </p:nvSpPr>
          <p:spPr bwMode="auto">
            <a:xfrm>
              <a:off x="4224339" y="3040063"/>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1237" name="Line 21"/>
            <p:cNvSpPr>
              <a:spLocks noChangeShapeType="1"/>
            </p:cNvSpPr>
            <p:nvPr/>
          </p:nvSpPr>
          <p:spPr bwMode="auto">
            <a:xfrm>
              <a:off x="4224339" y="4879975"/>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1238" name="Line 22"/>
            <p:cNvSpPr>
              <a:spLocks noChangeShapeType="1"/>
            </p:cNvSpPr>
            <p:nvPr/>
          </p:nvSpPr>
          <p:spPr bwMode="auto">
            <a:xfrm>
              <a:off x="4224339" y="5478463"/>
              <a:ext cx="4465637" cy="0"/>
            </a:xfrm>
            <a:prstGeom prst="line">
              <a:avLst/>
            </a:prstGeom>
            <a:noFill/>
            <a:ln w="12700">
              <a:solidFill>
                <a:schemeClr val="folHlink"/>
              </a:solidFill>
              <a:prstDash val="dash"/>
              <a:round/>
              <a:headEnd/>
              <a:tailEnd/>
            </a:ln>
            <a:effectLst/>
          </p:spPr>
          <p:txBody>
            <a:bodyPr lIns="0" tIns="0" rIns="0" bIns="0"/>
            <a:lstStyle/>
            <a:p>
              <a:pPr>
                <a:defRPr/>
              </a:pPr>
              <a:endParaRPr lang="zh-CN" altLang="en-US"/>
            </a:p>
          </p:txBody>
        </p:sp>
        <p:sp>
          <p:nvSpPr>
            <p:cNvPr id="1161239" name="Line 23"/>
            <p:cNvSpPr>
              <a:spLocks noChangeShapeType="1"/>
            </p:cNvSpPr>
            <p:nvPr/>
          </p:nvSpPr>
          <p:spPr bwMode="auto">
            <a:xfrm>
              <a:off x="4224339" y="6118225"/>
              <a:ext cx="4465637" cy="0"/>
            </a:xfrm>
            <a:prstGeom prst="line">
              <a:avLst/>
            </a:prstGeom>
            <a:noFill/>
            <a:ln w="12700">
              <a:solidFill>
                <a:schemeClr val="folHlink"/>
              </a:solidFill>
              <a:prstDash val="dash"/>
              <a:round/>
              <a:headEnd/>
              <a:tailEnd/>
            </a:ln>
            <a:effectLst/>
          </p:spPr>
          <p:txBody>
            <a:bodyPr lIns="0" tIns="0" rIns="0" bIns="0"/>
            <a:lstStyle/>
            <a:p>
              <a:pPr>
                <a:defRPr/>
              </a:pPr>
              <a:endParaRPr lang="zh-CN" altLang="en-US"/>
            </a:p>
          </p:txBody>
        </p:sp>
        <p:sp>
          <p:nvSpPr>
            <p:cNvPr id="1161240" name="Rectangle 24"/>
            <p:cNvSpPr>
              <a:spLocks noChangeArrowheads="1"/>
            </p:cNvSpPr>
            <p:nvPr/>
          </p:nvSpPr>
          <p:spPr bwMode="auto">
            <a:xfrm>
              <a:off x="5519738" y="5359400"/>
              <a:ext cx="2159000" cy="965200"/>
            </a:xfrm>
            <a:prstGeom prst="rect">
              <a:avLst/>
            </a:prstGeom>
            <a:solidFill>
              <a:srgbClr val="FF0000"/>
            </a:solidFill>
            <a:ln w="19050" algn="ctr">
              <a:solidFill>
                <a:srgbClr val="CCFF33"/>
              </a:solidFill>
              <a:miter lim="800000"/>
              <a:headEnd/>
              <a:tailEnd/>
            </a:ln>
            <a:effectLst>
              <a:outerShdw dist="35921" dir="2700000" algn="ctr" rotWithShape="0">
                <a:schemeClr val="bg2"/>
              </a:outerShdw>
            </a:effectLst>
          </p:spPr>
          <p:txBody>
            <a:bodyPr>
              <a:spAutoFit/>
            </a:bodyPr>
            <a:lstStyle/>
            <a:p>
              <a:pPr algn="ctr">
                <a:spcAft>
                  <a:spcPct val="60000"/>
                </a:spcAft>
                <a:buClr>
                  <a:srgbClr val="66FF33"/>
                </a:buClr>
                <a:buSzPct val="85000"/>
              </a:pPr>
              <a:r>
                <a:rPr kumimoji="0" lang="zh-CN" altLang="en-US" sz="2800" b="1">
                  <a:solidFill>
                    <a:srgbClr val="FFFF00"/>
                  </a:solidFill>
                  <a:effectLst/>
                </a:rPr>
                <a:t>进一步解决读</a:t>
              </a:r>
              <a:r>
                <a:rPr kumimoji="0" lang="en-US" altLang="zh-CN" sz="2800" b="1">
                  <a:solidFill>
                    <a:srgbClr val="FFFF00"/>
                  </a:solidFill>
                  <a:effectLst/>
                </a:rPr>
                <a:t>"</a:t>
              </a:r>
              <a:r>
                <a:rPr kumimoji="0" lang="zh-CN" altLang="en-US" sz="2800" b="1">
                  <a:solidFill>
                    <a:srgbClr val="FFFF00"/>
                  </a:solidFill>
                  <a:effectLst/>
                </a:rPr>
                <a:t>脏</a:t>
              </a:r>
              <a:r>
                <a:rPr kumimoji="0" lang="en-US" altLang="zh-CN" sz="2800" b="1">
                  <a:solidFill>
                    <a:srgbClr val="FFFF00"/>
                  </a:solidFill>
                  <a:effectLst/>
                </a:rPr>
                <a:t>"</a:t>
              </a:r>
              <a:r>
                <a:rPr kumimoji="0" lang="zh-CN" altLang="en-US" sz="2800" b="1">
                  <a:solidFill>
                    <a:srgbClr val="FFFF00"/>
                  </a:solidFill>
                  <a:effectLst/>
                </a:rPr>
                <a:t>数据</a:t>
              </a:r>
            </a:p>
          </p:txBody>
        </p:sp>
        <p:sp>
          <p:nvSpPr>
            <p:cNvPr id="1161242" name="Line 26"/>
            <p:cNvSpPr>
              <a:spLocks noChangeShapeType="1"/>
            </p:cNvSpPr>
            <p:nvPr/>
          </p:nvSpPr>
          <p:spPr bwMode="auto">
            <a:xfrm>
              <a:off x="2557463" y="2924175"/>
              <a:ext cx="0" cy="3384550"/>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61243" name="Text Box 27"/>
            <p:cNvSpPr txBox="1">
              <a:spLocks noChangeArrowheads="1"/>
            </p:cNvSpPr>
            <p:nvPr/>
          </p:nvSpPr>
          <p:spPr bwMode="auto">
            <a:xfrm>
              <a:off x="2482439" y="2546350"/>
              <a:ext cx="8496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endParaRPr lang="en-US" altLang="zh-CN" sz="1800">
                <a:effectLst>
                  <a:outerShdw blurRad="38100" dist="38100" dir="2700000" algn="tl">
                    <a:srgbClr val="000000"/>
                  </a:outerShdw>
                </a:effectLst>
                <a:latin typeface="Times New Roman" pitchFamily="18" charset="0"/>
              </a:endParaRPr>
            </a:p>
          </p:txBody>
        </p:sp>
      </p:grpSp>
    </p:spTree>
  </p:cSld>
  <p:clrMapOvr>
    <a:masterClrMapping/>
  </p:clrMapOvr>
  <p:transition spd="med">
    <p:random/>
    <p:sndAc>
      <p:stSnd>
        <p:snd r:embed="rId2" name="arrow.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a:extLst>
              <a:ext uri="{FF2B5EF4-FFF2-40B4-BE49-F238E27FC236}">
                <a16:creationId xmlns:a16="http://schemas.microsoft.com/office/drawing/2014/main" id="{8E3747CE-5B99-438B-96B1-3BA746A8E360}"/>
              </a:ext>
            </a:extLst>
          </p:cNvPr>
          <p:cNvSpPr>
            <a:spLocks noGrp="1" noChangeArrowheads="1"/>
          </p:cNvSpPr>
          <p:nvPr>
            <p:ph type="title"/>
          </p:nvPr>
        </p:nvSpPr>
        <p:spPr>
          <a:xfrm>
            <a:off x="1093361" y="116632"/>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封锁协议</a:t>
            </a:r>
          </a:p>
        </p:txBody>
      </p:sp>
      <p:sp>
        <p:nvSpPr>
          <p:cNvPr id="1162244" name="Rectangle 4"/>
          <p:cNvSpPr>
            <a:spLocks noGrp="1" noChangeArrowheads="1"/>
          </p:cNvSpPr>
          <p:nvPr>
            <p:ph idx="1"/>
          </p:nvPr>
        </p:nvSpPr>
        <p:spPr>
          <a:xfrm>
            <a:off x="724693" y="1039258"/>
            <a:ext cx="10771905" cy="2463800"/>
          </a:xfrm>
        </p:spPr>
        <p:txBody>
          <a:bodyPr/>
          <a:lstStyle/>
          <a:p>
            <a:pPr eaLnBrk="1" hangingPunct="1">
              <a:spcAft>
                <a:spcPct val="50000"/>
              </a:spcAft>
              <a:defRPr/>
            </a:pPr>
            <a:r>
              <a:rPr kumimoji="1" lang="en-US" altLang="zh-CN" dirty="0">
                <a:solidFill>
                  <a:srgbClr val="00FFFF"/>
                </a:solidFill>
                <a:latin typeface="Arial" charset="0"/>
              </a:rPr>
              <a:t>3</a:t>
            </a:r>
            <a:r>
              <a:rPr kumimoji="1" lang="zh-CN" altLang="en-US" dirty="0">
                <a:solidFill>
                  <a:srgbClr val="00FFFF"/>
                </a:solidFill>
                <a:latin typeface="Arial" charset="0"/>
              </a:rPr>
              <a:t>级封锁协议</a:t>
            </a:r>
            <a:r>
              <a:rPr kumimoji="1" lang="zh-CN" altLang="en-US" dirty="0">
                <a:latin typeface="Arial" charset="0"/>
              </a:rPr>
              <a:t>：</a:t>
            </a:r>
            <a:r>
              <a:rPr kumimoji="1" lang="en-US" altLang="zh-CN" dirty="0">
                <a:latin typeface="Arial" charset="0"/>
              </a:rPr>
              <a:t>1</a:t>
            </a:r>
            <a:r>
              <a:rPr kumimoji="1" lang="zh-CN" altLang="en-US" dirty="0">
                <a:latin typeface="Arial" charset="0"/>
              </a:rPr>
              <a:t>级封锁协议加上事务</a:t>
            </a:r>
            <a:r>
              <a:rPr kumimoji="1" lang="en-US" altLang="zh-CN" dirty="0">
                <a:latin typeface="Arial" charset="0"/>
              </a:rPr>
              <a:t>T</a:t>
            </a:r>
            <a:r>
              <a:rPr kumimoji="1" lang="zh-CN" altLang="en-US" dirty="0">
                <a:latin typeface="Arial" charset="0"/>
              </a:rPr>
              <a:t>在读取数据对象</a:t>
            </a:r>
            <a:r>
              <a:rPr kumimoji="1" lang="en-US" altLang="zh-CN" dirty="0">
                <a:latin typeface="Arial" charset="0"/>
              </a:rPr>
              <a:t>R</a:t>
            </a:r>
            <a:r>
              <a:rPr kumimoji="1" lang="zh-CN" altLang="en-US" dirty="0">
                <a:latin typeface="Arial" charset="0"/>
              </a:rPr>
              <a:t>前必须先对</a:t>
            </a:r>
            <a:r>
              <a:rPr kumimoji="1" lang="en-US" altLang="zh-CN" dirty="0">
                <a:latin typeface="Arial" charset="0"/>
              </a:rPr>
              <a:t>R</a:t>
            </a:r>
            <a:r>
              <a:rPr kumimoji="1" lang="zh-CN" altLang="en-US" dirty="0">
                <a:latin typeface="Arial" charset="0"/>
              </a:rPr>
              <a:t>加</a:t>
            </a:r>
            <a:r>
              <a:rPr kumimoji="1" lang="en-US" altLang="zh-CN" dirty="0">
                <a:latin typeface="Arial" charset="0"/>
              </a:rPr>
              <a:t>S</a:t>
            </a:r>
            <a:r>
              <a:rPr kumimoji="1" lang="zh-CN" altLang="en-US" dirty="0">
                <a:latin typeface="Arial" charset="0"/>
              </a:rPr>
              <a:t>锁，直到事务结束才释放。</a:t>
            </a:r>
          </a:p>
        </p:txBody>
      </p:sp>
      <p:grpSp>
        <p:nvGrpSpPr>
          <p:cNvPr id="4" name="组合 3">
            <a:extLst>
              <a:ext uri="{FF2B5EF4-FFF2-40B4-BE49-F238E27FC236}">
                <a16:creationId xmlns:a16="http://schemas.microsoft.com/office/drawing/2014/main" id="{43042707-BF64-43C3-A524-6E9F1074B4F6}"/>
              </a:ext>
            </a:extLst>
          </p:cNvPr>
          <p:cNvGrpSpPr/>
          <p:nvPr/>
        </p:nvGrpSpPr>
        <p:grpSpPr>
          <a:xfrm>
            <a:off x="2135560" y="2564904"/>
            <a:ext cx="7423561" cy="3963590"/>
            <a:chOff x="2482439" y="2443164"/>
            <a:chExt cx="7423561" cy="3963590"/>
          </a:xfrm>
        </p:grpSpPr>
        <p:sp>
          <p:nvSpPr>
            <p:cNvPr id="1162245" name="Rectangle 5"/>
            <p:cNvSpPr>
              <a:spLocks noChangeArrowheads="1"/>
            </p:cNvSpPr>
            <p:nvPr/>
          </p:nvSpPr>
          <p:spPr bwMode="auto">
            <a:xfrm>
              <a:off x="8726488" y="2443164"/>
              <a:ext cx="1179512" cy="3944937"/>
            </a:xfrm>
            <a:prstGeom prst="rect">
              <a:avLst/>
            </a:prstGeom>
            <a:solidFill>
              <a:schemeClr val="folHlink"/>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2246" name="Rectangle 6"/>
            <p:cNvSpPr>
              <a:spLocks noChangeArrowheads="1"/>
            </p:cNvSpPr>
            <p:nvPr/>
          </p:nvSpPr>
          <p:spPr bwMode="auto">
            <a:xfrm>
              <a:off x="6400801" y="2443164"/>
              <a:ext cx="1179513" cy="1887537"/>
            </a:xfrm>
            <a:prstGeom prst="rect">
              <a:avLst/>
            </a:prstGeom>
            <a:solidFill>
              <a:srgbClr val="CCFF66"/>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2247" name="Rectangle 7"/>
            <p:cNvSpPr>
              <a:spLocks noChangeArrowheads="1"/>
            </p:cNvSpPr>
            <p:nvPr/>
          </p:nvSpPr>
          <p:spPr bwMode="auto">
            <a:xfrm>
              <a:off x="3352800" y="2443164"/>
              <a:ext cx="838200" cy="3843337"/>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2248" name="Text Box 8"/>
            <p:cNvSpPr txBox="1">
              <a:spLocks noChangeArrowheads="1"/>
            </p:cNvSpPr>
            <p:nvPr/>
          </p:nvSpPr>
          <p:spPr bwMode="auto">
            <a:xfrm>
              <a:off x="3115271" y="2476500"/>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R</a:t>
              </a:r>
              <a:endParaRPr lang="en-US" altLang="zh-CN" sz="1800">
                <a:effectLst>
                  <a:outerShdw blurRad="38100" dist="38100" dir="2700000" algn="tl">
                    <a:srgbClr val="000000"/>
                  </a:outerShdw>
                </a:effectLst>
                <a:latin typeface="Times New Roman" pitchFamily="18" charset="0"/>
              </a:endParaRPr>
            </a:p>
          </p:txBody>
        </p:sp>
        <p:sp>
          <p:nvSpPr>
            <p:cNvPr id="27657" name="Rectangle 9"/>
            <p:cNvSpPr>
              <a:spLocks noChangeArrowheads="1"/>
            </p:cNvSpPr>
            <p:nvPr/>
          </p:nvSpPr>
          <p:spPr bwMode="auto">
            <a:xfrm>
              <a:off x="3454400" y="2552700"/>
              <a:ext cx="609600" cy="304800"/>
            </a:xfrm>
            <a:prstGeom prst="rect">
              <a:avLst/>
            </a:prstGeom>
            <a:solidFill>
              <a:srgbClr val="F5F5FF"/>
            </a:solidFill>
            <a:ln w="12700" cap="sq">
              <a:solidFill>
                <a:schemeClr val="bg2"/>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sz="1800" b="1">
                  <a:solidFill>
                    <a:schemeClr val="bg2"/>
                  </a:solidFill>
                  <a:effectLst/>
                  <a:latin typeface="Times New Roman" pitchFamily="18" charset="0"/>
                </a:rPr>
                <a:t>100</a:t>
              </a:r>
            </a:p>
          </p:txBody>
        </p:sp>
        <p:sp>
          <p:nvSpPr>
            <p:cNvPr id="1162250" name="Text Box 10"/>
            <p:cNvSpPr txBox="1">
              <a:spLocks noChangeArrowheads="1"/>
            </p:cNvSpPr>
            <p:nvPr/>
          </p:nvSpPr>
          <p:spPr bwMode="auto">
            <a:xfrm>
              <a:off x="5987987" y="2476500"/>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27659" name="Text Box 11"/>
            <p:cNvSpPr txBox="1">
              <a:spLocks noChangeArrowheads="1"/>
            </p:cNvSpPr>
            <p:nvPr/>
          </p:nvSpPr>
          <p:spPr bwMode="auto">
            <a:xfrm>
              <a:off x="6513514" y="2794001"/>
              <a:ext cx="1033937"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Slock R</a:t>
              </a:r>
            </a:p>
            <a:p>
              <a:pPr eaLnBrk="1" hangingPunct="1">
                <a:spcAft>
                  <a:spcPct val="0"/>
                </a:spcAft>
                <a:buSzTx/>
                <a:buFontTx/>
                <a:buNone/>
              </a:pPr>
              <a:r>
                <a:rPr lang="zh-CN" altLang="en-US" sz="2000" b="1">
                  <a:solidFill>
                    <a:schemeClr val="bg2"/>
                  </a:solidFill>
                  <a:effectLst/>
                  <a:latin typeface="Times New Roman" pitchFamily="18" charset="0"/>
                </a:rPr>
                <a:t>读</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zh-CN" altLang="en-US" sz="2000" b="1">
                  <a:solidFill>
                    <a:schemeClr val="bg2"/>
                  </a:solidFill>
                  <a:effectLst/>
                  <a:latin typeface="Times New Roman" pitchFamily="18" charset="0"/>
                </a:rPr>
                <a:t>读</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2252" name="Text Box 12"/>
            <p:cNvSpPr txBox="1">
              <a:spLocks noChangeArrowheads="1"/>
            </p:cNvSpPr>
            <p:nvPr/>
          </p:nvSpPr>
          <p:spPr bwMode="auto">
            <a:xfrm>
              <a:off x="8304149" y="2476500"/>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27661" name="Rectangle 13"/>
            <p:cNvSpPr>
              <a:spLocks noChangeArrowheads="1"/>
            </p:cNvSpPr>
            <p:nvPr/>
          </p:nvSpPr>
          <p:spPr bwMode="auto">
            <a:xfrm>
              <a:off x="3454400" y="5676900"/>
              <a:ext cx="609600" cy="304800"/>
            </a:xfrm>
            <a:prstGeom prst="rect">
              <a:avLst/>
            </a:prstGeom>
            <a:solidFill>
              <a:srgbClr val="F5F5FF"/>
            </a:solidFill>
            <a:ln w="12700" cap="sq">
              <a:solidFill>
                <a:schemeClr val="bg2"/>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zh-CN" altLang="en-US" sz="1800" b="1">
                  <a:solidFill>
                    <a:schemeClr val="bg2"/>
                  </a:solidFill>
                  <a:effectLst/>
                  <a:latin typeface="Times New Roman" pitchFamily="18" charset="0"/>
                </a:rPr>
                <a:t>80</a:t>
              </a:r>
            </a:p>
          </p:txBody>
        </p:sp>
        <p:sp>
          <p:nvSpPr>
            <p:cNvPr id="27662" name="Text Box 14"/>
            <p:cNvSpPr txBox="1">
              <a:spLocks noChangeArrowheads="1"/>
            </p:cNvSpPr>
            <p:nvPr/>
          </p:nvSpPr>
          <p:spPr bwMode="auto">
            <a:xfrm>
              <a:off x="8843964" y="3328988"/>
              <a:ext cx="1033937"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读</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R</a:t>
              </a:r>
              <a:r>
                <a:rPr lang="zh-CN" altLang="en-US" sz="2000" b="1">
                  <a:solidFill>
                    <a:schemeClr val="bg2"/>
                  </a:solidFill>
                  <a:effectLst/>
                  <a:latin typeface="Times New Roman" pitchFamily="18" charset="0"/>
                </a:rPr>
                <a:t>减20</a:t>
              </a:r>
            </a:p>
            <a:p>
              <a:pPr eaLnBrk="1" hangingPunct="1">
                <a:spcAft>
                  <a:spcPct val="0"/>
                </a:spcAft>
                <a:buSzTx/>
                <a:buFontTx/>
                <a:buNone/>
              </a:pPr>
              <a:r>
                <a:rPr lang="zh-CN" altLang="en-US" sz="2000" b="1">
                  <a:solidFill>
                    <a:schemeClr val="bg2"/>
                  </a:solidFill>
                  <a:effectLst/>
                  <a:latin typeface="Times New Roman" pitchFamily="18" charset="0"/>
                </a:rPr>
                <a:t>写回</a:t>
              </a:r>
              <a:r>
                <a:rPr lang="en-US" altLang="zh-CN" sz="2000" b="1">
                  <a:solidFill>
                    <a:schemeClr val="bg2"/>
                  </a:solidFill>
                  <a:effectLst/>
                  <a:latin typeface="Times New Roman" pitchFamily="18" charset="0"/>
                </a:rPr>
                <a:t>R</a:t>
              </a:r>
            </a:p>
            <a:p>
              <a:pPr eaLnBrk="1" hangingPunct="1">
                <a:spcAft>
                  <a:spcPct val="0"/>
                </a:spcAft>
                <a:buSzTx/>
                <a:buFontTx/>
                <a:buNone/>
              </a:pPr>
              <a:r>
                <a:rPr lang="en-US" altLang="zh-CN" sz="2000" b="1">
                  <a:solidFill>
                    <a:schemeClr val="bg2"/>
                  </a:solidFill>
                  <a:effectLst/>
                  <a:latin typeface="Times New Roman" pitchFamily="18" charset="0"/>
                </a:rPr>
                <a:t>Commit</a:t>
              </a:r>
            </a:p>
            <a:p>
              <a:pPr eaLnBrk="1" hangingPunct="1">
                <a:spcAft>
                  <a:spcPct val="0"/>
                </a:spcAft>
                <a:buSzTx/>
                <a:buFontTx/>
                <a:buNone/>
              </a:pPr>
              <a:r>
                <a:rPr lang="en-US" altLang="zh-CN" sz="2000" b="1">
                  <a:solidFill>
                    <a:schemeClr val="bg2"/>
                  </a:solidFill>
                  <a:effectLst/>
                  <a:latin typeface="Times New Roman" pitchFamily="18" charset="0"/>
                </a:rPr>
                <a:t>Unlock R</a:t>
              </a:r>
              <a:endParaRPr lang="zh-CN" altLang="en-US" sz="2000" b="1">
                <a:solidFill>
                  <a:schemeClr val="bg2"/>
                </a:solidFill>
                <a:effectLst/>
                <a:latin typeface="Times New Roman" pitchFamily="18" charset="0"/>
              </a:endParaRPr>
            </a:p>
          </p:txBody>
        </p:sp>
        <p:sp>
          <p:nvSpPr>
            <p:cNvPr id="1162255" name="AutoShape 15"/>
            <p:cNvSpPr>
              <a:spLocks/>
            </p:cNvSpPr>
            <p:nvPr/>
          </p:nvSpPr>
          <p:spPr bwMode="auto">
            <a:xfrm>
              <a:off x="4267201" y="4762500"/>
              <a:ext cx="130175" cy="1295400"/>
            </a:xfrm>
            <a:prstGeom prst="rightBrace">
              <a:avLst>
                <a:gd name="adj1" fmla="val 82927"/>
                <a:gd name="adj2" fmla="val 50000"/>
              </a:avLst>
            </a:prstGeom>
            <a:noFill/>
            <a:ln w="19050" cap="sq">
              <a:solidFill>
                <a:schemeClr val="folHlink"/>
              </a:solidFill>
              <a:round/>
              <a:headEnd/>
              <a:tailEnd/>
            </a:ln>
            <a:effectLst/>
          </p:spPr>
          <p:txBody>
            <a:bodyPr wrap="none" lIns="0" tIns="0" rIns="0" bIns="0" anchor="ctr"/>
            <a:lstStyle/>
            <a:p>
              <a:pPr>
                <a:defRPr/>
              </a:pPr>
              <a:endParaRPr lang="zh-CN" altLang="en-US"/>
            </a:p>
          </p:txBody>
        </p:sp>
        <p:sp>
          <p:nvSpPr>
            <p:cNvPr id="1162256" name="AutoShape 16"/>
            <p:cNvSpPr>
              <a:spLocks/>
            </p:cNvSpPr>
            <p:nvPr/>
          </p:nvSpPr>
          <p:spPr bwMode="auto">
            <a:xfrm>
              <a:off x="4267200" y="3011488"/>
              <a:ext cx="76200" cy="1136650"/>
            </a:xfrm>
            <a:prstGeom prst="rightBrace">
              <a:avLst>
                <a:gd name="adj1" fmla="val 124306"/>
                <a:gd name="adj2" fmla="val 50000"/>
              </a:avLst>
            </a:prstGeom>
            <a:noFill/>
            <a:ln w="19050" cap="sq">
              <a:solidFill>
                <a:srgbClr val="CCFF66"/>
              </a:solidFill>
              <a:round/>
              <a:headEnd/>
              <a:tailEnd/>
            </a:ln>
            <a:effectLst/>
          </p:spPr>
          <p:txBody>
            <a:bodyPr wrap="none" lIns="0" tIns="0" rIns="0" bIns="0" anchor="ctr"/>
            <a:lstStyle/>
            <a:p>
              <a:pPr>
                <a:defRPr/>
              </a:pPr>
              <a:endParaRPr lang="zh-CN" altLang="en-US"/>
            </a:p>
          </p:txBody>
        </p:sp>
        <p:sp>
          <p:nvSpPr>
            <p:cNvPr id="1162257" name="Text Box 17"/>
            <p:cNvSpPr txBox="1">
              <a:spLocks noChangeArrowheads="1"/>
            </p:cNvSpPr>
            <p:nvPr/>
          </p:nvSpPr>
          <p:spPr bwMode="auto">
            <a:xfrm>
              <a:off x="4425950" y="3213100"/>
              <a:ext cx="552450" cy="738664"/>
            </a:xfrm>
            <a:prstGeom prst="rect">
              <a:avLst/>
            </a:prstGeom>
            <a:noFill/>
            <a:ln w="19050" cap="sq">
              <a:noFill/>
              <a:miter lim="800000"/>
              <a:headEnd/>
              <a:tailEnd/>
            </a:ln>
            <a:effectLst/>
          </p:spPr>
          <p:txBody>
            <a:bodyPr lIns="0" tIns="0" rIns="0" bIns="0">
              <a:spAutoFit/>
            </a:bodyPr>
            <a:lstStyle/>
            <a:p>
              <a:pPr>
                <a:spcAft>
                  <a:spcPct val="0"/>
                </a:spcAft>
                <a:buSzTx/>
                <a:buFontTx/>
                <a:buNone/>
                <a:defRPr/>
              </a:pPr>
              <a:r>
                <a:rPr lang="en-US" altLang="zh-CN" sz="2400">
                  <a:solidFill>
                    <a:srgbClr val="CCFF66"/>
                  </a:solidFill>
                  <a:effectLst>
                    <a:outerShdw blurRad="38100" dist="38100" dir="2700000" algn="tl">
                      <a:srgbClr val="000000"/>
                    </a:outerShdw>
                  </a:effectLst>
                  <a:latin typeface="Times New Roman" pitchFamily="18" charset="0"/>
                </a:rPr>
                <a:t>T1</a:t>
              </a:r>
            </a:p>
            <a:p>
              <a:pPr>
                <a:spcAft>
                  <a:spcPct val="0"/>
                </a:spcAft>
                <a:buSzTx/>
                <a:buFontTx/>
                <a:buNone/>
                <a:defRPr/>
              </a:pPr>
              <a:r>
                <a:rPr lang="en-US" altLang="zh-CN" sz="2400">
                  <a:solidFill>
                    <a:srgbClr val="CCFF66"/>
                  </a:solidFill>
                  <a:effectLst>
                    <a:outerShdw blurRad="38100" dist="38100" dir="2700000" algn="tl">
                      <a:srgbClr val="000000"/>
                    </a:outerShdw>
                  </a:effectLst>
                  <a:latin typeface="Times New Roman" pitchFamily="18" charset="0"/>
                </a:rPr>
                <a:t>S</a:t>
              </a:r>
              <a:r>
                <a:rPr lang="zh-CN" altLang="en-US" sz="2400">
                  <a:solidFill>
                    <a:srgbClr val="CCFF66"/>
                  </a:solidFill>
                  <a:effectLst>
                    <a:outerShdw blurRad="38100" dist="38100" dir="2700000" algn="tl">
                      <a:srgbClr val="000000"/>
                    </a:outerShdw>
                  </a:effectLst>
                  <a:latin typeface="Times New Roman" pitchFamily="18" charset="0"/>
                </a:rPr>
                <a:t>锁</a:t>
              </a:r>
              <a:endParaRPr lang="zh-CN" altLang="en-US" sz="1600">
                <a:solidFill>
                  <a:srgbClr val="CCFF66"/>
                </a:solidFill>
                <a:effectLst>
                  <a:outerShdw blurRad="38100" dist="38100" dir="2700000" algn="tl">
                    <a:srgbClr val="000000"/>
                  </a:outerShdw>
                </a:effectLst>
                <a:latin typeface="Times New Roman" pitchFamily="18" charset="0"/>
              </a:endParaRPr>
            </a:p>
          </p:txBody>
        </p:sp>
        <p:sp>
          <p:nvSpPr>
            <p:cNvPr id="1162258" name="Text Box 18"/>
            <p:cNvSpPr txBox="1">
              <a:spLocks noChangeArrowheads="1"/>
            </p:cNvSpPr>
            <p:nvPr/>
          </p:nvSpPr>
          <p:spPr bwMode="auto">
            <a:xfrm>
              <a:off x="4511675" y="5051425"/>
              <a:ext cx="552450" cy="738664"/>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en-US" altLang="zh-CN" sz="2400">
                  <a:solidFill>
                    <a:schemeClr val="folHlink"/>
                  </a:solidFill>
                  <a:effectLst>
                    <a:outerShdw blurRad="38100" dist="38100" dir="2700000" algn="tl">
                      <a:srgbClr val="000000"/>
                    </a:outerShdw>
                  </a:effectLst>
                  <a:latin typeface="Times New Roman" pitchFamily="18" charset="0"/>
                </a:rPr>
                <a:t>T2</a:t>
              </a:r>
            </a:p>
            <a:p>
              <a:pPr>
                <a:spcAft>
                  <a:spcPct val="0"/>
                </a:spcAft>
                <a:buSzTx/>
                <a:buFontTx/>
                <a:buNone/>
                <a:defRPr/>
              </a:pPr>
              <a:r>
                <a:rPr lang="en-US" altLang="zh-CN" sz="2400">
                  <a:solidFill>
                    <a:schemeClr val="folHlink"/>
                  </a:solidFill>
                  <a:effectLst>
                    <a:outerShdw blurRad="38100" dist="38100" dir="2700000" algn="tl">
                      <a:srgbClr val="000000"/>
                    </a:outerShdw>
                  </a:effectLst>
                  <a:latin typeface="Times New Roman" pitchFamily="18" charset="0"/>
                </a:rPr>
                <a:t>X</a:t>
              </a:r>
              <a:r>
                <a:rPr lang="zh-CN" altLang="en-US" sz="2400">
                  <a:solidFill>
                    <a:schemeClr val="folHlink"/>
                  </a:solidFill>
                  <a:effectLst>
                    <a:outerShdw blurRad="38100" dist="38100" dir="2700000" algn="tl">
                      <a:srgbClr val="000000"/>
                    </a:outerShdw>
                  </a:effectLst>
                  <a:latin typeface="Times New Roman" pitchFamily="18" charset="0"/>
                </a:rPr>
                <a:t>锁</a:t>
              </a:r>
              <a:endParaRPr lang="zh-CN" altLang="en-US" sz="1600">
                <a:solidFill>
                  <a:schemeClr val="folHlink"/>
                </a:solidFill>
                <a:effectLst>
                  <a:outerShdw blurRad="38100" dist="38100" dir="2700000" algn="tl">
                    <a:srgbClr val="000000"/>
                  </a:outerShdw>
                </a:effectLst>
                <a:latin typeface="Times New Roman" pitchFamily="18" charset="0"/>
              </a:endParaRPr>
            </a:p>
          </p:txBody>
        </p:sp>
        <p:sp>
          <p:nvSpPr>
            <p:cNvPr id="1162259" name="Rectangle 19"/>
            <p:cNvSpPr>
              <a:spLocks noChangeArrowheads="1"/>
            </p:cNvSpPr>
            <p:nvPr/>
          </p:nvSpPr>
          <p:spPr bwMode="auto">
            <a:xfrm>
              <a:off x="5808664" y="4941888"/>
              <a:ext cx="2016125" cy="965200"/>
            </a:xfrm>
            <a:prstGeom prst="rect">
              <a:avLst/>
            </a:prstGeom>
            <a:solidFill>
              <a:srgbClr val="FF0000"/>
            </a:solidFill>
            <a:ln w="19050" algn="ctr">
              <a:solidFill>
                <a:srgbClr val="CCFF33"/>
              </a:solidFill>
              <a:miter lim="800000"/>
              <a:headEnd/>
              <a:tailEnd/>
            </a:ln>
            <a:effectLst>
              <a:outerShdw dist="35921" dir="2700000" algn="ctr" rotWithShape="0">
                <a:schemeClr val="bg2"/>
              </a:outerShdw>
            </a:effectLst>
          </p:spPr>
          <p:txBody>
            <a:bodyPr>
              <a:spAutoFit/>
            </a:bodyPr>
            <a:lstStyle/>
            <a:p>
              <a:pPr algn="ctr">
                <a:spcAft>
                  <a:spcPct val="60000"/>
                </a:spcAft>
                <a:buClr>
                  <a:srgbClr val="66FF33"/>
                </a:buClr>
                <a:buSzPct val="85000"/>
              </a:pPr>
              <a:r>
                <a:rPr kumimoji="0" lang="zh-CN" altLang="en-US" sz="2800" b="1">
                  <a:solidFill>
                    <a:srgbClr val="FFFF00"/>
                  </a:solidFill>
                  <a:effectLst/>
                </a:rPr>
                <a:t>进一步解决不可重复读</a:t>
              </a:r>
            </a:p>
          </p:txBody>
        </p:sp>
        <p:sp>
          <p:nvSpPr>
            <p:cNvPr id="1162260" name="Line 20"/>
            <p:cNvSpPr>
              <a:spLocks noChangeShapeType="1"/>
            </p:cNvSpPr>
            <p:nvPr/>
          </p:nvSpPr>
          <p:spPr bwMode="auto">
            <a:xfrm>
              <a:off x="4224339" y="2959100"/>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2261" name="Line 21"/>
            <p:cNvSpPr>
              <a:spLocks noChangeShapeType="1"/>
            </p:cNvSpPr>
            <p:nvPr/>
          </p:nvSpPr>
          <p:spPr bwMode="auto">
            <a:xfrm>
              <a:off x="4224339" y="4691063"/>
              <a:ext cx="4535487" cy="0"/>
            </a:xfrm>
            <a:prstGeom prst="line">
              <a:avLst/>
            </a:prstGeom>
            <a:noFill/>
            <a:ln w="12700">
              <a:solidFill>
                <a:schemeClr val="folHlink"/>
              </a:solidFill>
              <a:prstDash val="dash"/>
              <a:round/>
              <a:headEnd/>
              <a:tailEnd/>
            </a:ln>
            <a:effectLst/>
          </p:spPr>
          <p:txBody>
            <a:bodyPr lIns="0" tIns="0" rIns="0" bIns="0"/>
            <a:lstStyle/>
            <a:p>
              <a:pPr>
                <a:defRPr/>
              </a:pPr>
              <a:endParaRPr lang="zh-CN" altLang="en-US"/>
            </a:p>
          </p:txBody>
        </p:sp>
        <p:sp>
          <p:nvSpPr>
            <p:cNvPr id="1162262" name="Line 22"/>
            <p:cNvSpPr>
              <a:spLocks noChangeShapeType="1"/>
            </p:cNvSpPr>
            <p:nvPr/>
          </p:nvSpPr>
          <p:spPr bwMode="auto">
            <a:xfrm>
              <a:off x="4224339" y="4187825"/>
              <a:ext cx="2232025" cy="0"/>
            </a:xfrm>
            <a:prstGeom prst="line">
              <a:avLst/>
            </a:prstGeom>
            <a:noFill/>
            <a:ln w="12700">
              <a:solidFill>
                <a:srgbClr val="CCFF66"/>
              </a:solidFill>
              <a:prstDash val="dash"/>
              <a:round/>
              <a:headEnd/>
              <a:tailEnd/>
            </a:ln>
            <a:effectLst/>
          </p:spPr>
          <p:txBody>
            <a:bodyPr lIns="0" tIns="0" rIns="0" bIns="0"/>
            <a:lstStyle/>
            <a:p>
              <a:pPr>
                <a:defRPr/>
              </a:pPr>
              <a:endParaRPr lang="zh-CN" altLang="en-US"/>
            </a:p>
          </p:txBody>
        </p:sp>
        <p:sp>
          <p:nvSpPr>
            <p:cNvPr id="1162263" name="Line 23"/>
            <p:cNvSpPr>
              <a:spLocks noChangeShapeType="1"/>
            </p:cNvSpPr>
            <p:nvPr/>
          </p:nvSpPr>
          <p:spPr bwMode="auto">
            <a:xfrm>
              <a:off x="4224339" y="6203950"/>
              <a:ext cx="4535487" cy="0"/>
            </a:xfrm>
            <a:prstGeom prst="line">
              <a:avLst/>
            </a:prstGeom>
            <a:noFill/>
            <a:ln w="12700">
              <a:solidFill>
                <a:schemeClr val="folHlink"/>
              </a:solidFill>
              <a:prstDash val="dash"/>
              <a:round/>
              <a:headEnd/>
              <a:tailEnd/>
            </a:ln>
            <a:effectLst/>
          </p:spPr>
          <p:txBody>
            <a:bodyPr lIns="0" tIns="0" rIns="0" bIns="0"/>
            <a:lstStyle/>
            <a:p>
              <a:pPr>
                <a:defRPr/>
              </a:pPr>
              <a:endParaRPr lang="zh-CN" altLang="en-US"/>
            </a:p>
          </p:txBody>
        </p:sp>
        <p:sp>
          <p:nvSpPr>
            <p:cNvPr id="1162265" name="Line 25"/>
            <p:cNvSpPr>
              <a:spLocks noChangeShapeType="1"/>
            </p:cNvSpPr>
            <p:nvPr/>
          </p:nvSpPr>
          <p:spPr bwMode="auto">
            <a:xfrm>
              <a:off x="2557463" y="2852739"/>
              <a:ext cx="0" cy="3455987"/>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62266" name="Text Box 26"/>
            <p:cNvSpPr txBox="1">
              <a:spLocks noChangeArrowheads="1"/>
            </p:cNvSpPr>
            <p:nvPr/>
          </p:nvSpPr>
          <p:spPr bwMode="auto">
            <a:xfrm>
              <a:off x="2482439" y="2495550"/>
              <a:ext cx="8496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a:t>
              </a:r>
              <a:endParaRPr lang="en-US" altLang="zh-CN" sz="1800">
                <a:effectLst>
                  <a:outerShdw blurRad="38100" dist="38100" dir="2700000" algn="tl">
                    <a:srgbClr val="000000"/>
                  </a:outerShdw>
                </a:effectLst>
                <a:latin typeface="Times New Roman" pitchFamily="18" charset="0"/>
              </a:endParaRPr>
            </a:p>
          </p:txBody>
        </p:sp>
      </p:grpSp>
    </p:spTree>
  </p:cSld>
  <p:clrMapOvr>
    <a:masterClrMapping/>
  </p:clrMapOvr>
  <p:transition spd="med">
    <p:random/>
    <p:sndAc>
      <p:stSnd>
        <p:snd r:embed="rId2" name="arrow.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1075334" y="116632"/>
            <a:ext cx="1171328"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活锁</a:t>
            </a:r>
          </a:p>
        </p:txBody>
      </p:sp>
      <p:sp>
        <p:nvSpPr>
          <p:cNvPr id="1163268" name="Rectangle 4"/>
          <p:cNvSpPr>
            <a:spLocks noGrp="1" noChangeArrowheads="1"/>
          </p:cNvSpPr>
          <p:nvPr>
            <p:ph idx="1"/>
          </p:nvPr>
        </p:nvSpPr>
        <p:spPr>
          <a:xfrm>
            <a:off x="1913929" y="991752"/>
            <a:ext cx="8137657" cy="647700"/>
          </a:xfrm>
        </p:spPr>
        <p:txBody>
          <a:bodyPr/>
          <a:lstStyle/>
          <a:p>
            <a:pPr eaLnBrk="1" hangingPunct="1">
              <a:spcAft>
                <a:spcPct val="50000"/>
              </a:spcAft>
              <a:buFont typeface="Wingdings" pitchFamily="2" charset="2"/>
              <a:buNone/>
              <a:defRPr/>
            </a:pPr>
            <a:r>
              <a:rPr kumimoji="1" lang="zh-CN" altLang="en-US" dirty="0">
                <a:solidFill>
                  <a:srgbClr val="00FFFF"/>
                </a:solidFill>
                <a:latin typeface="Arial" charset="0"/>
              </a:rPr>
              <a:t>一个事务永远地等待一个数据对象的封锁</a:t>
            </a:r>
            <a:endParaRPr kumimoji="1" lang="zh-CN" altLang="en-US" dirty="0">
              <a:latin typeface="Arial" charset="0"/>
            </a:endParaRPr>
          </a:p>
        </p:txBody>
      </p:sp>
      <p:sp>
        <p:nvSpPr>
          <p:cNvPr id="1163269" name="Rectangle 5"/>
          <p:cNvSpPr>
            <a:spLocks noChangeArrowheads="1"/>
          </p:cNvSpPr>
          <p:nvPr/>
        </p:nvSpPr>
        <p:spPr bwMode="auto">
          <a:xfrm>
            <a:off x="7781329" y="2217961"/>
            <a:ext cx="1143000" cy="312420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3270" name="Rectangle 6"/>
          <p:cNvSpPr>
            <a:spLocks noChangeArrowheads="1"/>
          </p:cNvSpPr>
          <p:nvPr/>
        </p:nvSpPr>
        <p:spPr bwMode="auto">
          <a:xfrm>
            <a:off x="6312892" y="2232249"/>
            <a:ext cx="1143000" cy="250031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3271" name="Rectangle 7"/>
          <p:cNvSpPr>
            <a:spLocks noChangeArrowheads="1"/>
          </p:cNvSpPr>
          <p:nvPr/>
        </p:nvSpPr>
        <p:spPr bwMode="auto">
          <a:xfrm>
            <a:off x="4844454" y="2213199"/>
            <a:ext cx="1143000" cy="3738562"/>
          </a:xfrm>
          <a:prstGeom prst="rect">
            <a:avLst/>
          </a:prstGeom>
          <a:solidFill>
            <a:schemeClr val="hlink"/>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3272" name="Rectangle 8"/>
          <p:cNvSpPr>
            <a:spLocks noChangeArrowheads="1"/>
          </p:cNvSpPr>
          <p:nvPr/>
        </p:nvSpPr>
        <p:spPr bwMode="auto">
          <a:xfrm>
            <a:off x="3390304" y="2197325"/>
            <a:ext cx="1143000" cy="1316037"/>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28681" name="Text Box 9"/>
          <p:cNvSpPr txBox="1">
            <a:spLocks noChangeArrowheads="1"/>
          </p:cNvSpPr>
          <p:nvPr/>
        </p:nvSpPr>
        <p:spPr bwMode="auto">
          <a:xfrm>
            <a:off x="3487143" y="2217961"/>
            <a:ext cx="103393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 </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3274" name="Text Box 10"/>
          <p:cNvSpPr txBox="1">
            <a:spLocks noChangeArrowheads="1"/>
          </p:cNvSpPr>
          <p:nvPr/>
        </p:nvSpPr>
        <p:spPr bwMode="auto">
          <a:xfrm>
            <a:off x="3485491" y="1836961"/>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28683" name="Text Box 11"/>
          <p:cNvSpPr txBox="1">
            <a:spLocks noChangeArrowheads="1"/>
          </p:cNvSpPr>
          <p:nvPr/>
        </p:nvSpPr>
        <p:spPr bwMode="auto">
          <a:xfrm>
            <a:off x="4961929" y="2522761"/>
            <a:ext cx="8826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a:t>
            </a:r>
          </a:p>
        </p:txBody>
      </p:sp>
      <p:sp>
        <p:nvSpPr>
          <p:cNvPr id="1163276" name="Text Box 12"/>
          <p:cNvSpPr txBox="1">
            <a:spLocks noChangeArrowheads="1"/>
          </p:cNvSpPr>
          <p:nvPr/>
        </p:nvSpPr>
        <p:spPr bwMode="auto">
          <a:xfrm>
            <a:off x="4960278" y="1836961"/>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28685" name="Text Box 13"/>
          <p:cNvSpPr txBox="1">
            <a:spLocks noChangeArrowheads="1"/>
          </p:cNvSpPr>
          <p:nvPr/>
        </p:nvSpPr>
        <p:spPr bwMode="auto">
          <a:xfrm>
            <a:off x="6409729" y="2827561"/>
            <a:ext cx="10239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3278" name="Text Box 14"/>
          <p:cNvSpPr txBox="1">
            <a:spLocks noChangeArrowheads="1"/>
          </p:cNvSpPr>
          <p:nvPr/>
        </p:nvSpPr>
        <p:spPr bwMode="auto">
          <a:xfrm>
            <a:off x="6408078" y="1836961"/>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T3</a:t>
            </a:r>
            <a:endParaRPr lang="en-US" altLang="zh-CN" sz="1800">
              <a:effectLst>
                <a:outerShdw blurRad="38100" dist="38100" dir="2700000" algn="tl">
                  <a:srgbClr val="000000"/>
                </a:outerShdw>
              </a:effectLst>
              <a:latin typeface="Times New Roman" pitchFamily="18" charset="0"/>
            </a:endParaRPr>
          </a:p>
        </p:txBody>
      </p:sp>
      <p:sp>
        <p:nvSpPr>
          <p:cNvPr id="28687" name="Text Box 15"/>
          <p:cNvSpPr txBox="1">
            <a:spLocks noChangeArrowheads="1"/>
          </p:cNvSpPr>
          <p:nvPr/>
        </p:nvSpPr>
        <p:spPr bwMode="auto">
          <a:xfrm>
            <a:off x="7857529" y="3152999"/>
            <a:ext cx="10239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3280" name="Text Box 16"/>
          <p:cNvSpPr txBox="1">
            <a:spLocks noChangeArrowheads="1"/>
          </p:cNvSpPr>
          <p:nvPr/>
        </p:nvSpPr>
        <p:spPr bwMode="auto">
          <a:xfrm>
            <a:off x="7855878" y="1836961"/>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T4</a:t>
            </a:r>
            <a:endParaRPr lang="en-US" altLang="zh-CN" sz="1800">
              <a:effectLst>
                <a:outerShdw blurRad="38100" dist="38100" dir="2700000" algn="tl">
                  <a:srgbClr val="000000"/>
                </a:outerShdw>
              </a:effectLst>
              <a:latin typeface="Times New Roman" pitchFamily="18" charset="0"/>
            </a:endParaRPr>
          </a:p>
        </p:txBody>
      </p:sp>
      <p:sp>
        <p:nvSpPr>
          <p:cNvPr id="1163281" name="Text Box 17"/>
          <p:cNvSpPr txBox="1">
            <a:spLocks noChangeArrowheads="1"/>
          </p:cNvSpPr>
          <p:nvPr/>
        </p:nvSpPr>
        <p:spPr bwMode="auto">
          <a:xfrm>
            <a:off x="8695729" y="1836961"/>
            <a:ext cx="1676400" cy="274638"/>
          </a:xfrm>
          <a:prstGeom prst="rect">
            <a:avLst/>
          </a:prstGeom>
          <a:noFill/>
          <a:ln w="12700" cap="sq">
            <a:noFill/>
            <a:miter lim="800000"/>
            <a:headEnd/>
            <a:tailEnd/>
          </a:ln>
          <a:effectLst/>
        </p:spPr>
        <p:txBody>
          <a:bodyPr lIns="0" tIns="0" rIns="0" bIns="0">
            <a:spAutoFit/>
          </a:bodyPr>
          <a:lstStyle/>
          <a:p>
            <a:pPr algn="ctr">
              <a:spcAft>
                <a:spcPct val="0"/>
              </a:spcAft>
              <a:buSzTx/>
              <a:buFontTx/>
              <a:buNone/>
              <a:defRPr/>
            </a:pPr>
            <a:r>
              <a:rPr lang="en-US" altLang="zh-CN" sz="1800">
                <a:effectLst>
                  <a:outerShdw blurRad="38100" dist="38100" dir="2700000" algn="tl">
                    <a:srgbClr val="000000"/>
                  </a:outerShdw>
                </a:effectLst>
                <a:latin typeface="Times New Roman" pitchFamily="18" charset="0"/>
              </a:rPr>
              <a:t>…………</a:t>
            </a:r>
          </a:p>
        </p:txBody>
      </p:sp>
      <p:sp>
        <p:nvSpPr>
          <p:cNvPr id="1163282" name="Text Box 18"/>
          <p:cNvSpPr txBox="1">
            <a:spLocks noChangeArrowheads="1"/>
          </p:cNvSpPr>
          <p:nvPr/>
        </p:nvSpPr>
        <p:spPr bwMode="auto">
          <a:xfrm>
            <a:off x="1979612" y="1836961"/>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R</a:t>
            </a:r>
            <a:endParaRPr lang="en-US" altLang="zh-CN" sz="1800">
              <a:effectLst>
                <a:outerShdw blurRad="38100" dist="38100" dir="2700000" algn="tl">
                  <a:srgbClr val="000000"/>
                </a:outerShdw>
              </a:effectLst>
              <a:latin typeface="Times New Roman" pitchFamily="18" charset="0"/>
            </a:endParaRPr>
          </a:p>
        </p:txBody>
      </p:sp>
      <p:sp>
        <p:nvSpPr>
          <p:cNvPr id="1163283" name="Rectangle 19"/>
          <p:cNvSpPr>
            <a:spLocks noChangeArrowheads="1"/>
          </p:cNvSpPr>
          <p:nvPr/>
        </p:nvSpPr>
        <p:spPr bwMode="auto">
          <a:xfrm>
            <a:off x="1913929" y="2213199"/>
            <a:ext cx="304800" cy="373856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3284" name="AutoShape 20"/>
          <p:cNvSpPr>
            <a:spLocks/>
          </p:cNvSpPr>
          <p:nvPr/>
        </p:nvSpPr>
        <p:spPr bwMode="auto">
          <a:xfrm>
            <a:off x="2309217" y="2217961"/>
            <a:ext cx="228600" cy="1066800"/>
          </a:xfrm>
          <a:prstGeom prst="rightBrace">
            <a:avLst>
              <a:gd name="adj1" fmla="val 38889"/>
              <a:gd name="adj2" fmla="val 50000"/>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63285" name="Text Box 21"/>
          <p:cNvSpPr txBox="1">
            <a:spLocks noChangeArrowheads="1"/>
          </p:cNvSpPr>
          <p:nvPr/>
        </p:nvSpPr>
        <p:spPr bwMode="auto">
          <a:xfrm>
            <a:off x="2598078" y="2598961"/>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1163286" name="AutoShape 22"/>
          <p:cNvSpPr>
            <a:spLocks/>
          </p:cNvSpPr>
          <p:nvPr/>
        </p:nvSpPr>
        <p:spPr bwMode="auto">
          <a:xfrm>
            <a:off x="2309217" y="3381599"/>
            <a:ext cx="228600" cy="1066800"/>
          </a:xfrm>
          <a:prstGeom prst="rightBrace">
            <a:avLst>
              <a:gd name="adj1" fmla="val 38889"/>
              <a:gd name="adj2" fmla="val 50000"/>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63287" name="Text Box 23"/>
          <p:cNvSpPr txBox="1">
            <a:spLocks noChangeArrowheads="1"/>
          </p:cNvSpPr>
          <p:nvPr/>
        </p:nvSpPr>
        <p:spPr bwMode="auto">
          <a:xfrm>
            <a:off x="2598078" y="3762599"/>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T3</a:t>
            </a:r>
            <a:endParaRPr lang="en-US" altLang="zh-CN" sz="1800">
              <a:effectLst>
                <a:outerShdw blurRad="38100" dist="38100" dir="2700000" algn="tl">
                  <a:srgbClr val="000000"/>
                </a:outerShdw>
              </a:effectLst>
              <a:latin typeface="Times New Roman" pitchFamily="18" charset="0"/>
            </a:endParaRPr>
          </a:p>
        </p:txBody>
      </p:sp>
      <p:sp>
        <p:nvSpPr>
          <p:cNvPr id="1163288" name="AutoShape 24"/>
          <p:cNvSpPr>
            <a:spLocks/>
          </p:cNvSpPr>
          <p:nvPr/>
        </p:nvSpPr>
        <p:spPr bwMode="auto">
          <a:xfrm>
            <a:off x="2315567" y="4538886"/>
            <a:ext cx="228600" cy="1066800"/>
          </a:xfrm>
          <a:prstGeom prst="rightBrace">
            <a:avLst>
              <a:gd name="adj1" fmla="val 38889"/>
              <a:gd name="adj2" fmla="val 50000"/>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63289" name="Text Box 25"/>
          <p:cNvSpPr txBox="1">
            <a:spLocks noChangeArrowheads="1"/>
          </p:cNvSpPr>
          <p:nvPr/>
        </p:nvSpPr>
        <p:spPr bwMode="auto">
          <a:xfrm>
            <a:off x="2604428" y="4919886"/>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T4</a:t>
            </a:r>
            <a:endParaRPr lang="en-US" altLang="zh-CN" sz="1800">
              <a:effectLst>
                <a:outerShdw blurRad="38100" dist="38100" dir="2700000" algn="tl">
                  <a:srgbClr val="000000"/>
                </a:outerShdw>
              </a:effectLst>
              <a:latin typeface="Times New Roman" pitchFamily="18" charset="0"/>
            </a:endParaRPr>
          </a:p>
        </p:txBody>
      </p:sp>
      <p:sp>
        <p:nvSpPr>
          <p:cNvPr id="1163290" name="Rectangle 26"/>
          <p:cNvSpPr>
            <a:spLocks noChangeArrowheads="1"/>
          </p:cNvSpPr>
          <p:nvPr/>
        </p:nvSpPr>
        <p:spPr bwMode="auto">
          <a:xfrm>
            <a:off x="2599729" y="5646961"/>
            <a:ext cx="254000" cy="304800"/>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000">
                <a:effectLst>
                  <a:outerShdw blurRad="38100" dist="38100" dir="2700000" algn="tl">
                    <a:srgbClr val="000000"/>
                  </a:outerShdw>
                </a:effectLst>
                <a:latin typeface="Times New Roman" pitchFamily="18" charset="0"/>
              </a:rPr>
              <a:t>┆</a:t>
            </a:r>
            <a:endParaRPr lang="zh-CN" altLang="en-US" sz="2000">
              <a:effectLst>
                <a:outerShdw blurRad="38100" dist="38100" dir="2700000" algn="tl">
                  <a:srgbClr val="000000"/>
                </a:outerShdw>
              </a:effectLst>
              <a:latin typeface="Times New Roman" pitchFamily="18" charset="0"/>
            </a:endParaRPr>
          </a:p>
        </p:txBody>
      </p:sp>
      <p:sp>
        <p:nvSpPr>
          <p:cNvPr id="1163291" name="Rectangle 27"/>
          <p:cNvSpPr>
            <a:spLocks noChangeArrowheads="1"/>
          </p:cNvSpPr>
          <p:nvPr/>
        </p:nvSpPr>
        <p:spPr bwMode="auto">
          <a:xfrm>
            <a:off x="3133129" y="6237511"/>
            <a:ext cx="5334000" cy="427038"/>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a:effectLst>
                  <a:outerShdw blurRad="38100" dist="38100" dir="2700000" algn="tl">
                    <a:srgbClr val="000000"/>
                  </a:outerShdw>
                </a:effectLst>
              </a:rPr>
              <a:t>解决办法是采用</a:t>
            </a:r>
            <a:r>
              <a:rPr lang="zh-CN" altLang="en-US" sz="2800">
                <a:solidFill>
                  <a:srgbClr val="00FF99"/>
                </a:solidFill>
                <a:effectLst>
                  <a:outerShdw blurRad="38100" dist="38100" dir="2700000" algn="tl">
                    <a:srgbClr val="000000"/>
                  </a:outerShdw>
                </a:effectLst>
              </a:rPr>
              <a:t>先来先服务</a:t>
            </a:r>
            <a:r>
              <a:rPr lang="zh-CN" altLang="en-US" sz="2800">
                <a:effectLst>
                  <a:outerShdw blurRad="38100" dist="38100" dir="2700000" algn="tl">
                    <a:srgbClr val="000000"/>
                  </a:outerShdw>
                </a:effectLst>
              </a:rPr>
              <a:t>的策略</a:t>
            </a:r>
          </a:p>
        </p:txBody>
      </p:sp>
    </p:spTree>
  </p:cSld>
  <p:clrMapOvr>
    <a:masterClrMapping/>
  </p:clrMapOvr>
  <p:transition spd="med">
    <p:random/>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a:xfrm>
            <a:off x="1127448" y="128756"/>
            <a:ext cx="3223172"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数据库安全性</a:t>
            </a:r>
          </a:p>
        </p:txBody>
      </p:sp>
      <p:sp>
        <p:nvSpPr>
          <p:cNvPr id="1129476" name="Rectangle 4"/>
          <p:cNvSpPr>
            <a:spLocks noGrp="1" noChangeArrowheads="1"/>
          </p:cNvSpPr>
          <p:nvPr>
            <p:ph idx="1"/>
          </p:nvPr>
        </p:nvSpPr>
        <p:spPr>
          <a:xfrm>
            <a:off x="767408" y="1052736"/>
            <a:ext cx="10657184" cy="647700"/>
          </a:xfrm>
        </p:spPr>
        <p:txBody>
          <a:bodyPr/>
          <a:lstStyle/>
          <a:p>
            <a:pPr marL="358775" indent="-358775" algn="just" eaLnBrk="1" hangingPunct="1">
              <a:spcAft>
                <a:spcPct val="60000"/>
              </a:spcAft>
              <a:buNone/>
              <a:defRPr/>
            </a:pPr>
            <a:r>
              <a:rPr lang="zh-CN" altLang="en-US" dirty="0">
                <a:latin typeface="楷体_GB2312" pitchFamily="49" charset="-122"/>
              </a:rPr>
              <a:t>	安全性保护是防止非法入侵或非法操作而造成数据的泄漏、篡改与破坏。</a:t>
            </a:r>
          </a:p>
          <a:p>
            <a:pPr marL="358775" indent="-358775" algn="just" eaLnBrk="1" hangingPunct="1">
              <a:spcAft>
                <a:spcPct val="60000"/>
              </a:spcAft>
              <a:buNone/>
              <a:defRPr/>
            </a:pPr>
            <a:r>
              <a:rPr lang="zh-CN" altLang="en-US" dirty="0">
                <a:latin typeface="楷体_GB2312" pitchFamily="49" charset="-122"/>
              </a:rPr>
              <a:t>	为此应该：</a:t>
            </a:r>
            <a:endParaRPr lang="en-US" altLang="zh-CN" dirty="0">
              <a:latin typeface="楷体_GB2312" pitchFamily="49" charset="-122"/>
            </a:endParaRPr>
          </a:p>
        </p:txBody>
      </p:sp>
      <p:sp>
        <p:nvSpPr>
          <p:cNvPr id="1129477" name="Rectangle 5"/>
          <p:cNvSpPr>
            <a:spLocks noChangeArrowheads="1"/>
          </p:cNvSpPr>
          <p:nvPr/>
        </p:nvSpPr>
        <p:spPr bwMode="auto">
          <a:xfrm>
            <a:off x="839416" y="2996952"/>
            <a:ext cx="8647113" cy="647700"/>
          </a:xfrm>
          <a:prstGeom prst="rect">
            <a:avLst/>
          </a:prstGeom>
          <a:noFill/>
          <a:ln w="9525">
            <a:noFill/>
            <a:miter lim="800000"/>
            <a:headEnd/>
            <a:tailEnd/>
          </a:ln>
          <a:effectLst/>
        </p:spPr>
        <p:txBody>
          <a:bodyPr/>
          <a:lstStyle/>
          <a:p>
            <a:pPr marL="358775" indent="-358775" algn="just">
              <a:spcAft>
                <a:spcPct val="50000"/>
              </a:spcAft>
              <a:buClr>
                <a:srgbClr val="66FF33"/>
              </a:buClr>
              <a:buSzPct val="85000"/>
              <a:buBlip>
                <a:blip r:embed="rId3"/>
              </a:buBlip>
              <a:defRPr/>
            </a:pP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能够分辨合法用户与非法用户的身份；</a:t>
            </a:r>
          </a:p>
          <a:p>
            <a:pPr marL="358775" indent="-358775" algn="just">
              <a:spcAft>
                <a:spcPct val="50000"/>
              </a:spcAft>
              <a:buClr>
                <a:srgbClr val="66FF33"/>
              </a:buClr>
              <a:buSzPct val="85000"/>
              <a:buBlip>
                <a:blip r:embed="rId3"/>
              </a:buBlip>
              <a:defRPr/>
            </a:pP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让用户只能访问他能够访问的数据，执行他能够执行的操作；</a:t>
            </a:r>
          </a:p>
          <a:p>
            <a:pPr marL="358775" indent="-358775" algn="just">
              <a:spcAft>
                <a:spcPct val="50000"/>
              </a:spcAft>
              <a:buClr>
                <a:srgbClr val="66FF33"/>
              </a:buClr>
              <a:buSzPct val="85000"/>
              <a:buBlip>
                <a:blip r:embed="rId3"/>
              </a:buBlip>
              <a:defRPr/>
            </a:pP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隐藏用户不该看到或使用的数据；</a:t>
            </a:r>
          </a:p>
          <a:p>
            <a:pPr marL="358775" indent="-358775" algn="just">
              <a:spcAft>
                <a:spcPct val="50000"/>
              </a:spcAft>
              <a:buClr>
                <a:srgbClr val="66FF33"/>
              </a:buClr>
              <a:buSzPct val="85000"/>
              <a:buBlip>
                <a:blip r:embed="rId3"/>
              </a:buBlip>
              <a:defRPr/>
            </a:pP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防止他人绕过</a:t>
            </a:r>
            <a:r>
              <a:rPr kumimoji="0" lang="en-US" altLang="zh-CN" sz="2800" dirty="0">
                <a:solidFill>
                  <a:srgbClr val="CCFFCC"/>
                </a:solidFill>
                <a:effectLst>
                  <a:outerShdw blurRad="38100" dist="38100" dir="2700000" algn="tl">
                    <a:srgbClr val="000000"/>
                  </a:outerShdw>
                </a:effectLst>
                <a:latin typeface="微软雅黑" pitchFamily="34" charset="-122"/>
                <a:ea typeface="微软雅黑" pitchFamily="34" charset="-122"/>
              </a:rPr>
              <a:t>DBMS</a:t>
            </a: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窃取数据；</a:t>
            </a:r>
          </a:p>
          <a:p>
            <a:pPr marL="358775" indent="-358775" algn="just">
              <a:spcAft>
                <a:spcPct val="50000"/>
              </a:spcAft>
              <a:buClr>
                <a:srgbClr val="66FF33"/>
              </a:buClr>
              <a:buSzPct val="85000"/>
              <a:buBlip>
                <a:blip r:embed="rId3"/>
              </a:buBlip>
              <a:defRPr/>
            </a:pPr>
            <a:r>
              <a:rPr kumimoji="0" lang="zh-CN" altLang="en-US" sz="2800" dirty="0">
                <a:solidFill>
                  <a:srgbClr val="CCFFCC"/>
                </a:solidFill>
                <a:effectLst>
                  <a:outerShdw blurRad="38100" dist="38100" dir="2700000" algn="tl">
                    <a:srgbClr val="000000"/>
                  </a:outerShdw>
                </a:effectLst>
                <a:latin typeface="微软雅黑" pitchFamily="34" charset="-122"/>
                <a:ea typeface="微软雅黑" pitchFamily="34" charset="-122"/>
              </a:rPr>
              <a:t>跟踪监视并记录用户对数据库的一举一动。</a:t>
            </a:r>
          </a:p>
        </p:txBody>
      </p:sp>
    </p:spTree>
  </p:cSld>
  <p:clrMapOvr>
    <a:masterClrMapping/>
  </p:clrMapOvr>
  <p:transition spd="med">
    <p:random/>
    <p:sndAc>
      <p:stSnd>
        <p:snd r:embed="rId2" name="arrow.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xfrm>
            <a:off x="1055440" y="116632"/>
            <a:ext cx="1171328"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死锁</a:t>
            </a:r>
          </a:p>
        </p:txBody>
      </p:sp>
      <p:sp>
        <p:nvSpPr>
          <p:cNvPr id="1164292" name="Rectangle 4"/>
          <p:cNvSpPr>
            <a:spLocks noGrp="1" noChangeArrowheads="1"/>
          </p:cNvSpPr>
          <p:nvPr>
            <p:ph idx="1"/>
          </p:nvPr>
        </p:nvSpPr>
        <p:spPr>
          <a:xfrm>
            <a:off x="4482313" y="980728"/>
            <a:ext cx="5761037" cy="647700"/>
          </a:xfrm>
        </p:spPr>
        <p:txBody>
          <a:bodyPr/>
          <a:lstStyle/>
          <a:p>
            <a:pPr eaLnBrk="1" hangingPunct="1">
              <a:spcAft>
                <a:spcPct val="50000"/>
              </a:spcAft>
              <a:buFont typeface="Wingdings" pitchFamily="2" charset="2"/>
              <a:buNone/>
              <a:defRPr/>
            </a:pPr>
            <a:r>
              <a:rPr kumimoji="1" lang="zh-CN" altLang="en-US" sz="2800">
                <a:solidFill>
                  <a:srgbClr val="00FFFF"/>
                </a:solidFill>
                <a:latin typeface="Arial" charset="0"/>
              </a:rPr>
              <a:t>多个事务的相互锁死</a:t>
            </a:r>
            <a:endParaRPr kumimoji="1" lang="zh-CN" altLang="en-US" sz="2800">
              <a:latin typeface="Arial" charset="0"/>
            </a:endParaRPr>
          </a:p>
        </p:txBody>
      </p:sp>
      <p:sp>
        <p:nvSpPr>
          <p:cNvPr id="1164293" name="Rectangle 5"/>
          <p:cNvSpPr>
            <a:spLocks noChangeArrowheads="1"/>
          </p:cNvSpPr>
          <p:nvPr/>
        </p:nvSpPr>
        <p:spPr bwMode="auto">
          <a:xfrm>
            <a:off x="7390612" y="2114204"/>
            <a:ext cx="1143000" cy="3738563"/>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4294" name="Rectangle 6"/>
          <p:cNvSpPr>
            <a:spLocks noChangeArrowheads="1"/>
          </p:cNvSpPr>
          <p:nvPr/>
        </p:nvSpPr>
        <p:spPr bwMode="auto">
          <a:xfrm>
            <a:off x="5353849" y="2098328"/>
            <a:ext cx="1143000" cy="3754438"/>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29703" name="Text Box 7"/>
          <p:cNvSpPr txBox="1">
            <a:spLocks noChangeArrowheads="1"/>
          </p:cNvSpPr>
          <p:nvPr/>
        </p:nvSpPr>
        <p:spPr bwMode="auto">
          <a:xfrm>
            <a:off x="5450687" y="2118966"/>
            <a:ext cx="8826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zh-CN" altLang="en-US" sz="2000" b="1">
                <a:solidFill>
                  <a:schemeClr val="bg2"/>
                </a:solidFill>
                <a:effectLst/>
                <a:latin typeface="Times New Roman" pitchFamily="18" charset="0"/>
              </a:rPr>
              <a:t>等待 </a:t>
            </a:r>
          </a:p>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zh-CN" altLang="en-US" sz="2000" b="1">
                <a:solidFill>
                  <a:schemeClr val="bg2"/>
                </a:solidFill>
                <a:effectLst/>
                <a:latin typeface="Times New Roman" pitchFamily="18" charset="0"/>
              </a:rPr>
              <a:t>等待 </a:t>
            </a:r>
          </a:p>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zh-CN" altLang="en-US" sz="2000" b="1">
                <a:solidFill>
                  <a:schemeClr val="bg2"/>
                </a:solidFill>
                <a:effectLst/>
                <a:latin typeface="Times New Roman" pitchFamily="18" charset="0"/>
              </a:rPr>
              <a:t>等待 </a:t>
            </a:r>
          </a:p>
          <a:p>
            <a:pPr>
              <a:spcAft>
                <a:spcPct val="0"/>
              </a:spcAft>
              <a:buSzTx/>
              <a:buFontTx/>
              <a:buNone/>
            </a:pPr>
            <a:r>
              <a:rPr lang="en-US" altLang="zh-CN" sz="2000" b="1">
                <a:solidFill>
                  <a:schemeClr val="bg2"/>
                </a:solidFill>
                <a:effectLst/>
                <a:latin typeface="Times New Roman" pitchFamily="18" charset="0"/>
              </a:rPr>
              <a:t>┆</a:t>
            </a:r>
            <a:endParaRPr lang="zh-CN" altLang="en-US" sz="2000" b="1">
              <a:solidFill>
                <a:schemeClr val="bg2"/>
              </a:solidFill>
              <a:effectLst/>
              <a:latin typeface="Times New Roman" pitchFamily="18" charset="0"/>
            </a:endParaRPr>
          </a:p>
        </p:txBody>
      </p:sp>
      <p:sp>
        <p:nvSpPr>
          <p:cNvPr id="1164296" name="Text Box 8"/>
          <p:cNvSpPr txBox="1">
            <a:spLocks noChangeArrowheads="1"/>
          </p:cNvSpPr>
          <p:nvPr/>
        </p:nvSpPr>
        <p:spPr bwMode="auto">
          <a:xfrm>
            <a:off x="5449036" y="1737966"/>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29705" name="Text Box 9"/>
          <p:cNvSpPr txBox="1">
            <a:spLocks noChangeArrowheads="1"/>
          </p:cNvSpPr>
          <p:nvPr/>
        </p:nvSpPr>
        <p:spPr bwMode="auto">
          <a:xfrm>
            <a:off x="7508087" y="2423766"/>
            <a:ext cx="8826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a:t>
            </a:r>
          </a:p>
        </p:txBody>
      </p:sp>
      <p:sp>
        <p:nvSpPr>
          <p:cNvPr id="1164298" name="Text Box 10"/>
          <p:cNvSpPr txBox="1">
            <a:spLocks noChangeArrowheads="1"/>
          </p:cNvSpPr>
          <p:nvPr/>
        </p:nvSpPr>
        <p:spPr bwMode="auto">
          <a:xfrm>
            <a:off x="7506436" y="1737966"/>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1164299" name="Text Box 11"/>
          <p:cNvSpPr txBox="1">
            <a:spLocks noChangeArrowheads="1"/>
          </p:cNvSpPr>
          <p:nvPr/>
        </p:nvSpPr>
        <p:spPr bwMode="auto">
          <a:xfrm>
            <a:off x="2315970" y="1742728"/>
            <a:ext cx="205184"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R</a:t>
            </a:r>
            <a:endParaRPr lang="en-US" altLang="zh-CN" sz="1800">
              <a:effectLst>
                <a:outerShdw blurRad="38100" dist="38100" dir="2700000" algn="tl">
                  <a:srgbClr val="000000"/>
                </a:outerShdw>
              </a:effectLst>
              <a:latin typeface="Times New Roman" pitchFamily="18" charset="0"/>
            </a:endParaRPr>
          </a:p>
        </p:txBody>
      </p:sp>
      <p:sp>
        <p:nvSpPr>
          <p:cNvPr id="1164300" name="Rectangle 12"/>
          <p:cNvSpPr>
            <a:spLocks noChangeArrowheads="1"/>
          </p:cNvSpPr>
          <p:nvPr/>
        </p:nvSpPr>
        <p:spPr bwMode="auto">
          <a:xfrm>
            <a:off x="2250287" y="2118966"/>
            <a:ext cx="304800" cy="373856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4301" name="AutoShape 13"/>
          <p:cNvSpPr>
            <a:spLocks/>
          </p:cNvSpPr>
          <p:nvPr/>
        </p:nvSpPr>
        <p:spPr bwMode="auto">
          <a:xfrm>
            <a:off x="2631288" y="2123728"/>
            <a:ext cx="242887" cy="3729038"/>
          </a:xfrm>
          <a:prstGeom prst="rightBrace">
            <a:avLst>
              <a:gd name="adj1" fmla="val 127941"/>
              <a:gd name="adj2" fmla="val 50000"/>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64302" name="Text Box 14"/>
          <p:cNvSpPr txBox="1">
            <a:spLocks noChangeArrowheads="1"/>
          </p:cNvSpPr>
          <p:nvPr/>
        </p:nvSpPr>
        <p:spPr bwMode="auto">
          <a:xfrm>
            <a:off x="2934436" y="3795366"/>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1164303" name="Text Box 15"/>
          <p:cNvSpPr txBox="1">
            <a:spLocks noChangeArrowheads="1"/>
          </p:cNvSpPr>
          <p:nvPr/>
        </p:nvSpPr>
        <p:spPr bwMode="auto">
          <a:xfrm>
            <a:off x="3560732" y="1742728"/>
            <a:ext cx="171522"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S</a:t>
            </a:r>
            <a:endParaRPr lang="en-US" altLang="zh-CN" sz="1800">
              <a:effectLst>
                <a:outerShdw blurRad="38100" dist="38100" dir="2700000" algn="tl">
                  <a:srgbClr val="000000"/>
                </a:outerShdw>
              </a:effectLst>
              <a:latin typeface="Times New Roman" pitchFamily="18" charset="0"/>
            </a:endParaRPr>
          </a:p>
        </p:txBody>
      </p:sp>
      <p:sp>
        <p:nvSpPr>
          <p:cNvPr id="1164304" name="Rectangle 16"/>
          <p:cNvSpPr>
            <a:spLocks noChangeArrowheads="1"/>
          </p:cNvSpPr>
          <p:nvPr/>
        </p:nvSpPr>
        <p:spPr bwMode="auto">
          <a:xfrm>
            <a:off x="3479012" y="2118966"/>
            <a:ext cx="304800" cy="373856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4305" name="AutoShape 17"/>
          <p:cNvSpPr>
            <a:spLocks/>
          </p:cNvSpPr>
          <p:nvPr/>
        </p:nvSpPr>
        <p:spPr bwMode="auto">
          <a:xfrm>
            <a:off x="3860013" y="2123728"/>
            <a:ext cx="242887" cy="3729038"/>
          </a:xfrm>
          <a:prstGeom prst="rightBrace">
            <a:avLst>
              <a:gd name="adj1" fmla="val 127941"/>
              <a:gd name="adj2" fmla="val 50574"/>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64306" name="Text Box 18"/>
          <p:cNvSpPr txBox="1">
            <a:spLocks noChangeArrowheads="1"/>
          </p:cNvSpPr>
          <p:nvPr/>
        </p:nvSpPr>
        <p:spPr bwMode="auto">
          <a:xfrm>
            <a:off x="4163161" y="3795366"/>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1164307" name="Rectangle 19"/>
          <p:cNvSpPr>
            <a:spLocks noChangeArrowheads="1"/>
          </p:cNvSpPr>
          <p:nvPr/>
        </p:nvSpPr>
        <p:spPr bwMode="auto">
          <a:xfrm>
            <a:off x="2250287" y="6130578"/>
            <a:ext cx="7112000" cy="427038"/>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a:effectLst>
                  <a:outerShdw blurRad="38100" dist="38100" dir="2700000" algn="tl">
                    <a:srgbClr val="000000"/>
                  </a:outerShdw>
                </a:effectLst>
              </a:rPr>
              <a:t>事务间相互等待对方释放所需数据对象的封锁</a:t>
            </a:r>
          </a:p>
        </p:txBody>
      </p:sp>
    </p:spTree>
  </p:cSld>
  <p:clrMapOvr>
    <a:masterClrMapping/>
  </p:clrMapOvr>
  <p:transition spd="med">
    <p:random/>
    <p:sndAc>
      <p:stSnd>
        <p:snd r:embed="rId2" name="arrow.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1099551" y="129107"/>
            <a:ext cx="2710211"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死锁的解决</a:t>
            </a:r>
          </a:p>
        </p:txBody>
      </p:sp>
      <p:sp>
        <p:nvSpPr>
          <p:cNvPr id="1165316" name="Rectangle 4"/>
          <p:cNvSpPr>
            <a:spLocks noChangeArrowheads="1"/>
          </p:cNvSpPr>
          <p:nvPr/>
        </p:nvSpPr>
        <p:spPr bwMode="auto">
          <a:xfrm>
            <a:off x="1939428" y="5843241"/>
            <a:ext cx="8243888" cy="793750"/>
          </a:xfrm>
          <a:prstGeom prst="rect">
            <a:avLst/>
          </a:prstGeom>
          <a:noFill/>
          <a:ln w="12700" cap="sq">
            <a:noFill/>
            <a:miter lim="800000"/>
            <a:headEnd/>
            <a:tailEnd/>
          </a:ln>
          <a:effectLst/>
        </p:spPr>
        <p:txBody>
          <a:bodyPr lIns="0" tIns="0" rIns="0" bIns="0">
            <a:spAutoFit/>
          </a:bodyPr>
          <a:lstStyle/>
          <a:p>
            <a:pPr algn="ctr">
              <a:spcAft>
                <a:spcPct val="0"/>
              </a:spcAft>
              <a:buSzTx/>
              <a:buFontTx/>
              <a:buNone/>
              <a:defRPr/>
            </a:pPr>
            <a:r>
              <a:rPr lang="zh-CN" altLang="en-US" sz="2600" b="1">
                <a:solidFill>
                  <a:schemeClr val="hlink"/>
                </a:solidFill>
                <a:effectLst>
                  <a:outerShdw blurRad="38100" dist="38100" dir="2700000" algn="tl">
                    <a:srgbClr val="000000"/>
                  </a:outerShdw>
                </a:effectLst>
              </a:rPr>
              <a:t>会增加系统开销，降低并发度</a:t>
            </a:r>
          </a:p>
          <a:p>
            <a:pPr algn="ctr">
              <a:spcAft>
                <a:spcPct val="0"/>
              </a:spcAft>
              <a:buSzTx/>
              <a:buFontTx/>
              <a:buNone/>
              <a:defRPr/>
            </a:pPr>
            <a:r>
              <a:rPr lang="zh-CN" altLang="en-US" sz="2600">
                <a:solidFill>
                  <a:schemeClr val="folHlink"/>
                </a:solidFill>
                <a:effectLst>
                  <a:outerShdw blurRad="38100" dist="38100" dir="2700000" algn="tl">
                    <a:srgbClr val="000000"/>
                  </a:outerShdw>
                </a:effectLst>
              </a:rPr>
              <a:t>专门解决死锁的详细描述和算法请参考操作系统课程！</a:t>
            </a:r>
          </a:p>
        </p:txBody>
      </p:sp>
      <p:sp>
        <p:nvSpPr>
          <p:cNvPr id="1165317" name="AutoShape 5"/>
          <p:cNvSpPr>
            <a:spLocks noChangeArrowheads="1"/>
          </p:cNvSpPr>
          <p:nvPr/>
        </p:nvSpPr>
        <p:spPr bwMode="auto">
          <a:xfrm>
            <a:off x="8292603" y="980728"/>
            <a:ext cx="1835150" cy="4681538"/>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5318" name="AutoShape 6"/>
          <p:cNvSpPr>
            <a:spLocks noChangeArrowheads="1"/>
          </p:cNvSpPr>
          <p:nvPr/>
        </p:nvSpPr>
        <p:spPr bwMode="auto">
          <a:xfrm>
            <a:off x="1883867" y="1845916"/>
            <a:ext cx="3095625" cy="3816350"/>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5319" name="Rectangle 7"/>
          <p:cNvSpPr>
            <a:spLocks noChangeArrowheads="1"/>
          </p:cNvSpPr>
          <p:nvPr/>
        </p:nvSpPr>
        <p:spPr bwMode="auto">
          <a:xfrm>
            <a:off x="3455492" y="2344391"/>
            <a:ext cx="1360487" cy="260826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5320" name="Rectangle 8"/>
          <p:cNvSpPr>
            <a:spLocks noChangeArrowheads="1"/>
          </p:cNvSpPr>
          <p:nvPr/>
        </p:nvSpPr>
        <p:spPr bwMode="auto">
          <a:xfrm>
            <a:off x="2007691" y="2328516"/>
            <a:ext cx="1281112" cy="1255712"/>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0729" name="Text Box 9"/>
          <p:cNvSpPr txBox="1">
            <a:spLocks noChangeArrowheads="1"/>
          </p:cNvSpPr>
          <p:nvPr/>
        </p:nvSpPr>
        <p:spPr bwMode="auto">
          <a:xfrm>
            <a:off x="2028329" y="2349153"/>
            <a:ext cx="12287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R,S</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R,S</a:t>
            </a:r>
          </a:p>
        </p:txBody>
      </p:sp>
      <p:sp>
        <p:nvSpPr>
          <p:cNvPr id="1165322" name="Text Box 10"/>
          <p:cNvSpPr txBox="1">
            <a:spLocks noChangeArrowheads="1"/>
          </p:cNvSpPr>
          <p:nvPr/>
        </p:nvSpPr>
        <p:spPr bwMode="auto">
          <a:xfrm>
            <a:off x="2240990" y="1968153"/>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30731" name="Text Box 11"/>
          <p:cNvSpPr txBox="1">
            <a:spLocks noChangeArrowheads="1"/>
          </p:cNvSpPr>
          <p:nvPr/>
        </p:nvSpPr>
        <p:spPr bwMode="auto">
          <a:xfrm>
            <a:off x="3518992" y="2720628"/>
            <a:ext cx="12287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S,R</a:t>
            </a:r>
          </a:p>
          <a:p>
            <a:pPr eaLnBrk="1" hangingPunct="1">
              <a:spcAft>
                <a:spcPct val="0"/>
              </a:spcAft>
              <a:buSzTx/>
              <a:buFontTx/>
              <a:buNone/>
            </a:pPr>
            <a:r>
              <a:rPr lang="zh-CN" altLang="en-US" sz="2000" b="1">
                <a:solidFill>
                  <a:schemeClr val="bg2"/>
                </a:solidFill>
                <a:effectLst/>
                <a:latin typeface="Times New Roman" pitchFamily="18" charset="0"/>
              </a:rPr>
              <a:t>等待</a:t>
            </a:r>
            <a:endParaRPr lang="en-US" altLang="zh-CN" sz="2000" b="1">
              <a:solidFill>
                <a:schemeClr val="bg2"/>
              </a:solidFill>
              <a:effectLst/>
              <a:latin typeface="Times New Roman" pitchFamily="18" charset="0"/>
            </a:endParaRPr>
          </a:p>
          <a:p>
            <a:pPr eaLnBrk="1" hangingPunct="1">
              <a:spcAft>
                <a:spcPct val="0"/>
              </a:spcAft>
              <a:buSzTx/>
              <a:buFontTx/>
              <a:buNone/>
            </a:pPr>
            <a:r>
              <a:rPr lang="en-US" altLang="zh-CN" sz="2000" b="1">
                <a:solidFill>
                  <a:schemeClr val="bg2"/>
                </a:solidFill>
                <a:effectLst/>
                <a:latin typeface="Times New Roman" pitchFamily="18" charset="0"/>
              </a:rPr>
              <a:t>Xlock S,R</a:t>
            </a:r>
          </a:p>
          <a:p>
            <a:pPr eaLnBrk="1" hangingPunct="1">
              <a:spcAft>
                <a:spcPct val="0"/>
              </a:spcAft>
              <a:buSzTx/>
              <a:buFontTx/>
              <a:buNone/>
            </a:pPr>
            <a:r>
              <a:rPr lang="zh-CN" altLang="en-US" sz="2000" b="1">
                <a:solidFill>
                  <a:schemeClr val="bg2"/>
                </a:solidFill>
                <a:effectLst/>
                <a:latin typeface="Times New Roman" pitchFamily="18" charset="0"/>
              </a:rPr>
              <a:t>等待</a:t>
            </a:r>
            <a:endParaRPr lang="en-US" altLang="zh-CN" sz="2000" b="1">
              <a:solidFill>
                <a:schemeClr val="bg2"/>
              </a:solidFill>
              <a:effectLst/>
              <a:latin typeface="Times New Roman" pitchFamily="18" charset="0"/>
            </a:endParaRPr>
          </a:p>
          <a:p>
            <a:pPr eaLnBrk="1" hangingPunct="1">
              <a:spcAft>
                <a:spcPct val="0"/>
              </a:spcAft>
              <a:buSzTx/>
              <a:buFontTx/>
              <a:buNone/>
            </a:pPr>
            <a:r>
              <a:rPr lang="en-US" altLang="zh-CN" sz="2000" b="1">
                <a:solidFill>
                  <a:schemeClr val="bg2"/>
                </a:solidFill>
                <a:effectLst/>
                <a:latin typeface="Times New Roman" pitchFamily="18" charset="0"/>
              </a:rPr>
              <a:t>Xlock S,R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S,R</a:t>
            </a:r>
          </a:p>
        </p:txBody>
      </p:sp>
      <p:sp>
        <p:nvSpPr>
          <p:cNvPr id="1165324" name="Text Box 12"/>
          <p:cNvSpPr txBox="1">
            <a:spLocks noChangeArrowheads="1"/>
          </p:cNvSpPr>
          <p:nvPr/>
        </p:nvSpPr>
        <p:spPr bwMode="auto">
          <a:xfrm>
            <a:off x="3571315" y="1968153"/>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1165325" name="Rectangle 13"/>
          <p:cNvSpPr>
            <a:spLocks noChangeArrowheads="1"/>
          </p:cNvSpPr>
          <p:nvPr/>
        </p:nvSpPr>
        <p:spPr bwMode="auto">
          <a:xfrm>
            <a:off x="2231528" y="5095528"/>
            <a:ext cx="2311400" cy="427038"/>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a:solidFill>
                  <a:srgbClr val="FFFF00"/>
                </a:solidFill>
                <a:effectLst>
                  <a:outerShdw blurRad="38100" dist="38100" dir="2700000" algn="tl">
                    <a:srgbClr val="000000"/>
                  </a:outerShdw>
                </a:effectLst>
              </a:rPr>
              <a:t>① 一次封锁法</a:t>
            </a:r>
          </a:p>
        </p:txBody>
      </p:sp>
      <p:sp>
        <p:nvSpPr>
          <p:cNvPr id="1165326" name="AutoShape 14"/>
          <p:cNvSpPr>
            <a:spLocks noChangeArrowheads="1"/>
          </p:cNvSpPr>
          <p:nvPr/>
        </p:nvSpPr>
        <p:spPr bwMode="auto">
          <a:xfrm>
            <a:off x="5231904" y="980728"/>
            <a:ext cx="2771775" cy="4681538"/>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5327" name="Rectangle 15"/>
          <p:cNvSpPr>
            <a:spLocks noChangeArrowheads="1"/>
          </p:cNvSpPr>
          <p:nvPr/>
        </p:nvSpPr>
        <p:spPr bwMode="auto">
          <a:xfrm>
            <a:off x="6708278" y="1414117"/>
            <a:ext cx="1143000" cy="3603625"/>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5328" name="Rectangle 16"/>
          <p:cNvSpPr>
            <a:spLocks noChangeArrowheads="1"/>
          </p:cNvSpPr>
          <p:nvPr/>
        </p:nvSpPr>
        <p:spPr bwMode="auto">
          <a:xfrm>
            <a:off x="5398591" y="1398242"/>
            <a:ext cx="1143000" cy="1920875"/>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0737" name="Text Box 17"/>
          <p:cNvSpPr txBox="1">
            <a:spLocks noChangeArrowheads="1"/>
          </p:cNvSpPr>
          <p:nvPr/>
        </p:nvSpPr>
        <p:spPr bwMode="auto">
          <a:xfrm>
            <a:off x="5495428" y="1418878"/>
            <a:ext cx="10239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S</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5330" name="Text Box 18"/>
          <p:cNvSpPr txBox="1">
            <a:spLocks noChangeArrowheads="1"/>
          </p:cNvSpPr>
          <p:nvPr/>
        </p:nvSpPr>
        <p:spPr bwMode="auto">
          <a:xfrm>
            <a:off x="5493777" y="1037878"/>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T1</a:t>
            </a:r>
            <a:endParaRPr lang="en-US" altLang="zh-CN" sz="1800">
              <a:effectLst>
                <a:outerShdw blurRad="38100" dist="38100" dir="2700000" algn="tl">
                  <a:srgbClr val="000000"/>
                </a:outerShdw>
              </a:effectLst>
              <a:latin typeface="Times New Roman" pitchFamily="18" charset="0"/>
            </a:endParaRPr>
          </a:p>
        </p:txBody>
      </p:sp>
      <p:sp>
        <p:nvSpPr>
          <p:cNvPr id="30739" name="Text Box 19"/>
          <p:cNvSpPr txBox="1">
            <a:spLocks noChangeArrowheads="1"/>
          </p:cNvSpPr>
          <p:nvPr/>
        </p:nvSpPr>
        <p:spPr bwMode="auto">
          <a:xfrm>
            <a:off x="6774953" y="1942753"/>
            <a:ext cx="10239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endParaRPr lang="en-US" altLang="zh-CN" sz="2000" b="1">
              <a:solidFill>
                <a:schemeClr val="bg2"/>
              </a:solidFill>
              <a:effectLst/>
              <a:latin typeface="Times New Roman" pitchFamily="18" charset="0"/>
            </a:endParaRP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zh-CN" altLang="en-US" sz="2000" b="1">
                <a:solidFill>
                  <a:schemeClr val="bg2"/>
                </a:solidFill>
                <a:effectLst/>
                <a:latin typeface="Times New Roman" pitchFamily="18" charset="0"/>
              </a:rPr>
              <a:t>等待</a:t>
            </a:r>
          </a:p>
          <a:p>
            <a:pPr eaLnBrk="1" hangingPunct="1">
              <a:spcAft>
                <a:spcPct val="0"/>
              </a:spcAft>
              <a:buSzTx/>
              <a:buFontTx/>
              <a:buNone/>
            </a:pPr>
            <a:r>
              <a:rPr lang="en-US" altLang="zh-CN" sz="2000" b="1">
                <a:solidFill>
                  <a:schemeClr val="bg2"/>
                </a:solidFill>
                <a:effectLst/>
                <a:latin typeface="Times New Roman" pitchFamily="18" charset="0"/>
              </a:rPr>
              <a:t>Xlock R</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Xlock S</a:t>
            </a:r>
          </a:p>
          <a:p>
            <a:pPr eaLnBrk="1" hangingPunct="1">
              <a:spcAft>
                <a:spcPct val="0"/>
              </a:spcAft>
              <a:buSzTx/>
              <a:buFontTx/>
              <a:buNone/>
            </a:pPr>
            <a:r>
              <a:rPr lang="en-US" altLang="zh-CN" sz="2000" b="1">
                <a:solidFill>
                  <a:schemeClr val="bg2"/>
                </a:solidFill>
                <a:effectLst/>
                <a:latin typeface="Times New Roman" pitchFamily="18" charset="0"/>
              </a:rPr>
              <a:t>┆</a:t>
            </a:r>
          </a:p>
          <a:p>
            <a:pPr eaLnBrk="1" hangingPunct="1">
              <a:spcAft>
                <a:spcPct val="0"/>
              </a:spcAft>
              <a:buSzTx/>
              <a:buFontTx/>
              <a:buNone/>
            </a:pPr>
            <a:r>
              <a:rPr lang="en-US" altLang="zh-CN" sz="2000" b="1">
                <a:solidFill>
                  <a:schemeClr val="bg2"/>
                </a:solidFill>
                <a:effectLst/>
                <a:latin typeface="Times New Roman" pitchFamily="18" charset="0"/>
              </a:rPr>
              <a:t>Unlock S</a:t>
            </a:r>
          </a:p>
          <a:p>
            <a:pPr eaLnBrk="1" hangingPunct="1">
              <a:spcAft>
                <a:spcPct val="0"/>
              </a:spcAft>
              <a:buSzTx/>
              <a:buFontTx/>
              <a:buNone/>
            </a:pPr>
            <a:r>
              <a:rPr lang="en-US" altLang="zh-CN" sz="2000" b="1">
                <a:solidFill>
                  <a:schemeClr val="bg2"/>
                </a:solidFill>
                <a:effectLst/>
                <a:latin typeface="Times New Roman" pitchFamily="18" charset="0"/>
              </a:rPr>
              <a:t>Unlock R</a:t>
            </a:r>
          </a:p>
        </p:txBody>
      </p:sp>
      <p:sp>
        <p:nvSpPr>
          <p:cNvPr id="1165332" name="Text Box 20"/>
          <p:cNvSpPr txBox="1">
            <a:spLocks noChangeArrowheads="1"/>
          </p:cNvSpPr>
          <p:nvPr/>
        </p:nvSpPr>
        <p:spPr bwMode="auto">
          <a:xfrm>
            <a:off x="6824102" y="1037878"/>
            <a:ext cx="341440"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a:effectLst>
                  <a:outerShdw blurRad="38100" dist="38100" dir="2700000" algn="tl">
                    <a:srgbClr val="000000"/>
                  </a:outerShdw>
                </a:effectLst>
                <a:latin typeface="Times New Roman" pitchFamily="18" charset="0"/>
              </a:rPr>
              <a:t>T2</a:t>
            </a:r>
            <a:endParaRPr lang="en-US" altLang="zh-CN" sz="1800">
              <a:effectLst>
                <a:outerShdw blurRad="38100" dist="38100" dir="2700000" algn="tl">
                  <a:srgbClr val="000000"/>
                </a:outerShdw>
              </a:effectLst>
              <a:latin typeface="Times New Roman" pitchFamily="18" charset="0"/>
            </a:endParaRPr>
          </a:p>
        </p:txBody>
      </p:sp>
      <p:sp>
        <p:nvSpPr>
          <p:cNvPr id="1165333" name="Rectangle 21"/>
          <p:cNvSpPr>
            <a:spLocks noChangeArrowheads="1"/>
          </p:cNvSpPr>
          <p:nvPr/>
        </p:nvSpPr>
        <p:spPr bwMode="auto">
          <a:xfrm>
            <a:off x="5339853" y="5101878"/>
            <a:ext cx="2520950" cy="427038"/>
          </a:xfrm>
          <a:prstGeom prst="rect">
            <a:avLst/>
          </a:prstGeom>
          <a:noFill/>
          <a:ln w="12700" cap="sq">
            <a:noFill/>
            <a:miter lim="800000"/>
            <a:headEnd/>
            <a:tailEnd/>
          </a:ln>
          <a:effectLst/>
        </p:spPr>
        <p:txBody>
          <a:bodyPr lIns="0" tIns="0" rIns="0" bIns="0">
            <a:spAutoFit/>
          </a:bodyPr>
          <a:lstStyle/>
          <a:p>
            <a:pPr algn="ctr">
              <a:spcAft>
                <a:spcPct val="0"/>
              </a:spcAft>
              <a:buSzTx/>
              <a:buFontTx/>
              <a:buNone/>
              <a:defRPr/>
            </a:pPr>
            <a:r>
              <a:rPr lang="zh-CN" altLang="en-US" sz="2800">
                <a:solidFill>
                  <a:srgbClr val="FFFF00"/>
                </a:solidFill>
                <a:effectLst>
                  <a:outerShdw blurRad="38100" dist="38100" dir="2700000" algn="tl">
                    <a:srgbClr val="000000"/>
                  </a:outerShdw>
                </a:effectLst>
              </a:rPr>
              <a:t>② 顺序封锁法</a:t>
            </a:r>
          </a:p>
        </p:txBody>
      </p:sp>
      <p:sp>
        <p:nvSpPr>
          <p:cNvPr id="1165334" name="Rectangle 22"/>
          <p:cNvSpPr>
            <a:spLocks noChangeArrowheads="1"/>
          </p:cNvSpPr>
          <p:nvPr/>
        </p:nvSpPr>
        <p:spPr bwMode="auto">
          <a:xfrm>
            <a:off x="9021266" y="1053754"/>
            <a:ext cx="360362" cy="2562225"/>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zh-CN" altLang="en-US" sz="2800">
                <a:solidFill>
                  <a:srgbClr val="FFFF00"/>
                </a:solidFill>
                <a:effectLst>
                  <a:outerShdw blurRad="38100" dist="38100" dir="2700000" algn="tl">
                    <a:srgbClr val="000000"/>
                  </a:outerShdw>
                </a:effectLst>
              </a:rPr>
              <a:t>③   </a:t>
            </a:r>
          </a:p>
          <a:p>
            <a:pPr>
              <a:spcAft>
                <a:spcPct val="0"/>
              </a:spcAft>
              <a:buSzTx/>
              <a:buFontTx/>
              <a:buNone/>
              <a:defRPr/>
            </a:pPr>
            <a:r>
              <a:rPr lang="zh-CN" altLang="en-US" sz="2800">
                <a:solidFill>
                  <a:srgbClr val="FFFF00"/>
                </a:solidFill>
                <a:effectLst>
                  <a:outerShdw blurRad="38100" dist="38100" dir="2700000" algn="tl">
                    <a:srgbClr val="000000"/>
                  </a:outerShdw>
                </a:effectLst>
              </a:rPr>
              <a:t>诊断解除法</a:t>
            </a:r>
            <a:endParaRPr lang="zh-CN" altLang="en-US" sz="2600">
              <a:solidFill>
                <a:srgbClr val="CCFFCC"/>
              </a:solidFill>
              <a:effectLst>
                <a:outerShdw blurRad="38100" dist="38100" dir="2700000" algn="tl">
                  <a:srgbClr val="000000"/>
                </a:outerShdw>
              </a:effectLst>
            </a:endParaRPr>
          </a:p>
        </p:txBody>
      </p:sp>
      <p:sp>
        <p:nvSpPr>
          <p:cNvPr id="1165335" name="Rectangle 23"/>
          <p:cNvSpPr>
            <a:spLocks noChangeArrowheads="1"/>
          </p:cNvSpPr>
          <p:nvPr/>
        </p:nvSpPr>
        <p:spPr bwMode="auto">
          <a:xfrm>
            <a:off x="8371978" y="3862041"/>
            <a:ext cx="1728788" cy="1587500"/>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zh-CN" altLang="en-US" sz="2600">
                <a:solidFill>
                  <a:srgbClr val="CCFFCC"/>
                </a:solidFill>
                <a:effectLst>
                  <a:outerShdw blurRad="38100" dist="38100" dir="2700000" algn="tl">
                    <a:srgbClr val="000000"/>
                  </a:outerShdw>
                </a:effectLst>
              </a:rPr>
              <a:t>由专门的进程来检测和解除已经发生的死锁。</a:t>
            </a:r>
          </a:p>
        </p:txBody>
      </p:sp>
      <p:sp>
        <p:nvSpPr>
          <p:cNvPr id="1165336" name="Rectangle 24"/>
          <p:cNvSpPr>
            <a:spLocks noChangeArrowheads="1"/>
          </p:cNvSpPr>
          <p:nvPr/>
        </p:nvSpPr>
        <p:spPr bwMode="auto">
          <a:xfrm>
            <a:off x="5484316" y="3862041"/>
            <a:ext cx="1295400" cy="793750"/>
          </a:xfrm>
          <a:prstGeom prst="rect">
            <a:avLst/>
          </a:prstGeom>
          <a:noFill/>
          <a:ln w="12700" cap="sq">
            <a:noFill/>
            <a:miter lim="800000"/>
            <a:headEnd/>
            <a:tailEnd/>
          </a:ln>
          <a:effectLst/>
        </p:spPr>
        <p:txBody>
          <a:bodyPr lIns="0" tIns="0" rIns="0" bIns="0">
            <a:spAutoFit/>
          </a:bodyPr>
          <a:lstStyle/>
          <a:p>
            <a:pPr>
              <a:spcAft>
                <a:spcPct val="0"/>
              </a:spcAft>
              <a:buSzTx/>
              <a:buFontTx/>
              <a:buNone/>
              <a:defRPr/>
            </a:pPr>
            <a:r>
              <a:rPr lang="zh-CN" altLang="en-US" sz="2600">
                <a:solidFill>
                  <a:srgbClr val="66FF99"/>
                </a:solidFill>
                <a:effectLst>
                  <a:outerShdw blurRad="38100" dist="38100" dir="2700000" algn="tl">
                    <a:srgbClr val="000000"/>
                  </a:outerShdw>
                </a:effectLst>
              </a:rPr>
              <a:t>此处为先</a:t>
            </a:r>
            <a:r>
              <a:rPr lang="en-US" altLang="zh-CN" sz="2600">
                <a:solidFill>
                  <a:srgbClr val="66FF99"/>
                </a:solidFill>
                <a:effectLst>
                  <a:outerShdw blurRad="38100" dist="38100" dir="2700000" algn="tl">
                    <a:srgbClr val="000000"/>
                  </a:outerShdw>
                </a:effectLst>
              </a:rPr>
              <a:t>R</a:t>
            </a:r>
            <a:r>
              <a:rPr lang="zh-CN" altLang="en-US" sz="2600">
                <a:solidFill>
                  <a:srgbClr val="66FF99"/>
                </a:solidFill>
                <a:effectLst>
                  <a:outerShdw blurRad="38100" dist="38100" dir="2700000" algn="tl">
                    <a:srgbClr val="000000"/>
                  </a:outerShdw>
                </a:effectLst>
              </a:rPr>
              <a:t>后</a:t>
            </a:r>
            <a:r>
              <a:rPr lang="en-US" altLang="zh-CN" sz="2600">
                <a:solidFill>
                  <a:srgbClr val="66FF99"/>
                </a:solidFill>
                <a:effectLst>
                  <a:outerShdw blurRad="38100" dist="38100" dir="2700000" algn="tl">
                    <a:srgbClr val="000000"/>
                  </a:outerShdw>
                </a:effectLst>
              </a:rPr>
              <a:t>S</a:t>
            </a:r>
            <a:endParaRPr lang="zh-CN" altLang="en-US" sz="2600">
              <a:solidFill>
                <a:srgbClr val="66FF99"/>
              </a:solidFill>
              <a:effectLst>
                <a:outerShdw blurRad="38100" dist="38100" dir="2700000" algn="tl">
                  <a:srgbClr val="000000"/>
                </a:outerShdw>
              </a:effectLst>
            </a:endParaRPr>
          </a:p>
        </p:txBody>
      </p:sp>
    </p:spTree>
  </p:cSld>
  <p:clrMapOvr>
    <a:masterClrMapping/>
  </p:clrMapOvr>
  <p:transition spd="med">
    <p:random/>
    <p:sndAc>
      <p:stSnd>
        <p:snd r:embed="rId2" name="arrow.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61B3668F-6BEE-46EB-9002-2B2B116C873F}"/>
              </a:ext>
            </a:extLst>
          </p:cNvPr>
          <p:cNvSpPr>
            <a:spLocks noGrp="1" noChangeArrowheads="1"/>
          </p:cNvSpPr>
          <p:nvPr>
            <p:ph type="title"/>
          </p:nvPr>
        </p:nvSpPr>
        <p:spPr>
          <a:xfrm>
            <a:off x="1068014" y="83735"/>
            <a:ext cx="4762055" cy="760959"/>
          </a:xfrm>
          <a:noFill/>
          <a:ln w="12700" cap="sq">
            <a:noFill/>
            <a:miter lim="800000"/>
            <a:headEnd/>
            <a:tailEnd/>
          </a:ln>
          <a:effectLst>
            <a:outerShdw dist="35921" dir="2700000" algn="ctr" rotWithShape="0">
              <a:srgbClr val="000514"/>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并发调度的可串行性</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66340" name="Rectangle 4"/>
          <p:cNvSpPr>
            <a:spLocks noGrp="1" noChangeArrowheads="1"/>
          </p:cNvSpPr>
          <p:nvPr>
            <p:ph idx="1"/>
          </p:nvPr>
        </p:nvSpPr>
        <p:spPr>
          <a:xfrm>
            <a:off x="695400" y="1052736"/>
            <a:ext cx="10801200" cy="2463800"/>
          </a:xfrm>
        </p:spPr>
        <p:txBody>
          <a:bodyPr/>
          <a:lstStyle/>
          <a:p>
            <a:pPr eaLnBrk="1" hangingPunct="1">
              <a:spcAft>
                <a:spcPts val="2400"/>
              </a:spcAft>
              <a:defRPr/>
            </a:pPr>
            <a:r>
              <a:rPr kumimoji="1" lang="zh-CN" altLang="zh-CN" dirty="0">
                <a:latin typeface="Arial" charset="0"/>
              </a:rPr>
              <a:t>引起数据不一致的主要原因</a:t>
            </a:r>
            <a:r>
              <a:rPr kumimoji="1" lang="zh-CN" altLang="en-US" dirty="0">
                <a:latin typeface="Arial" charset="0"/>
              </a:rPr>
              <a:t>就</a:t>
            </a:r>
            <a:r>
              <a:rPr kumimoji="1" lang="zh-CN" altLang="zh-CN" dirty="0">
                <a:latin typeface="Arial" charset="0"/>
              </a:rPr>
              <a:t>是多个事务间的相互干扰，即单个事务的隔离性被破坏。</a:t>
            </a:r>
          </a:p>
          <a:p>
            <a:pPr eaLnBrk="1" hangingPunct="1">
              <a:spcAft>
                <a:spcPts val="2400"/>
              </a:spcAft>
              <a:defRPr/>
            </a:pPr>
            <a:r>
              <a:rPr kumimoji="1" lang="zh-CN" altLang="zh-CN" dirty="0">
                <a:latin typeface="Arial" charset="0"/>
              </a:rPr>
              <a:t>并发控制就是合理地调度各事务中的操作的顺序。</a:t>
            </a:r>
            <a:endParaRPr kumimoji="1" lang="zh-CN" altLang="en-US" dirty="0">
              <a:latin typeface="Arial" charset="0"/>
            </a:endParaRPr>
          </a:p>
          <a:p>
            <a:pPr eaLnBrk="1" hangingPunct="1">
              <a:spcAft>
                <a:spcPts val="2400"/>
              </a:spcAft>
              <a:defRPr/>
            </a:pPr>
            <a:r>
              <a:rPr kumimoji="1" lang="zh-CN" altLang="zh-CN" dirty="0">
                <a:latin typeface="Arial" charset="0"/>
              </a:rPr>
              <a:t>多个事务的并发执行是正确的，当且仅当其结果与按某一顺序串行地执行它们时的结果相同，我们称这种调度策略为</a:t>
            </a:r>
            <a:r>
              <a:rPr kumimoji="1" lang="zh-CN" altLang="zh-CN" dirty="0">
                <a:solidFill>
                  <a:srgbClr val="00FFFF"/>
                </a:solidFill>
                <a:latin typeface="Arial" charset="0"/>
              </a:rPr>
              <a:t>可串行化(Serializable)的调度</a:t>
            </a:r>
            <a:r>
              <a:rPr kumimoji="1" lang="zh-CN" altLang="zh-CN" dirty="0">
                <a:latin typeface="Arial" charset="0"/>
              </a:rPr>
              <a:t>。</a:t>
            </a:r>
            <a:endParaRPr kumimoji="1" lang="zh-CN" altLang="en-US" dirty="0">
              <a:latin typeface="Arial" charset="0"/>
            </a:endParaRPr>
          </a:p>
          <a:p>
            <a:pPr eaLnBrk="1" hangingPunct="1">
              <a:spcAft>
                <a:spcPts val="2400"/>
              </a:spcAft>
              <a:defRPr/>
            </a:pPr>
            <a:r>
              <a:rPr kumimoji="1" lang="zh-CN" altLang="zh-CN" dirty="0">
                <a:solidFill>
                  <a:srgbClr val="00FFFF"/>
                </a:solidFill>
                <a:latin typeface="Arial" charset="0"/>
              </a:rPr>
              <a:t>可串行性(Se</a:t>
            </a:r>
            <a:r>
              <a:rPr kumimoji="1" lang="zh-CN" altLang="en-US" dirty="0">
                <a:solidFill>
                  <a:srgbClr val="00FFFF"/>
                </a:solidFill>
                <a:latin typeface="Arial" charset="0"/>
              </a:rPr>
              <a:t>r</a:t>
            </a:r>
            <a:r>
              <a:rPr kumimoji="1" lang="en-US" altLang="zh-CN" dirty="0" err="1">
                <a:solidFill>
                  <a:srgbClr val="00FFFF"/>
                </a:solidFill>
                <a:latin typeface="Arial" charset="0"/>
              </a:rPr>
              <a:t>i</a:t>
            </a:r>
            <a:r>
              <a:rPr kumimoji="1" lang="zh-CN" altLang="zh-CN" dirty="0">
                <a:solidFill>
                  <a:srgbClr val="00FFFF"/>
                </a:solidFill>
                <a:latin typeface="Arial" charset="0"/>
              </a:rPr>
              <a:t>alizability)</a:t>
            </a:r>
            <a:r>
              <a:rPr kumimoji="1" lang="zh-CN" altLang="zh-CN" dirty="0">
                <a:latin typeface="Arial" charset="0"/>
              </a:rPr>
              <a:t>是并发事务正确性的准则。按这个准则规定，一个给定的并发调度，当且仅当它是可串行化的，才认为是正确</a:t>
            </a:r>
            <a:r>
              <a:rPr kumimoji="1" lang="zh-CN" altLang="en-US" dirty="0">
                <a:latin typeface="Arial" charset="0"/>
              </a:rPr>
              <a:t>的</a:t>
            </a:r>
            <a:r>
              <a:rPr kumimoji="1" lang="zh-CN" altLang="zh-CN" dirty="0">
                <a:latin typeface="Arial" charset="0"/>
              </a:rPr>
              <a:t>调度。</a:t>
            </a:r>
          </a:p>
        </p:txBody>
      </p:sp>
    </p:spTree>
  </p:cSld>
  <p:clrMapOvr>
    <a:masterClrMapping/>
  </p:clrMapOvr>
  <p:transition spd="med">
    <p:random/>
    <p:sndAc>
      <p:stSnd>
        <p:snd r:embed="rId2" name="arrow.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AutoShape 2"/>
          <p:cNvSpPr>
            <a:spLocks noChangeArrowheads="1"/>
          </p:cNvSpPr>
          <p:nvPr/>
        </p:nvSpPr>
        <p:spPr bwMode="auto">
          <a:xfrm>
            <a:off x="1898715" y="3212976"/>
            <a:ext cx="3529012" cy="3384550"/>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7363" name="Rectangle 3"/>
          <p:cNvSpPr>
            <a:spLocks noChangeArrowheads="1"/>
          </p:cNvSpPr>
          <p:nvPr/>
        </p:nvSpPr>
        <p:spPr bwMode="auto">
          <a:xfrm>
            <a:off x="2932177" y="3716213"/>
            <a:ext cx="431800" cy="27368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7364" name="Rectangle 4"/>
          <p:cNvSpPr>
            <a:spLocks noChangeArrowheads="1"/>
          </p:cNvSpPr>
          <p:nvPr/>
        </p:nvSpPr>
        <p:spPr bwMode="auto">
          <a:xfrm>
            <a:off x="2403540" y="3716213"/>
            <a:ext cx="431800" cy="27368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2774" name="Rectangle 6"/>
          <p:cNvSpPr>
            <a:spLocks noGrp="1" noChangeArrowheads="1"/>
          </p:cNvSpPr>
          <p:nvPr>
            <p:ph type="title"/>
          </p:nvPr>
        </p:nvSpPr>
        <p:spPr>
          <a:xfrm>
            <a:off x="1068014" y="83735"/>
            <a:ext cx="4762055" cy="760959"/>
          </a:xfrm>
          <a:noFill/>
          <a:ln w="12700" cap="sq">
            <a:noFill/>
            <a:miter lim="800000"/>
            <a:headEnd/>
            <a:tailEnd/>
          </a:ln>
          <a:effectLst>
            <a:outerShdw dist="35921" dir="2700000" algn="ctr" rotWithShape="0">
              <a:srgbClr val="000514"/>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并发调度的可串行性</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32775" name="Rectangle 7"/>
          <p:cNvSpPr>
            <a:spLocks noGrp="1" noChangeArrowheads="1"/>
          </p:cNvSpPr>
          <p:nvPr>
            <p:ph idx="1"/>
          </p:nvPr>
        </p:nvSpPr>
        <p:spPr>
          <a:xfrm>
            <a:off x="1088296" y="989161"/>
            <a:ext cx="8678862" cy="1600200"/>
          </a:xfrm>
          <a:noFill/>
          <a:extLst>
            <a:ext uri="{909E8E84-426E-40DD-AFC4-6F175D3DCCD1}">
              <a14:hiddenFill xmlns:a14="http://schemas.microsoft.com/office/drawing/2010/main">
                <a:solidFill>
                  <a:srgbClr val="FFFFFF"/>
                </a:solidFill>
              </a14:hiddenFill>
            </a:ext>
          </a:extLst>
        </p:spPr>
        <p:txBody>
          <a:bodyPr/>
          <a:lstStyle/>
          <a:p>
            <a:pPr eaLnBrk="1" hangingPunct="1">
              <a:spcAft>
                <a:spcPct val="20000"/>
              </a:spcAft>
              <a:buNone/>
              <a:tabLst>
                <a:tab pos="723900" algn="l"/>
              </a:tabLst>
            </a:pPr>
            <a:r>
              <a:rPr kumimoji="1" lang="zh-CN" altLang="zh-CN" sz="2800" dirty="0">
                <a:effectLst/>
                <a:latin typeface="Arial" charset="0"/>
              </a:rPr>
              <a:t>例：设有两个事务T1和T2：</a:t>
            </a:r>
          </a:p>
          <a:p>
            <a:pPr eaLnBrk="1" hangingPunct="1">
              <a:spcAft>
                <a:spcPct val="20000"/>
              </a:spcAft>
              <a:buNone/>
              <a:tabLst>
                <a:tab pos="723900" algn="l"/>
              </a:tabLst>
            </a:pPr>
            <a:r>
              <a:rPr kumimoji="1" lang="zh-CN" altLang="en-US" sz="2800" dirty="0">
                <a:effectLst/>
                <a:latin typeface="Arial" charset="0"/>
              </a:rPr>
              <a:t>		</a:t>
            </a:r>
            <a:r>
              <a:rPr kumimoji="1" lang="zh-CN" altLang="zh-CN" sz="2800" dirty="0">
                <a:effectLst/>
                <a:latin typeface="Arial" charset="0"/>
              </a:rPr>
              <a:t>T1：读B；A＝B+2；写回A；</a:t>
            </a:r>
            <a:r>
              <a:rPr kumimoji="1" lang="zh-CN" altLang="en-US" sz="2800" dirty="0">
                <a:effectLst/>
                <a:latin typeface="Arial" charset="0"/>
              </a:rPr>
              <a:t>	</a:t>
            </a:r>
          </a:p>
          <a:p>
            <a:pPr eaLnBrk="1" hangingPunct="1">
              <a:spcAft>
                <a:spcPct val="20000"/>
              </a:spcAft>
              <a:buNone/>
              <a:tabLst>
                <a:tab pos="723900" algn="l"/>
              </a:tabLst>
            </a:pPr>
            <a:r>
              <a:rPr kumimoji="1" lang="zh-CN" altLang="en-US" sz="2800" dirty="0">
                <a:effectLst/>
                <a:latin typeface="Arial" charset="0"/>
              </a:rPr>
              <a:t>		</a:t>
            </a:r>
            <a:r>
              <a:rPr kumimoji="1" lang="zh-CN" altLang="zh-CN" sz="2800" dirty="0">
                <a:effectLst/>
                <a:latin typeface="Arial" charset="0"/>
              </a:rPr>
              <a:t>T2：读A；B＝A+2；写回B；</a:t>
            </a:r>
          </a:p>
          <a:p>
            <a:pPr eaLnBrk="1" hangingPunct="1">
              <a:spcAft>
                <a:spcPct val="20000"/>
              </a:spcAft>
              <a:buNone/>
              <a:tabLst>
                <a:tab pos="723900" algn="l"/>
              </a:tabLst>
            </a:pPr>
            <a:r>
              <a:rPr kumimoji="1" lang="zh-CN" altLang="en-US" sz="2800" dirty="0">
                <a:effectLst/>
                <a:latin typeface="Arial" charset="0"/>
              </a:rPr>
              <a:t>则其两种可能的串行调度的情况为：</a:t>
            </a:r>
            <a:endParaRPr kumimoji="1" lang="zh-CN" altLang="zh-CN" sz="2800" dirty="0">
              <a:effectLst/>
              <a:latin typeface="Arial" charset="0"/>
            </a:endParaRPr>
          </a:p>
        </p:txBody>
      </p:sp>
      <p:sp>
        <p:nvSpPr>
          <p:cNvPr id="1167368" name="Rectangle 8"/>
          <p:cNvSpPr>
            <a:spLocks noChangeArrowheads="1"/>
          </p:cNvSpPr>
          <p:nvPr/>
        </p:nvSpPr>
        <p:spPr bwMode="auto">
          <a:xfrm>
            <a:off x="3695766" y="4148014"/>
            <a:ext cx="1081087" cy="1152525"/>
          </a:xfrm>
          <a:prstGeom prst="rect">
            <a:avLst/>
          </a:prstGeom>
          <a:solidFill>
            <a:schemeClr val="folHlink"/>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2777" name="Text Box 9"/>
          <p:cNvSpPr txBox="1">
            <a:spLocks noChangeArrowheads="1"/>
          </p:cNvSpPr>
          <p:nvPr/>
        </p:nvSpPr>
        <p:spPr bwMode="auto">
          <a:xfrm>
            <a:off x="2473900" y="3314576"/>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A</a:t>
            </a:r>
            <a:endParaRPr lang="en-US" altLang="zh-CN" sz="1800">
              <a:effectLst/>
              <a:latin typeface="Times New Roman" pitchFamily="18" charset="0"/>
            </a:endParaRPr>
          </a:p>
        </p:txBody>
      </p:sp>
      <p:sp>
        <p:nvSpPr>
          <p:cNvPr id="32778" name="Rectangle 10"/>
          <p:cNvSpPr>
            <a:spLocks noChangeArrowheads="1"/>
          </p:cNvSpPr>
          <p:nvPr/>
        </p:nvSpPr>
        <p:spPr bwMode="auto">
          <a:xfrm>
            <a:off x="2454340" y="3797176"/>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2779" name="Text Box 11"/>
          <p:cNvSpPr txBox="1">
            <a:spLocks noChangeArrowheads="1"/>
          </p:cNvSpPr>
          <p:nvPr/>
        </p:nvSpPr>
        <p:spPr bwMode="auto">
          <a:xfrm>
            <a:off x="4849814" y="4148013"/>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chemeClr val="folHlink"/>
                </a:solidFill>
                <a:effectLst/>
                <a:latin typeface="Times New Roman" pitchFamily="18" charset="0"/>
              </a:rPr>
              <a:t>T1</a:t>
            </a:r>
            <a:endParaRPr lang="en-US" altLang="zh-CN" sz="1800">
              <a:solidFill>
                <a:schemeClr val="folHlink"/>
              </a:solidFill>
              <a:effectLst/>
              <a:latin typeface="Times New Roman" pitchFamily="18" charset="0"/>
            </a:endParaRPr>
          </a:p>
        </p:txBody>
      </p:sp>
      <p:sp>
        <p:nvSpPr>
          <p:cNvPr id="32780" name="Text Box 12"/>
          <p:cNvSpPr txBox="1">
            <a:spLocks noChangeArrowheads="1"/>
          </p:cNvSpPr>
          <p:nvPr/>
        </p:nvSpPr>
        <p:spPr bwMode="auto">
          <a:xfrm>
            <a:off x="3771966" y="4148013"/>
            <a:ext cx="92813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zh-CN" altLang="en-US" sz="2400">
                <a:solidFill>
                  <a:srgbClr val="000000"/>
                </a:solidFill>
                <a:effectLst/>
                <a:latin typeface="Times New Roman" pitchFamily="18" charset="0"/>
              </a:rPr>
              <a:t>读</a:t>
            </a:r>
            <a:r>
              <a:rPr lang="en-US" altLang="zh-CN" sz="2400">
                <a:solidFill>
                  <a:srgbClr val="000000"/>
                </a:solidFill>
                <a:effectLst/>
                <a:latin typeface="Times New Roman" pitchFamily="18" charset="0"/>
              </a:rPr>
              <a:t>B</a:t>
            </a:r>
          </a:p>
          <a:p>
            <a:pPr eaLnBrk="1" hangingPunct="1">
              <a:spcAft>
                <a:spcPct val="0"/>
              </a:spcAft>
              <a:buSzTx/>
              <a:buFontTx/>
              <a:buNone/>
            </a:pPr>
            <a:r>
              <a:rPr lang="en-US" altLang="zh-CN" sz="2400">
                <a:solidFill>
                  <a:srgbClr val="000000"/>
                </a:solidFill>
                <a:effectLst/>
                <a:latin typeface="Times New Roman" pitchFamily="18" charset="0"/>
              </a:rPr>
              <a:t>A=B+</a:t>
            </a:r>
            <a:r>
              <a:rPr lang="zh-CN" altLang="en-US" sz="2400">
                <a:solidFill>
                  <a:srgbClr val="000000"/>
                </a:solidFill>
                <a:effectLst/>
                <a:latin typeface="Times New Roman" pitchFamily="18" charset="0"/>
              </a:rPr>
              <a:t>2</a:t>
            </a:r>
          </a:p>
          <a:p>
            <a:pPr eaLnBrk="1" hangingPunct="1">
              <a:spcAft>
                <a:spcPct val="0"/>
              </a:spcAft>
              <a:buSzTx/>
              <a:buFontTx/>
              <a:buNone/>
            </a:pPr>
            <a:r>
              <a:rPr lang="zh-CN" altLang="en-US" sz="2400">
                <a:solidFill>
                  <a:srgbClr val="000000"/>
                </a:solidFill>
                <a:effectLst/>
                <a:latin typeface="Times New Roman" pitchFamily="18" charset="0"/>
              </a:rPr>
              <a:t>写回</a:t>
            </a:r>
            <a:r>
              <a:rPr lang="en-US" altLang="zh-CN" sz="2400">
                <a:solidFill>
                  <a:srgbClr val="000000"/>
                </a:solidFill>
                <a:effectLst/>
                <a:latin typeface="Times New Roman" pitchFamily="18" charset="0"/>
              </a:rPr>
              <a:t>A</a:t>
            </a:r>
            <a:endParaRPr lang="en-US" altLang="zh-CN" sz="1800">
              <a:solidFill>
                <a:srgbClr val="000000"/>
              </a:solidFill>
              <a:effectLst/>
              <a:latin typeface="Times New Roman" pitchFamily="18" charset="0"/>
            </a:endParaRPr>
          </a:p>
        </p:txBody>
      </p:sp>
      <p:sp>
        <p:nvSpPr>
          <p:cNvPr id="32781" name="Text Box 13"/>
          <p:cNvSpPr txBox="1">
            <a:spLocks noChangeArrowheads="1"/>
          </p:cNvSpPr>
          <p:nvPr/>
        </p:nvSpPr>
        <p:spPr bwMode="auto">
          <a:xfrm>
            <a:off x="4837114" y="5313238"/>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rgbClr val="CCFF66"/>
                </a:solidFill>
                <a:effectLst/>
                <a:latin typeface="Times New Roman" pitchFamily="18" charset="0"/>
              </a:rPr>
              <a:t>T2</a:t>
            </a:r>
            <a:endParaRPr lang="en-US" altLang="zh-CN" sz="1800">
              <a:solidFill>
                <a:srgbClr val="CCFF66"/>
              </a:solidFill>
              <a:effectLst/>
              <a:latin typeface="Times New Roman" pitchFamily="18" charset="0"/>
            </a:endParaRPr>
          </a:p>
        </p:txBody>
      </p:sp>
      <p:sp>
        <p:nvSpPr>
          <p:cNvPr id="1167374" name="Line 14"/>
          <p:cNvSpPr>
            <a:spLocks noChangeShapeType="1"/>
          </p:cNvSpPr>
          <p:nvPr/>
        </p:nvSpPr>
        <p:spPr bwMode="auto">
          <a:xfrm>
            <a:off x="2114615" y="4076576"/>
            <a:ext cx="0" cy="2449512"/>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32783" name="Text Box 15"/>
          <p:cNvSpPr txBox="1">
            <a:spLocks noChangeArrowheads="1"/>
          </p:cNvSpPr>
          <p:nvPr/>
        </p:nvSpPr>
        <p:spPr bwMode="auto">
          <a:xfrm>
            <a:off x="3007385" y="3314576"/>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B</a:t>
            </a:r>
            <a:endParaRPr lang="en-US" altLang="zh-CN" sz="1800">
              <a:effectLst/>
              <a:latin typeface="Times New Roman" pitchFamily="18" charset="0"/>
            </a:endParaRPr>
          </a:p>
        </p:txBody>
      </p:sp>
      <p:sp>
        <p:nvSpPr>
          <p:cNvPr id="32784" name="Rectangle 16"/>
          <p:cNvSpPr>
            <a:spLocks noChangeArrowheads="1"/>
          </p:cNvSpPr>
          <p:nvPr/>
        </p:nvSpPr>
        <p:spPr bwMode="auto">
          <a:xfrm>
            <a:off x="2979803" y="3797176"/>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2785" name="Rectangle 17"/>
          <p:cNvSpPr>
            <a:spLocks noChangeArrowheads="1"/>
          </p:cNvSpPr>
          <p:nvPr/>
        </p:nvSpPr>
        <p:spPr bwMode="auto">
          <a:xfrm>
            <a:off x="2454340" y="4868738"/>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7</a:t>
            </a:r>
          </a:p>
        </p:txBody>
      </p:sp>
      <p:sp>
        <p:nvSpPr>
          <p:cNvPr id="1167378" name="Rectangle 18"/>
          <p:cNvSpPr>
            <a:spLocks noChangeArrowheads="1"/>
          </p:cNvSpPr>
          <p:nvPr/>
        </p:nvSpPr>
        <p:spPr bwMode="auto">
          <a:xfrm>
            <a:off x="3695766" y="5313239"/>
            <a:ext cx="1081087" cy="1152525"/>
          </a:xfrm>
          <a:prstGeom prst="rect">
            <a:avLst/>
          </a:prstGeom>
          <a:solidFill>
            <a:srgbClr val="CCFF66"/>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2787" name="Text Box 19"/>
          <p:cNvSpPr txBox="1">
            <a:spLocks noChangeArrowheads="1"/>
          </p:cNvSpPr>
          <p:nvPr/>
        </p:nvSpPr>
        <p:spPr bwMode="auto">
          <a:xfrm>
            <a:off x="3771966" y="5313238"/>
            <a:ext cx="92813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zh-CN" altLang="en-US" sz="2400">
                <a:solidFill>
                  <a:srgbClr val="000000"/>
                </a:solidFill>
                <a:effectLst/>
                <a:latin typeface="Times New Roman" pitchFamily="18" charset="0"/>
              </a:rPr>
              <a:t>读</a:t>
            </a:r>
            <a:r>
              <a:rPr lang="en-US" altLang="zh-CN" sz="2400">
                <a:solidFill>
                  <a:srgbClr val="000000"/>
                </a:solidFill>
                <a:effectLst/>
                <a:latin typeface="Times New Roman" pitchFamily="18" charset="0"/>
              </a:rPr>
              <a:t>A</a:t>
            </a:r>
          </a:p>
          <a:p>
            <a:pPr eaLnBrk="1" hangingPunct="1">
              <a:spcAft>
                <a:spcPct val="0"/>
              </a:spcAft>
              <a:buSzTx/>
              <a:buFontTx/>
              <a:buNone/>
            </a:pPr>
            <a:r>
              <a:rPr lang="en-US" altLang="zh-CN" sz="2400">
                <a:solidFill>
                  <a:srgbClr val="000000"/>
                </a:solidFill>
                <a:effectLst/>
                <a:latin typeface="Times New Roman" pitchFamily="18" charset="0"/>
              </a:rPr>
              <a:t>B=A+</a:t>
            </a:r>
            <a:r>
              <a:rPr lang="zh-CN" altLang="en-US" sz="2400">
                <a:solidFill>
                  <a:srgbClr val="000000"/>
                </a:solidFill>
                <a:effectLst/>
                <a:latin typeface="Times New Roman" pitchFamily="18" charset="0"/>
              </a:rPr>
              <a:t>2</a:t>
            </a:r>
          </a:p>
          <a:p>
            <a:pPr eaLnBrk="1" hangingPunct="1">
              <a:spcAft>
                <a:spcPct val="0"/>
              </a:spcAft>
              <a:buSzTx/>
              <a:buFontTx/>
              <a:buNone/>
            </a:pPr>
            <a:r>
              <a:rPr lang="zh-CN" altLang="en-US" sz="2400">
                <a:solidFill>
                  <a:srgbClr val="000000"/>
                </a:solidFill>
                <a:effectLst/>
                <a:latin typeface="Times New Roman" pitchFamily="18" charset="0"/>
              </a:rPr>
              <a:t>写回</a:t>
            </a:r>
            <a:r>
              <a:rPr lang="en-US" altLang="zh-CN" sz="2400">
                <a:solidFill>
                  <a:srgbClr val="000000"/>
                </a:solidFill>
                <a:effectLst/>
                <a:latin typeface="Times New Roman" pitchFamily="18" charset="0"/>
              </a:rPr>
              <a:t>B</a:t>
            </a:r>
            <a:endParaRPr lang="en-US" altLang="zh-CN" sz="1800">
              <a:solidFill>
                <a:srgbClr val="000000"/>
              </a:solidFill>
              <a:effectLst/>
              <a:latin typeface="Times New Roman" pitchFamily="18" charset="0"/>
            </a:endParaRPr>
          </a:p>
        </p:txBody>
      </p:sp>
      <p:sp>
        <p:nvSpPr>
          <p:cNvPr id="32788" name="Rectangle 20"/>
          <p:cNvSpPr>
            <a:spLocks noChangeArrowheads="1"/>
          </p:cNvSpPr>
          <p:nvPr/>
        </p:nvSpPr>
        <p:spPr bwMode="auto">
          <a:xfrm>
            <a:off x="2979803" y="6021263"/>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9</a:t>
            </a:r>
          </a:p>
        </p:txBody>
      </p:sp>
      <p:sp>
        <p:nvSpPr>
          <p:cNvPr id="32789" name="Text Box 21"/>
          <p:cNvSpPr txBox="1">
            <a:spLocks noChangeArrowheads="1"/>
          </p:cNvSpPr>
          <p:nvPr/>
        </p:nvSpPr>
        <p:spPr bwMode="auto">
          <a:xfrm>
            <a:off x="2042766" y="3314576"/>
            <a:ext cx="8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t</a:t>
            </a:r>
            <a:endParaRPr lang="en-US" altLang="zh-CN" sz="1800">
              <a:effectLst/>
              <a:latin typeface="Times New Roman" pitchFamily="18" charset="0"/>
            </a:endParaRPr>
          </a:p>
        </p:txBody>
      </p:sp>
      <p:sp>
        <p:nvSpPr>
          <p:cNvPr id="1167382" name="AutoShape 22"/>
          <p:cNvSpPr>
            <a:spLocks noChangeArrowheads="1"/>
          </p:cNvSpPr>
          <p:nvPr/>
        </p:nvSpPr>
        <p:spPr bwMode="auto">
          <a:xfrm>
            <a:off x="6774126" y="3212976"/>
            <a:ext cx="3529013" cy="3384550"/>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7383" name="Rectangle 23"/>
          <p:cNvSpPr>
            <a:spLocks noChangeArrowheads="1"/>
          </p:cNvSpPr>
          <p:nvPr/>
        </p:nvSpPr>
        <p:spPr bwMode="auto">
          <a:xfrm>
            <a:off x="7807588" y="3716213"/>
            <a:ext cx="431800" cy="27368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7384" name="Rectangle 24"/>
          <p:cNvSpPr>
            <a:spLocks noChangeArrowheads="1"/>
          </p:cNvSpPr>
          <p:nvPr/>
        </p:nvSpPr>
        <p:spPr bwMode="auto">
          <a:xfrm>
            <a:off x="7278950" y="3716213"/>
            <a:ext cx="431800" cy="27368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7385" name="Rectangle 25"/>
          <p:cNvSpPr>
            <a:spLocks noChangeArrowheads="1"/>
          </p:cNvSpPr>
          <p:nvPr/>
        </p:nvSpPr>
        <p:spPr bwMode="auto">
          <a:xfrm>
            <a:off x="8571175" y="4148014"/>
            <a:ext cx="1081088" cy="1152525"/>
          </a:xfrm>
          <a:prstGeom prst="rect">
            <a:avLst/>
          </a:prstGeom>
          <a:solidFill>
            <a:srgbClr val="CCFF66"/>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2794" name="Text Box 26"/>
          <p:cNvSpPr txBox="1">
            <a:spLocks noChangeArrowheads="1"/>
          </p:cNvSpPr>
          <p:nvPr/>
        </p:nvSpPr>
        <p:spPr bwMode="auto">
          <a:xfrm>
            <a:off x="7349310" y="3314576"/>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A</a:t>
            </a:r>
            <a:endParaRPr lang="en-US" altLang="zh-CN" sz="1800">
              <a:effectLst/>
              <a:latin typeface="Times New Roman" pitchFamily="18" charset="0"/>
            </a:endParaRPr>
          </a:p>
        </p:txBody>
      </p:sp>
      <p:sp>
        <p:nvSpPr>
          <p:cNvPr id="32795" name="Rectangle 27"/>
          <p:cNvSpPr>
            <a:spLocks noChangeArrowheads="1"/>
          </p:cNvSpPr>
          <p:nvPr/>
        </p:nvSpPr>
        <p:spPr bwMode="auto">
          <a:xfrm>
            <a:off x="7329751" y="3797176"/>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2796" name="Text Box 28"/>
          <p:cNvSpPr txBox="1">
            <a:spLocks noChangeArrowheads="1"/>
          </p:cNvSpPr>
          <p:nvPr/>
        </p:nvSpPr>
        <p:spPr bwMode="auto">
          <a:xfrm>
            <a:off x="9725224" y="4148013"/>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rgbClr val="CCFF66"/>
                </a:solidFill>
                <a:effectLst/>
                <a:latin typeface="Times New Roman" pitchFamily="18" charset="0"/>
              </a:rPr>
              <a:t>T2</a:t>
            </a:r>
            <a:endParaRPr lang="en-US" altLang="zh-CN" sz="1800">
              <a:solidFill>
                <a:srgbClr val="CCFF66"/>
              </a:solidFill>
              <a:effectLst/>
              <a:latin typeface="Times New Roman" pitchFamily="18" charset="0"/>
            </a:endParaRPr>
          </a:p>
        </p:txBody>
      </p:sp>
      <p:sp>
        <p:nvSpPr>
          <p:cNvPr id="32797" name="Text Box 29"/>
          <p:cNvSpPr txBox="1">
            <a:spLocks noChangeArrowheads="1"/>
          </p:cNvSpPr>
          <p:nvPr/>
        </p:nvSpPr>
        <p:spPr bwMode="auto">
          <a:xfrm>
            <a:off x="8645789" y="4148013"/>
            <a:ext cx="92813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zh-CN" altLang="en-US" sz="2400">
                <a:solidFill>
                  <a:srgbClr val="000000"/>
                </a:solidFill>
                <a:effectLst/>
                <a:latin typeface="Times New Roman" pitchFamily="18" charset="0"/>
              </a:rPr>
              <a:t>读</a:t>
            </a:r>
            <a:r>
              <a:rPr lang="en-US" altLang="zh-CN" sz="2400">
                <a:solidFill>
                  <a:srgbClr val="000000"/>
                </a:solidFill>
                <a:effectLst/>
                <a:latin typeface="Times New Roman" pitchFamily="18" charset="0"/>
              </a:rPr>
              <a:t>A</a:t>
            </a:r>
          </a:p>
          <a:p>
            <a:pPr eaLnBrk="1" hangingPunct="1">
              <a:spcAft>
                <a:spcPct val="0"/>
              </a:spcAft>
              <a:buSzTx/>
              <a:buFontTx/>
              <a:buNone/>
            </a:pPr>
            <a:r>
              <a:rPr lang="en-US" altLang="zh-CN" sz="2400">
                <a:solidFill>
                  <a:srgbClr val="000000"/>
                </a:solidFill>
                <a:effectLst/>
                <a:latin typeface="Times New Roman" pitchFamily="18" charset="0"/>
              </a:rPr>
              <a:t>B=A+</a:t>
            </a:r>
            <a:r>
              <a:rPr lang="zh-CN" altLang="en-US" sz="2400">
                <a:solidFill>
                  <a:srgbClr val="000000"/>
                </a:solidFill>
                <a:effectLst/>
                <a:latin typeface="Times New Roman" pitchFamily="18" charset="0"/>
              </a:rPr>
              <a:t>2</a:t>
            </a:r>
          </a:p>
          <a:p>
            <a:pPr eaLnBrk="1" hangingPunct="1">
              <a:spcAft>
                <a:spcPct val="0"/>
              </a:spcAft>
              <a:buSzTx/>
              <a:buFontTx/>
              <a:buNone/>
            </a:pPr>
            <a:r>
              <a:rPr lang="zh-CN" altLang="en-US" sz="2400">
                <a:solidFill>
                  <a:srgbClr val="000000"/>
                </a:solidFill>
                <a:effectLst/>
                <a:latin typeface="Times New Roman" pitchFamily="18" charset="0"/>
              </a:rPr>
              <a:t>写回</a:t>
            </a:r>
            <a:r>
              <a:rPr lang="en-US" altLang="zh-CN" sz="2400">
                <a:solidFill>
                  <a:srgbClr val="000000"/>
                </a:solidFill>
                <a:effectLst/>
                <a:latin typeface="Times New Roman" pitchFamily="18" charset="0"/>
              </a:rPr>
              <a:t>B</a:t>
            </a:r>
            <a:endParaRPr lang="en-US" altLang="zh-CN" sz="1800">
              <a:solidFill>
                <a:srgbClr val="000000"/>
              </a:solidFill>
              <a:effectLst/>
              <a:latin typeface="Times New Roman" pitchFamily="18" charset="0"/>
            </a:endParaRPr>
          </a:p>
        </p:txBody>
      </p:sp>
      <p:sp>
        <p:nvSpPr>
          <p:cNvPr id="32798" name="Text Box 30"/>
          <p:cNvSpPr txBox="1">
            <a:spLocks noChangeArrowheads="1"/>
          </p:cNvSpPr>
          <p:nvPr/>
        </p:nvSpPr>
        <p:spPr bwMode="auto">
          <a:xfrm>
            <a:off x="9712524" y="5313238"/>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chemeClr val="folHlink"/>
                </a:solidFill>
                <a:effectLst/>
                <a:latin typeface="Times New Roman" pitchFamily="18" charset="0"/>
              </a:rPr>
              <a:t>T1</a:t>
            </a:r>
            <a:endParaRPr lang="en-US" altLang="zh-CN" sz="1800">
              <a:solidFill>
                <a:schemeClr val="folHlink"/>
              </a:solidFill>
              <a:effectLst/>
              <a:latin typeface="Times New Roman" pitchFamily="18" charset="0"/>
            </a:endParaRPr>
          </a:p>
        </p:txBody>
      </p:sp>
      <p:sp>
        <p:nvSpPr>
          <p:cNvPr id="1167391" name="Line 31"/>
          <p:cNvSpPr>
            <a:spLocks noChangeShapeType="1"/>
          </p:cNvSpPr>
          <p:nvPr/>
        </p:nvSpPr>
        <p:spPr bwMode="auto">
          <a:xfrm>
            <a:off x="6990025" y="4076576"/>
            <a:ext cx="0" cy="2449512"/>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32800" name="Text Box 32"/>
          <p:cNvSpPr txBox="1">
            <a:spLocks noChangeArrowheads="1"/>
          </p:cNvSpPr>
          <p:nvPr/>
        </p:nvSpPr>
        <p:spPr bwMode="auto">
          <a:xfrm>
            <a:off x="7882796" y="3314576"/>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B</a:t>
            </a:r>
            <a:endParaRPr lang="en-US" altLang="zh-CN" sz="1800">
              <a:effectLst/>
              <a:latin typeface="Times New Roman" pitchFamily="18" charset="0"/>
            </a:endParaRPr>
          </a:p>
        </p:txBody>
      </p:sp>
      <p:sp>
        <p:nvSpPr>
          <p:cNvPr id="32801" name="Rectangle 33"/>
          <p:cNvSpPr>
            <a:spLocks noChangeArrowheads="1"/>
          </p:cNvSpPr>
          <p:nvPr/>
        </p:nvSpPr>
        <p:spPr bwMode="auto">
          <a:xfrm>
            <a:off x="7855213" y="3797176"/>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2802" name="Rectangle 34"/>
          <p:cNvSpPr>
            <a:spLocks noChangeArrowheads="1"/>
          </p:cNvSpPr>
          <p:nvPr/>
        </p:nvSpPr>
        <p:spPr bwMode="auto">
          <a:xfrm>
            <a:off x="7853626" y="4868738"/>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7</a:t>
            </a:r>
          </a:p>
        </p:txBody>
      </p:sp>
      <p:sp>
        <p:nvSpPr>
          <p:cNvPr id="1167395" name="Rectangle 35"/>
          <p:cNvSpPr>
            <a:spLocks noChangeArrowheads="1"/>
          </p:cNvSpPr>
          <p:nvPr/>
        </p:nvSpPr>
        <p:spPr bwMode="auto">
          <a:xfrm>
            <a:off x="8571175" y="5313239"/>
            <a:ext cx="1081088" cy="1152525"/>
          </a:xfrm>
          <a:prstGeom prst="rect">
            <a:avLst/>
          </a:prstGeom>
          <a:solidFill>
            <a:schemeClr val="folHlink"/>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2804" name="Text Box 36"/>
          <p:cNvSpPr txBox="1">
            <a:spLocks noChangeArrowheads="1"/>
          </p:cNvSpPr>
          <p:nvPr/>
        </p:nvSpPr>
        <p:spPr bwMode="auto">
          <a:xfrm>
            <a:off x="8645789" y="5313238"/>
            <a:ext cx="92813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zh-CN" altLang="en-US" sz="2400">
                <a:solidFill>
                  <a:srgbClr val="000000"/>
                </a:solidFill>
                <a:effectLst/>
                <a:latin typeface="Times New Roman" pitchFamily="18" charset="0"/>
              </a:rPr>
              <a:t>读</a:t>
            </a:r>
            <a:r>
              <a:rPr lang="en-US" altLang="zh-CN" sz="2400">
                <a:solidFill>
                  <a:srgbClr val="000000"/>
                </a:solidFill>
                <a:effectLst/>
                <a:latin typeface="Times New Roman" pitchFamily="18" charset="0"/>
              </a:rPr>
              <a:t>B</a:t>
            </a:r>
          </a:p>
          <a:p>
            <a:pPr eaLnBrk="1" hangingPunct="1">
              <a:spcAft>
                <a:spcPct val="0"/>
              </a:spcAft>
              <a:buSzTx/>
              <a:buFontTx/>
              <a:buNone/>
            </a:pPr>
            <a:r>
              <a:rPr lang="en-US" altLang="zh-CN" sz="2400">
                <a:solidFill>
                  <a:srgbClr val="000000"/>
                </a:solidFill>
                <a:effectLst/>
                <a:latin typeface="Times New Roman" pitchFamily="18" charset="0"/>
              </a:rPr>
              <a:t>A=B+</a:t>
            </a:r>
            <a:r>
              <a:rPr lang="zh-CN" altLang="en-US" sz="2400">
                <a:solidFill>
                  <a:srgbClr val="000000"/>
                </a:solidFill>
                <a:effectLst/>
                <a:latin typeface="Times New Roman" pitchFamily="18" charset="0"/>
              </a:rPr>
              <a:t>2</a:t>
            </a:r>
          </a:p>
          <a:p>
            <a:pPr eaLnBrk="1" hangingPunct="1">
              <a:spcAft>
                <a:spcPct val="0"/>
              </a:spcAft>
              <a:buSzTx/>
              <a:buFontTx/>
              <a:buNone/>
            </a:pPr>
            <a:r>
              <a:rPr lang="zh-CN" altLang="en-US" sz="2400">
                <a:solidFill>
                  <a:srgbClr val="000000"/>
                </a:solidFill>
                <a:effectLst/>
                <a:latin typeface="Times New Roman" pitchFamily="18" charset="0"/>
              </a:rPr>
              <a:t>写回</a:t>
            </a:r>
            <a:r>
              <a:rPr lang="en-US" altLang="zh-CN" sz="2400">
                <a:solidFill>
                  <a:srgbClr val="000000"/>
                </a:solidFill>
                <a:effectLst/>
                <a:latin typeface="Times New Roman" pitchFamily="18" charset="0"/>
              </a:rPr>
              <a:t>A</a:t>
            </a:r>
            <a:endParaRPr lang="en-US" altLang="zh-CN" sz="1800">
              <a:solidFill>
                <a:srgbClr val="000000"/>
              </a:solidFill>
              <a:effectLst/>
              <a:latin typeface="Times New Roman" pitchFamily="18" charset="0"/>
            </a:endParaRPr>
          </a:p>
        </p:txBody>
      </p:sp>
      <p:sp>
        <p:nvSpPr>
          <p:cNvPr id="32805" name="Text Box 37"/>
          <p:cNvSpPr txBox="1">
            <a:spLocks noChangeArrowheads="1"/>
          </p:cNvSpPr>
          <p:nvPr/>
        </p:nvSpPr>
        <p:spPr bwMode="auto">
          <a:xfrm>
            <a:off x="6918177" y="3314576"/>
            <a:ext cx="8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t</a:t>
            </a:r>
            <a:endParaRPr lang="en-US" altLang="zh-CN" sz="1800">
              <a:effectLst/>
              <a:latin typeface="Times New Roman" pitchFamily="18" charset="0"/>
            </a:endParaRPr>
          </a:p>
        </p:txBody>
      </p:sp>
      <p:sp>
        <p:nvSpPr>
          <p:cNvPr id="32806" name="Rectangle 38"/>
          <p:cNvSpPr>
            <a:spLocks noChangeArrowheads="1"/>
          </p:cNvSpPr>
          <p:nvPr/>
        </p:nvSpPr>
        <p:spPr bwMode="auto">
          <a:xfrm>
            <a:off x="7348801" y="6021263"/>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9</a:t>
            </a:r>
          </a:p>
        </p:txBody>
      </p:sp>
    </p:spTree>
  </p:cSld>
  <p:clrMapOvr>
    <a:masterClrMapping/>
  </p:clrMapOvr>
  <p:transition spd="med">
    <p:random/>
    <p:sndAc>
      <p:stSnd>
        <p:snd r:embed="rId2" name="arrow.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AutoShape 2"/>
          <p:cNvSpPr>
            <a:spLocks noChangeArrowheads="1"/>
          </p:cNvSpPr>
          <p:nvPr/>
        </p:nvSpPr>
        <p:spPr bwMode="auto">
          <a:xfrm>
            <a:off x="1137379" y="1070492"/>
            <a:ext cx="4113213" cy="4319587"/>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8387" name="Rectangle 3"/>
          <p:cNvSpPr>
            <a:spLocks noChangeArrowheads="1"/>
          </p:cNvSpPr>
          <p:nvPr/>
        </p:nvSpPr>
        <p:spPr bwMode="auto">
          <a:xfrm>
            <a:off x="2000978" y="1586428"/>
            <a:ext cx="431800" cy="29400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8388" name="Rectangle 4"/>
          <p:cNvSpPr>
            <a:spLocks noChangeArrowheads="1"/>
          </p:cNvSpPr>
          <p:nvPr/>
        </p:nvSpPr>
        <p:spPr bwMode="auto">
          <a:xfrm>
            <a:off x="1472341" y="1586428"/>
            <a:ext cx="431800" cy="2940050"/>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42" name="Rectangle 6">
            <a:extLst>
              <a:ext uri="{FF2B5EF4-FFF2-40B4-BE49-F238E27FC236}">
                <a16:creationId xmlns:a16="http://schemas.microsoft.com/office/drawing/2014/main" id="{A4B9CC83-A0D6-47B3-A946-76FA67ED3777}"/>
              </a:ext>
            </a:extLst>
          </p:cNvPr>
          <p:cNvSpPr>
            <a:spLocks noGrp="1" noChangeArrowheads="1"/>
          </p:cNvSpPr>
          <p:nvPr>
            <p:ph type="title"/>
          </p:nvPr>
        </p:nvSpPr>
        <p:spPr>
          <a:xfrm>
            <a:off x="1068014" y="83735"/>
            <a:ext cx="4762055" cy="760959"/>
          </a:xfrm>
          <a:noFill/>
          <a:ln w="12700" cap="sq">
            <a:noFill/>
            <a:miter lim="800000"/>
            <a:headEnd/>
            <a:tailEnd/>
          </a:ln>
          <a:effectLst>
            <a:outerShdw dist="35921" dir="2700000" algn="ctr" rotWithShape="0">
              <a:srgbClr val="000514"/>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并发调度的可串行性</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68391" name="Rectangle 7"/>
          <p:cNvSpPr>
            <a:spLocks noGrp="1" noChangeArrowheads="1"/>
          </p:cNvSpPr>
          <p:nvPr>
            <p:ph idx="1"/>
          </p:nvPr>
        </p:nvSpPr>
        <p:spPr>
          <a:xfrm>
            <a:off x="1640616" y="5534541"/>
            <a:ext cx="3384550" cy="550862"/>
          </a:xfrm>
        </p:spPr>
        <p:txBody>
          <a:bodyPr/>
          <a:lstStyle/>
          <a:p>
            <a:pPr marL="0" indent="0" eaLnBrk="1" hangingPunct="1">
              <a:spcAft>
                <a:spcPct val="20000"/>
              </a:spcAft>
              <a:buNone/>
              <a:tabLst>
                <a:tab pos="723900" algn="l"/>
              </a:tabLst>
              <a:defRPr/>
            </a:pPr>
            <a:r>
              <a:rPr kumimoji="1" lang="zh-CN" altLang="en-US" sz="2800">
                <a:latin typeface="Arial" charset="0"/>
              </a:rPr>
              <a:t>两种不同的并行调度</a:t>
            </a:r>
          </a:p>
          <a:p>
            <a:pPr marL="0" indent="0" eaLnBrk="1" hangingPunct="1">
              <a:spcAft>
                <a:spcPct val="20000"/>
              </a:spcAft>
              <a:buNone/>
              <a:tabLst>
                <a:tab pos="723900" algn="l"/>
              </a:tabLst>
              <a:defRPr/>
            </a:pPr>
            <a:r>
              <a:rPr kumimoji="1" lang="zh-CN" altLang="en-US" sz="2800">
                <a:latin typeface="Arial" charset="0"/>
              </a:rPr>
              <a:t>右边那种是正确的。</a:t>
            </a:r>
            <a:endParaRPr kumimoji="1" lang="zh-CN" altLang="zh-CN" sz="2800">
              <a:latin typeface="Arial" charset="0"/>
            </a:endParaRPr>
          </a:p>
        </p:txBody>
      </p:sp>
      <p:sp>
        <p:nvSpPr>
          <p:cNvPr id="1168392" name="Rectangle 8"/>
          <p:cNvSpPr>
            <a:spLocks noChangeArrowheads="1"/>
          </p:cNvSpPr>
          <p:nvPr/>
        </p:nvSpPr>
        <p:spPr bwMode="auto">
          <a:xfrm>
            <a:off x="2589942" y="2018229"/>
            <a:ext cx="1119187" cy="2219325"/>
          </a:xfrm>
          <a:prstGeom prst="rect">
            <a:avLst/>
          </a:prstGeom>
          <a:solidFill>
            <a:schemeClr val="folHlink"/>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3801" name="Text Box 9"/>
          <p:cNvSpPr txBox="1">
            <a:spLocks noChangeArrowheads="1"/>
          </p:cNvSpPr>
          <p:nvPr/>
        </p:nvSpPr>
        <p:spPr bwMode="auto">
          <a:xfrm>
            <a:off x="1542701" y="1184791"/>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A</a:t>
            </a:r>
            <a:endParaRPr lang="en-US" altLang="zh-CN" sz="1800">
              <a:effectLst/>
              <a:latin typeface="Times New Roman" pitchFamily="18" charset="0"/>
            </a:endParaRPr>
          </a:p>
        </p:txBody>
      </p:sp>
      <p:sp>
        <p:nvSpPr>
          <p:cNvPr id="33802" name="Rectangle 10"/>
          <p:cNvSpPr>
            <a:spLocks noChangeArrowheads="1"/>
          </p:cNvSpPr>
          <p:nvPr/>
        </p:nvSpPr>
        <p:spPr bwMode="auto">
          <a:xfrm>
            <a:off x="1523141" y="1667391"/>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3803" name="Text Box 11"/>
          <p:cNvSpPr txBox="1">
            <a:spLocks noChangeArrowheads="1"/>
          </p:cNvSpPr>
          <p:nvPr/>
        </p:nvSpPr>
        <p:spPr bwMode="auto">
          <a:xfrm>
            <a:off x="2880390" y="1184791"/>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chemeClr val="folHlink"/>
                </a:solidFill>
                <a:effectLst/>
                <a:latin typeface="Times New Roman" pitchFamily="18" charset="0"/>
              </a:rPr>
              <a:t>T1</a:t>
            </a:r>
            <a:endParaRPr lang="en-US" altLang="zh-CN" sz="1800">
              <a:solidFill>
                <a:schemeClr val="folHlink"/>
              </a:solidFill>
              <a:effectLst/>
              <a:latin typeface="Times New Roman" pitchFamily="18" charset="0"/>
            </a:endParaRPr>
          </a:p>
        </p:txBody>
      </p:sp>
      <p:sp>
        <p:nvSpPr>
          <p:cNvPr id="33804" name="Text Box 12"/>
          <p:cNvSpPr txBox="1">
            <a:spLocks noChangeArrowheads="1"/>
          </p:cNvSpPr>
          <p:nvPr/>
        </p:nvSpPr>
        <p:spPr bwMode="auto">
          <a:xfrm>
            <a:off x="2628041" y="2015053"/>
            <a:ext cx="12620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rgbClr val="000000"/>
                </a:solidFill>
                <a:effectLst/>
                <a:latin typeface="Times New Roman" pitchFamily="18" charset="0"/>
              </a:rPr>
              <a:t>Slock B</a:t>
            </a:r>
          </a:p>
          <a:p>
            <a:pPr eaLnBrk="1" hangingPunct="1">
              <a:spcAft>
                <a:spcPct val="0"/>
              </a:spcAft>
              <a:buSzTx/>
              <a:buFontTx/>
              <a:buNone/>
            </a:pPr>
            <a:r>
              <a:rPr lang="zh-CN" altLang="en-US" sz="2000" b="1">
                <a:solidFill>
                  <a:srgbClr val="000000"/>
                </a:solidFill>
                <a:effectLst/>
                <a:latin typeface="Times New Roman" pitchFamily="18" charset="0"/>
              </a:rPr>
              <a:t>读</a:t>
            </a:r>
            <a:r>
              <a:rPr lang="en-US" altLang="zh-CN" sz="2000" b="1">
                <a:solidFill>
                  <a:srgbClr val="000000"/>
                </a:solidFill>
                <a:effectLst/>
                <a:latin typeface="Times New Roman" pitchFamily="18" charset="0"/>
              </a:rPr>
              <a:t>B</a:t>
            </a:r>
          </a:p>
          <a:p>
            <a:pPr eaLnBrk="1" hangingPunct="1">
              <a:spcAft>
                <a:spcPct val="0"/>
              </a:spcAft>
              <a:buSzTx/>
              <a:buFontTx/>
              <a:buNone/>
            </a:pPr>
            <a:r>
              <a:rPr lang="en-US" altLang="zh-CN" sz="2000" b="1">
                <a:solidFill>
                  <a:srgbClr val="000000"/>
                </a:solidFill>
                <a:effectLst/>
                <a:latin typeface="Times New Roman" pitchFamily="18" charset="0"/>
              </a:rPr>
              <a:t>Unlock B</a:t>
            </a:r>
          </a:p>
          <a:p>
            <a:pPr eaLnBrk="1" hangingPunct="1">
              <a:spcAft>
                <a:spcPct val="0"/>
              </a:spcAft>
              <a:buSzTx/>
              <a:buFontTx/>
              <a:buNone/>
            </a:pPr>
            <a:r>
              <a:rPr lang="en-US" altLang="zh-CN" sz="2000" b="1">
                <a:solidFill>
                  <a:srgbClr val="000000"/>
                </a:solidFill>
                <a:effectLst/>
                <a:latin typeface="Times New Roman" pitchFamily="18" charset="0"/>
              </a:rPr>
              <a:t>A=B+</a:t>
            </a:r>
            <a:r>
              <a:rPr lang="zh-CN" altLang="en-US" sz="2000" b="1">
                <a:solidFill>
                  <a:srgbClr val="000000"/>
                </a:solidFill>
                <a:effectLst/>
                <a:latin typeface="Times New Roman" pitchFamily="18" charset="0"/>
              </a:rPr>
              <a:t>2</a:t>
            </a:r>
          </a:p>
          <a:p>
            <a:pPr eaLnBrk="1" hangingPunct="1">
              <a:spcAft>
                <a:spcPct val="0"/>
              </a:spcAft>
              <a:buSzTx/>
              <a:buFontTx/>
              <a:buNone/>
            </a:pPr>
            <a:r>
              <a:rPr lang="en-US" altLang="zh-CN" sz="2000" b="1">
                <a:solidFill>
                  <a:srgbClr val="000000"/>
                </a:solidFill>
                <a:effectLst/>
                <a:latin typeface="Times New Roman" pitchFamily="18" charset="0"/>
              </a:rPr>
              <a:t>Xlock A</a:t>
            </a:r>
          </a:p>
          <a:p>
            <a:pPr eaLnBrk="1" hangingPunct="1">
              <a:spcAft>
                <a:spcPct val="0"/>
              </a:spcAft>
              <a:buSzTx/>
              <a:buFontTx/>
              <a:buNone/>
            </a:pPr>
            <a:r>
              <a:rPr lang="zh-CN" altLang="en-US" sz="2000" b="1">
                <a:solidFill>
                  <a:srgbClr val="000000"/>
                </a:solidFill>
                <a:effectLst/>
                <a:latin typeface="Times New Roman" pitchFamily="18" charset="0"/>
              </a:rPr>
              <a:t>写回</a:t>
            </a:r>
            <a:r>
              <a:rPr lang="en-US" altLang="zh-CN" sz="2000" b="1">
                <a:solidFill>
                  <a:srgbClr val="000000"/>
                </a:solidFill>
                <a:effectLst/>
                <a:latin typeface="Times New Roman" pitchFamily="18" charset="0"/>
              </a:rPr>
              <a:t>A</a:t>
            </a:r>
          </a:p>
          <a:p>
            <a:pPr eaLnBrk="1" hangingPunct="1">
              <a:spcAft>
                <a:spcPct val="0"/>
              </a:spcAft>
              <a:buSzTx/>
              <a:buFontTx/>
              <a:buNone/>
            </a:pPr>
            <a:r>
              <a:rPr lang="en-US" altLang="zh-CN" sz="2000" b="1">
                <a:solidFill>
                  <a:srgbClr val="000000"/>
                </a:solidFill>
                <a:effectLst/>
                <a:latin typeface="Times New Roman" pitchFamily="18" charset="0"/>
              </a:rPr>
              <a:t>Unlock A</a:t>
            </a:r>
          </a:p>
        </p:txBody>
      </p:sp>
      <p:sp>
        <p:nvSpPr>
          <p:cNvPr id="33805" name="Text Box 13"/>
          <p:cNvSpPr txBox="1">
            <a:spLocks noChangeArrowheads="1"/>
          </p:cNvSpPr>
          <p:nvPr/>
        </p:nvSpPr>
        <p:spPr bwMode="auto">
          <a:xfrm>
            <a:off x="3948777" y="1184791"/>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rgbClr val="CCFF66"/>
                </a:solidFill>
                <a:effectLst/>
                <a:latin typeface="Times New Roman" pitchFamily="18" charset="0"/>
              </a:rPr>
              <a:t>T2</a:t>
            </a:r>
            <a:endParaRPr lang="en-US" altLang="zh-CN" sz="1800">
              <a:solidFill>
                <a:srgbClr val="CCFF66"/>
              </a:solidFill>
              <a:effectLst/>
              <a:latin typeface="Times New Roman" pitchFamily="18" charset="0"/>
            </a:endParaRPr>
          </a:p>
        </p:txBody>
      </p:sp>
      <p:sp>
        <p:nvSpPr>
          <p:cNvPr id="1168398" name="Line 14"/>
          <p:cNvSpPr>
            <a:spLocks noChangeShapeType="1"/>
          </p:cNvSpPr>
          <p:nvPr/>
        </p:nvSpPr>
        <p:spPr bwMode="auto">
          <a:xfrm>
            <a:off x="1289778" y="1946792"/>
            <a:ext cx="0" cy="2579687"/>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33807" name="Text Box 15"/>
          <p:cNvSpPr txBox="1">
            <a:spLocks noChangeArrowheads="1"/>
          </p:cNvSpPr>
          <p:nvPr/>
        </p:nvSpPr>
        <p:spPr bwMode="auto">
          <a:xfrm>
            <a:off x="2076186" y="1184791"/>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B</a:t>
            </a:r>
            <a:endParaRPr lang="en-US" altLang="zh-CN" sz="1800">
              <a:effectLst/>
              <a:latin typeface="Times New Roman" pitchFamily="18" charset="0"/>
            </a:endParaRPr>
          </a:p>
        </p:txBody>
      </p:sp>
      <p:sp>
        <p:nvSpPr>
          <p:cNvPr id="33808" name="Rectangle 16"/>
          <p:cNvSpPr>
            <a:spLocks noChangeArrowheads="1"/>
          </p:cNvSpPr>
          <p:nvPr/>
        </p:nvSpPr>
        <p:spPr bwMode="auto">
          <a:xfrm>
            <a:off x="2048604" y="1667391"/>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3809" name="Rectangle 17"/>
          <p:cNvSpPr>
            <a:spLocks noChangeArrowheads="1"/>
          </p:cNvSpPr>
          <p:nvPr/>
        </p:nvSpPr>
        <p:spPr bwMode="auto">
          <a:xfrm>
            <a:off x="1523141" y="3493016"/>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7</a:t>
            </a:r>
          </a:p>
        </p:txBody>
      </p:sp>
      <p:sp>
        <p:nvSpPr>
          <p:cNvPr id="1168402" name="Rectangle 18"/>
          <p:cNvSpPr>
            <a:spLocks noChangeArrowheads="1"/>
          </p:cNvSpPr>
          <p:nvPr/>
        </p:nvSpPr>
        <p:spPr bwMode="auto">
          <a:xfrm>
            <a:off x="3780566" y="2005528"/>
            <a:ext cx="1185862" cy="2520950"/>
          </a:xfrm>
          <a:prstGeom prst="rect">
            <a:avLst/>
          </a:prstGeom>
          <a:solidFill>
            <a:srgbClr val="CCFF66"/>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3811" name="Rectangle 19"/>
          <p:cNvSpPr>
            <a:spLocks noChangeArrowheads="1"/>
          </p:cNvSpPr>
          <p:nvPr/>
        </p:nvSpPr>
        <p:spPr bwMode="auto">
          <a:xfrm>
            <a:off x="2048604" y="3869253"/>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7</a:t>
            </a:r>
          </a:p>
        </p:txBody>
      </p:sp>
      <p:sp>
        <p:nvSpPr>
          <p:cNvPr id="33812" name="Text Box 20"/>
          <p:cNvSpPr txBox="1">
            <a:spLocks noChangeArrowheads="1"/>
          </p:cNvSpPr>
          <p:nvPr/>
        </p:nvSpPr>
        <p:spPr bwMode="auto">
          <a:xfrm>
            <a:off x="1217930" y="1184791"/>
            <a:ext cx="8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t</a:t>
            </a:r>
            <a:endParaRPr lang="en-US" altLang="zh-CN" sz="1800">
              <a:effectLst/>
              <a:latin typeface="Times New Roman" pitchFamily="18" charset="0"/>
            </a:endParaRPr>
          </a:p>
        </p:txBody>
      </p:sp>
      <p:sp>
        <p:nvSpPr>
          <p:cNvPr id="33813" name="Text Box 21"/>
          <p:cNvSpPr txBox="1">
            <a:spLocks noChangeArrowheads="1"/>
          </p:cNvSpPr>
          <p:nvPr/>
        </p:nvSpPr>
        <p:spPr bwMode="auto">
          <a:xfrm>
            <a:off x="3856766" y="2329378"/>
            <a:ext cx="12620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rgbClr val="000000"/>
                </a:solidFill>
                <a:effectLst/>
                <a:latin typeface="Times New Roman" pitchFamily="18" charset="0"/>
              </a:rPr>
              <a:t>Slock A</a:t>
            </a:r>
          </a:p>
          <a:p>
            <a:pPr eaLnBrk="1" hangingPunct="1">
              <a:spcAft>
                <a:spcPct val="0"/>
              </a:spcAft>
              <a:buSzTx/>
              <a:buFontTx/>
              <a:buNone/>
            </a:pPr>
            <a:r>
              <a:rPr lang="zh-CN" altLang="en-US" sz="2000" b="1">
                <a:solidFill>
                  <a:srgbClr val="000000"/>
                </a:solidFill>
                <a:effectLst/>
                <a:latin typeface="Times New Roman" pitchFamily="18" charset="0"/>
              </a:rPr>
              <a:t>读</a:t>
            </a:r>
            <a:r>
              <a:rPr lang="en-US" altLang="zh-CN" sz="2000" b="1">
                <a:solidFill>
                  <a:srgbClr val="000000"/>
                </a:solidFill>
                <a:effectLst/>
                <a:latin typeface="Times New Roman" pitchFamily="18" charset="0"/>
              </a:rPr>
              <a:t>A</a:t>
            </a:r>
          </a:p>
          <a:p>
            <a:pPr eaLnBrk="1" hangingPunct="1">
              <a:spcAft>
                <a:spcPct val="0"/>
              </a:spcAft>
              <a:buSzTx/>
              <a:buFontTx/>
              <a:buNone/>
            </a:pPr>
            <a:r>
              <a:rPr lang="en-US" altLang="zh-CN" sz="2000" b="1">
                <a:solidFill>
                  <a:srgbClr val="000000"/>
                </a:solidFill>
                <a:effectLst/>
                <a:latin typeface="Times New Roman" pitchFamily="18" charset="0"/>
              </a:rPr>
              <a:t>Unlock A</a:t>
            </a:r>
          </a:p>
          <a:p>
            <a:pPr eaLnBrk="1" hangingPunct="1">
              <a:spcAft>
                <a:spcPct val="0"/>
              </a:spcAft>
              <a:buSzTx/>
              <a:buFontTx/>
              <a:buNone/>
            </a:pPr>
            <a:r>
              <a:rPr lang="en-US" altLang="zh-CN" sz="2000" b="1">
                <a:solidFill>
                  <a:srgbClr val="000000"/>
                </a:solidFill>
                <a:effectLst/>
                <a:latin typeface="Times New Roman" pitchFamily="18" charset="0"/>
              </a:rPr>
              <a:t>B=A+</a:t>
            </a:r>
            <a:r>
              <a:rPr lang="zh-CN" altLang="en-US" sz="2000" b="1">
                <a:solidFill>
                  <a:srgbClr val="000000"/>
                </a:solidFill>
                <a:effectLst/>
                <a:latin typeface="Times New Roman" pitchFamily="18" charset="0"/>
              </a:rPr>
              <a:t>2</a:t>
            </a:r>
          </a:p>
          <a:p>
            <a:pPr eaLnBrk="1" hangingPunct="1">
              <a:spcAft>
                <a:spcPct val="0"/>
              </a:spcAft>
              <a:buSzTx/>
              <a:buFontTx/>
              <a:buNone/>
            </a:pPr>
            <a:r>
              <a:rPr lang="en-US" altLang="zh-CN" sz="2000" b="1">
                <a:solidFill>
                  <a:srgbClr val="000000"/>
                </a:solidFill>
                <a:effectLst/>
                <a:latin typeface="Times New Roman" pitchFamily="18" charset="0"/>
              </a:rPr>
              <a:t>Xlock B</a:t>
            </a:r>
          </a:p>
          <a:p>
            <a:pPr eaLnBrk="1" hangingPunct="1">
              <a:spcAft>
                <a:spcPct val="0"/>
              </a:spcAft>
              <a:buSzTx/>
              <a:buFontTx/>
              <a:buNone/>
            </a:pPr>
            <a:r>
              <a:rPr lang="zh-CN" altLang="en-US" sz="2000" b="1">
                <a:solidFill>
                  <a:srgbClr val="000000"/>
                </a:solidFill>
                <a:effectLst/>
                <a:latin typeface="Times New Roman" pitchFamily="18" charset="0"/>
              </a:rPr>
              <a:t>写回</a:t>
            </a:r>
            <a:r>
              <a:rPr lang="en-US" altLang="zh-CN" sz="2000" b="1">
                <a:solidFill>
                  <a:srgbClr val="000000"/>
                </a:solidFill>
                <a:effectLst/>
                <a:latin typeface="Times New Roman" pitchFamily="18" charset="0"/>
              </a:rPr>
              <a:t>B</a:t>
            </a:r>
          </a:p>
          <a:p>
            <a:pPr eaLnBrk="1" hangingPunct="1">
              <a:spcAft>
                <a:spcPct val="0"/>
              </a:spcAft>
              <a:buSzTx/>
              <a:buFontTx/>
              <a:buNone/>
            </a:pPr>
            <a:r>
              <a:rPr lang="en-US" altLang="zh-CN" sz="2000" b="1">
                <a:solidFill>
                  <a:srgbClr val="000000"/>
                </a:solidFill>
                <a:effectLst/>
                <a:latin typeface="Times New Roman" pitchFamily="18" charset="0"/>
              </a:rPr>
              <a:t>Unlock B</a:t>
            </a:r>
          </a:p>
        </p:txBody>
      </p:sp>
      <p:sp>
        <p:nvSpPr>
          <p:cNvPr id="1168406" name="AutoShape 22"/>
          <p:cNvSpPr>
            <a:spLocks noChangeArrowheads="1"/>
          </p:cNvSpPr>
          <p:nvPr/>
        </p:nvSpPr>
        <p:spPr bwMode="auto">
          <a:xfrm>
            <a:off x="6585718" y="1061760"/>
            <a:ext cx="4113213" cy="5472112"/>
          </a:xfrm>
          <a:prstGeom prst="roundRect">
            <a:avLst>
              <a:gd name="adj" fmla="val 4769"/>
            </a:avLst>
          </a:prstGeom>
          <a:solidFill>
            <a:srgbClr val="333399"/>
          </a:solidFill>
          <a:ln w="12700" cap="sq" algn="ctr">
            <a:solidFill>
              <a:schemeClr val="hlink"/>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8407" name="Rectangle 23"/>
          <p:cNvSpPr>
            <a:spLocks noChangeArrowheads="1"/>
          </p:cNvSpPr>
          <p:nvPr/>
        </p:nvSpPr>
        <p:spPr bwMode="auto">
          <a:xfrm>
            <a:off x="7449317" y="1577698"/>
            <a:ext cx="431800" cy="4379913"/>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8408" name="Rectangle 24"/>
          <p:cNvSpPr>
            <a:spLocks noChangeArrowheads="1"/>
          </p:cNvSpPr>
          <p:nvPr/>
        </p:nvSpPr>
        <p:spPr bwMode="auto">
          <a:xfrm>
            <a:off x="6920680" y="1577698"/>
            <a:ext cx="431800" cy="4379913"/>
          </a:xfrm>
          <a:prstGeom prst="rect">
            <a:avLst/>
          </a:prstGeom>
          <a:solidFill>
            <a:srgbClr val="CCFFCC"/>
          </a:solidFill>
          <a:ln w="12700" cap="sq">
            <a:solidFill>
              <a:schemeClr val="tx1"/>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68409" name="Rectangle 25"/>
          <p:cNvSpPr>
            <a:spLocks noChangeArrowheads="1"/>
          </p:cNvSpPr>
          <p:nvPr/>
        </p:nvSpPr>
        <p:spPr bwMode="auto">
          <a:xfrm>
            <a:off x="8038281" y="2009498"/>
            <a:ext cx="1119187" cy="2219325"/>
          </a:xfrm>
          <a:prstGeom prst="rect">
            <a:avLst/>
          </a:prstGeom>
          <a:solidFill>
            <a:schemeClr val="folHlink"/>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3818" name="Text Box 26"/>
          <p:cNvSpPr txBox="1">
            <a:spLocks noChangeArrowheads="1"/>
          </p:cNvSpPr>
          <p:nvPr/>
        </p:nvSpPr>
        <p:spPr bwMode="auto">
          <a:xfrm>
            <a:off x="6991040" y="117606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A</a:t>
            </a:r>
            <a:endParaRPr lang="en-US" altLang="zh-CN" sz="1800">
              <a:effectLst/>
              <a:latin typeface="Times New Roman" pitchFamily="18" charset="0"/>
            </a:endParaRPr>
          </a:p>
        </p:txBody>
      </p:sp>
      <p:sp>
        <p:nvSpPr>
          <p:cNvPr id="33819" name="Rectangle 27"/>
          <p:cNvSpPr>
            <a:spLocks noChangeArrowheads="1"/>
          </p:cNvSpPr>
          <p:nvPr/>
        </p:nvSpPr>
        <p:spPr bwMode="auto">
          <a:xfrm>
            <a:off x="6971480" y="1658660"/>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3820" name="Text Box 28"/>
          <p:cNvSpPr txBox="1">
            <a:spLocks noChangeArrowheads="1"/>
          </p:cNvSpPr>
          <p:nvPr/>
        </p:nvSpPr>
        <p:spPr bwMode="auto">
          <a:xfrm>
            <a:off x="8328729" y="1176060"/>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chemeClr val="folHlink"/>
                </a:solidFill>
                <a:effectLst/>
                <a:latin typeface="Times New Roman" pitchFamily="18" charset="0"/>
              </a:rPr>
              <a:t>T1</a:t>
            </a:r>
            <a:endParaRPr lang="en-US" altLang="zh-CN" sz="1800">
              <a:solidFill>
                <a:schemeClr val="folHlink"/>
              </a:solidFill>
              <a:effectLst/>
              <a:latin typeface="Times New Roman" pitchFamily="18" charset="0"/>
            </a:endParaRPr>
          </a:p>
        </p:txBody>
      </p:sp>
      <p:sp>
        <p:nvSpPr>
          <p:cNvPr id="33821" name="Text Box 29"/>
          <p:cNvSpPr txBox="1">
            <a:spLocks noChangeArrowheads="1"/>
          </p:cNvSpPr>
          <p:nvPr/>
        </p:nvSpPr>
        <p:spPr bwMode="auto">
          <a:xfrm>
            <a:off x="8076380" y="2006322"/>
            <a:ext cx="12620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spcAft>
                <a:spcPct val="0"/>
              </a:spcAft>
              <a:buSzTx/>
              <a:buFontTx/>
              <a:buNone/>
            </a:pPr>
            <a:r>
              <a:rPr lang="en-US" altLang="zh-CN" sz="2000" b="1">
                <a:solidFill>
                  <a:srgbClr val="000000"/>
                </a:solidFill>
                <a:effectLst/>
                <a:latin typeface="Times New Roman" pitchFamily="18" charset="0"/>
              </a:rPr>
              <a:t>Xlock A</a:t>
            </a:r>
          </a:p>
          <a:p>
            <a:pPr eaLnBrk="1" hangingPunct="1">
              <a:spcAft>
                <a:spcPct val="0"/>
              </a:spcAft>
              <a:buSzTx/>
              <a:buFontTx/>
              <a:buNone/>
            </a:pPr>
            <a:r>
              <a:rPr lang="en-US" altLang="zh-CN" sz="2000" b="1">
                <a:solidFill>
                  <a:srgbClr val="000000"/>
                </a:solidFill>
                <a:effectLst/>
                <a:latin typeface="Times New Roman" pitchFamily="18" charset="0"/>
              </a:rPr>
              <a:t>Slock B</a:t>
            </a:r>
          </a:p>
          <a:p>
            <a:pPr eaLnBrk="1" hangingPunct="1">
              <a:spcAft>
                <a:spcPct val="0"/>
              </a:spcAft>
              <a:buSzTx/>
              <a:buFontTx/>
              <a:buNone/>
            </a:pPr>
            <a:r>
              <a:rPr lang="zh-CN" altLang="en-US" sz="2000" b="1">
                <a:solidFill>
                  <a:srgbClr val="000000"/>
                </a:solidFill>
                <a:effectLst/>
                <a:latin typeface="Times New Roman" pitchFamily="18" charset="0"/>
              </a:rPr>
              <a:t>读</a:t>
            </a:r>
            <a:r>
              <a:rPr lang="en-US" altLang="zh-CN" sz="2000" b="1">
                <a:solidFill>
                  <a:srgbClr val="000000"/>
                </a:solidFill>
                <a:effectLst/>
                <a:latin typeface="Times New Roman" pitchFamily="18" charset="0"/>
              </a:rPr>
              <a:t>B</a:t>
            </a:r>
          </a:p>
          <a:p>
            <a:pPr eaLnBrk="1" hangingPunct="1">
              <a:spcAft>
                <a:spcPct val="0"/>
              </a:spcAft>
              <a:buSzTx/>
              <a:buFontTx/>
              <a:buNone/>
            </a:pPr>
            <a:r>
              <a:rPr lang="en-US" altLang="zh-CN" sz="2000" b="1">
                <a:solidFill>
                  <a:srgbClr val="000000"/>
                </a:solidFill>
                <a:effectLst/>
                <a:latin typeface="Times New Roman" pitchFamily="18" charset="0"/>
              </a:rPr>
              <a:t>Unlock B</a:t>
            </a:r>
          </a:p>
          <a:p>
            <a:pPr eaLnBrk="1" hangingPunct="1">
              <a:spcAft>
                <a:spcPct val="0"/>
              </a:spcAft>
              <a:buSzTx/>
              <a:buFontTx/>
              <a:buNone/>
            </a:pPr>
            <a:r>
              <a:rPr lang="en-US" altLang="zh-CN" sz="2000" b="1">
                <a:solidFill>
                  <a:srgbClr val="000000"/>
                </a:solidFill>
                <a:effectLst/>
                <a:latin typeface="Times New Roman" pitchFamily="18" charset="0"/>
              </a:rPr>
              <a:t>A=B+</a:t>
            </a:r>
            <a:r>
              <a:rPr lang="zh-CN" altLang="en-US" sz="2000" b="1">
                <a:solidFill>
                  <a:srgbClr val="000000"/>
                </a:solidFill>
                <a:effectLst/>
                <a:latin typeface="Times New Roman" pitchFamily="18" charset="0"/>
              </a:rPr>
              <a:t>2</a:t>
            </a:r>
          </a:p>
          <a:p>
            <a:pPr eaLnBrk="1" hangingPunct="1">
              <a:spcAft>
                <a:spcPct val="0"/>
              </a:spcAft>
              <a:buSzTx/>
              <a:buFontTx/>
              <a:buNone/>
            </a:pPr>
            <a:r>
              <a:rPr lang="zh-CN" altLang="en-US" sz="2000" b="1">
                <a:solidFill>
                  <a:srgbClr val="000000"/>
                </a:solidFill>
                <a:effectLst/>
                <a:latin typeface="Times New Roman" pitchFamily="18" charset="0"/>
              </a:rPr>
              <a:t>写回</a:t>
            </a:r>
            <a:r>
              <a:rPr lang="en-US" altLang="zh-CN" sz="2000" b="1">
                <a:solidFill>
                  <a:srgbClr val="000000"/>
                </a:solidFill>
                <a:effectLst/>
                <a:latin typeface="Times New Roman" pitchFamily="18" charset="0"/>
              </a:rPr>
              <a:t>A</a:t>
            </a:r>
          </a:p>
          <a:p>
            <a:pPr eaLnBrk="1" hangingPunct="1">
              <a:spcAft>
                <a:spcPct val="0"/>
              </a:spcAft>
              <a:buSzTx/>
              <a:buFontTx/>
              <a:buNone/>
            </a:pPr>
            <a:r>
              <a:rPr lang="en-US" altLang="zh-CN" sz="2000" b="1">
                <a:solidFill>
                  <a:srgbClr val="000000"/>
                </a:solidFill>
                <a:effectLst/>
                <a:latin typeface="Times New Roman" pitchFamily="18" charset="0"/>
              </a:rPr>
              <a:t>Unlock A</a:t>
            </a:r>
          </a:p>
        </p:txBody>
      </p:sp>
      <p:sp>
        <p:nvSpPr>
          <p:cNvPr id="33822" name="Text Box 30"/>
          <p:cNvSpPr txBox="1">
            <a:spLocks noChangeArrowheads="1"/>
          </p:cNvSpPr>
          <p:nvPr/>
        </p:nvSpPr>
        <p:spPr bwMode="auto">
          <a:xfrm>
            <a:off x="9397116" y="1176060"/>
            <a:ext cx="341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solidFill>
                  <a:srgbClr val="CCFF66"/>
                </a:solidFill>
                <a:effectLst/>
                <a:latin typeface="Times New Roman" pitchFamily="18" charset="0"/>
              </a:rPr>
              <a:t>T2</a:t>
            </a:r>
            <a:endParaRPr lang="en-US" altLang="zh-CN" sz="1800">
              <a:solidFill>
                <a:srgbClr val="CCFF66"/>
              </a:solidFill>
              <a:effectLst/>
              <a:latin typeface="Times New Roman" pitchFamily="18" charset="0"/>
            </a:endParaRPr>
          </a:p>
        </p:txBody>
      </p:sp>
      <p:sp>
        <p:nvSpPr>
          <p:cNvPr id="1168415" name="Line 31"/>
          <p:cNvSpPr>
            <a:spLocks noChangeShapeType="1"/>
          </p:cNvSpPr>
          <p:nvPr/>
        </p:nvSpPr>
        <p:spPr bwMode="auto">
          <a:xfrm>
            <a:off x="6738117" y="1938060"/>
            <a:ext cx="0" cy="2290762"/>
          </a:xfrm>
          <a:prstGeom prst="line">
            <a:avLst/>
          </a:prstGeom>
          <a:noFill/>
          <a:ln w="12700" cap="sq">
            <a:solidFill>
              <a:schemeClr val="tx1"/>
            </a:solidFill>
            <a:round/>
            <a:headEnd/>
            <a:tailEnd type="triangle" w="med" len="med"/>
          </a:ln>
          <a:effectLst/>
        </p:spPr>
        <p:txBody>
          <a:bodyPr wrap="none" lIns="0" tIns="0" rIns="0" bIns="0" anchor="ctr"/>
          <a:lstStyle/>
          <a:p>
            <a:pPr>
              <a:defRPr/>
            </a:pPr>
            <a:endParaRPr lang="zh-CN" altLang="en-US"/>
          </a:p>
        </p:txBody>
      </p:sp>
      <p:sp>
        <p:nvSpPr>
          <p:cNvPr id="33824" name="Text Box 32"/>
          <p:cNvSpPr txBox="1">
            <a:spLocks noChangeArrowheads="1"/>
          </p:cNvSpPr>
          <p:nvPr/>
        </p:nvSpPr>
        <p:spPr bwMode="auto">
          <a:xfrm>
            <a:off x="7524525" y="1176060"/>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B</a:t>
            </a:r>
            <a:endParaRPr lang="en-US" altLang="zh-CN" sz="1800">
              <a:effectLst/>
              <a:latin typeface="Times New Roman" pitchFamily="18" charset="0"/>
            </a:endParaRPr>
          </a:p>
        </p:txBody>
      </p:sp>
      <p:sp>
        <p:nvSpPr>
          <p:cNvPr id="33825" name="Rectangle 33"/>
          <p:cNvSpPr>
            <a:spLocks noChangeArrowheads="1"/>
          </p:cNvSpPr>
          <p:nvPr/>
        </p:nvSpPr>
        <p:spPr bwMode="auto">
          <a:xfrm>
            <a:off x="7496943" y="1658660"/>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5</a:t>
            </a:r>
          </a:p>
        </p:txBody>
      </p:sp>
      <p:sp>
        <p:nvSpPr>
          <p:cNvPr id="33826" name="Rectangle 34"/>
          <p:cNvSpPr>
            <a:spLocks noChangeArrowheads="1"/>
          </p:cNvSpPr>
          <p:nvPr/>
        </p:nvSpPr>
        <p:spPr bwMode="auto">
          <a:xfrm>
            <a:off x="6971480" y="3484285"/>
            <a:ext cx="309562"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7</a:t>
            </a:r>
          </a:p>
        </p:txBody>
      </p:sp>
      <p:sp>
        <p:nvSpPr>
          <p:cNvPr id="1168419" name="Rectangle 35"/>
          <p:cNvSpPr>
            <a:spLocks noChangeArrowheads="1"/>
          </p:cNvSpPr>
          <p:nvPr/>
        </p:nvSpPr>
        <p:spPr bwMode="auto">
          <a:xfrm>
            <a:off x="9228905" y="1996798"/>
            <a:ext cx="1185862" cy="3960813"/>
          </a:xfrm>
          <a:prstGeom prst="rect">
            <a:avLst/>
          </a:prstGeom>
          <a:solidFill>
            <a:srgbClr val="CCFF66"/>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33828" name="Rectangle 36"/>
          <p:cNvSpPr>
            <a:spLocks noChangeArrowheads="1"/>
          </p:cNvSpPr>
          <p:nvPr/>
        </p:nvSpPr>
        <p:spPr bwMode="auto">
          <a:xfrm>
            <a:off x="7496943" y="5309910"/>
            <a:ext cx="309563" cy="3048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pPr>
            <a:r>
              <a:rPr lang="en-US" altLang="zh-CN" sz="2400">
                <a:solidFill>
                  <a:srgbClr val="000000"/>
                </a:solidFill>
                <a:effectLst/>
                <a:latin typeface="Times New Roman" pitchFamily="18" charset="0"/>
              </a:rPr>
              <a:t>9</a:t>
            </a:r>
          </a:p>
        </p:txBody>
      </p:sp>
      <p:sp>
        <p:nvSpPr>
          <p:cNvPr id="33829" name="Text Box 37"/>
          <p:cNvSpPr txBox="1">
            <a:spLocks noChangeArrowheads="1"/>
          </p:cNvSpPr>
          <p:nvPr/>
        </p:nvSpPr>
        <p:spPr bwMode="auto">
          <a:xfrm>
            <a:off x="6666269" y="1176060"/>
            <a:ext cx="84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algn="ctr" eaLnBrk="1" hangingPunct="1">
              <a:spcAft>
                <a:spcPct val="0"/>
              </a:spcAft>
              <a:buSzTx/>
              <a:buFontTx/>
              <a:buNone/>
            </a:pPr>
            <a:r>
              <a:rPr lang="en-US" altLang="zh-CN" sz="2400">
                <a:effectLst/>
                <a:latin typeface="Times New Roman" pitchFamily="18" charset="0"/>
              </a:rPr>
              <a:t>t</a:t>
            </a:r>
            <a:endParaRPr lang="en-US" altLang="zh-CN" sz="1800">
              <a:effectLst/>
              <a:latin typeface="Times New Roman" pitchFamily="18" charset="0"/>
            </a:endParaRPr>
          </a:p>
        </p:txBody>
      </p:sp>
      <p:sp>
        <p:nvSpPr>
          <p:cNvPr id="33830" name="Text Box 38"/>
          <p:cNvSpPr txBox="1">
            <a:spLocks noChangeArrowheads="1"/>
          </p:cNvSpPr>
          <p:nvPr/>
        </p:nvSpPr>
        <p:spPr bwMode="auto">
          <a:xfrm>
            <a:off x="9305105" y="2366686"/>
            <a:ext cx="1262062"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0" tIns="0" rIns="0" bIns="0">
            <a:spAutoFit/>
          </a:bodyPr>
          <a:lstStyle>
            <a:lvl1pPr eaLnBrk="0" hangingPunct="0">
              <a:defRPr kumimoji="1" sz="3200">
                <a:solidFill>
                  <a:schemeClr val="tx1"/>
                </a:solidFill>
                <a:latin typeface="楷体_GB2312" pitchFamily="49" charset="-122"/>
                <a:ea typeface="楷体_GB2312" pitchFamily="49" charset="-122"/>
              </a:defRPr>
            </a:lvl1pPr>
            <a:lvl2pPr marL="742950" indent="-285750" eaLnBrk="0" hangingPunct="0">
              <a:defRPr kumimoji="1" sz="3200">
                <a:solidFill>
                  <a:schemeClr val="tx1"/>
                </a:solidFill>
                <a:latin typeface="楷体_GB2312" pitchFamily="49" charset="-122"/>
                <a:ea typeface="楷体_GB2312" pitchFamily="49" charset="-122"/>
              </a:defRPr>
            </a:lvl2pPr>
            <a:lvl3pPr marL="1143000" indent="-228600" eaLnBrk="0" hangingPunct="0">
              <a:defRPr kumimoji="1" sz="3200">
                <a:solidFill>
                  <a:schemeClr val="tx1"/>
                </a:solidFill>
                <a:latin typeface="楷体_GB2312" pitchFamily="49" charset="-122"/>
                <a:ea typeface="楷体_GB2312" pitchFamily="49" charset="-122"/>
              </a:defRPr>
            </a:lvl3pPr>
            <a:lvl4pPr marL="1600200" indent="-228600" eaLnBrk="0" hangingPunct="0">
              <a:defRPr kumimoji="1" sz="3200">
                <a:solidFill>
                  <a:schemeClr val="tx1"/>
                </a:solidFill>
                <a:latin typeface="楷体_GB2312" pitchFamily="49" charset="-122"/>
                <a:ea typeface="楷体_GB2312" pitchFamily="49" charset="-122"/>
              </a:defRPr>
            </a:lvl4pPr>
            <a:lvl5pPr marL="2057400" indent="-228600" eaLnBrk="0" hangingPunct="0">
              <a:defRPr kumimoji="1" sz="3200">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25000"/>
              </a:spcAft>
              <a:buSzPct val="80000"/>
              <a:buFont typeface="Wingdings" pitchFamily="2" charset="2"/>
              <a:defRPr kumimoji="1" sz="3200">
                <a:solidFill>
                  <a:schemeClr val="tx1"/>
                </a:solidFill>
                <a:latin typeface="楷体_GB2312" pitchFamily="49" charset="-122"/>
                <a:ea typeface="楷体_GB2312" pitchFamily="49" charset="-122"/>
              </a:defRPr>
            </a:lvl9pPr>
          </a:lstStyle>
          <a:p>
            <a:pPr eaLnBrk="1" hangingPunct="1">
              <a:lnSpc>
                <a:spcPct val="90000"/>
              </a:lnSpc>
              <a:spcAft>
                <a:spcPct val="0"/>
              </a:spcAft>
              <a:buSzTx/>
              <a:buFontTx/>
              <a:buNone/>
            </a:pPr>
            <a:r>
              <a:rPr lang="en-US" altLang="zh-CN" sz="2000" b="1">
                <a:solidFill>
                  <a:srgbClr val="000000"/>
                </a:solidFill>
                <a:effectLst/>
                <a:latin typeface="Times New Roman" pitchFamily="18" charset="0"/>
              </a:rPr>
              <a:t>Slock A</a:t>
            </a:r>
          </a:p>
          <a:p>
            <a:pPr eaLnBrk="1" hangingPunct="1">
              <a:lnSpc>
                <a:spcPct val="90000"/>
              </a:lnSpc>
              <a:spcAft>
                <a:spcPct val="0"/>
              </a:spcAft>
              <a:buSzTx/>
              <a:buFontTx/>
              <a:buNone/>
            </a:pPr>
            <a:r>
              <a:rPr lang="zh-CN" altLang="en-US" sz="2000" b="1">
                <a:solidFill>
                  <a:srgbClr val="000000"/>
                </a:solidFill>
                <a:effectLst/>
                <a:latin typeface="Times New Roman" pitchFamily="18" charset="0"/>
              </a:rPr>
              <a:t>等待</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Slock A</a:t>
            </a:r>
          </a:p>
          <a:p>
            <a:pPr eaLnBrk="1" hangingPunct="1">
              <a:lnSpc>
                <a:spcPct val="90000"/>
              </a:lnSpc>
              <a:spcAft>
                <a:spcPct val="0"/>
              </a:spcAft>
              <a:buSzTx/>
              <a:buFontTx/>
              <a:buNone/>
            </a:pPr>
            <a:r>
              <a:rPr lang="zh-CN" altLang="en-US" sz="2000" b="1">
                <a:solidFill>
                  <a:srgbClr val="000000"/>
                </a:solidFill>
                <a:effectLst/>
                <a:latin typeface="Times New Roman" pitchFamily="18" charset="0"/>
              </a:rPr>
              <a:t>等待</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Slock A</a:t>
            </a:r>
          </a:p>
          <a:p>
            <a:pPr eaLnBrk="1" hangingPunct="1">
              <a:lnSpc>
                <a:spcPct val="90000"/>
              </a:lnSpc>
              <a:spcAft>
                <a:spcPct val="0"/>
              </a:spcAft>
              <a:buSzTx/>
              <a:buFontTx/>
              <a:buNone/>
            </a:pPr>
            <a:r>
              <a:rPr lang="zh-CN" altLang="en-US" sz="2000" b="1">
                <a:solidFill>
                  <a:srgbClr val="000000"/>
                </a:solidFill>
                <a:effectLst/>
                <a:latin typeface="Times New Roman" pitchFamily="18" charset="0"/>
              </a:rPr>
              <a:t>等待</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Slock A</a:t>
            </a:r>
            <a:endParaRPr lang="zh-CN" altLang="en-US" sz="2000" b="1">
              <a:solidFill>
                <a:srgbClr val="000000"/>
              </a:solidFill>
              <a:effectLst/>
              <a:latin typeface="Times New Roman" pitchFamily="18" charset="0"/>
            </a:endParaRPr>
          </a:p>
          <a:p>
            <a:pPr eaLnBrk="1" hangingPunct="1">
              <a:lnSpc>
                <a:spcPct val="90000"/>
              </a:lnSpc>
              <a:spcAft>
                <a:spcPct val="0"/>
              </a:spcAft>
              <a:buSzTx/>
              <a:buFontTx/>
              <a:buNone/>
            </a:pPr>
            <a:r>
              <a:rPr lang="zh-CN" altLang="en-US" sz="2000" b="1">
                <a:solidFill>
                  <a:srgbClr val="000000"/>
                </a:solidFill>
                <a:effectLst/>
                <a:latin typeface="Times New Roman" pitchFamily="18" charset="0"/>
              </a:rPr>
              <a:t>读</a:t>
            </a:r>
            <a:r>
              <a:rPr lang="en-US" altLang="zh-CN" sz="2000" b="1">
                <a:solidFill>
                  <a:srgbClr val="000000"/>
                </a:solidFill>
                <a:effectLst/>
                <a:latin typeface="Times New Roman" pitchFamily="18" charset="0"/>
              </a:rPr>
              <a:t>A</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Unlock A</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Xlock B</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B=A+</a:t>
            </a:r>
            <a:r>
              <a:rPr lang="zh-CN" altLang="en-US" sz="2000" b="1">
                <a:solidFill>
                  <a:srgbClr val="000000"/>
                </a:solidFill>
                <a:effectLst/>
                <a:latin typeface="Times New Roman" pitchFamily="18" charset="0"/>
              </a:rPr>
              <a:t>2</a:t>
            </a:r>
          </a:p>
          <a:p>
            <a:pPr eaLnBrk="1" hangingPunct="1">
              <a:lnSpc>
                <a:spcPct val="90000"/>
              </a:lnSpc>
              <a:spcAft>
                <a:spcPct val="0"/>
              </a:spcAft>
              <a:buSzTx/>
              <a:buFontTx/>
              <a:buNone/>
            </a:pPr>
            <a:r>
              <a:rPr lang="zh-CN" altLang="en-US" sz="2000" b="1">
                <a:solidFill>
                  <a:srgbClr val="000000"/>
                </a:solidFill>
                <a:effectLst/>
                <a:latin typeface="Times New Roman" pitchFamily="18" charset="0"/>
              </a:rPr>
              <a:t>写回</a:t>
            </a:r>
            <a:r>
              <a:rPr lang="en-US" altLang="zh-CN" sz="2000" b="1">
                <a:solidFill>
                  <a:srgbClr val="000000"/>
                </a:solidFill>
                <a:effectLst/>
                <a:latin typeface="Times New Roman" pitchFamily="18" charset="0"/>
              </a:rPr>
              <a:t>B</a:t>
            </a:r>
          </a:p>
          <a:p>
            <a:pPr eaLnBrk="1" hangingPunct="1">
              <a:lnSpc>
                <a:spcPct val="90000"/>
              </a:lnSpc>
              <a:spcAft>
                <a:spcPct val="0"/>
              </a:spcAft>
              <a:buSzTx/>
              <a:buFontTx/>
              <a:buNone/>
            </a:pPr>
            <a:r>
              <a:rPr lang="en-US" altLang="zh-CN" sz="2000" b="1">
                <a:solidFill>
                  <a:srgbClr val="000000"/>
                </a:solidFill>
                <a:effectLst/>
                <a:latin typeface="Times New Roman" pitchFamily="18" charset="0"/>
              </a:rPr>
              <a:t>Unlock B</a:t>
            </a:r>
          </a:p>
        </p:txBody>
      </p:sp>
      <p:sp>
        <p:nvSpPr>
          <p:cNvPr id="33831" name="Rectangle 39"/>
          <p:cNvSpPr>
            <a:spLocks noChangeArrowheads="1"/>
          </p:cNvSpPr>
          <p:nvPr/>
        </p:nvSpPr>
        <p:spPr bwMode="auto">
          <a:xfrm>
            <a:off x="7441380" y="6030635"/>
            <a:ext cx="31686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Aft>
                <a:spcPct val="20000"/>
              </a:spcAft>
              <a:buClr>
                <a:srgbClr val="66FF33"/>
              </a:buClr>
              <a:buSzPct val="85000"/>
              <a:tabLst>
                <a:tab pos="723900" algn="l"/>
              </a:tabLst>
            </a:pPr>
            <a:r>
              <a:rPr lang="zh-CN" altLang="en-US" sz="2800">
                <a:solidFill>
                  <a:srgbClr val="FFFF00"/>
                </a:solidFill>
                <a:effectLst/>
                <a:latin typeface="Arial" charset="0"/>
              </a:rPr>
              <a:t>可串行化的调度</a:t>
            </a:r>
            <a:endParaRPr lang="zh-CN" altLang="zh-CN" sz="2800">
              <a:solidFill>
                <a:srgbClr val="FFFF00"/>
              </a:solidFill>
              <a:effectLst/>
              <a:latin typeface="Arial" charset="0"/>
            </a:endParaRPr>
          </a:p>
        </p:txBody>
      </p:sp>
      <p:sp>
        <p:nvSpPr>
          <p:cNvPr id="33832" name="Rectangle 40"/>
          <p:cNvSpPr>
            <a:spLocks noChangeArrowheads="1"/>
          </p:cNvSpPr>
          <p:nvPr/>
        </p:nvSpPr>
        <p:spPr bwMode="auto">
          <a:xfrm>
            <a:off x="1640616" y="4742379"/>
            <a:ext cx="316865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Aft>
                <a:spcPct val="20000"/>
              </a:spcAft>
              <a:buClr>
                <a:srgbClr val="66FF33"/>
              </a:buClr>
              <a:buSzPct val="85000"/>
              <a:tabLst>
                <a:tab pos="723900" algn="l"/>
              </a:tabLst>
            </a:pPr>
            <a:r>
              <a:rPr lang="zh-CN" altLang="en-US" sz="2800">
                <a:solidFill>
                  <a:srgbClr val="FFFF00"/>
                </a:solidFill>
                <a:effectLst/>
                <a:latin typeface="Arial" charset="0"/>
              </a:rPr>
              <a:t>不可串行化的调度</a:t>
            </a:r>
            <a:endParaRPr lang="zh-CN" altLang="zh-CN" sz="2800">
              <a:solidFill>
                <a:srgbClr val="FFFF00"/>
              </a:solidFill>
              <a:effectLst/>
              <a:latin typeface="Arial" charset="0"/>
            </a:endParaRPr>
          </a:p>
        </p:txBody>
      </p:sp>
    </p:spTree>
  </p:cSld>
  <p:clrMapOvr>
    <a:masterClrMapping/>
  </p:clrMapOvr>
  <p:transition spd="med">
    <p:random/>
    <p:sndAc>
      <p:stSnd>
        <p:snd r:embed="rId2" name="arrow.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081533" y="71457"/>
            <a:ext cx="2710211"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zh-CN" sz="4000" b="1" kern="1200" dirty="0">
                <a:solidFill>
                  <a:srgbClr val="FFFFCC"/>
                </a:solidFill>
                <a:effectLst>
                  <a:outerShdw blurRad="38100" dist="38100" dir="2700000" algn="tl">
                    <a:srgbClr val="000000"/>
                  </a:outerShdw>
                </a:effectLst>
                <a:latin typeface="Arial" pitchFamily="34" charset="0"/>
              </a:rPr>
              <a:t>两段锁协议</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69412" name="Rectangle 4"/>
          <p:cNvSpPr>
            <a:spLocks noGrp="1" noChangeArrowheads="1"/>
          </p:cNvSpPr>
          <p:nvPr>
            <p:ph idx="1"/>
          </p:nvPr>
        </p:nvSpPr>
        <p:spPr>
          <a:xfrm>
            <a:off x="721674" y="1346085"/>
            <a:ext cx="10748651" cy="2463800"/>
          </a:xfrm>
        </p:spPr>
        <p:txBody>
          <a:bodyPr/>
          <a:lstStyle/>
          <a:p>
            <a:pPr eaLnBrk="1" hangingPunct="1">
              <a:spcAft>
                <a:spcPct val="20000"/>
              </a:spcAft>
              <a:defRPr/>
            </a:pPr>
            <a:r>
              <a:rPr kumimoji="1" lang="zh-CN" altLang="zh-CN" dirty="0">
                <a:latin typeface="Arial" charset="0"/>
              </a:rPr>
              <a:t>在对任何数据进行读写之前，事务首先要封锁该数据。</a:t>
            </a:r>
            <a:endParaRPr kumimoji="1" lang="zh-CN" altLang="en-US" dirty="0">
              <a:latin typeface="Arial" charset="0"/>
            </a:endParaRPr>
          </a:p>
          <a:p>
            <a:pPr eaLnBrk="1" hangingPunct="1">
              <a:spcAft>
                <a:spcPct val="20000"/>
              </a:spcAft>
              <a:defRPr/>
            </a:pPr>
            <a:r>
              <a:rPr kumimoji="1" lang="zh-CN" altLang="zh-CN" dirty="0">
                <a:latin typeface="Arial" charset="0"/>
              </a:rPr>
              <a:t>在释放一个封锁之后，事务不再获得任何其它封锁。</a:t>
            </a:r>
          </a:p>
        </p:txBody>
      </p:sp>
      <p:grpSp>
        <p:nvGrpSpPr>
          <p:cNvPr id="34821" name="Group 5"/>
          <p:cNvGrpSpPr>
            <a:grpSpLocks/>
          </p:cNvGrpSpPr>
          <p:nvPr/>
        </p:nvGrpSpPr>
        <p:grpSpPr bwMode="auto">
          <a:xfrm>
            <a:off x="2436638" y="3009021"/>
            <a:ext cx="6172200" cy="1095374"/>
            <a:chOff x="768" y="1819"/>
            <a:chExt cx="3888" cy="690"/>
          </a:xfrm>
        </p:grpSpPr>
        <p:sp>
          <p:nvSpPr>
            <p:cNvPr id="1169414" name="Line 6"/>
            <p:cNvSpPr>
              <a:spLocks noChangeShapeType="1"/>
            </p:cNvSpPr>
            <p:nvPr/>
          </p:nvSpPr>
          <p:spPr bwMode="auto">
            <a:xfrm>
              <a:off x="768" y="2155"/>
              <a:ext cx="1296"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15" name="Line 7"/>
            <p:cNvSpPr>
              <a:spLocks noChangeShapeType="1"/>
            </p:cNvSpPr>
            <p:nvPr/>
          </p:nvSpPr>
          <p:spPr bwMode="auto">
            <a:xfrm flipV="1">
              <a:off x="768" y="2107"/>
              <a:ext cx="0" cy="48"/>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16" name="Line 8"/>
            <p:cNvSpPr>
              <a:spLocks noChangeShapeType="1"/>
            </p:cNvSpPr>
            <p:nvPr/>
          </p:nvSpPr>
          <p:spPr bwMode="auto">
            <a:xfrm flipV="1">
              <a:off x="2064" y="2107"/>
              <a:ext cx="0" cy="48"/>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17" name="Line 9"/>
            <p:cNvSpPr>
              <a:spLocks noChangeShapeType="1"/>
            </p:cNvSpPr>
            <p:nvPr/>
          </p:nvSpPr>
          <p:spPr bwMode="auto">
            <a:xfrm>
              <a:off x="2064" y="2155"/>
              <a:ext cx="1296" cy="0"/>
            </a:xfrm>
            <a:prstGeom prst="line">
              <a:avLst/>
            </a:prstGeom>
            <a:noFill/>
            <a:ln w="12700">
              <a:solidFill>
                <a:schemeClr val="tx1"/>
              </a:solidFill>
              <a:prstDash val="lgDash"/>
              <a:round/>
              <a:headEnd/>
              <a:tailEnd/>
            </a:ln>
            <a:effectLst/>
          </p:spPr>
          <p:txBody>
            <a:bodyPr wrap="none" lIns="0" tIns="0" rIns="0" bIns="0" anchor="ctr"/>
            <a:lstStyle/>
            <a:p>
              <a:pPr>
                <a:defRPr/>
              </a:pPr>
              <a:endParaRPr lang="zh-CN" altLang="en-US" sz="3600"/>
            </a:p>
          </p:txBody>
        </p:sp>
        <p:sp>
          <p:nvSpPr>
            <p:cNvPr id="1169418" name="Line 10"/>
            <p:cNvSpPr>
              <a:spLocks noChangeShapeType="1"/>
            </p:cNvSpPr>
            <p:nvPr/>
          </p:nvSpPr>
          <p:spPr bwMode="auto">
            <a:xfrm flipV="1">
              <a:off x="3360" y="2107"/>
              <a:ext cx="0" cy="48"/>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19" name="Line 11"/>
            <p:cNvSpPr>
              <a:spLocks noChangeShapeType="1"/>
            </p:cNvSpPr>
            <p:nvPr/>
          </p:nvSpPr>
          <p:spPr bwMode="auto">
            <a:xfrm>
              <a:off x="3360" y="2155"/>
              <a:ext cx="1296"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20" name="Line 12"/>
            <p:cNvSpPr>
              <a:spLocks noChangeShapeType="1"/>
            </p:cNvSpPr>
            <p:nvPr/>
          </p:nvSpPr>
          <p:spPr bwMode="auto">
            <a:xfrm flipV="1">
              <a:off x="4656" y="2107"/>
              <a:ext cx="0" cy="48"/>
            </a:xfrm>
            <a:prstGeom prst="line">
              <a:avLst/>
            </a:prstGeom>
            <a:noFill/>
            <a:ln w="12700" cap="sq">
              <a:solidFill>
                <a:schemeClr val="tx1"/>
              </a:solidFill>
              <a:round/>
              <a:headEnd/>
              <a:tailEnd/>
            </a:ln>
            <a:effectLst/>
          </p:spPr>
          <p:txBody>
            <a:bodyPr wrap="none" lIns="0" tIns="0" rIns="0" bIns="0" anchor="ctr"/>
            <a:lstStyle/>
            <a:p>
              <a:pPr>
                <a:defRPr/>
              </a:pPr>
              <a:endParaRPr lang="zh-CN" altLang="en-US" sz="3600"/>
            </a:p>
          </p:txBody>
        </p:sp>
        <p:sp>
          <p:nvSpPr>
            <p:cNvPr id="1169421" name="Rectangle 13"/>
            <p:cNvSpPr>
              <a:spLocks noChangeArrowheads="1"/>
            </p:cNvSpPr>
            <p:nvPr/>
          </p:nvSpPr>
          <p:spPr bwMode="auto">
            <a:xfrm>
              <a:off x="923" y="1819"/>
              <a:ext cx="1012" cy="271"/>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b="1">
                  <a:solidFill>
                    <a:srgbClr val="00FF99"/>
                  </a:solidFill>
                  <a:effectLst>
                    <a:outerShdw blurRad="38100" dist="38100" dir="2700000" algn="tl">
                      <a:srgbClr val="000000"/>
                    </a:outerShdw>
                  </a:effectLst>
                </a:rPr>
                <a:t>封锁/扩展</a:t>
              </a:r>
            </a:p>
          </p:txBody>
        </p:sp>
        <p:sp>
          <p:nvSpPr>
            <p:cNvPr id="1169422" name="Rectangle 14"/>
            <p:cNvSpPr>
              <a:spLocks noChangeArrowheads="1"/>
            </p:cNvSpPr>
            <p:nvPr/>
          </p:nvSpPr>
          <p:spPr bwMode="auto">
            <a:xfrm>
              <a:off x="3517" y="1819"/>
              <a:ext cx="1012" cy="271"/>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b="1">
                  <a:solidFill>
                    <a:srgbClr val="00FF99"/>
                  </a:solidFill>
                  <a:effectLst>
                    <a:outerShdw blurRad="38100" dist="38100" dir="2700000" algn="tl">
                      <a:srgbClr val="000000"/>
                    </a:outerShdw>
                  </a:effectLst>
                </a:rPr>
                <a:t>解锁/收缩</a:t>
              </a:r>
            </a:p>
          </p:txBody>
        </p:sp>
        <p:sp>
          <p:nvSpPr>
            <p:cNvPr id="1169423" name="Rectangle 15"/>
            <p:cNvSpPr>
              <a:spLocks noChangeArrowheads="1"/>
            </p:cNvSpPr>
            <p:nvPr/>
          </p:nvSpPr>
          <p:spPr bwMode="auto">
            <a:xfrm>
              <a:off x="1051" y="2238"/>
              <a:ext cx="679" cy="271"/>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b="1">
                  <a:solidFill>
                    <a:srgbClr val="00FFFF"/>
                  </a:solidFill>
                  <a:effectLst>
                    <a:outerShdw blurRad="38100" dist="38100" dir="2700000" algn="tl">
                      <a:srgbClr val="000000"/>
                    </a:outerShdw>
                  </a:effectLst>
                </a:rPr>
                <a:t>只封锁</a:t>
              </a:r>
            </a:p>
          </p:txBody>
        </p:sp>
        <p:sp>
          <p:nvSpPr>
            <p:cNvPr id="1169424" name="Rectangle 16"/>
            <p:cNvSpPr>
              <a:spLocks noChangeArrowheads="1"/>
            </p:cNvSpPr>
            <p:nvPr/>
          </p:nvSpPr>
          <p:spPr bwMode="auto">
            <a:xfrm>
              <a:off x="3622" y="2238"/>
              <a:ext cx="679" cy="271"/>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800" b="1">
                  <a:solidFill>
                    <a:srgbClr val="00FFFF"/>
                  </a:solidFill>
                  <a:effectLst>
                    <a:outerShdw blurRad="38100" dist="38100" dir="2700000" algn="tl">
                      <a:srgbClr val="000000"/>
                    </a:outerShdw>
                  </a:effectLst>
                </a:rPr>
                <a:t>只解锁</a:t>
              </a:r>
            </a:p>
          </p:txBody>
        </p:sp>
      </p:grpSp>
      <p:sp>
        <p:nvSpPr>
          <p:cNvPr id="1169425" name="Rectangle 17"/>
          <p:cNvSpPr>
            <a:spLocks noChangeArrowheads="1"/>
          </p:cNvSpPr>
          <p:nvPr/>
        </p:nvSpPr>
        <p:spPr bwMode="auto">
          <a:xfrm>
            <a:off x="988734" y="5071958"/>
            <a:ext cx="11155016" cy="380999"/>
          </a:xfrm>
          <a:prstGeom prst="rect">
            <a:avLst/>
          </a:prstGeom>
          <a:noFill/>
          <a:ln w="12700" cap="sq">
            <a:noFill/>
            <a:miter lim="800000"/>
            <a:headEnd/>
            <a:tailEnd/>
          </a:ln>
          <a:effectLst/>
        </p:spPr>
        <p:txBody>
          <a:bodyPr lIns="0" tIns="0" rIns="0" bIns="0"/>
          <a:lstStyle/>
          <a:p>
            <a:pPr>
              <a:spcAft>
                <a:spcPct val="0"/>
              </a:spcAft>
              <a:buSzTx/>
              <a:buFontTx/>
              <a:buNone/>
              <a:defRPr/>
            </a:pPr>
            <a:r>
              <a:rPr lang="en-US" altLang="zh-CN" sz="2600" b="1" dirty="0">
                <a:solidFill>
                  <a:srgbClr val="CCFF66"/>
                </a:solidFill>
                <a:effectLst>
                  <a:outerShdw blurRad="38100" dist="38100" dir="2700000" algn="tl">
                    <a:srgbClr val="000000"/>
                  </a:outerShdw>
                </a:effectLst>
              </a:rPr>
              <a:t>Lock A</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Lock B</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Lock C</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Unlock B</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Unlock C</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Unlock A</a:t>
            </a:r>
            <a:endParaRPr lang="zh-CN" altLang="en-US" sz="2600" b="1" dirty="0">
              <a:solidFill>
                <a:srgbClr val="CCFF66"/>
              </a:solidFill>
              <a:effectLst>
                <a:outerShdw blurRad="38100" dist="38100" dir="2700000" algn="tl">
                  <a:srgbClr val="000000"/>
                </a:outerShdw>
              </a:effectLst>
            </a:endParaRPr>
          </a:p>
        </p:txBody>
      </p:sp>
      <p:sp>
        <p:nvSpPr>
          <p:cNvPr id="1169426" name="Rectangle 18"/>
          <p:cNvSpPr>
            <a:spLocks noChangeArrowheads="1"/>
          </p:cNvSpPr>
          <p:nvPr/>
        </p:nvSpPr>
        <p:spPr bwMode="auto">
          <a:xfrm>
            <a:off x="988734" y="4581128"/>
            <a:ext cx="10481591" cy="381000"/>
          </a:xfrm>
          <a:prstGeom prst="rect">
            <a:avLst/>
          </a:prstGeom>
          <a:noFill/>
          <a:ln w="12700" cap="sq">
            <a:noFill/>
            <a:miter lim="800000"/>
            <a:headEnd/>
            <a:tailEnd/>
          </a:ln>
          <a:effectLst/>
        </p:spPr>
        <p:txBody>
          <a:bodyPr lIns="0" tIns="0" rIns="0" bIns="0"/>
          <a:lstStyle/>
          <a:p>
            <a:pPr>
              <a:spcAft>
                <a:spcPct val="0"/>
              </a:spcAft>
              <a:buSzTx/>
              <a:buFontTx/>
              <a:buNone/>
              <a:defRPr/>
            </a:pPr>
            <a:r>
              <a:rPr lang="zh-CN" altLang="en-US" sz="2600" dirty="0">
                <a:effectLst>
                  <a:outerShdw blurRad="38100" dist="38100" dir="2700000" algn="tl">
                    <a:srgbClr val="000000"/>
                  </a:outerShdw>
                </a:effectLst>
              </a:rPr>
              <a:t>事务1的封锁序列如下，它满足两段锁协议。</a:t>
            </a:r>
          </a:p>
        </p:txBody>
      </p:sp>
      <p:grpSp>
        <p:nvGrpSpPr>
          <p:cNvPr id="34824" name="Group 19"/>
          <p:cNvGrpSpPr>
            <a:grpSpLocks/>
          </p:cNvGrpSpPr>
          <p:nvPr/>
        </p:nvGrpSpPr>
        <p:grpSpPr bwMode="auto">
          <a:xfrm>
            <a:off x="965348" y="5749528"/>
            <a:ext cx="10721002" cy="762000"/>
            <a:chOff x="240" y="2592"/>
            <a:chExt cx="5280" cy="480"/>
          </a:xfrm>
        </p:grpSpPr>
        <p:sp>
          <p:nvSpPr>
            <p:cNvPr id="1169428" name="Rectangle 20"/>
            <p:cNvSpPr>
              <a:spLocks noChangeArrowheads="1"/>
            </p:cNvSpPr>
            <p:nvPr/>
          </p:nvSpPr>
          <p:spPr bwMode="auto">
            <a:xfrm>
              <a:off x="240" y="2880"/>
              <a:ext cx="5280" cy="192"/>
            </a:xfrm>
            <a:prstGeom prst="rect">
              <a:avLst/>
            </a:prstGeom>
            <a:noFill/>
            <a:ln w="12700" cap="sq">
              <a:noFill/>
              <a:miter lim="800000"/>
              <a:headEnd/>
              <a:tailEnd/>
            </a:ln>
            <a:effectLst/>
          </p:spPr>
          <p:txBody>
            <a:bodyPr lIns="0" tIns="0" rIns="0" bIns="0"/>
            <a:lstStyle/>
            <a:p>
              <a:pPr>
                <a:spcAft>
                  <a:spcPct val="0"/>
                </a:spcAft>
                <a:buSzTx/>
                <a:buFontTx/>
                <a:buNone/>
                <a:defRPr/>
              </a:pPr>
              <a:r>
                <a:rPr lang="en-US" altLang="zh-CN" sz="2600" b="1" dirty="0">
                  <a:solidFill>
                    <a:srgbClr val="CCFF66"/>
                  </a:solidFill>
                  <a:effectLst>
                    <a:outerShdw blurRad="38100" dist="38100" dir="2700000" algn="tl">
                      <a:srgbClr val="000000"/>
                    </a:outerShdw>
                  </a:effectLst>
                </a:rPr>
                <a:t>Lock A</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err="1">
                  <a:solidFill>
                    <a:srgbClr val="CCFF66"/>
                  </a:solidFill>
                  <a:effectLst>
                    <a:outerShdw blurRad="38100" dist="38100" dir="2700000" algn="tl">
                      <a:srgbClr val="000000"/>
                    </a:outerShdw>
                  </a:effectLst>
                </a:rPr>
                <a:t>UnLock</a:t>
              </a:r>
              <a:r>
                <a:rPr lang="en-US" altLang="zh-CN" sz="2600" b="1" dirty="0">
                  <a:solidFill>
                    <a:srgbClr val="CCFF66"/>
                  </a:solidFill>
                  <a:effectLst>
                    <a:outerShdw blurRad="38100" dist="38100" dir="2700000" algn="tl">
                      <a:srgbClr val="000000"/>
                    </a:outerShdw>
                  </a:effectLst>
                </a:rPr>
                <a:t> A</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Lock B</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lock C</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Unlock B</a:t>
              </a:r>
              <a:r>
                <a:rPr lang="en-US" altLang="zh-CN" sz="2600" b="1" dirty="0">
                  <a:solidFill>
                    <a:srgbClr val="CCFF66"/>
                  </a:solidFill>
                  <a:effectLst>
                    <a:outerShdw blurRad="38100" dist="38100" dir="2700000" algn="tl">
                      <a:srgbClr val="000000"/>
                    </a:outerShdw>
                  </a:effectLst>
                  <a:latin typeface="Times New Roman"/>
                </a:rPr>
                <a:t>…</a:t>
              </a:r>
              <a:r>
                <a:rPr lang="en-US" altLang="zh-CN" sz="2600" b="1" dirty="0">
                  <a:solidFill>
                    <a:srgbClr val="CCFF66"/>
                  </a:solidFill>
                  <a:effectLst>
                    <a:outerShdw blurRad="38100" dist="38100" dir="2700000" algn="tl">
                      <a:srgbClr val="000000"/>
                    </a:outerShdw>
                  </a:effectLst>
                </a:rPr>
                <a:t>Unlock C</a:t>
              </a:r>
              <a:endParaRPr lang="zh-CN" altLang="en-US" sz="2600" b="1" dirty="0">
                <a:solidFill>
                  <a:srgbClr val="CCFF66"/>
                </a:solidFill>
                <a:effectLst>
                  <a:outerShdw blurRad="38100" dist="38100" dir="2700000" algn="tl">
                    <a:srgbClr val="000000"/>
                  </a:outerShdw>
                </a:effectLst>
              </a:endParaRPr>
            </a:p>
          </p:txBody>
        </p:sp>
        <p:sp>
          <p:nvSpPr>
            <p:cNvPr id="1169429" name="Rectangle 21"/>
            <p:cNvSpPr>
              <a:spLocks noChangeArrowheads="1"/>
            </p:cNvSpPr>
            <p:nvPr/>
          </p:nvSpPr>
          <p:spPr bwMode="auto">
            <a:xfrm>
              <a:off x="240" y="2592"/>
              <a:ext cx="5184" cy="240"/>
            </a:xfrm>
            <a:prstGeom prst="rect">
              <a:avLst/>
            </a:prstGeom>
            <a:noFill/>
            <a:ln w="12700" cap="sq">
              <a:noFill/>
              <a:miter lim="800000"/>
              <a:headEnd/>
              <a:tailEnd/>
            </a:ln>
            <a:effectLst/>
          </p:spPr>
          <p:txBody>
            <a:bodyPr lIns="0" tIns="0" rIns="0" bIns="0"/>
            <a:lstStyle/>
            <a:p>
              <a:pPr>
                <a:spcAft>
                  <a:spcPct val="0"/>
                </a:spcAft>
                <a:buSzTx/>
                <a:buFontTx/>
                <a:buNone/>
                <a:defRPr/>
              </a:pPr>
              <a:r>
                <a:rPr lang="zh-CN" altLang="en-US" sz="2600" dirty="0">
                  <a:effectLst>
                    <a:outerShdw blurRad="38100" dist="38100" dir="2700000" algn="tl">
                      <a:srgbClr val="000000"/>
                    </a:outerShdw>
                  </a:effectLst>
                </a:rPr>
                <a:t>事务2的封锁序列如下，它不满足两段锁协议。</a:t>
              </a:r>
            </a:p>
          </p:txBody>
        </p:sp>
      </p:grpSp>
      <p:sp>
        <p:nvSpPr>
          <p:cNvPr id="34825" name="Rectangle 22"/>
          <p:cNvSpPr>
            <a:spLocks noChangeArrowheads="1"/>
          </p:cNvSpPr>
          <p:nvPr/>
        </p:nvSpPr>
        <p:spPr bwMode="auto">
          <a:xfrm>
            <a:off x="5439618" y="521265"/>
            <a:ext cx="3403600" cy="538163"/>
          </a:xfrm>
          <a:prstGeom prst="rect">
            <a:avLst/>
          </a:prstGeom>
          <a:solidFill>
            <a:srgbClr val="0000FF"/>
          </a:solidFill>
          <a:ln w="19050">
            <a:solidFill>
              <a:srgbClr val="CCFF33"/>
            </a:solidFill>
            <a:miter lim="800000"/>
            <a:headEnd/>
            <a:tailEnd/>
          </a:ln>
          <a:effectLst>
            <a:outerShdw dist="35921" dir="2700000" algn="ctr" rotWithShape="0">
              <a:schemeClr val="bg2"/>
            </a:outerShdw>
          </a:effectLst>
        </p:spPr>
        <p:txBody>
          <a:bodyPr wrap="none">
            <a:spAutoFit/>
          </a:bodyPr>
          <a:lstStyle/>
          <a:p>
            <a:pPr marL="358775" indent="-358775" algn="ctr">
              <a:spcAft>
                <a:spcPct val="60000"/>
              </a:spcAft>
              <a:buClr>
                <a:srgbClr val="66FF33"/>
              </a:buClr>
              <a:buSzPct val="85000"/>
            </a:pPr>
            <a:r>
              <a:rPr kumimoji="0" lang="zh-CN" altLang="en-US" sz="2800" dirty="0">
                <a:solidFill>
                  <a:srgbClr val="FFFF00"/>
                </a:solidFill>
                <a:effectLst/>
              </a:rPr>
              <a:t>保证是可串行的调度</a:t>
            </a:r>
          </a:p>
        </p:txBody>
      </p:sp>
    </p:spTree>
  </p:cSld>
  <p:clrMapOvr>
    <a:masterClrMapping/>
  </p:clrMapOvr>
  <p:transition spd="med">
    <p:random/>
    <p:sndAc>
      <p:stSnd>
        <p:snd r:embed="rId2" name="arrow.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2060848"/>
            <a:ext cx="2448272" cy="78296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第四节</a:t>
            </a:r>
          </a:p>
        </p:txBody>
      </p:sp>
      <p:sp>
        <p:nvSpPr>
          <p:cNvPr id="2" name="标题 1"/>
          <p:cNvSpPr>
            <a:spLocks noGrp="1"/>
          </p:cNvSpPr>
          <p:nvPr>
            <p:ph type="title"/>
          </p:nvPr>
        </p:nvSpPr>
        <p:spPr>
          <a:xfrm>
            <a:off x="983432" y="3356992"/>
            <a:ext cx="10225136"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数据库的恢复</a:t>
            </a:r>
          </a:p>
        </p:txBody>
      </p:sp>
      <p:sp>
        <p:nvSpPr>
          <p:cNvPr id="5" name="标题 1">
            <a:extLst>
              <a:ext uri="{FF2B5EF4-FFF2-40B4-BE49-F238E27FC236}">
                <a16:creationId xmlns:a16="http://schemas.microsoft.com/office/drawing/2014/main" id="{8F44E9CB-32BA-4B08-BB1B-79F848400204}"/>
              </a:ext>
            </a:extLst>
          </p:cNvPr>
          <p:cNvSpPr txBox="1">
            <a:spLocks/>
          </p:cNvSpPr>
          <p:nvPr/>
        </p:nvSpPr>
        <p:spPr bwMode="auto">
          <a:xfrm>
            <a:off x="983432" y="296696"/>
            <a:ext cx="4284000" cy="39600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第七章  数据库安全保护</a:t>
            </a:r>
          </a:p>
        </p:txBody>
      </p:sp>
    </p:spTree>
    <p:extLst>
      <p:ext uri="{BB962C8B-B14F-4D97-AF65-F5344CB8AC3E}">
        <p14:creationId xmlns:p14="http://schemas.microsoft.com/office/powerpoint/2010/main" val="3557491665"/>
      </p:ext>
    </p:extLst>
  </p:cSld>
  <p:clrMapOvr>
    <a:masterClrMapping/>
  </p:clrMapOvr>
  <p:transition spd="slow">
    <p:wipe dir="r"/>
    <p:sndAc>
      <p:stSnd>
        <p:snd r:embed="rId2" name="arrow.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1071983" y="87927"/>
            <a:ext cx="3736133"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pPr>
              <a:defRPr/>
            </a:pPr>
            <a:r>
              <a:rPr lang="zh-CN" altLang="en-US" sz="4000" b="1" dirty="0">
                <a:solidFill>
                  <a:srgbClr val="FFFFCC"/>
                </a:solidFill>
                <a:effectLst>
                  <a:outerShdw blurRad="38100" dist="38100" dir="2700000" algn="tl">
                    <a:srgbClr val="000000"/>
                  </a:outerShdw>
                </a:effectLst>
                <a:latin typeface="Arial" pitchFamily="34" charset="0"/>
              </a:rPr>
              <a:t>数据库恢复技术</a:t>
            </a:r>
          </a:p>
        </p:txBody>
      </p:sp>
      <p:sp>
        <p:nvSpPr>
          <p:cNvPr id="1170459" name="Rectangle 27"/>
          <p:cNvSpPr>
            <a:spLocks noGrp="1" noChangeArrowheads="1"/>
          </p:cNvSpPr>
          <p:nvPr>
            <p:ph idx="1"/>
          </p:nvPr>
        </p:nvSpPr>
        <p:spPr>
          <a:xfrm>
            <a:off x="695400" y="1059024"/>
            <a:ext cx="10585176" cy="1584325"/>
          </a:xfrm>
        </p:spPr>
        <p:txBody>
          <a:bodyPr/>
          <a:lstStyle/>
          <a:p>
            <a:pPr marL="360363" indent="-360363" algn="just" eaLnBrk="1" hangingPunct="1">
              <a:spcAft>
                <a:spcPct val="60000"/>
              </a:spcAft>
              <a:buNone/>
              <a:defRPr/>
            </a:pPr>
            <a:r>
              <a:rPr lang="zh-CN" altLang="en-US" dirty="0"/>
              <a:t>	建立数据库或事务日志的拷贝，当数据库意外损坏时再利用备份来恢复数据库。</a:t>
            </a:r>
            <a:endParaRPr lang="en-US" altLang="zh-CN" dirty="0"/>
          </a:p>
        </p:txBody>
      </p:sp>
      <p:grpSp>
        <p:nvGrpSpPr>
          <p:cNvPr id="2" name="组合 1">
            <a:extLst>
              <a:ext uri="{FF2B5EF4-FFF2-40B4-BE49-F238E27FC236}">
                <a16:creationId xmlns:a16="http://schemas.microsoft.com/office/drawing/2014/main" id="{1BD6DEEA-50D9-4128-8269-54487017D707}"/>
              </a:ext>
            </a:extLst>
          </p:cNvPr>
          <p:cNvGrpSpPr/>
          <p:nvPr/>
        </p:nvGrpSpPr>
        <p:grpSpPr>
          <a:xfrm>
            <a:off x="2135560" y="2660918"/>
            <a:ext cx="7632847" cy="3905671"/>
            <a:chOff x="2588791" y="2660918"/>
            <a:chExt cx="5964238" cy="3905671"/>
          </a:xfrm>
        </p:grpSpPr>
        <p:sp>
          <p:nvSpPr>
            <p:cNvPr id="1170439" name="Oval 7"/>
            <p:cNvSpPr>
              <a:spLocks noChangeArrowheads="1"/>
            </p:cNvSpPr>
            <p:nvPr/>
          </p:nvSpPr>
          <p:spPr bwMode="auto">
            <a:xfrm>
              <a:off x="7329066" y="5021531"/>
              <a:ext cx="204560" cy="896936"/>
            </a:xfrm>
            <a:prstGeom prst="ellipse">
              <a:avLst/>
            </a:prstGeom>
            <a:solidFill>
              <a:schemeClr val="tx1"/>
            </a:solidFill>
            <a:ln w="38100" cap="sq" algn="ctr">
              <a:solidFill>
                <a:srgbClr val="CCFF66"/>
              </a:solidFill>
              <a:round/>
              <a:headEnd/>
              <a:tailEnd/>
            </a:ln>
            <a:effectLst/>
          </p:spPr>
          <p:txBody>
            <a:bodyPr wrap="none" lIns="72000" tIns="72000" rIns="72000" bIns="72000" anchor="ctr">
              <a:spAutoFit/>
            </a:bodyPr>
            <a:lstStyle/>
            <a:p>
              <a:pPr>
                <a:defRPr/>
              </a:pPr>
              <a:endParaRPr lang="zh-CN" altLang="en-US"/>
            </a:p>
          </p:txBody>
        </p:sp>
        <p:sp>
          <p:nvSpPr>
            <p:cNvPr id="1170440" name="AutoShape 8"/>
            <p:cNvSpPr>
              <a:spLocks noChangeArrowheads="1"/>
            </p:cNvSpPr>
            <p:nvPr/>
          </p:nvSpPr>
          <p:spPr bwMode="auto">
            <a:xfrm>
              <a:off x="3741316" y="3526105"/>
              <a:ext cx="1066800" cy="1079500"/>
            </a:xfrm>
            <a:prstGeom prst="can">
              <a:avLst>
                <a:gd name="adj" fmla="val 23967"/>
              </a:avLst>
            </a:prstGeom>
            <a:gradFill rotWithShape="1">
              <a:gsLst>
                <a:gs pos="0">
                  <a:srgbClr val="008000">
                    <a:gamma/>
                    <a:shade val="0"/>
                    <a:invGamma/>
                  </a:srgbClr>
                </a:gs>
                <a:gs pos="50000">
                  <a:srgbClr val="008000"/>
                </a:gs>
                <a:gs pos="100000">
                  <a:srgbClr val="008000">
                    <a:gamma/>
                    <a:shade val="0"/>
                    <a:invGamma/>
                  </a:srgbClr>
                </a:gs>
              </a:gsLst>
              <a:lin ang="18900000" scaled="1"/>
            </a:gradFill>
            <a:ln w="28575" cap="sq">
              <a:solidFill>
                <a:srgbClr val="CCFF66"/>
              </a:solidFill>
              <a:round/>
              <a:headEnd/>
              <a:tailEnd/>
            </a:ln>
            <a:effectLst>
              <a:outerShdw dist="107763" dir="2700000" algn="ctr" rotWithShape="0">
                <a:schemeClr val="bg2">
                  <a:alpha val="50000"/>
                </a:schemeClr>
              </a:outerShdw>
            </a:effectLst>
          </p:spPr>
          <p:txBody>
            <a:bodyPr wrap="none" lIns="0" tIns="0" rIns="0" bIns="0" anchor="ct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备份时</a:t>
              </a:r>
            </a:p>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数据库</a:t>
              </a:r>
            </a:p>
          </p:txBody>
        </p:sp>
        <p:sp>
          <p:nvSpPr>
            <p:cNvPr id="1170441" name="AutoShape 9"/>
            <p:cNvSpPr>
              <a:spLocks noChangeArrowheads="1"/>
            </p:cNvSpPr>
            <p:nvPr/>
          </p:nvSpPr>
          <p:spPr bwMode="auto">
            <a:xfrm>
              <a:off x="7486229" y="3454667"/>
              <a:ext cx="1066800" cy="1219200"/>
            </a:xfrm>
            <a:prstGeom prst="can">
              <a:avLst>
                <a:gd name="adj" fmla="val 27069"/>
              </a:avLst>
            </a:prstGeom>
            <a:gradFill rotWithShape="1">
              <a:gsLst>
                <a:gs pos="0">
                  <a:srgbClr val="660066">
                    <a:gamma/>
                    <a:shade val="0"/>
                    <a:invGamma/>
                  </a:srgbClr>
                </a:gs>
                <a:gs pos="50000">
                  <a:srgbClr val="660066"/>
                </a:gs>
                <a:gs pos="100000">
                  <a:srgbClr val="660066">
                    <a:gamma/>
                    <a:shade val="0"/>
                    <a:invGamma/>
                  </a:srgbClr>
                </a:gs>
              </a:gsLst>
              <a:lin ang="18900000" scaled="1"/>
            </a:gradFill>
            <a:ln w="28575" cap="sq">
              <a:solidFill>
                <a:srgbClr val="CCFF66"/>
              </a:solidFill>
              <a:round/>
              <a:headEnd/>
              <a:tailEnd/>
            </a:ln>
            <a:effectLst>
              <a:outerShdw dist="107763" dir="2700000" algn="ctr" rotWithShape="0">
                <a:schemeClr val="bg2">
                  <a:alpha val="50000"/>
                </a:schemeClr>
              </a:outerShdw>
            </a:effectLst>
          </p:spPr>
          <p:txBody>
            <a:bodyPr wrap="none" lIns="0" tIns="0" rIns="0" bIns="0" anchor="ct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现在的</a:t>
              </a:r>
            </a:p>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数据库</a:t>
              </a:r>
            </a:p>
          </p:txBody>
        </p:sp>
        <p:sp>
          <p:nvSpPr>
            <p:cNvPr id="1170442" name="AutoShape 10"/>
            <p:cNvSpPr>
              <a:spLocks noChangeArrowheads="1"/>
            </p:cNvSpPr>
            <p:nvPr/>
          </p:nvSpPr>
          <p:spPr bwMode="auto">
            <a:xfrm>
              <a:off x="3741316" y="5487089"/>
              <a:ext cx="1066800" cy="1079500"/>
            </a:xfrm>
            <a:prstGeom prst="can">
              <a:avLst>
                <a:gd name="adj" fmla="val 23967"/>
              </a:avLst>
            </a:prstGeom>
            <a:gradFill rotWithShape="1">
              <a:gsLst>
                <a:gs pos="0">
                  <a:schemeClr val="bg1">
                    <a:gamma/>
                    <a:shade val="0"/>
                    <a:invGamma/>
                  </a:schemeClr>
                </a:gs>
                <a:gs pos="50000">
                  <a:schemeClr val="bg1"/>
                </a:gs>
                <a:gs pos="100000">
                  <a:schemeClr val="bg1">
                    <a:gamma/>
                    <a:shade val="0"/>
                    <a:invGamma/>
                  </a:schemeClr>
                </a:gs>
              </a:gsLst>
              <a:lin ang="18900000" scaled="1"/>
            </a:gradFill>
            <a:ln w="28575" cap="sq">
              <a:solidFill>
                <a:srgbClr val="CCFF66"/>
              </a:solidFill>
              <a:round/>
              <a:headEnd/>
              <a:tailEnd/>
            </a:ln>
            <a:effectLst>
              <a:outerShdw dist="107763" dir="2700000" algn="ctr" rotWithShape="0">
                <a:schemeClr val="bg2">
                  <a:alpha val="50000"/>
                </a:schemeClr>
              </a:outerShdw>
            </a:effectLst>
          </p:spPr>
          <p:txBody>
            <a:bodyPr wrap="none" lIns="0" tIns="0" rIns="0" bIns="0" anchor="ct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数据库</a:t>
              </a:r>
            </a:p>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备份</a:t>
              </a:r>
            </a:p>
          </p:txBody>
        </p:sp>
        <p:sp>
          <p:nvSpPr>
            <p:cNvPr id="1170443" name="Line 11"/>
            <p:cNvSpPr>
              <a:spLocks noChangeShapeType="1"/>
            </p:cNvSpPr>
            <p:nvPr/>
          </p:nvSpPr>
          <p:spPr bwMode="auto">
            <a:xfrm>
              <a:off x="4965280" y="4102367"/>
              <a:ext cx="2376487" cy="0"/>
            </a:xfrm>
            <a:prstGeom prst="line">
              <a:avLst/>
            </a:prstGeom>
            <a:noFill/>
            <a:ln w="5715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70444" name="Line 12"/>
            <p:cNvSpPr>
              <a:spLocks noChangeShapeType="1"/>
            </p:cNvSpPr>
            <p:nvPr/>
          </p:nvSpPr>
          <p:spPr bwMode="auto">
            <a:xfrm>
              <a:off x="2588791" y="4102367"/>
              <a:ext cx="1079500" cy="0"/>
            </a:xfrm>
            <a:prstGeom prst="line">
              <a:avLst/>
            </a:prstGeom>
            <a:noFill/>
            <a:ln w="57150" cap="sq">
              <a:solidFill>
                <a:schemeClr val="tx1"/>
              </a:solidFill>
              <a:round/>
              <a:headEnd/>
              <a:tailEnd type="triangle" w="med" len="med"/>
            </a:ln>
            <a:effectLst/>
          </p:spPr>
          <p:txBody>
            <a:bodyPr wrap="none" lIns="0" tIns="0" rIns="0" bIns="0" anchor="ctr"/>
            <a:lstStyle/>
            <a:p>
              <a:pPr>
                <a:defRPr/>
              </a:pPr>
              <a:endParaRPr lang="zh-CN" altLang="en-US"/>
            </a:p>
          </p:txBody>
        </p:sp>
        <p:sp>
          <p:nvSpPr>
            <p:cNvPr id="1170445" name="Rectangle 13"/>
            <p:cNvSpPr>
              <a:spLocks noChangeArrowheads="1"/>
            </p:cNvSpPr>
            <p:nvPr/>
          </p:nvSpPr>
          <p:spPr bwMode="auto">
            <a:xfrm>
              <a:off x="2733255" y="3597543"/>
              <a:ext cx="663575" cy="396875"/>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运行</a:t>
              </a:r>
            </a:p>
          </p:txBody>
        </p:sp>
        <p:sp>
          <p:nvSpPr>
            <p:cNvPr id="1170446" name="Rectangle 14"/>
            <p:cNvSpPr>
              <a:spLocks noChangeArrowheads="1"/>
            </p:cNvSpPr>
            <p:nvPr/>
          </p:nvSpPr>
          <p:spPr bwMode="auto">
            <a:xfrm>
              <a:off x="5757442" y="3597543"/>
              <a:ext cx="663575" cy="396875"/>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运行</a:t>
              </a:r>
            </a:p>
          </p:txBody>
        </p:sp>
        <p:sp>
          <p:nvSpPr>
            <p:cNvPr id="1170447" name="Freeform 15"/>
            <p:cNvSpPr>
              <a:spLocks/>
            </p:cNvSpPr>
            <p:nvPr/>
          </p:nvSpPr>
          <p:spPr bwMode="auto">
            <a:xfrm>
              <a:off x="3165054" y="4640530"/>
              <a:ext cx="519112" cy="1223962"/>
            </a:xfrm>
            <a:custGeom>
              <a:avLst/>
              <a:gdLst/>
              <a:ahLst/>
              <a:cxnLst>
                <a:cxn ang="0">
                  <a:pos x="327" y="0"/>
                </a:cxn>
                <a:cxn ang="0">
                  <a:pos x="93" y="203"/>
                </a:cxn>
                <a:cxn ang="0">
                  <a:pos x="4" y="414"/>
                </a:cxn>
                <a:cxn ang="0">
                  <a:pos x="69" y="601"/>
                </a:cxn>
                <a:cxn ang="0">
                  <a:pos x="288" y="771"/>
                </a:cxn>
              </a:cxnLst>
              <a:rect l="0" t="0" r="r" b="b"/>
              <a:pathLst>
                <a:path w="327" h="771">
                  <a:moveTo>
                    <a:pt x="327" y="0"/>
                  </a:moveTo>
                  <a:cubicBezTo>
                    <a:pt x="288" y="32"/>
                    <a:pt x="147" y="134"/>
                    <a:pt x="93" y="203"/>
                  </a:cubicBezTo>
                  <a:cubicBezTo>
                    <a:pt x="36" y="253"/>
                    <a:pt x="8" y="348"/>
                    <a:pt x="4" y="414"/>
                  </a:cubicBezTo>
                  <a:cubicBezTo>
                    <a:pt x="0" y="480"/>
                    <a:pt x="22" y="542"/>
                    <a:pt x="69" y="601"/>
                  </a:cubicBezTo>
                  <a:cubicBezTo>
                    <a:pt x="116" y="660"/>
                    <a:pt x="243" y="736"/>
                    <a:pt x="288" y="771"/>
                  </a:cubicBezTo>
                </a:path>
              </a:pathLst>
            </a:custGeom>
            <a:noFill/>
            <a:ln w="57150" cap="sq" cmpd="sng">
              <a:solidFill>
                <a:schemeClr val="tx1"/>
              </a:solidFill>
              <a:round/>
              <a:headEnd/>
              <a:tailEnd type="triangle" w="med" len="med"/>
            </a:ln>
            <a:effectLst/>
          </p:spPr>
          <p:txBody>
            <a:bodyPr wrap="none" lIns="0" tIns="0" rIns="0" bIns="0" anchor="ctr"/>
            <a:lstStyle/>
            <a:p>
              <a:pPr>
                <a:defRPr/>
              </a:pPr>
              <a:endParaRPr lang="zh-CN" altLang="en-US"/>
            </a:p>
          </p:txBody>
        </p:sp>
        <p:pic>
          <p:nvPicPr>
            <p:cNvPr id="35853" name="Picture 16" descr="u=337435896,3238493708&amp;gp=1">
              <a:hlinkClick r:id="rId3"/>
            </p:cNvPr>
            <p:cNvPicPr>
              <a:picLocks noChangeAspect="1" noChangeArrowheads="1"/>
            </p:cNvPicPr>
            <p:nvPr/>
          </p:nvPicPr>
          <p:blipFill>
            <a:blip r:embed="rId4">
              <a:clrChange>
                <a:clrFrom>
                  <a:srgbClr val="6D6D91"/>
                </a:clrFrom>
                <a:clrTo>
                  <a:srgbClr val="6D6D91">
                    <a:alpha val="0"/>
                  </a:srgbClr>
                </a:clrTo>
              </a:clrChange>
              <a:extLst>
                <a:ext uri="{28A0092B-C50C-407E-A947-70E740481C1C}">
                  <a14:useLocalDpi xmlns:a14="http://schemas.microsoft.com/office/drawing/2010/main" val="0"/>
                </a:ext>
              </a:extLst>
            </a:blip>
            <a:srcRect/>
            <a:stretch>
              <a:fillRect/>
            </a:stretch>
          </p:blipFill>
          <p:spPr bwMode="auto">
            <a:xfrm>
              <a:off x="7473530" y="5110431"/>
              <a:ext cx="4730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0449" name="Rectangle 17"/>
            <p:cNvSpPr>
              <a:spLocks noChangeArrowheads="1"/>
            </p:cNvSpPr>
            <p:nvPr/>
          </p:nvSpPr>
          <p:spPr bwMode="auto">
            <a:xfrm>
              <a:off x="6681367" y="4892943"/>
              <a:ext cx="663575" cy="396875"/>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意外</a:t>
              </a:r>
            </a:p>
          </p:txBody>
        </p:sp>
        <p:sp>
          <p:nvSpPr>
            <p:cNvPr id="1170450" name="Freeform 18"/>
            <p:cNvSpPr>
              <a:spLocks/>
            </p:cNvSpPr>
            <p:nvPr/>
          </p:nvSpPr>
          <p:spPr bwMode="auto">
            <a:xfrm flipH="1" flipV="1">
              <a:off x="5038304" y="4640530"/>
              <a:ext cx="519112" cy="1223962"/>
            </a:xfrm>
            <a:custGeom>
              <a:avLst/>
              <a:gdLst/>
              <a:ahLst/>
              <a:cxnLst>
                <a:cxn ang="0">
                  <a:pos x="327" y="0"/>
                </a:cxn>
                <a:cxn ang="0">
                  <a:pos x="93" y="203"/>
                </a:cxn>
                <a:cxn ang="0">
                  <a:pos x="4" y="414"/>
                </a:cxn>
                <a:cxn ang="0">
                  <a:pos x="69" y="601"/>
                </a:cxn>
                <a:cxn ang="0">
                  <a:pos x="288" y="771"/>
                </a:cxn>
              </a:cxnLst>
              <a:rect l="0" t="0" r="r" b="b"/>
              <a:pathLst>
                <a:path w="327" h="771">
                  <a:moveTo>
                    <a:pt x="327" y="0"/>
                  </a:moveTo>
                  <a:cubicBezTo>
                    <a:pt x="288" y="32"/>
                    <a:pt x="147" y="134"/>
                    <a:pt x="93" y="203"/>
                  </a:cubicBezTo>
                  <a:cubicBezTo>
                    <a:pt x="36" y="253"/>
                    <a:pt x="8" y="348"/>
                    <a:pt x="4" y="414"/>
                  </a:cubicBezTo>
                  <a:cubicBezTo>
                    <a:pt x="0" y="480"/>
                    <a:pt x="22" y="542"/>
                    <a:pt x="69" y="601"/>
                  </a:cubicBezTo>
                  <a:cubicBezTo>
                    <a:pt x="116" y="660"/>
                    <a:pt x="243" y="736"/>
                    <a:pt x="288" y="771"/>
                  </a:cubicBezTo>
                </a:path>
              </a:pathLst>
            </a:custGeom>
            <a:noFill/>
            <a:ln w="57150" cap="sq" cmpd="sng">
              <a:solidFill>
                <a:schemeClr val="tx1"/>
              </a:solidFill>
              <a:round/>
              <a:headEnd/>
              <a:tailEnd type="triangle" w="med" len="med"/>
            </a:ln>
            <a:effectLst/>
          </p:spPr>
          <p:txBody>
            <a:bodyPr wrap="none" lIns="0" tIns="0" rIns="0" bIns="0" anchor="ctr"/>
            <a:lstStyle/>
            <a:p>
              <a:pPr>
                <a:defRPr/>
              </a:pPr>
              <a:endParaRPr lang="zh-CN" altLang="en-US"/>
            </a:p>
          </p:txBody>
        </p:sp>
        <p:sp>
          <p:nvSpPr>
            <p:cNvPr id="1170451" name="Rectangle 19"/>
            <p:cNvSpPr>
              <a:spLocks noChangeArrowheads="1"/>
            </p:cNvSpPr>
            <p:nvPr/>
          </p:nvSpPr>
          <p:spPr bwMode="auto">
            <a:xfrm>
              <a:off x="2661817" y="4821505"/>
              <a:ext cx="360363" cy="793750"/>
            </a:xfrm>
            <a:prstGeom prst="rect">
              <a:avLst/>
            </a:prstGeom>
            <a:noFill/>
            <a:ln w="12700" cap="sq">
              <a:noFill/>
              <a:miter lim="800000"/>
              <a:headEnd/>
              <a:tailEnd/>
            </a:ln>
            <a:effectLst/>
          </p:spPr>
          <p:txBody>
            <a:bodyPr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备份</a:t>
              </a:r>
            </a:p>
          </p:txBody>
        </p:sp>
        <p:sp>
          <p:nvSpPr>
            <p:cNvPr id="1170452" name="Rectangle 20"/>
            <p:cNvSpPr>
              <a:spLocks noChangeArrowheads="1"/>
            </p:cNvSpPr>
            <p:nvPr/>
          </p:nvSpPr>
          <p:spPr bwMode="auto">
            <a:xfrm>
              <a:off x="5614567" y="4821505"/>
              <a:ext cx="360363" cy="793750"/>
            </a:xfrm>
            <a:prstGeom prst="rect">
              <a:avLst/>
            </a:prstGeom>
            <a:noFill/>
            <a:ln w="12700" cap="sq">
              <a:noFill/>
              <a:miter lim="800000"/>
              <a:headEnd/>
              <a:tailEnd/>
            </a:ln>
            <a:effectLst/>
          </p:spPr>
          <p:txBody>
            <a:bodyPr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恢复</a:t>
              </a:r>
            </a:p>
          </p:txBody>
        </p:sp>
        <p:sp>
          <p:nvSpPr>
            <p:cNvPr id="1170453" name="Freeform 21"/>
            <p:cNvSpPr>
              <a:spLocks/>
            </p:cNvSpPr>
            <p:nvPr/>
          </p:nvSpPr>
          <p:spPr bwMode="auto">
            <a:xfrm>
              <a:off x="6130504" y="5720030"/>
              <a:ext cx="1803400" cy="703262"/>
            </a:xfrm>
            <a:custGeom>
              <a:avLst/>
              <a:gdLst/>
              <a:ahLst/>
              <a:cxnLst>
                <a:cxn ang="0">
                  <a:pos x="1136" y="0"/>
                </a:cxn>
                <a:cxn ang="0">
                  <a:pos x="812" y="389"/>
                </a:cxn>
                <a:cxn ang="0">
                  <a:pos x="325" y="324"/>
                </a:cxn>
                <a:cxn ang="0">
                  <a:pos x="0" y="0"/>
                </a:cxn>
              </a:cxnLst>
              <a:rect l="0" t="0" r="r" b="b"/>
              <a:pathLst>
                <a:path w="1136" h="443">
                  <a:moveTo>
                    <a:pt x="1136" y="0"/>
                  </a:moveTo>
                  <a:cubicBezTo>
                    <a:pt x="1085" y="65"/>
                    <a:pt x="947" y="335"/>
                    <a:pt x="812" y="389"/>
                  </a:cubicBezTo>
                  <a:cubicBezTo>
                    <a:pt x="677" y="443"/>
                    <a:pt x="460" y="389"/>
                    <a:pt x="325" y="324"/>
                  </a:cubicBezTo>
                  <a:cubicBezTo>
                    <a:pt x="190" y="259"/>
                    <a:pt x="68" y="67"/>
                    <a:pt x="0" y="0"/>
                  </a:cubicBezTo>
                </a:path>
              </a:pathLst>
            </a:custGeom>
            <a:noFill/>
            <a:ln w="57150" cap="flat" cmpd="sng">
              <a:solidFill>
                <a:schemeClr val="tx1"/>
              </a:solidFill>
              <a:prstDash val="sysDot"/>
              <a:round/>
              <a:headEnd/>
              <a:tailEnd type="triangle" w="med" len="med"/>
            </a:ln>
            <a:effectLst/>
          </p:spPr>
          <p:txBody>
            <a:bodyPr wrap="none" lIns="0" tIns="0" rIns="0" bIns="0" anchor="ctr"/>
            <a:lstStyle/>
            <a:p>
              <a:pPr>
                <a:defRPr/>
              </a:pPr>
              <a:endParaRPr lang="zh-CN" altLang="en-US"/>
            </a:p>
          </p:txBody>
        </p:sp>
        <p:sp>
          <p:nvSpPr>
            <p:cNvPr id="1170454" name="Freeform 22"/>
            <p:cNvSpPr>
              <a:spLocks/>
            </p:cNvSpPr>
            <p:nvPr/>
          </p:nvSpPr>
          <p:spPr bwMode="auto">
            <a:xfrm>
              <a:off x="4908130" y="3126055"/>
              <a:ext cx="2574925" cy="417512"/>
            </a:xfrm>
            <a:custGeom>
              <a:avLst/>
              <a:gdLst/>
              <a:ahLst/>
              <a:cxnLst>
                <a:cxn ang="0">
                  <a:pos x="1622" y="238"/>
                </a:cxn>
                <a:cxn ang="0">
                  <a:pos x="1249" y="52"/>
                </a:cxn>
                <a:cxn ang="0">
                  <a:pos x="438" y="35"/>
                </a:cxn>
                <a:cxn ang="0">
                  <a:pos x="0" y="263"/>
                </a:cxn>
              </a:cxnLst>
              <a:rect l="0" t="0" r="r" b="b"/>
              <a:pathLst>
                <a:path w="1622" h="263">
                  <a:moveTo>
                    <a:pt x="1622" y="238"/>
                  </a:moveTo>
                  <a:cubicBezTo>
                    <a:pt x="1560" y="207"/>
                    <a:pt x="1446" y="86"/>
                    <a:pt x="1249" y="52"/>
                  </a:cubicBezTo>
                  <a:cubicBezTo>
                    <a:pt x="1052" y="18"/>
                    <a:pt x="646" y="0"/>
                    <a:pt x="438" y="35"/>
                  </a:cubicBezTo>
                  <a:cubicBezTo>
                    <a:pt x="230" y="70"/>
                    <a:pt x="91" y="216"/>
                    <a:pt x="0" y="263"/>
                  </a:cubicBezTo>
                </a:path>
              </a:pathLst>
            </a:custGeom>
            <a:noFill/>
            <a:ln w="57150" cap="flat" cmpd="sng">
              <a:solidFill>
                <a:schemeClr val="tx1"/>
              </a:solidFill>
              <a:prstDash val="sysDot"/>
              <a:round/>
              <a:headEnd/>
              <a:tailEnd type="triangle" w="med" len="med"/>
            </a:ln>
            <a:effectLst/>
          </p:spPr>
          <p:txBody>
            <a:bodyPr wrap="none" lIns="0" tIns="0" rIns="0" bIns="0" anchor="ctr"/>
            <a:lstStyle/>
            <a:p>
              <a:pPr>
                <a:defRPr/>
              </a:pPr>
              <a:endParaRPr lang="zh-CN" altLang="en-US"/>
            </a:p>
          </p:txBody>
        </p:sp>
        <p:sp>
          <p:nvSpPr>
            <p:cNvPr id="1170455" name="Rectangle 23"/>
            <p:cNvSpPr>
              <a:spLocks noChangeArrowheads="1"/>
            </p:cNvSpPr>
            <p:nvPr/>
          </p:nvSpPr>
          <p:spPr bwMode="auto">
            <a:xfrm>
              <a:off x="5384380" y="2660918"/>
              <a:ext cx="1658937" cy="396875"/>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600" b="1">
                  <a:effectLst>
                    <a:outerShdw blurRad="38100" dist="38100" dir="2700000" algn="tl">
                      <a:srgbClr val="000000"/>
                    </a:outerShdw>
                  </a:effectLst>
                </a:rPr>
                <a:t>再回到从前</a:t>
              </a:r>
              <a:endParaRPr lang="en-US" altLang="zh-CN" sz="2600" b="1">
                <a:effectLst>
                  <a:outerShdw blurRad="38100" dist="38100" dir="2700000" algn="tl">
                    <a:srgbClr val="000000"/>
                  </a:outerShdw>
                </a:effectLst>
              </a:endParaRPr>
            </a:p>
          </p:txBody>
        </p:sp>
        <p:pic>
          <p:nvPicPr>
            <p:cNvPr id="35861" name="Picture 24" descr="32449025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6766" y="5254892"/>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random/>
    <p:sndAc>
      <p:stSnd>
        <p:snd r:embed="rId2" name="arrow.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1055440" y="86488"/>
            <a:ext cx="2710211"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en-US" sz="4000" b="1" kern="1200" dirty="0">
                <a:solidFill>
                  <a:srgbClr val="FFFFCC"/>
                </a:solidFill>
                <a:effectLst>
                  <a:outerShdw blurRad="38100" dist="38100" dir="2700000" algn="tl">
                    <a:srgbClr val="000000"/>
                  </a:outerShdw>
                </a:effectLst>
                <a:latin typeface="Arial" pitchFamily="34" charset="0"/>
              </a:rPr>
              <a:t>数据库</a:t>
            </a:r>
            <a:r>
              <a:rPr kumimoji="1" lang="zh-CN" altLang="zh-CN" sz="4000" b="1" kern="1200" dirty="0">
                <a:solidFill>
                  <a:srgbClr val="FFFFCC"/>
                </a:solidFill>
                <a:effectLst>
                  <a:outerShdw blurRad="38100" dist="38100" dir="2700000" algn="tl">
                    <a:srgbClr val="000000"/>
                  </a:outerShdw>
                </a:effectLst>
                <a:latin typeface="Arial" pitchFamily="34" charset="0"/>
              </a:rPr>
              <a:t>故障</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78628" name="Rectangle 4"/>
          <p:cNvSpPr>
            <a:spLocks noGrp="1" noChangeArrowheads="1"/>
          </p:cNvSpPr>
          <p:nvPr>
            <p:ph idx="1"/>
          </p:nvPr>
        </p:nvSpPr>
        <p:spPr>
          <a:xfrm>
            <a:off x="718271" y="1052736"/>
            <a:ext cx="10755457" cy="2463800"/>
          </a:xfrm>
        </p:spPr>
        <p:txBody>
          <a:bodyPr/>
          <a:lstStyle/>
          <a:p>
            <a:pPr marL="266700" indent="-266700" eaLnBrk="1" hangingPunct="1">
              <a:spcBef>
                <a:spcPct val="10000"/>
              </a:spcBef>
              <a:spcAft>
                <a:spcPct val="0"/>
              </a:spcAft>
              <a:buClrTx/>
              <a:buSzPct val="80000"/>
              <a:buFontTx/>
              <a:buChar char="•"/>
              <a:defRPr/>
            </a:pPr>
            <a:r>
              <a:rPr kumimoji="1" lang="zh-CN" altLang="en-US" dirty="0">
                <a:solidFill>
                  <a:srgbClr val="00FFFF"/>
                </a:solidFill>
                <a:latin typeface="楷体_GB2312" pitchFamily="49" charset="-122"/>
              </a:rPr>
              <a:t>事务故障</a:t>
            </a:r>
          </a:p>
          <a:p>
            <a:pPr marL="266700" indent="-266700" eaLnBrk="1" hangingPunct="1">
              <a:spcBef>
                <a:spcPct val="10000"/>
              </a:spcBef>
              <a:spcAft>
                <a:spcPct val="0"/>
              </a:spcAft>
              <a:buClrTx/>
              <a:buSzPct val="80000"/>
              <a:buNone/>
              <a:defRPr/>
            </a:pPr>
            <a:r>
              <a:rPr kumimoji="1" lang="zh-CN" altLang="en-US" dirty="0">
                <a:solidFill>
                  <a:srgbClr val="000000"/>
                </a:solidFill>
                <a:effectLst>
                  <a:outerShdw blurRad="38100" dist="38100" dir="2700000" algn="tl">
                    <a:srgbClr val="FFFFFF"/>
                  </a:outerShdw>
                </a:effectLst>
                <a:latin typeface="楷体_GB2312" pitchFamily="49" charset="-122"/>
              </a:rPr>
              <a:t>	</a:t>
            </a:r>
            <a:r>
              <a:rPr kumimoji="1" lang="zh-CN" altLang="en-US" sz="3000" dirty="0">
                <a:latin typeface="楷体_GB2312" pitchFamily="49" charset="-122"/>
              </a:rPr>
              <a:t>事务在运行过程中由于运算溢出、</a:t>
            </a:r>
            <a:r>
              <a:rPr kumimoji="1" lang="en-US" altLang="zh-CN" sz="3000" dirty="0">
                <a:latin typeface="楷体_GB2312" pitchFamily="49" charset="-122"/>
              </a:rPr>
              <a:t>I/O</a:t>
            </a:r>
            <a:r>
              <a:rPr kumimoji="1" lang="zh-CN" altLang="en-US" sz="3000" dirty="0">
                <a:latin typeface="楷体_GB2312" pitchFamily="49" charset="-122"/>
              </a:rPr>
              <a:t>错误、事务死锁等原因使该事务非正常终止。</a:t>
            </a:r>
          </a:p>
          <a:p>
            <a:pPr marL="266700" indent="-266700" eaLnBrk="1" hangingPunct="1">
              <a:spcBef>
                <a:spcPct val="50000"/>
              </a:spcBef>
              <a:spcAft>
                <a:spcPct val="0"/>
              </a:spcAft>
              <a:buClrTx/>
              <a:buSzPct val="80000"/>
              <a:buFontTx/>
              <a:buChar char="•"/>
              <a:defRPr/>
            </a:pPr>
            <a:r>
              <a:rPr kumimoji="1" lang="zh-CN" altLang="en-US" dirty="0">
                <a:solidFill>
                  <a:srgbClr val="00FFFF"/>
                </a:solidFill>
                <a:latin typeface="楷体_GB2312" pitchFamily="49" charset="-122"/>
              </a:rPr>
              <a:t>系统故障</a:t>
            </a:r>
          </a:p>
          <a:p>
            <a:pPr marL="266700" indent="-266700" eaLnBrk="1" hangingPunct="1">
              <a:spcBef>
                <a:spcPct val="10000"/>
              </a:spcBef>
              <a:spcAft>
                <a:spcPct val="0"/>
              </a:spcAft>
              <a:buClrTx/>
              <a:buSzPct val="80000"/>
              <a:buNone/>
              <a:defRPr/>
            </a:pPr>
            <a:r>
              <a:rPr kumimoji="1" lang="zh-CN" altLang="en-US" dirty="0">
                <a:latin typeface="楷体_GB2312" pitchFamily="49" charset="-122"/>
              </a:rPr>
              <a:t>	</a:t>
            </a:r>
            <a:r>
              <a:rPr kumimoji="1" lang="zh-CN" altLang="en-US" sz="3000" dirty="0">
                <a:latin typeface="楷体_GB2312" pitchFamily="49" charset="-122"/>
              </a:rPr>
              <a:t>系统在运行过程中由于</a:t>
            </a:r>
            <a:r>
              <a:rPr kumimoji="1" lang="en-US" altLang="zh-CN" sz="3000" dirty="0">
                <a:latin typeface="楷体_GB2312" pitchFamily="49" charset="-122"/>
              </a:rPr>
              <a:t>CPU</a:t>
            </a:r>
            <a:r>
              <a:rPr kumimoji="1" lang="zh-CN" altLang="en-US" sz="3000" dirty="0">
                <a:latin typeface="楷体_GB2312" pitchFamily="49" charset="-122"/>
              </a:rPr>
              <a:t>故障、操作系统出错、</a:t>
            </a:r>
            <a:r>
              <a:rPr kumimoji="1" lang="en-US" altLang="zh-CN" sz="3000" dirty="0">
                <a:latin typeface="楷体_GB2312" pitchFamily="49" charset="-122"/>
              </a:rPr>
              <a:t>DBMS</a:t>
            </a:r>
            <a:r>
              <a:rPr kumimoji="1" lang="zh-CN" altLang="en-US" sz="3000" dirty="0">
                <a:latin typeface="楷体_GB2312" pitchFamily="49" charset="-122"/>
              </a:rPr>
              <a:t>代码错误、突然断电等原因造成系统停止运转，致使所有正在运行的事务非正常终止。</a:t>
            </a:r>
          </a:p>
          <a:p>
            <a:pPr marL="266700" indent="-266700" eaLnBrk="1" hangingPunct="1">
              <a:spcBef>
                <a:spcPct val="50000"/>
              </a:spcBef>
              <a:spcAft>
                <a:spcPct val="0"/>
              </a:spcAft>
              <a:buClrTx/>
              <a:buSzPct val="80000"/>
              <a:buFontTx/>
              <a:buChar char="•"/>
              <a:defRPr/>
            </a:pPr>
            <a:r>
              <a:rPr kumimoji="1" lang="zh-CN" altLang="en-US" dirty="0">
                <a:solidFill>
                  <a:srgbClr val="00FFFF"/>
                </a:solidFill>
                <a:latin typeface="楷体_GB2312" pitchFamily="49" charset="-122"/>
              </a:rPr>
              <a:t>介质故障：</a:t>
            </a:r>
          </a:p>
          <a:p>
            <a:pPr marL="266700" indent="-266700" eaLnBrk="1" hangingPunct="1">
              <a:spcBef>
                <a:spcPct val="10000"/>
              </a:spcBef>
              <a:spcAft>
                <a:spcPct val="0"/>
              </a:spcAft>
              <a:buClrTx/>
              <a:buSzPct val="80000"/>
              <a:buNone/>
              <a:defRPr/>
            </a:pPr>
            <a:r>
              <a:rPr kumimoji="1" lang="zh-CN" altLang="en-US" dirty="0">
                <a:latin typeface="楷体_GB2312" pitchFamily="49" charset="-122"/>
              </a:rPr>
              <a:t>	</a:t>
            </a:r>
            <a:r>
              <a:rPr kumimoji="1" lang="zh-CN" altLang="en-US" sz="3000" dirty="0">
                <a:latin typeface="楷体_GB2312" pitchFamily="49" charset="-122"/>
              </a:rPr>
              <a:t>系统在运行过程中由于辅助存储器介质受到破坏使存储其中的数据部分丢失或全部丢失。</a:t>
            </a:r>
          </a:p>
        </p:txBody>
      </p:sp>
      <p:sp>
        <p:nvSpPr>
          <p:cNvPr id="36869" name="Rectangle 5"/>
          <p:cNvSpPr>
            <a:spLocks noChangeArrowheads="1"/>
          </p:cNvSpPr>
          <p:nvPr/>
        </p:nvSpPr>
        <p:spPr bwMode="auto">
          <a:xfrm>
            <a:off x="5447928" y="370393"/>
            <a:ext cx="3727649" cy="954107"/>
          </a:xfrm>
          <a:prstGeom prst="rect">
            <a:avLst/>
          </a:prstGeom>
          <a:solidFill>
            <a:srgbClr val="0000FF"/>
          </a:solidFill>
          <a:ln w="19050" algn="ctr">
            <a:solidFill>
              <a:srgbClr val="CCFF33"/>
            </a:solidFill>
            <a:miter lim="800000"/>
            <a:headEnd/>
            <a:tailEnd/>
          </a:ln>
          <a:effectLst>
            <a:outerShdw dist="35921" dir="2700000" algn="ctr" rotWithShape="0">
              <a:schemeClr val="bg2"/>
            </a:outerShdw>
          </a:effectLst>
        </p:spPr>
        <p:txBody>
          <a:bodyPr wrap="square">
            <a:spAutoFit/>
          </a:bodyPr>
          <a:lstStyle/>
          <a:p>
            <a:pPr marL="358775" indent="-358775" algn="ctr">
              <a:spcAft>
                <a:spcPct val="60000"/>
              </a:spcAft>
              <a:buClr>
                <a:srgbClr val="66FF33"/>
              </a:buClr>
              <a:buSzPct val="85000"/>
            </a:pPr>
            <a:r>
              <a:rPr kumimoji="0" lang="zh-CN" altLang="en-US" sz="2800" dirty="0">
                <a:solidFill>
                  <a:srgbClr val="FFFF00"/>
                </a:solidFill>
                <a:effectLst/>
              </a:rPr>
              <a:t>任何一种故障都会引起数据的不一致！</a:t>
            </a:r>
          </a:p>
        </p:txBody>
      </p:sp>
    </p:spTree>
  </p:cSld>
  <p:clrMapOvr>
    <a:masterClrMapping/>
  </p:clrMapOvr>
  <p:transition spd="med">
    <p:random/>
    <p:sndAc>
      <p:stSnd>
        <p:snd r:embed="rId2" name="arrow.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1055440" y="78310"/>
            <a:ext cx="2710211"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zh-CN" sz="4000" b="1" kern="1200" dirty="0">
                <a:solidFill>
                  <a:srgbClr val="FFFFCC"/>
                </a:solidFill>
                <a:effectLst>
                  <a:outerShdw blurRad="38100" dist="38100" dir="2700000" algn="tl">
                    <a:srgbClr val="000000"/>
                  </a:outerShdw>
                </a:effectLst>
                <a:latin typeface="Arial" pitchFamily="34" charset="0"/>
              </a:rPr>
              <a:t>恢复</a:t>
            </a:r>
            <a:r>
              <a:rPr kumimoji="1" lang="zh-CN" altLang="en-US" sz="4000" b="1" kern="1200" dirty="0">
                <a:solidFill>
                  <a:srgbClr val="FFFFCC"/>
                </a:solidFill>
                <a:effectLst>
                  <a:outerShdw blurRad="38100" dist="38100" dir="2700000" algn="tl">
                    <a:srgbClr val="000000"/>
                  </a:outerShdw>
                </a:effectLst>
                <a:latin typeface="Arial" pitchFamily="34" charset="0"/>
              </a:rPr>
              <a:t>的原理</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71460" name="Rectangle 4"/>
          <p:cNvSpPr>
            <a:spLocks noGrp="1" noChangeArrowheads="1"/>
          </p:cNvSpPr>
          <p:nvPr>
            <p:ph idx="1"/>
          </p:nvPr>
        </p:nvSpPr>
        <p:spPr>
          <a:xfrm>
            <a:off x="684212" y="1011348"/>
            <a:ext cx="10740378" cy="2463800"/>
          </a:xfrm>
        </p:spPr>
        <p:txBody>
          <a:bodyPr/>
          <a:lstStyle/>
          <a:p>
            <a:pPr eaLnBrk="1" hangingPunct="1">
              <a:spcBef>
                <a:spcPts val="0"/>
              </a:spcBef>
              <a:spcAft>
                <a:spcPts val="1800"/>
              </a:spcAft>
              <a:buClrTx/>
              <a:buSzPct val="80000"/>
              <a:buFontTx/>
              <a:buChar char="•"/>
              <a:defRPr/>
            </a:pPr>
            <a:r>
              <a:rPr kumimoji="1" lang="zh-CN" altLang="en-US" dirty="0">
                <a:latin typeface="楷体_GB2312" pitchFamily="49" charset="-122"/>
              </a:rPr>
              <a:t>利用数据冗余技术将系统恢复到故障前的正常状态。</a:t>
            </a:r>
          </a:p>
          <a:p>
            <a:pPr eaLnBrk="1" hangingPunct="1">
              <a:spcBef>
                <a:spcPts val="0"/>
              </a:spcBef>
              <a:spcAft>
                <a:spcPts val="1800"/>
              </a:spcAft>
              <a:buClrTx/>
              <a:buSzPct val="80000"/>
              <a:buFontTx/>
              <a:buChar char="•"/>
              <a:defRPr/>
            </a:pPr>
            <a:r>
              <a:rPr kumimoji="1" lang="zh-CN" altLang="en-US" dirty="0">
                <a:latin typeface="楷体_GB2312" pitchFamily="49" charset="-122"/>
              </a:rPr>
              <a:t>恢复是否行之有效是衡量系统性能优劣的重要指标。</a:t>
            </a:r>
          </a:p>
        </p:txBody>
      </p:sp>
      <p:sp>
        <p:nvSpPr>
          <p:cNvPr id="1171496" name="AutoShape 40"/>
          <p:cNvSpPr>
            <a:spLocks noChangeArrowheads="1"/>
          </p:cNvSpPr>
          <p:nvPr/>
        </p:nvSpPr>
        <p:spPr bwMode="auto">
          <a:xfrm>
            <a:off x="4800600" y="2708275"/>
            <a:ext cx="1066800" cy="1079500"/>
          </a:xfrm>
          <a:prstGeom prst="can">
            <a:avLst>
              <a:gd name="adj" fmla="val 23967"/>
            </a:avLst>
          </a:prstGeom>
          <a:gradFill rotWithShape="1">
            <a:gsLst>
              <a:gs pos="0">
                <a:srgbClr val="008000">
                  <a:gamma/>
                  <a:shade val="0"/>
                  <a:invGamma/>
                </a:srgbClr>
              </a:gs>
              <a:gs pos="50000">
                <a:srgbClr val="008000"/>
              </a:gs>
              <a:gs pos="100000">
                <a:srgbClr val="008000">
                  <a:gamma/>
                  <a:shade val="0"/>
                  <a:invGamma/>
                </a:srgbClr>
              </a:gs>
            </a:gsLst>
            <a:lin ang="18900000" scaled="1"/>
          </a:gradFill>
          <a:ln w="28575" cap="sq">
            <a:solidFill>
              <a:srgbClr val="CCFF66"/>
            </a:solidFill>
            <a:round/>
            <a:headEnd/>
            <a:tailEnd/>
          </a:ln>
          <a:effectLst>
            <a:outerShdw dist="107763" dir="2700000" algn="ctr" rotWithShape="0">
              <a:schemeClr val="bg2">
                <a:alpha val="50000"/>
              </a:schemeClr>
            </a:outerShdw>
          </a:effectLst>
        </p:spPr>
        <p:txBody>
          <a:bodyPr wrap="none" lIns="0" tIns="0" rIns="0" bIns="0" anchor="ct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备份点</a:t>
            </a:r>
          </a:p>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数据库</a:t>
            </a:r>
          </a:p>
        </p:txBody>
      </p:sp>
      <p:sp>
        <p:nvSpPr>
          <p:cNvPr id="1171497" name="AutoShape 41"/>
          <p:cNvSpPr>
            <a:spLocks noChangeArrowheads="1"/>
          </p:cNvSpPr>
          <p:nvPr/>
        </p:nvSpPr>
        <p:spPr bwMode="auto">
          <a:xfrm>
            <a:off x="7462838" y="2708275"/>
            <a:ext cx="1066800" cy="1219200"/>
          </a:xfrm>
          <a:prstGeom prst="can">
            <a:avLst>
              <a:gd name="adj" fmla="val 27069"/>
            </a:avLst>
          </a:prstGeom>
          <a:gradFill rotWithShape="1">
            <a:gsLst>
              <a:gs pos="0">
                <a:srgbClr val="660066">
                  <a:gamma/>
                  <a:shade val="0"/>
                  <a:invGamma/>
                </a:srgbClr>
              </a:gs>
              <a:gs pos="50000">
                <a:srgbClr val="660066"/>
              </a:gs>
              <a:gs pos="100000">
                <a:srgbClr val="660066">
                  <a:gamma/>
                  <a:shade val="0"/>
                  <a:invGamma/>
                </a:srgbClr>
              </a:gs>
            </a:gsLst>
            <a:lin ang="18900000" scaled="1"/>
          </a:gradFill>
          <a:ln w="28575" cap="sq">
            <a:solidFill>
              <a:srgbClr val="CCFF66"/>
            </a:solidFill>
            <a:round/>
            <a:headEnd/>
            <a:tailEnd/>
          </a:ln>
          <a:effectLst>
            <a:outerShdw dist="107763" dir="2700000" algn="ctr" rotWithShape="0">
              <a:schemeClr val="bg2">
                <a:alpha val="50000"/>
              </a:schemeClr>
            </a:outerShdw>
          </a:effectLst>
        </p:spPr>
        <p:txBody>
          <a:bodyPr wrap="none" lIns="0" tIns="0" rIns="0" bIns="0" anchor="ctr"/>
          <a:lstStyle/>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故障点</a:t>
            </a:r>
          </a:p>
          <a:p>
            <a:pPr algn="ctr">
              <a:spcAft>
                <a:spcPct val="0"/>
              </a:spcAft>
              <a:buSzTx/>
              <a:buFontTx/>
              <a:buNone/>
              <a:defRPr/>
            </a:pPr>
            <a:r>
              <a:rPr lang="zh-CN" altLang="en-US" sz="2400">
                <a:effectLst>
                  <a:outerShdw blurRad="38100" dist="38100" dir="2700000" algn="tl">
                    <a:srgbClr val="000000"/>
                  </a:outerShdw>
                </a:effectLst>
                <a:latin typeface="Times New Roman" pitchFamily="18" charset="0"/>
              </a:rPr>
              <a:t>数据库</a:t>
            </a:r>
          </a:p>
        </p:txBody>
      </p:sp>
      <p:sp>
        <p:nvSpPr>
          <p:cNvPr id="1171498" name="Line 42"/>
          <p:cNvSpPr>
            <a:spLocks noChangeShapeType="1"/>
          </p:cNvSpPr>
          <p:nvPr/>
        </p:nvSpPr>
        <p:spPr bwMode="auto">
          <a:xfrm>
            <a:off x="5915025" y="4271963"/>
            <a:ext cx="0" cy="1981200"/>
          </a:xfrm>
          <a:prstGeom prst="line">
            <a:avLst/>
          </a:prstGeom>
          <a:noFill/>
          <a:ln w="12700">
            <a:solidFill>
              <a:srgbClr val="00CC99"/>
            </a:solidFill>
            <a:prstDash val="lgDashDot"/>
            <a:round/>
            <a:headEnd/>
            <a:tailEnd/>
          </a:ln>
          <a:effectLst/>
        </p:spPr>
        <p:txBody>
          <a:bodyPr wrap="none" lIns="0" tIns="0" rIns="0" bIns="0" anchor="ctr"/>
          <a:lstStyle/>
          <a:p>
            <a:pPr>
              <a:defRPr/>
            </a:pPr>
            <a:endParaRPr lang="zh-CN" altLang="en-US"/>
          </a:p>
        </p:txBody>
      </p:sp>
      <p:sp>
        <p:nvSpPr>
          <p:cNvPr id="1171499" name="Line 43"/>
          <p:cNvSpPr>
            <a:spLocks noChangeShapeType="1"/>
          </p:cNvSpPr>
          <p:nvPr/>
        </p:nvSpPr>
        <p:spPr bwMode="auto">
          <a:xfrm>
            <a:off x="4314825" y="4271963"/>
            <a:ext cx="0" cy="1981200"/>
          </a:xfrm>
          <a:prstGeom prst="line">
            <a:avLst/>
          </a:prstGeom>
          <a:noFill/>
          <a:ln w="12700">
            <a:solidFill>
              <a:srgbClr val="00CC99"/>
            </a:solidFill>
            <a:prstDash val="lgDashDot"/>
            <a:round/>
            <a:headEnd/>
            <a:tailEnd/>
          </a:ln>
          <a:effectLst/>
        </p:spPr>
        <p:txBody>
          <a:bodyPr wrap="none" lIns="0" tIns="0" rIns="0" bIns="0" anchor="ctr"/>
          <a:lstStyle/>
          <a:p>
            <a:pPr>
              <a:defRPr/>
            </a:pPr>
            <a:endParaRPr lang="zh-CN" altLang="en-US"/>
          </a:p>
        </p:txBody>
      </p:sp>
      <p:grpSp>
        <p:nvGrpSpPr>
          <p:cNvPr id="37897" name="Group 44"/>
          <p:cNvGrpSpPr>
            <a:grpSpLocks/>
          </p:cNvGrpSpPr>
          <p:nvPr/>
        </p:nvGrpSpPr>
        <p:grpSpPr bwMode="auto">
          <a:xfrm>
            <a:off x="2638425" y="4652963"/>
            <a:ext cx="1676400" cy="76200"/>
            <a:chOff x="384" y="2784"/>
            <a:chExt cx="1296" cy="48"/>
          </a:xfrm>
        </p:grpSpPr>
        <p:sp>
          <p:nvSpPr>
            <p:cNvPr id="1171501" name="Line 45"/>
            <p:cNvSpPr>
              <a:spLocks noChangeShapeType="1"/>
            </p:cNvSpPr>
            <p:nvPr/>
          </p:nvSpPr>
          <p:spPr bwMode="auto">
            <a:xfrm>
              <a:off x="384" y="2832"/>
              <a:ext cx="1296" cy="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02" name="Line 46"/>
            <p:cNvSpPr>
              <a:spLocks noChangeShapeType="1"/>
            </p:cNvSpPr>
            <p:nvPr/>
          </p:nvSpPr>
          <p:spPr bwMode="auto">
            <a:xfrm flipV="1">
              <a:off x="384" y="2784"/>
              <a:ext cx="0" cy="48"/>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03" name="Line 47"/>
            <p:cNvSpPr>
              <a:spLocks noChangeShapeType="1"/>
            </p:cNvSpPr>
            <p:nvPr/>
          </p:nvSpPr>
          <p:spPr bwMode="auto">
            <a:xfrm flipV="1">
              <a:off x="1680" y="2784"/>
              <a:ext cx="0" cy="48"/>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grpSp>
      <p:sp>
        <p:nvSpPr>
          <p:cNvPr id="1171504" name="Line 48"/>
          <p:cNvSpPr>
            <a:spLocks noChangeShapeType="1"/>
          </p:cNvSpPr>
          <p:nvPr/>
        </p:nvSpPr>
        <p:spPr bwMode="auto">
          <a:xfrm>
            <a:off x="4295775" y="4729163"/>
            <a:ext cx="1619250" cy="0"/>
          </a:xfrm>
          <a:prstGeom prst="line">
            <a:avLst/>
          </a:prstGeom>
          <a:noFill/>
          <a:ln w="19050">
            <a:solidFill>
              <a:schemeClr val="tx1"/>
            </a:solidFill>
            <a:prstDash val="lgDash"/>
            <a:round/>
            <a:headEnd/>
            <a:tailEnd/>
          </a:ln>
          <a:effectLst/>
        </p:spPr>
        <p:txBody>
          <a:bodyPr wrap="none" lIns="0" tIns="0" rIns="0" bIns="0" anchor="ctr"/>
          <a:lstStyle/>
          <a:p>
            <a:pPr>
              <a:defRPr/>
            </a:pPr>
            <a:endParaRPr lang="zh-CN" altLang="en-US"/>
          </a:p>
        </p:txBody>
      </p:sp>
      <p:sp>
        <p:nvSpPr>
          <p:cNvPr id="1171505" name="Line 49"/>
          <p:cNvSpPr>
            <a:spLocks noChangeShapeType="1"/>
          </p:cNvSpPr>
          <p:nvPr/>
        </p:nvSpPr>
        <p:spPr bwMode="auto">
          <a:xfrm flipV="1">
            <a:off x="7991475" y="4652963"/>
            <a:ext cx="0" cy="7620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06" name="Rectangle 50"/>
          <p:cNvSpPr>
            <a:spLocks noChangeArrowheads="1"/>
          </p:cNvSpPr>
          <p:nvPr/>
        </p:nvSpPr>
        <p:spPr bwMode="auto">
          <a:xfrm>
            <a:off x="2890143" y="4249738"/>
            <a:ext cx="1128514"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运行事务</a:t>
            </a:r>
          </a:p>
        </p:txBody>
      </p:sp>
      <p:sp>
        <p:nvSpPr>
          <p:cNvPr id="1171507" name="Rectangle 51"/>
          <p:cNvSpPr>
            <a:spLocks noChangeArrowheads="1"/>
          </p:cNvSpPr>
          <p:nvPr/>
        </p:nvSpPr>
        <p:spPr bwMode="auto">
          <a:xfrm>
            <a:off x="7589714" y="4005263"/>
            <a:ext cx="846386"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FFFF00"/>
                </a:solidFill>
                <a:effectLst>
                  <a:outerShdw blurRad="38100" dist="38100" dir="2700000" algn="tl">
                    <a:srgbClr val="000000"/>
                  </a:outerShdw>
                </a:effectLst>
              </a:rPr>
              <a:t>故障点</a:t>
            </a:r>
          </a:p>
        </p:txBody>
      </p:sp>
      <p:sp>
        <p:nvSpPr>
          <p:cNvPr id="1171508" name="Line 52"/>
          <p:cNvSpPr>
            <a:spLocks noChangeShapeType="1"/>
          </p:cNvSpPr>
          <p:nvPr/>
        </p:nvSpPr>
        <p:spPr bwMode="auto">
          <a:xfrm flipV="1">
            <a:off x="4314825" y="5795963"/>
            <a:ext cx="0" cy="7620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71509" name="Line 53"/>
          <p:cNvSpPr>
            <a:spLocks noChangeShapeType="1"/>
          </p:cNvSpPr>
          <p:nvPr/>
        </p:nvSpPr>
        <p:spPr bwMode="auto">
          <a:xfrm>
            <a:off x="7972425" y="4729163"/>
            <a:ext cx="2057400" cy="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10" name="Line 54"/>
          <p:cNvSpPr>
            <a:spLocks noChangeShapeType="1"/>
          </p:cNvSpPr>
          <p:nvPr/>
        </p:nvSpPr>
        <p:spPr bwMode="auto">
          <a:xfrm flipV="1">
            <a:off x="10029825" y="4652963"/>
            <a:ext cx="0" cy="7620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11" name="Rectangle 55"/>
          <p:cNvSpPr>
            <a:spLocks noChangeArrowheads="1"/>
          </p:cNvSpPr>
          <p:nvPr/>
        </p:nvSpPr>
        <p:spPr bwMode="auto">
          <a:xfrm>
            <a:off x="1967360" y="4878388"/>
            <a:ext cx="564257"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CCFF66"/>
                </a:solidFill>
                <a:effectLst>
                  <a:outerShdw blurRad="38100" dist="38100" dir="2700000" algn="tl">
                    <a:srgbClr val="000000"/>
                  </a:outerShdw>
                </a:effectLst>
              </a:rPr>
              <a:t>日志</a:t>
            </a:r>
          </a:p>
        </p:txBody>
      </p:sp>
      <p:sp>
        <p:nvSpPr>
          <p:cNvPr id="1171512" name="Rectangle 56"/>
          <p:cNvSpPr>
            <a:spLocks noChangeArrowheads="1"/>
          </p:cNvSpPr>
          <p:nvPr/>
        </p:nvSpPr>
        <p:spPr bwMode="auto">
          <a:xfrm>
            <a:off x="4843910" y="4249738"/>
            <a:ext cx="564257"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备份</a:t>
            </a:r>
          </a:p>
        </p:txBody>
      </p:sp>
      <p:sp>
        <p:nvSpPr>
          <p:cNvPr id="1171513" name="Line 57"/>
          <p:cNvSpPr>
            <a:spLocks noChangeShapeType="1"/>
          </p:cNvSpPr>
          <p:nvPr/>
        </p:nvSpPr>
        <p:spPr bwMode="auto">
          <a:xfrm>
            <a:off x="5915025" y="4729163"/>
            <a:ext cx="2057400" cy="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14" name="Line 58"/>
          <p:cNvSpPr>
            <a:spLocks noChangeShapeType="1"/>
          </p:cNvSpPr>
          <p:nvPr/>
        </p:nvSpPr>
        <p:spPr bwMode="auto">
          <a:xfrm flipV="1">
            <a:off x="5915025" y="4652963"/>
            <a:ext cx="0" cy="76200"/>
          </a:xfrm>
          <a:prstGeom prst="line">
            <a:avLst/>
          </a:prstGeom>
          <a:noFill/>
          <a:ln w="19050" cap="sq">
            <a:solidFill>
              <a:schemeClr val="tx1"/>
            </a:solidFill>
            <a:round/>
            <a:headEnd/>
            <a:tailEnd/>
          </a:ln>
          <a:effectLst/>
        </p:spPr>
        <p:txBody>
          <a:bodyPr wrap="none" lIns="0" tIns="0" rIns="0" bIns="0" anchor="ctr"/>
          <a:lstStyle/>
          <a:p>
            <a:pPr>
              <a:defRPr/>
            </a:pPr>
            <a:endParaRPr lang="zh-CN" altLang="en-US"/>
          </a:p>
        </p:txBody>
      </p:sp>
      <p:sp>
        <p:nvSpPr>
          <p:cNvPr id="1171515" name="Rectangle 59"/>
          <p:cNvSpPr>
            <a:spLocks noChangeArrowheads="1"/>
          </p:cNvSpPr>
          <p:nvPr/>
        </p:nvSpPr>
        <p:spPr bwMode="auto">
          <a:xfrm>
            <a:off x="6285806" y="4249738"/>
            <a:ext cx="1128514"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运行事务</a:t>
            </a:r>
          </a:p>
        </p:txBody>
      </p:sp>
      <p:sp>
        <p:nvSpPr>
          <p:cNvPr id="1171516" name="Line 60"/>
          <p:cNvSpPr>
            <a:spLocks noChangeShapeType="1"/>
          </p:cNvSpPr>
          <p:nvPr/>
        </p:nvSpPr>
        <p:spPr bwMode="auto">
          <a:xfrm>
            <a:off x="7991475" y="4365625"/>
            <a:ext cx="0" cy="173038"/>
          </a:xfrm>
          <a:prstGeom prst="line">
            <a:avLst/>
          </a:prstGeom>
          <a:noFill/>
          <a:ln w="38100" cap="sq">
            <a:solidFill>
              <a:srgbClr val="FFFF00"/>
            </a:solidFill>
            <a:round/>
            <a:headEnd/>
            <a:tailEnd type="triangle" w="med" len="med"/>
          </a:ln>
          <a:effectLst/>
        </p:spPr>
        <p:txBody>
          <a:bodyPr wrap="none" lIns="0" tIns="0" rIns="0" bIns="0" anchor="ctr"/>
          <a:lstStyle/>
          <a:p>
            <a:pPr>
              <a:defRPr/>
            </a:pPr>
            <a:endParaRPr lang="zh-CN" altLang="en-US"/>
          </a:p>
        </p:txBody>
      </p:sp>
      <p:sp>
        <p:nvSpPr>
          <p:cNvPr id="1171517" name="Line 61"/>
          <p:cNvSpPr>
            <a:spLocks noChangeShapeType="1"/>
          </p:cNvSpPr>
          <p:nvPr/>
        </p:nvSpPr>
        <p:spPr bwMode="auto">
          <a:xfrm>
            <a:off x="2638425" y="5033963"/>
            <a:ext cx="1676400" cy="0"/>
          </a:xfrm>
          <a:prstGeom prst="line">
            <a:avLst/>
          </a:prstGeom>
          <a:noFill/>
          <a:ln w="12700" cap="sq">
            <a:solidFill>
              <a:srgbClr val="CCFF66"/>
            </a:solidFill>
            <a:round/>
            <a:headEnd type="oval" w="lg" len="lg"/>
            <a:tailEnd type="triangle" w="med" len="med"/>
          </a:ln>
          <a:effectLst/>
        </p:spPr>
        <p:txBody>
          <a:bodyPr wrap="none" lIns="0" tIns="0" rIns="0" bIns="0" anchor="ctr"/>
          <a:lstStyle/>
          <a:p>
            <a:pPr>
              <a:defRPr/>
            </a:pPr>
            <a:endParaRPr lang="zh-CN" altLang="en-US"/>
          </a:p>
        </p:txBody>
      </p:sp>
      <p:sp>
        <p:nvSpPr>
          <p:cNvPr id="1171518" name="Line 62"/>
          <p:cNvSpPr>
            <a:spLocks noChangeShapeType="1"/>
          </p:cNvSpPr>
          <p:nvPr/>
        </p:nvSpPr>
        <p:spPr bwMode="auto">
          <a:xfrm>
            <a:off x="5934075" y="5033963"/>
            <a:ext cx="1949450" cy="0"/>
          </a:xfrm>
          <a:prstGeom prst="line">
            <a:avLst/>
          </a:prstGeom>
          <a:noFill/>
          <a:ln w="12700" cap="sq">
            <a:solidFill>
              <a:srgbClr val="CCFF66"/>
            </a:solidFill>
            <a:round/>
            <a:headEnd type="oval" w="lg" len="lg"/>
            <a:tailEnd type="triangle" w="med" len="med"/>
          </a:ln>
          <a:effectLst/>
        </p:spPr>
        <p:txBody>
          <a:bodyPr wrap="none" lIns="0" tIns="0" rIns="0" bIns="0" anchor="ctr"/>
          <a:lstStyle/>
          <a:p>
            <a:pPr>
              <a:defRPr/>
            </a:pPr>
            <a:endParaRPr lang="zh-CN" altLang="en-US"/>
          </a:p>
        </p:txBody>
      </p:sp>
      <p:sp>
        <p:nvSpPr>
          <p:cNvPr id="1171519" name="Line 63"/>
          <p:cNvSpPr>
            <a:spLocks noChangeShapeType="1"/>
          </p:cNvSpPr>
          <p:nvPr/>
        </p:nvSpPr>
        <p:spPr bwMode="auto">
          <a:xfrm>
            <a:off x="4333875" y="5872163"/>
            <a:ext cx="1619250" cy="0"/>
          </a:xfrm>
          <a:prstGeom prst="line">
            <a:avLst/>
          </a:prstGeom>
          <a:noFill/>
          <a:ln w="12700">
            <a:solidFill>
              <a:schemeClr val="tx1"/>
            </a:solidFill>
            <a:prstDash val="lgDash"/>
            <a:round/>
            <a:headEnd/>
            <a:tailEnd/>
          </a:ln>
          <a:effectLst/>
        </p:spPr>
        <p:txBody>
          <a:bodyPr wrap="none" lIns="0" tIns="0" rIns="0" bIns="0" anchor="ctr"/>
          <a:lstStyle/>
          <a:p>
            <a:pPr>
              <a:defRPr/>
            </a:pPr>
            <a:endParaRPr lang="zh-CN" altLang="en-US"/>
          </a:p>
        </p:txBody>
      </p:sp>
      <p:sp>
        <p:nvSpPr>
          <p:cNvPr id="1171520" name="Line 64"/>
          <p:cNvSpPr>
            <a:spLocks noChangeShapeType="1"/>
          </p:cNvSpPr>
          <p:nvPr/>
        </p:nvSpPr>
        <p:spPr bwMode="auto">
          <a:xfrm flipV="1">
            <a:off x="8029575" y="5795963"/>
            <a:ext cx="0" cy="7620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71521" name="Rectangle 65"/>
          <p:cNvSpPr>
            <a:spLocks noChangeArrowheads="1"/>
          </p:cNvSpPr>
          <p:nvPr/>
        </p:nvSpPr>
        <p:spPr bwMode="auto">
          <a:xfrm>
            <a:off x="4843910" y="5392738"/>
            <a:ext cx="564257"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恢复</a:t>
            </a:r>
          </a:p>
        </p:txBody>
      </p:sp>
      <p:sp>
        <p:nvSpPr>
          <p:cNvPr id="1171522" name="Line 66"/>
          <p:cNvSpPr>
            <a:spLocks noChangeShapeType="1"/>
          </p:cNvSpPr>
          <p:nvPr/>
        </p:nvSpPr>
        <p:spPr bwMode="auto">
          <a:xfrm>
            <a:off x="5953125" y="5872163"/>
            <a:ext cx="2057400" cy="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71523" name="Line 67"/>
          <p:cNvSpPr>
            <a:spLocks noChangeShapeType="1"/>
          </p:cNvSpPr>
          <p:nvPr/>
        </p:nvSpPr>
        <p:spPr bwMode="auto">
          <a:xfrm flipV="1">
            <a:off x="5915025" y="5795963"/>
            <a:ext cx="0" cy="76200"/>
          </a:xfrm>
          <a:prstGeom prst="line">
            <a:avLst/>
          </a:prstGeom>
          <a:noFill/>
          <a:ln w="12700" cap="sq">
            <a:solidFill>
              <a:schemeClr val="tx1"/>
            </a:solidFill>
            <a:round/>
            <a:headEnd/>
            <a:tailEnd/>
          </a:ln>
          <a:effectLst/>
        </p:spPr>
        <p:txBody>
          <a:bodyPr wrap="none" lIns="0" tIns="0" rIns="0" bIns="0" anchor="ctr"/>
          <a:lstStyle/>
          <a:p>
            <a:pPr>
              <a:defRPr/>
            </a:pPr>
            <a:endParaRPr lang="zh-CN" altLang="en-US"/>
          </a:p>
        </p:txBody>
      </p:sp>
      <p:sp>
        <p:nvSpPr>
          <p:cNvPr id="1171524" name="Rectangle 68"/>
          <p:cNvSpPr>
            <a:spLocks noChangeArrowheads="1"/>
          </p:cNvSpPr>
          <p:nvPr/>
        </p:nvSpPr>
        <p:spPr bwMode="auto">
          <a:xfrm>
            <a:off x="6111628" y="5392738"/>
            <a:ext cx="1692771"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重新运行事务</a:t>
            </a:r>
          </a:p>
        </p:txBody>
      </p:sp>
      <p:sp>
        <p:nvSpPr>
          <p:cNvPr id="1171525" name="Rectangle 69"/>
          <p:cNvSpPr>
            <a:spLocks noChangeArrowheads="1"/>
          </p:cNvSpPr>
          <p:nvPr/>
        </p:nvSpPr>
        <p:spPr bwMode="auto">
          <a:xfrm>
            <a:off x="8273803" y="4249738"/>
            <a:ext cx="1692771"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66FF99"/>
                </a:solidFill>
                <a:effectLst>
                  <a:outerShdw blurRad="38100" dist="38100" dir="2700000" algn="tl">
                    <a:srgbClr val="000000"/>
                  </a:outerShdw>
                </a:effectLst>
              </a:rPr>
              <a:t>继续运行事务</a:t>
            </a:r>
          </a:p>
        </p:txBody>
      </p:sp>
      <p:sp>
        <p:nvSpPr>
          <p:cNvPr id="1171526" name="Line 70"/>
          <p:cNvSpPr>
            <a:spLocks noChangeShapeType="1"/>
          </p:cNvSpPr>
          <p:nvPr/>
        </p:nvSpPr>
        <p:spPr bwMode="auto">
          <a:xfrm>
            <a:off x="7991475" y="5033963"/>
            <a:ext cx="2057400" cy="0"/>
          </a:xfrm>
          <a:prstGeom prst="line">
            <a:avLst/>
          </a:prstGeom>
          <a:noFill/>
          <a:ln w="12700" cap="sq">
            <a:solidFill>
              <a:srgbClr val="CCFF66"/>
            </a:solidFill>
            <a:round/>
            <a:headEnd type="oval" w="lg" len="lg"/>
            <a:tailEnd type="triangle" w="med" len="med"/>
          </a:ln>
          <a:effectLst/>
        </p:spPr>
        <p:txBody>
          <a:bodyPr wrap="none" lIns="0" tIns="0" rIns="0" bIns="0" anchor="ctr"/>
          <a:lstStyle/>
          <a:p>
            <a:pPr>
              <a:defRPr/>
            </a:pPr>
            <a:endParaRPr lang="zh-CN" altLang="en-US"/>
          </a:p>
        </p:txBody>
      </p:sp>
      <p:sp>
        <p:nvSpPr>
          <p:cNvPr id="1171527" name="Line 71"/>
          <p:cNvSpPr>
            <a:spLocks noChangeShapeType="1"/>
          </p:cNvSpPr>
          <p:nvPr/>
        </p:nvSpPr>
        <p:spPr bwMode="auto">
          <a:xfrm>
            <a:off x="4295775" y="3933826"/>
            <a:ext cx="0" cy="231775"/>
          </a:xfrm>
          <a:prstGeom prst="line">
            <a:avLst/>
          </a:prstGeom>
          <a:noFill/>
          <a:ln w="38100" cap="sq">
            <a:solidFill>
              <a:srgbClr val="FFFF00"/>
            </a:solidFill>
            <a:round/>
            <a:headEnd/>
            <a:tailEnd type="triangle" w="med" len="med"/>
          </a:ln>
          <a:effectLst/>
        </p:spPr>
        <p:txBody>
          <a:bodyPr wrap="none" lIns="0" tIns="0" rIns="0" bIns="0" anchor="ctr"/>
          <a:lstStyle/>
          <a:p>
            <a:pPr>
              <a:defRPr/>
            </a:pPr>
            <a:endParaRPr lang="zh-CN" altLang="en-US"/>
          </a:p>
        </p:txBody>
      </p:sp>
      <p:sp>
        <p:nvSpPr>
          <p:cNvPr id="1171528" name="Rectangle 72"/>
          <p:cNvSpPr>
            <a:spLocks noChangeArrowheads="1"/>
          </p:cNvSpPr>
          <p:nvPr/>
        </p:nvSpPr>
        <p:spPr bwMode="auto">
          <a:xfrm>
            <a:off x="3863851" y="3573463"/>
            <a:ext cx="846386" cy="338554"/>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200" b="1">
                <a:solidFill>
                  <a:srgbClr val="FFFF00"/>
                </a:solidFill>
                <a:effectLst>
                  <a:outerShdw blurRad="38100" dist="38100" dir="2700000" algn="tl">
                    <a:srgbClr val="000000"/>
                  </a:outerShdw>
                </a:effectLst>
              </a:rPr>
              <a:t>备份点</a:t>
            </a:r>
          </a:p>
        </p:txBody>
      </p:sp>
      <p:sp>
        <p:nvSpPr>
          <p:cNvPr id="37923" name="AutoShape 73"/>
          <p:cNvSpPr>
            <a:spLocks noChangeArrowheads="1"/>
          </p:cNvSpPr>
          <p:nvPr/>
        </p:nvSpPr>
        <p:spPr bwMode="auto">
          <a:xfrm>
            <a:off x="8759826" y="5373689"/>
            <a:ext cx="1368425" cy="935037"/>
          </a:xfrm>
          <a:prstGeom prst="wedgeRoundRectCallout">
            <a:avLst>
              <a:gd name="adj1" fmla="val -93852"/>
              <a:gd name="adj2" fmla="val -23852"/>
              <a:gd name="adj3" fmla="val 16667"/>
            </a:avLst>
          </a:prstGeom>
          <a:gradFill rotWithShape="1">
            <a:gsLst>
              <a:gs pos="0">
                <a:srgbClr val="B0A0F2"/>
              </a:gs>
              <a:gs pos="50000">
                <a:srgbClr val="ECE8FC"/>
              </a:gs>
              <a:gs pos="100000">
                <a:srgbClr val="B0A0F2"/>
              </a:gs>
            </a:gsLst>
            <a:lin ang="18900000" scaled="1"/>
          </a:gradFill>
          <a:ln w="28575" cap="sq" algn="ctr">
            <a:solidFill>
              <a:srgbClr val="FF0000"/>
            </a:solidFill>
            <a:miter lim="800000"/>
            <a:headEnd/>
            <a:tailEnd/>
          </a:ln>
          <a:effectLst>
            <a:outerShdw dist="53882" dir="2700000" algn="ctr" rotWithShape="0">
              <a:schemeClr val="bg2">
                <a:alpha val="50000"/>
              </a:schemeClr>
            </a:outerShdw>
          </a:effectLst>
        </p:spPr>
        <p:txBody>
          <a:bodyPr lIns="36000" tIns="36000" rIns="36000" bIns="36000" anchor="ctr" anchorCtr="1"/>
          <a:lstStyle/>
          <a:p>
            <a:pPr algn="ctr">
              <a:spcAft>
                <a:spcPct val="0"/>
              </a:spcAft>
              <a:buSzTx/>
              <a:buFontTx/>
              <a:buNone/>
            </a:pPr>
            <a:r>
              <a:rPr kumimoji="0" lang="zh-CN" altLang="en-US" sz="2400" b="1">
                <a:solidFill>
                  <a:srgbClr val="3333CC"/>
                </a:solidFill>
                <a:effectLst/>
              </a:rPr>
              <a:t>需要日志备份</a:t>
            </a:r>
          </a:p>
        </p:txBody>
      </p:sp>
      <p:sp>
        <p:nvSpPr>
          <p:cNvPr id="37924" name="AutoShape 74"/>
          <p:cNvSpPr>
            <a:spLocks noChangeArrowheads="1"/>
          </p:cNvSpPr>
          <p:nvPr/>
        </p:nvSpPr>
        <p:spPr bwMode="auto">
          <a:xfrm>
            <a:off x="1919288" y="5662614"/>
            <a:ext cx="1585912" cy="936625"/>
          </a:xfrm>
          <a:prstGeom prst="wedgeRoundRectCallout">
            <a:avLst>
              <a:gd name="adj1" fmla="val 118769"/>
              <a:gd name="adj2" fmla="val -52713"/>
              <a:gd name="adj3" fmla="val 16667"/>
            </a:avLst>
          </a:prstGeom>
          <a:gradFill rotWithShape="1">
            <a:gsLst>
              <a:gs pos="0">
                <a:srgbClr val="B0A0F2"/>
              </a:gs>
              <a:gs pos="50000">
                <a:srgbClr val="ECE8FC"/>
              </a:gs>
              <a:gs pos="100000">
                <a:srgbClr val="B0A0F2"/>
              </a:gs>
            </a:gsLst>
            <a:lin ang="18900000" scaled="1"/>
          </a:gradFill>
          <a:ln w="28575" cap="sq" algn="ctr">
            <a:solidFill>
              <a:srgbClr val="FF0000"/>
            </a:solidFill>
            <a:miter lim="800000"/>
            <a:headEnd/>
            <a:tailEnd/>
          </a:ln>
          <a:effectLst>
            <a:outerShdw dist="53882" dir="2700000" algn="ctr" rotWithShape="0">
              <a:schemeClr val="bg2">
                <a:alpha val="50000"/>
              </a:schemeClr>
            </a:outerShdw>
          </a:effectLst>
        </p:spPr>
        <p:txBody>
          <a:bodyPr lIns="36000" tIns="36000" rIns="36000" bIns="36000" anchor="ctr" anchorCtr="1"/>
          <a:lstStyle/>
          <a:p>
            <a:pPr algn="ctr">
              <a:spcAft>
                <a:spcPct val="0"/>
              </a:spcAft>
              <a:buSzTx/>
              <a:buFontTx/>
              <a:buNone/>
            </a:pPr>
            <a:r>
              <a:rPr kumimoji="0" lang="zh-CN" altLang="en-US" sz="2400" b="1">
                <a:solidFill>
                  <a:srgbClr val="3333CC"/>
                </a:solidFill>
                <a:effectLst/>
              </a:rPr>
              <a:t>需要数据库备份</a:t>
            </a:r>
          </a:p>
        </p:txBody>
      </p:sp>
    </p:spTree>
  </p:cSld>
  <p:clrMapOvr>
    <a:masterClrMapping/>
  </p:clrMapOvr>
  <p:transition spd="med">
    <p:random/>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1127448" y="86748"/>
            <a:ext cx="3736133"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用户标识和鉴别</a:t>
            </a:r>
          </a:p>
        </p:txBody>
      </p:sp>
      <p:sp>
        <p:nvSpPr>
          <p:cNvPr id="5124" name="Rectangle 4"/>
          <p:cNvSpPr>
            <a:spLocks noGrp="1" noChangeArrowheads="1"/>
          </p:cNvSpPr>
          <p:nvPr>
            <p:ph idx="1"/>
          </p:nvPr>
        </p:nvSpPr>
        <p:spPr>
          <a:xfrm>
            <a:off x="6920583" y="1134670"/>
            <a:ext cx="4176464" cy="592138"/>
          </a:xfrm>
          <a:solidFill>
            <a:srgbClr val="0000FF"/>
          </a:solidFill>
          <a:ln w="19050">
            <a:solidFill>
              <a:srgbClr val="CCFF33"/>
            </a:solidFill>
          </a:ln>
          <a:effectLst>
            <a:outerShdw dist="35921" dir="2700000" algn="ctr" rotWithShape="0">
              <a:schemeClr val="bg2"/>
            </a:outerShdw>
          </a:effectLst>
        </p:spPr>
        <p:txBody>
          <a:bodyPr/>
          <a:lstStyle/>
          <a:p>
            <a:pPr marL="358775" indent="-358775" algn="ctr" eaLnBrk="1" hangingPunct="1">
              <a:spcAft>
                <a:spcPct val="60000"/>
              </a:spcAft>
              <a:buNone/>
            </a:pPr>
            <a:r>
              <a:rPr lang="zh-CN" altLang="en-US" dirty="0">
                <a:solidFill>
                  <a:srgbClr val="FFFF00"/>
                </a:solidFill>
                <a:effectLst/>
                <a:latin typeface="楷体_GB2312" pitchFamily="49" charset="-122"/>
              </a:rPr>
              <a:t>核查是否是合法用户</a:t>
            </a:r>
          </a:p>
        </p:txBody>
      </p:sp>
      <p:grpSp>
        <p:nvGrpSpPr>
          <p:cNvPr id="6" name="组合 5">
            <a:extLst>
              <a:ext uri="{FF2B5EF4-FFF2-40B4-BE49-F238E27FC236}">
                <a16:creationId xmlns:a16="http://schemas.microsoft.com/office/drawing/2014/main" id="{997A97DF-7935-47D3-9B1E-6D3F734108A0}"/>
              </a:ext>
            </a:extLst>
          </p:cNvPr>
          <p:cNvGrpSpPr/>
          <p:nvPr/>
        </p:nvGrpSpPr>
        <p:grpSpPr>
          <a:xfrm>
            <a:off x="6975156" y="2204864"/>
            <a:ext cx="4233409" cy="4204394"/>
            <a:chOff x="7324883" y="2552700"/>
            <a:chExt cx="3433264" cy="3916362"/>
          </a:xfrm>
        </p:grpSpPr>
        <p:sp>
          <p:nvSpPr>
            <p:cNvPr id="1130501" name="AutoShape 5"/>
            <p:cNvSpPr>
              <a:spLocks noChangeArrowheads="1"/>
            </p:cNvSpPr>
            <p:nvPr/>
          </p:nvSpPr>
          <p:spPr bwMode="auto">
            <a:xfrm>
              <a:off x="8657884" y="2552700"/>
              <a:ext cx="914400" cy="304800"/>
            </a:xfrm>
            <a:prstGeom prst="roundRect">
              <a:avLst>
                <a:gd name="adj" fmla="val 50000"/>
              </a:avLst>
            </a:prstGeom>
            <a:solidFill>
              <a:srgbClr val="F5F5FF"/>
            </a:solidFill>
            <a:ln w="12700" cap="sq">
              <a:solidFill>
                <a:srgbClr val="000000"/>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000" b="1">
                  <a:solidFill>
                    <a:srgbClr val="000000"/>
                  </a:solidFill>
                  <a:effectLst/>
                  <a:latin typeface="微软雅黑" panose="020B0503020204020204" pitchFamily="34" charset="-122"/>
                  <a:ea typeface="微软雅黑" panose="020B0503020204020204" pitchFamily="34" charset="-122"/>
                </a:rPr>
                <a:t>开始</a:t>
              </a:r>
            </a:p>
          </p:txBody>
        </p:sp>
        <p:sp>
          <p:nvSpPr>
            <p:cNvPr id="1130502" name="AutoShape 6"/>
            <p:cNvSpPr>
              <a:spLocks noChangeArrowheads="1"/>
            </p:cNvSpPr>
            <p:nvPr/>
          </p:nvSpPr>
          <p:spPr bwMode="auto">
            <a:xfrm>
              <a:off x="8048284" y="3238500"/>
              <a:ext cx="2133600" cy="381000"/>
            </a:xfrm>
            <a:prstGeom prst="parallelogram">
              <a:avLst>
                <a:gd name="adj" fmla="val 45422"/>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000" b="1">
                  <a:solidFill>
                    <a:srgbClr val="000000"/>
                  </a:solidFill>
                  <a:effectLst/>
                  <a:latin typeface="微软雅黑" panose="020B0503020204020204" pitchFamily="34" charset="-122"/>
                  <a:ea typeface="微软雅黑" panose="020B0503020204020204" pitchFamily="34" charset="-122"/>
                </a:rPr>
                <a:t>用户及密码</a:t>
              </a:r>
            </a:p>
          </p:txBody>
        </p:sp>
        <p:sp>
          <p:nvSpPr>
            <p:cNvPr id="1130503" name="AutoShape 7"/>
            <p:cNvSpPr>
              <a:spLocks noChangeArrowheads="1"/>
            </p:cNvSpPr>
            <p:nvPr/>
          </p:nvSpPr>
          <p:spPr bwMode="auto">
            <a:xfrm>
              <a:off x="8467384" y="4000500"/>
              <a:ext cx="1295400" cy="457200"/>
            </a:xfrm>
            <a:prstGeom prst="diamond">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000" b="1">
                  <a:solidFill>
                    <a:srgbClr val="000000"/>
                  </a:solidFill>
                  <a:effectLst/>
                  <a:latin typeface="微软雅黑" panose="020B0503020204020204" pitchFamily="34" charset="-122"/>
                  <a:ea typeface="微软雅黑" panose="020B0503020204020204" pitchFamily="34" charset="-122"/>
                </a:rPr>
                <a:t>合法</a:t>
              </a:r>
            </a:p>
          </p:txBody>
        </p:sp>
        <p:cxnSp>
          <p:nvCxnSpPr>
            <p:cNvPr id="5128" name="AutoShape 8"/>
            <p:cNvCxnSpPr>
              <a:cxnSpLocks noChangeShapeType="1"/>
              <a:stCxn id="1130505" idx="1"/>
              <a:endCxn id="1130502" idx="5"/>
            </p:cNvCxnSpPr>
            <p:nvPr/>
          </p:nvCxnSpPr>
          <p:spPr bwMode="auto">
            <a:xfrm rot="10800000" flipH="1">
              <a:off x="7491073" y="3429000"/>
              <a:ext cx="644525" cy="1714500"/>
            </a:xfrm>
            <a:prstGeom prst="bentConnector3">
              <a:avLst>
                <a:gd name="adj1" fmla="val -35468"/>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0505" name="AutoShape 9"/>
            <p:cNvSpPr>
              <a:spLocks noChangeArrowheads="1"/>
            </p:cNvSpPr>
            <p:nvPr/>
          </p:nvSpPr>
          <p:spPr bwMode="auto">
            <a:xfrm>
              <a:off x="7491072" y="4838700"/>
              <a:ext cx="1600200" cy="609600"/>
            </a:xfrm>
            <a:prstGeom prst="diamond">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en-US" altLang="zh-CN" sz="2000" b="1">
                  <a:solidFill>
                    <a:srgbClr val="000000"/>
                  </a:solidFill>
                  <a:effectLst/>
                  <a:latin typeface="微软雅黑" panose="020B0503020204020204" pitchFamily="34" charset="-122"/>
                  <a:ea typeface="微软雅黑" panose="020B0503020204020204" pitchFamily="34" charset="-122"/>
                </a:rPr>
                <a:t>&gt;</a:t>
              </a:r>
              <a:r>
                <a:rPr lang="zh-CN" altLang="en-US" sz="2000" b="1">
                  <a:solidFill>
                    <a:srgbClr val="000000"/>
                  </a:solidFill>
                  <a:effectLst/>
                  <a:latin typeface="微软雅黑" panose="020B0503020204020204" pitchFamily="34" charset="-122"/>
                  <a:ea typeface="微软雅黑" panose="020B0503020204020204" pitchFamily="34" charset="-122"/>
                </a:rPr>
                <a:t>规定次数</a:t>
              </a:r>
              <a:r>
                <a:rPr lang="en-US" altLang="zh-CN" sz="2000" b="1">
                  <a:solidFill>
                    <a:srgbClr val="000000"/>
                  </a:solidFill>
                  <a:effectLst/>
                  <a:latin typeface="微软雅黑" panose="020B0503020204020204" pitchFamily="34" charset="-122"/>
                  <a:ea typeface="微软雅黑" panose="020B0503020204020204" pitchFamily="34" charset="-122"/>
                </a:rPr>
                <a:t>?</a:t>
              </a:r>
            </a:p>
          </p:txBody>
        </p:sp>
        <p:sp>
          <p:nvSpPr>
            <p:cNvPr id="1130506" name="Rectangle 10"/>
            <p:cNvSpPr>
              <a:spLocks noChangeArrowheads="1"/>
            </p:cNvSpPr>
            <p:nvPr/>
          </p:nvSpPr>
          <p:spPr bwMode="auto">
            <a:xfrm>
              <a:off x="9234147" y="4914900"/>
              <a:ext cx="1524000" cy="457200"/>
            </a:xfrm>
            <a:prstGeom prst="rect">
              <a:avLst/>
            </a:prstGeom>
            <a:solidFill>
              <a:srgbClr val="F5F5FF"/>
            </a:solidFill>
            <a:ln w="12700" cap="sq">
              <a:solidFill>
                <a:srgbClr val="000000"/>
              </a:solidFill>
              <a:miter lim="800000"/>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000" b="1">
                  <a:solidFill>
                    <a:srgbClr val="000000"/>
                  </a:solidFill>
                  <a:effectLst/>
                  <a:latin typeface="微软雅黑" panose="020B0503020204020204" pitchFamily="34" charset="-122"/>
                  <a:ea typeface="微软雅黑" panose="020B0503020204020204" pitchFamily="34" charset="-122"/>
                </a:rPr>
                <a:t>使用数据库</a:t>
              </a:r>
            </a:p>
          </p:txBody>
        </p:sp>
        <p:cxnSp>
          <p:nvCxnSpPr>
            <p:cNvPr id="5131" name="AutoShape 11"/>
            <p:cNvCxnSpPr>
              <a:cxnSpLocks noChangeShapeType="1"/>
              <a:stCxn id="1130503" idx="1"/>
              <a:endCxn id="1130505" idx="0"/>
            </p:cNvCxnSpPr>
            <p:nvPr/>
          </p:nvCxnSpPr>
          <p:spPr bwMode="auto">
            <a:xfrm rot="10800000" flipV="1">
              <a:off x="8291172" y="4229100"/>
              <a:ext cx="176212" cy="609600"/>
            </a:xfrm>
            <a:prstGeom prst="bentConnector2">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32" name="AutoShape 12"/>
            <p:cNvCxnSpPr>
              <a:cxnSpLocks noChangeShapeType="1"/>
              <a:stCxn id="1130503" idx="3"/>
              <a:endCxn id="1130506" idx="0"/>
            </p:cNvCxnSpPr>
            <p:nvPr/>
          </p:nvCxnSpPr>
          <p:spPr bwMode="auto">
            <a:xfrm>
              <a:off x="9762785" y="4229100"/>
              <a:ext cx="233363" cy="685800"/>
            </a:xfrm>
            <a:prstGeom prst="bentConnector2">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30509" name="AutoShape 13"/>
            <p:cNvSpPr>
              <a:spLocks noChangeArrowheads="1"/>
            </p:cNvSpPr>
            <p:nvPr/>
          </p:nvSpPr>
          <p:spPr bwMode="auto">
            <a:xfrm>
              <a:off x="8734084" y="6164262"/>
              <a:ext cx="914400" cy="304800"/>
            </a:xfrm>
            <a:prstGeom prst="roundRect">
              <a:avLst>
                <a:gd name="adj" fmla="val 50000"/>
              </a:avLst>
            </a:prstGeom>
            <a:solidFill>
              <a:srgbClr val="F5F5FF"/>
            </a:solidFill>
            <a:ln w="12700" cap="sq">
              <a:solidFill>
                <a:srgbClr val="000000"/>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000" b="1">
                  <a:solidFill>
                    <a:srgbClr val="000000"/>
                  </a:solidFill>
                  <a:effectLst/>
                  <a:latin typeface="微软雅黑" panose="020B0503020204020204" pitchFamily="34" charset="-122"/>
                  <a:ea typeface="微软雅黑" panose="020B0503020204020204" pitchFamily="34" charset="-122"/>
                </a:rPr>
                <a:t>结束</a:t>
              </a:r>
            </a:p>
          </p:txBody>
        </p:sp>
        <p:cxnSp>
          <p:nvCxnSpPr>
            <p:cNvPr id="5134" name="AutoShape 14"/>
            <p:cNvCxnSpPr>
              <a:cxnSpLocks noChangeShapeType="1"/>
              <a:stCxn id="1130505" idx="2"/>
              <a:endCxn id="1130509" idx="0"/>
            </p:cNvCxnSpPr>
            <p:nvPr/>
          </p:nvCxnSpPr>
          <p:spPr bwMode="auto">
            <a:xfrm rot="16200000" flipH="1">
              <a:off x="8383247" y="5356225"/>
              <a:ext cx="715962" cy="900112"/>
            </a:xfrm>
            <a:prstGeom prst="bentConnector3">
              <a:avLst>
                <a:gd name="adj1" fmla="val 44324"/>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35" name="AutoShape 15"/>
            <p:cNvCxnSpPr>
              <a:cxnSpLocks noChangeShapeType="1"/>
              <a:stCxn id="1130506" idx="2"/>
              <a:endCxn id="1130509" idx="0"/>
            </p:cNvCxnSpPr>
            <p:nvPr/>
          </p:nvCxnSpPr>
          <p:spPr bwMode="auto">
            <a:xfrm rot="5400000">
              <a:off x="9197635" y="5365750"/>
              <a:ext cx="792162" cy="804863"/>
            </a:xfrm>
            <a:prstGeom prst="bentConnector3">
              <a:avLst>
                <a:gd name="adj1" fmla="val 50000"/>
              </a:avLst>
            </a:prstGeom>
            <a:noFill/>
            <a:ln w="12700" cap="sq">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136" name="AutoShape 16"/>
            <p:cNvCxnSpPr>
              <a:cxnSpLocks noChangeShapeType="1"/>
              <a:stCxn id="1130501" idx="2"/>
              <a:endCxn id="1130502" idx="1"/>
            </p:cNvCxnSpPr>
            <p:nvPr/>
          </p:nvCxnSpPr>
          <p:spPr bwMode="auto">
            <a:xfrm>
              <a:off x="9115084" y="2857500"/>
              <a:ext cx="0" cy="381000"/>
            </a:xfrm>
            <a:prstGeom prst="straightConnector1">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7" name="AutoShape 17"/>
            <p:cNvCxnSpPr>
              <a:cxnSpLocks noChangeShapeType="1"/>
              <a:stCxn id="1130502" idx="4"/>
              <a:endCxn id="1130503" idx="0"/>
            </p:cNvCxnSpPr>
            <p:nvPr/>
          </p:nvCxnSpPr>
          <p:spPr bwMode="auto">
            <a:xfrm>
              <a:off x="9115084" y="3619500"/>
              <a:ext cx="0" cy="381000"/>
            </a:xfrm>
            <a:prstGeom prst="straightConnector1">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0514" name="Rectangle 18"/>
            <p:cNvSpPr>
              <a:spLocks noChangeArrowheads="1"/>
            </p:cNvSpPr>
            <p:nvPr/>
          </p:nvSpPr>
          <p:spPr bwMode="auto">
            <a:xfrm>
              <a:off x="7324883" y="4829491"/>
              <a:ext cx="176804" cy="307777"/>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000" b="1" dirty="0">
                  <a:effectLst/>
                  <a:latin typeface="微软雅黑" panose="020B0503020204020204" pitchFamily="34" charset="-122"/>
                  <a:ea typeface="微软雅黑" panose="020B0503020204020204" pitchFamily="34" charset="-122"/>
                </a:rPr>
                <a:t>N</a:t>
              </a:r>
            </a:p>
          </p:txBody>
        </p:sp>
        <p:sp>
          <p:nvSpPr>
            <p:cNvPr id="1130515" name="Rectangle 19"/>
            <p:cNvSpPr>
              <a:spLocks noChangeArrowheads="1"/>
            </p:cNvSpPr>
            <p:nvPr/>
          </p:nvSpPr>
          <p:spPr bwMode="auto">
            <a:xfrm>
              <a:off x="8105963" y="5525609"/>
              <a:ext cx="135202" cy="307777"/>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000" b="1" dirty="0">
                  <a:effectLst/>
                  <a:latin typeface="微软雅黑" panose="020B0503020204020204" pitchFamily="34" charset="-122"/>
                  <a:ea typeface="微软雅黑" panose="020B0503020204020204" pitchFamily="34" charset="-122"/>
                </a:rPr>
                <a:t>Y</a:t>
              </a:r>
            </a:p>
          </p:txBody>
        </p:sp>
        <p:sp>
          <p:nvSpPr>
            <p:cNvPr id="1130516" name="Rectangle 20"/>
            <p:cNvSpPr>
              <a:spLocks noChangeArrowheads="1"/>
            </p:cNvSpPr>
            <p:nvPr/>
          </p:nvSpPr>
          <p:spPr bwMode="auto">
            <a:xfrm>
              <a:off x="9892032" y="3924300"/>
              <a:ext cx="135202" cy="307777"/>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000" b="1">
                  <a:effectLst/>
                  <a:latin typeface="微软雅黑" panose="020B0503020204020204" pitchFamily="34" charset="-122"/>
                  <a:ea typeface="微软雅黑" panose="020B0503020204020204" pitchFamily="34" charset="-122"/>
                </a:rPr>
                <a:t>Y</a:t>
              </a:r>
            </a:p>
          </p:txBody>
        </p:sp>
        <p:sp>
          <p:nvSpPr>
            <p:cNvPr id="1130517" name="Rectangle 21"/>
            <p:cNvSpPr>
              <a:spLocks noChangeArrowheads="1"/>
            </p:cNvSpPr>
            <p:nvPr/>
          </p:nvSpPr>
          <p:spPr bwMode="auto">
            <a:xfrm>
              <a:off x="8293256" y="3924300"/>
              <a:ext cx="176804" cy="307777"/>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000" b="1">
                  <a:effectLst/>
                  <a:latin typeface="微软雅黑" panose="020B0503020204020204" pitchFamily="34" charset="-122"/>
                  <a:ea typeface="微软雅黑" panose="020B0503020204020204" pitchFamily="34" charset="-122"/>
                </a:rPr>
                <a:t>N</a:t>
              </a:r>
            </a:p>
          </p:txBody>
        </p:sp>
      </p:grpSp>
      <p:graphicFrame>
        <p:nvGraphicFramePr>
          <p:cNvPr id="1130518" name="Group 22"/>
          <p:cNvGraphicFramePr>
            <a:graphicFrameLocks noGrp="1"/>
          </p:cNvGraphicFramePr>
          <p:nvPr>
            <p:extLst>
              <p:ext uri="{D42A27DB-BD31-4B8C-83A1-F6EECF244321}">
                <p14:modId xmlns:p14="http://schemas.microsoft.com/office/powerpoint/2010/main" val="2278956088"/>
              </p:ext>
            </p:extLst>
          </p:nvPr>
        </p:nvGraphicFramePr>
        <p:xfrm>
          <a:off x="1787405" y="4326762"/>
          <a:ext cx="3124200" cy="1463676"/>
        </p:xfrm>
        <a:graphic>
          <a:graphicData uri="http://schemas.openxmlformats.org/drawingml/2006/table">
            <a:tbl>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65919">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用户名</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密码</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Admin</a:t>
                      </a:r>
                    </a:p>
                  </a:txBody>
                  <a:tcPr marL="5715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superstar</a:t>
                      </a:r>
                    </a:p>
                  </a:txBody>
                  <a:tcPr marL="5715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l"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Tom</a:t>
                      </a:r>
                    </a:p>
                  </a:txBody>
                  <a:tcPr marL="5715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Tank110</a:t>
                      </a:r>
                    </a:p>
                  </a:txBody>
                  <a:tcPr marL="5715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5715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4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5715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30535" name="Rectangle 39"/>
          <p:cNvSpPr>
            <a:spLocks noChangeArrowheads="1"/>
          </p:cNvSpPr>
          <p:nvPr/>
        </p:nvSpPr>
        <p:spPr bwMode="auto">
          <a:xfrm>
            <a:off x="2427665" y="3906074"/>
            <a:ext cx="1538883" cy="369332"/>
          </a:xfrm>
          <a:prstGeom prst="rect">
            <a:avLst/>
          </a:prstGeom>
          <a:noFill/>
          <a:ln w="12700" cap="sq">
            <a:noFill/>
            <a:miter lim="800000"/>
            <a:headEnd/>
            <a:tailEnd/>
          </a:ln>
          <a:effectLst/>
        </p:spPr>
        <p:txBody>
          <a:bodyPr wrap="none" lIns="0" tIns="0" rIns="0" bIns="0">
            <a:spAutoFit/>
          </a:bodyPr>
          <a:lstStyle/>
          <a:p>
            <a:pPr algn="ctr">
              <a:spcBef>
                <a:spcPct val="20000"/>
              </a:spcBef>
              <a:spcAft>
                <a:spcPct val="0"/>
              </a:spcAft>
              <a:buSzTx/>
              <a:buFontTx/>
              <a:buNone/>
              <a:defRPr/>
            </a:pPr>
            <a:r>
              <a:rPr lang="zh-CN" altLang="en-US" sz="2400" dirty="0">
                <a:effectLst>
                  <a:outerShdw blurRad="38100" dist="38100" dir="2700000" algn="tl">
                    <a:srgbClr val="000000"/>
                  </a:outerShdw>
                </a:effectLst>
              </a:rPr>
              <a:t>系统密码表</a:t>
            </a:r>
          </a:p>
        </p:txBody>
      </p:sp>
      <p:pic>
        <p:nvPicPr>
          <p:cNvPr id="25" name="图片 24">
            <a:extLst>
              <a:ext uri="{FF2B5EF4-FFF2-40B4-BE49-F238E27FC236}">
                <a16:creationId xmlns:a16="http://schemas.microsoft.com/office/drawing/2014/main" id="{8B37011A-525F-4BC7-903E-A91518EA55C7}"/>
              </a:ext>
            </a:extLst>
          </p:cNvPr>
          <p:cNvPicPr>
            <a:picLocks noChangeAspect="1"/>
          </p:cNvPicPr>
          <p:nvPr/>
        </p:nvPicPr>
        <p:blipFill>
          <a:blip r:embed="rId4"/>
          <a:stretch>
            <a:fillRect/>
          </a:stretch>
        </p:blipFill>
        <p:spPr>
          <a:xfrm>
            <a:off x="837744" y="1646539"/>
            <a:ext cx="5258256" cy="1447925"/>
          </a:xfrm>
          <a:prstGeom prst="rect">
            <a:avLst/>
          </a:prstGeom>
          <a:ln w="38100" cap="sq" cmpd="thickThin">
            <a:solidFill>
              <a:srgbClr val="FFC000"/>
            </a:solidFill>
            <a:prstDash val="solid"/>
            <a:miter lim="800000"/>
          </a:ln>
          <a:effectLst>
            <a:innerShdw blurRad="76200">
              <a:srgbClr val="000000"/>
            </a:innerShdw>
          </a:effectLst>
        </p:spPr>
      </p:pic>
    </p:spTree>
  </p:cSld>
  <p:clrMapOvr>
    <a:masterClrMapping/>
  </p:clrMapOvr>
  <p:transition spd="med">
    <p:random/>
    <p:sndAc>
      <p:stSnd>
        <p:snd r:embed="rId3" name="arrow.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1127448" y="64720"/>
            <a:ext cx="2197250"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en-US" sz="4000" b="1" kern="1200" dirty="0">
                <a:solidFill>
                  <a:srgbClr val="FFFFCC"/>
                </a:solidFill>
                <a:effectLst>
                  <a:outerShdw blurRad="38100" dist="38100" dir="2700000" algn="tl">
                    <a:srgbClr val="000000"/>
                  </a:outerShdw>
                </a:effectLst>
                <a:latin typeface="Arial" pitchFamily="34" charset="0"/>
              </a:rPr>
              <a:t>数据转储</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72484" name="Rectangle 4"/>
          <p:cNvSpPr>
            <a:spLocks noGrp="1" noChangeArrowheads="1"/>
          </p:cNvSpPr>
          <p:nvPr>
            <p:ph idx="1"/>
          </p:nvPr>
        </p:nvSpPr>
        <p:spPr>
          <a:xfrm>
            <a:off x="767408" y="1052736"/>
            <a:ext cx="10801200" cy="2463800"/>
          </a:xfrm>
        </p:spPr>
        <p:txBody>
          <a:bodyPr/>
          <a:lstStyle/>
          <a:p>
            <a:pPr algn="just" eaLnBrk="1" hangingPunct="1">
              <a:spcBef>
                <a:spcPts val="0"/>
              </a:spcBef>
              <a:spcAft>
                <a:spcPts val="2400"/>
              </a:spcAft>
              <a:buClrTx/>
              <a:buSzPct val="80000"/>
              <a:buFontTx/>
              <a:buChar char="•"/>
              <a:defRPr/>
            </a:pPr>
            <a:r>
              <a:rPr kumimoji="1" lang="zh-CN" altLang="en-US" sz="3000" dirty="0">
                <a:solidFill>
                  <a:srgbClr val="00FFFF"/>
                </a:solidFill>
                <a:latin typeface="楷体_GB2312" pitchFamily="49" charset="-122"/>
              </a:rPr>
              <a:t>数据转储</a:t>
            </a:r>
            <a:r>
              <a:rPr kumimoji="1" lang="zh-CN" altLang="en-US" sz="3000" dirty="0">
                <a:latin typeface="楷体_GB2312" pitchFamily="49" charset="-122"/>
              </a:rPr>
              <a:t>是指</a:t>
            </a:r>
            <a:r>
              <a:rPr kumimoji="1" lang="en-US" altLang="zh-CN" sz="3000" dirty="0">
                <a:latin typeface="楷体_GB2312" pitchFamily="49" charset="-122"/>
              </a:rPr>
              <a:t>DBA</a:t>
            </a:r>
            <a:r>
              <a:rPr kumimoji="1" lang="zh-CN" altLang="en-US" sz="3000" dirty="0">
                <a:latin typeface="楷体_GB2312" pitchFamily="49" charset="-122"/>
              </a:rPr>
              <a:t>按需将整个数据库复制到其它存储设备上保存成</a:t>
            </a:r>
            <a:r>
              <a:rPr kumimoji="1" lang="zh-CN" altLang="en-US" sz="3000" dirty="0">
                <a:solidFill>
                  <a:srgbClr val="00FFFF"/>
                </a:solidFill>
                <a:latin typeface="楷体_GB2312" pitchFamily="49" charset="-122"/>
              </a:rPr>
              <a:t>后备副本</a:t>
            </a:r>
            <a:r>
              <a:rPr kumimoji="1" lang="zh-CN" altLang="en-US" sz="3000" dirty="0">
                <a:latin typeface="楷体_GB2312" pitchFamily="49" charset="-122"/>
              </a:rPr>
              <a:t>或</a:t>
            </a:r>
            <a:r>
              <a:rPr kumimoji="1" lang="zh-CN" altLang="en-US" sz="3000" dirty="0">
                <a:solidFill>
                  <a:srgbClr val="00FFFF"/>
                </a:solidFill>
                <a:latin typeface="楷体_GB2312" pitchFamily="49" charset="-122"/>
              </a:rPr>
              <a:t>后援副本</a:t>
            </a:r>
            <a:r>
              <a:rPr kumimoji="1" lang="zh-CN" altLang="en-US" sz="3000" dirty="0">
                <a:latin typeface="楷体_GB2312" pitchFamily="49" charset="-122"/>
              </a:rPr>
              <a:t>的过程。</a:t>
            </a:r>
          </a:p>
          <a:p>
            <a:pPr algn="just" eaLnBrk="1" hangingPunct="1">
              <a:spcBef>
                <a:spcPts val="0"/>
              </a:spcBef>
              <a:spcAft>
                <a:spcPts val="2400"/>
              </a:spcAft>
              <a:buClrTx/>
              <a:buSzPct val="80000"/>
              <a:buFontTx/>
              <a:buChar char="•"/>
              <a:defRPr/>
            </a:pPr>
            <a:r>
              <a:rPr kumimoji="1" lang="zh-CN" altLang="en-US" sz="3000" dirty="0">
                <a:latin typeface="楷体_GB2312" pitchFamily="49" charset="-122"/>
              </a:rPr>
              <a:t>在没有事务发生时进行的转储称为</a:t>
            </a:r>
            <a:r>
              <a:rPr kumimoji="1" lang="zh-CN" altLang="en-US" sz="3000" dirty="0">
                <a:solidFill>
                  <a:srgbClr val="00FFFF"/>
                </a:solidFill>
                <a:latin typeface="楷体_GB2312" pitchFamily="49" charset="-122"/>
              </a:rPr>
              <a:t>静态转储</a:t>
            </a:r>
            <a:r>
              <a:rPr kumimoji="1" lang="zh-CN" altLang="en-US" sz="3000" dirty="0">
                <a:latin typeface="楷体_GB2312" pitchFamily="49" charset="-122"/>
              </a:rPr>
              <a:t>，其结果一定是保持数据一致性的。</a:t>
            </a:r>
          </a:p>
          <a:p>
            <a:pPr algn="just" eaLnBrk="1" hangingPunct="1">
              <a:spcBef>
                <a:spcPts val="0"/>
              </a:spcBef>
              <a:spcAft>
                <a:spcPts val="2400"/>
              </a:spcAft>
              <a:buClrTx/>
              <a:buSzPct val="80000"/>
              <a:buFontTx/>
              <a:buChar char="•"/>
              <a:defRPr/>
            </a:pPr>
            <a:r>
              <a:rPr kumimoji="1" lang="zh-CN" altLang="en-US" sz="3000" dirty="0">
                <a:latin typeface="楷体_GB2312" pitchFamily="49" charset="-122"/>
              </a:rPr>
              <a:t>与事务并发进行的转储称为</a:t>
            </a:r>
            <a:r>
              <a:rPr kumimoji="1" lang="zh-CN" altLang="en-US" sz="3000" dirty="0">
                <a:solidFill>
                  <a:srgbClr val="00FFFF"/>
                </a:solidFill>
                <a:latin typeface="楷体_GB2312" pitchFamily="49" charset="-122"/>
              </a:rPr>
              <a:t>动态转储</a:t>
            </a:r>
            <a:r>
              <a:rPr kumimoji="1" lang="zh-CN" altLang="en-US" sz="3000" dirty="0">
                <a:latin typeface="楷体_GB2312" pitchFamily="49" charset="-122"/>
              </a:rPr>
              <a:t>。</a:t>
            </a:r>
          </a:p>
          <a:p>
            <a:pPr algn="just" eaLnBrk="1" hangingPunct="1">
              <a:spcBef>
                <a:spcPts val="0"/>
              </a:spcBef>
              <a:spcAft>
                <a:spcPts val="2400"/>
              </a:spcAft>
              <a:buClrTx/>
              <a:buSzPct val="80000"/>
              <a:buFontTx/>
              <a:buChar char="•"/>
              <a:defRPr/>
            </a:pPr>
            <a:r>
              <a:rPr kumimoji="1" lang="zh-CN" altLang="en-US" sz="3000" dirty="0">
                <a:latin typeface="楷体_GB2312" pitchFamily="49" charset="-122"/>
              </a:rPr>
              <a:t>每次转储整个数据库的转储方式称为</a:t>
            </a:r>
            <a:r>
              <a:rPr kumimoji="1" lang="zh-CN" altLang="en-US" sz="3000" dirty="0">
                <a:solidFill>
                  <a:srgbClr val="00FFFF"/>
                </a:solidFill>
                <a:latin typeface="楷体_GB2312" pitchFamily="49" charset="-122"/>
              </a:rPr>
              <a:t>海量转储</a:t>
            </a:r>
            <a:r>
              <a:rPr kumimoji="1" lang="zh-CN" altLang="en-US" sz="3000" dirty="0">
                <a:latin typeface="楷体_GB2312" pitchFamily="49" charset="-122"/>
              </a:rPr>
              <a:t>。这种方式费时费空间。</a:t>
            </a:r>
          </a:p>
          <a:p>
            <a:pPr algn="just" eaLnBrk="1" hangingPunct="1">
              <a:spcBef>
                <a:spcPts val="0"/>
              </a:spcBef>
              <a:spcAft>
                <a:spcPts val="2400"/>
              </a:spcAft>
              <a:buClrTx/>
              <a:buSzPct val="80000"/>
              <a:buFontTx/>
              <a:buChar char="•"/>
              <a:defRPr/>
            </a:pPr>
            <a:r>
              <a:rPr kumimoji="1" lang="zh-CN" altLang="en-US" sz="3000" dirty="0">
                <a:latin typeface="楷体_GB2312" pitchFamily="49" charset="-122"/>
              </a:rPr>
              <a:t>每次只转储上次转储后被更新过的数据的转储方式称为</a:t>
            </a:r>
            <a:r>
              <a:rPr kumimoji="1" lang="zh-CN" altLang="en-US" sz="3000" dirty="0">
                <a:solidFill>
                  <a:srgbClr val="00FFFF"/>
                </a:solidFill>
                <a:latin typeface="楷体_GB2312" pitchFamily="49" charset="-122"/>
              </a:rPr>
              <a:t>增量转储</a:t>
            </a:r>
            <a:r>
              <a:rPr kumimoji="1" lang="zh-CN" altLang="en-US" sz="3000" dirty="0">
                <a:latin typeface="楷体_GB2312" pitchFamily="49" charset="-122"/>
              </a:rPr>
              <a:t>。</a:t>
            </a:r>
          </a:p>
        </p:txBody>
      </p:sp>
    </p:spTree>
  </p:cSld>
  <p:clrMapOvr>
    <a:masterClrMapping/>
  </p:clrMapOvr>
  <p:transition spd="med">
    <p:random/>
    <p:sndAc>
      <p:stSnd>
        <p:snd r:embed="rId2" name="arrow.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xfrm>
            <a:off x="1055440" y="79111"/>
            <a:ext cx="3223172"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zh-CN" sz="4000" b="1" kern="1200" dirty="0">
                <a:solidFill>
                  <a:srgbClr val="FFFFCC"/>
                </a:solidFill>
                <a:effectLst>
                  <a:outerShdw blurRad="38100" dist="38100" dir="2700000" algn="tl">
                    <a:srgbClr val="000000"/>
                  </a:outerShdw>
                </a:effectLst>
                <a:latin typeface="Arial" pitchFamily="34" charset="0"/>
              </a:rPr>
              <a:t>登记日志文件</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73508" name="Rectangle 4"/>
          <p:cNvSpPr>
            <a:spLocks noGrp="1" noChangeArrowheads="1"/>
          </p:cNvSpPr>
          <p:nvPr>
            <p:ph idx="1"/>
          </p:nvPr>
        </p:nvSpPr>
        <p:spPr>
          <a:xfrm>
            <a:off x="695400" y="1007139"/>
            <a:ext cx="10729192" cy="2463800"/>
          </a:xfrm>
        </p:spPr>
        <p:txBody>
          <a:bodyPr/>
          <a:lstStyle/>
          <a:p>
            <a:pPr algn="just" eaLnBrk="1" hangingPunct="1">
              <a:spcBef>
                <a:spcPct val="10000"/>
              </a:spcBef>
              <a:buClrTx/>
              <a:buSzPct val="80000"/>
              <a:buFontTx/>
              <a:buChar char="•"/>
              <a:defRPr/>
            </a:pPr>
            <a:r>
              <a:rPr kumimoji="1" lang="zh-CN" altLang="en-US" dirty="0">
                <a:latin typeface="楷体_GB2312" pitchFamily="49" charset="-122"/>
              </a:rPr>
              <a:t>日志文件用来记录每一事务对数据库所作的更新操作。每一日志记录包含：</a:t>
            </a:r>
          </a:p>
        </p:txBody>
      </p:sp>
      <p:sp>
        <p:nvSpPr>
          <p:cNvPr id="1173509" name="Rectangle 5"/>
          <p:cNvSpPr>
            <a:spLocks noChangeArrowheads="1"/>
          </p:cNvSpPr>
          <p:nvPr/>
        </p:nvSpPr>
        <p:spPr bwMode="auto">
          <a:xfrm>
            <a:off x="1487488" y="2173351"/>
            <a:ext cx="8001000" cy="2400657"/>
          </a:xfrm>
          <a:prstGeom prst="rect">
            <a:avLst/>
          </a:prstGeom>
          <a:noFill/>
          <a:ln w="12700" cap="sq">
            <a:noFill/>
            <a:miter lim="800000"/>
            <a:headEnd/>
            <a:tailEnd/>
          </a:ln>
          <a:effectLst/>
        </p:spPr>
        <p:txBody>
          <a:bodyPr lIns="0" tIns="0" rIns="0" bIns="0">
            <a:spAutoFit/>
          </a:bodyPr>
          <a:lstStyle/>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事务标识</a:t>
            </a:r>
          </a:p>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操作的类型（插入、删除或修改）</a:t>
            </a:r>
          </a:p>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操作对象</a:t>
            </a:r>
          </a:p>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数据的旧值（插入操作无旧值）</a:t>
            </a:r>
          </a:p>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数据的新值（删除操作无新值）</a:t>
            </a:r>
          </a:p>
          <a:p>
            <a:pPr>
              <a:spcBef>
                <a:spcPct val="10000"/>
              </a:spcBef>
              <a:spcAft>
                <a:spcPct val="0"/>
              </a:spcAft>
              <a:buFont typeface="Wingdings" pitchFamily="2" charset="2"/>
              <a:buChar char="ü"/>
              <a:defRPr/>
            </a:pPr>
            <a:r>
              <a:rPr lang="zh-CN" altLang="en-US" sz="2400" dirty="0">
                <a:solidFill>
                  <a:schemeClr val="accent5">
                    <a:lumMod val="60000"/>
                    <a:lumOff val="40000"/>
                  </a:schemeClr>
                </a:solidFill>
                <a:effectLst>
                  <a:outerShdw blurRad="38100" dist="38100" dir="2700000" algn="tl">
                    <a:srgbClr val="000000"/>
                  </a:outerShdw>
                </a:effectLst>
              </a:rPr>
              <a:t> 事务的开始、结束等关键时刻</a:t>
            </a:r>
          </a:p>
        </p:txBody>
      </p:sp>
      <p:sp>
        <p:nvSpPr>
          <p:cNvPr id="1173510" name="Text Box 6"/>
          <p:cNvSpPr txBox="1">
            <a:spLocks noChangeArrowheads="1"/>
          </p:cNvSpPr>
          <p:nvPr/>
        </p:nvSpPr>
        <p:spPr bwMode="auto">
          <a:xfrm>
            <a:off x="695400" y="4942638"/>
            <a:ext cx="8610600" cy="1143000"/>
          </a:xfrm>
          <a:prstGeom prst="rect">
            <a:avLst/>
          </a:prstGeom>
          <a:noFill/>
          <a:ln w="12700" cap="sq">
            <a:noFill/>
            <a:miter lim="800000"/>
            <a:headEnd type="none" w="sm" len="sm"/>
            <a:tailEnd type="none" w="sm" len="sm"/>
          </a:ln>
          <a:effectLst/>
        </p:spPr>
        <p:txBody>
          <a:bodyPr/>
          <a:lstStyle/>
          <a:p>
            <a:pPr marL="277813" indent="-277813">
              <a:spcBef>
                <a:spcPct val="10000"/>
              </a:spcBef>
              <a:spcAft>
                <a:spcPct val="0"/>
              </a:spcAft>
              <a:buFontTx/>
              <a:buChar char="•"/>
              <a:defRPr/>
            </a:pPr>
            <a:r>
              <a:rPr lang="zh-CN" altLang="en-US" dirty="0">
                <a:solidFill>
                  <a:srgbClr val="CCFFCC"/>
                </a:solidFill>
                <a:effectLst>
                  <a:outerShdw blurRad="38100" dist="38100" dir="2700000" algn="tl">
                    <a:srgbClr val="000000"/>
                  </a:outerShdw>
                </a:effectLst>
              </a:rPr>
              <a:t>登记日志文件应遵循：</a:t>
            </a:r>
          </a:p>
        </p:txBody>
      </p:sp>
      <p:sp>
        <p:nvSpPr>
          <p:cNvPr id="1173511" name="Rectangle 7"/>
          <p:cNvSpPr>
            <a:spLocks noChangeArrowheads="1"/>
          </p:cNvSpPr>
          <p:nvPr/>
        </p:nvSpPr>
        <p:spPr bwMode="auto">
          <a:xfrm>
            <a:off x="1429321" y="5601129"/>
            <a:ext cx="8001000" cy="775597"/>
          </a:xfrm>
          <a:prstGeom prst="rect">
            <a:avLst/>
          </a:prstGeom>
          <a:noFill/>
          <a:ln w="12700" cap="sq">
            <a:noFill/>
            <a:miter lim="800000"/>
            <a:headEnd/>
            <a:tailEnd/>
          </a:ln>
          <a:effectLst/>
        </p:spPr>
        <p:txBody>
          <a:bodyPr lIns="0" tIns="0" rIns="0" bIns="0">
            <a:spAutoFit/>
          </a:bodyPr>
          <a:lstStyle/>
          <a:p>
            <a:pPr>
              <a:spcBef>
                <a:spcPct val="10000"/>
              </a:spcBef>
              <a:spcAft>
                <a:spcPct val="0"/>
              </a:spcAft>
              <a:buChar char="ü"/>
            </a:pPr>
            <a:r>
              <a:rPr lang="zh-CN" altLang="en-US" sz="2400" dirty="0">
                <a:solidFill>
                  <a:schemeClr val="accent5">
                    <a:lumMod val="60000"/>
                    <a:lumOff val="40000"/>
                  </a:schemeClr>
                </a:solidFill>
                <a:effectLst>
                  <a:outerShdw blurRad="38100" dist="38100" dir="2700000" algn="tl">
                    <a:srgbClr val="000000"/>
                  </a:outerShdw>
                </a:effectLst>
              </a:rPr>
              <a:t> 登记的次序严格按并行事务执行的时间次序</a:t>
            </a:r>
            <a:endParaRPr lang="en-US" altLang="zh-CN" sz="2400" dirty="0">
              <a:solidFill>
                <a:schemeClr val="accent5">
                  <a:lumMod val="60000"/>
                  <a:lumOff val="40000"/>
                </a:schemeClr>
              </a:solidFill>
              <a:effectLst>
                <a:outerShdw blurRad="38100" dist="38100" dir="2700000" algn="tl">
                  <a:srgbClr val="000000"/>
                </a:outerShdw>
              </a:effectLst>
            </a:endParaRPr>
          </a:p>
          <a:p>
            <a:pPr>
              <a:spcBef>
                <a:spcPct val="10000"/>
              </a:spcBef>
              <a:spcAft>
                <a:spcPct val="0"/>
              </a:spcAft>
              <a:buChar char="ü"/>
            </a:pPr>
            <a:r>
              <a:rPr lang="zh-CN" altLang="en-US" sz="2400" dirty="0">
                <a:solidFill>
                  <a:schemeClr val="accent5">
                    <a:lumMod val="60000"/>
                    <a:lumOff val="40000"/>
                  </a:schemeClr>
                </a:solidFill>
                <a:effectLst>
                  <a:outerShdw blurRad="38100" dist="38100" dir="2700000" algn="tl">
                    <a:srgbClr val="000000"/>
                  </a:outerShdw>
                </a:effectLst>
              </a:rPr>
              <a:t> 必须先写日志文件，后更新数据库</a:t>
            </a:r>
          </a:p>
        </p:txBody>
      </p:sp>
      <p:sp>
        <p:nvSpPr>
          <p:cNvPr id="39944" name="Rectangle 8"/>
          <p:cNvSpPr>
            <a:spLocks noChangeArrowheads="1"/>
          </p:cNvSpPr>
          <p:nvPr/>
        </p:nvSpPr>
        <p:spPr bwMode="auto">
          <a:xfrm>
            <a:off x="8400256" y="3057273"/>
            <a:ext cx="2520280" cy="1077218"/>
          </a:xfrm>
          <a:prstGeom prst="rect">
            <a:avLst/>
          </a:prstGeom>
          <a:solidFill>
            <a:srgbClr val="0000FF"/>
          </a:solidFill>
          <a:ln w="19050" algn="ctr">
            <a:solidFill>
              <a:srgbClr val="CCFF33"/>
            </a:solidFill>
            <a:miter lim="800000"/>
            <a:headEnd/>
            <a:tailEnd/>
          </a:ln>
          <a:effectLst>
            <a:outerShdw dist="35921" dir="2700000" algn="ctr" rotWithShape="0">
              <a:schemeClr val="bg2"/>
            </a:outerShdw>
          </a:effectLst>
        </p:spPr>
        <p:txBody>
          <a:bodyPr wrap="square">
            <a:spAutoFit/>
          </a:bodyPr>
          <a:lstStyle/>
          <a:p>
            <a:pPr>
              <a:spcAft>
                <a:spcPct val="60000"/>
              </a:spcAft>
              <a:buClr>
                <a:srgbClr val="66FF33"/>
              </a:buClr>
              <a:buSzPct val="85000"/>
            </a:pPr>
            <a:r>
              <a:rPr kumimoji="0" lang="zh-CN" altLang="en-US">
                <a:solidFill>
                  <a:srgbClr val="FFFF00"/>
                </a:solidFill>
                <a:effectLst/>
              </a:rPr>
              <a:t>日志文件必须安全可靠！</a:t>
            </a:r>
          </a:p>
        </p:txBody>
      </p:sp>
    </p:spTree>
  </p:cSld>
  <p:clrMapOvr>
    <a:masterClrMapping/>
  </p:clrMapOvr>
  <p:transition spd="med">
    <p:random/>
    <p:sndAc>
      <p:stSnd>
        <p:snd r:embed="rId2" name="arrow.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1036563" y="75753"/>
            <a:ext cx="2197250"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zh-CN" sz="4000" b="1" kern="1200" dirty="0">
                <a:solidFill>
                  <a:srgbClr val="FFFFCC"/>
                </a:solidFill>
                <a:effectLst>
                  <a:outerShdw blurRad="38100" dist="38100" dir="2700000" algn="tl">
                    <a:srgbClr val="000000"/>
                  </a:outerShdw>
                </a:effectLst>
                <a:latin typeface="Arial" pitchFamily="34" charset="0"/>
              </a:rPr>
              <a:t>恢复策略</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1174532" name="Rectangle 4"/>
          <p:cNvSpPr>
            <a:spLocks noGrp="1" noChangeArrowheads="1"/>
          </p:cNvSpPr>
          <p:nvPr>
            <p:ph idx="1"/>
          </p:nvPr>
        </p:nvSpPr>
        <p:spPr>
          <a:xfrm>
            <a:off x="695400" y="1084263"/>
            <a:ext cx="8667750" cy="2463800"/>
          </a:xfrm>
        </p:spPr>
        <p:txBody>
          <a:bodyPr/>
          <a:lstStyle/>
          <a:p>
            <a:pPr eaLnBrk="1" hangingPunct="1">
              <a:spcAft>
                <a:spcPct val="20000"/>
              </a:spcAft>
              <a:defRPr/>
            </a:pPr>
            <a:r>
              <a:rPr kumimoji="1" lang="zh-CN" altLang="en-US" dirty="0">
                <a:solidFill>
                  <a:srgbClr val="00FF99"/>
                </a:solidFill>
                <a:latin typeface="楷体_GB2312" pitchFamily="49" charset="-122"/>
              </a:rPr>
              <a:t>事务故障的恢复</a:t>
            </a:r>
          </a:p>
        </p:txBody>
      </p:sp>
      <p:sp>
        <p:nvSpPr>
          <p:cNvPr id="1174533" name="Rectangle 5"/>
          <p:cNvSpPr>
            <a:spLocks noChangeArrowheads="1"/>
          </p:cNvSpPr>
          <p:nvPr/>
        </p:nvSpPr>
        <p:spPr bwMode="auto">
          <a:xfrm>
            <a:off x="1199456" y="1848643"/>
            <a:ext cx="10441160" cy="3644075"/>
          </a:xfrm>
          <a:prstGeom prst="rect">
            <a:avLst/>
          </a:prstGeom>
          <a:noFill/>
          <a:ln w="12700" cap="sq">
            <a:noFill/>
            <a:miter lim="800000"/>
            <a:headEnd/>
            <a:tailEnd/>
          </a:ln>
          <a:effectLst/>
        </p:spPr>
        <p:txBody>
          <a:bodyPr wrap="square" lIns="0" tIns="0" rIns="0" bIns="0">
            <a:spAutoFit/>
          </a:bodyPr>
          <a:lstStyle/>
          <a:p>
            <a:pPr>
              <a:spcBef>
                <a:spcPct val="10000"/>
              </a:spcBef>
              <a:spcAft>
                <a:spcPct val="0"/>
              </a:spcAft>
              <a:defRPr/>
            </a:pPr>
            <a:r>
              <a:rPr lang="zh-CN" altLang="en-US" dirty="0">
                <a:solidFill>
                  <a:srgbClr val="CCFFCC"/>
                </a:solidFill>
                <a:effectLst>
                  <a:outerShdw blurRad="38100" dist="38100" dir="2700000" algn="tl">
                    <a:srgbClr val="000000"/>
                  </a:outerShdw>
                </a:effectLst>
              </a:rPr>
              <a:t>① 反向扫描日志文件，查找该事务的日志记录</a:t>
            </a:r>
            <a:r>
              <a:rPr lang="en-US" altLang="zh-CN" dirty="0">
                <a:solidFill>
                  <a:srgbClr val="CCFFCC"/>
                </a:solidFill>
                <a:effectLst>
                  <a:outerShdw blurRad="38100" dist="38100" dir="2700000" algn="tl">
                    <a:srgbClr val="000000"/>
                  </a:outerShdw>
                </a:effectLst>
              </a:rPr>
              <a:t>。</a:t>
            </a:r>
          </a:p>
          <a:p>
            <a:pPr>
              <a:spcBef>
                <a:spcPct val="55000"/>
              </a:spcBef>
              <a:spcAft>
                <a:spcPct val="0"/>
              </a:spcAft>
              <a:defRPr/>
            </a:pPr>
            <a:r>
              <a:rPr lang="zh-CN" altLang="en-US" dirty="0">
                <a:solidFill>
                  <a:srgbClr val="CCFFCC"/>
                </a:solidFill>
                <a:effectLst>
                  <a:outerShdw blurRad="38100" dist="38100" dir="2700000" algn="tl">
                    <a:srgbClr val="000000"/>
                  </a:outerShdw>
                </a:effectLst>
              </a:rPr>
              <a:t>② 对该事务的每一操作执行逆操作（</a:t>
            </a:r>
            <a:r>
              <a:rPr lang="en-US" altLang="zh-CN" dirty="0">
                <a:solidFill>
                  <a:srgbClr val="CCFFCC"/>
                </a:solidFill>
                <a:effectLst>
                  <a:outerShdw blurRad="38100" dist="38100" dir="2700000" algn="tl">
                    <a:srgbClr val="000000"/>
                  </a:outerShdw>
                </a:effectLst>
              </a:rPr>
              <a:t>UNDO</a:t>
            </a:r>
            <a:r>
              <a:rPr lang="zh-CN" altLang="en-US" dirty="0">
                <a:solidFill>
                  <a:srgbClr val="CCFFCC"/>
                </a:solidFill>
                <a:effectLst>
                  <a:outerShdw blurRad="38100" dist="38100" dir="2700000" algn="tl">
                    <a:srgbClr val="000000"/>
                  </a:outerShdw>
                </a:effectLst>
              </a:rPr>
              <a:t>）：</a:t>
            </a:r>
            <a:endParaRPr lang="en-US" altLang="zh-CN" dirty="0">
              <a:solidFill>
                <a:srgbClr val="CCFFCC"/>
              </a:solidFill>
              <a:effectLst>
                <a:outerShdw blurRad="38100" dist="38100" dir="2700000" algn="tl">
                  <a:srgbClr val="000000"/>
                </a:outerShdw>
              </a:effectLst>
            </a:endParaRPr>
          </a:p>
          <a:p>
            <a:pPr>
              <a:spcBef>
                <a:spcPct val="10000"/>
              </a:spcBef>
              <a:spcAft>
                <a:spcPct val="0"/>
              </a:spcAft>
              <a:defRPr/>
            </a:pPr>
            <a:r>
              <a:rPr lang="zh-CN" altLang="en-US" dirty="0">
                <a:solidFill>
                  <a:srgbClr val="CCFFCC"/>
                </a:solidFill>
                <a:effectLst>
                  <a:outerShdw blurRad="38100" dist="38100" dir="2700000" algn="tl">
                    <a:srgbClr val="000000"/>
                  </a:outerShdw>
                </a:effectLst>
              </a:rPr>
              <a:t>   </a:t>
            </a:r>
            <a:r>
              <a:rPr lang="zh-CN" altLang="en-US" dirty="0">
                <a:solidFill>
                  <a:srgbClr val="00FF99"/>
                </a:solidFill>
                <a:effectLst>
                  <a:outerShdw blurRad="38100" dist="38100" dir="2700000" algn="tl">
                    <a:srgbClr val="000000"/>
                  </a:outerShdw>
                </a:effectLst>
              </a:rPr>
              <a:t>※</a:t>
            </a:r>
            <a:r>
              <a:rPr lang="zh-CN" altLang="en-US" dirty="0">
                <a:solidFill>
                  <a:srgbClr val="CCFFCC"/>
                </a:solidFill>
                <a:effectLst>
                  <a:outerShdw blurRad="38100" dist="38100" dir="2700000" algn="tl">
                    <a:srgbClr val="000000"/>
                  </a:outerShdw>
                </a:effectLst>
              </a:rPr>
              <a:t> 对插入操作做删除操作</a:t>
            </a:r>
          </a:p>
          <a:p>
            <a:pPr>
              <a:spcBef>
                <a:spcPct val="10000"/>
              </a:spcBef>
              <a:spcAft>
                <a:spcPct val="0"/>
              </a:spcAft>
              <a:defRPr/>
            </a:pPr>
            <a:r>
              <a:rPr lang="zh-CN" altLang="en-US" dirty="0">
                <a:solidFill>
                  <a:srgbClr val="CCFFCC"/>
                </a:solidFill>
                <a:effectLst>
                  <a:outerShdw blurRad="38100" dist="38100" dir="2700000" algn="tl">
                    <a:srgbClr val="000000"/>
                  </a:outerShdw>
                </a:effectLst>
              </a:rPr>
              <a:t>   </a:t>
            </a:r>
            <a:r>
              <a:rPr lang="zh-CN" altLang="en-US" dirty="0">
                <a:solidFill>
                  <a:srgbClr val="00FF99"/>
                </a:solidFill>
                <a:effectLst>
                  <a:outerShdw blurRad="38100" dist="38100" dir="2700000" algn="tl">
                    <a:srgbClr val="000000"/>
                  </a:outerShdw>
                </a:effectLst>
              </a:rPr>
              <a:t>※</a:t>
            </a:r>
            <a:r>
              <a:rPr lang="zh-CN" altLang="en-US" dirty="0">
                <a:solidFill>
                  <a:srgbClr val="CCFFCC"/>
                </a:solidFill>
                <a:effectLst>
                  <a:outerShdw blurRad="38100" dist="38100" dir="2700000" algn="tl">
                    <a:srgbClr val="000000"/>
                  </a:outerShdw>
                </a:effectLst>
              </a:rPr>
              <a:t> 对删除操作做插入操作</a:t>
            </a:r>
          </a:p>
          <a:p>
            <a:pPr>
              <a:spcBef>
                <a:spcPct val="10000"/>
              </a:spcBef>
              <a:spcAft>
                <a:spcPct val="0"/>
              </a:spcAft>
              <a:defRPr/>
            </a:pPr>
            <a:r>
              <a:rPr lang="zh-CN" altLang="en-US" dirty="0">
                <a:solidFill>
                  <a:srgbClr val="CCFFCC"/>
                </a:solidFill>
                <a:effectLst>
                  <a:outerShdw blurRad="38100" dist="38100" dir="2700000" algn="tl">
                    <a:srgbClr val="000000"/>
                  </a:outerShdw>
                </a:effectLst>
              </a:rPr>
              <a:t>   </a:t>
            </a:r>
            <a:r>
              <a:rPr lang="zh-CN" altLang="en-US" dirty="0">
                <a:solidFill>
                  <a:srgbClr val="00FF99"/>
                </a:solidFill>
                <a:effectLst>
                  <a:outerShdw blurRad="38100" dist="38100" dir="2700000" algn="tl">
                    <a:srgbClr val="000000"/>
                  </a:outerShdw>
                </a:effectLst>
              </a:rPr>
              <a:t>※</a:t>
            </a:r>
            <a:r>
              <a:rPr lang="zh-CN" altLang="en-US" dirty="0">
                <a:solidFill>
                  <a:srgbClr val="CCFFCC"/>
                </a:solidFill>
                <a:effectLst>
                  <a:outerShdw blurRad="38100" dist="38100" dir="2700000" algn="tl">
                    <a:srgbClr val="000000"/>
                  </a:outerShdw>
                </a:effectLst>
              </a:rPr>
              <a:t> 对更新操作以旧值替换新值</a:t>
            </a:r>
          </a:p>
          <a:p>
            <a:pPr>
              <a:spcBef>
                <a:spcPct val="55000"/>
              </a:spcBef>
              <a:spcAft>
                <a:spcPct val="0"/>
              </a:spcAft>
              <a:defRPr/>
            </a:pPr>
            <a:r>
              <a:rPr lang="zh-CN" altLang="en-US" dirty="0">
                <a:solidFill>
                  <a:srgbClr val="CCFFCC"/>
                </a:solidFill>
                <a:effectLst>
                  <a:outerShdw blurRad="38100" dist="38100" dir="2700000" algn="tl">
                    <a:srgbClr val="000000"/>
                  </a:outerShdw>
                </a:effectLst>
              </a:rPr>
              <a:t>③ 重复以上操作直到扫描到该事务的开始标记</a:t>
            </a:r>
            <a:endParaRPr lang="en-US" altLang="zh-CN" dirty="0">
              <a:solidFill>
                <a:srgbClr val="CCFFCC"/>
              </a:solidFill>
              <a:effectLst>
                <a:outerShdw blurRad="38100" dist="38100" dir="2700000" algn="tl">
                  <a:srgbClr val="000000"/>
                </a:outerShdw>
              </a:effectLst>
            </a:endParaRPr>
          </a:p>
        </p:txBody>
      </p:sp>
      <p:sp>
        <p:nvSpPr>
          <p:cNvPr id="40966" name="Rectangle 6"/>
          <p:cNvSpPr>
            <a:spLocks noChangeArrowheads="1"/>
          </p:cNvSpPr>
          <p:nvPr/>
        </p:nvSpPr>
        <p:spPr bwMode="auto">
          <a:xfrm>
            <a:off x="1703512" y="5801423"/>
            <a:ext cx="7776864" cy="584775"/>
          </a:xfrm>
          <a:prstGeom prst="rect">
            <a:avLst/>
          </a:prstGeom>
          <a:solidFill>
            <a:srgbClr val="0000FF"/>
          </a:solidFill>
          <a:ln w="19050" algn="ctr">
            <a:solidFill>
              <a:srgbClr val="CCFF33"/>
            </a:solidFill>
            <a:miter lim="800000"/>
            <a:headEnd/>
            <a:tailEnd/>
          </a:ln>
          <a:effectLst>
            <a:outerShdw dist="35921" dir="2700000" algn="ctr" rotWithShape="0">
              <a:schemeClr val="bg2"/>
            </a:outerShdw>
          </a:effectLst>
        </p:spPr>
        <p:txBody>
          <a:bodyPr wrap="square">
            <a:spAutoFit/>
          </a:bodyPr>
          <a:lstStyle/>
          <a:p>
            <a:pPr algn="ctr">
              <a:spcAft>
                <a:spcPct val="60000"/>
              </a:spcAft>
              <a:buClr>
                <a:srgbClr val="66FF33"/>
              </a:buClr>
              <a:buSzPct val="85000"/>
            </a:pPr>
            <a:r>
              <a:rPr kumimoji="0" lang="zh-CN" altLang="en-US">
                <a:solidFill>
                  <a:srgbClr val="FFFF00"/>
                </a:solidFill>
                <a:effectLst/>
              </a:rPr>
              <a:t>由系统自动完成，无需人工干预！</a:t>
            </a:r>
          </a:p>
        </p:txBody>
      </p:sp>
    </p:spTree>
  </p:cSld>
  <p:clrMapOvr>
    <a:masterClrMapping/>
  </p:clrMapOvr>
  <p:transition spd="med">
    <p:random/>
    <p:sndAc>
      <p:stSnd>
        <p:snd r:embed="rId2" name="arrow.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1036563" y="75753"/>
            <a:ext cx="2197250"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zh-CN" sz="4000" b="1" kern="1200" dirty="0">
                <a:solidFill>
                  <a:srgbClr val="FFFFCC"/>
                </a:solidFill>
                <a:effectLst>
                  <a:outerShdw blurRad="38100" dist="38100" dir="2700000" algn="tl">
                    <a:srgbClr val="000000"/>
                  </a:outerShdw>
                </a:effectLst>
                <a:latin typeface="Arial" pitchFamily="34" charset="0"/>
              </a:rPr>
              <a:t>恢复策略</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8" name="Rectangle 4">
            <a:extLst>
              <a:ext uri="{FF2B5EF4-FFF2-40B4-BE49-F238E27FC236}">
                <a16:creationId xmlns:a16="http://schemas.microsoft.com/office/drawing/2014/main" id="{3D2A1ECE-6C09-40CF-A0B3-51408334AF05}"/>
              </a:ext>
            </a:extLst>
          </p:cNvPr>
          <p:cNvSpPr txBox="1">
            <a:spLocks noChangeArrowheads="1"/>
          </p:cNvSpPr>
          <p:nvPr/>
        </p:nvSpPr>
        <p:spPr>
          <a:xfrm>
            <a:off x="695400" y="980728"/>
            <a:ext cx="8667750" cy="1185863"/>
          </a:xfrm>
          <a:prstGeom prst="rect">
            <a:avLst/>
          </a:prstGeom>
        </p:spPr>
        <p:txBody>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3200">
                <a:solidFill>
                  <a:srgbClr val="CCFFCC"/>
                </a:solidFill>
                <a:effectLst>
                  <a:outerShdw blurRad="38100" dist="38100" dir="2700000" algn="tl">
                    <a:srgbClr val="000000"/>
                  </a:outerShdw>
                </a:effectLst>
                <a:latin typeface="微软雅黑" pitchFamily="34" charset="-122"/>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800">
                <a:solidFill>
                  <a:srgbClr val="CCFFCC"/>
                </a:solidFill>
                <a:effectLst>
                  <a:outerShdw blurRad="38100" dist="38100" dir="2700000" algn="tl">
                    <a:srgbClr val="000000"/>
                  </a:outerShdw>
                </a:effectLst>
                <a:latin typeface="微软雅黑" pitchFamily="34" charset="-122"/>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微软雅黑" pitchFamily="34" charset="-122"/>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20000"/>
              </a:spcAft>
              <a:defRPr/>
            </a:pPr>
            <a:r>
              <a:rPr kumimoji="1" lang="zh-CN" altLang="en-US" kern="0">
                <a:solidFill>
                  <a:srgbClr val="00FF99"/>
                </a:solidFill>
                <a:latin typeface="楷体_GB2312" pitchFamily="49" charset="-122"/>
              </a:rPr>
              <a:t>系统故障的恢复</a:t>
            </a:r>
            <a:endParaRPr kumimoji="1" lang="zh-CN" altLang="en-US" kern="0" dirty="0">
              <a:solidFill>
                <a:srgbClr val="00FF99"/>
              </a:solidFill>
              <a:latin typeface="楷体_GB2312" pitchFamily="49" charset="-122"/>
            </a:endParaRPr>
          </a:p>
        </p:txBody>
      </p:sp>
      <p:sp>
        <p:nvSpPr>
          <p:cNvPr id="9" name="Rectangle 6">
            <a:extLst>
              <a:ext uri="{FF2B5EF4-FFF2-40B4-BE49-F238E27FC236}">
                <a16:creationId xmlns:a16="http://schemas.microsoft.com/office/drawing/2014/main" id="{B4C134DA-8E4D-434D-BC3A-DC16177D647C}"/>
              </a:ext>
            </a:extLst>
          </p:cNvPr>
          <p:cNvSpPr>
            <a:spLocks noChangeArrowheads="1"/>
          </p:cNvSpPr>
          <p:nvPr/>
        </p:nvSpPr>
        <p:spPr bwMode="auto">
          <a:xfrm>
            <a:off x="1139900" y="1662138"/>
            <a:ext cx="10356700" cy="3742563"/>
          </a:xfrm>
          <a:prstGeom prst="rect">
            <a:avLst/>
          </a:prstGeom>
          <a:noFill/>
          <a:ln w="12700" cap="sq">
            <a:noFill/>
            <a:miter lim="800000"/>
            <a:headEnd/>
            <a:tailEnd/>
          </a:ln>
          <a:effectLst/>
        </p:spPr>
        <p:txBody>
          <a:bodyPr wrap="square" lIns="0" tIns="0" rIns="0" bIns="0">
            <a:spAutoFit/>
          </a:bodyPr>
          <a:lstStyle/>
          <a:p>
            <a:pPr marL="525463" indent="-525463">
              <a:spcBef>
                <a:spcPct val="10000"/>
              </a:spcBef>
              <a:spcAft>
                <a:spcPct val="0"/>
              </a:spcAft>
              <a:defRPr/>
            </a:pPr>
            <a:r>
              <a:rPr lang="zh-CN" altLang="en-US" dirty="0">
                <a:solidFill>
                  <a:srgbClr val="CCFFCC"/>
                </a:solidFill>
                <a:effectLst>
                  <a:outerShdw blurRad="38100" dist="38100" dir="2700000" algn="tl">
                    <a:srgbClr val="000000"/>
                  </a:outerShdw>
                </a:effectLst>
              </a:rPr>
              <a:t>① 正向扫描日志文件，查找已经提交的事务，将其事务标识记入重做</a:t>
            </a:r>
            <a:r>
              <a:rPr lang="en-US" altLang="zh-CN" dirty="0">
                <a:solidFill>
                  <a:srgbClr val="CCFFCC"/>
                </a:solidFill>
                <a:effectLst>
                  <a:outerShdw blurRad="38100" dist="38100" dir="2700000" algn="tl">
                    <a:srgbClr val="000000"/>
                  </a:outerShdw>
                </a:effectLst>
              </a:rPr>
              <a:t>(REDO)</a:t>
            </a:r>
            <a:r>
              <a:rPr lang="zh-CN" altLang="en-US" dirty="0">
                <a:solidFill>
                  <a:srgbClr val="CCFFCC"/>
                </a:solidFill>
                <a:effectLst>
                  <a:outerShdw blurRad="38100" dist="38100" dir="2700000" algn="tl">
                    <a:srgbClr val="000000"/>
                  </a:outerShdw>
                </a:effectLst>
              </a:rPr>
              <a:t>队列；同时查找尚未提交的事务，将其事务标识记入撤消</a:t>
            </a:r>
            <a:r>
              <a:rPr lang="en-US" altLang="zh-CN" dirty="0">
                <a:solidFill>
                  <a:srgbClr val="CCFFCC"/>
                </a:solidFill>
                <a:effectLst>
                  <a:outerShdw blurRad="38100" dist="38100" dir="2700000" algn="tl">
                    <a:srgbClr val="000000"/>
                  </a:outerShdw>
                </a:effectLst>
              </a:rPr>
              <a:t>(UNDO)</a:t>
            </a:r>
            <a:r>
              <a:rPr lang="zh-CN" altLang="en-US" dirty="0">
                <a:solidFill>
                  <a:srgbClr val="CCFFCC"/>
                </a:solidFill>
                <a:effectLst>
                  <a:outerShdw blurRad="38100" dist="38100" dir="2700000" algn="tl">
                    <a:srgbClr val="000000"/>
                  </a:outerShdw>
                </a:effectLst>
              </a:rPr>
              <a:t>队列。</a:t>
            </a:r>
            <a:endParaRPr lang="en-US" altLang="zh-CN" dirty="0">
              <a:solidFill>
                <a:srgbClr val="CCFFCC"/>
              </a:solidFill>
              <a:effectLst>
                <a:outerShdw blurRad="38100" dist="38100" dir="2700000" algn="tl">
                  <a:srgbClr val="000000"/>
                </a:outerShdw>
              </a:effectLst>
            </a:endParaRPr>
          </a:p>
          <a:p>
            <a:pPr marL="525463" indent="-525463">
              <a:spcBef>
                <a:spcPct val="30000"/>
              </a:spcBef>
              <a:spcAft>
                <a:spcPct val="0"/>
              </a:spcAft>
              <a:defRPr/>
            </a:pPr>
            <a:r>
              <a:rPr lang="zh-CN" altLang="en-US" dirty="0">
                <a:solidFill>
                  <a:srgbClr val="CCFFCC"/>
                </a:solidFill>
                <a:effectLst>
                  <a:outerShdw blurRad="38100" dist="38100" dir="2700000" algn="tl">
                    <a:srgbClr val="000000"/>
                  </a:outerShdw>
                </a:effectLst>
              </a:rPr>
              <a:t>② 对撤消队列中的各个事务进行撤消处理，即反向扫描日志文件对这些事务执行逆操作。</a:t>
            </a:r>
            <a:endParaRPr lang="en-US" altLang="zh-CN" dirty="0">
              <a:solidFill>
                <a:srgbClr val="CCFFCC"/>
              </a:solidFill>
              <a:effectLst>
                <a:outerShdw blurRad="38100" dist="38100" dir="2700000" algn="tl">
                  <a:srgbClr val="000000"/>
                </a:outerShdw>
              </a:effectLst>
            </a:endParaRPr>
          </a:p>
          <a:p>
            <a:pPr marL="525463" indent="-525463">
              <a:spcBef>
                <a:spcPct val="30000"/>
              </a:spcBef>
              <a:spcAft>
                <a:spcPct val="0"/>
              </a:spcAft>
              <a:defRPr/>
            </a:pPr>
            <a:r>
              <a:rPr lang="zh-CN" altLang="en-US" dirty="0">
                <a:solidFill>
                  <a:srgbClr val="CCFFCC"/>
                </a:solidFill>
                <a:effectLst>
                  <a:outerShdw blurRad="38100" dist="38100" dir="2700000" algn="tl">
                    <a:srgbClr val="000000"/>
                  </a:outerShdw>
                </a:effectLst>
              </a:rPr>
              <a:t>③ 对重做队列中的各个事务进行重做处理，即正向扫描日志文件对这些事务重新执行日志文件中记录的操作。</a:t>
            </a:r>
          </a:p>
        </p:txBody>
      </p:sp>
      <p:sp>
        <p:nvSpPr>
          <p:cNvPr id="11" name="Rectangle 6">
            <a:extLst>
              <a:ext uri="{FF2B5EF4-FFF2-40B4-BE49-F238E27FC236}">
                <a16:creationId xmlns:a16="http://schemas.microsoft.com/office/drawing/2014/main" id="{A0F9E42A-77C3-4E82-9AB5-3966BB9FC7B7}"/>
              </a:ext>
            </a:extLst>
          </p:cNvPr>
          <p:cNvSpPr>
            <a:spLocks noChangeArrowheads="1"/>
          </p:cNvSpPr>
          <p:nvPr/>
        </p:nvSpPr>
        <p:spPr bwMode="auto">
          <a:xfrm>
            <a:off x="1703512" y="5801423"/>
            <a:ext cx="7776864" cy="584775"/>
          </a:xfrm>
          <a:prstGeom prst="rect">
            <a:avLst/>
          </a:prstGeom>
          <a:solidFill>
            <a:srgbClr val="0000FF"/>
          </a:solidFill>
          <a:ln w="19050" algn="ctr">
            <a:solidFill>
              <a:srgbClr val="CCFF33"/>
            </a:solidFill>
            <a:miter lim="800000"/>
            <a:headEnd/>
            <a:tailEnd/>
          </a:ln>
          <a:effectLst>
            <a:outerShdw dist="35921" dir="2700000" algn="ctr" rotWithShape="0">
              <a:schemeClr val="bg2"/>
            </a:outerShdw>
          </a:effectLst>
        </p:spPr>
        <p:txBody>
          <a:bodyPr wrap="square">
            <a:spAutoFit/>
          </a:bodyPr>
          <a:lstStyle/>
          <a:p>
            <a:pPr algn="ctr">
              <a:spcAft>
                <a:spcPct val="60000"/>
              </a:spcAft>
              <a:buClr>
                <a:srgbClr val="66FF33"/>
              </a:buClr>
              <a:buSzPct val="85000"/>
            </a:pPr>
            <a:r>
              <a:rPr kumimoji="0" lang="zh-CN" altLang="en-US">
                <a:solidFill>
                  <a:srgbClr val="FFFF00"/>
                </a:solidFill>
                <a:effectLst/>
              </a:rPr>
              <a:t>由系统自动完成，无需人工干预！</a:t>
            </a:r>
          </a:p>
        </p:txBody>
      </p:sp>
    </p:spTree>
    <p:extLst>
      <p:ext uri="{BB962C8B-B14F-4D97-AF65-F5344CB8AC3E}">
        <p14:creationId xmlns:p14="http://schemas.microsoft.com/office/powerpoint/2010/main" val="3310865035"/>
      </p:ext>
    </p:extLst>
  </p:cSld>
  <p:clrMapOvr>
    <a:masterClrMapping/>
  </p:clrMapOvr>
  <p:transition spd="med">
    <p:random/>
    <p:sndAc>
      <p:stSnd>
        <p:snd r:embed="rId2" name="arrow.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a:xfrm>
            <a:off x="1036563" y="75753"/>
            <a:ext cx="2197250" cy="760959"/>
          </a:xfrm>
          <a:noFill/>
          <a:ln w="12700" cap="sq">
            <a:noFill/>
            <a:miter lim="800000"/>
            <a:headEnd/>
            <a:tailEnd/>
          </a:ln>
          <a:effectLst>
            <a:outerShdw dist="35921" dir="2700000" algn="ctr" rotWithShape="0">
              <a:schemeClr val="bg2"/>
            </a:outerShdw>
          </a:effectLst>
        </p:spPr>
        <p:txBody>
          <a:bodyPr vert="horz" wrap="none" lIns="72000" tIns="72000" rIns="72000" bIns="72000" numCol="1" anchor="ctr" anchorCtr="0" compatLnSpc="1">
            <a:prstTxWarp prst="textNoShape">
              <a:avLst/>
            </a:prstTxWarp>
            <a:spAutoFit/>
          </a:bodyPr>
          <a:lstStyle/>
          <a:p>
            <a:r>
              <a:rPr kumimoji="1" lang="zh-CN" altLang="zh-CN" sz="4000" b="1" kern="1200" dirty="0">
                <a:solidFill>
                  <a:srgbClr val="FFFFCC"/>
                </a:solidFill>
                <a:effectLst>
                  <a:outerShdw blurRad="38100" dist="38100" dir="2700000" algn="tl">
                    <a:srgbClr val="000000"/>
                  </a:outerShdw>
                </a:effectLst>
                <a:latin typeface="Arial" pitchFamily="34" charset="0"/>
              </a:rPr>
              <a:t>恢复策略</a:t>
            </a:r>
            <a:endParaRPr kumimoji="1" lang="en-US" altLang="zh-CN" sz="4000" b="1" kern="1200" dirty="0">
              <a:solidFill>
                <a:srgbClr val="FFFFCC"/>
              </a:solidFill>
              <a:effectLst>
                <a:outerShdw blurRad="38100" dist="38100" dir="2700000" algn="tl">
                  <a:srgbClr val="000000"/>
                </a:outerShdw>
              </a:effectLst>
              <a:latin typeface="Arial" pitchFamily="34" charset="0"/>
            </a:endParaRPr>
          </a:p>
        </p:txBody>
      </p:sp>
      <p:sp>
        <p:nvSpPr>
          <p:cNvPr id="3" name="Rectangle 4">
            <a:extLst>
              <a:ext uri="{FF2B5EF4-FFF2-40B4-BE49-F238E27FC236}">
                <a16:creationId xmlns:a16="http://schemas.microsoft.com/office/drawing/2014/main" id="{E2C210ED-F80A-4B45-8B9B-49F6A8A84D30}"/>
              </a:ext>
            </a:extLst>
          </p:cNvPr>
          <p:cNvSpPr txBox="1">
            <a:spLocks noChangeArrowheads="1"/>
          </p:cNvSpPr>
          <p:nvPr/>
        </p:nvSpPr>
        <p:spPr>
          <a:xfrm>
            <a:off x="695400" y="1124744"/>
            <a:ext cx="8667750" cy="2463800"/>
          </a:xfrm>
          <a:prstGeom prst="rect">
            <a:avLst/>
          </a:prstGeom>
        </p:spPr>
        <p:txBody>
          <a:bodyPr/>
          <a:lstStyle>
            <a:lvl1pPr marL="342900" indent="-342900" algn="l" rtl="0" eaLnBrk="0" fontAlgn="base" hangingPunct="0">
              <a:spcBef>
                <a:spcPct val="0"/>
              </a:spcBef>
              <a:spcAft>
                <a:spcPct val="40000"/>
              </a:spcAft>
              <a:buClr>
                <a:srgbClr val="66FF33"/>
              </a:buClr>
              <a:buSzPct val="85000"/>
              <a:buFont typeface="Wingdings" pitchFamily="2" charset="2"/>
              <a:buBlip>
                <a:blip r:embed="rId3"/>
              </a:buBlip>
              <a:defRPr sz="3200">
                <a:solidFill>
                  <a:srgbClr val="CCFFCC"/>
                </a:solidFill>
                <a:effectLst>
                  <a:outerShdw blurRad="38100" dist="38100" dir="2700000" algn="tl">
                    <a:srgbClr val="000000"/>
                  </a:outerShdw>
                </a:effectLst>
                <a:latin typeface="微软雅黑" pitchFamily="34" charset="-122"/>
                <a:ea typeface="微软雅黑" pitchFamily="34" charset="-122"/>
                <a:cs typeface="+mn-cs"/>
              </a:defRPr>
            </a:lvl1pPr>
            <a:lvl2pPr marL="742950" indent="-285750" algn="l" rtl="0" eaLnBrk="0" fontAlgn="base" hangingPunct="0">
              <a:spcBef>
                <a:spcPct val="0"/>
              </a:spcBef>
              <a:spcAft>
                <a:spcPct val="50000"/>
              </a:spcAft>
              <a:buClr>
                <a:schemeClr val="accent2"/>
              </a:buClr>
              <a:buSzPct val="50000"/>
              <a:buFont typeface="Wingdings" pitchFamily="2" charset="2"/>
              <a:buChar char="n"/>
              <a:defRPr sz="2800">
                <a:solidFill>
                  <a:srgbClr val="CCFFCC"/>
                </a:solidFill>
                <a:effectLst>
                  <a:outerShdw blurRad="38100" dist="38100" dir="2700000" algn="tl">
                    <a:srgbClr val="000000"/>
                  </a:outerShdw>
                </a:effectLst>
                <a:latin typeface="微软雅黑" pitchFamily="34" charset="-122"/>
                <a:ea typeface="微软雅黑" pitchFamily="34" charset="-122"/>
              </a:defRPr>
            </a:lvl2pPr>
            <a:lvl3pPr marL="1143000" indent="-228600" algn="l" rtl="0" eaLnBrk="0" fontAlgn="base" hangingPunct="0">
              <a:spcBef>
                <a:spcPct val="0"/>
              </a:spcBef>
              <a:spcAft>
                <a:spcPct val="15000"/>
              </a:spcAft>
              <a:buClr>
                <a:schemeClr val="tx2"/>
              </a:buClr>
              <a:buSzPct val="45000"/>
              <a:buFont typeface="Wingdings" pitchFamily="2" charset="2"/>
              <a:buChar char="n"/>
              <a:defRPr sz="2400">
                <a:solidFill>
                  <a:srgbClr val="CCFFCC"/>
                </a:solidFill>
                <a:effectLst>
                  <a:outerShdw blurRad="38100" dist="38100" dir="2700000" algn="tl">
                    <a:srgbClr val="000000"/>
                  </a:outerShdw>
                </a:effectLst>
                <a:latin typeface="微软雅黑" pitchFamily="34" charset="-122"/>
                <a:ea typeface="微软雅黑" pitchFamily="34" charset="-122"/>
              </a:defRPr>
            </a:lvl3pPr>
            <a:lvl4pPr marL="1600200" indent="-228600" algn="l" rtl="0" eaLnBrk="0" fontAlgn="base" hangingPunct="0">
              <a:spcBef>
                <a:spcPct val="0"/>
              </a:spcBef>
              <a:spcAft>
                <a:spcPct val="15000"/>
              </a:spcAft>
              <a:buClr>
                <a:schemeClr val="accent2"/>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4pPr>
            <a:lvl5pPr marL="2057400" indent="-228600" algn="l" rtl="0" eaLnBrk="0" fontAlgn="base" hangingPunct="0">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微软雅黑" pitchFamily="34" charset="-122"/>
                <a:ea typeface="微软雅黑" pitchFamily="34" charset="-122"/>
              </a:defRPr>
            </a:lvl5pPr>
            <a:lvl6pPr marL="25146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6pPr>
            <a:lvl7pPr marL="29718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7pPr>
            <a:lvl8pPr marL="34290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8pPr>
            <a:lvl9pPr marL="3886200" indent="-228600" algn="l" rtl="0" fontAlgn="base">
              <a:spcBef>
                <a:spcPct val="0"/>
              </a:spcBef>
              <a:spcAft>
                <a:spcPct val="15000"/>
              </a:spcAft>
              <a:buClr>
                <a:schemeClr val="hlink"/>
              </a:buClr>
              <a:buSzPct val="70000"/>
              <a:buFont typeface="Wingdings" pitchFamily="2" charset="2"/>
              <a:buChar char="n"/>
              <a:defRPr sz="2000">
                <a:solidFill>
                  <a:srgbClr val="CCFFCC"/>
                </a:solidFill>
                <a:effectLst>
                  <a:outerShdw blurRad="38100" dist="38100" dir="2700000" algn="tl">
                    <a:srgbClr val="000000"/>
                  </a:outerShdw>
                </a:effectLst>
                <a:latin typeface="+mn-lt"/>
                <a:ea typeface="+mn-ea"/>
              </a:defRPr>
            </a:lvl9pPr>
          </a:lstStyle>
          <a:p>
            <a:pPr eaLnBrk="1" hangingPunct="1">
              <a:spcAft>
                <a:spcPct val="20000"/>
              </a:spcAft>
              <a:defRPr/>
            </a:pPr>
            <a:r>
              <a:rPr kumimoji="1" lang="zh-CN" altLang="en-US" kern="0">
                <a:solidFill>
                  <a:srgbClr val="00FF99"/>
                </a:solidFill>
                <a:latin typeface="楷体_GB2312" pitchFamily="49" charset="-122"/>
              </a:rPr>
              <a:t>介质故障的恢复</a:t>
            </a:r>
            <a:endParaRPr kumimoji="1" lang="zh-CN" altLang="en-US" kern="0" dirty="0">
              <a:solidFill>
                <a:srgbClr val="00FF99"/>
              </a:solidFill>
              <a:latin typeface="楷体_GB2312" pitchFamily="49" charset="-122"/>
            </a:endParaRPr>
          </a:p>
        </p:txBody>
      </p:sp>
      <p:sp>
        <p:nvSpPr>
          <p:cNvPr id="4" name="Rectangle 5">
            <a:extLst>
              <a:ext uri="{FF2B5EF4-FFF2-40B4-BE49-F238E27FC236}">
                <a16:creationId xmlns:a16="http://schemas.microsoft.com/office/drawing/2014/main" id="{0DE9B05A-1721-4B3E-957F-0F55D8A272C3}"/>
              </a:ext>
            </a:extLst>
          </p:cNvPr>
          <p:cNvSpPr>
            <a:spLocks noChangeArrowheads="1"/>
          </p:cNvSpPr>
          <p:nvPr/>
        </p:nvSpPr>
        <p:spPr bwMode="auto">
          <a:xfrm>
            <a:off x="1036563" y="1927050"/>
            <a:ext cx="9971708" cy="3003899"/>
          </a:xfrm>
          <a:prstGeom prst="rect">
            <a:avLst/>
          </a:prstGeom>
          <a:noFill/>
          <a:ln w="12700" cap="sq">
            <a:noFill/>
            <a:miter lim="800000"/>
            <a:headEnd/>
            <a:tailEnd/>
          </a:ln>
          <a:effectLst/>
        </p:spPr>
        <p:txBody>
          <a:bodyPr wrap="square" lIns="0" tIns="0" rIns="0" bIns="0">
            <a:spAutoFit/>
          </a:bodyPr>
          <a:lstStyle/>
          <a:p>
            <a:pPr marL="525463" indent="-525463">
              <a:spcBef>
                <a:spcPct val="10000"/>
              </a:spcBef>
              <a:spcAft>
                <a:spcPct val="0"/>
              </a:spcAft>
              <a:defRPr/>
            </a:pPr>
            <a:r>
              <a:rPr lang="zh-CN" altLang="en-US" dirty="0">
                <a:solidFill>
                  <a:srgbClr val="CCFFCC"/>
                </a:solidFill>
                <a:effectLst>
                  <a:outerShdw blurRad="38100" dist="38100" dir="2700000" algn="tl">
                    <a:srgbClr val="000000"/>
                  </a:outerShdw>
                </a:effectLst>
              </a:rPr>
              <a:t>① 装入最新的后备数据库副本，使数据库恢复到最近一次转储时的一致性状态。</a:t>
            </a:r>
            <a:endParaRPr lang="en-US" altLang="zh-CN" dirty="0">
              <a:solidFill>
                <a:srgbClr val="CCFFCC"/>
              </a:solidFill>
              <a:effectLst>
                <a:outerShdw blurRad="38100" dist="38100" dir="2700000" algn="tl">
                  <a:srgbClr val="000000"/>
                </a:outerShdw>
              </a:effectLst>
            </a:endParaRPr>
          </a:p>
          <a:p>
            <a:pPr marL="525463" indent="-525463">
              <a:spcBef>
                <a:spcPct val="55000"/>
              </a:spcBef>
              <a:spcAft>
                <a:spcPct val="0"/>
              </a:spcAft>
              <a:defRPr/>
            </a:pPr>
            <a:r>
              <a:rPr lang="zh-CN" altLang="en-US" dirty="0">
                <a:solidFill>
                  <a:srgbClr val="CCFFCC"/>
                </a:solidFill>
                <a:effectLst>
                  <a:outerShdw blurRad="38100" dist="38100" dir="2700000" algn="tl">
                    <a:srgbClr val="000000"/>
                  </a:outerShdw>
                </a:effectLst>
              </a:rPr>
              <a:t>② 装入最新的日志文件副本。</a:t>
            </a:r>
            <a:endParaRPr lang="en-US" altLang="zh-CN" dirty="0">
              <a:solidFill>
                <a:srgbClr val="CCFFCC"/>
              </a:solidFill>
              <a:effectLst>
                <a:outerShdw blurRad="38100" dist="38100" dir="2700000" algn="tl">
                  <a:srgbClr val="000000"/>
                </a:outerShdw>
              </a:effectLst>
            </a:endParaRPr>
          </a:p>
          <a:p>
            <a:pPr marL="525463" indent="-525463">
              <a:spcBef>
                <a:spcPct val="55000"/>
              </a:spcBef>
              <a:spcAft>
                <a:spcPct val="0"/>
              </a:spcAft>
              <a:defRPr/>
            </a:pPr>
            <a:r>
              <a:rPr lang="zh-CN" altLang="en-US" dirty="0">
                <a:solidFill>
                  <a:srgbClr val="CCFFCC"/>
                </a:solidFill>
                <a:effectLst>
                  <a:outerShdw blurRad="38100" dist="38100" dir="2700000" algn="tl">
                    <a:srgbClr val="000000"/>
                  </a:outerShdw>
                </a:effectLst>
              </a:rPr>
              <a:t>③ 正向扫描日志文件，重做日志文件中记录的已提交的事务。</a:t>
            </a:r>
          </a:p>
        </p:txBody>
      </p:sp>
      <p:sp>
        <p:nvSpPr>
          <p:cNvPr id="5" name="Rectangle 6">
            <a:extLst>
              <a:ext uri="{FF2B5EF4-FFF2-40B4-BE49-F238E27FC236}">
                <a16:creationId xmlns:a16="http://schemas.microsoft.com/office/drawing/2014/main" id="{90D2ABFC-311C-4673-9C82-6EFB05DF1AD2}"/>
              </a:ext>
            </a:extLst>
          </p:cNvPr>
          <p:cNvSpPr>
            <a:spLocks noChangeArrowheads="1"/>
          </p:cNvSpPr>
          <p:nvPr/>
        </p:nvSpPr>
        <p:spPr bwMode="auto">
          <a:xfrm>
            <a:off x="1127448" y="5589240"/>
            <a:ext cx="9880823" cy="584775"/>
          </a:xfrm>
          <a:prstGeom prst="rect">
            <a:avLst/>
          </a:prstGeom>
          <a:solidFill>
            <a:srgbClr val="0000FF"/>
          </a:solidFill>
          <a:ln w="19050" algn="ctr">
            <a:solidFill>
              <a:srgbClr val="CCFF33"/>
            </a:solidFill>
            <a:miter lim="800000"/>
            <a:headEnd/>
            <a:tailEnd/>
          </a:ln>
          <a:effectLst>
            <a:outerShdw dist="35921" dir="2700000" algn="ctr" rotWithShape="0">
              <a:schemeClr val="bg2"/>
            </a:outerShdw>
          </a:effectLst>
        </p:spPr>
        <p:txBody>
          <a:bodyPr wrap="square">
            <a:spAutoFit/>
          </a:bodyPr>
          <a:lstStyle/>
          <a:p>
            <a:pPr algn="ctr">
              <a:spcAft>
                <a:spcPct val="60000"/>
              </a:spcAft>
              <a:buClr>
                <a:srgbClr val="66FF33"/>
              </a:buClr>
              <a:buSzPct val="85000"/>
            </a:pPr>
            <a:r>
              <a:rPr kumimoji="0" lang="en-US" altLang="zh-CN">
                <a:solidFill>
                  <a:srgbClr val="FFFF00"/>
                </a:solidFill>
                <a:effectLst/>
              </a:rPr>
              <a:t>DBA</a:t>
            </a:r>
            <a:r>
              <a:rPr kumimoji="0" lang="zh-CN" altLang="en-US">
                <a:solidFill>
                  <a:srgbClr val="FFFF00"/>
                </a:solidFill>
                <a:effectLst/>
              </a:rPr>
              <a:t>负责后备数据库副本和日志文件副本的装入！</a:t>
            </a:r>
          </a:p>
        </p:txBody>
      </p:sp>
    </p:spTree>
    <p:extLst>
      <p:ext uri="{BB962C8B-B14F-4D97-AF65-F5344CB8AC3E}">
        <p14:creationId xmlns:p14="http://schemas.microsoft.com/office/powerpoint/2010/main" val="515166591"/>
      </p:ext>
    </p:extLst>
  </p:cSld>
  <p:clrMapOvr>
    <a:masterClrMapping/>
  </p:clrMapOvr>
  <p:transition spd="med">
    <p:random/>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1127448" y="69928"/>
            <a:ext cx="3223172"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存取权限控制</a:t>
            </a:r>
          </a:p>
        </p:txBody>
      </p:sp>
      <p:sp>
        <p:nvSpPr>
          <p:cNvPr id="6148" name="Rectangle 4"/>
          <p:cNvSpPr>
            <a:spLocks noGrp="1" noChangeArrowheads="1"/>
          </p:cNvSpPr>
          <p:nvPr>
            <p:ph idx="1"/>
          </p:nvPr>
        </p:nvSpPr>
        <p:spPr>
          <a:xfrm>
            <a:off x="695400" y="1124744"/>
            <a:ext cx="10801200" cy="592138"/>
          </a:xfrm>
          <a:solidFill>
            <a:srgbClr val="0000FF"/>
          </a:solidFill>
          <a:ln w="19050">
            <a:solidFill>
              <a:srgbClr val="CCFF33"/>
            </a:solidFill>
          </a:ln>
          <a:effectLst>
            <a:outerShdw dist="35921" dir="2700000" algn="ctr" rotWithShape="0">
              <a:schemeClr val="bg2"/>
            </a:outerShdw>
          </a:effectLst>
        </p:spPr>
        <p:txBody>
          <a:bodyPr/>
          <a:lstStyle/>
          <a:p>
            <a:pPr marL="358775" indent="-358775" algn="ctr" eaLnBrk="1" hangingPunct="1">
              <a:spcAft>
                <a:spcPct val="60000"/>
              </a:spcAft>
              <a:buNone/>
            </a:pPr>
            <a:r>
              <a:rPr lang="zh-CN" altLang="en-US" dirty="0">
                <a:solidFill>
                  <a:srgbClr val="FFFF00"/>
                </a:solidFill>
                <a:effectLst/>
              </a:rPr>
              <a:t>规定一个用户能够做什么，</a:t>
            </a:r>
            <a:r>
              <a:rPr lang="en-US" altLang="zh-CN" dirty="0">
                <a:solidFill>
                  <a:srgbClr val="FFFF00"/>
                </a:solidFill>
                <a:effectLst/>
              </a:rPr>
              <a:t>SQL</a:t>
            </a:r>
            <a:r>
              <a:rPr lang="zh-CN" altLang="en-US" dirty="0">
                <a:solidFill>
                  <a:srgbClr val="FFFF00"/>
                </a:solidFill>
                <a:effectLst/>
              </a:rPr>
              <a:t>命令为</a:t>
            </a:r>
            <a:r>
              <a:rPr lang="en-US" altLang="zh-CN" b="1" dirty="0">
                <a:solidFill>
                  <a:srgbClr val="FFFF00"/>
                </a:solidFill>
                <a:effectLst/>
              </a:rPr>
              <a:t>GRANT</a:t>
            </a:r>
            <a:r>
              <a:rPr lang="zh-CN" altLang="en-US" b="1" dirty="0">
                <a:solidFill>
                  <a:srgbClr val="FFFF00"/>
                </a:solidFill>
                <a:effectLst/>
              </a:rPr>
              <a:t>，</a:t>
            </a:r>
            <a:r>
              <a:rPr lang="en-US" altLang="zh-CN" b="1" dirty="0">
                <a:solidFill>
                  <a:srgbClr val="FFFF00"/>
                </a:solidFill>
                <a:effectLst/>
              </a:rPr>
              <a:t>REVOKE</a:t>
            </a:r>
            <a:endParaRPr lang="zh-CN" altLang="en-US" b="1" dirty="0">
              <a:solidFill>
                <a:srgbClr val="FFFF00"/>
              </a:solidFill>
              <a:effectLst/>
            </a:endParaRPr>
          </a:p>
        </p:txBody>
      </p:sp>
      <p:graphicFrame>
        <p:nvGraphicFramePr>
          <p:cNvPr id="1131525" name="Group 5"/>
          <p:cNvGraphicFramePr>
            <a:graphicFrameLocks noGrp="1"/>
          </p:cNvGraphicFramePr>
          <p:nvPr>
            <p:extLst>
              <p:ext uri="{D42A27DB-BD31-4B8C-83A1-F6EECF244321}">
                <p14:modId xmlns:p14="http://schemas.microsoft.com/office/powerpoint/2010/main" val="112538669"/>
              </p:ext>
            </p:extLst>
          </p:nvPr>
        </p:nvGraphicFramePr>
        <p:xfrm>
          <a:off x="1806466" y="2608623"/>
          <a:ext cx="8579066" cy="1280160"/>
        </p:xfrm>
        <a:graphic>
          <a:graphicData uri="http://schemas.openxmlformats.org/drawingml/2006/table">
            <a:tbl>
              <a:tblPr/>
              <a:tblGrid>
                <a:gridCol w="4378898">
                  <a:extLst>
                    <a:ext uri="{9D8B030D-6E8A-4147-A177-3AD203B41FA5}">
                      <a16:colId xmlns:a16="http://schemas.microsoft.com/office/drawing/2014/main" val="20000"/>
                    </a:ext>
                  </a:extLst>
                </a:gridCol>
                <a:gridCol w="420016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1" i="0" u="none" strike="noStrike" cap="none" normalizeH="0" baseline="0" dirty="0">
                          <a:ln>
                            <a:noFill/>
                          </a:ln>
                          <a:solidFill>
                            <a:srgbClr val="99FF99"/>
                          </a:solidFill>
                          <a:effectLst>
                            <a:outerShdw blurRad="38100" dist="38100" dir="2700000" algn="tl">
                              <a:srgbClr val="000000"/>
                            </a:outerShdw>
                          </a:effectLst>
                          <a:latin typeface="楷体_GB2312" pitchFamily="49" charset="-122"/>
                          <a:ea typeface="楷体_GB2312" pitchFamily="49" charset="-122"/>
                        </a:rPr>
                        <a:t>数据对象（授权粒度）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1" i="0" u="none" strike="noStrike" cap="none" normalizeH="0" baseline="0" dirty="0">
                          <a:ln>
                            <a:noFill/>
                          </a:ln>
                          <a:solidFill>
                            <a:srgbClr val="99FF99"/>
                          </a:solidFill>
                          <a:effectLst>
                            <a:outerShdw blurRad="38100" dist="38100" dir="2700000" algn="tl">
                              <a:srgbClr val="000000"/>
                            </a:outerShdw>
                          </a:effectLst>
                          <a:latin typeface="楷体_GB2312" pitchFamily="49" charset="-122"/>
                          <a:ea typeface="楷体_GB2312" pitchFamily="49" charset="-122"/>
                        </a:rPr>
                        <a:t>操作类型</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模式，外模式，内模式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建立、修改、检索</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表，属性列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8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检索、插入、修改、删除</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1539" name="Rectangle 19"/>
          <p:cNvSpPr>
            <a:spLocks noChangeArrowheads="1"/>
          </p:cNvSpPr>
          <p:nvPr/>
        </p:nvSpPr>
        <p:spPr bwMode="auto">
          <a:xfrm>
            <a:off x="3426695" y="2099036"/>
            <a:ext cx="4667945" cy="430887"/>
          </a:xfrm>
          <a:prstGeom prst="rect">
            <a:avLst/>
          </a:prstGeom>
          <a:noFill/>
          <a:ln w="12700" cap="sq">
            <a:noFill/>
            <a:miter lim="800000"/>
            <a:headEnd/>
            <a:tailEnd/>
          </a:ln>
          <a:effectLst/>
        </p:spPr>
        <p:txBody>
          <a:bodyPr wrap="none" lIns="0" tIns="0" rIns="0" bIns="0">
            <a:spAutoFit/>
          </a:bodyPr>
          <a:lstStyle/>
          <a:p>
            <a:pPr algn="ctr">
              <a:spcBef>
                <a:spcPct val="20000"/>
              </a:spcBef>
              <a:spcAft>
                <a:spcPct val="0"/>
              </a:spcAft>
              <a:buSzTx/>
              <a:buFontTx/>
              <a:buNone/>
              <a:defRPr/>
            </a:pPr>
            <a:r>
              <a:rPr lang="zh-CN" altLang="en-US" sz="2800">
                <a:effectLst>
                  <a:outerShdw blurRad="38100" dist="38100" dir="2700000" algn="tl">
                    <a:srgbClr val="000000"/>
                  </a:outerShdw>
                </a:effectLst>
              </a:rPr>
              <a:t>关系数据库系统中的存取权限</a:t>
            </a:r>
          </a:p>
        </p:txBody>
      </p:sp>
      <p:sp>
        <p:nvSpPr>
          <p:cNvPr id="1131578" name="Rectangle 58"/>
          <p:cNvSpPr>
            <a:spLocks noChangeArrowheads="1"/>
          </p:cNvSpPr>
          <p:nvPr/>
        </p:nvSpPr>
        <p:spPr bwMode="auto">
          <a:xfrm>
            <a:off x="4529560" y="4106646"/>
            <a:ext cx="2462213" cy="369332"/>
          </a:xfrm>
          <a:prstGeom prst="rect">
            <a:avLst/>
          </a:prstGeom>
          <a:noFill/>
          <a:ln w="12700" cap="sq">
            <a:noFill/>
            <a:miter lim="800000"/>
            <a:headEnd/>
            <a:tailEnd/>
          </a:ln>
          <a:effectLst/>
        </p:spPr>
        <p:txBody>
          <a:bodyPr wrap="none" lIns="0" tIns="0" rIns="0" bIns="0">
            <a:spAutoFit/>
          </a:bodyPr>
          <a:lstStyle/>
          <a:p>
            <a:pPr algn="ctr">
              <a:spcBef>
                <a:spcPct val="20000"/>
              </a:spcBef>
              <a:spcAft>
                <a:spcPct val="0"/>
              </a:spcAft>
              <a:buSzTx/>
              <a:buFontTx/>
              <a:buNone/>
              <a:defRPr/>
            </a:pPr>
            <a:r>
              <a:rPr lang="zh-CN" altLang="en-US" sz="2400" dirty="0">
                <a:effectLst>
                  <a:outerShdw blurRad="38100" dist="38100" dir="2700000" algn="tl">
                    <a:srgbClr val="000000"/>
                  </a:outerShdw>
                </a:effectLst>
              </a:rPr>
              <a:t>一个授权表的例子</a:t>
            </a:r>
          </a:p>
        </p:txBody>
      </p:sp>
      <p:pic>
        <p:nvPicPr>
          <p:cNvPr id="2" name="图片 1"/>
          <p:cNvPicPr>
            <a:picLocks noChangeAspect="1"/>
          </p:cNvPicPr>
          <p:nvPr/>
        </p:nvPicPr>
        <p:blipFill rotWithShape="1">
          <a:blip r:embed="rId4"/>
          <a:srcRect r="15990"/>
          <a:stretch/>
        </p:blipFill>
        <p:spPr>
          <a:xfrm>
            <a:off x="1806467" y="4642007"/>
            <a:ext cx="8579067" cy="1872208"/>
          </a:xfrm>
          <a:prstGeom prst="rect">
            <a:avLst/>
          </a:prstGeom>
          <a:ln w="38100" cap="sq" cmpd="thickThin">
            <a:solidFill>
              <a:srgbClr val="FFC000"/>
            </a:solidFill>
            <a:prstDash val="solid"/>
            <a:miter lim="800000"/>
          </a:ln>
          <a:effectLst>
            <a:innerShdw blurRad="76200">
              <a:srgbClr val="000000"/>
            </a:innerShdw>
          </a:effectLst>
        </p:spPr>
      </p:pic>
    </p:spTree>
  </p:cSld>
  <p:clrMapOvr>
    <a:masterClrMapping/>
  </p:clrMapOvr>
  <p:transition spd="med">
    <p:random/>
    <p:sndAc>
      <p:stSnd>
        <p:snd r:embed="rId3"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1108942" y="106204"/>
            <a:ext cx="4762055"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结合权限的视图机制</a:t>
            </a:r>
          </a:p>
        </p:txBody>
      </p:sp>
      <p:sp>
        <p:nvSpPr>
          <p:cNvPr id="7172" name="Rectangle 4"/>
          <p:cNvSpPr>
            <a:spLocks noGrp="1" noChangeArrowheads="1"/>
          </p:cNvSpPr>
          <p:nvPr>
            <p:ph idx="1"/>
          </p:nvPr>
        </p:nvSpPr>
        <p:spPr>
          <a:xfrm>
            <a:off x="1199457" y="992576"/>
            <a:ext cx="9793086" cy="592138"/>
          </a:xfrm>
          <a:solidFill>
            <a:srgbClr val="0000FF"/>
          </a:solidFill>
          <a:ln w="19050">
            <a:solidFill>
              <a:srgbClr val="CCFF33"/>
            </a:solidFill>
          </a:ln>
          <a:effectLst>
            <a:outerShdw dist="35921" dir="2700000" algn="ctr" rotWithShape="0">
              <a:schemeClr val="bg2"/>
            </a:outerShdw>
          </a:effectLst>
        </p:spPr>
        <p:txBody>
          <a:bodyPr/>
          <a:lstStyle/>
          <a:p>
            <a:pPr marL="358775" indent="-358775" algn="ctr" eaLnBrk="1" hangingPunct="1">
              <a:spcAft>
                <a:spcPct val="60000"/>
              </a:spcAft>
              <a:buNone/>
            </a:pPr>
            <a:r>
              <a:rPr lang="zh-CN" altLang="en-US" dirty="0">
                <a:solidFill>
                  <a:srgbClr val="FFFF00"/>
                </a:solidFill>
                <a:effectLst/>
              </a:rPr>
              <a:t>隐藏用户无权或无需知道的数据</a:t>
            </a:r>
          </a:p>
        </p:txBody>
      </p:sp>
      <p:graphicFrame>
        <p:nvGraphicFramePr>
          <p:cNvPr id="1134597" name="Group 5"/>
          <p:cNvGraphicFramePr>
            <a:graphicFrameLocks noGrp="1"/>
          </p:cNvGraphicFramePr>
          <p:nvPr>
            <p:extLst>
              <p:ext uri="{D42A27DB-BD31-4B8C-83A1-F6EECF244321}">
                <p14:modId xmlns:p14="http://schemas.microsoft.com/office/powerpoint/2010/main" val="2487720188"/>
              </p:ext>
            </p:extLst>
          </p:nvPr>
        </p:nvGraphicFramePr>
        <p:xfrm>
          <a:off x="1559496" y="1839614"/>
          <a:ext cx="3124200" cy="4267200"/>
        </p:xfrm>
        <a:graphic>
          <a:graphicData uri="http://schemas.openxmlformats.org/drawingml/2006/table">
            <a:tbl>
              <a:tblPr/>
              <a:tblGrid>
                <a:gridCol w="668337">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3">
                  <a:extLst>
                    <a:ext uri="{9D8B030D-6E8A-4147-A177-3AD203B41FA5}">
                      <a16:colId xmlns:a16="http://schemas.microsoft.com/office/drawing/2014/main" val="20002"/>
                    </a:ext>
                  </a:extLst>
                </a:gridCol>
                <a:gridCol w="569912">
                  <a:extLst>
                    <a:ext uri="{9D8B030D-6E8A-4147-A177-3AD203B41FA5}">
                      <a16:colId xmlns:a16="http://schemas.microsoft.com/office/drawing/2014/main" val="20003"/>
                    </a:ext>
                  </a:extLst>
                </a:gridCol>
                <a:gridCol w="557213">
                  <a:extLst>
                    <a:ext uri="{9D8B030D-6E8A-4147-A177-3AD203B41FA5}">
                      <a16:colId xmlns:a16="http://schemas.microsoft.com/office/drawing/2014/main" val="20004"/>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Sno</a:t>
                      </a:r>
                    </a:p>
                  </a:txBody>
                  <a:tcPr marL="0" marR="0" marT="0" marB="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Ssex</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Sage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Sdep</a:t>
                      </a:r>
                    </a:p>
                  </a:txBody>
                  <a:tcPr marL="0" marR="0" marT="0" marB="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李华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7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王军</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孙六</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4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98006</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周艺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朱然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99002</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李度</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30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99003</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王成</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99004</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孙空</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IS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99006</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周灵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MA</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99007</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张友</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134703" name="Rectangle 111"/>
          <p:cNvSpPr>
            <a:spLocks noChangeArrowheads="1"/>
          </p:cNvSpPr>
          <p:nvPr/>
        </p:nvSpPr>
        <p:spPr bwMode="auto">
          <a:xfrm>
            <a:off x="2296593" y="6232227"/>
            <a:ext cx="1538883" cy="369332"/>
          </a:xfrm>
          <a:prstGeom prst="rect">
            <a:avLst/>
          </a:prstGeom>
          <a:noFill/>
          <a:ln w="12700" cap="sq">
            <a:noFill/>
            <a:miter lim="800000"/>
            <a:headEnd/>
            <a:tailEnd/>
          </a:ln>
          <a:effectLst/>
        </p:spPr>
        <p:txBody>
          <a:bodyPr wrap="none" lIns="0" tIns="0" rIns="0" bIns="0">
            <a:spAutoFit/>
          </a:bodyPr>
          <a:lstStyle/>
          <a:p>
            <a:pPr algn="ctr">
              <a:spcBef>
                <a:spcPct val="20000"/>
              </a:spcBef>
              <a:spcAft>
                <a:spcPct val="0"/>
              </a:spcAft>
              <a:buSzTx/>
              <a:buFontTx/>
              <a:buNone/>
              <a:defRPr/>
            </a:pPr>
            <a:r>
              <a:rPr lang="zh-CN" altLang="en-US" sz="2400">
                <a:effectLst>
                  <a:outerShdw blurRad="38100" dist="38100" dir="2700000" algn="tl">
                    <a:srgbClr val="000000"/>
                  </a:outerShdw>
                </a:effectLst>
              </a:rPr>
              <a:t>完整的数据</a:t>
            </a:r>
          </a:p>
        </p:txBody>
      </p:sp>
      <p:graphicFrame>
        <p:nvGraphicFramePr>
          <p:cNvPr id="1134704" name="Group 112"/>
          <p:cNvGraphicFramePr>
            <a:graphicFrameLocks noGrp="1"/>
          </p:cNvGraphicFramePr>
          <p:nvPr>
            <p:extLst>
              <p:ext uri="{D42A27DB-BD31-4B8C-83A1-F6EECF244321}">
                <p14:modId xmlns:p14="http://schemas.microsoft.com/office/powerpoint/2010/main" val="2668281408"/>
              </p:ext>
            </p:extLst>
          </p:nvPr>
        </p:nvGraphicFramePr>
        <p:xfrm>
          <a:off x="7349484" y="2060575"/>
          <a:ext cx="3124200" cy="1828800"/>
        </p:xfrm>
        <a:graphic>
          <a:graphicData uri="http://schemas.openxmlformats.org/drawingml/2006/table">
            <a:tbl>
              <a:tblPr/>
              <a:tblGrid>
                <a:gridCol w="668338">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gridCol w="569912">
                  <a:extLst>
                    <a:ext uri="{9D8B030D-6E8A-4147-A177-3AD203B41FA5}">
                      <a16:colId xmlns:a16="http://schemas.microsoft.com/office/drawing/2014/main" val="20002"/>
                    </a:ext>
                  </a:extLst>
                </a:gridCol>
                <a:gridCol w="569913">
                  <a:extLst>
                    <a:ext uri="{9D8B030D-6E8A-4147-A177-3AD203B41FA5}">
                      <a16:colId xmlns:a16="http://schemas.microsoft.com/office/drawing/2014/main" val="20003"/>
                    </a:ext>
                  </a:extLst>
                </a:gridCol>
                <a:gridCol w="557212">
                  <a:extLst>
                    <a:ext uri="{9D8B030D-6E8A-4147-A177-3AD203B41FA5}">
                      <a16:colId xmlns:a16="http://schemas.microsoft.com/office/drawing/2014/main" val="20004"/>
                    </a:ext>
                  </a:extLst>
                </a:gridCol>
              </a:tblGrid>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Sno</a:t>
                      </a:r>
                    </a:p>
                  </a:txBody>
                  <a:tcPr marL="0" marR="0" marT="0" marB="0"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Ssex</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Sage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1"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Sdep</a:t>
                      </a:r>
                    </a:p>
                  </a:txBody>
                  <a:tcPr marL="0" marR="0" marT="0" marB="0"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张明</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98005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赵龙</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99001</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朱然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99005</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赵敏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女</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99007</a:t>
                      </a:r>
                    </a:p>
                  </a:txBody>
                  <a:tcPr marL="0" marR="0" marT="0" marB="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张友</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29</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000" b="0" i="0" u="none" strike="noStrike" cap="none" normalizeH="0" baseline="0">
                          <a:ln>
                            <a:noFill/>
                          </a:ln>
                          <a:solidFill>
                            <a:srgbClr val="CCFFCC"/>
                          </a:solidFill>
                          <a:effectLst>
                            <a:outerShdw blurRad="38100" dist="38100" dir="2700000" algn="tl">
                              <a:srgbClr val="000000"/>
                            </a:outerShdw>
                          </a:effectLst>
                          <a:latin typeface="Times New Roman" pitchFamily="18" charset="0"/>
                          <a:ea typeface="楷体_GB2312" pitchFamily="49" charset="-122"/>
                        </a:rPr>
                        <a:t>CS</a:t>
                      </a:r>
                    </a:p>
                  </a:txBody>
                  <a:tcPr marL="0" marR="0" marT="0" marB="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4750" name="AutoShape 158"/>
          <p:cNvSpPr>
            <a:spLocks noChangeArrowheads="1"/>
          </p:cNvSpPr>
          <p:nvPr/>
        </p:nvSpPr>
        <p:spPr bwMode="auto">
          <a:xfrm>
            <a:off x="5619750" y="2852739"/>
            <a:ext cx="685800" cy="427037"/>
          </a:xfrm>
          <a:prstGeom prst="rightArrow">
            <a:avLst>
              <a:gd name="adj1" fmla="val 50000"/>
              <a:gd name="adj2" fmla="val 40149"/>
            </a:avLst>
          </a:prstGeom>
          <a:solidFill>
            <a:schemeClr val="folHlink"/>
          </a:solidFill>
          <a:ln w="28575" cap="sq">
            <a:solidFill>
              <a:srgbClr val="FF6699"/>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34751" name="Rectangle 159"/>
          <p:cNvSpPr>
            <a:spLocks noChangeArrowheads="1"/>
          </p:cNvSpPr>
          <p:nvPr/>
        </p:nvSpPr>
        <p:spPr bwMode="auto">
          <a:xfrm>
            <a:off x="7493948" y="4076700"/>
            <a:ext cx="2738437" cy="738664"/>
          </a:xfrm>
          <a:prstGeom prst="rect">
            <a:avLst/>
          </a:prstGeom>
          <a:noFill/>
          <a:ln w="12700" cap="sq">
            <a:noFill/>
            <a:miter lim="800000"/>
            <a:headEnd/>
            <a:tailEnd/>
          </a:ln>
          <a:effectLst/>
        </p:spPr>
        <p:txBody>
          <a:bodyPr lIns="0" tIns="0" rIns="0" bIns="0">
            <a:spAutoFit/>
          </a:bodyPr>
          <a:lstStyle/>
          <a:p>
            <a:pPr algn="ctr">
              <a:spcBef>
                <a:spcPct val="20000"/>
              </a:spcBef>
              <a:spcAft>
                <a:spcPct val="0"/>
              </a:spcAft>
              <a:buSzTx/>
              <a:buFontTx/>
              <a:buNone/>
              <a:defRPr/>
            </a:pPr>
            <a:r>
              <a:rPr lang="zh-CN" altLang="en-US" sz="2400">
                <a:effectLst>
                  <a:outerShdw blurRad="38100" dist="38100" dir="2700000" algn="tl">
                    <a:srgbClr val="000000"/>
                  </a:outerShdw>
                </a:effectLst>
              </a:rPr>
              <a:t>用户能够看到的或允许操纵的数据</a:t>
            </a:r>
          </a:p>
        </p:txBody>
      </p:sp>
      <p:sp>
        <p:nvSpPr>
          <p:cNvPr id="11" name="AutoShape 15">
            <a:extLst>
              <a:ext uri="{FF2B5EF4-FFF2-40B4-BE49-F238E27FC236}">
                <a16:creationId xmlns:a16="http://schemas.microsoft.com/office/drawing/2014/main" id="{E8417625-4595-449A-9CD8-7A60F4B0C675}"/>
              </a:ext>
            </a:extLst>
          </p:cNvPr>
          <p:cNvSpPr>
            <a:spLocks noChangeArrowheads="1"/>
          </p:cNvSpPr>
          <p:nvPr/>
        </p:nvSpPr>
        <p:spPr bwMode="auto">
          <a:xfrm>
            <a:off x="5585470" y="5453755"/>
            <a:ext cx="1440160" cy="963138"/>
          </a:xfrm>
          <a:prstGeom prst="wedgeRoundRectCallout">
            <a:avLst>
              <a:gd name="adj1" fmla="val -89332"/>
              <a:gd name="adj2" fmla="val -47239"/>
              <a:gd name="adj3" fmla="val 16667"/>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anchor="ctr"/>
          <a:lstStyle/>
          <a:p>
            <a:pPr algn="ctr" fontAlgn="auto">
              <a:spcBef>
                <a:spcPts val="0"/>
              </a:spcBef>
              <a:spcAft>
                <a:spcPct val="40000"/>
              </a:spcAft>
              <a:buClr>
                <a:srgbClr val="66FF33"/>
              </a:buClr>
              <a:buSzPct val="85000"/>
              <a:buFontTx/>
              <a:buNone/>
              <a:defRPr/>
            </a:pPr>
            <a:r>
              <a:rPr kumimoji="0" lang="zh-CN" altLang="en-US" sz="2800" kern="0" dirty="0">
                <a:solidFill>
                  <a:srgbClr val="FFFFCC"/>
                </a:solidFill>
                <a:effectLst>
                  <a:outerShdw blurRad="38100" dist="38100" dir="2700000" algn="tl">
                    <a:srgbClr val="000000"/>
                  </a:outerShdw>
                </a:effectLst>
                <a:latin typeface="Times New Roman" pitchFamily="18" charset="0"/>
                <a:ea typeface="黑体" panose="02010609060101010101" pitchFamily="49" charset="-122"/>
              </a:rPr>
              <a:t>禁止</a:t>
            </a:r>
          </a:p>
        </p:txBody>
      </p:sp>
      <p:sp>
        <p:nvSpPr>
          <p:cNvPr id="12" name="AutoShape 15">
            <a:extLst>
              <a:ext uri="{FF2B5EF4-FFF2-40B4-BE49-F238E27FC236}">
                <a16:creationId xmlns:a16="http://schemas.microsoft.com/office/drawing/2014/main" id="{2F707C6B-B205-4E16-A59B-34FE1E9B4DAC}"/>
              </a:ext>
            </a:extLst>
          </p:cNvPr>
          <p:cNvSpPr>
            <a:spLocks noChangeArrowheads="1"/>
          </p:cNvSpPr>
          <p:nvPr/>
        </p:nvSpPr>
        <p:spPr bwMode="auto">
          <a:xfrm>
            <a:off x="8488152" y="5453755"/>
            <a:ext cx="1440160" cy="963138"/>
          </a:xfrm>
          <a:prstGeom prst="wedgeRoundRectCallout">
            <a:avLst>
              <a:gd name="adj1" fmla="val -30970"/>
              <a:gd name="adj2" fmla="val -91352"/>
              <a:gd name="adj3" fmla="val 16667"/>
            </a:avLst>
          </a:prstGeom>
          <a:gradFill rotWithShape="1">
            <a:gsLst>
              <a:gs pos="0">
                <a:srgbClr val="003399">
                  <a:gamma/>
                  <a:shade val="36471"/>
                  <a:invGamma/>
                </a:srgbClr>
              </a:gs>
              <a:gs pos="50000">
                <a:srgbClr val="003399"/>
              </a:gs>
              <a:gs pos="100000">
                <a:srgbClr val="003399">
                  <a:gamma/>
                  <a:shade val="36471"/>
                  <a:invGamma/>
                </a:srgbClr>
              </a:gs>
            </a:gsLst>
            <a:lin ang="2700000" scaled="1"/>
          </a:gradFill>
          <a:ln w="28575" algn="ctr">
            <a:solidFill>
              <a:srgbClr val="FF0000"/>
            </a:solidFill>
            <a:miter lim="800000"/>
            <a:headEnd/>
            <a:tailEnd/>
          </a:ln>
          <a:effectLst>
            <a:outerShdw dist="35921" dir="2700000" algn="ctr" rotWithShape="0">
              <a:srgbClr val="000514"/>
            </a:outerShdw>
          </a:effectLst>
        </p:spPr>
        <p:txBody>
          <a:bodyPr anchor="ctr"/>
          <a:lstStyle/>
          <a:p>
            <a:pPr algn="ctr" fontAlgn="auto">
              <a:spcBef>
                <a:spcPts val="0"/>
              </a:spcBef>
              <a:spcAft>
                <a:spcPct val="40000"/>
              </a:spcAft>
              <a:buClr>
                <a:srgbClr val="66FF33"/>
              </a:buClr>
              <a:buSzPct val="85000"/>
              <a:buFontTx/>
              <a:buNone/>
              <a:defRPr/>
            </a:pPr>
            <a:r>
              <a:rPr kumimoji="0" lang="zh-CN" altLang="en-US" sz="2800" kern="0" dirty="0">
                <a:solidFill>
                  <a:srgbClr val="FFFFCC"/>
                </a:solidFill>
                <a:effectLst>
                  <a:outerShdw blurRad="38100" dist="38100" dir="2700000" algn="tl">
                    <a:srgbClr val="000000"/>
                  </a:outerShdw>
                </a:effectLst>
                <a:latin typeface="Times New Roman" pitchFamily="18" charset="0"/>
                <a:ea typeface="黑体" panose="02010609060101010101" pitchFamily="49" charset="-122"/>
              </a:rPr>
              <a:t>允许</a:t>
            </a:r>
          </a:p>
        </p:txBody>
      </p:sp>
    </p:spTree>
  </p:cSld>
  <p:clrMapOvr>
    <a:masterClrMapping/>
  </p:clrMapOvr>
  <p:transition spd="med">
    <p:random/>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1127448" y="119969"/>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跟踪审查</a:t>
            </a:r>
          </a:p>
        </p:txBody>
      </p:sp>
      <p:sp>
        <p:nvSpPr>
          <p:cNvPr id="8196" name="Rectangle 4"/>
          <p:cNvSpPr>
            <a:spLocks noGrp="1" noChangeArrowheads="1"/>
          </p:cNvSpPr>
          <p:nvPr>
            <p:ph idx="1"/>
          </p:nvPr>
        </p:nvSpPr>
        <p:spPr>
          <a:xfrm>
            <a:off x="1271464" y="1012379"/>
            <a:ext cx="9937103" cy="592138"/>
          </a:xfrm>
          <a:solidFill>
            <a:srgbClr val="0000FF"/>
          </a:solidFill>
          <a:ln w="19050">
            <a:solidFill>
              <a:srgbClr val="CCFF33"/>
            </a:solidFill>
          </a:ln>
          <a:effectLst>
            <a:outerShdw dist="35921" dir="2700000" algn="ctr" rotWithShape="0">
              <a:schemeClr val="bg2"/>
            </a:outerShdw>
          </a:effectLst>
        </p:spPr>
        <p:txBody>
          <a:bodyPr/>
          <a:lstStyle/>
          <a:p>
            <a:pPr marL="358775" indent="-358775" algn="ctr" eaLnBrk="1" hangingPunct="1">
              <a:spcAft>
                <a:spcPct val="60000"/>
              </a:spcAft>
              <a:buNone/>
            </a:pPr>
            <a:r>
              <a:rPr lang="zh-CN" altLang="en-US" dirty="0">
                <a:solidFill>
                  <a:srgbClr val="FFFF00"/>
                </a:solidFill>
                <a:effectLst/>
                <a:latin typeface="楷体_GB2312" pitchFamily="49" charset="-122"/>
              </a:rPr>
              <a:t>监视记录数据库中发生的事件</a:t>
            </a:r>
          </a:p>
        </p:txBody>
      </p:sp>
      <p:sp>
        <p:nvSpPr>
          <p:cNvPr id="8197" name="Rectangle 5"/>
          <p:cNvSpPr>
            <a:spLocks noChangeArrowheads="1"/>
          </p:cNvSpPr>
          <p:nvPr/>
        </p:nvSpPr>
        <p:spPr bwMode="auto">
          <a:xfrm>
            <a:off x="1124441" y="1693552"/>
            <a:ext cx="10225136"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just">
              <a:spcAft>
                <a:spcPct val="60000"/>
              </a:spcAft>
              <a:buClr>
                <a:srgbClr val="66FF33"/>
              </a:buClr>
              <a:buSzPct val="85000"/>
            </a:pPr>
            <a:r>
              <a:rPr kumimoji="0" lang="zh-CN" altLang="en-US" dirty="0">
                <a:solidFill>
                  <a:srgbClr val="CCFFCC"/>
                </a:solidFill>
                <a:effectLst/>
                <a:latin typeface="微软雅黑" pitchFamily="34" charset="-122"/>
                <a:ea typeface="微软雅黑" pitchFamily="34" charset="-122"/>
              </a:rPr>
              <a:t>可以利用自动记录的跟踪审查记录追查出系统最近发生的事件，从而判别系统是否受到非法操作或找出系统故障的原因，是一种事后审计方式。</a:t>
            </a:r>
          </a:p>
        </p:txBody>
      </p:sp>
      <p:graphicFrame>
        <p:nvGraphicFramePr>
          <p:cNvPr id="1135622" name="Group 6"/>
          <p:cNvGraphicFramePr>
            <a:graphicFrameLocks noGrp="1"/>
          </p:cNvGraphicFramePr>
          <p:nvPr>
            <p:extLst>
              <p:ext uri="{D42A27DB-BD31-4B8C-83A1-F6EECF244321}">
                <p14:modId xmlns:p14="http://schemas.microsoft.com/office/powerpoint/2010/main" val="3610727490"/>
              </p:ext>
            </p:extLst>
          </p:nvPr>
        </p:nvGraphicFramePr>
        <p:xfrm>
          <a:off x="2140281" y="3933825"/>
          <a:ext cx="7921625" cy="2651760"/>
        </p:xfrm>
        <a:graphic>
          <a:graphicData uri="http://schemas.openxmlformats.org/drawingml/2006/table">
            <a:tbl>
              <a:tblPr/>
              <a:tblGrid>
                <a:gridCol w="21605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223540">
                  <a:extLst>
                    <a:ext uri="{9D8B030D-6E8A-4147-A177-3AD203B41FA5}">
                      <a16:colId xmlns:a16="http://schemas.microsoft.com/office/drawing/2014/main" val="20004"/>
                    </a:ext>
                  </a:extLst>
                </a:gridCol>
                <a:gridCol w="1008485">
                  <a:extLst>
                    <a:ext uri="{9D8B030D-6E8A-4147-A177-3AD203B41FA5}">
                      <a16:colId xmlns:a16="http://schemas.microsoft.com/office/drawing/2014/main" val="20005"/>
                    </a:ext>
                  </a:extLst>
                </a:gridCol>
              </a:tblGrid>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时间</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用户</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操作对象</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操作</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前像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1"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后像</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2019.1.5 10:15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张三</a:t>
                      </a: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SELECT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2019.1.5 10:16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张三</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S.Sno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UPDATE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2110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2112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2019.1.5 10:18</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张三</a:t>
                      </a: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SELECT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2019.2.2 14:25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李四</a:t>
                      </a: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C.Cname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UPDATE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C</a:t>
                      </a: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语言</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2019.2.2 14:25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李四</a:t>
                      </a: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DELETE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Web</a:t>
                      </a:r>
                      <a:r>
                        <a:rPr kumimoji="0" lang="zh-CN" altLang="en-US"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技术</a:t>
                      </a:r>
                      <a:endPar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00">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2019.2.2 16:05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李四</a:t>
                      </a: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SELECT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endParaRPr kumimoji="0" lang="en-US" altLang="zh-CN" sz="22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27">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endParaRPr kumimoji="0" lang="en-US" altLang="zh-CN"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40000"/>
                        </a:spcAft>
                        <a:buClr>
                          <a:srgbClr val="66FF33"/>
                        </a:buClr>
                        <a:buSzPct val="85000"/>
                        <a:buFont typeface="Wingdings" pitchFamily="2" charset="2"/>
                        <a:buNone/>
                        <a:tabLst/>
                      </a:pPr>
                      <a:r>
                        <a:rPr kumimoji="0" lang="zh-CN" altLang="en-US" sz="2000" b="0" i="0" u="none" strike="noStrike" cap="none" normalizeH="0" baseline="0" dirty="0">
                          <a:ln>
                            <a:noFill/>
                          </a:ln>
                          <a:solidFill>
                            <a:srgbClr val="CCFFCC"/>
                          </a:solidFill>
                          <a:effectLst>
                            <a:outerShdw blurRad="38100" dist="38100" dir="2700000" algn="tl">
                              <a:srgbClr val="000000"/>
                            </a:outerShdw>
                          </a:effectLst>
                          <a:latin typeface="楷体_GB2312" pitchFamily="49" charset="-122"/>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35687" name="Rectangle 71"/>
          <p:cNvSpPr>
            <a:spLocks noChangeArrowheads="1"/>
          </p:cNvSpPr>
          <p:nvPr/>
        </p:nvSpPr>
        <p:spPr bwMode="auto">
          <a:xfrm>
            <a:off x="4166030" y="3429000"/>
            <a:ext cx="2769989" cy="369332"/>
          </a:xfrm>
          <a:prstGeom prst="rect">
            <a:avLst/>
          </a:prstGeom>
          <a:noFill/>
          <a:ln w="12700" cap="sq">
            <a:noFill/>
            <a:miter lim="800000"/>
            <a:headEnd/>
            <a:tailEnd/>
          </a:ln>
          <a:effectLst/>
        </p:spPr>
        <p:txBody>
          <a:bodyPr wrap="none" lIns="0" tIns="0" rIns="0" bIns="0">
            <a:spAutoFit/>
          </a:bodyPr>
          <a:lstStyle/>
          <a:p>
            <a:pPr algn="ctr">
              <a:spcBef>
                <a:spcPct val="20000"/>
              </a:spcBef>
              <a:spcAft>
                <a:spcPct val="0"/>
              </a:spcAft>
              <a:buSzTx/>
              <a:buFontTx/>
              <a:buNone/>
              <a:defRPr/>
            </a:pPr>
            <a:r>
              <a:rPr lang="zh-CN" altLang="en-US" sz="2400" b="1">
                <a:effectLst>
                  <a:outerShdw blurRad="38100" dist="38100" dir="2700000" algn="tl">
                    <a:srgbClr val="000000"/>
                  </a:outerShdw>
                </a:effectLst>
              </a:rPr>
              <a:t>一个审计日志的例子</a:t>
            </a:r>
          </a:p>
        </p:txBody>
      </p:sp>
    </p:spTree>
  </p:cSld>
  <p:clrMapOvr>
    <a:masterClrMapping/>
  </p:clrMapOvr>
  <p:transition spd="med">
    <p:random/>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089045" y="86584"/>
            <a:ext cx="2197250" cy="760959"/>
          </a:xfrm>
          <a:noFill/>
          <a:ln w="12700" cap="sq">
            <a:noFill/>
            <a:miter lim="800000"/>
            <a:headEnd/>
            <a:tailEnd/>
          </a:ln>
          <a:effectLst>
            <a:outerShdw dist="35921" dir="2700000" algn="ctr" rotWithShape="0">
              <a:srgbClr val="000514"/>
            </a:outerShdw>
          </a:effectLst>
        </p:spPr>
        <p:txBody>
          <a:bodyPr vert="horz" wrap="none" lIns="72000" tIns="72000" rIns="72000" bIns="72000" numCol="1" rtlCol="0" anchor="ctr" anchorCtr="0" compatLnSpc="1">
            <a:prstTxWarp prst="textNoShape">
              <a:avLst/>
            </a:prstTxWarp>
            <a:spAutoFit/>
          </a:bodyPr>
          <a:lstStyle/>
          <a:p>
            <a:pPr eaLnBrk="1" hangingPunct="1">
              <a:spcBef>
                <a:spcPts val="0"/>
              </a:spcBef>
              <a:spcAft>
                <a:spcPct val="25000"/>
              </a:spcAft>
              <a:buSzPct val="80000"/>
            </a:pPr>
            <a:r>
              <a:rPr kumimoji="1" lang="zh-CN" altLang="en-US" sz="4000" b="1" kern="1200" dirty="0">
                <a:solidFill>
                  <a:srgbClr val="FFFFCC"/>
                </a:solidFill>
                <a:effectLst>
                  <a:outerShdw blurRad="38100" dist="38100" dir="2700000" algn="tl">
                    <a:srgbClr val="000000"/>
                  </a:outerShdw>
                </a:effectLst>
                <a:latin typeface="Arial" pitchFamily="34" charset="0"/>
              </a:rPr>
              <a:t>数据加密</a:t>
            </a:r>
          </a:p>
        </p:txBody>
      </p:sp>
      <p:sp>
        <p:nvSpPr>
          <p:cNvPr id="9220" name="Rectangle 4"/>
          <p:cNvSpPr>
            <a:spLocks noGrp="1" noChangeArrowheads="1"/>
          </p:cNvSpPr>
          <p:nvPr>
            <p:ph idx="1"/>
          </p:nvPr>
        </p:nvSpPr>
        <p:spPr>
          <a:xfrm>
            <a:off x="1199456" y="1152982"/>
            <a:ext cx="9793088" cy="592138"/>
          </a:xfrm>
          <a:solidFill>
            <a:srgbClr val="0000FF"/>
          </a:solidFill>
          <a:ln w="19050">
            <a:solidFill>
              <a:srgbClr val="CCFF33"/>
            </a:solidFill>
          </a:ln>
          <a:effectLst>
            <a:outerShdw dist="35921" dir="2700000" algn="ctr" rotWithShape="0">
              <a:schemeClr val="bg2"/>
            </a:outerShdw>
          </a:effectLst>
        </p:spPr>
        <p:txBody>
          <a:bodyPr/>
          <a:lstStyle/>
          <a:p>
            <a:pPr marL="358775" indent="-358775" algn="ctr" eaLnBrk="1" hangingPunct="1">
              <a:spcAft>
                <a:spcPct val="60000"/>
              </a:spcAft>
              <a:buNone/>
            </a:pPr>
            <a:r>
              <a:rPr lang="zh-CN" altLang="en-US" dirty="0">
                <a:solidFill>
                  <a:srgbClr val="FFFF00"/>
                </a:solidFill>
                <a:effectLst/>
                <a:latin typeface="楷体_GB2312" pitchFamily="49" charset="-122"/>
              </a:rPr>
              <a:t>让你偷去也看不懂</a:t>
            </a:r>
          </a:p>
        </p:txBody>
      </p:sp>
      <p:sp>
        <p:nvSpPr>
          <p:cNvPr id="9221" name="Rectangle 5"/>
          <p:cNvSpPr>
            <a:spLocks noChangeArrowheads="1"/>
          </p:cNvSpPr>
          <p:nvPr/>
        </p:nvSpPr>
        <p:spPr bwMode="auto">
          <a:xfrm>
            <a:off x="826654" y="1974739"/>
            <a:ext cx="1072919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just">
              <a:spcAft>
                <a:spcPct val="60000"/>
              </a:spcAft>
              <a:buClr>
                <a:srgbClr val="66FF33"/>
              </a:buClr>
              <a:buSzPct val="85000"/>
            </a:pPr>
            <a:r>
              <a:rPr kumimoji="0" lang="zh-CN" altLang="en-US" dirty="0">
                <a:solidFill>
                  <a:srgbClr val="CCFFCC"/>
                </a:solidFill>
                <a:effectLst/>
                <a:latin typeface="微软雅黑" pitchFamily="34" charset="-122"/>
                <a:ea typeface="微软雅黑" pitchFamily="34" charset="-122"/>
              </a:rPr>
              <a:t>根据一定的算法将原始数据（明文）加密成为不可直接识别的格式（密文）进行存储和传输，从而防止别有用心的人绕过</a:t>
            </a:r>
            <a:r>
              <a:rPr kumimoji="0" lang="en-US" altLang="zh-CN" dirty="0">
                <a:solidFill>
                  <a:srgbClr val="CCFFCC"/>
                </a:solidFill>
                <a:effectLst/>
                <a:latin typeface="微软雅黑" pitchFamily="34" charset="-122"/>
                <a:ea typeface="微软雅黑" pitchFamily="34" charset="-122"/>
              </a:rPr>
              <a:t>DBMS</a:t>
            </a:r>
            <a:r>
              <a:rPr kumimoji="0" lang="zh-CN" altLang="en-US" dirty="0">
                <a:solidFill>
                  <a:srgbClr val="CCFFCC"/>
                </a:solidFill>
                <a:effectLst/>
                <a:latin typeface="微软雅黑" pitchFamily="34" charset="-122"/>
                <a:ea typeface="微软雅黑" pitchFamily="34" charset="-122"/>
              </a:rPr>
              <a:t>直接从操作系统级或网络上盗取关键数据。</a:t>
            </a:r>
          </a:p>
        </p:txBody>
      </p:sp>
      <p:grpSp>
        <p:nvGrpSpPr>
          <p:cNvPr id="2" name="组合 1">
            <a:extLst>
              <a:ext uri="{FF2B5EF4-FFF2-40B4-BE49-F238E27FC236}">
                <a16:creationId xmlns:a16="http://schemas.microsoft.com/office/drawing/2014/main" id="{DCEDEEA5-C81C-412F-9676-A2A49CDD405A}"/>
              </a:ext>
            </a:extLst>
          </p:cNvPr>
          <p:cNvGrpSpPr/>
          <p:nvPr/>
        </p:nvGrpSpPr>
        <p:grpSpPr>
          <a:xfrm>
            <a:off x="1343472" y="4010744"/>
            <a:ext cx="9695556" cy="2514600"/>
            <a:chOff x="2686050" y="4010744"/>
            <a:chExt cx="7010400" cy="2514600"/>
          </a:xfrm>
        </p:grpSpPr>
        <p:sp>
          <p:nvSpPr>
            <p:cNvPr id="1137670" name="Oval 6"/>
            <p:cNvSpPr>
              <a:spLocks noChangeArrowheads="1"/>
            </p:cNvSpPr>
            <p:nvPr/>
          </p:nvSpPr>
          <p:spPr bwMode="auto">
            <a:xfrm>
              <a:off x="5276850" y="4010744"/>
              <a:ext cx="914400" cy="914400"/>
            </a:xfrm>
            <a:prstGeom prst="ellipse">
              <a:avLst/>
            </a:prstGeom>
            <a:gradFill rotWithShape="1">
              <a:gsLst>
                <a:gs pos="0">
                  <a:srgbClr val="00FFFF">
                    <a:gamma/>
                    <a:tint val="0"/>
                    <a:invGamma/>
                  </a:srgbClr>
                </a:gs>
                <a:gs pos="100000">
                  <a:srgbClr val="00FFFF"/>
                </a:gs>
              </a:gsLst>
              <a:path path="shape">
                <a:fillToRect l="50000" t="50000" r="50000" b="50000"/>
              </a:path>
            </a:gradFill>
            <a:ln w="12700" cap="sq">
              <a:solidFill>
                <a:srgbClr val="00FFFF"/>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加密</a:t>
              </a:r>
            </a:p>
          </p:txBody>
        </p:sp>
        <p:grpSp>
          <p:nvGrpSpPr>
            <p:cNvPr id="9223" name="Group 7"/>
            <p:cNvGrpSpPr>
              <a:grpSpLocks/>
            </p:cNvGrpSpPr>
            <p:nvPr/>
          </p:nvGrpSpPr>
          <p:grpSpPr bwMode="auto">
            <a:xfrm>
              <a:off x="2686050" y="4467944"/>
              <a:ext cx="1143000" cy="1219200"/>
              <a:chOff x="672" y="2400"/>
              <a:chExt cx="720" cy="768"/>
            </a:xfrm>
          </p:grpSpPr>
          <p:sp>
            <p:nvSpPr>
              <p:cNvPr id="1137672" name="AutoShape 8"/>
              <p:cNvSpPr>
                <a:spLocks noChangeArrowheads="1"/>
              </p:cNvSpPr>
              <p:nvPr/>
            </p:nvSpPr>
            <p:spPr bwMode="auto">
              <a:xfrm>
                <a:off x="672" y="2400"/>
                <a:ext cx="720" cy="768"/>
              </a:xfrm>
              <a:prstGeom prst="foldedCorner">
                <a:avLst>
                  <a:gd name="adj" fmla="val 12500"/>
                </a:avLst>
              </a:prstGeom>
              <a:solidFill>
                <a:srgbClr val="F5F5FF"/>
              </a:solidFill>
              <a:ln w="12700" cap="sq">
                <a:solidFill>
                  <a:srgbClr val="000000"/>
                </a:solidFill>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37673" name="Line 9"/>
              <p:cNvSpPr>
                <a:spLocks noChangeShapeType="1"/>
              </p:cNvSpPr>
              <p:nvPr/>
            </p:nvSpPr>
            <p:spPr bwMode="auto">
              <a:xfrm>
                <a:off x="768" y="2592"/>
                <a:ext cx="528" cy="0"/>
              </a:xfrm>
              <a:prstGeom prst="line">
                <a:avLst/>
              </a:prstGeom>
              <a:noFill/>
              <a:ln w="12700" cap="rnd">
                <a:solidFill>
                  <a:srgbClr val="000000"/>
                </a:solidFill>
                <a:prstDash val="sysDot"/>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37674" name="Line 10"/>
              <p:cNvSpPr>
                <a:spLocks noChangeShapeType="1"/>
              </p:cNvSpPr>
              <p:nvPr/>
            </p:nvSpPr>
            <p:spPr bwMode="auto">
              <a:xfrm>
                <a:off x="768" y="2736"/>
                <a:ext cx="528" cy="0"/>
              </a:xfrm>
              <a:prstGeom prst="line">
                <a:avLst/>
              </a:prstGeom>
              <a:noFill/>
              <a:ln w="12700" cap="rnd">
                <a:solidFill>
                  <a:srgbClr val="000000"/>
                </a:solidFill>
                <a:prstDash val="sysDot"/>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37675" name="Line 11"/>
              <p:cNvSpPr>
                <a:spLocks noChangeShapeType="1"/>
              </p:cNvSpPr>
              <p:nvPr/>
            </p:nvSpPr>
            <p:spPr bwMode="auto">
              <a:xfrm>
                <a:off x="768" y="2832"/>
                <a:ext cx="528" cy="0"/>
              </a:xfrm>
              <a:prstGeom prst="line">
                <a:avLst/>
              </a:prstGeom>
              <a:noFill/>
              <a:ln w="12700" cap="rnd">
                <a:solidFill>
                  <a:srgbClr val="000000"/>
                </a:solidFill>
                <a:prstDash val="sysDot"/>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sp>
            <p:nvSpPr>
              <p:cNvPr id="1137676" name="Line 12"/>
              <p:cNvSpPr>
                <a:spLocks noChangeShapeType="1"/>
              </p:cNvSpPr>
              <p:nvPr/>
            </p:nvSpPr>
            <p:spPr bwMode="auto">
              <a:xfrm>
                <a:off x="768" y="2976"/>
                <a:ext cx="528" cy="0"/>
              </a:xfrm>
              <a:prstGeom prst="line">
                <a:avLst/>
              </a:prstGeom>
              <a:noFill/>
              <a:ln w="12700" cap="rnd">
                <a:solidFill>
                  <a:srgbClr val="000000"/>
                </a:solidFill>
                <a:prstDash val="sysDot"/>
                <a:round/>
                <a:headEnd/>
                <a:tailEnd/>
              </a:ln>
              <a:effectLst>
                <a:outerShdw dist="35921" dir="2700000" algn="ctr" rotWithShape="0">
                  <a:schemeClr val="bg2"/>
                </a:outerShdw>
              </a:effectLst>
            </p:spPr>
            <p:txBody>
              <a:bodyPr wrap="none" lIns="0" tIns="0" rIns="0" bIns="0" anchor="ctr"/>
              <a:lstStyle/>
              <a:p>
                <a:pPr>
                  <a:defRPr/>
                </a:pPr>
                <a:endParaRPr lang="zh-CN" altLang="en-US"/>
              </a:p>
            </p:txBody>
          </p:sp>
        </p:grpSp>
        <p:sp>
          <p:nvSpPr>
            <p:cNvPr id="1137677" name="AutoShape 13"/>
            <p:cNvSpPr>
              <a:spLocks noChangeArrowheads="1"/>
            </p:cNvSpPr>
            <p:nvPr/>
          </p:nvSpPr>
          <p:spPr bwMode="auto">
            <a:xfrm>
              <a:off x="7943850" y="4391744"/>
              <a:ext cx="1752600" cy="1447800"/>
            </a:xfrm>
            <a:prstGeom prst="can">
              <a:avLst>
                <a:gd name="adj" fmla="val 25000"/>
              </a:avLst>
            </a:prstGeom>
            <a:gradFill rotWithShape="1">
              <a:gsLst>
                <a:gs pos="0">
                  <a:srgbClr val="CCFFCC">
                    <a:gamma/>
                    <a:tint val="0"/>
                    <a:invGamma/>
                  </a:srgbClr>
                </a:gs>
                <a:gs pos="50000">
                  <a:srgbClr val="CCFFCC"/>
                </a:gs>
                <a:gs pos="100000">
                  <a:srgbClr val="CCFFCC">
                    <a:gamma/>
                    <a:tint val="0"/>
                    <a:invGamma/>
                  </a:srgbClr>
                </a:gs>
              </a:gsLst>
              <a:lin ang="18900000" scaled="1"/>
            </a:gradFill>
            <a:ln w="12700" cap="sq">
              <a:solidFill>
                <a:srgbClr val="000000"/>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数据库</a:t>
              </a:r>
            </a:p>
          </p:txBody>
        </p:sp>
        <p:sp>
          <p:nvSpPr>
            <p:cNvPr id="1137678" name="Oval 14"/>
            <p:cNvSpPr>
              <a:spLocks noChangeArrowheads="1"/>
            </p:cNvSpPr>
            <p:nvPr/>
          </p:nvSpPr>
          <p:spPr bwMode="auto">
            <a:xfrm>
              <a:off x="5311775" y="5610944"/>
              <a:ext cx="914400" cy="914400"/>
            </a:xfrm>
            <a:prstGeom prst="ellipse">
              <a:avLst/>
            </a:prstGeom>
            <a:gradFill rotWithShape="1">
              <a:gsLst>
                <a:gs pos="0">
                  <a:srgbClr val="00FFFF">
                    <a:gamma/>
                    <a:tint val="0"/>
                    <a:invGamma/>
                  </a:srgbClr>
                </a:gs>
                <a:gs pos="100000">
                  <a:srgbClr val="00FFFF"/>
                </a:gs>
              </a:gsLst>
              <a:path path="shape">
                <a:fillToRect l="50000" t="50000" r="50000" b="50000"/>
              </a:path>
            </a:gradFill>
            <a:ln w="12700" cap="sq">
              <a:solidFill>
                <a:srgbClr val="00FFFF"/>
              </a:solidFill>
              <a:round/>
              <a:headEnd/>
              <a:tailEnd/>
            </a:ln>
            <a:effectLst>
              <a:outerShdw dist="35921" dir="2700000" algn="ctr" rotWithShape="0">
                <a:schemeClr val="bg2"/>
              </a:outerShdw>
            </a:effectLst>
          </p:spPr>
          <p:txBody>
            <a:bodyPr wrap="none" lIns="0" tIns="0" rIns="0" bIns="0" anchor="ctr"/>
            <a:lstStyle/>
            <a:p>
              <a:pPr algn="ctr">
                <a:spcAft>
                  <a:spcPct val="0"/>
                </a:spcAft>
                <a:buSzTx/>
                <a:buFontTx/>
                <a:buNone/>
                <a:defRPr/>
              </a:pPr>
              <a:r>
                <a:rPr lang="zh-CN" altLang="en-US" sz="24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解密</a:t>
              </a:r>
            </a:p>
          </p:txBody>
        </p:sp>
        <p:sp>
          <p:nvSpPr>
            <p:cNvPr id="1137679" name="Line 15"/>
            <p:cNvSpPr>
              <a:spLocks noChangeShapeType="1"/>
            </p:cNvSpPr>
            <p:nvPr/>
          </p:nvSpPr>
          <p:spPr bwMode="auto">
            <a:xfrm flipV="1">
              <a:off x="3829050" y="4467944"/>
              <a:ext cx="1371600" cy="45720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a:p>
          </p:txBody>
        </p:sp>
        <p:cxnSp>
          <p:nvCxnSpPr>
            <p:cNvPr id="9227" name="AutoShape 16"/>
            <p:cNvCxnSpPr>
              <a:cxnSpLocks noChangeShapeType="1"/>
              <a:stCxn id="1137670" idx="6"/>
              <a:endCxn id="1137677" idx="2"/>
            </p:cNvCxnSpPr>
            <p:nvPr/>
          </p:nvCxnSpPr>
          <p:spPr bwMode="auto">
            <a:xfrm>
              <a:off x="6191250" y="4467944"/>
              <a:ext cx="1752600" cy="647700"/>
            </a:xfrm>
            <a:prstGeom prst="straightConnector1">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137681" name="Line 17"/>
            <p:cNvSpPr>
              <a:spLocks noChangeShapeType="1"/>
            </p:cNvSpPr>
            <p:nvPr/>
          </p:nvSpPr>
          <p:spPr bwMode="auto">
            <a:xfrm flipH="1">
              <a:off x="6267450" y="5306144"/>
              <a:ext cx="1676400" cy="68580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a:p>
          </p:txBody>
        </p:sp>
        <p:sp>
          <p:nvSpPr>
            <p:cNvPr id="1137682" name="Line 18"/>
            <p:cNvSpPr>
              <a:spLocks noChangeShapeType="1"/>
            </p:cNvSpPr>
            <p:nvPr/>
          </p:nvSpPr>
          <p:spPr bwMode="auto">
            <a:xfrm flipH="1" flipV="1">
              <a:off x="3829050" y="5306144"/>
              <a:ext cx="1447800" cy="762000"/>
            </a:xfrm>
            <a:prstGeom prst="line">
              <a:avLst/>
            </a:prstGeom>
            <a:noFill/>
            <a:ln w="28575" cap="sq">
              <a:solidFill>
                <a:schemeClr val="tx1"/>
              </a:solidFill>
              <a:round/>
              <a:headEnd/>
              <a:tailEnd type="triangle" w="med" len="med"/>
            </a:ln>
            <a:effectLst/>
          </p:spPr>
          <p:txBody>
            <a:bodyPr wrap="none" lIns="0" tIns="0" rIns="0" bIns="0" anchor="ctr"/>
            <a:lstStyle/>
            <a:p>
              <a:pPr>
                <a:defRPr/>
              </a:pPr>
              <a:endParaRPr lang="zh-CN" altLang="en-US"/>
            </a:p>
          </p:txBody>
        </p:sp>
        <p:sp>
          <p:nvSpPr>
            <p:cNvPr id="1137683" name="Rectangle 19"/>
            <p:cNvSpPr>
              <a:spLocks noChangeArrowheads="1"/>
            </p:cNvSpPr>
            <p:nvPr/>
          </p:nvSpPr>
          <p:spPr bwMode="auto">
            <a:xfrm>
              <a:off x="2913262" y="4010744"/>
              <a:ext cx="61555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zh-CN" altLang="en-US" sz="2400" b="1">
                  <a:effectLst>
                    <a:outerShdw blurRad="38100" dist="38100" dir="2700000" algn="tl">
                      <a:srgbClr val="000000"/>
                    </a:outerShdw>
                  </a:effectLst>
                  <a:latin typeface="微软雅黑" panose="020B0503020204020204" pitchFamily="34" charset="-122"/>
                  <a:ea typeface="微软雅黑" panose="020B0503020204020204" pitchFamily="34" charset="-122"/>
                </a:rPr>
                <a:t>数据</a:t>
              </a:r>
            </a:p>
          </p:txBody>
        </p:sp>
        <p:sp>
          <p:nvSpPr>
            <p:cNvPr id="1137684" name="Rectangle 20"/>
            <p:cNvSpPr>
              <a:spLocks noChangeArrowheads="1"/>
            </p:cNvSpPr>
            <p:nvPr/>
          </p:nvSpPr>
          <p:spPr bwMode="auto">
            <a:xfrm rot="20429213">
              <a:off x="4186360" y="4292804"/>
              <a:ext cx="63158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b="1">
                  <a:effectLst>
                    <a:outerShdw blurRad="38100" dist="38100" dir="2700000" algn="tl">
                      <a:srgbClr val="000000"/>
                    </a:outerShdw>
                  </a:effectLst>
                  <a:latin typeface="Times New Roman" pitchFamily="18" charset="0"/>
                </a:rPr>
                <a:t>hello</a:t>
              </a:r>
            </a:p>
          </p:txBody>
        </p:sp>
        <p:sp>
          <p:nvSpPr>
            <p:cNvPr id="1137685" name="Rectangle 21"/>
            <p:cNvSpPr>
              <a:spLocks noChangeArrowheads="1"/>
            </p:cNvSpPr>
            <p:nvPr/>
          </p:nvSpPr>
          <p:spPr bwMode="auto">
            <a:xfrm rot="1257097">
              <a:off x="6364569" y="4349954"/>
              <a:ext cx="1255151"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b="1">
                  <a:effectLst>
                    <a:outerShdw blurRad="38100" dist="38100" dir="2700000" algn="tl">
                      <a:srgbClr val="000000"/>
                    </a:outerShdw>
                  </a:effectLst>
                  <a:latin typeface="Times New Roman" pitchFamily="18" charset="0"/>
                </a:rPr>
                <a:t>※★○●№</a:t>
              </a:r>
            </a:p>
          </p:txBody>
        </p:sp>
        <p:sp>
          <p:nvSpPr>
            <p:cNvPr id="1137686" name="Rectangle 22"/>
            <p:cNvSpPr>
              <a:spLocks noChangeArrowheads="1"/>
            </p:cNvSpPr>
            <p:nvPr/>
          </p:nvSpPr>
          <p:spPr bwMode="auto">
            <a:xfrm rot="20354552">
              <a:off x="6847548" y="5667579"/>
              <a:ext cx="684483"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b="1">
                  <a:effectLst>
                    <a:outerShdw blurRad="38100" dist="38100" dir="2700000" algn="tl">
                      <a:srgbClr val="000000"/>
                    </a:outerShdw>
                  </a:effectLst>
                  <a:latin typeface="Times New Roman" pitchFamily="18" charset="0"/>
                </a:rPr>
                <a:t>*</a:t>
              </a:r>
              <a:r>
                <a:rPr lang="zh-CN" altLang="en-US" sz="2400" b="1">
                  <a:effectLst>
                    <a:outerShdw blurRad="38100" dist="38100" dir="2700000" algn="tl">
                      <a:srgbClr val="000000"/>
                    </a:outerShdw>
                  </a:effectLst>
                  <a:latin typeface="Times New Roman" pitchFamily="18" charset="0"/>
                </a:rPr>
                <a:t>（</a:t>
              </a:r>
              <a:r>
                <a:rPr lang="en-US" altLang="zh-CN" sz="2400" b="1">
                  <a:effectLst>
                    <a:outerShdw blurRad="38100" dist="38100" dir="2700000" algn="tl">
                      <a:srgbClr val="000000"/>
                    </a:outerShdw>
                  </a:effectLst>
                  <a:latin typeface="Times New Roman" pitchFamily="18" charset="0"/>
                </a:rPr>
                <a:t>A</a:t>
              </a:r>
            </a:p>
          </p:txBody>
        </p:sp>
        <p:sp>
          <p:nvSpPr>
            <p:cNvPr id="1137687" name="Rectangle 23"/>
            <p:cNvSpPr>
              <a:spLocks noChangeArrowheads="1"/>
            </p:cNvSpPr>
            <p:nvPr/>
          </p:nvSpPr>
          <p:spPr bwMode="auto">
            <a:xfrm rot="1918123">
              <a:off x="4201469" y="5688216"/>
              <a:ext cx="461665" cy="369332"/>
            </a:xfrm>
            <a:prstGeom prst="rect">
              <a:avLst/>
            </a:prstGeom>
            <a:noFill/>
            <a:ln w="12700" cap="sq">
              <a:noFill/>
              <a:miter lim="800000"/>
              <a:headEnd/>
              <a:tailEnd/>
            </a:ln>
            <a:effectLst/>
          </p:spPr>
          <p:txBody>
            <a:bodyPr wrap="none" lIns="0" tIns="0" rIns="0" bIns="0">
              <a:spAutoFit/>
            </a:bodyPr>
            <a:lstStyle/>
            <a:p>
              <a:pPr algn="ctr">
                <a:spcAft>
                  <a:spcPct val="0"/>
                </a:spcAft>
                <a:buSzTx/>
                <a:buFontTx/>
                <a:buNone/>
                <a:defRPr/>
              </a:pPr>
              <a:r>
                <a:rPr lang="en-US" altLang="zh-CN" sz="2400" b="1">
                  <a:effectLst>
                    <a:outerShdw blurRad="38100" dist="38100" dir="2700000" algn="tl">
                      <a:srgbClr val="000000"/>
                    </a:outerShdw>
                  </a:effectLst>
                  <a:latin typeface="Times New Roman" pitchFamily="18" charset="0"/>
                </a:rPr>
                <a:t>210</a:t>
              </a:r>
            </a:p>
          </p:txBody>
        </p:sp>
      </p:grpSp>
    </p:spTree>
  </p:cSld>
  <p:clrMapOvr>
    <a:masterClrMapping/>
  </p:clrMapOvr>
  <p:transition spd="med">
    <p:random/>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bwMode="auto">
          <a:xfrm>
            <a:off x="4583832" y="1988840"/>
            <a:ext cx="2448272" cy="854968"/>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60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第二节</a:t>
            </a:r>
          </a:p>
        </p:txBody>
      </p:sp>
      <p:sp>
        <p:nvSpPr>
          <p:cNvPr id="2" name="标题 1"/>
          <p:cNvSpPr>
            <a:spLocks noGrp="1"/>
          </p:cNvSpPr>
          <p:nvPr>
            <p:ph type="title"/>
          </p:nvPr>
        </p:nvSpPr>
        <p:spPr>
          <a:xfrm>
            <a:off x="1271464" y="3356992"/>
            <a:ext cx="9649072" cy="1256758"/>
          </a:xfr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p>
            <a:pPr algn="ctr"/>
            <a:r>
              <a:rPr lang="zh-CN" altLang="en-US" sz="6000" b="1" kern="10" spc="600" baseline="-25000" dirty="0">
                <a:ln w="9525">
                  <a:solidFill>
                    <a:srgbClr val="003399"/>
                  </a:solidFill>
                  <a:prstDash val="solid"/>
                </a:ln>
                <a:solidFill>
                  <a:srgbClr val="FFFFFF"/>
                </a:solidFill>
                <a:effectLst>
                  <a:outerShdw blurRad="12700" dist="38100" dir="2700000" algn="tl" rotWithShape="0">
                    <a:srgbClr val="003399">
                      <a:lumMod val="50000"/>
                    </a:srgbClr>
                  </a:outerShdw>
                </a:effectLst>
              </a:rPr>
              <a:t>数据库的完整性</a:t>
            </a:r>
          </a:p>
        </p:txBody>
      </p:sp>
      <p:sp>
        <p:nvSpPr>
          <p:cNvPr id="4" name="标题 1">
            <a:extLst>
              <a:ext uri="{FF2B5EF4-FFF2-40B4-BE49-F238E27FC236}">
                <a16:creationId xmlns:a16="http://schemas.microsoft.com/office/drawing/2014/main" id="{1DECDF0B-FDC0-4C58-9326-80561E26595A}"/>
              </a:ext>
            </a:extLst>
          </p:cNvPr>
          <p:cNvSpPr txBox="1">
            <a:spLocks/>
          </p:cNvSpPr>
          <p:nvPr/>
        </p:nvSpPr>
        <p:spPr bwMode="auto">
          <a:xfrm>
            <a:off x="983432" y="296696"/>
            <a:ext cx="4284000" cy="396000"/>
          </a:xfrm>
          <a:prstGeom prst="rect">
            <a:avLst/>
          </a:prstGeom>
          <a:noFill/>
          <a:ln w="9525">
            <a:noFill/>
            <a:miter lim="800000"/>
            <a:headEnd/>
            <a:tailEnd/>
          </a:ln>
          <a:effectLst>
            <a:outerShdw dist="17961" dir="2700000" algn="ctr" rotWithShape="0">
              <a:srgbClr val="000514"/>
            </a:outerShdw>
          </a:effectLst>
        </p:spPr>
        <p:txBody>
          <a:bodyPr vert="horz" wrap="none" lIns="91440" tIns="45720" rIns="91440" bIns="45720" numCol="1" fromWordArt="1" anchor="ctr" anchorCtr="0" compatLnSpc="1">
            <a:prstTxWarp prst="textPlain">
              <a:avLst>
                <a:gd name="adj" fmla="val 50000"/>
              </a:avLst>
            </a:prstTxWarp>
          </a:bodyPr>
          <a:lstStyle>
            <a:lvl1pPr algn="l" rtl="0" eaLnBrk="0" fontAlgn="base" hangingPunct="0">
              <a:spcBef>
                <a:spcPct val="0"/>
              </a:spcBef>
              <a:spcAft>
                <a:spcPct val="0"/>
              </a:spcAft>
              <a:defRPr sz="3000">
                <a:solidFill>
                  <a:srgbClr val="FF99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000">
                <a:solidFill>
                  <a:srgbClr val="FF9900"/>
                </a:solidFill>
                <a:latin typeface="方正姚体" pitchFamily="2" charset="-122"/>
                <a:ea typeface="方正姚体" pitchFamily="2" charset="-122"/>
              </a:defRPr>
            </a:lvl2pPr>
            <a:lvl3pPr algn="l" rtl="0" eaLnBrk="0" fontAlgn="base" hangingPunct="0">
              <a:spcBef>
                <a:spcPct val="0"/>
              </a:spcBef>
              <a:spcAft>
                <a:spcPct val="0"/>
              </a:spcAft>
              <a:defRPr sz="3000">
                <a:solidFill>
                  <a:srgbClr val="FF9900"/>
                </a:solidFill>
                <a:latin typeface="方正姚体" pitchFamily="2" charset="-122"/>
                <a:ea typeface="方正姚体" pitchFamily="2" charset="-122"/>
              </a:defRPr>
            </a:lvl3pPr>
            <a:lvl4pPr algn="l" rtl="0" eaLnBrk="0" fontAlgn="base" hangingPunct="0">
              <a:spcBef>
                <a:spcPct val="0"/>
              </a:spcBef>
              <a:spcAft>
                <a:spcPct val="0"/>
              </a:spcAft>
              <a:defRPr sz="3000">
                <a:solidFill>
                  <a:srgbClr val="FF9900"/>
                </a:solidFill>
                <a:latin typeface="方正姚体" pitchFamily="2" charset="-122"/>
                <a:ea typeface="方正姚体" pitchFamily="2" charset="-122"/>
              </a:defRPr>
            </a:lvl4pPr>
            <a:lvl5pPr algn="l" rtl="0" eaLnBrk="0" fontAlgn="base" hangingPunct="0">
              <a:spcBef>
                <a:spcPct val="0"/>
              </a:spcBef>
              <a:spcAft>
                <a:spcPct val="0"/>
              </a:spcAft>
              <a:defRPr sz="3000">
                <a:solidFill>
                  <a:srgbClr val="FF9900"/>
                </a:solidFill>
                <a:latin typeface="方正姚体" pitchFamily="2" charset="-122"/>
                <a:ea typeface="方正姚体" pitchFamily="2" charset="-122"/>
              </a:defRPr>
            </a:lvl5pPr>
            <a:lvl6pPr marL="457200" algn="l" rtl="0" fontAlgn="base">
              <a:spcBef>
                <a:spcPct val="0"/>
              </a:spcBef>
              <a:spcAft>
                <a:spcPct val="0"/>
              </a:spcAft>
              <a:defRPr sz="3000">
                <a:solidFill>
                  <a:srgbClr val="FF9900"/>
                </a:solidFill>
                <a:latin typeface="方正姚体" pitchFamily="2" charset="-122"/>
                <a:ea typeface="方正姚体" pitchFamily="2" charset="-122"/>
              </a:defRPr>
            </a:lvl6pPr>
            <a:lvl7pPr marL="914400" algn="l" rtl="0" fontAlgn="base">
              <a:spcBef>
                <a:spcPct val="0"/>
              </a:spcBef>
              <a:spcAft>
                <a:spcPct val="0"/>
              </a:spcAft>
              <a:defRPr sz="3000">
                <a:solidFill>
                  <a:srgbClr val="FF9900"/>
                </a:solidFill>
                <a:latin typeface="方正姚体" pitchFamily="2" charset="-122"/>
                <a:ea typeface="方正姚体" pitchFamily="2" charset="-122"/>
              </a:defRPr>
            </a:lvl7pPr>
            <a:lvl8pPr marL="1371600" algn="l" rtl="0" fontAlgn="base">
              <a:spcBef>
                <a:spcPct val="0"/>
              </a:spcBef>
              <a:spcAft>
                <a:spcPct val="0"/>
              </a:spcAft>
              <a:defRPr sz="3000">
                <a:solidFill>
                  <a:srgbClr val="FF9900"/>
                </a:solidFill>
                <a:latin typeface="方正姚体" pitchFamily="2" charset="-122"/>
                <a:ea typeface="方正姚体" pitchFamily="2" charset="-122"/>
              </a:defRPr>
            </a:lvl8pPr>
            <a:lvl9pPr marL="1828800" algn="l" rtl="0" fontAlgn="base">
              <a:spcBef>
                <a:spcPct val="0"/>
              </a:spcBef>
              <a:spcAft>
                <a:spcPct val="0"/>
              </a:spcAft>
              <a:defRPr sz="3000">
                <a:solidFill>
                  <a:srgbClr val="FF9900"/>
                </a:solidFill>
                <a:latin typeface="方正姚体" pitchFamily="2" charset="-122"/>
                <a:ea typeface="方正姚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6000" b="1" i="0" u="none" strike="noStrike" kern="10" cap="none" spc="0" normalizeH="0" baseline="-25000" noProof="0" dirty="0">
                <a:ln w="9525">
                  <a:solidFill>
                    <a:srgbClr val="003399"/>
                  </a:solidFill>
                  <a:prstDash val="solid"/>
                </a:ln>
                <a:solidFill>
                  <a:srgbClr val="FFFFFF"/>
                </a:solidFill>
                <a:effectLst>
                  <a:outerShdw blurRad="12700" dist="38100" dir="2700000" algn="tl" rotWithShape="0">
                    <a:srgbClr val="003399">
                      <a:lumMod val="50000"/>
                    </a:srgbClr>
                  </a:outerShdw>
                </a:effectLst>
                <a:uLnTx/>
                <a:uFillTx/>
                <a:latin typeface="微软雅黑" panose="020B0503020204020204" pitchFamily="34" charset="-122"/>
                <a:ea typeface="微软雅黑" panose="020B0503020204020204" pitchFamily="34" charset="-122"/>
                <a:cs typeface="+mj-cs"/>
              </a:rPr>
              <a:t>第七章  数据库安全保护</a:t>
            </a:r>
          </a:p>
        </p:txBody>
      </p:sp>
    </p:spTree>
    <p:extLst>
      <p:ext uri="{BB962C8B-B14F-4D97-AF65-F5344CB8AC3E}">
        <p14:creationId xmlns:p14="http://schemas.microsoft.com/office/powerpoint/2010/main" val="1545715842"/>
      </p:ext>
    </p:extLst>
  </p:cSld>
  <p:clrMapOvr>
    <a:masterClrMapping/>
  </p:clrMapOvr>
  <p:transition spd="slow">
    <p:wipe dir="r"/>
    <p:sndAc>
      <p:stSnd>
        <p:snd r:embed="rId2" name="arrow.wav"/>
      </p:stSnd>
    </p:sndAc>
  </p:transition>
</p:sld>
</file>

<file path=ppt/theme/theme1.xml><?xml version="1.0" encoding="utf-8"?>
<a:theme xmlns:a="http://schemas.openxmlformats.org/drawingml/2006/main" name="1_带有标题的">
  <a:themeElements>
    <a:clrScheme name="带有标题的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带有标题的">
      <a:majorFont>
        <a:latin typeface="方正姚体"/>
        <a:ea typeface="方正姚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kumimoji="1" 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12700" cap="sq"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25000"/>
          </a:spcAft>
          <a:buClrTx/>
          <a:buSzPct val="80000"/>
          <a:buFont typeface="Wingdings" pitchFamily="2" charset="2"/>
          <a:buNone/>
          <a:tabLst>
            <a:tab pos="1071563" algn="l"/>
          </a:tabLst>
          <a:defRPr kumimoji="1" 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楷体_GB2312" pitchFamily="49" charset="-122"/>
            <a:ea typeface="楷体_GB2312" pitchFamily="49" charset="-122"/>
          </a:defRPr>
        </a:defPPr>
      </a:lstStyle>
    </a:lnDef>
  </a:objectDefaults>
  <a:extraClrSchemeLst>
    <a:extraClrScheme>
      <a:clrScheme name="带有标题的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带有标题的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带有标题的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带有标题的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带有标题的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带有标题的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带有标题的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带有标题的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带有标题的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2oOWYBNiEMSNXhK5z8K/ljr9z/M=</DigestValue>
    </Reference>
    <Reference Type="http://www.w3.org/2000/09/xmldsig#Object" URI="#idOfficeObject">
      <DigestMethod Algorithm="http://www.w3.org/2000/09/xmldsig#sha1"/>
      <DigestValue>vgUFiOy2ALjOieyCkl7buvClhFM=</DigestValue>
    </Reference>
    <Reference Type="http://uri.etsi.org/01903#SignedProperties" URI="#idSignedProperties">
      <Transforms>
        <Transform Algorithm="http://www.w3.org/TR/2001/REC-xml-c14n-20010315"/>
      </Transforms>
      <DigestMethod Algorithm="http://www.w3.org/2000/09/xmldsig#sha1"/>
      <DigestValue>yZJ6yTUpAv//VPnnU1ktkBuF17I=</DigestValue>
    </Reference>
  </SignedInfo>
  <SignatureValue>gbqiGPD4N0jA0j20R2xbf7pFqLGfOBSypW7l93fE2QVZhPGWP3LKQIzPjtBjzbmGC/svh4LArTd8
HYQ+YidudVfa3z1ecfYjc/dgmvqk0NQcvtK6XSPGKNPFmX/UAoga7y/EOC3BoOKhlAcszgAfIr9/
p/fyGmcJ9rL+8y38wa69/RMWSRdxM+rb0NKH9OoKxu5q3aqpgUkU1JqbbjNxS3JbtZYsRY+Wajiw
88TDNG78/vJtFWA61vqeFBaTSxqWOSi++k59+gC5wFqlqLb09dtcthY8S8ij0HIPYdMgxXMPbdU9
LUbu2H93d1XEbLRsEYHHtfPxlBwqZH2ha1/b3g==</SignatureValue>
  <KeyInfo>
    <X509Data>
      <X509Certificate>MIIDBjCCAe6gAwIBAgIQSGCtZZO4a4RC3LxOu3SjKDANBgkqhkiG9w0BAQUFADARMQ8wDQYDVQQDEwZwYW5zaXIwIBcNMjAwNDIzMDMwOTIwWhgPMjEyMDAzMzAwMzA5MjBaMBExDzANBgNVBAMTBnBhbnNpcjCCASIwDQYJKoZIhvcNAQEBBQADggEPADCCAQoCggEBAK2jMH1xMCYVCGpbzSOwfHax4rC4QmuWmtdxVMRGOzghSudKNlXyhv7mQW0fUrjxNws0BjhVeR+jpyuncExWKoFygXJKv5kLCguyLprX9+TpTGzl35ui2X1Q95/HvrWcQZmTYKF03XxGQ1efrKw19qvHPL/bZZ6vnBPRqGHjIrYyZCeDjPH0HZZR/Zkr7HzDJYpkX+epKBgeBWg1Spt4EU6EXWPyGni1Edy/gVcjzGTi4HekdMph0Csyq0Cw+LpoyWoEUKQspKDaRb8LMfOXl/jAf6dJMYoZHGziqo7AcJoLGQzRWZW9243rJBreCM5QMmZggZi7wjXt4ulg37bVbvkCAwEAAaNYMFYwFQYDVR0lBA4wDAYKKwYBBAGCNwoDBDAyBgNVHREEKzApoCcGCisGAQQBgjcUAgOgGQwXcGFuc2lyQERFU0tUT1AtUFQ2R0E1SAAwCQYDVR0TBAIwADANBgkqhkiG9w0BAQUFAAOCAQEAohuNNHmMzks7ca0nR5FNqY0ygOwMxv+loAw4bSMwUtvPDbwMKoI59Q7ft7fV9OoGiwpZnE/TMn29Dz8gB+hWGc8wJ8p6MUMn9nj0rfA+7zA0cpe+adDXh+jsyRotOy9+oAItQ+4cGwChfB4FNt1z346IqvWgAhBdhYmKUPHgQH+OMb8w1AiGhw5+MLBG2waLTaZ6Uheh4/RWQBPvaGGtnKccVSCWkJ0EwKI+WWFWzA8AMQ5q2OeHN86QDeQQb5IOSJgBIX7MDZVO2qOjrrumiyZfQr3qLpuaI+G5U352QnIr4Au2hWtXtFC5YaGFdqEHgMKSR+1hwSq+NzgP+gc1iw==</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50"/>
          </Transform>
          <Transform Algorithm="http://www.w3.org/TR/2001/REC-xml-c14n-20010315"/>
        </Transforms>
        <DigestMethod Algorithm="http://www.w3.org/2000/09/xmldsig#sha1"/>
        <DigestValue>i8QB74WNJwpv0NYbd+2wsY4oXIQ=</DigestValue>
      </Reference>
      <Reference URI="/ppt/_rels/viewProps.xml.rels?ContentType=application/vnd.openxmlformats-package.relationships+xml">
        <Transforms>
          <Transform Algorithm="http://schemas.openxmlformats.org/package/2006/RelationshipTransform">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mdssi:RelationshipReference xmlns:mdssi="http://schemas.openxmlformats.org/package/2006/digital-signature" SourceId="rId12"/>
          </Transform>
          <Transform Algorithm="http://www.w3.org/TR/2001/REC-xml-c14n-20010315"/>
        </Transforms>
        <DigestMethod Algorithm="http://www.w3.org/2000/09/xmldsig#sha1"/>
        <DigestValue>7D+mpzp0jQH+VSuZhhdz0eI4Oow=</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OdhT0K1k8Q08a7bRarF9Zp2L0MQ=</DigestValue>
      </Reference>
      <Reference URI="/ppt/handoutMasters/handoutMaster1.xml?ContentType=application/vnd.openxmlformats-officedocument.presentationml.handoutMaster+xml">
        <DigestMethod Algorithm="http://www.w3.org/2000/09/xmldsig#sha1"/>
        <DigestValue>gc76+mEWrf7Uw/uJNJTJsMspci0=</DigestValue>
      </Reference>
      <Reference URI="/ppt/media/audio1.wav?ContentType=audio/wav">
        <DigestMethod Algorithm="http://www.w3.org/2000/09/xmldsig#sha1"/>
        <DigestValue>Dm3IWABmD8JCjlFKxrON7Any8co=</DigestValue>
      </Reference>
      <Reference URI="/ppt/media/audio2.wav?ContentType=audio/x-wav">
        <DigestMethod Algorithm="http://www.w3.org/2000/09/xmldsig#sha1"/>
        <DigestValue>01ymtg51svv0yE9UFotE3u37z/0=</DigestValue>
      </Reference>
      <Reference URI="/ppt/media/image1.jpeg?ContentType=image/jpeg">
        <DigestMethod Algorithm="http://www.w3.org/2000/09/xmldsig#sha1"/>
        <DigestValue>gPu2X5d8xEX+LjnBE7wthWEn4sQ=</DigestValue>
      </Reference>
      <Reference URI="/ppt/media/image2.png?ContentType=image/png">
        <DigestMethod Algorithm="http://www.w3.org/2000/09/xmldsig#sha1"/>
        <DigestValue>495i/F3+/AiUSKGGs2J+M3fx/cs=</DigestValue>
      </Reference>
      <Reference URI="/ppt/media/image3.png?ContentType=image/png">
        <DigestMethod Algorithm="http://www.w3.org/2000/09/xmldsig#sha1"/>
        <DigestValue>yLeU9sHQVKB4XLKmCrzdRGhwEwc=</DigestValue>
      </Reference>
      <Reference URI="/ppt/media/image4.png?ContentType=image/png">
        <DigestMethod Algorithm="http://www.w3.org/2000/09/xmldsig#sha1"/>
        <DigestValue>JqAlyKy5IygPeVhBGGDw+jryods=</DigestValue>
      </Reference>
      <Reference URI="/ppt/media/image5.jpeg?ContentType=image/jpeg">
        <DigestMethod Algorithm="http://www.w3.org/2000/09/xmldsig#sha1"/>
        <DigestValue>bbVKfH7NME8VTDzhtdKan4RZOq4=</DigestValue>
      </Reference>
      <Reference URI="/ppt/media/image6.jpeg?ContentType=image/jpeg">
        <DigestMethod Algorithm="http://www.w3.org/2000/09/xmldsig#sha1"/>
        <DigestValue>UHDdpj91D3cjeKGKZJRguQhTq4w=</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UK+aZXLskzfb720BpdJb+pH62O8=</DigestValue>
      </Reference>
      <Reference URI="/ppt/notesMasters/notesMaster1.xml?ContentType=application/vnd.openxmlformats-officedocument.presentationml.notesMaster+xml">
        <DigestMethod Algorithm="http://www.w3.org/2000/09/xmldsig#sha1"/>
        <DigestValue>VGgaRmWBqQ+ccZWztYHFyXsv6Sw=</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7GkUFDm59XcYZQTN5mUm7HmfLig=</DigestValue>
      </Reference>
      <Reference URI="/ppt/notesSlides/_rels/note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7riYAeLdOeMO2L33BrGMqeF+Hsg=</DigestValue>
      </Reference>
      <Reference URI="/ppt/notesSlides/notesSlide1.xml?ContentType=application/vnd.openxmlformats-officedocument.presentationml.notesSlide+xml">
        <DigestMethod Algorithm="http://www.w3.org/2000/09/xmldsig#sha1"/>
        <DigestValue>6TaIGt8S0zpYTwecmAM5AfBbSzI=</DigestValue>
      </Reference>
      <Reference URI="/ppt/notesSlides/notesSlide2.xml?ContentType=application/vnd.openxmlformats-officedocument.presentationml.notesSlide+xml">
        <DigestMethod Algorithm="http://www.w3.org/2000/09/xmldsig#sha1"/>
        <DigestValue>FcGG8HFNCLMGq5Kt1EvzNxW/wB4=</DigestValue>
      </Reference>
      <Reference URI="/ppt/presentation.xml?ContentType=application/vnd.openxmlformats-officedocument.presentationml.presentation.main+xml">
        <DigestMethod Algorithm="http://www.w3.org/2000/09/xmldsig#sha1"/>
        <DigestValue>HKmX6s/utUb5o2/HCPUuYZGxTvE=</DigestValue>
      </Reference>
      <Reference URI="/ppt/presProps.xml?ContentType=application/vnd.openxmlformats-officedocument.presentationml.presProps+xml">
        <DigestMethod Algorithm="http://www.w3.org/2000/09/xmldsig#sha1"/>
        <DigestValue>T9tSQjAjNCVm/aOUYIhRYq+Mu6s=</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07bfCy0+Svl2sINJhJtdlXnnLlE=</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07bfCy0+Svl2sINJhJtdlXnnLlE=</DigestValue>
      </Reference>
      <Reference URI="/ppt/slideLayouts/slideLayout1.xml?ContentType=application/vnd.openxmlformats-officedocument.presentationml.slideLayout+xml">
        <DigestMethod Algorithm="http://www.w3.org/2000/09/xmldsig#sha1"/>
        <DigestValue>nPLH6sA2MQUwXUKTfWx45tBLQlQ=</DigestValue>
      </Reference>
      <Reference URI="/ppt/slideLayouts/slideLayout10.xml?ContentType=application/vnd.openxmlformats-officedocument.presentationml.slideLayout+xml">
        <DigestMethod Algorithm="http://www.w3.org/2000/09/xmldsig#sha1"/>
        <DigestValue>M3S5Ru8wWIJGyBPOr7vSlyb8OZg=</DigestValue>
      </Reference>
      <Reference URI="/ppt/slideLayouts/slideLayout11.xml?ContentType=application/vnd.openxmlformats-officedocument.presentationml.slideLayout+xml">
        <DigestMethod Algorithm="http://www.w3.org/2000/09/xmldsig#sha1"/>
        <DigestValue>AzWiQJTnjMudo2PflOUMu3qVgFQ=</DigestValue>
      </Reference>
      <Reference URI="/ppt/slideLayouts/slideLayout12.xml?ContentType=application/vnd.openxmlformats-officedocument.presentationml.slideLayout+xml">
        <DigestMethod Algorithm="http://www.w3.org/2000/09/xmldsig#sha1"/>
        <DigestValue>o3cw12PcTRPVMbth7dvegxVUNzI=</DigestValue>
      </Reference>
      <Reference URI="/ppt/slideLayouts/slideLayout13.xml?ContentType=application/vnd.openxmlformats-officedocument.presentationml.slideLayout+xml">
        <DigestMethod Algorithm="http://www.w3.org/2000/09/xmldsig#sha1"/>
        <DigestValue>wbzBfYDXMOCPb8Bb1kyFxtagY28=</DigestValue>
      </Reference>
      <Reference URI="/ppt/slideLayouts/slideLayout2.xml?ContentType=application/vnd.openxmlformats-officedocument.presentationml.slideLayout+xml">
        <DigestMethod Algorithm="http://www.w3.org/2000/09/xmldsig#sha1"/>
        <DigestValue>Zm10qVW+u34bqQJGlFcZ+Hu3dXE=</DigestValue>
      </Reference>
      <Reference URI="/ppt/slideLayouts/slideLayout3.xml?ContentType=application/vnd.openxmlformats-officedocument.presentationml.slideLayout+xml">
        <DigestMethod Algorithm="http://www.w3.org/2000/09/xmldsig#sha1"/>
        <DigestValue>yguL/QFDtY+ole1xj7Xwm2Hq2yo=</DigestValue>
      </Reference>
      <Reference URI="/ppt/slideLayouts/slideLayout4.xml?ContentType=application/vnd.openxmlformats-officedocument.presentationml.slideLayout+xml">
        <DigestMethod Algorithm="http://www.w3.org/2000/09/xmldsig#sha1"/>
        <DigestValue>4fMp4U4VVFnYKLqtz1DrfjG1OTw=</DigestValue>
      </Reference>
      <Reference URI="/ppt/slideLayouts/slideLayout5.xml?ContentType=application/vnd.openxmlformats-officedocument.presentationml.slideLayout+xml">
        <DigestMethod Algorithm="http://www.w3.org/2000/09/xmldsig#sha1"/>
        <DigestValue>hsemn9zg7t+ZaoWpgxy0G4GRGC0=</DigestValue>
      </Reference>
      <Reference URI="/ppt/slideLayouts/slideLayout6.xml?ContentType=application/vnd.openxmlformats-officedocument.presentationml.slideLayout+xml">
        <DigestMethod Algorithm="http://www.w3.org/2000/09/xmldsig#sha1"/>
        <DigestValue>PzKkfgQUrQfXjAhS4SA+jiGHAr4=</DigestValue>
      </Reference>
      <Reference URI="/ppt/slideLayouts/slideLayout7.xml?ContentType=application/vnd.openxmlformats-officedocument.presentationml.slideLayout+xml">
        <DigestMethod Algorithm="http://www.w3.org/2000/09/xmldsig#sha1"/>
        <DigestValue>1lSsAQoWJLHg37kizaTMPtuA99c=</DigestValue>
      </Reference>
      <Reference URI="/ppt/slideLayouts/slideLayout8.xml?ContentType=application/vnd.openxmlformats-officedocument.presentationml.slideLayout+xml">
        <DigestMethod Algorithm="http://www.w3.org/2000/09/xmldsig#sha1"/>
        <DigestValue>MD4Jij3hYN+2qpWAwCrx8rClS+I=</DigestValue>
      </Reference>
      <Reference URI="/ppt/slideLayouts/slideLayout9.xml?ContentType=application/vnd.openxmlformats-officedocument.presentationml.slideLayout+xml">
        <DigestMethod Algorithm="http://www.w3.org/2000/09/xmldsig#sha1"/>
        <DigestValue>RRkgDWv5j23M+tnR+VOlxrs9cZo=</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Transform>
          <Transform Algorithm="http://www.w3.org/TR/2001/REC-xml-c14n-20010315"/>
        </Transforms>
        <DigestMethod Algorithm="http://www.w3.org/2000/09/xmldsig#sha1"/>
        <DigestValue>zVjTziQ5zdurMWmUevpgmyR88c8=</DigestValue>
      </Reference>
      <Reference URI="/ppt/slideMasters/slideMaster1.xml?ContentType=application/vnd.openxmlformats-officedocument.presentationml.slideMaster+xml">
        <DigestMethod Algorithm="http://www.w3.org/2000/09/xmldsig#sha1"/>
        <DigestValue>ynbPGo07XgFySv47LmYh0bJbLQ0=</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wNjcAwzwMRMryk/uSquqLiLDGPQ=</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wNjcAwzwMRMryk/uSquqLiLDGPQ=</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bj/IakCjj+/zDEvldcBc4n2+AZs=</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+1BO+GLu9c9q24qgRTg+Mtcoim8=</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wNjcAwzwMRMryk/uSquqLiLDGPQ=</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wNjcAwzwMRMryk/uSquqLiLDGPQ=</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L5mUZlkLko0sx50hTdVd83x6Uqg=</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Y9JyRl/97nu5xpnjYNax/AtqfQQ=</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Y9JyRl/97nu5xpnjYNax/AtqfQQ=</DigestValue>
      </Reference>
      <Reference URI="/ppt/slides/slide1.xml?ContentType=application/vnd.openxmlformats-officedocument.presentationml.slide+xml">
        <DigestMethod Algorithm="http://www.w3.org/2000/09/xmldsig#sha1"/>
        <DigestValue>RU4kgDMkudSG2t9RuBkYZ2Ic5FE=</DigestValue>
      </Reference>
      <Reference URI="/ppt/slides/slide10.xml?ContentType=application/vnd.openxmlformats-officedocument.presentationml.slide+xml">
        <DigestMethod Algorithm="http://www.w3.org/2000/09/xmldsig#sha1"/>
        <DigestValue>ZHtetu/wm+o46lqRtnAsJvyizJo=</DigestValue>
      </Reference>
      <Reference URI="/ppt/slides/slide11.xml?ContentType=application/vnd.openxmlformats-officedocument.presentationml.slide+xml">
        <DigestMethod Algorithm="http://www.w3.org/2000/09/xmldsig#sha1"/>
        <DigestValue>GaalC4ATf4HUQvuYmh8lfXzhZ90=</DigestValue>
      </Reference>
      <Reference URI="/ppt/slides/slide12.xml?ContentType=application/vnd.openxmlformats-officedocument.presentationml.slide+xml">
        <DigestMethod Algorithm="http://www.w3.org/2000/09/xmldsig#sha1"/>
        <DigestValue>3lNvGBV9lBsxPNgUmprz+QrB02g=</DigestValue>
      </Reference>
      <Reference URI="/ppt/slides/slide13.xml?ContentType=application/vnd.openxmlformats-officedocument.presentationml.slide+xml">
        <DigestMethod Algorithm="http://www.w3.org/2000/09/xmldsig#sha1"/>
        <DigestValue>HmooNMrtz40s4qLNYU1Qii0vH+8=</DigestValue>
      </Reference>
      <Reference URI="/ppt/slides/slide14.xml?ContentType=application/vnd.openxmlformats-officedocument.presentationml.slide+xml">
        <DigestMethod Algorithm="http://www.w3.org/2000/09/xmldsig#sha1"/>
        <DigestValue>0vo0lQnk+Vm3a9vC7hz9qKWFHIk=</DigestValue>
      </Reference>
      <Reference URI="/ppt/slides/slide15.xml?ContentType=application/vnd.openxmlformats-officedocument.presentationml.slide+xml">
        <DigestMethod Algorithm="http://www.w3.org/2000/09/xmldsig#sha1"/>
        <DigestValue>8wRhQR8uD+DXmGVuOQMwG7iJ+T0=</DigestValue>
      </Reference>
      <Reference URI="/ppt/slides/slide16.xml?ContentType=application/vnd.openxmlformats-officedocument.presentationml.slide+xml">
        <DigestMethod Algorithm="http://www.w3.org/2000/09/xmldsig#sha1"/>
        <DigestValue>ZJaheQ1LK9AAwn7n45soZKyKQpE=</DigestValue>
      </Reference>
      <Reference URI="/ppt/slides/slide17.xml?ContentType=application/vnd.openxmlformats-officedocument.presentationml.slide+xml">
        <DigestMethod Algorithm="http://www.w3.org/2000/09/xmldsig#sha1"/>
        <DigestValue>x6mgvIwZlPBY/EnYIP3vmzsv1jY=</DigestValue>
      </Reference>
      <Reference URI="/ppt/slides/slide18.xml?ContentType=application/vnd.openxmlformats-officedocument.presentationml.slide+xml">
        <DigestMethod Algorithm="http://www.w3.org/2000/09/xmldsig#sha1"/>
        <DigestValue>gqigmvfV0Dg15heWwqiKoMRHtNA=</DigestValue>
      </Reference>
      <Reference URI="/ppt/slides/slide19.xml?ContentType=application/vnd.openxmlformats-officedocument.presentationml.slide+xml">
        <DigestMethod Algorithm="http://www.w3.org/2000/09/xmldsig#sha1"/>
        <DigestValue>pglogspSfl5leq1twHGzolhyeQw=</DigestValue>
      </Reference>
      <Reference URI="/ppt/slides/slide2.xml?ContentType=application/vnd.openxmlformats-officedocument.presentationml.slide+xml">
        <DigestMethod Algorithm="http://www.w3.org/2000/09/xmldsig#sha1"/>
        <DigestValue>w/MRcu7DycVOFRNamfubO7HO0wA=</DigestValue>
      </Reference>
      <Reference URI="/ppt/slides/slide20.xml?ContentType=application/vnd.openxmlformats-officedocument.presentationml.slide+xml">
        <DigestMethod Algorithm="http://www.w3.org/2000/09/xmldsig#sha1"/>
        <DigestValue>Rk2nYJylDsdt6UZDUd6XjCbNzrM=</DigestValue>
      </Reference>
      <Reference URI="/ppt/slides/slide21.xml?ContentType=application/vnd.openxmlformats-officedocument.presentationml.slide+xml">
        <DigestMethod Algorithm="http://www.w3.org/2000/09/xmldsig#sha1"/>
        <DigestValue>dxDCN37srgMU3UlqTL7D2IBK9fs=</DigestValue>
      </Reference>
      <Reference URI="/ppt/slides/slide22.xml?ContentType=application/vnd.openxmlformats-officedocument.presentationml.slide+xml">
        <DigestMethod Algorithm="http://www.w3.org/2000/09/xmldsig#sha1"/>
        <DigestValue>071Tvye8wTRzMRg+je/WRjnBjc0=</DigestValue>
      </Reference>
      <Reference URI="/ppt/slides/slide23.xml?ContentType=application/vnd.openxmlformats-officedocument.presentationml.slide+xml">
        <DigestMethod Algorithm="http://www.w3.org/2000/09/xmldsig#sha1"/>
        <DigestValue>jkJYDg5n7ewRgfsUAfcDIHoElqQ=</DigestValue>
      </Reference>
      <Reference URI="/ppt/slides/slide24.xml?ContentType=application/vnd.openxmlformats-officedocument.presentationml.slide+xml">
        <DigestMethod Algorithm="http://www.w3.org/2000/09/xmldsig#sha1"/>
        <DigestValue>XE30ieYj+gxYMSASwOSktDW4PCE=</DigestValue>
      </Reference>
      <Reference URI="/ppt/slides/slide25.xml?ContentType=application/vnd.openxmlformats-officedocument.presentationml.slide+xml">
        <DigestMethod Algorithm="http://www.w3.org/2000/09/xmldsig#sha1"/>
        <DigestValue>9OVsZNURpioZ0nWq8U9YUSX7Vp4=</DigestValue>
      </Reference>
      <Reference URI="/ppt/slides/slide26.xml?ContentType=application/vnd.openxmlformats-officedocument.presentationml.slide+xml">
        <DigestMethod Algorithm="http://www.w3.org/2000/09/xmldsig#sha1"/>
        <DigestValue>zmh6lZHOt0O4nTV/tlv9YHiV2Xo=</DigestValue>
      </Reference>
      <Reference URI="/ppt/slides/slide27.xml?ContentType=application/vnd.openxmlformats-officedocument.presentationml.slide+xml">
        <DigestMethod Algorithm="http://www.w3.org/2000/09/xmldsig#sha1"/>
        <DigestValue>9wn16aoOXSMf2ZgSD2NsENAj+1E=</DigestValue>
      </Reference>
      <Reference URI="/ppt/slides/slide28.xml?ContentType=application/vnd.openxmlformats-officedocument.presentationml.slide+xml">
        <DigestMethod Algorithm="http://www.w3.org/2000/09/xmldsig#sha1"/>
        <DigestValue>ZJfXEwlE7I1Ie6yh9RgzxZYrQXg=</DigestValue>
      </Reference>
      <Reference URI="/ppt/slides/slide29.xml?ContentType=application/vnd.openxmlformats-officedocument.presentationml.slide+xml">
        <DigestMethod Algorithm="http://www.w3.org/2000/09/xmldsig#sha1"/>
        <DigestValue>SIfzKIgnQyo55OxJD6WqHhN8FxU=</DigestValue>
      </Reference>
      <Reference URI="/ppt/slides/slide3.xml?ContentType=application/vnd.openxmlformats-officedocument.presentationml.slide+xml">
        <DigestMethod Algorithm="http://www.w3.org/2000/09/xmldsig#sha1"/>
        <DigestValue>5S+pmvqqAQXp7OQ8aVZ1s3EqcUM=</DigestValue>
      </Reference>
      <Reference URI="/ppt/slides/slide30.xml?ContentType=application/vnd.openxmlformats-officedocument.presentationml.slide+xml">
        <DigestMethod Algorithm="http://www.w3.org/2000/09/xmldsig#sha1"/>
        <DigestValue>aLVLywZ3S95NIBmsATwEGx7nqis=</DigestValue>
      </Reference>
      <Reference URI="/ppt/slides/slide31.xml?ContentType=application/vnd.openxmlformats-officedocument.presentationml.slide+xml">
        <DigestMethod Algorithm="http://www.w3.org/2000/09/xmldsig#sha1"/>
        <DigestValue>Xwso+5pMAt5xhbXnqGu6THL4rJU=</DigestValue>
      </Reference>
      <Reference URI="/ppt/slides/slide32.xml?ContentType=application/vnd.openxmlformats-officedocument.presentationml.slide+xml">
        <DigestMethod Algorithm="http://www.w3.org/2000/09/xmldsig#sha1"/>
        <DigestValue>qieyDnq2EAiMJHQYuDFzqtDhq+E=</DigestValue>
      </Reference>
      <Reference URI="/ppt/slides/slide33.xml?ContentType=application/vnd.openxmlformats-officedocument.presentationml.slide+xml">
        <DigestMethod Algorithm="http://www.w3.org/2000/09/xmldsig#sha1"/>
        <DigestValue>2NJMvWFQURKa0NUXgHw1wX19TaQ=</DigestValue>
      </Reference>
      <Reference URI="/ppt/slides/slide34.xml?ContentType=application/vnd.openxmlformats-officedocument.presentationml.slide+xml">
        <DigestMethod Algorithm="http://www.w3.org/2000/09/xmldsig#sha1"/>
        <DigestValue>qbdbrICSbvPyCP/LeQYniQCMkW0=</DigestValue>
      </Reference>
      <Reference URI="/ppt/slides/slide35.xml?ContentType=application/vnd.openxmlformats-officedocument.presentationml.slide+xml">
        <DigestMethod Algorithm="http://www.w3.org/2000/09/xmldsig#sha1"/>
        <DigestValue>Yp2e1sdRV+NCq4uV2psNqZ6Zv4U=</DigestValue>
      </Reference>
      <Reference URI="/ppt/slides/slide36.xml?ContentType=application/vnd.openxmlformats-officedocument.presentationml.slide+xml">
        <DigestMethod Algorithm="http://www.w3.org/2000/09/xmldsig#sha1"/>
        <DigestValue>qtG0n0XwvSBtNEPYKNWlid/uueg=</DigestValue>
      </Reference>
      <Reference URI="/ppt/slides/slide37.xml?ContentType=application/vnd.openxmlformats-officedocument.presentationml.slide+xml">
        <DigestMethod Algorithm="http://www.w3.org/2000/09/xmldsig#sha1"/>
        <DigestValue>Tco390cSiPDlEodQIOgMnfxthnI=</DigestValue>
      </Reference>
      <Reference URI="/ppt/slides/slide38.xml?ContentType=application/vnd.openxmlformats-officedocument.presentationml.slide+xml">
        <DigestMethod Algorithm="http://www.w3.org/2000/09/xmldsig#sha1"/>
        <DigestValue>8sSTn48bo4c/1jFLmYaTXoqt2dY=</DigestValue>
      </Reference>
      <Reference URI="/ppt/slides/slide39.xml?ContentType=application/vnd.openxmlformats-officedocument.presentationml.slide+xml">
        <DigestMethod Algorithm="http://www.w3.org/2000/09/xmldsig#sha1"/>
        <DigestValue>fZui9jJ3Xarrj7pfKdte/zMLMaY=</DigestValue>
      </Reference>
      <Reference URI="/ppt/slides/slide4.xml?ContentType=application/vnd.openxmlformats-officedocument.presentationml.slide+xml">
        <DigestMethod Algorithm="http://www.w3.org/2000/09/xmldsig#sha1"/>
        <DigestValue>XIxKQ9MA7C1T4W17QWIM4OgfQaM=</DigestValue>
      </Reference>
      <Reference URI="/ppt/slides/slide40.xml?ContentType=application/vnd.openxmlformats-officedocument.presentationml.slide+xml">
        <DigestMethod Algorithm="http://www.w3.org/2000/09/xmldsig#sha1"/>
        <DigestValue>9GlVXBse9Exs0PbGolDtu1/zXl8=</DigestValue>
      </Reference>
      <Reference URI="/ppt/slides/slide41.xml?ContentType=application/vnd.openxmlformats-officedocument.presentationml.slide+xml">
        <DigestMethod Algorithm="http://www.w3.org/2000/09/xmldsig#sha1"/>
        <DigestValue>y5scvalPlU66LHtgxVXFnqiPClo=</DigestValue>
      </Reference>
      <Reference URI="/ppt/slides/slide42.xml?ContentType=application/vnd.openxmlformats-officedocument.presentationml.slide+xml">
        <DigestMethod Algorithm="http://www.w3.org/2000/09/xmldsig#sha1"/>
        <DigestValue>zoGeTIoAibnTeKOu5uUErxtAD04=</DigestValue>
      </Reference>
      <Reference URI="/ppt/slides/slide43.xml?ContentType=application/vnd.openxmlformats-officedocument.presentationml.slide+xml">
        <DigestMethod Algorithm="http://www.w3.org/2000/09/xmldsig#sha1"/>
        <DigestValue>F05G5TMrLvfR7G+exCu+l7YkD6k=</DigestValue>
      </Reference>
      <Reference URI="/ppt/slides/slide44.xml?ContentType=application/vnd.openxmlformats-officedocument.presentationml.slide+xml">
        <DigestMethod Algorithm="http://www.w3.org/2000/09/xmldsig#sha1"/>
        <DigestValue>Fauvww1pvetkrwKaBBeeKn5C8Wc=</DigestValue>
      </Reference>
      <Reference URI="/ppt/slides/slide5.xml?ContentType=application/vnd.openxmlformats-officedocument.presentationml.slide+xml">
        <DigestMethod Algorithm="http://www.w3.org/2000/09/xmldsig#sha1"/>
        <DigestValue>6x7ba9CxSsJrt50j1YiJW7xx65U=</DigestValue>
      </Reference>
      <Reference URI="/ppt/slides/slide6.xml?ContentType=application/vnd.openxmlformats-officedocument.presentationml.slide+xml">
        <DigestMethod Algorithm="http://www.w3.org/2000/09/xmldsig#sha1"/>
        <DigestValue>O5wGlERiC6thLsFr/Sk7pfI4uaI=</DigestValue>
      </Reference>
      <Reference URI="/ppt/slides/slide7.xml?ContentType=application/vnd.openxmlformats-officedocument.presentationml.slide+xml">
        <DigestMethod Algorithm="http://www.w3.org/2000/09/xmldsig#sha1"/>
        <DigestValue>Q3MEiY3+lnGjzgITTDNO0bpm+xU=</DigestValue>
      </Reference>
      <Reference URI="/ppt/slides/slide8.xml?ContentType=application/vnd.openxmlformats-officedocument.presentationml.slide+xml">
        <DigestMethod Algorithm="http://www.w3.org/2000/09/xmldsig#sha1"/>
        <DigestValue>IhBn4mVgWl4E2cqRiGnD379TbHk=</DigestValue>
      </Reference>
      <Reference URI="/ppt/slides/slide9.xml?ContentType=application/vnd.openxmlformats-officedocument.presentationml.slide+xml">
        <DigestMethod Algorithm="http://www.w3.org/2000/09/xmldsig#sha1"/>
        <DigestValue>kv9LwNwryFEPs8nnQuzxe+6RQKM=</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73wJz/YcPwrtITHDOnKuMAKBD8Y=</DigestValue>
      </Reference>
      <Reference URI="/ppt/theme/theme2.xml?ContentType=application/vnd.openxmlformats-officedocument.theme+xml">
        <DigestMethod Algorithm="http://www.w3.org/2000/09/xmldsig#sha1"/>
        <DigestValue>9at13n1t5AMreeit2zlgnVOy8bw=</DigestValue>
      </Reference>
      <Reference URI="/ppt/theme/theme3.xml?ContentType=application/vnd.openxmlformats-officedocument.theme+xml">
        <DigestMethod Algorithm="http://www.w3.org/2000/09/xmldsig#sha1"/>
        <DigestValue>9at13n1t5AMreeit2zlgnVOy8bw=</DigestValue>
      </Reference>
      <Reference URI="/ppt/viewProps.xml?ContentType=application/vnd.openxmlformats-officedocument.presentationml.viewProps+xml">
        <DigestMethod Algorithm="http://www.w3.org/2000/09/xmldsig#sha1"/>
        <DigestValue>X6pnLxId74gYDpJsqsOd8De5KkU=</DigestValue>
      </Reference>
    </Manifest>
    <SignatureProperties>
      <SignatureProperty Id="idSignatureTime" Target="#idPackageSignature">
        <mdssi:SignatureTime xmlns:mdssi="http://schemas.openxmlformats.org/package/2006/digital-signature">
          <mdssi:Format>YYYY-MM-DDThh:mm:ssTZD</mdssi:Format>
          <mdssi:Value>2020-06-01T00:34:28Z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16.0.12730/20</OfficeVersion>
          <ApplicationVersion>16.0.12730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2020-06-01T00:34:28Z</xd:SigningTime>
          <xd:SigningCertificate>
            <xd:Cert>
              <xd:CertDigest>
                <DigestMethod Algorithm="http://www.w3.org/2000/09/xmldsig#sha1"/>
                <DigestValue>Dc9RSIC/kK98tiuHuEjQfSf71DM=</DigestValue>
              </xd:CertDigest>
              <xd:IssuerSerial>
                <X509IssuerName>CN=pansir</X509IssuerName>
                <X509SerialNumber>96206393099556378508643110210306876200</X509SerialNumber>
              </xd:IssuerSerial>
            </xd:Cert>
          </xd:SigningCertificate>
          <xd:SignaturePolicyIdentifier>
            <xd:SignaturePolicyImplied/>
          </xd:SignaturePolicyIdentifier>
        </xd:SignedSignatureProperties>
      </xd:SignedProperties>
    </xd:QualifyingProperties>
  </Object>
</Signature>
</file>

<file path=docProps/app.xml><?xml version="1.0" encoding="utf-8"?>
<Properties xmlns="http://schemas.openxmlformats.org/officeDocument/2006/extended-properties" xmlns:vt="http://schemas.openxmlformats.org/officeDocument/2006/docPropsVTypes">
  <Template/>
  <TotalTime>15191</TotalTime>
  <Words>3574</Words>
  <Application>Microsoft Office PowerPoint</Application>
  <PresentationFormat>宽屏</PresentationFormat>
  <Paragraphs>900</Paragraphs>
  <Slides>44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方正姚体</vt:lpstr>
      <vt:lpstr>楷体_GB2312</vt:lpstr>
      <vt:lpstr>隶书</vt:lpstr>
      <vt:lpstr>微软雅黑</vt:lpstr>
      <vt:lpstr>微软雅黑 Light</vt:lpstr>
      <vt:lpstr>Arial</vt:lpstr>
      <vt:lpstr>Times New Roman</vt:lpstr>
      <vt:lpstr>Wingdings</vt:lpstr>
      <vt:lpstr>1_带有标题的</vt:lpstr>
      <vt:lpstr>PowerPoint 演示文稿</vt:lpstr>
      <vt:lpstr>数据库的安全性</vt:lpstr>
      <vt:lpstr>数据库安全性</vt:lpstr>
      <vt:lpstr>用户标识和鉴别</vt:lpstr>
      <vt:lpstr>存取权限控制</vt:lpstr>
      <vt:lpstr>结合权限的视图机制</vt:lpstr>
      <vt:lpstr>跟踪审查</vt:lpstr>
      <vt:lpstr>数据加密</vt:lpstr>
      <vt:lpstr>数据库的完整性</vt:lpstr>
      <vt:lpstr>数据库完整性</vt:lpstr>
      <vt:lpstr>完整性约束条件分类</vt:lpstr>
      <vt:lpstr>完整性约束条件分类</vt:lpstr>
      <vt:lpstr>完整性控制</vt:lpstr>
      <vt:lpstr>数据库的并发控制技术</vt:lpstr>
      <vt:lpstr>并发控制</vt:lpstr>
      <vt:lpstr>事务（Transaction）</vt:lpstr>
      <vt:lpstr>显式事务定义</vt:lpstr>
      <vt:lpstr>事务的ACID特性</vt:lpstr>
      <vt:lpstr>并发事务</vt:lpstr>
      <vt:lpstr>并发所引起的问题</vt:lpstr>
      <vt:lpstr>并发所引起的问题</vt:lpstr>
      <vt:lpstr>并发所引起的问题</vt:lpstr>
      <vt:lpstr>并发控制（Concurrent Control）</vt:lpstr>
      <vt:lpstr>封锁(Locking)</vt:lpstr>
      <vt:lpstr>封锁粒度</vt:lpstr>
      <vt:lpstr>封锁协议</vt:lpstr>
      <vt:lpstr>封锁协议</vt:lpstr>
      <vt:lpstr>封锁协议</vt:lpstr>
      <vt:lpstr>活锁</vt:lpstr>
      <vt:lpstr>死锁</vt:lpstr>
      <vt:lpstr>死锁的解决</vt:lpstr>
      <vt:lpstr>并发调度的可串行性</vt:lpstr>
      <vt:lpstr>并发调度的可串行性</vt:lpstr>
      <vt:lpstr>并发调度的可串行性</vt:lpstr>
      <vt:lpstr>两段锁协议</vt:lpstr>
      <vt:lpstr>数据库的恢复</vt:lpstr>
      <vt:lpstr>数据库恢复技术</vt:lpstr>
      <vt:lpstr>数据库故障</vt:lpstr>
      <vt:lpstr>恢复的原理</vt:lpstr>
      <vt:lpstr>数据转储</vt:lpstr>
      <vt:lpstr>登记日志文件</vt:lpstr>
      <vt:lpstr>恢复策略</vt:lpstr>
      <vt:lpstr>恢复策略</vt:lpstr>
      <vt:lpstr>恢复策略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潘 勇浩</cp:lastModifiedBy>
  <cp:revision>1785</cp:revision>
  <dcterms:created xsi:type="dcterms:W3CDTF">1601-01-01T00:00:00Z</dcterms:created>
  <dcterms:modified xsi:type="dcterms:W3CDTF">2020-05-29T11:17:26Z</dcterms:modified>
</cp:coreProperties>
</file>