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1"/>
  </p:notesMasterIdLst>
  <p:sldIdLst>
    <p:sldId id="256" r:id="rId2"/>
    <p:sldId id="369" r:id="rId3"/>
    <p:sldId id="257" r:id="rId4"/>
    <p:sldId id="258" r:id="rId5"/>
    <p:sldId id="362" r:id="rId6"/>
    <p:sldId id="281" r:id="rId7"/>
    <p:sldId id="334" r:id="rId8"/>
    <p:sldId id="335" r:id="rId9"/>
    <p:sldId id="336" r:id="rId10"/>
    <p:sldId id="260" r:id="rId11"/>
    <p:sldId id="261" r:id="rId12"/>
    <p:sldId id="262" r:id="rId13"/>
    <p:sldId id="259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317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318" r:id="rId34"/>
    <p:sldId id="283" r:id="rId35"/>
    <p:sldId id="284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37" r:id="rId47"/>
    <p:sldId id="363" r:id="rId48"/>
    <p:sldId id="338" r:id="rId49"/>
    <p:sldId id="339" r:id="rId50"/>
    <p:sldId id="340" r:id="rId51"/>
    <p:sldId id="364" r:id="rId52"/>
    <p:sldId id="365" r:id="rId53"/>
    <p:sldId id="366" r:id="rId54"/>
    <p:sldId id="341" r:id="rId55"/>
    <p:sldId id="342" r:id="rId56"/>
    <p:sldId id="343" r:id="rId57"/>
    <p:sldId id="344" r:id="rId58"/>
    <p:sldId id="345" r:id="rId59"/>
    <p:sldId id="367" r:id="rId60"/>
    <p:sldId id="368" r:id="rId61"/>
    <p:sldId id="346" r:id="rId62"/>
    <p:sldId id="347" r:id="rId63"/>
    <p:sldId id="385" r:id="rId64"/>
    <p:sldId id="386" r:id="rId65"/>
    <p:sldId id="403" r:id="rId66"/>
    <p:sldId id="404" r:id="rId67"/>
    <p:sldId id="405" r:id="rId68"/>
    <p:sldId id="406" r:id="rId69"/>
    <p:sldId id="407" r:id="rId70"/>
    <p:sldId id="408" r:id="rId71"/>
    <p:sldId id="409" r:id="rId72"/>
    <p:sldId id="381" r:id="rId73"/>
    <p:sldId id="382" r:id="rId74"/>
    <p:sldId id="383" r:id="rId75"/>
    <p:sldId id="384" r:id="rId76"/>
    <p:sldId id="388" r:id="rId77"/>
    <p:sldId id="399" r:id="rId78"/>
    <p:sldId id="400" r:id="rId79"/>
    <p:sldId id="401" r:id="rId80"/>
    <p:sldId id="402" r:id="rId81"/>
    <p:sldId id="372" r:id="rId82"/>
    <p:sldId id="349" r:id="rId83"/>
    <p:sldId id="387" r:id="rId84"/>
    <p:sldId id="416" r:id="rId85"/>
    <p:sldId id="350" r:id="rId86"/>
    <p:sldId id="417" r:id="rId87"/>
    <p:sldId id="352" r:id="rId88"/>
    <p:sldId id="353" r:id="rId89"/>
    <p:sldId id="354" r:id="rId90"/>
    <p:sldId id="355" r:id="rId91"/>
    <p:sldId id="370" r:id="rId92"/>
    <p:sldId id="371" r:id="rId93"/>
    <p:sldId id="410" r:id="rId94"/>
    <p:sldId id="288" r:id="rId95"/>
    <p:sldId id="413" r:id="rId96"/>
    <p:sldId id="414" r:id="rId97"/>
    <p:sldId id="289" r:id="rId98"/>
    <p:sldId id="290" r:id="rId99"/>
    <p:sldId id="291" r:id="rId100"/>
    <p:sldId id="292" r:id="rId101"/>
    <p:sldId id="293" r:id="rId102"/>
    <p:sldId id="319" r:id="rId103"/>
    <p:sldId id="294" r:id="rId104"/>
    <p:sldId id="295" r:id="rId105"/>
    <p:sldId id="296" r:id="rId106"/>
    <p:sldId id="297" r:id="rId107"/>
    <p:sldId id="298" r:id="rId108"/>
    <p:sldId id="309" r:id="rId109"/>
    <p:sldId id="324" r:id="rId110"/>
    <p:sldId id="325" r:id="rId111"/>
    <p:sldId id="326" r:id="rId112"/>
    <p:sldId id="327" r:id="rId113"/>
    <p:sldId id="328" r:id="rId114"/>
    <p:sldId id="329" r:id="rId115"/>
    <p:sldId id="330" r:id="rId116"/>
    <p:sldId id="331" r:id="rId117"/>
    <p:sldId id="299" r:id="rId118"/>
    <p:sldId id="301" r:id="rId119"/>
    <p:sldId id="300" r:id="rId120"/>
    <p:sldId id="302" r:id="rId121"/>
    <p:sldId id="303" r:id="rId122"/>
    <p:sldId id="304" r:id="rId123"/>
    <p:sldId id="305" r:id="rId124"/>
    <p:sldId id="320" r:id="rId125"/>
    <p:sldId id="307" r:id="rId126"/>
    <p:sldId id="308" r:id="rId127"/>
    <p:sldId id="415" r:id="rId128"/>
    <p:sldId id="322" r:id="rId129"/>
    <p:sldId id="323" r:id="rId1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9430"/>
    <a:srgbClr val="41B73B"/>
    <a:srgbClr val="2F852B"/>
    <a:srgbClr val="CCFF66"/>
    <a:srgbClr val="73D06E"/>
    <a:srgbClr val="55AA26"/>
    <a:srgbClr val="CCFF99"/>
    <a:srgbClr val="61C131"/>
    <a:srgbClr val="57C751"/>
    <a:srgbClr val="9F5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2" autoAdjust="0"/>
    <p:restoredTop sz="91630" autoAdjust="0"/>
  </p:normalViewPr>
  <p:slideViewPr>
    <p:cSldViewPr>
      <p:cViewPr varScale="1">
        <p:scale>
          <a:sx n="105" d="100"/>
          <a:sy n="105" d="100"/>
        </p:scale>
        <p:origin x="175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0809D-9B8B-4BE9-9B41-0F98CC749289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8B70D-4596-4872-A406-D4D7CF7F4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7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我们学习编程常常会接触到不同进制的数，而最多的就是二进制、八进制、十进制、十六进制。</a:t>
            </a:r>
            <a:endParaRPr lang="en-US" altLang="zh-CN" dirty="0" smtClean="0"/>
          </a:p>
          <a:p>
            <a:r>
              <a:rPr lang="zh-CN" altLang="en-US" dirty="0" smtClean="0"/>
              <a:t>二进制是计算机唯一认识的，十进制是人们通常使用的。</a:t>
            </a:r>
            <a:endParaRPr lang="en-US" altLang="zh-CN" dirty="0" smtClean="0"/>
          </a:p>
          <a:p>
            <a:r>
              <a:rPr lang="zh-CN" altLang="en-US" dirty="0" smtClean="0"/>
              <a:t>那么，有没有谁知道八进制和十六进制呢？为什么没有三进制、四进制、五六七进制呢？</a:t>
            </a:r>
            <a:endParaRPr lang="en-US" altLang="zh-CN" dirty="0" smtClean="0"/>
          </a:p>
          <a:p>
            <a:r>
              <a:rPr lang="en-US" altLang="zh-CN" dirty="0" smtClean="0"/>
              <a:t>(⊙v⊙)</a:t>
            </a:r>
            <a:r>
              <a:rPr lang="zh-CN" altLang="en-US" dirty="0" smtClean="0"/>
              <a:t>嗯，我们仔细观察二进制跟十六进制的对应关系：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5B3CB-170F-4FA1-85B0-598F02F62F2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72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讲解原理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当堂写程序讲解</a:t>
            </a:r>
            <a:endParaRPr lang="en-US" altLang="zh-CN" dirty="0" smtClean="0"/>
          </a:p>
          <a:p>
            <a:r>
              <a:rPr lang="en-US" altLang="zh-CN" dirty="0" smtClean="0"/>
              <a:t>3.ASCII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按字符输入二进制值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8B70D-4596-4872-A406-D4D7CF7F481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7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8" descr="first_bf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CCFF9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4" y="3199000"/>
            <a:ext cx="9144000" cy="3644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27"/>
          <p:cNvSpPr>
            <a:spLocks noChangeArrowheads="1"/>
          </p:cNvSpPr>
          <p:nvPr/>
        </p:nvSpPr>
        <p:spPr bwMode="ltGray">
          <a:xfrm>
            <a:off x="68263" y="33164"/>
            <a:ext cx="9080500" cy="3259138"/>
          </a:xfrm>
          <a:prstGeom prst="rect">
            <a:avLst/>
          </a:prstGeom>
          <a:gradFill flip="none" rotWithShape="1">
            <a:gsLst>
              <a:gs pos="0">
                <a:srgbClr val="CCFF66">
                  <a:shade val="30000"/>
                  <a:satMod val="115000"/>
                </a:srgbClr>
              </a:gs>
              <a:gs pos="50000">
                <a:srgbClr val="CCFF66">
                  <a:shade val="67500"/>
                  <a:satMod val="115000"/>
                </a:srgbClr>
              </a:gs>
              <a:gs pos="100000">
                <a:srgbClr val="CCFF66">
                  <a:shade val="100000"/>
                  <a:satMod val="115000"/>
                </a:srgbClr>
              </a:gs>
            </a:gsLst>
            <a:lin ang="18900000" scaled="1"/>
            <a:tileRect/>
          </a:gradFill>
          <a:ln w="57150">
            <a:solidFill>
              <a:schemeClr val="bg1"/>
            </a:solidFill>
            <a:miter lim="800000"/>
            <a:headEnd/>
            <a:tailEnd/>
          </a:ln>
          <a:effectLst/>
          <a:ex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grpSp>
        <p:nvGrpSpPr>
          <p:cNvPr id="5" name="Group 121"/>
          <p:cNvGrpSpPr>
            <a:grpSpLocks/>
          </p:cNvGrpSpPr>
          <p:nvPr/>
        </p:nvGrpSpPr>
        <p:grpSpPr bwMode="auto">
          <a:xfrm>
            <a:off x="0" y="1588"/>
            <a:ext cx="9148763" cy="6856412"/>
            <a:chOff x="-3" y="0"/>
            <a:chExt cx="5763" cy="4319"/>
          </a:xfrm>
        </p:grpSpPr>
        <p:sp>
          <p:nvSpPr>
            <p:cNvPr id="6" name="AutoShape 122"/>
            <p:cNvSpPr>
              <a:spLocks noChangeArrowheads="1"/>
            </p:cNvSpPr>
            <p:nvPr userDrawn="1"/>
          </p:nvSpPr>
          <p:spPr bwMode="gray">
            <a:xfrm>
              <a:off x="24" y="24"/>
              <a:ext cx="5712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7" name="Freeform 123"/>
            <p:cNvSpPr>
              <a:spLocks/>
            </p:cNvSpPr>
            <p:nvPr userDrawn="1"/>
          </p:nvSpPr>
          <p:spPr bwMode="gray">
            <a:xfrm>
              <a:off x="0" y="0"/>
              <a:ext cx="288" cy="288"/>
            </a:xfrm>
            <a:custGeom>
              <a:avLst/>
              <a:gdLst>
                <a:gd name="T0" fmla="*/ 0 w 336"/>
                <a:gd name="T1" fmla="*/ 27 h 384"/>
                <a:gd name="T2" fmla="*/ 0 w 336"/>
                <a:gd name="T3" fmla="*/ 216 h 384"/>
                <a:gd name="T4" fmla="*/ 70 w 336"/>
                <a:gd name="T5" fmla="*/ 108 h 384"/>
                <a:gd name="T6" fmla="*/ 141 w 336"/>
                <a:gd name="T7" fmla="*/ 27 h 384"/>
                <a:gd name="T8" fmla="*/ 247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24"/>
            <p:cNvSpPr>
              <a:spLocks/>
            </p:cNvSpPr>
            <p:nvPr userDrawn="1"/>
          </p:nvSpPr>
          <p:spPr bwMode="gray">
            <a:xfrm rot="-5408600">
              <a:off x="-50" y="4030"/>
              <a:ext cx="336" cy="242"/>
            </a:xfrm>
            <a:custGeom>
              <a:avLst/>
              <a:gdLst>
                <a:gd name="T0" fmla="*/ 0 w 336"/>
                <a:gd name="T1" fmla="*/ 19 h 384"/>
                <a:gd name="T2" fmla="*/ 0 w 336"/>
                <a:gd name="T3" fmla="*/ 153 h 384"/>
                <a:gd name="T4" fmla="*/ 96 w 336"/>
                <a:gd name="T5" fmla="*/ 76 h 384"/>
                <a:gd name="T6" fmla="*/ 192 w 336"/>
                <a:gd name="T7" fmla="*/ 19 h 384"/>
                <a:gd name="T8" fmla="*/ 336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25"/>
            <p:cNvSpPr>
              <a:spLocks/>
            </p:cNvSpPr>
            <p:nvPr userDrawn="1"/>
          </p:nvSpPr>
          <p:spPr bwMode="gray">
            <a:xfrm rot="10769190">
              <a:off x="5519" y="4031"/>
              <a:ext cx="232" cy="287"/>
            </a:xfrm>
            <a:custGeom>
              <a:avLst/>
              <a:gdLst>
                <a:gd name="T0" fmla="*/ 0 w 336"/>
                <a:gd name="T1" fmla="*/ 27 h 384"/>
                <a:gd name="T2" fmla="*/ 0 w 336"/>
                <a:gd name="T3" fmla="*/ 215 h 384"/>
                <a:gd name="T4" fmla="*/ 46 w 336"/>
                <a:gd name="T5" fmla="*/ 108 h 384"/>
                <a:gd name="T6" fmla="*/ 92 w 336"/>
                <a:gd name="T7" fmla="*/ 27 h 384"/>
                <a:gd name="T8" fmla="*/ 160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26"/>
            <p:cNvSpPr>
              <a:spLocks/>
            </p:cNvSpPr>
            <p:nvPr userDrawn="1"/>
          </p:nvSpPr>
          <p:spPr bwMode="gray">
            <a:xfrm rot="5400000">
              <a:off x="5472" y="0"/>
              <a:ext cx="288" cy="288"/>
            </a:xfrm>
            <a:custGeom>
              <a:avLst/>
              <a:gdLst>
                <a:gd name="T0" fmla="*/ 0 w 336"/>
                <a:gd name="T1" fmla="*/ 27 h 384"/>
                <a:gd name="T2" fmla="*/ 0 w 336"/>
                <a:gd name="T3" fmla="*/ 216 h 384"/>
                <a:gd name="T4" fmla="*/ 70 w 336"/>
                <a:gd name="T5" fmla="*/ 108 h 384"/>
                <a:gd name="T6" fmla="*/ 141 w 336"/>
                <a:gd name="T7" fmla="*/ 27 h 384"/>
                <a:gd name="T8" fmla="*/ 247 w 336"/>
                <a:gd name="T9" fmla="*/ 0 h 384"/>
                <a:gd name="T10" fmla="*/ 0 w 336"/>
                <a:gd name="T11" fmla="*/ 0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11188" y="4127500"/>
            <a:ext cx="8305800" cy="609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9pPr>
          </a:lstStyle>
          <a:p>
            <a:r>
              <a:rPr lang="zh-CN" altLang="en-US" kern="0" dirty="0" smtClean="0"/>
              <a:t>栈和队列</a:t>
            </a:r>
            <a:endParaRPr lang="en-US" altLang="zh-CN" kern="0" dirty="0" smtClean="0"/>
          </a:p>
          <a:p>
            <a:endParaRPr lang="en-US" altLang="zh-CN" kern="0" dirty="0" smtClean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66800" y="533400"/>
            <a:ext cx="6553200" cy="14478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9pPr>
          </a:lstStyle>
          <a:p>
            <a:pPr>
              <a:defRPr/>
            </a:pPr>
            <a:r>
              <a:rPr lang="zh-CN" altLang="en-US" sz="7500" b="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数据结构</a:t>
            </a:r>
            <a:endParaRPr lang="zh-CN" altLang="en-US" sz="5400" b="0" kern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469474" y="2686741"/>
            <a:ext cx="7694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kumimoji="1" sz="3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kumimoji="1" sz="3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kumimoji="1" sz="3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kumimoji="1" sz="3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李春</a:t>
            </a:r>
            <a:r>
              <a:rPr lang="zh-CN" altLang="en-US" sz="24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葆                                                清华大学</a:t>
            </a:r>
            <a:endParaRPr lang="zh-CN" altLang="en-US" sz="24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698402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30804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2390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9441355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2563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9113" y="215900"/>
            <a:ext cx="2085975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5900"/>
            <a:ext cx="6107113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9145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75F651F-29A5-44BC-9925-70F44A63E6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38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8" descr="first_bf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CCFF9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20" y="1327267"/>
            <a:ext cx="8583777" cy="42532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20919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611560" y="823726"/>
            <a:ext cx="8337550" cy="59023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65000">
                <a:srgbClr val="CCFF99"/>
              </a:gs>
              <a:gs pos="0">
                <a:srgbClr val="156B13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 bwMode="auto">
          <a:xfrm>
            <a:off x="539552" y="6453336"/>
            <a:ext cx="8208912" cy="0"/>
          </a:xfrm>
          <a:prstGeom prst="line">
            <a:avLst/>
          </a:prstGeom>
          <a:ln w="28575">
            <a:solidFill>
              <a:srgbClr val="35943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3491880" y="642271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—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线性表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524328" y="6525344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2"/>
                </a:solidFill>
                <a:latin typeface="+mj-ea"/>
                <a:ea typeface="+mj-ea"/>
              </a:rPr>
              <a:t>信息工程学院计算机系</a:t>
            </a:r>
            <a:endParaRPr lang="zh-CN" altLang="en-US" sz="11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4" name="直角三角形 13"/>
          <p:cNvSpPr/>
          <p:nvPr userDrawn="1"/>
        </p:nvSpPr>
        <p:spPr bwMode="auto">
          <a:xfrm rot="10800000">
            <a:off x="5508104" y="823726"/>
            <a:ext cx="3441006" cy="3033599"/>
          </a:xfrm>
          <a:prstGeom prst="rtTriangle">
            <a:avLst/>
          </a:prstGeom>
          <a:solidFill>
            <a:srgbClr val="55AA2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CCFF99">
                <a:alpha val="40000"/>
              </a:srgbClr>
            </a:glow>
            <a:reflection blurRad="6350" stA="50000" endA="300" endPos="38500" dist="50800" dir="5400000" sy="-100000" algn="bl" rotWithShape="0"/>
            <a:softEdge rad="254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" name="直角三角形 14"/>
          <p:cNvSpPr/>
          <p:nvPr userDrawn="1"/>
        </p:nvSpPr>
        <p:spPr bwMode="auto">
          <a:xfrm>
            <a:off x="306889" y="4437112"/>
            <a:ext cx="2608927" cy="1982412"/>
          </a:xfrm>
          <a:prstGeom prst="rtTriangle">
            <a:avLst/>
          </a:prstGeom>
          <a:solidFill>
            <a:srgbClr val="61C1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1547664" y="2653247"/>
            <a:ext cx="6552727" cy="1351817"/>
          </a:xfrm>
        </p:spPr>
        <p:txBody>
          <a:bodyPr/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直角三角形 18"/>
          <p:cNvSpPr/>
          <p:nvPr userDrawn="1"/>
        </p:nvSpPr>
        <p:spPr bwMode="auto">
          <a:xfrm rot="10800000">
            <a:off x="5847168" y="1520948"/>
            <a:ext cx="2578650" cy="2376264"/>
          </a:xfrm>
          <a:prstGeom prst="rtTriangle">
            <a:avLst/>
          </a:prstGeom>
          <a:solidFill>
            <a:srgbClr val="2F852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CCFF99">
                <a:alpha val="40000"/>
              </a:srgbClr>
            </a:glow>
            <a:reflection blurRad="6350" stA="50000" endA="300" endPos="38500" dist="50800" dir="5400000" sy="-100000" algn="bl" rotWithShape="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069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30560"/>
            <a:ext cx="8345488" cy="5278760"/>
          </a:xfrm>
        </p:spPr>
        <p:txBody>
          <a:bodyPr/>
          <a:lstStyle>
            <a:lvl1pPr>
              <a:defRPr sz="2700"/>
            </a:lvl1pPr>
            <a:lvl2pPr>
              <a:defRPr sz="2500" b="1" i="0" baseline="0">
                <a:ea typeface="宋体" pitchFamily="2" charset="-122"/>
              </a:defRPr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611560" y="718666"/>
            <a:ext cx="8337550" cy="25200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45000">
                <a:srgbClr val="9CB86E"/>
              </a:gs>
              <a:gs pos="0">
                <a:srgbClr val="156B13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305800" cy="578951"/>
          </a:xfrm>
        </p:spPr>
        <p:txBody>
          <a:bodyPr/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9624" y="6502260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  <a:r>
              <a:rPr lang="en-US" altLang="zh-CN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—</a:t>
            </a:r>
            <a:r>
              <a:rPr lang="zh-CN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栈和队列</a:t>
            </a:r>
            <a:endParaRPr lang="zh-CN" alt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4328" y="6525344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2"/>
                </a:solidFill>
                <a:latin typeface="+mj-ea"/>
                <a:ea typeface="+mj-ea"/>
              </a:rPr>
              <a:t>信息工程学院计算机系</a:t>
            </a:r>
            <a:endParaRPr lang="zh-CN" altLang="en-US" sz="11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732105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16850" y="6488113"/>
            <a:ext cx="1327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900">
                <a:solidFill>
                  <a:srgbClr val="BFBFBF"/>
                </a:solidFill>
                <a:latin typeface="Times New Roman" pitchFamily="18" charset="0"/>
              </a:rPr>
              <a:t>段旭良</a:t>
            </a:r>
            <a:r>
              <a:rPr lang="en-US" altLang="zh-CN" sz="900">
                <a:solidFill>
                  <a:srgbClr val="BFBFBF"/>
                </a:solidFill>
                <a:latin typeface="Times New Roman" pitchFamily="18" charset="0"/>
              </a:rPr>
              <a:t>@</a:t>
            </a:r>
            <a:r>
              <a:rPr lang="zh-CN" altLang="en-US" sz="900">
                <a:solidFill>
                  <a:srgbClr val="BFBFBF"/>
                </a:solidFill>
                <a:latin typeface="Times New Roman" pitchFamily="18" charset="0"/>
              </a:rPr>
              <a:t>四川农业大学</a:t>
            </a:r>
            <a:endParaRPr lang="en-US" altLang="zh-CN" sz="900">
              <a:solidFill>
                <a:srgbClr val="BFBFBF"/>
              </a:solidFill>
              <a:latin typeface="Times New Roman" pitchFamily="18" charset="0"/>
            </a:endParaRPr>
          </a:p>
          <a:p>
            <a:pPr algn="r" eaLnBrk="1" hangingPunct="1"/>
            <a:r>
              <a:rPr lang="en-US" altLang="zh-CN" sz="900">
                <a:solidFill>
                  <a:srgbClr val="BFBFBF"/>
                </a:solidFill>
                <a:latin typeface="Times New Roman" pitchFamily="18" charset="0"/>
              </a:rPr>
              <a:t>5025968@qq.com</a:t>
            </a:r>
            <a:endParaRPr lang="zh-CN" altLang="en-US" sz="900">
              <a:solidFill>
                <a:srgbClr val="BFBFBF"/>
              </a:solidFill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42852"/>
            <a:ext cx="8305800" cy="682648"/>
          </a:xfrm>
        </p:spPr>
        <p:txBody>
          <a:bodyPr/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4698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494334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409575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7750" y="914400"/>
            <a:ext cx="4097338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6402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7508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7843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59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8345488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7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8" r:id="rId1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rgbClr val="454545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600">
          <a:solidFill>
            <a:srgbClr val="002060"/>
          </a:solidFill>
          <a:latin typeface="Times New Roman" pitchFamily="18" charset="0"/>
          <a:ea typeface="+mj-ea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b="1">
          <a:solidFill>
            <a:srgbClr val="B4004D"/>
          </a:solidFill>
          <a:latin typeface="Times New Roman" pitchFamily="18" charset="0"/>
          <a:ea typeface="宋体" pitchFamily="2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200" b="1">
          <a:solidFill>
            <a:srgbClr val="0038EA"/>
          </a:solidFill>
          <a:latin typeface="Times New Roman" pitchFamily="18" charset="0"/>
          <a:ea typeface="宋体" pitchFamily="2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200" b="1">
          <a:solidFill>
            <a:schemeClr val="tx1"/>
          </a:solidFill>
          <a:latin typeface="Times New Roman" pitchFamily="18" charset="0"/>
          <a:ea typeface="宋体" pitchFamily="2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5.w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bin_dec.c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w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200543" y="5776217"/>
            <a:ext cx="762000" cy="665163"/>
            <a:chOff x="1110" y="2656"/>
            <a:chExt cx="1549" cy="1351"/>
          </a:xfrm>
        </p:grpSpPr>
        <p:sp>
          <p:nvSpPr>
            <p:cNvPr id="3" name="AutoShape 9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" name="AutoShape 10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5" name="AutoShape 11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41B73B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sz="2400" b="1" dirty="0" smtClean="0">
                  <a:solidFill>
                    <a:schemeClr val="bg1"/>
                  </a:solidFill>
                  <a:ea typeface="宋体" charset="-122"/>
                </a:rPr>
                <a:t> 3</a:t>
              </a:r>
              <a:endParaRPr lang="zh-CN" altLang="en-US" sz="2400" b="1" dirty="0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-252536" y="1124744"/>
            <a:ext cx="8712968" cy="527876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(</a:t>
            </a:r>
            <a:r>
              <a:rPr lang="en-US" altLang="zh-CN" dirty="0"/>
              <a:t>1) </a:t>
            </a:r>
            <a:r>
              <a:rPr lang="zh-CN" altLang="en-US" dirty="0"/>
              <a:t>初始化栈</a:t>
            </a:r>
            <a:r>
              <a:rPr lang="en-US" altLang="zh-CN" dirty="0" err="1"/>
              <a:t>InitStack</a:t>
            </a:r>
            <a:r>
              <a:rPr lang="en-US" altLang="zh-CN" dirty="0"/>
              <a:t>(&amp;s):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构造一个空栈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(2</a:t>
            </a:r>
            <a:r>
              <a:rPr lang="en-US" altLang="zh-CN" dirty="0"/>
              <a:t>) </a:t>
            </a:r>
            <a:r>
              <a:rPr lang="zh-CN" altLang="en-US" dirty="0"/>
              <a:t>销毁栈</a:t>
            </a:r>
            <a:r>
              <a:rPr lang="en-US" altLang="zh-CN" dirty="0" err="1"/>
              <a:t>ClearStack</a:t>
            </a:r>
            <a:r>
              <a:rPr lang="en-US" altLang="zh-CN" dirty="0"/>
              <a:t>(&amp;s):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释放栈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占用的存储空间。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(</a:t>
            </a:r>
            <a:r>
              <a:rPr lang="en-US" altLang="zh-CN" dirty="0"/>
              <a:t>3) </a:t>
            </a:r>
            <a:r>
              <a:rPr lang="zh-CN" altLang="en-US" dirty="0"/>
              <a:t>求栈的长度</a:t>
            </a:r>
            <a:r>
              <a:rPr lang="en-US" altLang="zh-CN" dirty="0" err="1"/>
              <a:t>StackLength</a:t>
            </a:r>
            <a:r>
              <a:rPr lang="en-US" altLang="zh-CN" dirty="0"/>
              <a:t>(s):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返回栈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中的元素个数。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(</a:t>
            </a:r>
            <a:r>
              <a:rPr lang="en-US" altLang="zh-CN" dirty="0"/>
              <a:t>4) </a:t>
            </a:r>
            <a:r>
              <a:rPr lang="zh-CN" altLang="en-US" dirty="0"/>
              <a:t>判断栈是否为空</a:t>
            </a:r>
            <a:r>
              <a:rPr lang="en-US" altLang="zh-CN" dirty="0" err="1"/>
              <a:t>StackEmpty</a:t>
            </a:r>
            <a:r>
              <a:rPr lang="en-US" altLang="zh-CN" dirty="0"/>
              <a:t>(s):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若栈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为空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则返回真；否则返回假。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栈的几种基本运算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队列的顺序存储方案</a:t>
            </a:r>
            <a:r>
              <a:rPr lang="zh-CN" altLang="en-US" dirty="0" smtClean="0"/>
              <a:t>（三）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循环队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560" y="980728"/>
            <a:ext cx="8345488" cy="5278760"/>
          </a:xfrm>
        </p:spPr>
        <p:txBody>
          <a:bodyPr/>
          <a:lstStyle/>
          <a:p>
            <a:r>
              <a:rPr lang="zh-CN" altLang="en-US" dirty="0"/>
              <a:t> 循环队列首尾相连</a:t>
            </a:r>
            <a:r>
              <a:rPr lang="en-US" altLang="zh-CN" dirty="0"/>
              <a:t>,</a:t>
            </a:r>
            <a:r>
              <a:rPr lang="zh-CN" altLang="en-US" dirty="0"/>
              <a:t>当队首</a:t>
            </a:r>
            <a:r>
              <a:rPr lang="en-US" altLang="zh-CN" dirty="0"/>
              <a:t>front</a:t>
            </a:r>
            <a:r>
              <a:rPr lang="zh-CN" altLang="en-US" dirty="0"/>
              <a:t>指针满足  </a:t>
            </a:r>
            <a:r>
              <a:rPr lang="en-US" altLang="zh-CN" dirty="0"/>
              <a:t>front=MaxSize-1</a:t>
            </a:r>
            <a:r>
              <a:rPr lang="zh-CN" altLang="en-US" dirty="0"/>
              <a:t>后</a:t>
            </a:r>
            <a:r>
              <a:rPr lang="en-US" altLang="zh-CN" dirty="0"/>
              <a:t>,</a:t>
            </a:r>
            <a:r>
              <a:rPr lang="zh-CN" altLang="en-US" dirty="0"/>
              <a:t>再前进一个位置就自动到</a:t>
            </a:r>
            <a:r>
              <a:rPr lang="en-US" altLang="zh-CN" dirty="0"/>
              <a:t>0,</a:t>
            </a:r>
            <a:r>
              <a:rPr lang="zh-CN" altLang="en-US" dirty="0"/>
              <a:t>这可以利用除法取余的运算</a:t>
            </a:r>
            <a:r>
              <a:rPr lang="en-US" altLang="zh-CN" dirty="0"/>
              <a:t>(</a:t>
            </a:r>
            <a:r>
              <a:rPr lang="zh-CN" altLang="en-US" dirty="0"/>
              <a:t>％</a:t>
            </a:r>
            <a:r>
              <a:rPr lang="en-US" altLang="zh-CN" dirty="0"/>
              <a:t>)</a:t>
            </a:r>
            <a:r>
              <a:rPr lang="zh-CN" altLang="en-US" dirty="0"/>
              <a:t>来实现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/>
              <a:t>队首指针进</a:t>
            </a:r>
            <a:r>
              <a:rPr lang="en-US" altLang="zh-CN" dirty="0"/>
              <a:t>1:front=(front+1)</a:t>
            </a:r>
            <a:r>
              <a:rPr lang="zh-CN" altLang="en-US" dirty="0"/>
              <a:t>％</a:t>
            </a:r>
            <a:r>
              <a:rPr lang="en-US" altLang="zh-CN" dirty="0" err="1" smtClean="0"/>
              <a:t>MaxSize</a:t>
            </a:r>
            <a:endParaRPr lang="en-US" altLang="zh-CN" dirty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/>
              <a:t>队尾指针进</a:t>
            </a:r>
            <a:r>
              <a:rPr lang="en-US" altLang="zh-CN" dirty="0"/>
              <a:t>1:rear=(rear+1)</a:t>
            </a:r>
            <a:r>
              <a:rPr lang="zh-CN" altLang="en-US" dirty="0"/>
              <a:t>％</a:t>
            </a:r>
            <a:r>
              <a:rPr lang="en-US" altLang="zh-CN" dirty="0" err="1" smtClean="0"/>
              <a:t>MaxSize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/>
              <a:t>循环队列的除头指针和队尾指针初始化时都置</a:t>
            </a:r>
            <a:r>
              <a:rPr lang="en-US" altLang="zh-CN" dirty="0"/>
              <a:t>0:front=rear=0</a:t>
            </a:r>
            <a:r>
              <a:rPr lang="zh-CN" altLang="en-US" dirty="0"/>
              <a:t>。在入队元素和出队元素时</a:t>
            </a:r>
            <a:r>
              <a:rPr lang="en-US" altLang="zh-CN" dirty="0"/>
              <a:t>,</a:t>
            </a:r>
            <a:r>
              <a:rPr lang="zh-CN" altLang="en-US" dirty="0"/>
              <a:t>指针都按逆时针方向进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052736"/>
            <a:ext cx="8136904" cy="5278760"/>
          </a:xfrm>
        </p:spPr>
        <p:txBody>
          <a:bodyPr/>
          <a:lstStyle/>
          <a:p>
            <a:r>
              <a:rPr lang="zh-CN" altLang="en-US" dirty="0"/>
              <a:t> 怎样区分这两者之间的差别呢</a:t>
            </a:r>
            <a:r>
              <a:rPr lang="en-US" altLang="zh-CN" dirty="0"/>
              <a:t>?</a:t>
            </a:r>
            <a:r>
              <a:rPr lang="zh-CN" altLang="en-US" dirty="0"/>
              <a:t>在入队时少用一个数据元素空间</a:t>
            </a:r>
            <a:r>
              <a:rPr lang="en-US" altLang="zh-CN" dirty="0"/>
              <a:t>,</a:t>
            </a:r>
            <a:r>
              <a:rPr lang="zh-CN" altLang="en-US" dirty="0"/>
              <a:t>以队尾指针加</a:t>
            </a:r>
            <a:r>
              <a:rPr lang="en-US" altLang="zh-CN" dirty="0"/>
              <a:t>1</a:t>
            </a:r>
            <a:r>
              <a:rPr lang="zh-CN" altLang="en-US" dirty="0"/>
              <a:t>等于队首指针判断队满</a:t>
            </a:r>
            <a:r>
              <a:rPr lang="en-US" altLang="zh-CN" dirty="0"/>
              <a:t>,</a:t>
            </a:r>
            <a:r>
              <a:rPr lang="zh-CN" altLang="en-US" dirty="0"/>
              <a:t>即队满条件为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     </a:t>
            </a:r>
            <a:r>
              <a:rPr lang="en-US" altLang="zh-CN" dirty="0"/>
              <a:t>(q-&gt;rear+1) % </a:t>
            </a:r>
            <a:r>
              <a:rPr lang="en-US" altLang="zh-CN" dirty="0" err="1"/>
              <a:t>MaxSize</a:t>
            </a:r>
            <a:r>
              <a:rPr lang="en-US" altLang="zh-CN" dirty="0"/>
              <a:t>==q-&gt;front</a:t>
            </a:r>
          </a:p>
          <a:p>
            <a:r>
              <a:rPr lang="zh-CN" altLang="en-US" dirty="0"/>
              <a:t>队空条件仍为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     </a:t>
            </a:r>
            <a:r>
              <a:rPr lang="en-US" altLang="zh-CN" dirty="0"/>
              <a:t>q-&gt;rear==q-&gt;front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305800" cy="682648"/>
          </a:xfrm>
        </p:spPr>
        <p:txBody>
          <a:bodyPr/>
          <a:lstStyle/>
          <a:p>
            <a:r>
              <a:rPr lang="zh-CN" altLang="en-US" dirty="0"/>
              <a:t>队列的顺序存储方案</a:t>
            </a:r>
            <a:r>
              <a:rPr lang="zh-CN" altLang="en-US" dirty="0" smtClean="0"/>
              <a:t>（三）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循环队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1027"/>
          <p:cNvSpPr>
            <a:spLocks noChangeArrowheads="1"/>
          </p:cNvSpPr>
          <p:nvPr/>
        </p:nvSpPr>
        <p:spPr bwMode="auto">
          <a:xfrm>
            <a:off x="2257425" y="186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861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901866"/>
              </p:ext>
            </p:extLst>
          </p:nvPr>
        </p:nvGraphicFramePr>
        <p:xfrm>
          <a:off x="323528" y="603336"/>
          <a:ext cx="8215369" cy="5561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5" name="Picture2" r:id="rId3" imgW="4629240" imgH="3133800" progId="Word.Picture.8">
                  <p:embed/>
                </p:oleObj>
              </mc:Choice>
              <mc:Fallback>
                <p:oleObj name="Picture2" r:id="rId3" imgW="4629240" imgH="3133800" progId="Word.Picture.8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603336"/>
                        <a:ext cx="8215369" cy="55619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Text Box 1028"/>
          <p:cNvSpPr txBox="1">
            <a:spLocks noChangeArrowheads="1"/>
          </p:cNvSpPr>
          <p:nvPr/>
        </p:nvSpPr>
        <p:spPr bwMode="auto">
          <a:xfrm>
            <a:off x="2231826" y="6165304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206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循环队的入队和出队操作示意图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队列的顺序存储方案（三）</a:t>
            </a:r>
            <a:r>
              <a:rPr lang="en-US" altLang="zh-CN" dirty="0"/>
              <a:t>---</a:t>
            </a:r>
            <a:r>
              <a:rPr lang="zh-CN" altLang="en-US" dirty="0"/>
              <a:t>循环队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循环队的基本运算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1124744"/>
            <a:ext cx="8345488" cy="5278760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(1)  </a:t>
            </a:r>
            <a:r>
              <a:rPr lang="zh-CN" altLang="en-US" dirty="0"/>
              <a:t>初始化队列</a:t>
            </a:r>
            <a:r>
              <a:rPr lang="en-US" altLang="zh-CN" dirty="0" err="1"/>
              <a:t>InitQueue</a:t>
            </a:r>
            <a:r>
              <a:rPr lang="en-US" altLang="zh-CN" dirty="0"/>
              <a:t>(&amp;q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/>
              <a:t>构造一个空队列</a:t>
            </a:r>
            <a:r>
              <a:rPr lang="en-US" altLang="zh-CN" dirty="0"/>
              <a:t>q</a:t>
            </a:r>
            <a:r>
              <a:rPr lang="zh-CN" altLang="en-US" dirty="0"/>
              <a:t>。将</a:t>
            </a:r>
            <a:r>
              <a:rPr lang="en-US" altLang="zh-CN" dirty="0"/>
              <a:t>front</a:t>
            </a:r>
            <a:r>
              <a:rPr lang="zh-CN" altLang="en-US" dirty="0"/>
              <a:t>和</a:t>
            </a:r>
            <a:r>
              <a:rPr lang="en-US" altLang="zh-CN" dirty="0"/>
              <a:t>rear</a:t>
            </a:r>
            <a:r>
              <a:rPr lang="zh-CN" altLang="en-US" dirty="0"/>
              <a:t>指针均设置成初始状态即</a:t>
            </a:r>
            <a:r>
              <a:rPr lang="en-US" altLang="zh-CN" dirty="0"/>
              <a:t>0</a:t>
            </a:r>
            <a:r>
              <a:rPr lang="zh-CN" altLang="en-US" dirty="0"/>
              <a:t>值。对应算法如下</a:t>
            </a:r>
            <a:r>
              <a:rPr lang="en-US" altLang="zh-CN" dirty="0" smtClean="0"/>
              <a:t>:  </a:t>
            </a:r>
          </a:p>
          <a:p>
            <a:pPr marL="457200" lvl="1" indent="0">
              <a:buNone/>
            </a:pPr>
            <a:r>
              <a:rPr lang="en-US" altLang="zh-CN" dirty="0" smtClean="0"/>
              <a:t>  </a:t>
            </a:r>
            <a:r>
              <a:rPr lang="en-US" altLang="zh-CN" dirty="0">
                <a:latin typeface="+mj-lt"/>
              </a:rPr>
              <a:t>void </a:t>
            </a:r>
            <a:r>
              <a:rPr lang="en-US" altLang="zh-CN" sz="2400" dirty="0" err="1">
                <a:latin typeface="+mj-lt"/>
              </a:rPr>
              <a:t>InitQueue</a:t>
            </a:r>
            <a:r>
              <a:rPr lang="en-US" altLang="zh-CN" sz="2400" dirty="0">
                <a:latin typeface="+mj-lt"/>
              </a:rPr>
              <a:t>(</a:t>
            </a:r>
            <a:r>
              <a:rPr lang="en-US" altLang="zh-CN" sz="2400" dirty="0" err="1">
                <a:latin typeface="+mj-lt"/>
              </a:rPr>
              <a:t>SqQueue</a:t>
            </a:r>
            <a:r>
              <a:rPr lang="en-US" altLang="zh-CN" sz="2400" dirty="0">
                <a:latin typeface="+mj-lt"/>
              </a:rPr>
              <a:t> *&amp;q)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  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	q=(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SqQueue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*)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malloc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sizeof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SqQueue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));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	q-&gt;front=q-&gt;rear=0;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  }</a:t>
            </a:r>
            <a:endParaRPr lang="zh-CN" altLang="en-US" sz="2400" b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循环队的基本运算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560" y="980728"/>
            <a:ext cx="8345488" cy="5278760"/>
          </a:xfrm>
        </p:spPr>
        <p:txBody>
          <a:bodyPr/>
          <a:lstStyle/>
          <a:p>
            <a:r>
              <a:rPr lang="en-US" altLang="zh-CN" dirty="0"/>
              <a:t>(2)  </a:t>
            </a:r>
            <a:r>
              <a:rPr lang="zh-CN" altLang="en-US" dirty="0"/>
              <a:t>销毁队列</a:t>
            </a:r>
            <a:r>
              <a:rPr lang="en-US" altLang="zh-CN" dirty="0" err="1"/>
              <a:t>ClearQueue</a:t>
            </a:r>
            <a:r>
              <a:rPr lang="en-US" altLang="zh-CN" dirty="0"/>
              <a:t>(&amp;q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     </a:t>
            </a:r>
            <a:r>
              <a:rPr lang="zh-CN" altLang="en-US" dirty="0"/>
              <a:t>释放队列</a:t>
            </a:r>
            <a:r>
              <a:rPr lang="en-US" altLang="zh-CN" dirty="0"/>
              <a:t>q</a:t>
            </a:r>
            <a:r>
              <a:rPr lang="zh-CN" altLang="en-US" dirty="0"/>
              <a:t>占用的存储空间。对应算法如下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宋体" pitchFamily="2" charset="-122"/>
              </a:rPr>
              <a:t>      void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宋体" pitchFamily="2" charset="-122"/>
              </a:rPr>
              <a:t>ClearQueue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宋体" pitchFamily="2" charset="-122"/>
              </a:rPr>
              <a:t>SqQueue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宋体" pitchFamily="2" charset="-122"/>
              </a:rPr>
              <a:t> *&amp;q)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宋体" pitchFamily="2" charset="-122"/>
              </a:rPr>
              <a:t>      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宋体" pitchFamily="2" charset="-122"/>
              </a:rPr>
              <a:t>	free(q);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宋体" pitchFamily="2" charset="-122"/>
              </a:rPr>
              <a:t>      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循环队的基本运算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560" y="980728"/>
            <a:ext cx="8345488" cy="5278760"/>
          </a:xfrm>
        </p:spPr>
        <p:txBody>
          <a:bodyPr/>
          <a:lstStyle/>
          <a:p>
            <a:r>
              <a:rPr lang="en-US" altLang="zh-CN" dirty="0"/>
              <a:t>(3)  </a:t>
            </a:r>
            <a:r>
              <a:rPr lang="zh-CN" altLang="en-US" dirty="0"/>
              <a:t>判断队列是否为空</a:t>
            </a:r>
            <a:r>
              <a:rPr lang="en-US" altLang="zh-CN" dirty="0" err="1"/>
              <a:t>QueueEmpty</a:t>
            </a:r>
            <a:r>
              <a:rPr lang="en-US" altLang="zh-CN" dirty="0"/>
              <a:t>(q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  </a:t>
            </a:r>
            <a:r>
              <a:rPr lang="zh-CN" altLang="en-US" dirty="0"/>
              <a:t>若队列</a:t>
            </a:r>
            <a:r>
              <a:rPr lang="en-US" altLang="zh-CN" dirty="0"/>
              <a:t>q</a:t>
            </a:r>
            <a:r>
              <a:rPr lang="zh-CN" altLang="en-US" dirty="0"/>
              <a:t>满足</a:t>
            </a:r>
            <a:r>
              <a:rPr lang="en-US" altLang="zh-CN" dirty="0"/>
              <a:t>q-&gt;front==q-&gt;rear</a:t>
            </a:r>
            <a:r>
              <a:rPr lang="zh-CN" altLang="en-US" dirty="0"/>
              <a:t>条件</a:t>
            </a:r>
            <a:r>
              <a:rPr lang="en-US" altLang="zh-CN" dirty="0"/>
              <a:t>,</a:t>
            </a:r>
            <a:r>
              <a:rPr lang="zh-CN" altLang="en-US" dirty="0"/>
              <a:t>则返回</a:t>
            </a:r>
            <a:r>
              <a:rPr lang="en-US" altLang="zh-CN" dirty="0"/>
              <a:t>1</a:t>
            </a:r>
            <a:r>
              <a:rPr lang="zh-CN" altLang="en-US" dirty="0"/>
              <a:t>；否则返回</a:t>
            </a:r>
            <a:r>
              <a:rPr lang="en-US" altLang="zh-CN" dirty="0"/>
              <a:t>0</a:t>
            </a:r>
            <a:r>
              <a:rPr lang="zh-CN" altLang="en-US" dirty="0"/>
              <a:t>。对应算法如下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宋体" pitchFamily="2" charset="-122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宋体" pitchFamily="2" charset="-122"/>
              </a:rPr>
              <a:t>QueueEmpty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宋体" pitchFamily="2" charset="-122"/>
              </a:rPr>
              <a:t>SqQueue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宋体" pitchFamily="2" charset="-122"/>
              </a:rPr>
              <a:t> *q)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宋体" pitchFamily="2" charset="-122"/>
              </a:rPr>
              <a:t>    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宋体" pitchFamily="2" charset="-122"/>
              </a:rPr>
              <a:t>	return(q-&gt;front==q-&gt;rear);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宋体" pitchFamily="2" charset="-122"/>
              </a:rPr>
              <a:t>    }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循环队的基本运算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560" y="980728"/>
            <a:ext cx="8345488" cy="5278760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(4)  </a:t>
            </a:r>
            <a:r>
              <a:rPr lang="zh-CN" altLang="en-US" dirty="0"/>
              <a:t>入队列</a:t>
            </a:r>
            <a:r>
              <a:rPr lang="en-US" altLang="zh-CN" dirty="0" err="1"/>
              <a:t>enQueue</a:t>
            </a:r>
            <a:r>
              <a:rPr lang="en-US" altLang="zh-CN" dirty="0"/>
              <a:t>(</a:t>
            </a:r>
            <a:r>
              <a:rPr lang="en-US" altLang="zh-CN" dirty="0" err="1"/>
              <a:t>q,e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 </a:t>
            </a:r>
            <a:r>
              <a:rPr lang="zh-CN" altLang="en-US" dirty="0"/>
              <a:t>在队列不满的条件下</a:t>
            </a:r>
            <a:r>
              <a:rPr lang="en-US" altLang="zh-CN" dirty="0"/>
              <a:t>,</a:t>
            </a:r>
            <a:r>
              <a:rPr lang="zh-CN" altLang="en-US" dirty="0"/>
              <a:t>先将队尾指针</a:t>
            </a:r>
            <a:r>
              <a:rPr lang="en-US" altLang="zh-CN" dirty="0"/>
              <a:t>rear</a:t>
            </a:r>
            <a:r>
              <a:rPr lang="zh-CN" altLang="en-US" dirty="0"/>
              <a:t>循环增</a:t>
            </a:r>
            <a:r>
              <a:rPr lang="en-US" altLang="zh-CN" dirty="0"/>
              <a:t>1,</a:t>
            </a:r>
            <a:r>
              <a:rPr lang="zh-CN" altLang="en-US" dirty="0"/>
              <a:t>然后将元素添加到该位置。对应算法如下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enQueue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SqQueue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*&amp;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q,ElemType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e)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 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	if ((q-&gt;rear+1)%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MaxSize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==q-&gt;front)  </a:t>
            </a:r>
            <a:r>
              <a:rPr lang="en-US" altLang="zh-CN" sz="2400" b="1" dirty="0">
                <a:solidFill>
                  <a:srgbClr val="2F852B"/>
                </a:solidFill>
                <a:latin typeface="+mj-lt"/>
              </a:rPr>
              <a:t>/*</a:t>
            </a:r>
            <a:r>
              <a:rPr lang="zh-CN" altLang="en-US" sz="2400" b="1" dirty="0">
                <a:solidFill>
                  <a:srgbClr val="2F852B"/>
                </a:solidFill>
                <a:latin typeface="+mj-lt"/>
              </a:rPr>
              <a:t>队满*</a:t>
            </a:r>
            <a:r>
              <a:rPr lang="en-US" altLang="zh-CN" sz="2400" b="1" dirty="0">
                <a:solidFill>
                  <a:srgbClr val="2F852B"/>
                </a:solidFill>
                <a:latin typeface="+mj-lt"/>
              </a:rPr>
              <a:t>/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		return 0;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	q-&gt;rear=(q-&gt;rear+1)%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MaxSize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	q-&gt;data[q-&gt;rear]=e;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	return 1;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}</a:t>
            </a:r>
            <a:endParaRPr lang="zh-CN" altLang="en-US" sz="2400" b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循环队的基本运算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908720"/>
            <a:ext cx="8345488" cy="5278760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(5)  </a:t>
            </a:r>
            <a:r>
              <a:rPr lang="zh-CN" altLang="en-US" dirty="0"/>
              <a:t>出队列</a:t>
            </a:r>
            <a:r>
              <a:rPr lang="en-US" altLang="zh-CN" dirty="0" err="1"/>
              <a:t>deQueue</a:t>
            </a:r>
            <a:r>
              <a:rPr lang="en-US" altLang="zh-CN" dirty="0"/>
              <a:t>(</a:t>
            </a:r>
            <a:r>
              <a:rPr lang="en-US" altLang="zh-CN" dirty="0" err="1"/>
              <a:t>q,e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/>
              <a:t>在队列</a:t>
            </a:r>
            <a:r>
              <a:rPr lang="en-US" altLang="zh-CN" dirty="0"/>
              <a:t>q</a:t>
            </a:r>
            <a:r>
              <a:rPr lang="zh-CN" altLang="en-US" dirty="0"/>
              <a:t>不为空的条件下</a:t>
            </a:r>
            <a:r>
              <a:rPr lang="en-US" altLang="zh-CN" dirty="0"/>
              <a:t>,</a:t>
            </a:r>
            <a:r>
              <a:rPr lang="zh-CN" altLang="en-US" dirty="0"/>
              <a:t>将队首指针</a:t>
            </a:r>
            <a:r>
              <a:rPr lang="en-US" altLang="zh-CN" dirty="0"/>
              <a:t>front</a:t>
            </a:r>
            <a:r>
              <a:rPr lang="zh-CN" altLang="en-US" dirty="0"/>
              <a:t>循环增</a:t>
            </a:r>
            <a:r>
              <a:rPr lang="en-US" altLang="zh-CN" dirty="0"/>
              <a:t>1,</a:t>
            </a:r>
            <a:r>
              <a:rPr lang="zh-CN" altLang="en-US" dirty="0"/>
              <a:t>并将该位置的元素值赋给</a:t>
            </a:r>
            <a:r>
              <a:rPr lang="en-US" altLang="zh-CN" dirty="0"/>
              <a:t>e</a:t>
            </a:r>
            <a:r>
              <a:rPr lang="zh-CN" altLang="en-US" dirty="0"/>
              <a:t>。对应算法如下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deQueue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SqQueue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*&amp;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q,ElemType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&amp;e)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 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	if (q-&gt;front==q-&gt;rear)  /*</a:t>
            </a:r>
            <a:r>
              <a:rPr lang="zh-CN" altLang="en-US" sz="2400" b="1" dirty="0">
                <a:solidFill>
                  <a:srgbClr val="002060"/>
                </a:solidFill>
                <a:latin typeface="+mj-lt"/>
              </a:rPr>
              <a:t>队空*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/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		return 0;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	q-&gt;front=(q-&gt;front+1)%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MaxSize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	e=q-&gt;data[q-&gt;front];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	return 1;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 }</a:t>
            </a:r>
            <a:endParaRPr lang="zh-CN" altLang="en-US" sz="2400" b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【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思考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】</a:t>
            </a:r>
            <a:r>
              <a:rPr lang="zh-CN" altLang="en-US" dirty="0"/>
              <a:t>上溢现象和假溢出现象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345488" cy="5278760"/>
          </a:xfrm>
        </p:spPr>
        <p:txBody>
          <a:bodyPr/>
          <a:lstStyle/>
          <a:p>
            <a:r>
              <a:rPr lang="zh-CN" altLang="en-US" dirty="0" smtClean="0"/>
              <a:t>什么</a:t>
            </a:r>
            <a:r>
              <a:rPr lang="zh-CN" altLang="en-US" dirty="0"/>
              <a:t>是队列的上溢现象和假溢出现象？解决它们有哪些方法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答</a:t>
            </a:r>
            <a:r>
              <a:rPr lang="en-US" altLang="zh-CN" dirty="0"/>
              <a:t>: </a:t>
            </a:r>
            <a:r>
              <a:rPr lang="zh-CN" altLang="en-US" dirty="0"/>
              <a:t>在队列的顺序存储结构中</a:t>
            </a:r>
            <a:r>
              <a:rPr lang="en-US" altLang="zh-CN" dirty="0"/>
              <a:t>,</a:t>
            </a:r>
            <a:r>
              <a:rPr lang="zh-CN" altLang="en-US" dirty="0"/>
              <a:t>设头指针为</a:t>
            </a:r>
            <a:r>
              <a:rPr lang="en-US" altLang="zh-CN" dirty="0"/>
              <a:t>front,</a:t>
            </a:r>
            <a:r>
              <a:rPr lang="zh-CN" altLang="en-US" dirty="0"/>
              <a:t>队尾指针</a:t>
            </a:r>
            <a:r>
              <a:rPr lang="en-US" altLang="zh-CN" dirty="0"/>
              <a:t>rear,</a:t>
            </a:r>
            <a:r>
              <a:rPr lang="zh-CN" altLang="en-US" dirty="0"/>
              <a:t>队的容量</a:t>
            </a:r>
            <a:r>
              <a:rPr lang="en-US" altLang="zh-CN" dirty="0"/>
              <a:t>(</a:t>
            </a:r>
            <a:r>
              <a:rPr lang="zh-CN" altLang="en-US" dirty="0"/>
              <a:t>存储空间的大小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en-US" altLang="zh-CN" dirty="0" err="1"/>
              <a:t>MaxSize</a:t>
            </a:r>
            <a:r>
              <a:rPr lang="zh-CN" altLang="en-US" dirty="0"/>
              <a:t>。当有元素加入到队列时</a:t>
            </a:r>
            <a:r>
              <a:rPr lang="en-US" altLang="zh-CN" dirty="0"/>
              <a:t>,</a:t>
            </a:r>
            <a:r>
              <a:rPr lang="zh-CN" altLang="en-US" dirty="0"/>
              <a:t>若 </a:t>
            </a:r>
            <a:r>
              <a:rPr lang="en-US" altLang="zh-CN" dirty="0"/>
              <a:t>rear=</a:t>
            </a:r>
            <a:r>
              <a:rPr lang="en-US" altLang="zh-CN" dirty="0" err="1"/>
              <a:t>MaxSize</a:t>
            </a:r>
            <a:r>
              <a:rPr lang="en-US" altLang="zh-CN" dirty="0"/>
              <a:t>(</a:t>
            </a:r>
            <a:r>
              <a:rPr lang="zh-CN" altLang="en-US" dirty="0"/>
              <a:t>初始时</a:t>
            </a:r>
            <a:r>
              <a:rPr lang="en-US" altLang="zh-CN" dirty="0"/>
              <a:t>rear=0)</a:t>
            </a:r>
            <a:r>
              <a:rPr lang="zh-CN" altLang="en-US" dirty="0"/>
              <a:t>则发生队列的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上溢现象</a:t>
            </a:r>
            <a:r>
              <a:rPr lang="en-US" altLang="zh-CN" dirty="0"/>
              <a:t>,</a:t>
            </a:r>
            <a:r>
              <a:rPr lang="zh-CN" altLang="en-US" dirty="0"/>
              <a:t>该元素不能加入队列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  </a:t>
            </a:r>
            <a:r>
              <a:rPr lang="zh-CN" altLang="en-US" dirty="0"/>
              <a:t>特别要注意的是队列的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假溢出</a:t>
            </a:r>
            <a:r>
              <a:rPr lang="zh-CN" altLang="en-US" dirty="0"/>
              <a:t>现象</a:t>
            </a:r>
            <a:r>
              <a:rPr lang="en-US" altLang="zh-CN" dirty="0"/>
              <a:t>:</a:t>
            </a:r>
            <a:r>
              <a:rPr lang="zh-CN" altLang="en-US" dirty="0"/>
              <a:t>队列中还有剩余空间但元素却不能进入队列</a:t>
            </a:r>
            <a:r>
              <a:rPr lang="en-US" altLang="zh-CN" dirty="0"/>
              <a:t>,</a:t>
            </a:r>
            <a:r>
              <a:rPr lang="zh-CN" altLang="en-US" dirty="0"/>
              <a:t>造成这种现象的原因是由于队列的操作方法所致。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解决队列上溢的方法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560" y="1052736"/>
            <a:ext cx="8345488" cy="5278760"/>
          </a:xfrm>
        </p:spPr>
        <p:txBody>
          <a:bodyPr/>
          <a:lstStyle/>
          <a:p>
            <a:r>
              <a:rPr lang="zh-CN" altLang="en-US" dirty="0"/>
              <a:t>解决队列上溢的方法有以下几种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    </a:t>
            </a:r>
            <a:r>
              <a:rPr lang="en-US" altLang="zh-CN" dirty="0"/>
              <a:t>(1) </a:t>
            </a:r>
            <a:r>
              <a:rPr lang="zh-CN" altLang="en-US" dirty="0"/>
              <a:t>建立一个足够大的存储空间</a:t>
            </a:r>
            <a:r>
              <a:rPr lang="en-US" altLang="zh-CN" dirty="0"/>
              <a:t>,</a:t>
            </a:r>
            <a:r>
              <a:rPr lang="zh-CN" altLang="en-US" dirty="0"/>
              <a:t>但这样做会造成空间的使用效率降低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   </a:t>
            </a:r>
            <a:r>
              <a:rPr lang="en-US" altLang="zh-CN" dirty="0"/>
              <a:t>(2)  </a:t>
            </a:r>
            <a:r>
              <a:rPr lang="zh-CN" altLang="en-US" dirty="0"/>
              <a:t>当出现假溢出时可采用以下几种方法</a:t>
            </a:r>
            <a:r>
              <a:rPr lang="en-US" altLang="zh-CN" dirty="0" smtClean="0"/>
              <a:t>: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    </a:t>
            </a:r>
            <a:r>
              <a:rPr lang="en-US" altLang="zh-CN" dirty="0"/>
              <a:t>①</a:t>
            </a:r>
            <a:r>
              <a:rPr lang="zh-CN" altLang="en-US" dirty="0"/>
              <a:t>采用平移元素的方法</a:t>
            </a:r>
            <a:r>
              <a:rPr lang="en-US" altLang="zh-CN" dirty="0"/>
              <a:t>:</a:t>
            </a:r>
            <a:r>
              <a:rPr lang="zh-CN" altLang="en-US" dirty="0"/>
              <a:t>每当队列中加入一个元素时</a:t>
            </a:r>
            <a:r>
              <a:rPr lang="en-US" altLang="zh-CN" dirty="0"/>
              <a:t>,</a:t>
            </a:r>
            <a:r>
              <a:rPr lang="zh-CN" altLang="en-US" dirty="0"/>
              <a:t>队列中已有的元素向队头移动一个位置</a:t>
            </a:r>
            <a:r>
              <a:rPr lang="en-US" altLang="zh-CN" dirty="0"/>
              <a:t>(</a:t>
            </a:r>
            <a:r>
              <a:rPr lang="zh-CN" altLang="en-US" dirty="0"/>
              <a:t>当然要有空闲的空间可供移动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052736"/>
            <a:ext cx="8748464" cy="5278760"/>
          </a:xfrm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en-US" altLang="zh-CN" dirty="0"/>
              <a:t>(5) </a:t>
            </a:r>
            <a:r>
              <a:rPr lang="zh-CN" altLang="en-US" dirty="0"/>
              <a:t>进栈</a:t>
            </a:r>
            <a:r>
              <a:rPr lang="en-US" altLang="zh-CN" dirty="0"/>
              <a:t>Push(&amp;</a:t>
            </a:r>
            <a:r>
              <a:rPr lang="en-US" altLang="zh-CN" dirty="0" err="1"/>
              <a:t>S,e</a:t>
            </a:r>
            <a:r>
              <a:rPr lang="en-US" altLang="zh-CN" dirty="0"/>
              <a:t>):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将元素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e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插入到栈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中作为栈顶元素。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 </a:t>
            </a:r>
            <a:r>
              <a:rPr lang="en-US" altLang="zh-CN" dirty="0"/>
              <a:t>(6) </a:t>
            </a:r>
            <a:r>
              <a:rPr lang="zh-CN" altLang="en-US" dirty="0"/>
              <a:t>出栈</a:t>
            </a:r>
            <a:r>
              <a:rPr lang="en-US" altLang="zh-CN" dirty="0"/>
              <a:t>Pop(&amp;</a:t>
            </a:r>
            <a:r>
              <a:rPr lang="en-US" altLang="zh-CN" dirty="0" err="1"/>
              <a:t>s,&amp;e</a:t>
            </a:r>
            <a:r>
              <a:rPr lang="en-US" altLang="zh-CN" dirty="0"/>
              <a:t>):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从栈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中退出栈顶元素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并将其值赋给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e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。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 </a:t>
            </a:r>
            <a:r>
              <a:rPr lang="en-US" altLang="zh-CN" dirty="0"/>
              <a:t>(7) </a:t>
            </a:r>
            <a:r>
              <a:rPr lang="zh-CN" altLang="en-US" dirty="0"/>
              <a:t>取栈顶元素</a:t>
            </a:r>
            <a:r>
              <a:rPr lang="en-US" altLang="zh-CN" dirty="0" err="1"/>
              <a:t>GetTop</a:t>
            </a:r>
            <a:r>
              <a:rPr lang="en-US" altLang="zh-CN" dirty="0"/>
              <a:t>(</a:t>
            </a:r>
            <a:r>
              <a:rPr lang="en-US" altLang="zh-CN" dirty="0" err="1"/>
              <a:t>s,&amp;e</a:t>
            </a:r>
            <a:r>
              <a:rPr lang="en-US" altLang="zh-CN" dirty="0"/>
              <a:t>):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返回当前的栈顶元素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并将其值赋给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e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。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 </a:t>
            </a:r>
            <a:r>
              <a:rPr lang="en-US" altLang="zh-CN" dirty="0"/>
              <a:t>(8) </a:t>
            </a:r>
            <a:r>
              <a:rPr lang="zh-CN" altLang="en-US" dirty="0"/>
              <a:t>显示栈中元素</a:t>
            </a:r>
            <a:r>
              <a:rPr lang="en-US" altLang="zh-CN" dirty="0" err="1"/>
              <a:t>DispStack</a:t>
            </a:r>
            <a:r>
              <a:rPr lang="en-US" altLang="zh-CN" dirty="0"/>
              <a:t>(s):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从栈顶到栈底顺序显示栈中所有元素。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栈的几种基本运算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解决队列上溢的方法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1124744"/>
            <a:ext cx="8345488" cy="5278760"/>
          </a:xfrm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zh-CN" altLang="en-US" dirty="0"/>
              <a:t>②每当删除一个队头元素时</a:t>
            </a:r>
            <a:r>
              <a:rPr lang="en-US" altLang="zh-CN" dirty="0"/>
              <a:t>,</a:t>
            </a:r>
            <a:r>
              <a:rPr lang="zh-CN" altLang="en-US" dirty="0"/>
              <a:t>则依次移动队中的元素</a:t>
            </a:r>
            <a:r>
              <a:rPr lang="en-US" altLang="zh-CN" dirty="0"/>
              <a:t>,</a:t>
            </a:r>
            <a:r>
              <a:rPr lang="zh-CN" altLang="en-US" dirty="0"/>
              <a:t>始终使</a:t>
            </a:r>
            <a:r>
              <a:rPr lang="en-US" altLang="zh-CN" dirty="0"/>
              <a:t>front</a:t>
            </a:r>
            <a:r>
              <a:rPr lang="zh-CN" altLang="en-US" dirty="0"/>
              <a:t>指针指向队列中的第一个位置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  </a:t>
            </a:r>
            <a:r>
              <a:rPr lang="zh-CN" altLang="en-US" dirty="0"/>
              <a:t>③采用循环队列方式</a:t>
            </a:r>
            <a:r>
              <a:rPr lang="en-US" altLang="zh-CN" dirty="0"/>
              <a:t>:</a:t>
            </a:r>
            <a:r>
              <a:rPr lang="zh-CN" altLang="en-US" dirty="0"/>
              <a:t>把队列看成一个首尾相接的循环队列</a:t>
            </a:r>
            <a:r>
              <a:rPr lang="en-US" altLang="zh-CN" dirty="0"/>
              <a:t>,</a:t>
            </a:r>
            <a:r>
              <a:rPr lang="zh-CN" altLang="en-US" dirty="0"/>
              <a:t>在循环队列上进行插入或删除运算时仍然遵循“先进先出”的原则。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980728"/>
            <a:ext cx="8496944" cy="5278760"/>
          </a:xfrm>
        </p:spPr>
        <p:txBody>
          <a:bodyPr/>
          <a:lstStyle/>
          <a:p>
            <a:r>
              <a:rPr lang="zh-CN" altLang="en-US" dirty="0" smtClean="0"/>
              <a:t>对于</a:t>
            </a:r>
            <a:r>
              <a:rPr lang="zh-CN" altLang="en-US" dirty="0"/>
              <a:t>顺序队列来说</a:t>
            </a:r>
            <a:r>
              <a:rPr lang="en-US" altLang="zh-CN" dirty="0"/>
              <a:t>,</a:t>
            </a:r>
            <a:r>
              <a:rPr lang="zh-CN" altLang="en-US" dirty="0"/>
              <a:t>如果知道队首元素的位置和队列中元素个数</a:t>
            </a:r>
            <a:r>
              <a:rPr lang="en-US" altLang="zh-CN" dirty="0"/>
              <a:t>,</a:t>
            </a:r>
            <a:r>
              <a:rPr lang="zh-CN" altLang="en-US" dirty="0"/>
              <a:t>则队尾元素所在位置显然是可以计算的。也就是说</a:t>
            </a:r>
            <a:r>
              <a:rPr lang="en-US" altLang="zh-CN" dirty="0"/>
              <a:t>,</a:t>
            </a:r>
            <a:r>
              <a:rPr lang="zh-CN" altLang="en-US" dirty="0"/>
              <a:t>可以用队列中元素个数代替队尾指针。编写出这种循环顺序队列的初始化、入队、出队和判空算法。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</a:t>
            </a:r>
            <a:r>
              <a:rPr lang="en-US" altLang="zh-CN" dirty="0"/>
              <a:t>: </a:t>
            </a:r>
            <a:r>
              <a:rPr lang="zh-CN" altLang="en-US" dirty="0"/>
              <a:t>当已知队首元素的位置</a:t>
            </a:r>
            <a:r>
              <a:rPr lang="en-US" altLang="zh-CN" dirty="0"/>
              <a:t>front</a:t>
            </a:r>
            <a:r>
              <a:rPr lang="zh-CN" altLang="en-US" dirty="0"/>
              <a:t>和队列中元素个数</a:t>
            </a:r>
            <a:r>
              <a:rPr lang="en-US" altLang="zh-CN" dirty="0"/>
              <a:t>count</a:t>
            </a:r>
            <a:r>
              <a:rPr lang="zh-CN" altLang="en-US" dirty="0"/>
              <a:t>后</a:t>
            </a:r>
            <a:r>
              <a:rPr lang="en-US" altLang="zh-CN" dirty="0" smtClean="0"/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队空的条件为</a:t>
            </a:r>
            <a:r>
              <a:rPr lang="en-US" altLang="zh-CN" dirty="0"/>
              <a:t>:count==</a:t>
            </a:r>
            <a:r>
              <a:rPr lang="en-US" altLang="zh-CN" dirty="0" smtClean="0"/>
              <a:t>0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队满的条件为</a:t>
            </a:r>
            <a:r>
              <a:rPr lang="en-US" altLang="zh-CN" dirty="0"/>
              <a:t>:count==</a:t>
            </a:r>
            <a:r>
              <a:rPr lang="en-US" altLang="zh-CN" dirty="0" err="1" smtClean="0"/>
              <a:t>MaxSize</a:t>
            </a:r>
            <a:endParaRPr lang="en-US" altLang="zh-CN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计算队尾位置</a:t>
            </a:r>
            <a:r>
              <a:rPr lang="en-US" altLang="zh-CN" dirty="0"/>
              <a:t>rear:	</a:t>
            </a:r>
            <a:endParaRPr lang="en-US" altLang="zh-CN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	   rear=(</a:t>
            </a:r>
            <a:r>
              <a:rPr lang="en-US" altLang="zh-CN" dirty="0" err="1"/>
              <a:t>front+count</a:t>
            </a:r>
            <a:r>
              <a:rPr lang="en-US" altLang="zh-CN" dirty="0"/>
              <a:t>)%</a:t>
            </a:r>
            <a:r>
              <a:rPr lang="en-US" altLang="zh-CN" dirty="0" err="1"/>
              <a:t>MaxSize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560" y="1052736"/>
            <a:ext cx="8345488" cy="5278760"/>
          </a:xfrm>
        </p:spPr>
        <p:txBody>
          <a:bodyPr/>
          <a:lstStyle/>
          <a:p>
            <a:r>
              <a:rPr lang="zh-CN" altLang="en-US" dirty="0"/>
              <a:t>对应的算法如下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  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typedef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struct</a:t>
            </a:r>
            <a:endParaRPr lang="en-US" altLang="zh-CN" sz="2400" b="1" dirty="0">
              <a:solidFill>
                <a:srgbClr val="00206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   {	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ElemType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data[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MaxSize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];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	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front;		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</a:rPr>
              <a:t>队首指针*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/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	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count;		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</a:rPr>
              <a:t>队列中元素个数*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/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   } 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QuType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;		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</a:rPr>
              <a:t>队列类型*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/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052736"/>
            <a:ext cx="8345488" cy="52787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void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InitQu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QuType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*&amp;q)	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   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</a:rPr>
              <a:t>队列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q</a:t>
            </a:r>
            <a:r>
              <a:rPr lang="zh-CN" altLang="en-US" sz="2000" dirty="0">
                <a:solidFill>
                  <a:srgbClr val="2F852B"/>
                </a:solidFill>
                <a:latin typeface="+mj-lt"/>
              </a:rPr>
              <a:t>初始化*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/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	q=(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QuType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*)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malloc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sizeof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QuType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));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	q-&gt;front=0;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	q-&gt;count=0;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}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395536" y="1196752"/>
            <a:ext cx="8915400" cy="4836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EnQu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QuType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*&amp;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q,ElemType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x)	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进队*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   {	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rear;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if (q-&gt;count==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MaxSize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)	 return 0;  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队满上溢出*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else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{    rear=(q-&gt;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front+q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-&gt;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count+MaxSize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)%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MaxSize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                       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求队尾位置*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      rear=(rear+1)%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MaxSize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; 	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队尾位置进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1*/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      q-&gt;data[rear]=x;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      q-&gt;count++;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      return 1;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 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026"/>
          <p:cNvSpPr txBox="1">
            <a:spLocks noChangeArrowheads="1"/>
          </p:cNvSpPr>
          <p:nvPr/>
        </p:nvSpPr>
        <p:spPr bwMode="auto">
          <a:xfrm>
            <a:off x="323528" y="980728"/>
            <a:ext cx="8686800" cy="518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DeQu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QuType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*&amp;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q,ElemType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&amp;x)	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出队*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if (q-&gt;count==0)	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队空下溢出*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     return 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else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{    q-&gt;front=(q-&gt;front+1)%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MaxSize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      x=q-&gt;data[q-&gt;front];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      q-&gt;count--;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      return 1;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}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026"/>
          <p:cNvSpPr txBox="1">
            <a:spLocks noChangeArrowheads="1"/>
          </p:cNvSpPr>
          <p:nvPr/>
        </p:nvSpPr>
        <p:spPr bwMode="auto">
          <a:xfrm>
            <a:off x="827584" y="1772816"/>
            <a:ext cx="54102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QuEmpty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QuType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*q)	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判空*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{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       return(q-&gt;count==0);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3.2.3 </a:t>
            </a:r>
            <a:r>
              <a:rPr lang="zh-CN" altLang="en-US" dirty="0"/>
              <a:t>队列的链式</a:t>
            </a:r>
            <a:r>
              <a:rPr lang="zh-CN" altLang="en-US" dirty="0" smtClean="0"/>
              <a:t>存储及其</a:t>
            </a:r>
            <a:r>
              <a:rPr lang="zh-CN" altLang="en-US" dirty="0"/>
              <a:t>基本运算的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259" y="2132856"/>
            <a:ext cx="8345488" cy="5278760"/>
          </a:xfrm>
        </p:spPr>
        <p:txBody>
          <a:bodyPr/>
          <a:lstStyle/>
          <a:p>
            <a:r>
              <a:rPr lang="zh-CN" altLang="en-US" dirty="0"/>
              <a:t>链队组成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   (1) </a:t>
            </a:r>
            <a:r>
              <a:rPr lang="zh-CN" altLang="en-US" dirty="0"/>
              <a:t>存储队列元素的单链表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(2) </a:t>
            </a:r>
            <a:r>
              <a:rPr lang="zh-CN" altLang="en-US" dirty="0"/>
              <a:t>指向队头和队尾指针的链队头结点 </a:t>
            </a:r>
          </a:p>
        </p:txBody>
      </p:sp>
      <p:pic>
        <p:nvPicPr>
          <p:cNvPr id="4" name="Picture 2" descr="D:\Temp\Internet 临时文件\Content.IE5\4UGXRWJ1\MCj0437797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1439863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593725" y="1255713"/>
          <a:ext cx="8093075" cy="392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8" name="Picture2" r:id="rId3" imgW="4495680" imgH="2181240" progId="Word.Picture.8">
                  <p:embed/>
                </p:oleObj>
              </mc:Choice>
              <mc:Fallback>
                <p:oleObj name="Picture2" r:id="rId3" imgW="4495680" imgH="218124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255713"/>
                        <a:ext cx="8093075" cy="392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438400" y="54102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链列的入队和出队操作示意图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560" y="980728"/>
            <a:ext cx="8345488" cy="5278760"/>
          </a:xfrm>
        </p:spPr>
        <p:txBody>
          <a:bodyPr/>
          <a:lstStyle/>
          <a:p>
            <a:r>
              <a:rPr lang="zh-CN" altLang="en-US" dirty="0"/>
              <a:t>单链表中数据结点类型</a:t>
            </a:r>
            <a:r>
              <a:rPr lang="en-US" altLang="zh-CN" dirty="0" err="1"/>
              <a:t>QNode</a:t>
            </a:r>
            <a:r>
              <a:rPr lang="zh-CN" altLang="en-US" dirty="0"/>
              <a:t>定义如下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typedef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struct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qnode</a:t>
            </a:r>
            <a:endParaRPr lang="en-US" altLang="zh-CN" sz="2400" b="1" kern="1200" dirty="0">
              <a:solidFill>
                <a:srgbClr val="00206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   {	</a:t>
            </a: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ElemType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data;	</a:t>
            </a:r>
            <a:r>
              <a:rPr lang="en-US" altLang="zh-CN" sz="2000" kern="1200" dirty="0">
                <a:solidFill>
                  <a:srgbClr val="2F852B"/>
                </a:solidFill>
                <a:latin typeface="+mj-lt"/>
              </a:rPr>
              <a:t>/*</a:t>
            </a:r>
            <a:r>
              <a:rPr lang="zh-CN" altLang="en-US" sz="2000" kern="1200" dirty="0">
                <a:solidFill>
                  <a:srgbClr val="2F852B"/>
                </a:solidFill>
                <a:latin typeface="+mj-lt"/>
              </a:rPr>
              <a:t>数据元素*</a:t>
            </a:r>
            <a:r>
              <a:rPr lang="en-US" altLang="zh-CN" sz="2000" kern="1200" dirty="0">
                <a:solidFill>
                  <a:srgbClr val="2F852B"/>
                </a:solidFill>
                <a:latin typeface="+mj-lt"/>
              </a:rPr>
              <a:t>/</a:t>
            </a:r>
          </a:p>
          <a:p>
            <a:pPr marL="0" indent="0"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	</a:t>
            </a: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struct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qnode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*next;</a:t>
            </a:r>
          </a:p>
          <a:p>
            <a:pPr marL="0" indent="0"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   } </a:t>
            </a: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QNode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;</a:t>
            </a:r>
          </a:p>
          <a:p>
            <a:r>
              <a:rPr lang="zh-CN" altLang="en-US" dirty="0"/>
              <a:t>链队中头结点类型</a:t>
            </a:r>
            <a:r>
              <a:rPr lang="en-US" altLang="zh-CN" dirty="0" err="1"/>
              <a:t>LiQueue</a:t>
            </a:r>
            <a:r>
              <a:rPr lang="zh-CN" altLang="en-US" dirty="0"/>
              <a:t>定义如下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typedef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struct</a:t>
            </a:r>
            <a:endParaRPr lang="en-US" altLang="zh-CN" sz="2400" b="1" kern="1200" dirty="0">
              <a:solidFill>
                <a:srgbClr val="00206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{     </a:t>
            </a: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QNode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*front;	</a:t>
            </a:r>
            <a:r>
              <a:rPr lang="en-US" altLang="zh-CN" sz="2000" kern="1200" dirty="0">
                <a:solidFill>
                  <a:srgbClr val="2F852B"/>
                </a:solidFill>
                <a:latin typeface="+mj-lt"/>
              </a:rPr>
              <a:t>/*</a:t>
            </a:r>
            <a:r>
              <a:rPr lang="zh-CN" altLang="en-US" sz="2000" kern="1200" dirty="0">
                <a:solidFill>
                  <a:srgbClr val="2F852B"/>
                </a:solidFill>
                <a:latin typeface="+mj-lt"/>
              </a:rPr>
              <a:t>指向单链表队头结点*</a:t>
            </a:r>
            <a:r>
              <a:rPr lang="en-US" altLang="zh-CN" sz="2000" kern="1200" dirty="0">
                <a:solidFill>
                  <a:srgbClr val="2F852B"/>
                </a:solidFill>
                <a:latin typeface="+mj-lt"/>
              </a:rPr>
              <a:t>/</a:t>
            </a:r>
          </a:p>
          <a:p>
            <a:pPr marL="0" indent="0"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      </a:t>
            </a: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QNode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*rear; 	</a:t>
            </a:r>
            <a:r>
              <a:rPr lang="en-US" altLang="zh-CN" sz="2000" kern="1200" dirty="0">
                <a:solidFill>
                  <a:srgbClr val="2F852B"/>
                </a:solidFill>
                <a:latin typeface="+mj-lt"/>
              </a:rPr>
              <a:t>/*</a:t>
            </a:r>
            <a:r>
              <a:rPr lang="zh-CN" altLang="en-US" sz="2000" kern="1200" dirty="0">
                <a:solidFill>
                  <a:srgbClr val="2F852B"/>
                </a:solidFill>
                <a:latin typeface="+mj-lt"/>
              </a:rPr>
              <a:t>指向单链表队尾结点*</a:t>
            </a:r>
            <a:r>
              <a:rPr lang="en-US" altLang="zh-CN" sz="2000" kern="1200" dirty="0">
                <a:solidFill>
                  <a:srgbClr val="2F852B"/>
                </a:solidFill>
                <a:latin typeface="+mj-lt"/>
              </a:rPr>
              <a:t>/</a:t>
            </a:r>
          </a:p>
          <a:p>
            <a:pPr marL="0" indent="0"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 } </a:t>
            </a: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LiQueue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;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536" y="1124744"/>
            <a:ext cx="8345488" cy="5278760"/>
          </a:xfrm>
        </p:spPr>
        <p:txBody>
          <a:bodyPr/>
          <a:lstStyle/>
          <a:p>
            <a:r>
              <a:rPr lang="zh-CN" altLang="en-US" dirty="0"/>
              <a:t>假设栈的元素个数最大不超过正整数</a:t>
            </a:r>
            <a:r>
              <a:rPr lang="en-US" altLang="zh-CN" dirty="0" err="1"/>
              <a:t>MaxSize</a:t>
            </a:r>
            <a:r>
              <a:rPr lang="en-US" altLang="zh-CN" dirty="0"/>
              <a:t>,</a:t>
            </a:r>
            <a:r>
              <a:rPr lang="zh-CN" altLang="en-US" dirty="0"/>
              <a:t>所有的元素都具有同一数据类型</a:t>
            </a:r>
            <a:r>
              <a:rPr lang="en-US" altLang="zh-CN" dirty="0" err="1"/>
              <a:t>ElemType</a:t>
            </a:r>
            <a:r>
              <a:rPr lang="en-US" altLang="zh-CN" dirty="0"/>
              <a:t>,</a:t>
            </a:r>
            <a:r>
              <a:rPr lang="zh-CN" altLang="en-US" dirty="0"/>
              <a:t>则可用下列方式来定义栈类型</a:t>
            </a:r>
            <a:r>
              <a:rPr lang="en-US" altLang="zh-CN" dirty="0" err="1"/>
              <a:t>SqStack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sz="2500" b="1" dirty="0" err="1">
                <a:solidFill>
                  <a:srgbClr val="002060"/>
                </a:solidFill>
                <a:latin typeface="+mj-lt"/>
              </a:rPr>
              <a:t>typedef</a:t>
            </a:r>
            <a:r>
              <a:rPr lang="en-US" altLang="zh-CN" sz="25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altLang="zh-CN" sz="2500" b="1" dirty="0" err="1">
                <a:solidFill>
                  <a:srgbClr val="002060"/>
                </a:solidFill>
                <a:latin typeface="+mj-lt"/>
              </a:rPr>
              <a:t>struct</a:t>
            </a:r>
            <a:r>
              <a:rPr lang="en-US" altLang="zh-CN" sz="2500" b="1" dirty="0">
                <a:solidFill>
                  <a:srgbClr val="002060"/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altLang="zh-CN" sz="2500" b="1" dirty="0">
                <a:solidFill>
                  <a:srgbClr val="002060"/>
                </a:solidFill>
                <a:latin typeface="+mj-lt"/>
              </a:rPr>
              <a:t>    {	</a:t>
            </a:r>
            <a:r>
              <a:rPr lang="en-US" altLang="zh-CN" sz="2500" b="1" dirty="0" err="1">
                <a:solidFill>
                  <a:srgbClr val="002060"/>
                </a:solidFill>
                <a:latin typeface="+mj-lt"/>
              </a:rPr>
              <a:t>ElemType</a:t>
            </a:r>
            <a:r>
              <a:rPr lang="en-US" altLang="zh-CN" sz="2500" b="1" dirty="0">
                <a:solidFill>
                  <a:srgbClr val="002060"/>
                </a:solidFill>
                <a:latin typeface="+mj-lt"/>
              </a:rPr>
              <a:t> data[</a:t>
            </a:r>
            <a:r>
              <a:rPr lang="en-US" altLang="zh-CN" sz="2500" b="1" dirty="0" err="1">
                <a:solidFill>
                  <a:srgbClr val="002060"/>
                </a:solidFill>
                <a:latin typeface="+mj-lt"/>
              </a:rPr>
              <a:t>MaxSize</a:t>
            </a:r>
            <a:r>
              <a:rPr lang="en-US" altLang="zh-CN" sz="2500" b="1" dirty="0">
                <a:solidFill>
                  <a:srgbClr val="002060"/>
                </a:solidFill>
                <a:latin typeface="+mj-lt"/>
              </a:rPr>
              <a:t>]</a:t>
            </a:r>
            <a:r>
              <a:rPr lang="zh-CN" altLang="en-US" sz="2500" b="1" dirty="0">
                <a:solidFill>
                  <a:srgbClr val="002060"/>
                </a:solidFill>
                <a:latin typeface="+mj-lt"/>
              </a:rPr>
              <a:t>； </a:t>
            </a:r>
          </a:p>
          <a:p>
            <a:pPr marL="0" indent="0">
              <a:buNone/>
            </a:pPr>
            <a:r>
              <a:rPr lang="zh-CN" altLang="en-US" sz="2500" b="1" dirty="0">
                <a:solidFill>
                  <a:srgbClr val="002060"/>
                </a:solidFill>
                <a:latin typeface="+mj-lt"/>
              </a:rPr>
              <a:t>     	</a:t>
            </a:r>
            <a:r>
              <a:rPr lang="en-US" altLang="zh-CN" sz="2500" b="1" dirty="0" err="1">
                <a:solidFill>
                  <a:srgbClr val="002060"/>
                </a:solidFill>
                <a:latin typeface="+mj-lt"/>
              </a:rPr>
              <a:t>int</a:t>
            </a:r>
            <a:r>
              <a:rPr lang="en-US" altLang="zh-CN" sz="2500" b="1" dirty="0">
                <a:solidFill>
                  <a:srgbClr val="002060"/>
                </a:solidFill>
                <a:latin typeface="+mj-lt"/>
              </a:rPr>
              <a:t> top</a:t>
            </a:r>
            <a:r>
              <a:rPr lang="zh-CN" altLang="en-US" sz="2500" b="1" dirty="0">
                <a:solidFill>
                  <a:srgbClr val="002060"/>
                </a:solidFill>
                <a:latin typeface="+mj-lt"/>
              </a:rPr>
              <a:t>；		</a:t>
            </a:r>
            <a:r>
              <a:rPr lang="zh-CN" altLang="en-US" sz="2500" b="1" dirty="0" smtClean="0">
                <a:solidFill>
                  <a:srgbClr val="002060"/>
                </a:solidFill>
                <a:latin typeface="+mj-lt"/>
              </a:rPr>
              <a:t>           </a:t>
            </a:r>
            <a:r>
              <a:rPr lang="en-US" altLang="zh-CN" sz="2000" dirty="0" smtClean="0">
                <a:solidFill>
                  <a:srgbClr val="359430"/>
                </a:solidFill>
                <a:latin typeface="+mj-lt"/>
              </a:rPr>
              <a:t>/*</a:t>
            </a:r>
            <a:r>
              <a:rPr lang="zh-CN" altLang="en-US" sz="2000" dirty="0">
                <a:solidFill>
                  <a:srgbClr val="359430"/>
                </a:solidFill>
                <a:latin typeface="+mj-lt"/>
              </a:rPr>
              <a:t>栈指针*</a:t>
            </a:r>
            <a:r>
              <a:rPr lang="en-US" altLang="zh-CN" sz="2000" dirty="0">
                <a:solidFill>
                  <a:srgbClr val="359430"/>
                </a:solidFill>
                <a:latin typeface="+mj-lt"/>
              </a:rPr>
              <a:t>/</a:t>
            </a:r>
          </a:p>
          <a:p>
            <a:pPr marL="0" indent="0">
              <a:buNone/>
            </a:pPr>
            <a:r>
              <a:rPr lang="en-US" altLang="zh-CN" sz="2500" b="1" dirty="0">
                <a:solidFill>
                  <a:srgbClr val="002060"/>
                </a:solidFill>
                <a:latin typeface="+mj-lt"/>
              </a:rPr>
              <a:t>    } </a:t>
            </a:r>
            <a:r>
              <a:rPr lang="en-US" altLang="zh-CN" sz="2500" b="1" dirty="0" err="1">
                <a:solidFill>
                  <a:srgbClr val="002060"/>
                </a:solidFill>
                <a:latin typeface="+mj-lt"/>
              </a:rPr>
              <a:t>SqStack</a:t>
            </a:r>
            <a:r>
              <a:rPr lang="zh-CN" altLang="en-US" sz="2500" b="1" dirty="0">
                <a:solidFill>
                  <a:srgbClr val="002060"/>
                </a:solidFill>
                <a:latin typeface="+mj-lt"/>
              </a:rPr>
              <a:t>；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</a:t>
            </a:r>
            <a:r>
              <a:rPr lang="zh-CN" altLang="en-US" dirty="0"/>
              <a:t>栈的顺序存储结构及其基本运算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链队的基本运算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980728"/>
            <a:ext cx="8345488" cy="5278760"/>
          </a:xfrm>
        </p:spPr>
        <p:txBody>
          <a:bodyPr/>
          <a:lstStyle/>
          <a:p>
            <a:r>
              <a:rPr lang="en-US" altLang="zh-CN" dirty="0"/>
              <a:t>(1)  </a:t>
            </a:r>
            <a:r>
              <a:rPr lang="zh-CN" altLang="en-US" dirty="0"/>
              <a:t>初始化队列</a:t>
            </a:r>
            <a:r>
              <a:rPr lang="en-US" altLang="zh-CN" dirty="0" err="1"/>
              <a:t>InitQueue</a:t>
            </a:r>
            <a:r>
              <a:rPr lang="en-US" altLang="zh-CN" dirty="0"/>
              <a:t>(q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/>
              <a:t>构造一个空队列</a:t>
            </a:r>
            <a:r>
              <a:rPr lang="en-US" altLang="zh-CN" dirty="0"/>
              <a:t>,</a:t>
            </a:r>
            <a:r>
              <a:rPr lang="zh-CN" altLang="en-US" dirty="0"/>
              <a:t>即只创建一个链队头结点</a:t>
            </a:r>
            <a:r>
              <a:rPr lang="en-US" altLang="zh-CN" dirty="0"/>
              <a:t>,</a:t>
            </a:r>
            <a:r>
              <a:rPr lang="zh-CN" altLang="en-US" dirty="0"/>
              <a:t>其</a:t>
            </a:r>
            <a:r>
              <a:rPr lang="en-US" altLang="zh-CN" dirty="0"/>
              <a:t>front</a:t>
            </a:r>
            <a:r>
              <a:rPr lang="zh-CN" altLang="en-US" dirty="0"/>
              <a:t>和</a:t>
            </a:r>
            <a:r>
              <a:rPr lang="en-US" altLang="zh-CN" dirty="0"/>
              <a:t>rear</a:t>
            </a:r>
            <a:r>
              <a:rPr lang="zh-CN" altLang="en-US" dirty="0"/>
              <a:t>域均置为</a:t>
            </a:r>
            <a:r>
              <a:rPr lang="en-US" altLang="zh-CN" dirty="0"/>
              <a:t>NULL,</a:t>
            </a:r>
            <a:r>
              <a:rPr lang="zh-CN" altLang="en-US" dirty="0"/>
              <a:t>不创建数据元素结点。对应算法如下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void </a:t>
            </a: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InitQueue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(</a:t>
            </a: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LiQueue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*&amp;q)</a:t>
            </a:r>
          </a:p>
          <a:p>
            <a:pPr marL="0" indent="0"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  {</a:t>
            </a:r>
          </a:p>
          <a:p>
            <a:pPr marL="0" indent="0"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        q=(</a:t>
            </a: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LiQueue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*)</a:t>
            </a: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malloc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(</a:t>
            </a: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sizeof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(</a:t>
            </a: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LiQueue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));</a:t>
            </a:r>
          </a:p>
          <a:p>
            <a:pPr marL="0" indent="0"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        q-&gt;front=q-&gt;rear=NULL; </a:t>
            </a:r>
          </a:p>
          <a:p>
            <a:pPr marL="0" indent="0"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 }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链队的基本运算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560" y="908720"/>
            <a:ext cx="8345488" cy="5278760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(2)  </a:t>
            </a:r>
            <a:r>
              <a:rPr lang="zh-CN" altLang="en-US" dirty="0"/>
              <a:t>销毁队列</a:t>
            </a:r>
            <a:r>
              <a:rPr lang="en-US" altLang="zh-CN" dirty="0" err="1"/>
              <a:t>ClearQueue</a:t>
            </a:r>
            <a:r>
              <a:rPr lang="en-US" altLang="zh-CN" dirty="0"/>
              <a:t>(q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释放</a:t>
            </a:r>
            <a:r>
              <a:rPr lang="zh-CN" altLang="en-US" dirty="0"/>
              <a:t>队列占用的存储空间</a:t>
            </a:r>
            <a:r>
              <a:rPr lang="en-US" altLang="zh-CN" dirty="0"/>
              <a:t>,</a:t>
            </a:r>
            <a:r>
              <a:rPr lang="zh-CN" altLang="en-US" dirty="0"/>
              <a:t>包括链队头结点和所有数据结点的存储空间。对应算法如下</a:t>
            </a:r>
            <a:r>
              <a:rPr lang="en-US" altLang="zh-CN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void </a:t>
            </a: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ClearQueue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(</a:t>
            </a: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LiQueue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*&amp;q)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  {	</a:t>
            </a: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QNode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*p=q-&gt;front,*r;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	if (p!=NULL)	</a:t>
            </a:r>
            <a:r>
              <a:rPr lang="en-US" altLang="zh-CN" sz="2400" b="1" kern="1200" dirty="0" smtClean="0">
                <a:solidFill>
                  <a:srgbClr val="002060"/>
                </a:solidFill>
                <a:latin typeface="+mj-lt"/>
              </a:rPr>
              <a:t>                 </a:t>
            </a:r>
            <a:r>
              <a:rPr lang="en-US" altLang="zh-CN" sz="2000" kern="1200" dirty="0" smtClean="0">
                <a:solidFill>
                  <a:srgbClr val="2F852B"/>
                </a:solidFill>
                <a:latin typeface="+mj-lt"/>
              </a:rPr>
              <a:t>/*</a:t>
            </a:r>
            <a:r>
              <a:rPr lang="zh-CN" altLang="en-US" sz="2000" kern="1200" dirty="0">
                <a:solidFill>
                  <a:srgbClr val="2F852B"/>
                </a:solidFill>
                <a:latin typeface="+mj-lt"/>
              </a:rPr>
              <a:t>释放数据结点占用空间*</a:t>
            </a:r>
            <a:r>
              <a:rPr lang="en-US" altLang="zh-CN" sz="2000" kern="1200" dirty="0">
                <a:solidFill>
                  <a:srgbClr val="2F852B"/>
                </a:solidFill>
                <a:latin typeface="+mj-lt"/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	{     r=p-&gt;next;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	       while (r!=NULL)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	       {     free(p);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                         p=</a:t>
            </a: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r;r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=p-&gt;next; </a:t>
            </a:r>
            <a:r>
              <a:rPr lang="en-US" altLang="zh-CN" sz="2000" kern="1200" dirty="0">
                <a:solidFill>
                  <a:srgbClr val="2F852B"/>
                </a:solidFill>
                <a:latin typeface="+mj-lt"/>
              </a:rPr>
              <a:t> </a:t>
            </a:r>
            <a:r>
              <a:rPr lang="en-US" altLang="zh-CN" sz="2000" kern="1200" dirty="0" smtClean="0">
                <a:solidFill>
                  <a:srgbClr val="2F852B"/>
                </a:solidFill>
                <a:latin typeface="+mj-lt"/>
              </a:rPr>
              <a:t>   </a:t>
            </a:r>
            <a:r>
              <a:rPr lang="en-US" altLang="zh-CN" sz="2400" b="1" kern="1200" dirty="0" smtClean="0">
                <a:solidFill>
                  <a:srgbClr val="002060"/>
                </a:solidFill>
                <a:latin typeface="+mj-lt"/>
              </a:rPr>
              <a:t>    </a:t>
            </a:r>
            <a:r>
              <a:rPr lang="en-US" altLang="zh-CN" sz="2000" kern="1200" dirty="0" smtClean="0">
                <a:solidFill>
                  <a:srgbClr val="2F852B"/>
                </a:solidFill>
                <a:latin typeface="+mj-lt"/>
              </a:rPr>
              <a:t>/*</a:t>
            </a:r>
            <a:r>
              <a:rPr lang="en-US" altLang="zh-CN" sz="2000" kern="1200" dirty="0">
                <a:solidFill>
                  <a:srgbClr val="2F852B"/>
                </a:solidFill>
                <a:latin typeface="+mj-lt"/>
              </a:rPr>
              <a:t>p</a:t>
            </a:r>
            <a:r>
              <a:rPr lang="zh-CN" altLang="en-US" sz="2000" kern="1200" dirty="0">
                <a:solidFill>
                  <a:srgbClr val="2F852B"/>
                </a:solidFill>
                <a:latin typeface="+mj-lt"/>
              </a:rPr>
              <a:t>和</a:t>
            </a:r>
            <a:r>
              <a:rPr lang="en-US" altLang="zh-CN" sz="2000" kern="1200" dirty="0">
                <a:solidFill>
                  <a:srgbClr val="2F852B"/>
                </a:solidFill>
                <a:latin typeface="+mj-lt"/>
              </a:rPr>
              <a:t>r</a:t>
            </a:r>
            <a:r>
              <a:rPr lang="zh-CN" altLang="en-US" sz="2000" kern="1200" dirty="0">
                <a:solidFill>
                  <a:srgbClr val="2F852B"/>
                </a:solidFill>
                <a:latin typeface="+mj-lt"/>
              </a:rPr>
              <a:t>指针同步后移*</a:t>
            </a:r>
            <a:r>
              <a:rPr lang="en-US" altLang="zh-CN" sz="2000" kern="1200" dirty="0">
                <a:solidFill>
                  <a:srgbClr val="2F852B"/>
                </a:solidFill>
                <a:latin typeface="+mj-lt"/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   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	free(q);		</a:t>
            </a:r>
            <a:r>
              <a:rPr lang="en-US" altLang="zh-CN" sz="2400" b="1" kern="1200" dirty="0" smtClean="0">
                <a:solidFill>
                  <a:srgbClr val="002060"/>
                </a:solidFill>
                <a:latin typeface="+mj-lt"/>
              </a:rPr>
              <a:t>    </a:t>
            </a:r>
            <a:r>
              <a:rPr lang="en-US" altLang="zh-CN" sz="2000" kern="1200" dirty="0" smtClean="0">
                <a:solidFill>
                  <a:srgbClr val="2F852B"/>
                </a:solidFill>
                <a:latin typeface="+mj-lt"/>
              </a:rPr>
              <a:t>/*</a:t>
            </a:r>
            <a:r>
              <a:rPr lang="zh-CN" altLang="en-US" sz="2000" kern="1200" dirty="0">
                <a:solidFill>
                  <a:srgbClr val="2F852B"/>
                </a:solidFill>
                <a:latin typeface="+mj-lt"/>
              </a:rPr>
              <a:t>释放链队结点占用空间*</a:t>
            </a:r>
            <a:r>
              <a:rPr lang="en-US" altLang="zh-CN" sz="2000" kern="1200" dirty="0">
                <a:solidFill>
                  <a:srgbClr val="2F852B"/>
                </a:solidFill>
                <a:latin typeface="+mj-lt"/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 }</a:t>
            </a:r>
            <a:endParaRPr lang="zh-CN" altLang="en-US" sz="2400" b="1" kern="120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链队的基本运算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980728"/>
            <a:ext cx="8345488" cy="5278760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(3)  </a:t>
            </a:r>
            <a:r>
              <a:rPr lang="zh-CN" altLang="en-US" dirty="0"/>
              <a:t>判断队列是否为空</a:t>
            </a:r>
            <a:r>
              <a:rPr lang="en-US" altLang="zh-CN" dirty="0" err="1"/>
              <a:t>QueueEmpty</a:t>
            </a:r>
            <a:r>
              <a:rPr lang="en-US" altLang="zh-CN" dirty="0"/>
              <a:t>(q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/>
              <a:t>若链队结点的</a:t>
            </a:r>
            <a:r>
              <a:rPr lang="en-US" altLang="zh-CN" dirty="0"/>
              <a:t>rear</a:t>
            </a:r>
            <a:r>
              <a:rPr lang="zh-CN" altLang="en-US" dirty="0"/>
              <a:t>域值为</a:t>
            </a:r>
            <a:r>
              <a:rPr lang="en-US" altLang="zh-CN" dirty="0"/>
              <a:t>NULL,</a:t>
            </a:r>
            <a:r>
              <a:rPr lang="zh-CN" altLang="en-US" dirty="0"/>
              <a:t>表示队列为空</a:t>
            </a:r>
            <a:r>
              <a:rPr lang="en-US" altLang="zh-CN" dirty="0"/>
              <a:t>,</a:t>
            </a:r>
            <a:r>
              <a:rPr lang="zh-CN" altLang="en-US" dirty="0"/>
              <a:t>返回</a:t>
            </a:r>
            <a:r>
              <a:rPr lang="en-US" altLang="zh-CN" dirty="0"/>
              <a:t>1</a:t>
            </a:r>
            <a:r>
              <a:rPr lang="zh-CN" altLang="en-US" dirty="0"/>
              <a:t>；否则返回</a:t>
            </a:r>
            <a:r>
              <a:rPr lang="en-US" altLang="zh-CN" dirty="0"/>
              <a:t>0</a:t>
            </a:r>
            <a:r>
              <a:rPr lang="zh-CN" altLang="en-US" dirty="0"/>
              <a:t>。对应算法如下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int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QueueEmpty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(</a:t>
            </a:r>
            <a:r>
              <a:rPr lang="en-US" altLang="zh-CN" sz="2400" b="1" kern="1200" dirty="0" err="1">
                <a:solidFill>
                  <a:srgbClr val="002060"/>
                </a:solidFill>
                <a:latin typeface="+mj-lt"/>
              </a:rPr>
              <a:t>LiQueue</a:t>
            </a: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*q)</a:t>
            </a:r>
          </a:p>
          <a:p>
            <a:pPr marL="0" indent="0"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    {</a:t>
            </a:r>
          </a:p>
          <a:p>
            <a:pPr marL="0" indent="0"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	if (q-&gt;rear==NULL)</a:t>
            </a:r>
          </a:p>
          <a:p>
            <a:pPr marL="0" indent="0"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	      return 1;</a:t>
            </a:r>
          </a:p>
          <a:p>
            <a:pPr marL="0" indent="0"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	else</a:t>
            </a:r>
          </a:p>
          <a:p>
            <a:pPr marL="0" indent="0"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	      return 0;</a:t>
            </a:r>
          </a:p>
          <a:p>
            <a:pPr marL="0" indent="0">
              <a:buNone/>
            </a:pPr>
            <a:r>
              <a:rPr lang="en-US" altLang="zh-CN" sz="2400" b="1" kern="1200" dirty="0">
                <a:solidFill>
                  <a:srgbClr val="002060"/>
                </a:solidFill>
                <a:latin typeface="+mj-lt"/>
              </a:rPr>
              <a:t>     }</a:t>
            </a:r>
            <a:endParaRPr lang="zh-CN" altLang="en-US" sz="2400" b="1" kern="120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链队的基本运算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980728"/>
            <a:ext cx="8345488" cy="5278760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(4)  </a:t>
            </a:r>
            <a:r>
              <a:rPr lang="zh-CN" altLang="en-US" dirty="0"/>
              <a:t>入队列</a:t>
            </a:r>
            <a:r>
              <a:rPr lang="en-US" altLang="zh-CN" dirty="0" err="1"/>
              <a:t>enQueue</a:t>
            </a:r>
            <a:r>
              <a:rPr lang="en-US" altLang="zh-CN" dirty="0"/>
              <a:t>(</a:t>
            </a:r>
            <a:r>
              <a:rPr lang="en-US" altLang="zh-CN" dirty="0" err="1"/>
              <a:t>q,e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/>
              <a:t>创建</a:t>
            </a:r>
            <a:r>
              <a:rPr lang="en-US" altLang="zh-CN" dirty="0"/>
              <a:t>data</a:t>
            </a:r>
            <a:r>
              <a:rPr lang="zh-CN" altLang="en-US" dirty="0"/>
              <a:t>域为</a:t>
            </a:r>
            <a:r>
              <a:rPr lang="en-US" altLang="zh-CN" dirty="0"/>
              <a:t>e</a:t>
            </a:r>
            <a:r>
              <a:rPr lang="zh-CN" altLang="en-US" dirty="0"/>
              <a:t>的数据结点*</a:t>
            </a:r>
            <a:r>
              <a:rPr lang="en-US" altLang="zh-CN" dirty="0"/>
              <a:t>s</a:t>
            </a:r>
            <a:r>
              <a:rPr lang="zh-CN" altLang="en-US" dirty="0"/>
              <a:t>。若原队列为空</a:t>
            </a:r>
            <a:r>
              <a:rPr lang="en-US" altLang="zh-CN" dirty="0"/>
              <a:t>,</a:t>
            </a:r>
            <a:r>
              <a:rPr lang="zh-CN" altLang="en-US" dirty="0"/>
              <a:t>则将链队结点的两个域均指向*</a:t>
            </a:r>
            <a:r>
              <a:rPr lang="en-US" altLang="zh-CN" dirty="0"/>
              <a:t>s</a:t>
            </a:r>
            <a:r>
              <a:rPr lang="zh-CN" altLang="en-US" dirty="0"/>
              <a:t>结点</a:t>
            </a:r>
            <a:r>
              <a:rPr lang="en-US" altLang="zh-CN" dirty="0"/>
              <a:t>,</a:t>
            </a:r>
            <a:r>
              <a:rPr lang="zh-CN" altLang="en-US" dirty="0"/>
              <a:t>否则</a:t>
            </a:r>
            <a:r>
              <a:rPr lang="en-US" altLang="zh-CN" dirty="0"/>
              <a:t>,</a:t>
            </a:r>
            <a:r>
              <a:rPr lang="zh-CN" altLang="en-US" dirty="0"/>
              <a:t>将*</a:t>
            </a:r>
            <a:r>
              <a:rPr lang="en-US" altLang="zh-CN" dirty="0"/>
              <a:t>s</a:t>
            </a:r>
            <a:r>
              <a:rPr lang="zh-CN" altLang="en-US" dirty="0"/>
              <a:t>链到单链表的末尾</a:t>
            </a:r>
            <a:r>
              <a:rPr lang="en-US" altLang="zh-CN" dirty="0"/>
              <a:t>,</a:t>
            </a:r>
            <a:r>
              <a:rPr lang="zh-CN" altLang="en-US" dirty="0"/>
              <a:t>并让链队结点的</a:t>
            </a:r>
            <a:r>
              <a:rPr lang="en-US" altLang="zh-CN" dirty="0"/>
              <a:t>rear</a:t>
            </a:r>
            <a:r>
              <a:rPr lang="zh-CN" altLang="en-US" dirty="0"/>
              <a:t>域指向它。对应算法如下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026"/>
          <p:cNvSpPr txBox="1">
            <a:spLocks noChangeArrowheads="1"/>
          </p:cNvSpPr>
          <p:nvPr/>
        </p:nvSpPr>
        <p:spPr bwMode="auto">
          <a:xfrm>
            <a:off x="419582" y="836712"/>
            <a:ext cx="8686800" cy="564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void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enQueue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LiQueue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*&amp;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q,ElemType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e)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  {  	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QNode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*s;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   	s=(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QNode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*)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malloc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sizeof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QNode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));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s-&gt;data=e;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s-&gt;next=NULL;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   	if (q-&gt;rear==NULL)		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           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若原链队为空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,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新结点是队首结点又是队尾结点*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      q-&gt;front=q-&gt;rear=s;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else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{    q-&gt;rear-&gt;next=s;  	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           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将*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s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结点链到队尾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,rear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指向它*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      q-&gt;rear=s;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 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链队的基本运算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链队的基本运算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1196752"/>
            <a:ext cx="8345488" cy="5278760"/>
          </a:xfrm>
        </p:spPr>
        <p:txBody>
          <a:bodyPr/>
          <a:lstStyle/>
          <a:p>
            <a:r>
              <a:rPr lang="en-US" altLang="zh-CN" dirty="0"/>
              <a:t>(5)  </a:t>
            </a:r>
            <a:r>
              <a:rPr lang="zh-CN" altLang="en-US" dirty="0"/>
              <a:t>出队列</a:t>
            </a:r>
            <a:r>
              <a:rPr lang="en-US" altLang="zh-CN" dirty="0" err="1"/>
              <a:t>deQueue</a:t>
            </a:r>
            <a:r>
              <a:rPr lang="en-US" altLang="zh-CN" dirty="0"/>
              <a:t>(</a:t>
            </a:r>
            <a:r>
              <a:rPr lang="en-US" altLang="zh-CN" dirty="0" err="1"/>
              <a:t>q,e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/>
              <a:t>若原队列不为空</a:t>
            </a:r>
            <a:r>
              <a:rPr lang="en-US" altLang="zh-CN" dirty="0"/>
              <a:t>,</a:t>
            </a:r>
            <a:r>
              <a:rPr lang="zh-CN" altLang="en-US" dirty="0"/>
              <a:t>则将第一个数据结点的</a:t>
            </a:r>
            <a:r>
              <a:rPr lang="en-US" altLang="zh-CN" dirty="0"/>
              <a:t>data</a:t>
            </a:r>
            <a:r>
              <a:rPr lang="zh-CN" altLang="en-US" dirty="0"/>
              <a:t>域值赋给</a:t>
            </a:r>
            <a:r>
              <a:rPr lang="en-US" altLang="zh-CN" dirty="0"/>
              <a:t>e,</a:t>
            </a:r>
            <a:r>
              <a:rPr lang="zh-CN" altLang="en-US" dirty="0"/>
              <a:t>并删除之。若出队之前队列中只有一个结点</a:t>
            </a:r>
            <a:r>
              <a:rPr lang="en-US" altLang="zh-CN" dirty="0"/>
              <a:t>,</a:t>
            </a:r>
            <a:r>
              <a:rPr lang="zh-CN" altLang="en-US" dirty="0"/>
              <a:t>则需将链队结点的两个域均置为</a:t>
            </a:r>
            <a:r>
              <a:rPr lang="en-US" altLang="zh-CN" dirty="0"/>
              <a:t>NULL,</a:t>
            </a:r>
            <a:r>
              <a:rPr lang="zh-CN" altLang="en-US" dirty="0"/>
              <a:t>表示队列已为空。对应的算法如下</a:t>
            </a:r>
            <a:r>
              <a:rPr lang="en-US" altLang="zh-CN" dirty="0"/>
              <a:t>: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304800" y="889000"/>
            <a:ext cx="8001000" cy="518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deQueue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LiQueue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*&amp;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q,ElemType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&amp;e)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   {	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QNode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*t;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if (q-&gt;rear==NULL) return 0; </a:t>
            </a:r>
            <a:r>
              <a:rPr lang="en-US" altLang="zh-CN" sz="2000" dirty="0" smtClean="0">
                <a:solidFill>
                  <a:srgbClr val="2F852B"/>
                </a:solidFill>
                <a:latin typeface="+mj-lt"/>
                <a:ea typeface="+mn-ea"/>
              </a:rPr>
              <a:t>           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队列为空*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t=q-&gt;front;		</a:t>
            </a:r>
            <a:r>
              <a:rPr lang="en-US" altLang="zh-CN" sz="2400" b="1" dirty="0" smtClean="0">
                <a:solidFill>
                  <a:srgbClr val="002060"/>
                </a:solidFill>
                <a:latin typeface="+mj-lt"/>
                <a:ea typeface="+mn-ea"/>
              </a:rPr>
              <a:t>       </a:t>
            </a:r>
            <a:r>
              <a:rPr lang="en-US" altLang="zh-CN" sz="2000" dirty="0" smtClean="0">
                <a:solidFill>
                  <a:srgbClr val="2F852B"/>
                </a:solidFill>
                <a:latin typeface="+mj-lt"/>
                <a:ea typeface="+mn-ea"/>
              </a:rPr>
              <a:t>/*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t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指向第一个数据结点*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if (q-&gt;front==q-&gt;rear) 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	</a:t>
            </a:r>
            <a:r>
              <a:rPr lang="en-US" altLang="zh-CN" sz="2400" b="1" dirty="0" smtClean="0">
                <a:solidFill>
                  <a:srgbClr val="002060"/>
                </a:solidFill>
                <a:latin typeface="+mj-lt"/>
                <a:ea typeface="+mn-ea"/>
              </a:rPr>
              <a:t>                         </a:t>
            </a:r>
            <a:r>
              <a:rPr lang="en-US" altLang="zh-CN" sz="2000" dirty="0" smtClean="0">
                <a:solidFill>
                  <a:srgbClr val="2F852B"/>
                </a:solidFill>
                <a:latin typeface="+mj-lt"/>
                <a:ea typeface="+mn-ea"/>
              </a:rPr>
              <a:t>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原链队中只有一个结点时*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     q-&gt;front=q-&gt;rear=NULL;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else	</a:t>
            </a:r>
            <a:r>
              <a:rPr lang="en-US" altLang="zh-CN" sz="2400" b="1" dirty="0" smtClean="0">
                <a:solidFill>
                  <a:srgbClr val="002060"/>
                </a:solidFill>
                <a:latin typeface="+mj-lt"/>
                <a:ea typeface="+mn-ea"/>
              </a:rPr>
              <a:t>                            </a:t>
            </a:r>
            <a:r>
              <a:rPr lang="en-US" altLang="zh-CN" sz="2000" dirty="0" smtClean="0">
                <a:solidFill>
                  <a:srgbClr val="2F852B"/>
                </a:solidFill>
                <a:latin typeface="+mj-lt"/>
                <a:ea typeface="+mn-ea"/>
              </a:rPr>
              <a:t>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原链队中有多个结点时*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     q-&gt;front=q-&gt;front-&gt;next;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e=t-&gt;data;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   	free(t);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	return 1;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 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链队的基本运算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队列是以后学习广度优先搜索以及队列优化</a:t>
            </a:r>
            <a:r>
              <a:rPr lang="en-US" altLang="zh-CN" dirty="0" smtClean="0"/>
              <a:t>Bellman-Ford</a:t>
            </a:r>
            <a:r>
              <a:rPr lang="zh-CN" altLang="en-US" dirty="0" smtClean="0"/>
              <a:t>最短路算法的核心数据结构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021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09600" y="1293813"/>
            <a:ext cx="8077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itchFamily="49" charset="-122"/>
                <a:ea typeface="隶书" pitchFamily="49" charset="-122"/>
              </a:rPr>
              <a:t>本章小结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楷体_GB2312" pitchFamily="49" charset="-122"/>
              </a:rPr>
              <a:t>本章基本学习要点如下</a:t>
            </a:r>
            <a:r>
              <a:rPr kumimoji="1"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楷体_GB2312" pitchFamily="49" charset="-122"/>
              </a:rPr>
              <a:t>理解栈和队列的特性以及它们之间的差异</a:t>
            </a:r>
            <a:r>
              <a:rPr kumimoji="1"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楷体_GB2312" pitchFamily="49" charset="-122"/>
              </a:rPr>
              <a:t>知道在何时使用哪种数据结构。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楷体_GB2312" pitchFamily="49" charset="-122"/>
              </a:rPr>
              <a:t>重点掌握在顺序栈上和链栈上实现栈的基本运算算法</a:t>
            </a:r>
            <a:r>
              <a:rPr kumimoji="1"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楷体_GB2312" pitchFamily="49" charset="-122"/>
              </a:rPr>
              <a:t>注意栈满和栈空的条件。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848600" cy="225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楷体_GB2312" pitchFamily="49" charset="-122"/>
              </a:rPr>
              <a:t>(3) </a:t>
            </a:r>
            <a:r>
              <a:rPr kumimoji="1"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楷体_GB2312" pitchFamily="49" charset="-122"/>
              </a:rPr>
              <a:t>重点掌握在顺序队上和链队上实现队列的基本运算算法</a:t>
            </a:r>
            <a:r>
              <a:rPr kumimoji="1"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楷体_GB2312" pitchFamily="49" charset="-122"/>
              </a:rPr>
              <a:t>注意循环队上队满和队空的条件。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楷体_GB2312" pitchFamily="49" charset="-122"/>
              </a:rPr>
              <a:t>(4) </a:t>
            </a:r>
            <a:r>
              <a:rPr kumimoji="1"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楷体_GB2312" pitchFamily="49" charset="-122"/>
              </a:rPr>
              <a:t>灵活运用栈和队列这两种数据结构解决一些综合应用问题。</a:t>
            </a:r>
            <a:endParaRPr kumimoji="1" lang="zh-CN" altLang="en-US" sz="2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233863"/>
            <a:ext cx="2880320" cy="288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276475" y="2733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638175" y="1581150"/>
          <a:ext cx="7907338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Picture2" r:id="rId3" imgW="3952800" imgH="1714680" progId="Word.Picture.8">
                  <p:embed/>
                </p:oleObj>
              </mc:Choice>
              <mc:Fallback>
                <p:oleObj name="Picture2" r:id="rId3" imgW="3952800" imgH="171468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581150"/>
                        <a:ext cx="7907338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514600" y="52578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顺序栈进栈和出栈示意图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在顺序栈中实现栈的基本运算算法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560" y="980728"/>
            <a:ext cx="8345488" cy="5278760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(1) </a:t>
            </a:r>
            <a:r>
              <a:rPr lang="zh-CN" altLang="en-US" dirty="0"/>
              <a:t>初始化栈</a:t>
            </a:r>
            <a:r>
              <a:rPr lang="en-US" altLang="zh-CN" dirty="0" err="1"/>
              <a:t>initStack</a:t>
            </a:r>
            <a:r>
              <a:rPr lang="en-US" altLang="zh-CN" dirty="0"/>
              <a:t>(&amp;s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   </a:t>
            </a:r>
            <a:r>
              <a:rPr lang="zh-CN" altLang="en-US" dirty="0"/>
              <a:t>建立一个新的空栈</a:t>
            </a:r>
            <a:r>
              <a:rPr lang="en-US" altLang="zh-CN" dirty="0"/>
              <a:t>s,</a:t>
            </a:r>
            <a:r>
              <a:rPr lang="zh-CN" altLang="en-US" dirty="0"/>
              <a:t>实际上是将栈顶指针指向</a:t>
            </a:r>
            <a:r>
              <a:rPr lang="en-US" altLang="zh-CN" dirty="0"/>
              <a:t>-1</a:t>
            </a:r>
            <a:r>
              <a:rPr lang="zh-CN" altLang="en-US" dirty="0"/>
              <a:t>即可。对应算法如下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     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void 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InitStack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SqStack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*&amp;s)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 {     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s=(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SqStack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*)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malloc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sizeof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SqStack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));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        s-&gt;top=-1;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 } </a:t>
            </a:r>
            <a:endParaRPr lang="zh-CN" altLang="en-US" sz="2400" b="1" dirty="0">
              <a:solidFill>
                <a:srgbClr val="B4004D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在顺序栈中实现栈的基本运算算法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1052736"/>
            <a:ext cx="8345488" cy="5278760"/>
          </a:xfrm>
        </p:spPr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销毁栈</a:t>
            </a:r>
            <a:r>
              <a:rPr lang="en-US" altLang="zh-CN" dirty="0" err="1"/>
              <a:t>ClearStack</a:t>
            </a:r>
            <a:r>
              <a:rPr lang="en-US" altLang="zh-CN" dirty="0"/>
              <a:t>(&amp;s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释放</a:t>
            </a:r>
            <a:r>
              <a:rPr lang="zh-CN" altLang="en-US" dirty="0"/>
              <a:t>栈</a:t>
            </a:r>
            <a:r>
              <a:rPr lang="en-US" altLang="zh-CN" dirty="0"/>
              <a:t>s</a:t>
            </a:r>
            <a:r>
              <a:rPr lang="zh-CN" altLang="en-US" dirty="0"/>
              <a:t>占用的存储空间。对应算法如下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void 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ClearStack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SqStack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*&amp;s)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free(s);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}</a:t>
            </a:r>
          </a:p>
          <a:p>
            <a:endParaRPr lang="zh-CN" altLang="en-US" dirty="0"/>
          </a:p>
        </p:txBody>
      </p:sp>
      <p:pic>
        <p:nvPicPr>
          <p:cNvPr id="4" name="Picture 2" descr="D:\Temp\Temporary Internet Files\Content.IE5\RCULP1HP\MCj0383574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3933056"/>
            <a:ext cx="1955055" cy="230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在顺序栈中实现栈的基本运算算法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052736"/>
            <a:ext cx="8345488" cy="5278760"/>
          </a:xfrm>
        </p:spPr>
        <p:txBody>
          <a:bodyPr/>
          <a:lstStyle/>
          <a:p>
            <a:r>
              <a:rPr lang="en-US" altLang="zh-CN" dirty="0"/>
              <a:t>(3) </a:t>
            </a:r>
            <a:r>
              <a:rPr lang="zh-CN" altLang="en-US" dirty="0"/>
              <a:t>求栈的长度</a:t>
            </a:r>
            <a:r>
              <a:rPr lang="en-US" altLang="zh-CN" dirty="0" err="1"/>
              <a:t>StackLength</a:t>
            </a:r>
            <a:r>
              <a:rPr lang="en-US" altLang="zh-CN" dirty="0"/>
              <a:t>(s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返回</a:t>
            </a:r>
            <a:r>
              <a:rPr lang="zh-CN" altLang="en-US" dirty="0"/>
              <a:t>栈</a:t>
            </a:r>
            <a:r>
              <a:rPr lang="en-US" altLang="zh-CN" dirty="0"/>
              <a:t>s</a:t>
            </a:r>
            <a:r>
              <a:rPr lang="zh-CN" altLang="en-US" dirty="0"/>
              <a:t>中的元素个数</a:t>
            </a:r>
            <a:r>
              <a:rPr lang="en-US" altLang="zh-CN" dirty="0"/>
              <a:t>,</a:t>
            </a:r>
            <a:r>
              <a:rPr lang="zh-CN" altLang="en-US" dirty="0"/>
              <a:t>即栈指针加</a:t>
            </a:r>
            <a:r>
              <a:rPr lang="en-US" altLang="zh-CN" dirty="0"/>
              <a:t>1</a:t>
            </a:r>
            <a:r>
              <a:rPr lang="zh-CN" altLang="en-US" dirty="0"/>
              <a:t>的结果。对应算法如下</a:t>
            </a:r>
            <a:r>
              <a:rPr lang="en-US" altLang="zh-CN" dirty="0" smtClean="0"/>
              <a:t>:</a:t>
            </a:r>
          </a:p>
          <a:p>
            <a:pPr marL="914400" lvl="2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StackLength</a:t>
            </a:r>
            <a:r>
              <a:rPr lang="en-US" altLang="zh-CN" dirty="0"/>
              <a:t>(</a:t>
            </a:r>
            <a:r>
              <a:rPr lang="en-US" altLang="zh-CN" dirty="0" err="1"/>
              <a:t>SqStack</a:t>
            </a:r>
            <a:r>
              <a:rPr lang="en-US" altLang="zh-CN" dirty="0"/>
              <a:t> *s</a:t>
            </a:r>
            <a:r>
              <a:rPr lang="en-US" altLang="zh-CN" dirty="0" smtClean="0"/>
              <a:t>)</a:t>
            </a:r>
          </a:p>
          <a:p>
            <a:pPr marL="914400" lvl="2" indent="0">
              <a:buNone/>
            </a:pPr>
            <a:r>
              <a:rPr lang="en-US" altLang="zh-CN" dirty="0" smtClean="0"/>
              <a:t>     {</a:t>
            </a:r>
          </a:p>
          <a:p>
            <a:pPr marL="914400" lvl="2" indent="0">
              <a:buNone/>
            </a:pPr>
            <a:r>
              <a:rPr lang="en-US" altLang="zh-CN" dirty="0"/>
              <a:t>	return(s-&gt;top+1</a:t>
            </a:r>
            <a:r>
              <a:rPr lang="en-US" altLang="zh-CN" dirty="0" smtClean="0"/>
              <a:t>);</a:t>
            </a:r>
          </a:p>
          <a:p>
            <a:pPr marL="914400" lvl="2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在顺序栈中实现栈的基本运算算法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1124744"/>
            <a:ext cx="8345488" cy="5278760"/>
          </a:xfrm>
        </p:spPr>
        <p:txBody>
          <a:bodyPr/>
          <a:lstStyle/>
          <a:p>
            <a:r>
              <a:rPr lang="en-US" altLang="zh-CN" dirty="0"/>
              <a:t>(4) </a:t>
            </a:r>
            <a:r>
              <a:rPr lang="zh-CN" altLang="en-US" dirty="0"/>
              <a:t>判断栈是否为空</a:t>
            </a:r>
            <a:r>
              <a:rPr lang="en-US" altLang="zh-CN" dirty="0" err="1"/>
              <a:t>StackEmpty</a:t>
            </a:r>
            <a:r>
              <a:rPr lang="en-US" altLang="zh-CN" dirty="0"/>
              <a:t>(s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     </a:t>
            </a:r>
            <a:r>
              <a:rPr lang="zh-CN" altLang="en-US" dirty="0"/>
              <a:t>栈</a:t>
            </a:r>
            <a:r>
              <a:rPr lang="en-US" altLang="zh-CN" dirty="0"/>
              <a:t>S</a:t>
            </a:r>
            <a:r>
              <a:rPr lang="zh-CN" altLang="en-US" dirty="0"/>
              <a:t>为空的条件是</a:t>
            </a:r>
            <a:r>
              <a:rPr lang="en-US" altLang="zh-CN" dirty="0"/>
              <a:t>s-&gt;top==-1</a:t>
            </a:r>
            <a:r>
              <a:rPr lang="zh-CN" altLang="en-US" dirty="0"/>
              <a:t>。对应算法如下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  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StackEmpty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SqStack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*s)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  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return(s-&gt;top==-1);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  }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在顺序栈中实现栈的基本运算算法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98512" y="980728"/>
            <a:ext cx="8345488" cy="5278760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(5) </a:t>
            </a:r>
            <a:r>
              <a:rPr lang="zh-CN" altLang="en-US" dirty="0"/>
              <a:t>进栈</a:t>
            </a:r>
            <a:r>
              <a:rPr lang="en-US" altLang="zh-CN" dirty="0"/>
              <a:t>Push(&amp;</a:t>
            </a:r>
            <a:r>
              <a:rPr lang="en-US" altLang="zh-CN" dirty="0" err="1"/>
              <a:t>s,e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/>
              <a:t>在栈不满的条件下</a:t>
            </a:r>
            <a:r>
              <a:rPr lang="en-US" altLang="zh-CN" dirty="0"/>
              <a:t>,</a:t>
            </a:r>
            <a:r>
              <a:rPr lang="zh-CN" altLang="en-US" dirty="0"/>
              <a:t>先将栈指针增</a:t>
            </a:r>
            <a:r>
              <a:rPr lang="en-US" altLang="zh-CN" dirty="0"/>
              <a:t>1,</a:t>
            </a:r>
            <a:r>
              <a:rPr lang="zh-CN" altLang="en-US" dirty="0"/>
              <a:t>然后在该位置上插入元素</a:t>
            </a:r>
            <a:r>
              <a:rPr lang="en-US" altLang="zh-CN" dirty="0"/>
              <a:t>e</a:t>
            </a:r>
            <a:r>
              <a:rPr lang="zh-CN" altLang="en-US" dirty="0"/>
              <a:t>。对应算法如下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Push(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SqStack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*&amp;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s,ElemType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e)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{	if (s-&gt;top==MaxSize-1) return 0;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	/*</a:t>
            </a:r>
            <a:r>
              <a:rPr lang="zh-CN" altLang="en-US" sz="2400" b="1" dirty="0">
                <a:solidFill>
                  <a:srgbClr val="B4004D"/>
                </a:solidFill>
                <a:ea typeface="宋体" pitchFamily="2" charset="-122"/>
              </a:rPr>
              <a:t>栈满的情况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,</a:t>
            </a:r>
            <a:r>
              <a:rPr lang="zh-CN" altLang="en-US" sz="2400" b="1" dirty="0">
                <a:solidFill>
                  <a:srgbClr val="B4004D"/>
                </a:solidFill>
                <a:ea typeface="宋体" pitchFamily="2" charset="-122"/>
              </a:rPr>
              <a:t>即栈上溢出*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/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s-&gt;top++;	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      	s-&gt;data[s-&gt;top]=e;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return 1;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}</a:t>
            </a:r>
            <a:endParaRPr lang="zh-CN" altLang="en-US" sz="2400" b="1" dirty="0">
              <a:solidFill>
                <a:srgbClr val="B4004D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在顺序栈中实现栈的基本运算算法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980728"/>
            <a:ext cx="8345488" cy="5278760"/>
          </a:xfrm>
        </p:spPr>
        <p:txBody>
          <a:bodyPr/>
          <a:lstStyle/>
          <a:p>
            <a:r>
              <a:rPr lang="en-US" altLang="zh-CN" dirty="0"/>
              <a:t>(6) </a:t>
            </a:r>
            <a:r>
              <a:rPr lang="zh-CN" altLang="en-US" dirty="0"/>
              <a:t>出栈</a:t>
            </a:r>
            <a:r>
              <a:rPr lang="en-US" altLang="zh-CN" dirty="0"/>
              <a:t>Pop(&amp;</a:t>
            </a:r>
            <a:r>
              <a:rPr lang="en-US" altLang="zh-CN" dirty="0" err="1"/>
              <a:t>s,&amp;e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/>
              <a:t>在栈不为空的条件下</a:t>
            </a:r>
            <a:r>
              <a:rPr lang="en-US" altLang="zh-CN" dirty="0"/>
              <a:t>,</a:t>
            </a:r>
            <a:r>
              <a:rPr lang="zh-CN" altLang="en-US" dirty="0"/>
              <a:t>先将栈顶元素赋给</a:t>
            </a:r>
            <a:r>
              <a:rPr lang="en-US" altLang="zh-CN" dirty="0"/>
              <a:t>e,</a:t>
            </a:r>
            <a:r>
              <a:rPr lang="zh-CN" altLang="en-US" dirty="0"/>
              <a:t>然后将栈指针减</a:t>
            </a:r>
            <a:r>
              <a:rPr lang="en-US" altLang="zh-CN" dirty="0"/>
              <a:t>1</a:t>
            </a:r>
            <a:r>
              <a:rPr lang="zh-CN" altLang="en-US" dirty="0"/>
              <a:t>。对应算法如下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Pop(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SqStack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*&amp;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s,ElemType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&amp;e)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{	if (s-&gt;top==-1) return 0; 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	/*</a:t>
            </a:r>
            <a:r>
              <a:rPr lang="zh-CN" altLang="en-US" sz="2400" b="1" dirty="0">
                <a:solidFill>
                  <a:srgbClr val="B4004D"/>
                </a:solidFill>
                <a:ea typeface="宋体" pitchFamily="2" charset="-122"/>
              </a:rPr>
              <a:t>栈为空的情况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,</a:t>
            </a:r>
            <a:r>
              <a:rPr lang="zh-CN" altLang="en-US" sz="2400" b="1" dirty="0">
                <a:solidFill>
                  <a:srgbClr val="B4004D"/>
                </a:solidFill>
                <a:ea typeface="宋体" pitchFamily="2" charset="-122"/>
              </a:rPr>
              <a:t>即栈下溢出*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/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e=s-&gt;data[s-&gt;top];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s-&gt;top--;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return 1;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} </a:t>
            </a:r>
          </a:p>
          <a:p>
            <a:endParaRPr lang="zh-CN" altLang="en-US" dirty="0"/>
          </a:p>
        </p:txBody>
      </p:sp>
      <p:pic>
        <p:nvPicPr>
          <p:cNvPr id="4" name="Picture 4" descr="D:\Temp\Temporary Internet Files\Content.IE5\51RT335K\MCj0436378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373216"/>
            <a:ext cx="1068379" cy="106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5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栈</a:t>
            </a:r>
            <a:endParaRPr lang="zh-CN" altLang="en-US" sz="5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174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在顺序栈中实现栈的基本运算算法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560" y="980728"/>
            <a:ext cx="8345488" cy="5278760"/>
          </a:xfrm>
        </p:spPr>
        <p:txBody>
          <a:bodyPr/>
          <a:lstStyle/>
          <a:p>
            <a:r>
              <a:rPr lang="en-US" altLang="zh-CN" dirty="0"/>
              <a:t>(7)  </a:t>
            </a:r>
            <a:r>
              <a:rPr lang="zh-CN" altLang="en-US" dirty="0"/>
              <a:t>取栈顶元素</a:t>
            </a:r>
            <a:r>
              <a:rPr lang="en-US" altLang="zh-CN" dirty="0" err="1"/>
              <a:t>GetTop</a:t>
            </a:r>
            <a:r>
              <a:rPr lang="en-US" altLang="zh-CN" dirty="0"/>
              <a:t>(s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栈不为空的条件下</a:t>
            </a:r>
            <a:r>
              <a:rPr lang="en-US" altLang="zh-CN" dirty="0"/>
              <a:t>,</a:t>
            </a:r>
            <a:r>
              <a:rPr lang="zh-CN" altLang="en-US" dirty="0"/>
              <a:t>将栈顶元素赋给</a:t>
            </a:r>
            <a:r>
              <a:rPr lang="en-US" altLang="zh-CN" dirty="0"/>
              <a:t>e</a:t>
            </a:r>
            <a:r>
              <a:rPr lang="zh-CN" altLang="en-US" dirty="0"/>
              <a:t>。对应算法如下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GetTop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SqStack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*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s,ElemType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&amp;e)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if (s-&gt;top==-1)  return 0;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    /*</a:t>
            </a:r>
            <a:r>
              <a:rPr lang="zh-CN" altLang="en-US" sz="2400" b="1" dirty="0">
                <a:solidFill>
                  <a:srgbClr val="B4004D"/>
                </a:solidFill>
                <a:ea typeface="宋体" pitchFamily="2" charset="-122"/>
              </a:rPr>
              <a:t>栈为空的情况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,</a:t>
            </a:r>
            <a:r>
              <a:rPr lang="zh-CN" altLang="en-US" sz="2400" b="1" dirty="0">
                <a:solidFill>
                  <a:srgbClr val="B4004D"/>
                </a:solidFill>
                <a:ea typeface="宋体" pitchFamily="2" charset="-122"/>
              </a:rPr>
              <a:t>即栈下溢出*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/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e=s-&gt;data[s-&gt;top];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return 1;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}</a:t>
            </a:r>
          </a:p>
          <a:p>
            <a:endParaRPr lang="zh-CN" altLang="en-US" dirty="0"/>
          </a:p>
        </p:txBody>
      </p:sp>
      <p:pic>
        <p:nvPicPr>
          <p:cNvPr id="4" name="Picture 4" descr="D:\Temp\Temporary Internet Files\Content.IE5\51RT335K\MCj0436378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21" y="5301208"/>
            <a:ext cx="1068379" cy="106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在顺序栈中实现栈的基本运算算法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560" y="980728"/>
            <a:ext cx="8345488" cy="5278760"/>
          </a:xfrm>
        </p:spPr>
        <p:txBody>
          <a:bodyPr/>
          <a:lstStyle/>
          <a:p>
            <a:r>
              <a:rPr lang="en-US" altLang="zh-CN" dirty="0"/>
              <a:t>(8) </a:t>
            </a:r>
            <a:r>
              <a:rPr lang="zh-CN" altLang="en-US" dirty="0"/>
              <a:t>显示栈中元素</a:t>
            </a:r>
            <a:r>
              <a:rPr lang="en-US" altLang="zh-CN" dirty="0" err="1"/>
              <a:t>DispStack</a:t>
            </a:r>
            <a:r>
              <a:rPr lang="en-US" altLang="zh-CN" dirty="0"/>
              <a:t>(s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/>
              <a:t>从栈顶到栈底顺序显示栈中所有元素。对应算法如下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void 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DispStack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SqStack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*s)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for (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=s-&gt;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top;i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&gt;=0;i--)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      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printf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("%c ",s-&gt;data[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]);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printf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("\n");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}</a:t>
            </a:r>
          </a:p>
          <a:p>
            <a:endParaRPr lang="zh-CN" altLang="en-US" dirty="0"/>
          </a:p>
        </p:txBody>
      </p:sp>
      <p:pic>
        <p:nvPicPr>
          <p:cNvPr id="4" name="Picture 4" descr="D:\Temp\Temporary Internet Files\Content.IE5\51RT335K\MCj0436378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301" y="5445224"/>
            <a:ext cx="1068379" cy="106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767013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532440" cy="682648"/>
          </a:xfrm>
        </p:spPr>
        <p:txBody>
          <a:bodyPr/>
          <a:lstStyle/>
          <a:p>
            <a:r>
              <a:rPr lang="en-US" altLang="zh-CN" dirty="0"/>
              <a:t>3.1.3 </a:t>
            </a:r>
            <a:r>
              <a:rPr lang="zh-CN" altLang="en-US" dirty="0"/>
              <a:t>栈的链式存储结构及其基本运算的实现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345488" cy="5278760"/>
          </a:xfrm>
        </p:spPr>
        <p:txBody>
          <a:bodyPr/>
          <a:lstStyle/>
          <a:p>
            <a:r>
              <a:rPr lang="zh-CN" altLang="en-US" dirty="0"/>
              <a:t>采用链式存储的栈称为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链栈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zh-CN" altLang="en-US" dirty="0"/>
              <a:t>这里采用单链表实现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en-US" dirty="0" smtClean="0"/>
              <a:t>     </a:t>
            </a:r>
            <a:r>
              <a:rPr lang="zh-CN" altLang="en-US" dirty="0"/>
              <a:t>链栈的优点是不存在栈满上溢的情况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我们</a:t>
            </a:r>
            <a:r>
              <a:rPr lang="zh-CN" altLang="en-US" dirty="0"/>
              <a:t>规定栈的所有操作都是在单链表的表头进行的</a:t>
            </a:r>
            <a:r>
              <a:rPr lang="en-US" altLang="zh-CN" dirty="0"/>
              <a:t>,</a:t>
            </a:r>
            <a:r>
              <a:rPr lang="zh-CN" altLang="en-US" dirty="0"/>
              <a:t>下图是头结点为*</a:t>
            </a:r>
            <a:r>
              <a:rPr lang="en-US" altLang="zh-CN" dirty="0" err="1"/>
              <a:t>lhead</a:t>
            </a:r>
            <a:r>
              <a:rPr lang="zh-CN" altLang="en-US" dirty="0"/>
              <a:t>的链栈</a:t>
            </a:r>
            <a:r>
              <a:rPr lang="en-US" altLang="zh-CN" dirty="0"/>
              <a:t>,</a:t>
            </a:r>
            <a:r>
              <a:rPr lang="zh-CN" altLang="en-US" dirty="0"/>
              <a:t>第一个数据结点是栈顶结点</a:t>
            </a:r>
            <a:r>
              <a:rPr lang="en-US" altLang="zh-CN" dirty="0"/>
              <a:t>,</a:t>
            </a:r>
            <a:r>
              <a:rPr lang="zh-CN" altLang="en-US" dirty="0"/>
              <a:t>最后一个结点是栈底结点。栈中元素自栈顶到栈底依次是</a:t>
            </a:r>
            <a:r>
              <a:rPr lang="en-US" altLang="zh-CN" dirty="0"/>
              <a:t>a1</a:t>
            </a:r>
            <a:r>
              <a:rPr lang="zh-CN" altLang="en-US" dirty="0"/>
              <a:t>、</a:t>
            </a:r>
            <a:r>
              <a:rPr lang="en-US" altLang="zh-CN" dirty="0"/>
              <a:t>a2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r>
              <a:rPr lang="zh-CN" altLang="en-US" dirty="0"/>
              <a:t>、</a:t>
            </a:r>
            <a:r>
              <a:rPr lang="en-US" altLang="zh-CN" dirty="0"/>
              <a:t>an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14375" y="2324100"/>
          <a:ext cx="7353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Picture2" r:id="rId3" imgW="3676680" imgH="514440" progId="Word.Picture.8">
                  <p:embed/>
                </p:oleObj>
              </mc:Choice>
              <mc:Fallback>
                <p:oleObj name="Picture2" r:id="rId3" imgW="3676680" imgH="51444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324100"/>
                        <a:ext cx="73533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810000" y="43434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链栈示意图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 descr="D:\Temp\Internet 临时文件\Content.IE5\ONBDT10W\MCj04379900000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766" y="0"/>
            <a:ext cx="181610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560" y="1052736"/>
            <a:ext cx="8345488" cy="5278760"/>
          </a:xfrm>
        </p:spPr>
        <p:txBody>
          <a:bodyPr/>
          <a:lstStyle/>
          <a:p>
            <a:r>
              <a:rPr lang="zh-CN" altLang="en-US" dirty="0"/>
              <a:t> 链栈中数据结点的类型</a:t>
            </a:r>
            <a:r>
              <a:rPr lang="en-US" altLang="zh-CN" dirty="0" err="1"/>
              <a:t>LiStack</a:t>
            </a:r>
            <a:r>
              <a:rPr lang="zh-CN" altLang="en-US" dirty="0"/>
              <a:t>定义如下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sz="2500" b="1" dirty="0" err="1">
                <a:solidFill>
                  <a:srgbClr val="002060"/>
                </a:solidFill>
                <a:latin typeface="+mj-lt"/>
              </a:rPr>
              <a:t>typedef</a:t>
            </a:r>
            <a:r>
              <a:rPr lang="en-US" altLang="zh-CN" sz="25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altLang="zh-CN" sz="2500" b="1" dirty="0" err="1">
                <a:solidFill>
                  <a:srgbClr val="002060"/>
                </a:solidFill>
                <a:latin typeface="+mj-lt"/>
              </a:rPr>
              <a:t>struct</a:t>
            </a:r>
            <a:r>
              <a:rPr lang="en-US" altLang="zh-CN" sz="25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altLang="zh-CN" sz="2500" b="1" dirty="0" err="1">
                <a:solidFill>
                  <a:srgbClr val="002060"/>
                </a:solidFill>
                <a:latin typeface="+mj-lt"/>
              </a:rPr>
              <a:t>linknode</a:t>
            </a:r>
            <a:endParaRPr lang="en-US" altLang="zh-CN" sz="2500" b="1" dirty="0">
              <a:solidFill>
                <a:srgbClr val="00206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sz="2500" b="1" dirty="0">
                <a:solidFill>
                  <a:srgbClr val="002060"/>
                </a:solidFill>
                <a:latin typeface="+mj-lt"/>
              </a:rPr>
              <a:t>     {  	</a:t>
            </a:r>
            <a:r>
              <a:rPr lang="en-US" altLang="zh-CN" sz="2500" b="1" dirty="0" err="1">
                <a:solidFill>
                  <a:srgbClr val="002060"/>
                </a:solidFill>
                <a:latin typeface="+mj-lt"/>
              </a:rPr>
              <a:t>ElemType</a:t>
            </a:r>
            <a:r>
              <a:rPr lang="en-US" altLang="zh-CN" sz="2500" b="1" dirty="0">
                <a:solidFill>
                  <a:srgbClr val="002060"/>
                </a:solidFill>
                <a:latin typeface="+mj-lt"/>
              </a:rPr>
              <a:t> data;		</a:t>
            </a:r>
            <a:r>
              <a:rPr lang="en-US" altLang="zh-CN" sz="2000" dirty="0">
                <a:solidFill>
                  <a:srgbClr val="359430"/>
                </a:solidFill>
                <a:latin typeface="+mj-lt"/>
              </a:rPr>
              <a:t>/*</a:t>
            </a:r>
            <a:r>
              <a:rPr lang="zh-CN" altLang="en-US" sz="2000" dirty="0">
                <a:solidFill>
                  <a:srgbClr val="359430"/>
                </a:solidFill>
                <a:latin typeface="+mj-lt"/>
              </a:rPr>
              <a:t>数据域*</a:t>
            </a:r>
            <a:r>
              <a:rPr lang="en-US" altLang="zh-CN" sz="2000" dirty="0">
                <a:solidFill>
                  <a:srgbClr val="359430"/>
                </a:solidFill>
                <a:latin typeface="+mj-lt"/>
              </a:rPr>
              <a:t>/</a:t>
            </a:r>
          </a:p>
          <a:p>
            <a:pPr marL="0" indent="0">
              <a:buNone/>
            </a:pPr>
            <a:r>
              <a:rPr lang="en-US" altLang="zh-CN" sz="2500" b="1" dirty="0">
                <a:solidFill>
                  <a:srgbClr val="002060"/>
                </a:solidFill>
                <a:latin typeface="+mj-lt"/>
              </a:rPr>
              <a:t>            </a:t>
            </a:r>
            <a:r>
              <a:rPr lang="en-US" altLang="zh-CN" sz="2500" b="1" dirty="0" err="1">
                <a:solidFill>
                  <a:srgbClr val="002060"/>
                </a:solidFill>
                <a:latin typeface="+mj-lt"/>
              </a:rPr>
              <a:t>struct</a:t>
            </a:r>
            <a:r>
              <a:rPr lang="en-US" altLang="zh-CN" sz="25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altLang="zh-CN" sz="2500" b="1" dirty="0" err="1">
                <a:solidFill>
                  <a:srgbClr val="002060"/>
                </a:solidFill>
                <a:latin typeface="+mj-lt"/>
              </a:rPr>
              <a:t>linknode</a:t>
            </a:r>
            <a:r>
              <a:rPr lang="en-US" altLang="zh-CN" sz="2500" b="1" dirty="0">
                <a:solidFill>
                  <a:srgbClr val="002060"/>
                </a:solidFill>
                <a:latin typeface="+mj-lt"/>
              </a:rPr>
              <a:t> *next;	</a:t>
            </a:r>
            <a:r>
              <a:rPr lang="en-US" altLang="zh-CN" sz="2000" dirty="0">
                <a:solidFill>
                  <a:srgbClr val="359430"/>
                </a:solidFill>
                <a:latin typeface="+mj-lt"/>
              </a:rPr>
              <a:t>/*</a:t>
            </a:r>
            <a:r>
              <a:rPr lang="zh-CN" altLang="en-US" sz="2000" dirty="0">
                <a:solidFill>
                  <a:srgbClr val="359430"/>
                </a:solidFill>
                <a:latin typeface="+mj-lt"/>
              </a:rPr>
              <a:t>指针域*</a:t>
            </a:r>
            <a:r>
              <a:rPr lang="en-US" altLang="zh-CN" sz="2000" dirty="0">
                <a:solidFill>
                  <a:srgbClr val="359430"/>
                </a:solidFill>
                <a:latin typeface="+mj-lt"/>
              </a:rPr>
              <a:t>/</a:t>
            </a:r>
          </a:p>
          <a:p>
            <a:pPr marL="0" indent="0">
              <a:buNone/>
            </a:pPr>
            <a:r>
              <a:rPr lang="en-US" altLang="zh-CN" sz="2500" b="1" dirty="0">
                <a:solidFill>
                  <a:srgbClr val="002060"/>
                </a:solidFill>
                <a:latin typeface="+mj-lt"/>
              </a:rPr>
              <a:t>     } </a:t>
            </a:r>
            <a:r>
              <a:rPr lang="en-US" altLang="zh-CN" sz="2500" b="1" dirty="0" err="1">
                <a:solidFill>
                  <a:srgbClr val="002060"/>
                </a:solidFill>
                <a:latin typeface="+mj-lt"/>
              </a:rPr>
              <a:t>LiStack</a:t>
            </a:r>
            <a:r>
              <a:rPr lang="en-US" altLang="zh-CN" sz="2500" b="1" dirty="0">
                <a:solidFill>
                  <a:srgbClr val="002060"/>
                </a:solidFill>
                <a:latin typeface="+mj-lt"/>
              </a:rPr>
              <a:t>;</a:t>
            </a:r>
            <a:endParaRPr lang="zh-CN" altLang="en-US" sz="2500" b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3" name="Group 7"/>
          <p:cNvGrpSpPr>
            <a:grpSpLocks/>
          </p:cNvGrpSpPr>
          <p:nvPr/>
        </p:nvGrpSpPr>
        <p:grpSpPr bwMode="auto">
          <a:xfrm>
            <a:off x="3505200" y="5181600"/>
            <a:ext cx="2286000" cy="457200"/>
            <a:chOff x="2208" y="3264"/>
            <a:chExt cx="1440" cy="288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2832" y="3264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>
              <a:off x="3312" y="3264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^</a:t>
              </a:r>
              <a:endParaRPr kumimoji="1" lang="en-US" altLang="zh-CN" sz="3200" b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>
              <a:off x="2448" y="3393"/>
              <a:ext cx="384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2208" y="326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链栈的基本运算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345488" cy="5278760"/>
          </a:xfrm>
        </p:spPr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初始化栈</a:t>
            </a:r>
            <a:r>
              <a:rPr lang="en-US" altLang="zh-CN" dirty="0" err="1"/>
              <a:t>initStack</a:t>
            </a:r>
            <a:r>
              <a:rPr lang="en-US" altLang="zh-CN" dirty="0"/>
              <a:t>(&amp;s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建立</a:t>
            </a:r>
            <a:r>
              <a:rPr lang="zh-CN" altLang="en-US" dirty="0"/>
              <a:t>一个空栈</a:t>
            </a:r>
            <a:r>
              <a:rPr lang="en-US" altLang="zh-CN" dirty="0"/>
              <a:t>s</a:t>
            </a:r>
            <a:r>
              <a:rPr lang="zh-CN" altLang="en-US" dirty="0"/>
              <a:t>。实际上是创建链栈的头结点</a:t>
            </a:r>
            <a:r>
              <a:rPr lang="en-US" altLang="zh-CN" dirty="0"/>
              <a:t>,</a:t>
            </a:r>
            <a:r>
              <a:rPr lang="zh-CN" altLang="en-US" dirty="0"/>
              <a:t>并将其</a:t>
            </a:r>
            <a:r>
              <a:rPr lang="en-US" altLang="zh-CN" dirty="0"/>
              <a:t>next</a:t>
            </a:r>
            <a:r>
              <a:rPr lang="zh-CN" altLang="en-US" dirty="0"/>
              <a:t>域置为</a:t>
            </a:r>
            <a:r>
              <a:rPr lang="en-US" altLang="zh-CN" dirty="0"/>
              <a:t>NULL</a:t>
            </a:r>
            <a:r>
              <a:rPr lang="zh-CN" altLang="en-US" dirty="0"/>
              <a:t>。对应算法如下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void 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InitStack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LiStack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*&amp;s)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s=(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LiStack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*)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malloc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sizeof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LiStack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));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s-&gt;next=NULL;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}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链栈的基本运算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560" y="980728"/>
            <a:ext cx="8345488" cy="5278760"/>
          </a:xfrm>
        </p:spPr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销毁栈</a:t>
            </a:r>
            <a:r>
              <a:rPr lang="en-US" altLang="zh-CN" dirty="0" err="1"/>
              <a:t>ClearStack</a:t>
            </a:r>
            <a:r>
              <a:rPr lang="en-US" altLang="zh-CN" dirty="0"/>
              <a:t>(&amp;s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释放</a:t>
            </a:r>
            <a:r>
              <a:rPr lang="zh-CN" altLang="en-US" dirty="0"/>
              <a:t>栈</a:t>
            </a:r>
            <a:r>
              <a:rPr lang="en-US" altLang="zh-CN" dirty="0"/>
              <a:t>s</a:t>
            </a:r>
            <a:r>
              <a:rPr lang="zh-CN" altLang="en-US" dirty="0"/>
              <a:t>占用的全部存储空间。对应算法如下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void 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ClearStack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LiStack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*&amp;s)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  {	 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LiStack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*p=s-&gt;next;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 while (p!=NULL)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 { 	free(s);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	s=p;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	p=p-&gt;next;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 }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  }</a:t>
            </a:r>
          </a:p>
          <a:p>
            <a:endParaRPr lang="zh-CN" altLang="en-US" dirty="0"/>
          </a:p>
        </p:txBody>
      </p:sp>
      <p:pic>
        <p:nvPicPr>
          <p:cNvPr id="4" name="Picture 5" descr="D:\Temp\Internet 临时文件\Content.IE5\SGD17WVM\MCj0429803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5" y="152401"/>
            <a:ext cx="1080120" cy="137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链栈的基本运算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560" y="908720"/>
            <a:ext cx="8345488" cy="5278760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(3) </a:t>
            </a:r>
            <a:r>
              <a:rPr lang="zh-CN" altLang="en-US" dirty="0"/>
              <a:t>求栈的长度</a:t>
            </a:r>
            <a:r>
              <a:rPr lang="en-US" altLang="zh-CN" dirty="0" err="1"/>
              <a:t>StackLength</a:t>
            </a:r>
            <a:r>
              <a:rPr lang="en-US" altLang="zh-CN" dirty="0"/>
              <a:t>(s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/>
              <a:t>从第一个数据结点开始扫描单链表</a:t>
            </a:r>
            <a:r>
              <a:rPr lang="en-US" altLang="zh-CN" dirty="0"/>
              <a:t>,</a:t>
            </a:r>
            <a:r>
              <a:rPr lang="zh-CN" altLang="en-US" dirty="0"/>
              <a:t>用</a:t>
            </a:r>
            <a:r>
              <a:rPr lang="en-US" altLang="zh-CN" dirty="0" err="1"/>
              <a:t>i</a:t>
            </a:r>
            <a:r>
              <a:rPr lang="zh-CN" altLang="en-US" dirty="0"/>
              <a:t>记录访问的数据结点个数</a:t>
            </a:r>
            <a:r>
              <a:rPr lang="en-US" altLang="zh-CN" dirty="0"/>
              <a:t>,</a:t>
            </a:r>
            <a:r>
              <a:rPr lang="zh-CN" altLang="en-US" dirty="0"/>
              <a:t>最后返回</a:t>
            </a:r>
            <a:r>
              <a:rPr lang="en-US" altLang="zh-CN" dirty="0" err="1"/>
              <a:t>i</a:t>
            </a:r>
            <a:r>
              <a:rPr lang="zh-CN" altLang="en-US" dirty="0"/>
              <a:t>值。对应算法如下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StackLength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LiStack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*s)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  {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=0;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LiStack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*p;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p=s-&gt;next;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while (p!=NULL)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{     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++;p=p-&gt;next;   }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	return(</a:t>
            </a:r>
            <a:r>
              <a:rPr lang="en-US" altLang="zh-CN" sz="2400" b="1" dirty="0" err="1">
                <a:solidFill>
                  <a:srgbClr val="B4004D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 }</a:t>
            </a:r>
            <a:endParaRPr lang="zh-CN" altLang="en-US" sz="2400" b="1" dirty="0">
              <a:solidFill>
                <a:srgbClr val="B4004D"/>
              </a:solidFill>
              <a:ea typeface="宋体" pitchFamily="2" charset="-122"/>
            </a:endParaRPr>
          </a:p>
        </p:txBody>
      </p:sp>
      <p:pic>
        <p:nvPicPr>
          <p:cNvPr id="4" name="Picture 5" descr="D:\Temp\Internet 临时文件\Content.IE5\SGD17WVM\MCj0429803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5" y="152401"/>
            <a:ext cx="1080120" cy="137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867400" y="48006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629400" y="48006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^</a:t>
            </a:r>
            <a:endParaRPr kumimoji="1" lang="en-US" altLang="zh-CN" sz="32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5257800" y="5005388"/>
            <a:ext cx="609600" cy="0"/>
          </a:xfrm>
          <a:prstGeom prst="line">
            <a:avLst/>
          </a:prstGeom>
          <a:noFill/>
          <a:ln w="28575">
            <a:solidFill>
              <a:srgbClr val="3333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876800" y="4800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链栈的基本运算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0728"/>
            <a:ext cx="8345488" cy="5278760"/>
          </a:xfrm>
        </p:spPr>
        <p:txBody>
          <a:bodyPr/>
          <a:lstStyle/>
          <a:p>
            <a:r>
              <a:rPr lang="en-US" altLang="zh-CN" dirty="0"/>
              <a:t>(4) </a:t>
            </a:r>
            <a:r>
              <a:rPr lang="zh-CN" altLang="en-US" dirty="0"/>
              <a:t>判断栈是否为空</a:t>
            </a:r>
            <a:r>
              <a:rPr lang="en-US" altLang="zh-CN" dirty="0" err="1"/>
              <a:t>StackEmpty</a:t>
            </a:r>
            <a:r>
              <a:rPr lang="en-US" altLang="zh-CN" dirty="0"/>
              <a:t>(s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栈</a:t>
            </a:r>
            <a:r>
              <a:rPr lang="en-US" altLang="zh-CN" dirty="0"/>
              <a:t>S</a:t>
            </a:r>
            <a:r>
              <a:rPr lang="zh-CN" altLang="en-US" dirty="0"/>
              <a:t>为空的条件是</a:t>
            </a:r>
            <a:r>
              <a:rPr lang="en-US" altLang="zh-CN" dirty="0"/>
              <a:t>s-&gt;next==NULL,</a:t>
            </a:r>
            <a:r>
              <a:rPr lang="zh-CN" altLang="en-US" dirty="0"/>
              <a:t>即单链表中没有数据结点。对应算法如下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 </a:t>
            </a:r>
            <a:r>
              <a:rPr lang="en-US" altLang="zh-CN" sz="2400" b="1" dirty="0" err="1">
                <a:solidFill>
                  <a:srgbClr val="B4004D"/>
                </a:solidFill>
                <a:latin typeface="+mj-lt"/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</a:t>
            </a:r>
            <a:r>
              <a:rPr lang="en-US" altLang="zh-CN" sz="2400" b="1" dirty="0" err="1">
                <a:solidFill>
                  <a:srgbClr val="B4004D"/>
                </a:solidFill>
                <a:latin typeface="+mj-lt"/>
                <a:ea typeface="宋体" pitchFamily="2" charset="-122"/>
              </a:rPr>
              <a:t>StackEmpty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B4004D"/>
                </a:solidFill>
                <a:latin typeface="+mj-lt"/>
                <a:ea typeface="宋体" pitchFamily="2" charset="-122"/>
              </a:rPr>
              <a:t>LiStack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*s)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    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	return(s-&gt;next==NULL);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    }</a:t>
            </a:r>
          </a:p>
          <a:p>
            <a:endParaRPr lang="zh-CN" altLang="en-US" dirty="0"/>
          </a:p>
        </p:txBody>
      </p:sp>
      <p:pic>
        <p:nvPicPr>
          <p:cNvPr id="8" name="Picture 5" descr="D:\Temp\Internet 临时文件\Content.IE5\SGD17WVM\MCj0429803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5" y="152401"/>
            <a:ext cx="1080120" cy="137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链栈的基本运算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46992" y="1052736"/>
            <a:ext cx="8345488" cy="5278760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(5) </a:t>
            </a:r>
            <a:r>
              <a:rPr lang="zh-CN" altLang="en-US" dirty="0"/>
              <a:t>进栈</a:t>
            </a:r>
            <a:r>
              <a:rPr lang="en-US" altLang="zh-CN" dirty="0"/>
              <a:t>Push(&amp;</a:t>
            </a:r>
            <a:r>
              <a:rPr lang="en-US" altLang="zh-CN" dirty="0" err="1"/>
              <a:t>s,e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/>
              <a:t>将新数据结点插入到头结点之后。对应算法如下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ea typeface="宋体" pitchFamily="2" charset="-122"/>
              </a:rPr>
              <a:t>     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void Push(</a:t>
            </a:r>
            <a:r>
              <a:rPr lang="en-US" altLang="zh-CN" sz="2400" b="1" dirty="0" err="1">
                <a:solidFill>
                  <a:srgbClr val="B4004D"/>
                </a:solidFill>
                <a:latin typeface="+mj-lt"/>
                <a:ea typeface="宋体" pitchFamily="2" charset="-122"/>
              </a:rPr>
              <a:t>LiStack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*&amp;</a:t>
            </a:r>
            <a:r>
              <a:rPr lang="en-US" altLang="zh-CN" sz="2400" b="1" dirty="0" err="1">
                <a:solidFill>
                  <a:srgbClr val="B4004D"/>
                </a:solidFill>
                <a:latin typeface="+mj-lt"/>
                <a:ea typeface="宋体" pitchFamily="2" charset="-122"/>
              </a:rPr>
              <a:t>s,ElemType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e)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    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   	</a:t>
            </a:r>
            <a:r>
              <a:rPr lang="en-US" altLang="zh-CN" sz="2400" b="1" dirty="0" err="1">
                <a:solidFill>
                  <a:srgbClr val="B4004D"/>
                </a:solidFill>
                <a:latin typeface="+mj-lt"/>
                <a:ea typeface="宋体" pitchFamily="2" charset="-122"/>
              </a:rPr>
              <a:t>LiStack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*p;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	p=(</a:t>
            </a:r>
            <a:r>
              <a:rPr lang="en-US" altLang="zh-CN" sz="2400" b="1" dirty="0" err="1">
                <a:solidFill>
                  <a:srgbClr val="B4004D"/>
                </a:solidFill>
                <a:latin typeface="+mj-lt"/>
                <a:ea typeface="宋体" pitchFamily="2" charset="-122"/>
              </a:rPr>
              <a:t>LiStack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*)</a:t>
            </a:r>
            <a:r>
              <a:rPr lang="en-US" altLang="zh-CN" sz="2400" b="1" dirty="0" err="1">
                <a:solidFill>
                  <a:srgbClr val="B4004D"/>
                </a:solidFill>
                <a:latin typeface="+mj-lt"/>
                <a:ea typeface="宋体" pitchFamily="2" charset="-122"/>
              </a:rPr>
              <a:t>malloc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B4004D"/>
                </a:solidFill>
                <a:latin typeface="+mj-lt"/>
                <a:ea typeface="宋体" pitchFamily="2" charset="-122"/>
              </a:rPr>
              <a:t>sizeof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B4004D"/>
                </a:solidFill>
                <a:latin typeface="+mj-lt"/>
                <a:ea typeface="宋体" pitchFamily="2" charset="-122"/>
              </a:rPr>
              <a:t>LiStack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));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	p-&gt;data=e;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	p-&gt;next=s-&gt;next;  /*</a:t>
            </a:r>
            <a:r>
              <a:rPr lang="zh-CN" altLang="en-US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插入*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p</a:t>
            </a:r>
            <a:r>
              <a:rPr lang="zh-CN" altLang="en-US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结点作为第一个数据结点*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/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	s-&gt;next=p;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    }</a:t>
            </a:r>
            <a:endParaRPr lang="zh-CN" altLang="en-US" sz="2400" b="1" dirty="0">
              <a:solidFill>
                <a:srgbClr val="B4004D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4" name="Picture 5" descr="D:\Temp\Internet 临时文件\Content.IE5\SGD17WVM\MCj0429803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5" y="152401"/>
            <a:ext cx="1080120" cy="137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93098" y="2183160"/>
            <a:ext cx="8305800" cy="609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  <a:ea typeface="华文中宋" pitchFamily="2" charset="-122"/>
              </a:defRPr>
            </a:lvl9pPr>
          </a:lstStyle>
          <a:p>
            <a:endParaRPr lang="en-US" altLang="zh-CN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99592" y="2348880"/>
            <a:ext cx="4902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kumimoji="1" lang="zh-CN" alt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栈</a:t>
            </a:r>
            <a:r>
              <a:rPr kumimoji="1" lang="zh-CN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的定义 </a:t>
            </a:r>
          </a:p>
        </p:txBody>
      </p:sp>
      <p:sp>
        <p:nvSpPr>
          <p:cNvPr id="4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6140" y="3190962"/>
            <a:ext cx="84963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栈</a:t>
            </a:r>
            <a:r>
              <a:rPr kumimoji="1" lang="zh-CN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的顺序存储结构及其基本运算实现</a:t>
            </a:r>
            <a:endParaRPr kumimoji="1"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99592" y="4017223"/>
            <a:ext cx="94551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栈</a:t>
            </a:r>
            <a:r>
              <a:rPr kumimoji="1" lang="zh-CN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的链式存储结构及其基本运算的实现</a:t>
            </a:r>
          </a:p>
        </p:txBody>
      </p:sp>
      <p:sp>
        <p:nvSpPr>
          <p:cNvPr id="6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899592" y="4724400"/>
            <a:ext cx="56261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栈</a:t>
            </a:r>
            <a:r>
              <a:rPr kumimoji="1" lang="zh-CN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的应用例子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99592" y="1633885"/>
            <a:ext cx="20097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3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栈</a:t>
            </a:r>
            <a:r>
              <a:rPr kumimoji="1" lang="zh-CN" alt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链栈的基本运算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980728"/>
            <a:ext cx="8345488" cy="5278760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(6) </a:t>
            </a:r>
            <a:r>
              <a:rPr lang="zh-CN" altLang="en-US" dirty="0"/>
              <a:t>出栈</a:t>
            </a:r>
            <a:r>
              <a:rPr lang="en-US" altLang="zh-CN" dirty="0"/>
              <a:t>Pop(&amp;</a:t>
            </a:r>
            <a:r>
              <a:rPr lang="en-US" altLang="zh-CN" dirty="0" err="1"/>
              <a:t>s,&amp;e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栈不为空的条件下</a:t>
            </a:r>
            <a:r>
              <a:rPr lang="en-US" altLang="zh-CN" dirty="0"/>
              <a:t>,</a:t>
            </a:r>
            <a:r>
              <a:rPr lang="zh-CN" altLang="en-US" dirty="0"/>
              <a:t>将头结点后继数据结点的数据域赋给</a:t>
            </a:r>
            <a:r>
              <a:rPr lang="en-US" altLang="zh-CN" dirty="0"/>
              <a:t>e,</a:t>
            </a:r>
            <a:r>
              <a:rPr lang="zh-CN" altLang="en-US" dirty="0"/>
              <a:t>然后将其删除。对应算法如下</a:t>
            </a:r>
            <a:r>
              <a:rPr lang="en-US" altLang="zh-CN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</a:t>
            </a:r>
            <a:r>
              <a:rPr lang="en-US" altLang="zh-CN" sz="2400" b="1" dirty="0" err="1">
                <a:solidFill>
                  <a:srgbClr val="B4004D"/>
                </a:solidFill>
                <a:latin typeface="+mj-lt"/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Pop(</a:t>
            </a:r>
            <a:r>
              <a:rPr lang="en-US" altLang="zh-CN" sz="2400" b="1" dirty="0" err="1">
                <a:solidFill>
                  <a:srgbClr val="B4004D"/>
                </a:solidFill>
                <a:latin typeface="+mj-lt"/>
                <a:ea typeface="宋体" pitchFamily="2" charset="-122"/>
              </a:rPr>
              <a:t>LiStack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*&amp;</a:t>
            </a:r>
            <a:r>
              <a:rPr lang="en-US" altLang="zh-CN" sz="2400" b="1" dirty="0" err="1">
                <a:solidFill>
                  <a:srgbClr val="B4004D"/>
                </a:solidFill>
                <a:latin typeface="+mj-lt"/>
                <a:ea typeface="宋体" pitchFamily="2" charset="-122"/>
              </a:rPr>
              <a:t>s,ElemType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&amp;e)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   {	</a:t>
            </a:r>
            <a:r>
              <a:rPr lang="en-US" altLang="zh-CN" sz="2400" b="1" dirty="0" err="1">
                <a:solidFill>
                  <a:srgbClr val="B4004D"/>
                </a:solidFill>
                <a:latin typeface="+mj-lt"/>
                <a:ea typeface="宋体" pitchFamily="2" charset="-122"/>
              </a:rPr>
              <a:t>LiStack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*p;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	if (s-&gt;next==NULL)   return 0;  /*</a:t>
            </a:r>
            <a:r>
              <a:rPr lang="zh-CN" altLang="en-US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栈空的情况*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	p=s-&gt;next;	/*p</a:t>
            </a:r>
            <a:r>
              <a:rPr lang="zh-CN" altLang="en-US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指向第一个数据结点*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	e=p-&gt;data;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	s-&gt;next=p-&gt;next;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	free(p);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	return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   }</a:t>
            </a:r>
            <a:endParaRPr lang="zh-CN" altLang="en-US" sz="2400" b="1" dirty="0">
              <a:solidFill>
                <a:srgbClr val="B4004D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4" name="Picture 5" descr="D:\Temp\Internet 临时文件\Content.IE5\SGD17WVM\MCj0429803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5" y="152401"/>
            <a:ext cx="1080120" cy="137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链栈的基本运算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980728"/>
            <a:ext cx="8345488" cy="5278760"/>
          </a:xfrm>
        </p:spPr>
        <p:txBody>
          <a:bodyPr/>
          <a:lstStyle/>
          <a:p>
            <a:r>
              <a:rPr lang="en-US" altLang="zh-CN" dirty="0"/>
              <a:t>(7) </a:t>
            </a:r>
            <a:r>
              <a:rPr lang="zh-CN" altLang="en-US" dirty="0"/>
              <a:t>取栈顶元素</a:t>
            </a:r>
            <a:r>
              <a:rPr lang="en-US" altLang="zh-CN" dirty="0" err="1"/>
              <a:t>GetTop</a:t>
            </a:r>
            <a:r>
              <a:rPr lang="en-US" altLang="zh-CN" dirty="0"/>
              <a:t>(s)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/>
              <a:t>在栈不为空的条件下</a:t>
            </a:r>
            <a:r>
              <a:rPr lang="en-US" altLang="zh-CN" dirty="0"/>
              <a:t>,</a:t>
            </a:r>
            <a:r>
              <a:rPr lang="zh-CN" altLang="en-US" dirty="0"/>
              <a:t>将头结点后继数据结点的数据域赋给</a:t>
            </a:r>
            <a:r>
              <a:rPr lang="en-US" altLang="zh-CN" dirty="0"/>
              <a:t>e</a:t>
            </a:r>
            <a:r>
              <a:rPr lang="zh-CN" altLang="en-US" dirty="0"/>
              <a:t>。对应算法如下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    </a:t>
            </a:r>
            <a:r>
              <a:rPr lang="en-US" altLang="zh-CN" sz="2400" b="1" dirty="0" err="1">
                <a:solidFill>
                  <a:srgbClr val="B4004D"/>
                </a:solidFill>
                <a:latin typeface="+mj-lt"/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</a:t>
            </a:r>
            <a:r>
              <a:rPr lang="en-US" altLang="zh-CN" sz="2400" b="1" dirty="0" err="1">
                <a:solidFill>
                  <a:srgbClr val="B4004D"/>
                </a:solidFill>
                <a:latin typeface="+mj-lt"/>
                <a:ea typeface="宋体" pitchFamily="2" charset="-122"/>
              </a:rPr>
              <a:t>GetTop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B4004D"/>
                </a:solidFill>
                <a:latin typeface="+mj-lt"/>
                <a:ea typeface="宋体" pitchFamily="2" charset="-122"/>
              </a:rPr>
              <a:t>LiStack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*</a:t>
            </a:r>
            <a:r>
              <a:rPr lang="en-US" altLang="zh-CN" sz="2400" b="1" dirty="0" err="1">
                <a:solidFill>
                  <a:srgbClr val="B4004D"/>
                </a:solidFill>
                <a:latin typeface="+mj-lt"/>
                <a:ea typeface="宋体" pitchFamily="2" charset="-122"/>
              </a:rPr>
              <a:t>s,ElemType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&amp;e)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     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	if (s-&gt;next==NULL) return 0;    /*</a:t>
            </a:r>
            <a:r>
              <a:rPr lang="zh-CN" altLang="en-US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栈空的情况*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/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	e=s-&gt;next-&gt;data;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	return 1;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     }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链栈的基本运算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560" y="908720"/>
            <a:ext cx="8345488" cy="5278760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(8) </a:t>
            </a:r>
            <a:r>
              <a:rPr lang="zh-CN" altLang="en-US" dirty="0"/>
              <a:t>显示栈中元素</a:t>
            </a:r>
            <a:r>
              <a:rPr lang="en-US" altLang="zh-CN" dirty="0" err="1"/>
              <a:t>DispStack</a:t>
            </a:r>
            <a:r>
              <a:rPr lang="en-US" altLang="zh-CN" dirty="0"/>
              <a:t>(s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/>
              <a:t>从第一个数据结点开始扫描单链表</a:t>
            </a:r>
            <a:r>
              <a:rPr lang="en-US" altLang="zh-CN" dirty="0"/>
              <a:t>,</a:t>
            </a:r>
            <a:r>
              <a:rPr lang="zh-CN" altLang="en-US" dirty="0"/>
              <a:t>并输出当前访问结点的数据域值。对应算法如下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void </a:t>
            </a:r>
            <a:r>
              <a:rPr lang="en-US" altLang="zh-CN" sz="2400" b="1" dirty="0" err="1">
                <a:solidFill>
                  <a:srgbClr val="B4004D"/>
                </a:solidFill>
                <a:latin typeface="+mj-lt"/>
                <a:ea typeface="宋体" pitchFamily="2" charset="-122"/>
              </a:rPr>
              <a:t>DispStack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rgbClr val="B4004D"/>
                </a:solidFill>
                <a:latin typeface="+mj-lt"/>
                <a:ea typeface="宋体" pitchFamily="2" charset="-122"/>
              </a:rPr>
              <a:t>LiStack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*s)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    {	 </a:t>
            </a:r>
            <a:r>
              <a:rPr lang="en-US" altLang="zh-CN" sz="2400" b="1" dirty="0" err="1">
                <a:solidFill>
                  <a:srgbClr val="B4004D"/>
                </a:solidFill>
                <a:latin typeface="+mj-lt"/>
                <a:ea typeface="宋体" pitchFamily="2" charset="-122"/>
              </a:rPr>
              <a:t>LiStack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*p=s-&gt;next;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	 while (p!=NULL)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	 {	</a:t>
            </a:r>
            <a:r>
              <a:rPr lang="en-US" altLang="zh-CN" sz="2400" b="1" dirty="0" err="1">
                <a:solidFill>
                  <a:srgbClr val="B4004D"/>
                </a:solidFill>
                <a:latin typeface="+mj-lt"/>
                <a:ea typeface="宋体" pitchFamily="2" charset="-122"/>
              </a:rPr>
              <a:t>printf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("%c ",p-&gt;data);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		p=p-&gt;next;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	 }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	 </a:t>
            </a:r>
            <a:r>
              <a:rPr lang="en-US" altLang="zh-CN" sz="2400" b="1" dirty="0" err="1">
                <a:solidFill>
                  <a:srgbClr val="B4004D"/>
                </a:solidFill>
                <a:latin typeface="+mj-lt"/>
                <a:ea typeface="宋体" pitchFamily="2" charset="-122"/>
              </a:rPr>
              <a:t>printf</a:t>
            </a: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("\n");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B4004D"/>
                </a:solidFill>
                <a:latin typeface="+mj-lt"/>
                <a:ea typeface="宋体" pitchFamily="2" charset="-122"/>
              </a:rPr>
              <a:t>     }</a:t>
            </a:r>
            <a:endParaRPr lang="zh-CN" altLang="en-US" sz="2400" b="1" dirty="0">
              <a:solidFill>
                <a:srgbClr val="B4004D"/>
              </a:solidFill>
              <a:latin typeface="+mj-lt"/>
              <a:ea typeface="宋体" pitchFamily="2" charset="-122"/>
            </a:endParaRPr>
          </a:p>
        </p:txBody>
      </p:sp>
      <p:pic>
        <p:nvPicPr>
          <p:cNvPr id="4" name="Picture 5" descr="D:\Temp\Internet 临时文件\Content.IE5\SGD17WVM\MCj0429803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5" y="152401"/>
            <a:ext cx="1080120" cy="137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括号配对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345488" cy="5278760"/>
          </a:xfrm>
        </p:spPr>
        <p:txBody>
          <a:bodyPr/>
          <a:lstStyle/>
          <a:p>
            <a:r>
              <a:rPr lang="zh-CN" altLang="en-US" dirty="0" smtClean="0"/>
              <a:t>假设</a:t>
            </a:r>
            <a:r>
              <a:rPr lang="zh-CN" altLang="en-US" dirty="0"/>
              <a:t>表达式中允许包含三种括号</a:t>
            </a:r>
            <a:r>
              <a:rPr lang="en-US" altLang="zh-CN" dirty="0"/>
              <a:t>:</a:t>
            </a:r>
            <a:r>
              <a:rPr lang="zh-CN" altLang="en-US" dirty="0"/>
              <a:t>圆括号、方括号和大括号。编写一个算法判断表达式中的括号是否正确配对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解</a:t>
            </a:r>
            <a:r>
              <a:rPr lang="en-US" altLang="zh-CN" dirty="0"/>
              <a:t>: </a:t>
            </a:r>
            <a:r>
              <a:rPr lang="zh-CN" altLang="en-US" dirty="0"/>
              <a:t>设置一个括号栈</a:t>
            </a:r>
            <a:r>
              <a:rPr lang="en-US" altLang="zh-CN" dirty="0"/>
              <a:t>,</a:t>
            </a:r>
            <a:r>
              <a:rPr lang="zh-CN" altLang="en-US" dirty="0"/>
              <a:t>扫描表达式：遇到左括号</a:t>
            </a:r>
            <a:r>
              <a:rPr lang="en-US" altLang="zh-CN" dirty="0"/>
              <a:t>(</a:t>
            </a:r>
            <a:r>
              <a:rPr lang="zh-CN" altLang="en-US" dirty="0"/>
              <a:t>包括</a:t>
            </a:r>
            <a:r>
              <a:rPr lang="en-US" altLang="zh-CN" dirty="0"/>
              <a:t>(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和</a:t>
            </a:r>
            <a:r>
              <a:rPr lang="en-US" altLang="zh-CN" dirty="0"/>
              <a:t>{)</a:t>
            </a:r>
            <a:r>
              <a:rPr lang="zh-CN" altLang="en-US" dirty="0"/>
              <a:t>时进栈</a:t>
            </a:r>
            <a:r>
              <a:rPr lang="en-US" altLang="zh-CN" dirty="0"/>
              <a:t>,</a:t>
            </a:r>
            <a:r>
              <a:rPr lang="zh-CN" altLang="en-US" dirty="0"/>
              <a:t>遇到右括号时</a:t>
            </a:r>
            <a:r>
              <a:rPr lang="en-US" altLang="zh-CN" dirty="0"/>
              <a:t>,</a:t>
            </a:r>
            <a:r>
              <a:rPr lang="zh-CN" altLang="en-US" dirty="0"/>
              <a:t>若栈是相匹配的左括号</a:t>
            </a:r>
            <a:r>
              <a:rPr lang="en-US" altLang="zh-CN" dirty="0"/>
              <a:t>,</a:t>
            </a:r>
            <a:r>
              <a:rPr lang="zh-CN" altLang="en-US" dirty="0"/>
              <a:t>则出栈</a:t>
            </a:r>
            <a:r>
              <a:rPr lang="en-US" altLang="zh-CN" dirty="0"/>
              <a:t>,</a:t>
            </a:r>
            <a:r>
              <a:rPr lang="zh-CN" altLang="en-US" dirty="0"/>
              <a:t>否则</a:t>
            </a:r>
            <a:r>
              <a:rPr lang="en-US" altLang="zh-CN" dirty="0"/>
              <a:t>,</a:t>
            </a:r>
            <a:r>
              <a:rPr lang="zh-CN" altLang="en-US" dirty="0"/>
              <a:t>返回</a:t>
            </a:r>
            <a:r>
              <a:rPr lang="en-US" altLang="zh-CN" dirty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/>
              <a:t>若表达式扫描结束</a:t>
            </a:r>
            <a:r>
              <a:rPr lang="en-US" altLang="zh-CN" dirty="0"/>
              <a:t>,</a:t>
            </a:r>
            <a:r>
              <a:rPr lang="zh-CN" altLang="en-US" dirty="0"/>
              <a:t>栈为空</a:t>
            </a:r>
            <a:r>
              <a:rPr lang="en-US" altLang="zh-CN" dirty="0"/>
              <a:t>,</a:t>
            </a:r>
            <a:r>
              <a:rPr lang="zh-CN" altLang="en-US" dirty="0"/>
              <a:t>返回</a:t>
            </a:r>
            <a:r>
              <a:rPr lang="en-US" altLang="zh-CN" dirty="0"/>
              <a:t>1</a:t>
            </a:r>
            <a:r>
              <a:rPr lang="zh-CN" altLang="en-US" dirty="0"/>
              <a:t>表示括号正确匹配</a:t>
            </a:r>
            <a:r>
              <a:rPr lang="en-US" altLang="zh-CN" dirty="0"/>
              <a:t>,</a:t>
            </a:r>
            <a:r>
              <a:rPr lang="zh-CN" altLang="en-US" dirty="0"/>
              <a:t>否则返回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括号配对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908720"/>
            <a:ext cx="8568952" cy="527876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correct(char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exp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[],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    {     char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st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MaxSize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    	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top=-1,i=0,tag=1;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    	 while 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&lt;n &amp;&amp; tag)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    	 {      if 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exp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]=='(' ||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exp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]=='[' ||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exp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]=='{')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     		</a:t>
            </a:r>
            <a:r>
              <a:rPr lang="en-US" altLang="zh-CN" sz="2000" b="1" kern="1200" dirty="0">
                <a:solidFill>
                  <a:srgbClr val="359430"/>
                </a:solidFill>
                <a:latin typeface="+mj-lt"/>
              </a:rPr>
              <a:t>/*</a:t>
            </a:r>
            <a:r>
              <a:rPr lang="zh-CN" altLang="en-US" sz="2000" b="1" kern="1200" dirty="0">
                <a:solidFill>
                  <a:srgbClr val="359430"/>
                </a:solidFill>
                <a:latin typeface="+mj-lt"/>
              </a:rPr>
              <a:t>遇到</a:t>
            </a:r>
            <a:r>
              <a:rPr lang="en-US" altLang="zh-CN" sz="2000" b="1" kern="1200" dirty="0">
                <a:solidFill>
                  <a:srgbClr val="359430"/>
                </a:solidFill>
                <a:latin typeface="+mj-lt"/>
              </a:rPr>
              <a:t>'('</a:t>
            </a:r>
            <a:r>
              <a:rPr lang="zh-CN" altLang="en-US" sz="2000" b="1" kern="1200" dirty="0">
                <a:solidFill>
                  <a:srgbClr val="359430"/>
                </a:solidFill>
                <a:latin typeface="+mj-lt"/>
              </a:rPr>
              <a:t>、</a:t>
            </a:r>
            <a:r>
              <a:rPr lang="en-US" altLang="zh-CN" sz="2000" b="1" kern="1200" dirty="0">
                <a:solidFill>
                  <a:srgbClr val="359430"/>
                </a:solidFill>
                <a:latin typeface="+mj-lt"/>
              </a:rPr>
              <a:t>'['</a:t>
            </a:r>
            <a:r>
              <a:rPr lang="zh-CN" altLang="en-US" sz="2000" b="1" kern="1200" dirty="0">
                <a:solidFill>
                  <a:srgbClr val="359430"/>
                </a:solidFill>
                <a:latin typeface="+mj-lt"/>
              </a:rPr>
              <a:t>或</a:t>
            </a:r>
            <a:r>
              <a:rPr lang="en-US" altLang="zh-CN" sz="2000" b="1" kern="1200" dirty="0">
                <a:solidFill>
                  <a:srgbClr val="359430"/>
                </a:solidFill>
                <a:latin typeface="+mj-lt"/>
              </a:rPr>
              <a:t>'{',</a:t>
            </a:r>
            <a:r>
              <a:rPr lang="zh-CN" altLang="en-US" sz="2000" b="1" kern="1200" dirty="0">
                <a:solidFill>
                  <a:srgbClr val="359430"/>
                </a:solidFill>
                <a:latin typeface="+mj-lt"/>
              </a:rPr>
              <a:t>则将其入栈*</a:t>
            </a:r>
            <a:r>
              <a:rPr lang="en-US" altLang="zh-CN" sz="2000" b="1" kern="1200" dirty="0">
                <a:solidFill>
                  <a:srgbClr val="359430"/>
                </a:solidFill>
                <a:latin typeface="+mj-lt"/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 	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 	               top++;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 	              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st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[top]=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exp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     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                 if 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exp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]==‘)’)  </a:t>
            </a:r>
            <a:endParaRPr lang="en-US" altLang="zh-CN" sz="2400" b="1" dirty="0" smtClean="0">
              <a:solidFill>
                <a:srgbClr val="002060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altLang="zh-CN" sz="2400" b="1" dirty="0" smtClean="0">
                <a:solidFill>
                  <a:srgbClr val="002060"/>
                </a:solidFill>
                <a:latin typeface="+mj-lt"/>
              </a:rPr>
              <a:t>                            </a:t>
            </a:r>
            <a:r>
              <a:rPr lang="en-US" altLang="zh-CN" sz="2000" b="1" kern="1200" dirty="0">
                <a:solidFill>
                  <a:srgbClr val="359430"/>
                </a:solidFill>
                <a:latin typeface="+mj-lt"/>
              </a:rPr>
              <a:t>/*</a:t>
            </a:r>
            <a:r>
              <a:rPr lang="zh-CN" altLang="en-US" sz="2000" b="1" kern="1200" dirty="0" smtClean="0">
                <a:solidFill>
                  <a:srgbClr val="359430"/>
                </a:solidFill>
                <a:latin typeface="+mj-lt"/>
              </a:rPr>
              <a:t>遇到</a:t>
            </a:r>
            <a:r>
              <a:rPr lang="en-US" altLang="zh-CN" sz="2000" b="1" kern="1200" dirty="0" smtClean="0">
                <a:solidFill>
                  <a:srgbClr val="359430"/>
                </a:solidFill>
                <a:latin typeface="+mj-lt"/>
              </a:rPr>
              <a:t>),</a:t>
            </a:r>
            <a:r>
              <a:rPr lang="zh-CN" altLang="en-US" sz="2000" b="1" kern="1200" dirty="0">
                <a:solidFill>
                  <a:srgbClr val="359430"/>
                </a:solidFill>
                <a:latin typeface="+mj-lt"/>
              </a:rPr>
              <a:t>若栈顶</a:t>
            </a:r>
            <a:r>
              <a:rPr lang="zh-CN" altLang="en-US" sz="2000" b="1" kern="1200" dirty="0" smtClean="0">
                <a:solidFill>
                  <a:srgbClr val="359430"/>
                </a:solidFill>
                <a:latin typeface="+mj-lt"/>
              </a:rPr>
              <a:t>是</a:t>
            </a:r>
            <a:r>
              <a:rPr lang="en-US" altLang="zh-CN" sz="2000" b="1" kern="1200" dirty="0" smtClean="0">
                <a:solidFill>
                  <a:srgbClr val="359430"/>
                </a:solidFill>
                <a:latin typeface="+mj-lt"/>
              </a:rPr>
              <a:t>(,</a:t>
            </a:r>
            <a:r>
              <a:rPr lang="zh-CN" altLang="en-US" sz="2000" b="1" kern="1200" dirty="0">
                <a:solidFill>
                  <a:srgbClr val="359430"/>
                </a:solidFill>
                <a:latin typeface="+mj-lt"/>
              </a:rPr>
              <a:t>则</a:t>
            </a:r>
            <a:r>
              <a:rPr lang="zh-CN" altLang="en-US" sz="2000" b="1" kern="1200" dirty="0" smtClean="0">
                <a:solidFill>
                  <a:srgbClr val="359430"/>
                </a:solidFill>
                <a:latin typeface="+mj-lt"/>
              </a:rPr>
              <a:t>继续处 </a:t>
            </a:r>
            <a:r>
              <a:rPr lang="zh-CN" altLang="en-US" sz="2000" b="1" kern="1200" dirty="0">
                <a:solidFill>
                  <a:srgbClr val="359430"/>
                </a:solidFill>
                <a:latin typeface="+mj-lt"/>
              </a:rPr>
              <a:t>理</a:t>
            </a:r>
            <a:r>
              <a:rPr lang="en-US" altLang="zh-CN" sz="2000" b="1" kern="1200" dirty="0">
                <a:solidFill>
                  <a:srgbClr val="359430"/>
                </a:solidFill>
                <a:latin typeface="+mj-lt"/>
              </a:rPr>
              <a:t>,</a:t>
            </a:r>
            <a:r>
              <a:rPr lang="zh-CN" altLang="en-US" sz="2000" b="1" kern="1200" dirty="0">
                <a:solidFill>
                  <a:srgbClr val="359430"/>
                </a:solidFill>
                <a:latin typeface="+mj-lt"/>
              </a:rPr>
              <a:t>否则以不配对返回*</a:t>
            </a:r>
            <a:r>
              <a:rPr lang="en-US" altLang="zh-CN" sz="2000" b="1" kern="1200" dirty="0">
                <a:solidFill>
                  <a:srgbClr val="359430"/>
                </a:solidFill>
                <a:latin typeface="+mj-lt"/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                </a:t>
            </a:r>
            <a:endParaRPr lang="zh-CN" altLang="en-US" sz="2400" b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95536" y="908720"/>
            <a:ext cx="8856984" cy="608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if 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st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[top]=='(') top--;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                else tag=0;</a:t>
            </a:r>
            <a:endParaRPr lang="zh-CN" altLang="en-US" sz="2400" b="1" dirty="0">
              <a:solidFill>
                <a:srgbClr val="002060"/>
              </a:solidFill>
              <a:latin typeface="+mj-lt"/>
              <a:ea typeface="+mn-ea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          </a:t>
            </a:r>
            <a:r>
              <a:rPr lang="en-US" altLang="zh-CN" sz="2400" b="1" dirty="0" smtClean="0">
                <a:solidFill>
                  <a:srgbClr val="002060"/>
                </a:solidFill>
                <a:latin typeface="+mj-lt"/>
                <a:ea typeface="+mn-ea"/>
              </a:rPr>
              <a:t>if 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exp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[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]==‘]’)   </a:t>
            </a:r>
            <a:r>
              <a:rPr lang="en-US" altLang="zh-CN" sz="2000" b="1" dirty="0">
                <a:solidFill>
                  <a:srgbClr val="359430"/>
                </a:solidFill>
                <a:latin typeface="+mj-lt"/>
                <a:ea typeface="+mn-ea"/>
              </a:rPr>
              <a:t>/*</a:t>
            </a:r>
            <a:r>
              <a:rPr lang="zh-CN" altLang="en-US" sz="2000" b="1" dirty="0" smtClean="0">
                <a:solidFill>
                  <a:srgbClr val="359430"/>
                </a:solidFill>
                <a:latin typeface="+mj-lt"/>
                <a:ea typeface="+mn-ea"/>
              </a:rPr>
              <a:t>遇到</a:t>
            </a:r>
            <a:r>
              <a:rPr lang="en-US" altLang="zh-CN" sz="2000" b="1" dirty="0" smtClean="0">
                <a:solidFill>
                  <a:srgbClr val="359430"/>
                </a:solidFill>
                <a:latin typeface="+mj-lt"/>
                <a:ea typeface="+mn-ea"/>
              </a:rPr>
              <a:t>]</a:t>
            </a:r>
            <a:r>
              <a:rPr lang="zh-CN" altLang="en-US" sz="2000" b="1" dirty="0" smtClean="0">
                <a:solidFill>
                  <a:srgbClr val="359430"/>
                </a:solidFill>
                <a:latin typeface="+mj-lt"/>
                <a:ea typeface="+mn-ea"/>
              </a:rPr>
              <a:t>，若</a:t>
            </a:r>
            <a:r>
              <a:rPr lang="zh-CN" altLang="en-US" sz="2000" b="1" dirty="0">
                <a:solidFill>
                  <a:srgbClr val="359430"/>
                </a:solidFill>
                <a:latin typeface="+mj-lt"/>
                <a:ea typeface="+mn-ea"/>
              </a:rPr>
              <a:t>栈顶</a:t>
            </a:r>
            <a:r>
              <a:rPr lang="zh-CN" altLang="en-US" sz="2000" b="1" dirty="0" smtClean="0">
                <a:solidFill>
                  <a:srgbClr val="359430"/>
                </a:solidFill>
                <a:latin typeface="+mj-lt"/>
                <a:ea typeface="+mn-ea"/>
              </a:rPr>
              <a:t>是</a:t>
            </a:r>
            <a:r>
              <a:rPr lang="en-US" altLang="zh-CN" sz="2000" b="1" dirty="0" smtClean="0">
                <a:solidFill>
                  <a:srgbClr val="359430"/>
                </a:solidFill>
                <a:latin typeface="+mj-lt"/>
                <a:ea typeface="+mn-ea"/>
              </a:rPr>
              <a:t>[, </a:t>
            </a:r>
            <a:r>
              <a:rPr lang="zh-CN" altLang="en-US" sz="2000" b="1" dirty="0">
                <a:solidFill>
                  <a:srgbClr val="359430"/>
                </a:solidFill>
                <a:latin typeface="+mj-lt"/>
                <a:ea typeface="+mn-ea"/>
              </a:rPr>
              <a:t>则</a:t>
            </a:r>
            <a:r>
              <a:rPr lang="zh-CN" altLang="en-US" sz="2000" b="1" dirty="0" smtClean="0">
                <a:solidFill>
                  <a:srgbClr val="359430"/>
                </a:solidFill>
                <a:latin typeface="+mj-lt"/>
                <a:ea typeface="+mn-ea"/>
              </a:rPr>
              <a:t>继续</a:t>
            </a:r>
            <a:r>
              <a:rPr lang="en-US" altLang="zh-CN" sz="2000" b="1" dirty="0" smtClean="0">
                <a:solidFill>
                  <a:srgbClr val="359430"/>
                </a:solidFill>
                <a:latin typeface="+mj-lt"/>
                <a:ea typeface="+mn-ea"/>
              </a:rPr>
              <a:t>,</a:t>
            </a:r>
            <a:r>
              <a:rPr lang="zh-CN" altLang="en-US" sz="2000" b="1" dirty="0">
                <a:solidFill>
                  <a:srgbClr val="359430"/>
                </a:solidFill>
                <a:latin typeface="+mj-lt"/>
                <a:ea typeface="+mn-ea"/>
              </a:rPr>
              <a:t>否则以不配对返回*</a:t>
            </a:r>
            <a:r>
              <a:rPr lang="en-US" altLang="zh-CN" sz="2000" b="1" dirty="0">
                <a:solidFill>
                  <a:srgbClr val="359430"/>
                </a:solidFill>
                <a:latin typeface="+mj-lt"/>
                <a:ea typeface="+mn-ea"/>
              </a:rPr>
              <a:t>/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                if 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st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[top]=='[')  top--;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                else tag=0;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          if 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exp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[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]==‘}’)  </a:t>
            </a:r>
            <a:r>
              <a:rPr lang="en-US" altLang="zh-CN" sz="2000" b="1" dirty="0">
                <a:solidFill>
                  <a:srgbClr val="359430"/>
                </a:solidFill>
                <a:latin typeface="+mj-lt"/>
                <a:ea typeface="+mn-ea"/>
              </a:rPr>
              <a:t>/*</a:t>
            </a:r>
            <a:r>
              <a:rPr lang="zh-CN" altLang="en-US" sz="2000" b="1" dirty="0">
                <a:solidFill>
                  <a:srgbClr val="359430"/>
                </a:solidFill>
                <a:latin typeface="+mj-lt"/>
                <a:ea typeface="+mn-ea"/>
              </a:rPr>
              <a:t>遇到‘</a:t>
            </a:r>
            <a:r>
              <a:rPr lang="en-US" altLang="zh-CN" sz="2000" b="1" dirty="0">
                <a:solidFill>
                  <a:srgbClr val="359430"/>
                </a:solidFill>
                <a:latin typeface="+mj-lt"/>
                <a:ea typeface="+mn-ea"/>
              </a:rPr>
              <a:t>}’,</a:t>
            </a:r>
            <a:r>
              <a:rPr lang="zh-CN" altLang="en-US" sz="2000" b="1" dirty="0">
                <a:solidFill>
                  <a:srgbClr val="359430"/>
                </a:solidFill>
                <a:latin typeface="+mj-lt"/>
                <a:ea typeface="+mn-ea"/>
              </a:rPr>
              <a:t>若栈顶是 ‘</a:t>
            </a:r>
            <a:r>
              <a:rPr lang="en-US" altLang="zh-CN" sz="2000" b="1" dirty="0">
                <a:solidFill>
                  <a:srgbClr val="359430"/>
                </a:solidFill>
                <a:latin typeface="+mj-lt"/>
                <a:ea typeface="+mn-ea"/>
              </a:rPr>
              <a:t>{’,</a:t>
            </a:r>
            <a:r>
              <a:rPr lang="zh-CN" altLang="en-US" sz="2000" b="1" dirty="0">
                <a:solidFill>
                  <a:srgbClr val="359430"/>
                </a:solidFill>
                <a:latin typeface="+mj-lt"/>
                <a:ea typeface="+mn-ea"/>
              </a:rPr>
              <a:t>则继续处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rgbClr val="359430"/>
                </a:solidFill>
                <a:latin typeface="+mj-lt"/>
                <a:ea typeface="+mn-ea"/>
              </a:rPr>
              <a:t>                                    理</a:t>
            </a:r>
            <a:r>
              <a:rPr lang="en-US" altLang="zh-CN" sz="2000" b="1" dirty="0">
                <a:solidFill>
                  <a:srgbClr val="359430"/>
                </a:solidFill>
                <a:latin typeface="+mj-lt"/>
                <a:ea typeface="+mn-ea"/>
              </a:rPr>
              <a:t>,</a:t>
            </a:r>
            <a:r>
              <a:rPr lang="zh-CN" altLang="en-US" sz="2000" b="1" dirty="0">
                <a:solidFill>
                  <a:srgbClr val="359430"/>
                </a:solidFill>
                <a:latin typeface="+mj-lt"/>
                <a:ea typeface="+mn-ea"/>
              </a:rPr>
              <a:t>否则以不配对返回*</a:t>
            </a:r>
            <a:r>
              <a:rPr lang="en-US" altLang="zh-CN" sz="2000" b="1" dirty="0">
                <a:solidFill>
                  <a:srgbClr val="359430"/>
                </a:solidFill>
                <a:latin typeface="+mj-lt"/>
                <a:ea typeface="+mn-ea"/>
              </a:rPr>
              <a:t>/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                if (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st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[top]=='{')  top--;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                else tag=0;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         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  <a:ea typeface="+mn-ea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++;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     }      </a:t>
            </a:r>
            <a:r>
              <a:rPr lang="en-US" altLang="zh-CN" sz="2000" b="1" dirty="0">
                <a:solidFill>
                  <a:srgbClr val="359430"/>
                </a:solidFill>
                <a:latin typeface="+mj-lt"/>
                <a:ea typeface="+mn-ea"/>
              </a:rPr>
              <a:t>/*</a:t>
            </a:r>
            <a:r>
              <a:rPr lang="zh-CN" altLang="en-US" sz="2000" b="1" dirty="0">
                <a:solidFill>
                  <a:srgbClr val="359430"/>
                </a:solidFill>
                <a:latin typeface="+mj-lt"/>
                <a:ea typeface="+mn-ea"/>
              </a:rPr>
              <a:t>表达式扫描完毕*</a:t>
            </a:r>
            <a:r>
              <a:rPr lang="en-US" altLang="zh-CN" sz="2000" b="1" dirty="0">
                <a:solidFill>
                  <a:srgbClr val="359430"/>
                </a:solidFill>
                <a:latin typeface="+mj-lt"/>
                <a:ea typeface="+mn-ea"/>
              </a:rPr>
              <a:t>/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     if (top&gt;-1)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           tag=0;    </a:t>
            </a:r>
            <a:r>
              <a:rPr lang="en-US" altLang="zh-CN" sz="2000" b="1" dirty="0">
                <a:solidFill>
                  <a:srgbClr val="359430"/>
                </a:solidFill>
                <a:latin typeface="+mj-lt"/>
                <a:ea typeface="+mn-ea"/>
              </a:rPr>
              <a:t>/*</a:t>
            </a:r>
            <a:r>
              <a:rPr lang="zh-CN" altLang="en-US" sz="2000" b="1" dirty="0">
                <a:solidFill>
                  <a:srgbClr val="359430"/>
                </a:solidFill>
                <a:latin typeface="+mj-lt"/>
                <a:ea typeface="+mn-ea"/>
              </a:rPr>
              <a:t>若栈不空</a:t>
            </a:r>
            <a:r>
              <a:rPr lang="en-US" altLang="zh-CN" sz="2000" b="1" dirty="0">
                <a:solidFill>
                  <a:srgbClr val="359430"/>
                </a:solidFill>
                <a:latin typeface="+mj-lt"/>
                <a:ea typeface="+mn-ea"/>
              </a:rPr>
              <a:t>,</a:t>
            </a:r>
            <a:r>
              <a:rPr lang="zh-CN" altLang="en-US" sz="2000" b="1" dirty="0">
                <a:solidFill>
                  <a:srgbClr val="359430"/>
                </a:solidFill>
                <a:latin typeface="+mj-lt"/>
                <a:ea typeface="+mn-ea"/>
              </a:rPr>
              <a:t>则不配对*</a:t>
            </a:r>
            <a:r>
              <a:rPr lang="en-US" altLang="zh-CN" sz="2000" b="1" dirty="0">
                <a:solidFill>
                  <a:srgbClr val="359430"/>
                </a:solidFill>
                <a:latin typeface="+mj-lt"/>
                <a:ea typeface="+mn-ea"/>
              </a:rPr>
              <a:t>/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     return(tag);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  <a:ea typeface="+mn-ea"/>
              </a:rPr>
              <a:t>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括号配对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en-US" altLang="zh-CN" sz="2700" b="1" dirty="0">
              <a:solidFill>
                <a:srgbClr val="2330A9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dirty="0"/>
              <a:t>  </a:t>
            </a:r>
            <a:r>
              <a:rPr lang="en-US" altLang="zh-CN" dirty="0"/>
              <a:t>1 </a:t>
            </a:r>
            <a:r>
              <a:rPr lang="zh-CN" altLang="en-US" dirty="0"/>
              <a:t>数制</a:t>
            </a:r>
            <a:r>
              <a:rPr lang="zh-CN" altLang="en-US" dirty="0" smtClean="0"/>
              <a:t>转换</a:t>
            </a:r>
            <a:endParaRPr lang="en-US" altLang="zh-CN" dirty="0" smtClean="0"/>
          </a:p>
          <a:p>
            <a:pPr lvl="1"/>
            <a:r>
              <a:rPr lang="en-US" altLang="zh-CN" sz="2200" dirty="0"/>
              <a:t>	</a:t>
            </a:r>
            <a:r>
              <a:rPr lang="zh-CN" altLang="en-US" sz="2200" dirty="0" smtClean="0"/>
              <a:t>进制</a:t>
            </a:r>
            <a:r>
              <a:rPr lang="en-US" altLang="zh-CN" sz="2200" dirty="0"/>
              <a:t>N</a:t>
            </a:r>
            <a:r>
              <a:rPr lang="zh-CN" altLang="en-US" sz="2200" dirty="0"/>
              <a:t>和其它进制数的转换是计算机实现计算的基本问题</a:t>
            </a:r>
            <a:r>
              <a:rPr lang="en-US" altLang="zh-CN" sz="2200" dirty="0"/>
              <a:t>,</a:t>
            </a:r>
            <a:r>
              <a:rPr lang="zh-CN" altLang="en-US" sz="2200" dirty="0"/>
              <a:t>其解决方法很多</a:t>
            </a:r>
            <a:r>
              <a:rPr lang="en-US" altLang="zh-CN" sz="2200" dirty="0"/>
              <a:t>,</a:t>
            </a:r>
            <a:r>
              <a:rPr lang="zh-CN" altLang="en-US" sz="2200" dirty="0"/>
              <a:t>其中一个简单算法基于下列原理</a:t>
            </a:r>
            <a:r>
              <a:rPr lang="en-US" altLang="zh-CN" sz="2200" dirty="0"/>
              <a:t>:</a:t>
            </a:r>
          </a:p>
          <a:p>
            <a:pPr>
              <a:buFontTx/>
              <a:buNone/>
            </a:pPr>
            <a:r>
              <a:rPr lang="en-US" altLang="zh-CN" sz="2400" dirty="0"/>
              <a:t>         N=(n div d)*</a:t>
            </a:r>
            <a:r>
              <a:rPr lang="en-US" altLang="zh-CN" sz="2400" dirty="0" err="1"/>
              <a:t>d+n</a:t>
            </a:r>
            <a:r>
              <a:rPr lang="en-US" altLang="zh-CN" sz="2400" dirty="0"/>
              <a:t> mod d</a:t>
            </a:r>
          </a:p>
          <a:p>
            <a:pPr>
              <a:buFontTx/>
              <a:buNone/>
            </a:pPr>
            <a:r>
              <a:rPr lang="en-US" altLang="zh-CN" sz="2400" dirty="0"/>
              <a:t>       ( </a:t>
            </a:r>
            <a:r>
              <a:rPr lang="zh-CN" altLang="en-US" sz="2400" dirty="0"/>
              <a:t>其中</a:t>
            </a:r>
            <a:r>
              <a:rPr lang="en-US" altLang="zh-CN" sz="2400" dirty="0"/>
              <a:t>:div</a:t>
            </a:r>
            <a:r>
              <a:rPr lang="zh-CN" altLang="en-US" sz="2400" dirty="0"/>
              <a:t>为整除运算</a:t>
            </a:r>
            <a:r>
              <a:rPr lang="en-US" altLang="zh-CN" sz="2400" dirty="0"/>
              <a:t>,mod</a:t>
            </a:r>
            <a:r>
              <a:rPr lang="zh-CN" altLang="en-US" sz="2400" dirty="0"/>
              <a:t>为求余运算</a:t>
            </a:r>
            <a:r>
              <a:rPr lang="en-US" altLang="zh-CN" sz="2400" dirty="0"/>
              <a:t>)</a:t>
            </a:r>
          </a:p>
          <a:p>
            <a:pPr>
              <a:buFontTx/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例如 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Wingdings" pitchFamily="2" charset="2"/>
              </a:rPr>
              <a:t>1348)10=(2504)8</a:t>
            </a:r>
            <a:r>
              <a:rPr lang="zh-CN" altLang="en-US" sz="2400" dirty="0">
                <a:sym typeface="Wingdings" pitchFamily="2" charset="2"/>
              </a:rPr>
              <a:t>，</a:t>
            </a:r>
            <a:r>
              <a:rPr lang="zh-CN" altLang="en-US" sz="2400" dirty="0"/>
              <a:t>其运算过程如下：</a:t>
            </a:r>
          </a:p>
          <a:p>
            <a:pPr>
              <a:buFontTx/>
              <a:buNone/>
            </a:pPr>
            <a:endParaRPr lang="zh-CN" altLang="en-US" sz="2700" b="1" dirty="0">
              <a:solidFill>
                <a:srgbClr val="2330A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Tx/>
              <a:buNone/>
            </a:pPr>
            <a:endParaRPr lang="en-US" altLang="zh-CN" sz="2700" b="1" dirty="0">
              <a:solidFill>
                <a:srgbClr val="2330A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进制转换 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 十进制到二进制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343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600" b="1" dirty="0">
                <a:solidFill>
                  <a:srgbClr val="2330A9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dirty="0"/>
              <a:t>n         </a:t>
            </a:r>
            <a:r>
              <a:rPr lang="en-US" altLang="zh-CN" sz="2400" dirty="0" err="1"/>
              <a:t>n</a:t>
            </a:r>
            <a:r>
              <a:rPr lang="en-US" altLang="zh-CN" sz="2400" dirty="0"/>
              <a:t> div 8     n mod 8</a:t>
            </a:r>
          </a:p>
          <a:p>
            <a:pPr>
              <a:buFontTx/>
              <a:buNone/>
            </a:pPr>
            <a:r>
              <a:rPr lang="en-US" altLang="zh-CN" sz="2400" dirty="0"/>
              <a:t>     1348       168             4</a:t>
            </a:r>
          </a:p>
          <a:p>
            <a:pPr>
              <a:buFontTx/>
              <a:buNone/>
            </a:pPr>
            <a:r>
              <a:rPr lang="en-US" altLang="zh-CN" sz="2400" dirty="0"/>
              <a:t>     168        21              0</a:t>
            </a:r>
          </a:p>
          <a:p>
            <a:pPr>
              <a:buFontTx/>
              <a:buNone/>
            </a:pPr>
            <a:r>
              <a:rPr lang="en-US" altLang="zh-CN" sz="2400" dirty="0"/>
              <a:t>     21         2               5</a:t>
            </a:r>
          </a:p>
          <a:p>
            <a:pPr>
              <a:buFontTx/>
              <a:buNone/>
            </a:pPr>
            <a:r>
              <a:rPr lang="en-US" altLang="zh-CN" sz="2400" dirty="0"/>
              <a:t>     2          0               2</a:t>
            </a:r>
          </a:p>
          <a:p>
            <a:pPr>
              <a:buFontTx/>
              <a:buNone/>
            </a:pPr>
            <a:endParaRPr lang="en-US" altLang="zh-CN" sz="2200" b="1" dirty="0">
              <a:solidFill>
                <a:srgbClr val="002060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进制转换 </a:t>
            </a:r>
            <a:r>
              <a:rPr lang="en-US" altLang="zh-CN" dirty="0"/>
              <a:t>----</a:t>
            </a:r>
            <a:r>
              <a:rPr lang="zh-CN" altLang="en-US" dirty="0"/>
              <a:t> 十进制到二进制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539552" y="3753315"/>
            <a:ext cx="8458200" cy="19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200" b="1" dirty="0">
                <a:solidFill>
                  <a:srgbClr val="002060"/>
                </a:solidFill>
                <a:latin typeface="Times New Roman" pitchFamily="18" charset="0"/>
              </a:rPr>
              <a:t>算法思想如下：当</a:t>
            </a:r>
            <a:r>
              <a:rPr lang="en-US" altLang="zh-CN" sz="2200" b="1" dirty="0">
                <a:solidFill>
                  <a:srgbClr val="002060"/>
                </a:solidFill>
                <a:latin typeface="Times New Roman" pitchFamily="18" charset="0"/>
              </a:rPr>
              <a:t>N&gt;0</a:t>
            </a:r>
            <a:r>
              <a:rPr lang="zh-CN" altLang="en-US" sz="2200" b="1" dirty="0">
                <a:solidFill>
                  <a:srgbClr val="002060"/>
                </a:solidFill>
                <a:latin typeface="Times New Roman" pitchFamily="18" charset="0"/>
              </a:rPr>
              <a:t>时重复</a:t>
            </a:r>
            <a:r>
              <a:rPr lang="en-US" altLang="zh-CN" sz="2200" b="1" dirty="0">
                <a:solidFill>
                  <a:srgbClr val="002060"/>
                </a:solidFill>
                <a:latin typeface="Times New Roman" pitchFamily="18" charset="0"/>
              </a:rPr>
              <a:t>1</a:t>
            </a:r>
            <a:r>
              <a:rPr lang="zh-CN" altLang="en-US" sz="2200" b="1" dirty="0">
                <a:solidFill>
                  <a:srgbClr val="002060"/>
                </a:solidFill>
                <a:latin typeface="Times New Roman" pitchFamily="18" charset="0"/>
              </a:rPr>
              <a:t>，</a:t>
            </a:r>
            <a:r>
              <a:rPr lang="en-US" altLang="zh-CN" sz="2200" b="1" dirty="0">
                <a:solidFill>
                  <a:srgbClr val="002060"/>
                </a:solidFill>
                <a:latin typeface="Times New Roman" pitchFamily="18" charset="0"/>
              </a:rPr>
              <a:t>2</a:t>
            </a:r>
          </a:p>
          <a:p>
            <a:pPr algn="just"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Times New Roman" pitchFamily="18" charset="0"/>
              </a:rPr>
              <a:t>1</a:t>
            </a:r>
            <a:r>
              <a:rPr lang="zh-CN" altLang="en-US" sz="2200" b="1" dirty="0">
                <a:solidFill>
                  <a:srgbClr val="002060"/>
                </a:solidFill>
                <a:latin typeface="Times New Roman" pitchFamily="18" charset="0"/>
              </a:rPr>
              <a:t>．  若 </a:t>
            </a:r>
            <a:r>
              <a:rPr lang="en-US" altLang="zh-CN" sz="2200" b="1" dirty="0">
                <a:solidFill>
                  <a:srgbClr val="002060"/>
                </a:solidFill>
                <a:latin typeface="Times New Roman" pitchFamily="18" charset="0"/>
              </a:rPr>
              <a:t>N≠0</a:t>
            </a:r>
            <a:r>
              <a:rPr lang="zh-CN" altLang="en-US" sz="2200" b="1" dirty="0">
                <a:solidFill>
                  <a:srgbClr val="002060"/>
                </a:solidFill>
                <a:latin typeface="Times New Roman" pitchFamily="18" charset="0"/>
              </a:rPr>
              <a:t>，则将</a:t>
            </a:r>
            <a:r>
              <a:rPr lang="en-US" altLang="zh-CN" sz="2200" b="1" dirty="0">
                <a:solidFill>
                  <a:srgbClr val="002060"/>
                </a:solidFill>
                <a:latin typeface="Times New Roman" pitchFamily="18" charset="0"/>
              </a:rPr>
              <a:t>N % r </a:t>
            </a:r>
            <a:r>
              <a:rPr lang="zh-CN" altLang="en-US" sz="2200" b="1" dirty="0">
                <a:solidFill>
                  <a:srgbClr val="002060"/>
                </a:solidFill>
                <a:latin typeface="Times New Roman" pitchFamily="18" charset="0"/>
              </a:rPr>
              <a:t>压入栈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itchFamily="18" charset="0"/>
              </a:rPr>
              <a:t>s</a:t>
            </a:r>
            <a:r>
              <a:rPr lang="zh-CN" altLang="en-US" sz="2200" b="1" dirty="0">
                <a:solidFill>
                  <a:srgbClr val="002060"/>
                </a:solidFill>
                <a:latin typeface="Times New Roman" pitchFamily="18" charset="0"/>
              </a:rPr>
              <a:t>中 ，执行</a:t>
            </a:r>
            <a:r>
              <a:rPr lang="en-US" altLang="zh-CN" sz="2200" b="1" dirty="0">
                <a:solidFill>
                  <a:srgbClr val="002060"/>
                </a:solidFill>
                <a:latin typeface="Times New Roman" pitchFamily="18" charset="0"/>
              </a:rPr>
              <a:t>2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</a:rPr>
              <a:t>       </a:t>
            </a:r>
            <a:r>
              <a:rPr lang="zh-CN" altLang="en-US" sz="2200" b="1" dirty="0" smtClean="0">
                <a:solidFill>
                  <a:srgbClr val="002060"/>
                </a:solidFill>
                <a:latin typeface="Times New Roman" pitchFamily="18" charset="0"/>
              </a:rPr>
              <a:t>若</a:t>
            </a:r>
            <a:r>
              <a:rPr lang="en-US" altLang="zh-CN" sz="2200" b="1" dirty="0">
                <a:solidFill>
                  <a:srgbClr val="002060"/>
                </a:solidFill>
                <a:latin typeface="Times New Roman" pitchFamily="18" charset="0"/>
              </a:rPr>
              <a:t>N=0</a:t>
            </a:r>
            <a:r>
              <a:rPr lang="zh-CN" altLang="en-US" sz="2200" b="1" dirty="0">
                <a:solidFill>
                  <a:srgbClr val="002060"/>
                </a:solidFill>
                <a:latin typeface="Times New Roman" pitchFamily="18" charset="0"/>
              </a:rPr>
              <a:t>，将栈</a:t>
            </a:r>
            <a:r>
              <a:rPr lang="en-US" altLang="zh-CN" sz="2200" b="1" dirty="0">
                <a:solidFill>
                  <a:srgbClr val="002060"/>
                </a:solidFill>
                <a:latin typeface="Times New Roman" pitchFamily="18" charset="0"/>
              </a:rPr>
              <a:t>s</a:t>
            </a:r>
            <a:r>
              <a:rPr lang="zh-CN" altLang="en-US" sz="2200" b="1" dirty="0">
                <a:solidFill>
                  <a:srgbClr val="002060"/>
                </a:solidFill>
                <a:latin typeface="Times New Roman" pitchFamily="18" charset="0"/>
              </a:rPr>
              <a:t>的内容依次出栈，算法结束。</a:t>
            </a:r>
          </a:p>
          <a:p>
            <a:pPr algn="just"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Times New Roman" pitchFamily="18" charset="0"/>
              </a:rPr>
              <a:t>2</a:t>
            </a:r>
            <a:r>
              <a:rPr lang="zh-CN" altLang="en-US" sz="2200" b="1" dirty="0">
                <a:solidFill>
                  <a:srgbClr val="002060"/>
                </a:solidFill>
                <a:latin typeface="Times New Roman" pitchFamily="18" charset="0"/>
              </a:rPr>
              <a:t>．  用</a:t>
            </a:r>
            <a:r>
              <a:rPr lang="en-US" altLang="zh-CN" sz="2200" b="1" dirty="0">
                <a:solidFill>
                  <a:srgbClr val="002060"/>
                </a:solidFill>
                <a:latin typeface="Times New Roman" pitchFamily="18" charset="0"/>
              </a:rPr>
              <a:t>N / r </a:t>
            </a:r>
            <a:r>
              <a:rPr lang="zh-CN" altLang="en-US" sz="2200" b="1" dirty="0">
                <a:solidFill>
                  <a:srgbClr val="002060"/>
                </a:solidFill>
                <a:latin typeface="Times New Roman" pitchFamily="18" charset="0"/>
              </a:rPr>
              <a:t>代替 </a:t>
            </a:r>
            <a:r>
              <a:rPr lang="en-US" altLang="zh-CN" sz="2200" b="1" dirty="0">
                <a:solidFill>
                  <a:srgbClr val="00206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148484" name="Line 4"/>
          <p:cNvSpPr>
            <a:spLocks noChangeShapeType="1"/>
          </p:cNvSpPr>
          <p:nvPr/>
        </p:nvSpPr>
        <p:spPr bwMode="auto">
          <a:xfrm flipV="1">
            <a:off x="5940152" y="1664825"/>
            <a:ext cx="0" cy="19812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6228184" y="329515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高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6228184" y="166096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低</a:t>
            </a:r>
          </a:p>
        </p:txBody>
      </p:sp>
    </p:spTree>
    <p:extLst>
      <p:ext uri="{BB962C8B-B14F-4D97-AF65-F5344CB8AC3E}">
        <p14:creationId xmlns:p14="http://schemas.microsoft.com/office/powerpoint/2010/main" val="1794324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762000" y="2057400"/>
            <a:ext cx="5492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算  法 一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05800" cy="682648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进制转换 </a:t>
            </a:r>
            <a:r>
              <a:rPr lang="en-US" altLang="zh-CN" dirty="0"/>
              <a:t>----</a:t>
            </a:r>
            <a:r>
              <a:rPr lang="zh-CN" altLang="en-US" dirty="0"/>
              <a:t> 十进制到二进制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08720"/>
            <a:ext cx="8345488" cy="5278760"/>
          </a:xfrm>
        </p:spPr>
        <p:txBody>
          <a:bodyPr/>
          <a:lstStyle/>
          <a:p>
            <a:pPr marL="914400" lvl="2" indent="0">
              <a:spcBef>
                <a:spcPts val="0"/>
              </a:spcBef>
              <a:buNone/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datatype;              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B4004D"/>
                </a:solidFill>
              </a:rPr>
              <a:t>void conversion(</a:t>
            </a:r>
            <a:r>
              <a:rPr lang="en-US" altLang="zh-CN" sz="2000" b="1" dirty="0" err="1">
                <a:solidFill>
                  <a:srgbClr val="B4004D"/>
                </a:solidFill>
              </a:rPr>
              <a:t>int</a:t>
            </a:r>
            <a:r>
              <a:rPr lang="en-US" altLang="zh-CN" sz="2000" b="1" dirty="0">
                <a:solidFill>
                  <a:srgbClr val="B4004D"/>
                </a:solidFill>
              </a:rPr>
              <a:t> N</a:t>
            </a:r>
            <a:r>
              <a:rPr lang="zh-CN" altLang="en-US" sz="2000" b="1" dirty="0">
                <a:solidFill>
                  <a:srgbClr val="B4004D"/>
                </a:solidFill>
              </a:rPr>
              <a:t>，</a:t>
            </a:r>
            <a:r>
              <a:rPr lang="en-US" altLang="zh-CN" sz="2000" b="1" dirty="0" err="1">
                <a:solidFill>
                  <a:srgbClr val="B4004D"/>
                </a:solidFill>
              </a:rPr>
              <a:t>int</a:t>
            </a:r>
            <a:r>
              <a:rPr lang="en-US" altLang="zh-CN" sz="2000" b="1" dirty="0">
                <a:solidFill>
                  <a:srgbClr val="B4004D"/>
                </a:solidFill>
              </a:rPr>
              <a:t> r)        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B4004D"/>
                </a:solidFill>
              </a:rPr>
              <a:t> </a:t>
            </a:r>
            <a:r>
              <a:rPr lang="en-US" altLang="zh-CN" sz="2000" b="1" dirty="0" err="1">
                <a:solidFill>
                  <a:srgbClr val="B4004D"/>
                </a:solidFill>
              </a:rPr>
              <a:t>SeqStack</a:t>
            </a:r>
            <a:r>
              <a:rPr lang="en-US" altLang="zh-CN" sz="2000" b="1" dirty="0">
                <a:solidFill>
                  <a:srgbClr val="B4004D"/>
                </a:solidFill>
              </a:rPr>
              <a:t>  s;                   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B4004D"/>
                </a:solidFill>
              </a:rPr>
              <a:t>datetype</a:t>
            </a:r>
            <a:r>
              <a:rPr lang="en-US" altLang="zh-CN" sz="2000" b="1" dirty="0">
                <a:solidFill>
                  <a:srgbClr val="B4004D"/>
                </a:solidFill>
              </a:rPr>
              <a:t>   x;                  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CN" sz="2000" b="1" dirty="0" err="1">
                <a:solidFill>
                  <a:srgbClr val="B4004D"/>
                </a:solidFill>
              </a:rPr>
              <a:t>Init_SeqStack</a:t>
            </a:r>
            <a:r>
              <a:rPr lang="en-US" altLang="zh-CN" sz="2000" b="1" dirty="0">
                <a:solidFill>
                  <a:srgbClr val="B4004D"/>
                </a:solidFill>
              </a:rPr>
              <a:t>(&amp;s);                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B4004D"/>
                </a:solidFill>
              </a:rPr>
              <a:t>while ( N )                     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B4004D"/>
                </a:solidFill>
              </a:rPr>
              <a:t>   { </a:t>
            </a:r>
            <a:r>
              <a:rPr lang="en-US" altLang="zh-CN" sz="2000" b="1" dirty="0" err="1">
                <a:solidFill>
                  <a:srgbClr val="B4004D"/>
                </a:solidFill>
              </a:rPr>
              <a:t>Push_SeqStack</a:t>
            </a:r>
            <a:r>
              <a:rPr lang="en-US" altLang="zh-CN" sz="2000" b="1" dirty="0">
                <a:solidFill>
                  <a:srgbClr val="B4004D"/>
                </a:solidFill>
              </a:rPr>
              <a:t> ( &amp;s </a:t>
            </a:r>
            <a:r>
              <a:rPr lang="zh-CN" altLang="en-US" sz="2000" b="1" dirty="0">
                <a:solidFill>
                  <a:srgbClr val="B4004D"/>
                </a:solidFill>
              </a:rPr>
              <a:t>，</a:t>
            </a:r>
            <a:r>
              <a:rPr lang="en-US" altLang="zh-CN" sz="2000" b="1" dirty="0">
                <a:solidFill>
                  <a:srgbClr val="B4004D"/>
                </a:solidFill>
              </a:rPr>
              <a:t>N % r 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B4004D"/>
                </a:solidFill>
              </a:rPr>
              <a:t>        N=N / r ;              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B4004D"/>
                </a:solidFill>
              </a:rPr>
              <a:t>   }                          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B4004D"/>
                </a:solidFill>
              </a:rPr>
              <a:t>while  (! </a:t>
            </a:r>
            <a:r>
              <a:rPr lang="en-US" altLang="zh-CN" sz="2000" b="1" dirty="0" err="1">
                <a:solidFill>
                  <a:srgbClr val="B4004D"/>
                </a:solidFill>
              </a:rPr>
              <a:t>Empty_SeqStack</a:t>
            </a:r>
            <a:r>
              <a:rPr lang="en-US" altLang="zh-CN" sz="2000" b="1" dirty="0">
                <a:solidFill>
                  <a:srgbClr val="B4004D"/>
                </a:solidFill>
              </a:rPr>
              <a:t>(&amp; s ) )   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B4004D"/>
                </a:solidFill>
              </a:rPr>
              <a:t>  {  </a:t>
            </a:r>
            <a:r>
              <a:rPr lang="en-US" altLang="zh-CN" sz="2000" b="1" dirty="0" err="1">
                <a:solidFill>
                  <a:srgbClr val="B4004D"/>
                </a:solidFill>
              </a:rPr>
              <a:t>Pop_SeqStack</a:t>
            </a:r>
            <a:r>
              <a:rPr lang="en-US" altLang="zh-CN" sz="2000" b="1" dirty="0">
                <a:solidFill>
                  <a:srgbClr val="B4004D"/>
                </a:solidFill>
              </a:rPr>
              <a:t> (&amp;s </a:t>
            </a:r>
            <a:r>
              <a:rPr lang="zh-CN" altLang="en-US" sz="2000" b="1" dirty="0">
                <a:solidFill>
                  <a:srgbClr val="B4004D"/>
                </a:solidFill>
              </a:rPr>
              <a:t>，</a:t>
            </a:r>
            <a:r>
              <a:rPr lang="en-US" altLang="zh-CN" sz="2000" b="1" dirty="0">
                <a:solidFill>
                  <a:srgbClr val="B4004D"/>
                </a:solidFill>
              </a:rPr>
              <a:t>&amp;x ) ;  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B4004D"/>
                </a:solidFill>
              </a:rPr>
              <a:t>     </a:t>
            </a:r>
            <a:r>
              <a:rPr lang="en-US" altLang="zh-CN" sz="2000" b="1" dirty="0" err="1">
                <a:solidFill>
                  <a:srgbClr val="B4004D"/>
                </a:solidFill>
              </a:rPr>
              <a:t>printf</a:t>
            </a:r>
            <a:r>
              <a:rPr lang="en-US" altLang="zh-CN" sz="2000" b="1" dirty="0">
                <a:solidFill>
                  <a:srgbClr val="B4004D"/>
                </a:solidFill>
              </a:rPr>
              <a:t> ( “ %d ”</a:t>
            </a:r>
            <a:r>
              <a:rPr lang="zh-CN" altLang="en-US" sz="2000" b="1" dirty="0">
                <a:solidFill>
                  <a:srgbClr val="B4004D"/>
                </a:solidFill>
              </a:rPr>
              <a:t>，</a:t>
            </a:r>
            <a:r>
              <a:rPr lang="en-US" altLang="zh-CN" sz="2000" b="1" dirty="0">
                <a:solidFill>
                  <a:srgbClr val="B4004D"/>
                </a:solidFill>
              </a:rPr>
              <a:t>x ) ;        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B4004D"/>
                </a:solidFill>
              </a:rPr>
              <a:t>  }   </a:t>
            </a:r>
            <a:r>
              <a:rPr lang="en-US" altLang="zh-CN" sz="2000" b="1" dirty="0" smtClean="0">
                <a:solidFill>
                  <a:srgbClr val="B4004D"/>
                </a:solidFill>
              </a:rPr>
              <a:t>                     } </a:t>
            </a:r>
            <a:endParaRPr lang="zh-CN" altLang="en-US" sz="2000" b="1" dirty="0">
              <a:solidFill>
                <a:srgbClr val="B40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84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1203325" y="1752600"/>
            <a:ext cx="54927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</a:rPr>
              <a:t>算  法  二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进制转换 </a:t>
            </a:r>
            <a:r>
              <a:rPr lang="en-US" altLang="zh-CN" dirty="0"/>
              <a:t>----</a:t>
            </a:r>
            <a:r>
              <a:rPr lang="zh-CN" altLang="en-US" dirty="0"/>
              <a:t> 十进制到二进制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2600" y="908720"/>
            <a:ext cx="6956130" cy="52787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100" b="1" dirty="0">
                <a:solidFill>
                  <a:srgbClr val="B4004D"/>
                </a:solidFill>
                <a:ea typeface="宋体" pitchFamily="2" charset="-122"/>
              </a:rPr>
              <a:t>#define L  10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rgbClr val="B4004D"/>
                </a:solidFill>
                <a:ea typeface="宋体" pitchFamily="2" charset="-122"/>
              </a:rPr>
              <a:t>void conversion(</a:t>
            </a:r>
            <a:r>
              <a:rPr lang="en-US" altLang="zh-CN" sz="2100" b="1" dirty="0" err="1">
                <a:solidFill>
                  <a:srgbClr val="B4004D"/>
                </a:solidFill>
                <a:ea typeface="宋体" pitchFamily="2" charset="-122"/>
              </a:rPr>
              <a:t>int</a:t>
            </a:r>
            <a:r>
              <a:rPr lang="en-US" altLang="zh-CN" sz="2100" b="1" dirty="0">
                <a:solidFill>
                  <a:srgbClr val="B4004D"/>
                </a:solidFill>
                <a:ea typeface="宋体" pitchFamily="2" charset="-122"/>
              </a:rPr>
              <a:t> N</a:t>
            </a:r>
            <a:r>
              <a:rPr lang="zh-CN" altLang="en-US" sz="2100" b="1" dirty="0">
                <a:solidFill>
                  <a:srgbClr val="B4004D"/>
                </a:solidFill>
                <a:ea typeface="宋体" pitchFamily="2" charset="-122"/>
              </a:rPr>
              <a:t>，</a:t>
            </a:r>
            <a:r>
              <a:rPr lang="en-US" altLang="zh-CN" sz="2100" b="1" dirty="0" err="1">
                <a:solidFill>
                  <a:srgbClr val="B4004D"/>
                </a:solidFill>
                <a:ea typeface="宋体" pitchFamily="2" charset="-122"/>
              </a:rPr>
              <a:t>int</a:t>
            </a:r>
            <a:r>
              <a:rPr lang="en-US" altLang="zh-CN" sz="2100" b="1" dirty="0">
                <a:solidFill>
                  <a:srgbClr val="B4004D"/>
                </a:solidFill>
                <a:ea typeface="宋体" pitchFamily="2" charset="-122"/>
              </a:rPr>
              <a:t> r)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rgbClr val="B4004D"/>
                </a:solidFill>
                <a:ea typeface="宋体" pitchFamily="2" charset="-122"/>
              </a:rPr>
              <a:t> {  </a:t>
            </a:r>
            <a:r>
              <a:rPr lang="en-US" altLang="zh-CN" sz="2100" b="1" dirty="0" err="1">
                <a:solidFill>
                  <a:srgbClr val="B4004D"/>
                </a:solidFill>
                <a:ea typeface="宋体" pitchFamily="2" charset="-122"/>
              </a:rPr>
              <a:t>int</a:t>
            </a:r>
            <a:r>
              <a:rPr lang="en-US" altLang="zh-CN" sz="2100" b="1" dirty="0">
                <a:solidFill>
                  <a:srgbClr val="B4004D"/>
                </a:solidFill>
                <a:ea typeface="宋体" pitchFamily="2" charset="-122"/>
              </a:rPr>
              <a:t>  s[L],top;      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rgbClr val="B4004D"/>
                </a:solidFill>
                <a:ea typeface="宋体" pitchFamily="2" charset="-122"/>
              </a:rPr>
              <a:t>    </a:t>
            </a:r>
            <a:r>
              <a:rPr lang="en-US" altLang="zh-CN" sz="2100" b="1" dirty="0" err="1">
                <a:solidFill>
                  <a:srgbClr val="B4004D"/>
                </a:solidFill>
                <a:ea typeface="宋体" pitchFamily="2" charset="-122"/>
              </a:rPr>
              <a:t>int</a:t>
            </a:r>
            <a:r>
              <a:rPr lang="en-US" altLang="zh-CN" sz="2100" b="1" dirty="0">
                <a:solidFill>
                  <a:srgbClr val="B4004D"/>
                </a:solidFill>
                <a:ea typeface="宋体" pitchFamily="2" charset="-122"/>
              </a:rPr>
              <a:t>   x;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rgbClr val="B4004D"/>
                </a:solidFill>
                <a:ea typeface="宋体" pitchFamily="2" charset="-122"/>
              </a:rPr>
              <a:t>     top =-1;   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rgbClr val="B4004D"/>
                </a:solidFill>
                <a:ea typeface="宋体" pitchFamily="2" charset="-122"/>
              </a:rPr>
              <a:t>    while ( N )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rgbClr val="B4004D"/>
                </a:solidFill>
                <a:ea typeface="宋体" pitchFamily="2" charset="-122"/>
              </a:rPr>
              <a:t>     {  s[++top]=</a:t>
            </a:r>
            <a:r>
              <a:rPr lang="en-US" altLang="zh-CN" sz="2100" b="1" dirty="0" err="1">
                <a:solidFill>
                  <a:srgbClr val="B4004D"/>
                </a:solidFill>
                <a:ea typeface="宋体" pitchFamily="2" charset="-122"/>
              </a:rPr>
              <a:t>N%r</a:t>
            </a:r>
            <a:r>
              <a:rPr lang="en-US" altLang="zh-CN" sz="2100" b="1" dirty="0">
                <a:solidFill>
                  <a:srgbClr val="B4004D"/>
                </a:solidFill>
                <a:ea typeface="宋体" pitchFamily="2" charset="-122"/>
              </a:rPr>
              <a:t>; 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rgbClr val="B4004D"/>
                </a:solidFill>
                <a:ea typeface="宋体" pitchFamily="2" charset="-122"/>
              </a:rPr>
              <a:t>      N=N / r ;   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rgbClr val="B4004D"/>
                </a:solidFill>
                <a:ea typeface="宋体" pitchFamily="2" charset="-122"/>
              </a:rPr>
              <a:t>    }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rgbClr val="B4004D"/>
                </a:solidFill>
                <a:ea typeface="宋体" pitchFamily="2" charset="-122"/>
              </a:rPr>
              <a:t>   while (top!=-1)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rgbClr val="B4004D"/>
                </a:solidFill>
                <a:ea typeface="宋体" pitchFamily="2" charset="-122"/>
              </a:rPr>
              <a:t>    { x=s[top--];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rgbClr val="B4004D"/>
                </a:solidFill>
                <a:ea typeface="宋体" pitchFamily="2" charset="-122"/>
              </a:rPr>
              <a:t>     </a:t>
            </a:r>
            <a:r>
              <a:rPr lang="en-US" altLang="zh-CN" sz="2100" b="1" dirty="0" err="1">
                <a:solidFill>
                  <a:srgbClr val="B4004D"/>
                </a:solidFill>
                <a:ea typeface="宋体" pitchFamily="2" charset="-122"/>
              </a:rPr>
              <a:t>printf</a:t>
            </a:r>
            <a:r>
              <a:rPr lang="en-US" altLang="zh-CN" sz="2100" b="1" dirty="0">
                <a:solidFill>
                  <a:srgbClr val="B4004D"/>
                </a:solidFill>
                <a:ea typeface="宋体" pitchFamily="2" charset="-122"/>
              </a:rPr>
              <a:t>(“%</a:t>
            </a:r>
            <a:r>
              <a:rPr lang="en-US" altLang="zh-CN" sz="2100" b="1" dirty="0" err="1">
                <a:solidFill>
                  <a:srgbClr val="B4004D"/>
                </a:solidFill>
                <a:ea typeface="宋体" pitchFamily="2" charset="-122"/>
              </a:rPr>
              <a:t>d”,x</a:t>
            </a:r>
            <a:r>
              <a:rPr lang="en-US" altLang="zh-CN" sz="2100" b="1" dirty="0">
                <a:solidFill>
                  <a:srgbClr val="B4004D"/>
                </a:solidFill>
                <a:ea typeface="宋体" pitchFamily="2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100" b="1" dirty="0">
                <a:solidFill>
                  <a:srgbClr val="B4004D"/>
                </a:solidFill>
                <a:ea typeface="宋体" pitchFamily="2" charset="-122"/>
              </a:rPr>
              <a:t>    </a:t>
            </a:r>
            <a:r>
              <a:rPr lang="en-US" altLang="zh-CN" sz="2100" b="1" dirty="0" smtClean="0">
                <a:solidFill>
                  <a:srgbClr val="B4004D"/>
                </a:solidFill>
                <a:ea typeface="宋体" pitchFamily="2" charset="-122"/>
              </a:rPr>
              <a:t>}  </a:t>
            </a:r>
            <a:r>
              <a:rPr lang="en-US" altLang="zh-CN" sz="2100" b="1" dirty="0">
                <a:solidFill>
                  <a:srgbClr val="B4004D"/>
                </a:solidFill>
                <a:ea typeface="宋体" pitchFamily="2" charset="-122"/>
              </a:rPr>
              <a:t>}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98080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3.1.1 </a:t>
            </a:r>
            <a:r>
              <a:rPr lang="zh-CN" altLang="en-US" dirty="0" smtClean="0"/>
              <a:t>栈的定义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30560"/>
            <a:ext cx="8208912" cy="5278760"/>
          </a:xfrm>
        </p:spPr>
        <p:txBody>
          <a:bodyPr/>
          <a:lstStyle/>
          <a:p>
            <a:r>
              <a:rPr lang="zh-CN" altLang="en-US" dirty="0"/>
              <a:t> 栈是一种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只能在一端</a:t>
            </a:r>
            <a:r>
              <a:rPr lang="zh-CN" altLang="en-US" dirty="0"/>
              <a:t>进行插入或删除操作的线性表。表中允许进行插入、删除操作的一端称为</a:t>
            </a:r>
            <a:r>
              <a:rPr lang="zh-CN" altLang="en-US" sz="2500" b="1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栈顶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栈</a:t>
            </a:r>
            <a:r>
              <a:rPr lang="zh-CN" altLang="en-US" dirty="0"/>
              <a:t>顶的当前位置是动态的</a:t>
            </a:r>
            <a:r>
              <a:rPr lang="en-US" altLang="zh-CN" dirty="0"/>
              <a:t>,</a:t>
            </a:r>
            <a:r>
              <a:rPr lang="zh-CN" altLang="en-US" dirty="0"/>
              <a:t>栈顶的当前位置由一个称为栈顶指针的位置指示器指示。表的另一端称为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栈底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/>
              <a:t>当栈中没有数据元素时</a:t>
            </a:r>
            <a:r>
              <a:rPr lang="en-US" altLang="zh-CN" dirty="0"/>
              <a:t>,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空栈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/>
              <a:t>栈的插入操作通常称为进栈或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入栈</a:t>
            </a:r>
            <a:r>
              <a:rPr lang="en-US" altLang="zh-CN" dirty="0"/>
              <a:t>,</a:t>
            </a:r>
            <a:r>
              <a:rPr lang="zh-CN" altLang="en-US" dirty="0"/>
              <a:t>栈的删除操作通常称为退栈或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出栈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例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zh-CN" altLang="en-US" dirty="0"/>
              <a:t>利用</a:t>
            </a:r>
            <a:r>
              <a:rPr lang="zh-CN" altLang="en-US" dirty="0" smtClean="0"/>
              <a:t>栈，</a:t>
            </a:r>
            <a:r>
              <a:rPr lang="zh-CN" altLang="en-US" dirty="0"/>
              <a:t>将二进制转换为十进制数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分析：每个二进制数转换成相应的十进制数方法如下：</a:t>
            </a:r>
            <a:endParaRPr lang="en-US" altLang="zh-CN" dirty="0" smtClean="0"/>
          </a:p>
          <a:p>
            <a:pPr marL="457200" lvl="1" indent="0">
              <a:buFont typeface="Arial" charset="0"/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(X</a:t>
            </a:r>
            <a:r>
              <a:rPr lang="en-US" altLang="zh-CN" sz="1400" dirty="0" smtClean="0">
                <a:solidFill>
                  <a:srgbClr val="0070C0"/>
                </a:solidFill>
              </a:rPr>
              <a:t>n</a:t>
            </a:r>
            <a:r>
              <a:rPr lang="en-US" altLang="zh-CN" dirty="0" smtClean="0">
                <a:solidFill>
                  <a:srgbClr val="0070C0"/>
                </a:solidFill>
              </a:rPr>
              <a:t>X</a:t>
            </a:r>
            <a:r>
              <a:rPr lang="en-US" altLang="zh-CN" sz="1400" dirty="0" smtClean="0">
                <a:solidFill>
                  <a:srgbClr val="0070C0"/>
                </a:solidFill>
              </a:rPr>
              <a:t>n-1……</a:t>
            </a:r>
            <a:r>
              <a:rPr lang="en-US" altLang="zh-CN" dirty="0" smtClean="0">
                <a:solidFill>
                  <a:srgbClr val="0070C0"/>
                </a:solidFill>
              </a:rPr>
              <a:t>X</a:t>
            </a:r>
            <a:r>
              <a:rPr lang="en-US" altLang="zh-CN" sz="1400" dirty="0" smtClean="0">
                <a:solidFill>
                  <a:srgbClr val="0070C0"/>
                </a:solidFill>
              </a:rPr>
              <a:t>3</a:t>
            </a:r>
            <a:r>
              <a:rPr lang="en-US" altLang="zh-CN" dirty="0" smtClean="0">
                <a:solidFill>
                  <a:srgbClr val="0070C0"/>
                </a:solidFill>
              </a:rPr>
              <a:t>X</a:t>
            </a:r>
            <a:r>
              <a:rPr lang="en-US" altLang="zh-CN" sz="1400" dirty="0" smtClean="0">
                <a:solidFill>
                  <a:srgbClr val="0070C0"/>
                </a:solidFill>
              </a:rPr>
              <a:t>2</a:t>
            </a:r>
            <a:r>
              <a:rPr lang="en-US" altLang="zh-CN" dirty="0" smtClean="0">
                <a:solidFill>
                  <a:srgbClr val="0070C0"/>
                </a:solidFill>
              </a:rPr>
              <a:t>X</a:t>
            </a:r>
            <a:r>
              <a:rPr lang="en-US" altLang="zh-CN" sz="1400" dirty="0" smtClean="0">
                <a:solidFill>
                  <a:srgbClr val="0070C0"/>
                </a:solidFill>
              </a:rPr>
              <a:t>1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sz="1400" dirty="0" smtClean="0">
                <a:solidFill>
                  <a:srgbClr val="0070C0"/>
                </a:solidFill>
              </a:rPr>
              <a:t>2 </a:t>
            </a:r>
            <a:r>
              <a:rPr lang="en-US" altLang="zh-CN" dirty="0" smtClean="0">
                <a:solidFill>
                  <a:srgbClr val="0070C0"/>
                </a:solidFill>
              </a:rPr>
              <a:t>= X</a:t>
            </a:r>
            <a:r>
              <a:rPr lang="en-US" altLang="zh-CN" sz="1400" dirty="0" smtClean="0">
                <a:solidFill>
                  <a:srgbClr val="0070C0"/>
                </a:solidFill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</a:rPr>
              <a:t>*</a:t>
            </a:r>
            <a:r>
              <a:rPr lang="en-US" altLang="zh-CN" dirty="0" smtClean="0">
                <a:solidFill>
                  <a:srgbClr val="0070C0"/>
                </a:solidFill>
              </a:rPr>
              <a:t>2^0+X</a:t>
            </a:r>
            <a:r>
              <a:rPr lang="en-US" altLang="zh-CN" sz="1400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*</a:t>
            </a:r>
            <a:r>
              <a:rPr lang="en-US" altLang="zh-CN" dirty="0" smtClean="0">
                <a:solidFill>
                  <a:srgbClr val="0070C0"/>
                </a:solidFill>
              </a:rPr>
              <a:t>2^1+…+</a:t>
            </a:r>
            <a:r>
              <a:rPr lang="en-US" altLang="zh-CN" dirty="0" err="1" smtClean="0">
                <a:solidFill>
                  <a:srgbClr val="0070C0"/>
                </a:solidFill>
              </a:rPr>
              <a:t>X</a:t>
            </a:r>
            <a:r>
              <a:rPr lang="en-US" altLang="zh-CN" sz="1400" dirty="0" err="1" smtClean="0">
                <a:solidFill>
                  <a:srgbClr val="0070C0"/>
                </a:solidFill>
              </a:rPr>
              <a:t>n</a:t>
            </a:r>
            <a:r>
              <a:rPr lang="zh-CN" altLang="en-US" dirty="0" smtClean="0">
                <a:solidFill>
                  <a:srgbClr val="0070C0"/>
                </a:solidFill>
              </a:rPr>
              <a:t>*</a:t>
            </a:r>
            <a:r>
              <a:rPr lang="en-US" altLang="zh-CN" dirty="0" smtClean="0">
                <a:solidFill>
                  <a:srgbClr val="0070C0"/>
                </a:solidFill>
              </a:rPr>
              <a:t>2^(n-1)</a:t>
            </a:r>
          </a:p>
        </p:txBody>
      </p:sp>
      <p:pic>
        <p:nvPicPr>
          <p:cNvPr id="128003" name="Picture 3" descr="C:\Documents and Settings\Administrator\桌面\u=196420040,3834912541&amp;fm=21&amp;gp=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0"/>
          <a:stretch/>
        </p:blipFill>
        <p:spPr bwMode="auto">
          <a:xfrm>
            <a:off x="328868" y="3539740"/>
            <a:ext cx="3528392" cy="280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04" name="Picture 4" descr="C:\Documents and Settings\Administrator\桌面\u=3227118458,3649699048&amp;fm=21&amp;gp=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47" b="100000" l="1109" r="100000">
                        <a14:foregroundMark x1="1774" y1="10638" x2="1330" y2="98936"/>
                        <a14:foregroundMark x1="26829" y1="13830" x2="29047" y2="13830"/>
                        <a14:foregroundMark x1="34368" y1="15957" x2="34368" y2="15957"/>
                        <a14:foregroundMark x1="43902" y1="14894" x2="43902" y2="14894"/>
                        <a14:foregroundMark x1="50554" y1="15957" x2="50554" y2="15957"/>
                        <a14:foregroundMark x1="61197" y1="24468" x2="61197" y2="24468"/>
                        <a14:foregroundMark x1="66741" y1="41489" x2="66741" y2="41489"/>
                        <a14:foregroundMark x1="69401" y1="28723" x2="69401" y2="28723"/>
                        <a14:foregroundMark x1="72506" y1="29787" x2="72506" y2="29787"/>
                        <a14:foregroundMark x1="76497" y1="28723" x2="76497" y2="28723"/>
                        <a14:foregroundMark x1="78714" y1="35106" x2="78714" y2="35106"/>
                        <a14:foregroundMark x1="81153" y1="36170" x2="81153" y2="36170"/>
                        <a14:foregroundMark x1="83592" y1="35106" x2="86918" y2="35106"/>
                        <a14:foregroundMark x1="88248" y1="32979" x2="89135" y2="32979"/>
                        <a14:foregroundMark x1="91574" y1="31915" x2="92239" y2="32979"/>
                        <a14:foregroundMark x1="95565" y1="32979" x2="95565" y2="32979"/>
                        <a14:foregroundMark x1="97783" y1="32979" x2="97783" y2="32979"/>
                        <a14:foregroundMark x1="75831" y1="31915" x2="75831" y2="31915"/>
                        <a14:foregroundMark x1="73171" y1="31915" x2="73171" y2="31915"/>
                        <a14:foregroundMark x1="76718" y1="35106" x2="76718" y2="35106"/>
                        <a14:foregroundMark x1="78049" y1="31915" x2="78049" y2="31915"/>
                        <a14:foregroundMark x1="76718" y1="32979" x2="76718" y2="32979"/>
                        <a14:backgroundMark x1="68736" y1="38298" x2="99335" y2="38298"/>
                        <a14:backgroundMark x1="68736" y1="39362" x2="68736" y2="98936"/>
                        <a14:backgroundMark x1="68293" y1="98936" x2="99778" y2="97872"/>
                        <a14:backgroundMark x1="69180" y1="41489" x2="69180" y2="41489"/>
                        <a14:backgroundMark x1="68514" y1="48936" x2="68514" y2="48936"/>
                        <a14:backgroundMark x1="68514" y1="54255" x2="68514" y2="54255"/>
                        <a14:backgroundMark x1="68293" y1="61702" x2="68293" y2="61702"/>
                        <a14:backgroundMark x1="68514" y1="74468" x2="68514" y2="74468"/>
                        <a14:backgroundMark x1="68514" y1="78723" x2="68514" y2="78723"/>
                        <a14:backgroundMark x1="68293" y1="85106" x2="68293" y2="85106"/>
                        <a14:backgroundMark x1="68293" y1="91489" x2="68293" y2="91489"/>
                        <a14:backgroundMark x1="68293" y1="96809" x2="68293" y2="96809"/>
                        <a14:backgroundMark x1="69401" y1="97872" x2="69401" y2="97872"/>
                        <a14:backgroundMark x1="70953" y1="97872" x2="70953" y2="97872"/>
                        <a14:backgroundMark x1="71619" y1="97872" x2="71619" y2="97872"/>
                        <a14:backgroundMark x1="72949" y1="97872" x2="72949" y2="97872"/>
                        <a14:backgroundMark x1="73836" y1="97872" x2="73836" y2="97872"/>
                        <a14:backgroundMark x1="76053" y1="97872" x2="76053" y2="97872"/>
                        <a14:backgroundMark x1="77384" y1="97872" x2="77384" y2="97872"/>
                        <a14:backgroundMark x1="78492" y1="97872" x2="78492" y2="97872"/>
                        <a14:backgroundMark x1="81375" y1="97872" x2="81375" y2="97872"/>
                        <a14:backgroundMark x1="81375" y1="97872" x2="81375" y2="97872"/>
                        <a14:backgroundMark x1="84035" y1="97872" x2="84035" y2="97872"/>
                        <a14:backgroundMark x1="86031" y1="97872" x2="86031" y2="97872"/>
                        <a14:backgroundMark x1="87361" y1="97872" x2="87361" y2="97872"/>
                        <a14:backgroundMark x1="89800" y1="97872" x2="89800" y2="97872"/>
                        <a14:backgroundMark x1="90022" y1="97872" x2="90687" y2="97872"/>
                        <a14:backgroundMark x1="95565" y1="97872" x2="95565" y2="97872"/>
                        <a14:backgroundMark x1="97783" y1="97872" x2="97783" y2="97872"/>
                        <a14:backgroundMark x1="98004" y1="97872" x2="98004" y2="97872"/>
                        <a14:backgroundMark x1="87140" y1="40426" x2="87140" y2="40426"/>
                        <a14:backgroundMark x1="89357" y1="41489" x2="89357" y2="41489"/>
                        <a14:backgroundMark x1="90909" y1="38298" x2="91574" y2="39362"/>
                        <a14:backgroundMark x1="92905" y1="39362" x2="92905" y2="39362"/>
                        <a14:backgroundMark x1="94900" y1="39362" x2="94900" y2="39362"/>
                        <a14:backgroundMark x1="95565" y1="41489" x2="95565" y2="41489"/>
                        <a14:backgroundMark x1="96674" y1="41489" x2="96674" y2="41489"/>
                        <a14:backgroundMark x1="98448" y1="40426" x2="98448" y2="40426"/>
                        <a14:backgroundMark x1="98891" y1="39362" x2="99557" y2="39362"/>
                        <a14:backgroundMark x1="99778" y1="38298" x2="99778" y2="38298"/>
                        <a14:backgroundMark x1="70510" y1="39362" x2="70510" y2="39362"/>
                        <a14:backgroundMark x1="71840" y1="39362" x2="72284" y2="39362"/>
                        <a14:backgroundMark x1="72949" y1="39362" x2="72949" y2="39362"/>
                        <a14:backgroundMark x1="73392" y1="38298" x2="75610" y2="36170"/>
                        <a14:backgroundMark x1="76053" y1="35106" x2="76053" y2="35106"/>
                        <a14:backgroundMark x1="76275" y1="35106" x2="76718" y2="35106"/>
                        <a14:backgroundMark x1="77384" y1="39362" x2="77384" y2="39362"/>
                        <a14:backgroundMark x1="78714" y1="41489" x2="78714" y2="41489"/>
                        <a14:backgroundMark x1="80044" y1="41489" x2="80044" y2="41489"/>
                        <a14:backgroundMark x1="80266" y1="40426" x2="80931" y2="40426"/>
                        <a14:backgroundMark x1="83149" y1="37234" x2="83149" y2="37234"/>
                        <a14:backgroundMark x1="83149" y1="37234" x2="83149" y2="37234"/>
                        <a14:backgroundMark x1="81818" y1="38298" x2="81818" y2="38298"/>
                        <a14:backgroundMark x1="93126" y1="97872" x2="93126" y2="97872"/>
                        <a14:backgroundMark x1="93792" y1="97872" x2="89579" y2="97872"/>
                        <a14:backgroundMark x1="99113" y1="45745" x2="99557" y2="47872"/>
                        <a14:backgroundMark x1="99113" y1="56383" x2="99113" y2="56383"/>
                        <a14:backgroundMark x1="99113" y1="60638" x2="99113" y2="60638"/>
                        <a14:backgroundMark x1="98891" y1="65957" x2="98891" y2="65957"/>
                        <a14:backgroundMark x1="98891" y1="70213" x2="98891" y2="70213"/>
                        <a14:backgroundMark x1="99113" y1="73404" x2="99113" y2="73404"/>
                        <a14:backgroundMark x1="99335" y1="84043" x2="99335" y2="84043"/>
                        <a14:backgroundMark x1="99113" y1="79787" x2="99113" y2="79787"/>
                        <a14:backgroundMark x1="99113" y1="90426" x2="99113" y2="90426"/>
                        <a14:backgroundMark x1="98891" y1="92553" x2="98891" y2="92553"/>
                        <a14:backgroundMark x1="98891" y1="95745" x2="98891" y2="95745"/>
                        <a14:backgroundMark x1="99113" y1="95745" x2="99113" y2="957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504"/>
          <a:stretch/>
        </p:blipFill>
        <p:spPr bwMode="auto">
          <a:xfrm>
            <a:off x="2915816" y="3212976"/>
            <a:ext cx="5938621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050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69963"/>
            <a:ext cx="8640960" cy="4527550"/>
          </a:xfrm>
        </p:spPr>
        <p:txBody>
          <a:bodyPr/>
          <a:lstStyle/>
          <a:p>
            <a:r>
              <a:rPr lang="zh-CN" altLang="en-US" dirty="0" smtClean="0"/>
              <a:t>由于栈具有后进先出的特性，输入</a:t>
            </a:r>
            <a:r>
              <a:rPr lang="zh-CN" altLang="en-US" dirty="0"/>
              <a:t>二进制数</a:t>
            </a:r>
            <a:r>
              <a:rPr lang="en-US" altLang="zh-CN" dirty="0" smtClean="0"/>
              <a:t>11001001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851275" y="2944813"/>
          <a:ext cx="1296988" cy="3005136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29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1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0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0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1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0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0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1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1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360" name="TextBox 4"/>
          <p:cNvSpPr txBox="1">
            <a:spLocks noChangeArrowheads="1"/>
          </p:cNvSpPr>
          <p:nvPr/>
        </p:nvSpPr>
        <p:spPr bwMode="auto">
          <a:xfrm>
            <a:off x="2306807" y="5816440"/>
            <a:ext cx="96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base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14361" name="TextBox 5"/>
          <p:cNvSpPr txBox="1">
            <a:spLocks noChangeArrowheads="1"/>
          </p:cNvSpPr>
          <p:nvPr/>
        </p:nvSpPr>
        <p:spPr bwMode="auto">
          <a:xfrm>
            <a:off x="2426485" y="2852936"/>
            <a:ext cx="720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时尚中黑简体" pitchFamily="2" charset="-122"/>
                <a:ea typeface="时尚中黑简体" pitchFamily="2" charset="-122"/>
              </a:rPr>
              <a:t>top</a:t>
            </a:r>
            <a:endParaRPr lang="zh-CN" altLang="en-US" sz="2800" dirty="0">
              <a:latin typeface="时尚中黑简体" pitchFamily="2" charset="-122"/>
              <a:ea typeface="时尚中黑简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147210" y="3125453"/>
            <a:ext cx="525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305175" y="6165304"/>
            <a:ext cx="4032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例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zh-CN" altLang="en-US" dirty="0"/>
              <a:t>利用栈，将二进制转换为十进制数</a:t>
            </a:r>
          </a:p>
        </p:txBody>
      </p:sp>
    </p:spTree>
    <p:extLst>
      <p:ext uri="{BB962C8B-B14F-4D97-AF65-F5344CB8AC3E}">
        <p14:creationId xmlns:p14="http://schemas.microsoft.com/office/powerpoint/2010/main" val="30780297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0" grpId="0"/>
      <p:bldP spid="1436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二进制到八进制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6480720" cy="5278760"/>
          </a:xfrm>
        </p:spPr>
        <p:txBody>
          <a:bodyPr/>
          <a:lstStyle/>
          <a:p>
            <a:r>
              <a:rPr lang="zh-CN" altLang="en-US" dirty="0" smtClean="0"/>
              <a:t>仔细观察二进制跟十六进制的对应关系</a:t>
            </a:r>
            <a:endParaRPr lang="en-US" altLang="zh-CN" dirty="0" smtClean="0"/>
          </a:p>
          <a:p>
            <a:pPr lvl="1"/>
            <a:r>
              <a:rPr lang="zh-CN" altLang="en-US" dirty="0"/>
              <a:t>可见一个</a:t>
            </a:r>
            <a:r>
              <a:rPr lang="zh-CN" altLang="en-US" dirty="0" smtClean="0"/>
              <a:t>字节用</a:t>
            </a:r>
            <a:r>
              <a:rPr lang="zh-CN" altLang="en-US" dirty="0"/>
              <a:t>两个十六进制数可以表示完整，也大大的节省了显示空间。</a:t>
            </a:r>
            <a:endParaRPr lang="en-US" altLang="zh-CN" dirty="0"/>
          </a:p>
          <a:p>
            <a:pPr lvl="1"/>
            <a:r>
              <a:rPr lang="zh-CN" altLang="en-US" dirty="0"/>
              <a:t>那八进制呢？因为早期的计算机系统都是三的倍数，所以用八进制比较方便。</a:t>
            </a:r>
            <a:endParaRPr lang="en-US" altLang="zh-CN" dirty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进行二进制到八进制的转换时，要将二进制数的每三位抓换成一个八进制数来表示，然后按顺序输出即可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graphicFrame>
        <p:nvGraphicFramePr>
          <p:cNvPr id="4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536815"/>
              </p:ext>
            </p:extLst>
          </p:nvPr>
        </p:nvGraphicFramePr>
        <p:xfrm>
          <a:off x="6588224" y="980728"/>
          <a:ext cx="2483768" cy="52819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80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0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0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0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1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0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10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80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11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80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100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4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80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101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5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0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110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6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62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111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7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80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1000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8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80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1001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9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80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1010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A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80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1011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B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80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1100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C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180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1101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D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180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1110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E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1809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1111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 smtClean="0"/>
                        <a:t>F</a:t>
                      </a:r>
                      <a:endParaRPr lang="zh-CN" altLang="en-US" sz="1400" b="1" dirty="0"/>
                    </a:p>
                  </a:txBody>
                  <a:tcPr marL="91421" marR="91421" marT="45723" marB="45723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9556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从二进制到八进制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9144"/>
              </p:ext>
            </p:extLst>
          </p:nvPr>
        </p:nvGraphicFramePr>
        <p:xfrm>
          <a:off x="2087562" y="1399382"/>
          <a:ext cx="1296987" cy="3005136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1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0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0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1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0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0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1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1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215" name="TextBox 4"/>
          <p:cNvSpPr txBox="1">
            <a:spLocks noChangeArrowheads="1"/>
          </p:cNvSpPr>
          <p:nvPr/>
        </p:nvSpPr>
        <p:spPr bwMode="auto">
          <a:xfrm>
            <a:off x="576262" y="3952082"/>
            <a:ext cx="96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base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8216" name="TextBox 5"/>
          <p:cNvSpPr txBox="1">
            <a:spLocks noChangeArrowheads="1"/>
          </p:cNvSpPr>
          <p:nvPr/>
        </p:nvSpPr>
        <p:spPr bwMode="auto">
          <a:xfrm>
            <a:off x="698499" y="862807"/>
            <a:ext cx="720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top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419224" y="1162845"/>
            <a:ext cx="5254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41462" y="4256882"/>
            <a:ext cx="4032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283244"/>
              </p:ext>
            </p:extLst>
          </p:nvPr>
        </p:nvGraphicFramePr>
        <p:xfrm>
          <a:off x="6361112" y="1394620"/>
          <a:ext cx="1296987" cy="3005136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1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图文框 10"/>
          <p:cNvSpPr/>
          <p:nvPr/>
        </p:nvSpPr>
        <p:spPr>
          <a:xfrm>
            <a:off x="2259012" y="1396207"/>
            <a:ext cx="935037" cy="1166813"/>
          </a:xfrm>
          <a:prstGeom prst="frame">
            <a:avLst>
              <a:gd name="adj1" fmla="val 18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551237" y="1869282"/>
            <a:ext cx="2613025" cy="2190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670299" y="1385095"/>
            <a:ext cx="963613" cy="3746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时尚中黑简体" pitchFamily="2" charset="-122"/>
                <a:ea typeface="时尚中黑简体" pitchFamily="2" charset="-122"/>
              </a:rPr>
              <a:t>001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4633912" y="1593057"/>
            <a:ext cx="5762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210174" y="1385095"/>
            <a:ext cx="647700" cy="4016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时尚中黑简体" pitchFamily="2" charset="-122"/>
                <a:ea typeface="时尚中黑简体" pitchFamily="2" charset="-122"/>
              </a:rPr>
              <a:t>1</a:t>
            </a:r>
            <a:endParaRPr lang="zh-CN" altLang="en-US" dirty="0"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8244" name="TextBox 21"/>
          <p:cNvSpPr txBox="1">
            <a:spLocks noChangeArrowheads="1"/>
          </p:cNvSpPr>
          <p:nvPr/>
        </p:nvSpPr>
        <p:spPr bwMode="auto">
          <a:xfrm>
            <a:off x="4835524" y="3928270"/>
            <a:ext cx="96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base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8245" name="TextBox 22"/>
          <p:cNvSpPr txBox="1">
            <a:spLocks noChangeArrowheads="1"/>
          </p:cNvSpPr>
          <p:nvPr/>
        </p:nvSpPr>
        <p:spPr bwMode="auto">
          <a:xfrm>
            <a:off x="4957762" y="3542507"/>
            <a:ext cx="720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top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678487" y="3842545"/>
            <a:ext cx="525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00724" y="4233070"/>
            <a:ext cx="4032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40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从二进制到八进制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035026"/>
              </p:ext>
            </p:extLst>
          </p:nvPr>
        </p:nvGraphicFramePr>
        <p:xfrm>
          <a:off x="2103616" y="1427223"/>
          <a:ext cx="1296987" cy="3005136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1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0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0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1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1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239" name="TextBox 4"/>
          <p:cNvSpPr txBox="1">
            <a:spLocks noChangeArrowheads="1"/>
          </p:cNvSpPr>
          <p:nvPr/>
        </p:nvSpPr>
        <p:spPr bwMode="auto">
          <a:xfrm>
            <a:off x="592316" y="3979923"/>
            <a:ext cx="96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base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9240" name="TextBox 5"/>
          <p:cNvSpPr txBox="1">
            <a:spLocks noChangeArrowheads="1"/>
          </p:cNvSpPr>
          <p:nvPr/>
        </p:nvSpPr>
        <p:spPr bwMode="auto">
          <a:xfrm>
            <a:off x="714553" y="2057461"/>
            <a:ext cx="720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top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435278" y="2357498"/>
            <a:ext cx="5254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57516" y="4284723"/>
            <a:ext cx="4032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38805"/>
              </p:ext>
            </p:extLst>
          </p:nvPr>
        </p:nvGraphicFramePr>
        <p:xfrm>
          <a:off x="6377166" y="1422461"/>
          <a:ext cx="1296987" cy="3005136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1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1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图文框 9"/>
          <p:cNvSpPr/>
          <p:nvPr/>
        </p:nvSpPr>
        <p:spPr>
          <a:xfrm>
            <a:off x="2275066" y="2565461"/>
            <a:ext cx="935037" cy="1166812"/>
          </a:xfrm>
          <a:prstGeom prst="frame">
            <a:avLst>
              <a:gd name="adj1" fmla="val 18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567291" y="2000311"/>
            <a:ext cx="2613025" cy="2190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86353" y="1517711"/>
            <a:ext cx="963613" cy="373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时尚中黑简体" pitchFamily="2" charset="-122"/>
                <a:ea typeface="时尚中黑简体" pitchFamily="2" charset="-122"/>
              </a:rPr>
              <a:t>001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649966" y="1724086"/>
            <a:ext cx="5762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226228" y="1517711"/>
            <a:ext cx="647700" cy="4000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时尚中黑简体" pitchFamily="2" charset="-122"/>
                <a:ea typeface="时尚中黑简体" pitchFamily="2" charset="-122"/>
              </a:rPr>
              <a:t>1</a:t>
            </a:r>
            <a:endParaRPr lang="zh-CN" altLang="en-US" dirty="0"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9268" name="TextBox 14"/>
          <p:cNvSpPr txBox="1">
            <a:spLocks noChangeArrowheads="1"/>
          </p:cNvSpPr>
          <p:nvPr/>
        </p:nvSpPr>
        <p:spPr bwMode="auto">
          <a:xfrm>
            <a:off x="4851578" y="3956111"/>
            <a:ext cx="96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base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9269" name="TextBox 15"/>
          <p:cNvSpPr txBox="1">
            <a:spLocks noChangeArrowheads="1"/>
          </p:cNvSpPr>
          <p:nvPr/>
        </p:nvSpPr>
        <p:spPr bwMode="auto">
          <a:xfrm>
            <a:off x="4973816" y="3198873"/>
            <a:ext cx="720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top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694541" y="3498911"/>
            <a:ext cx="525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816778" y="4260911"/>
            <a:ext cx="4032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922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从二进制到八进制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82618"/>
              </p:ext>
            </p:extLst>
          </p:nvPr>
        </p:nvGraphicFramePr>
        <p:xfrm>
          <a:off x="2103013" y="1437478"/>
          <a:ext cx="1296987" cy="3005136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1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1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263" name="TextBox 4"/>
          <p:cNvSpPr txBox="1">
            <a:spLocks noChangeArrowheads="1"/>
          </p:cNvSpPr>
          <p:nvPr/>
        </p:nvSpPr>
        <p:spPr bwMode="auto">
          <a:xfrm>
            <a:off x="591713" y="3990178"/>
            <a:ext cx="96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base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10264" name="TextBox 5"/>
          <p:cNvSpPr txBox="1">
            <a:spLocks noChangeArrowheads="1"/>
          </p:cNvSpPr>
          <p:nvPr/>
        </p:nvSpPr>
        <p:spPr bwMode="auto">
          <a:xfrm>
            <a:off x="713950" y="3180553"/>
            <a:ext cx="720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top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434675" y="3480591"/>
            <a:ext cx="5254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56913" y="4294978"/>
            <a:ext cx="4032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349614"/>
              </p:ext>
            </p:extLst>
          </p:nvPr>
        </p:nvGraphicFramePr>
        <p:xfrm>
          <a:off x="6376563" y="1432716"/>
          <a:ext cx="1296987" cy="3005136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3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1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1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图文框 9"/>
          <p:cNvSpPr/>
          <p:nvPr/>
        </p:nvSpPr>
        <p:spPr>
          <a:xfrm>
            <a:off x="2274463" y="3747291"/>
            <a:ext cx="935037" cy="657225"/>
          </a:xfrm>
          <a:prstGeom prst="frame">
            <a:avLst>
              <a:gd name="adj1" fmla="val 18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566688" y="2010566"/>
            <a:ext cx="2613025" cy="2190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85750" y="1527966"/>
            <a:ext cx="963613" cy="373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时尚中黑简体" pitchFamily="2" charset="-122"/>
                <a:ea typeface="时尚中黑简体" pitchFamily="2" charset="-122"/>
              </a:rPr>
              <a:t>11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649363" y="1734341"/>
            <a:ext cx="5762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225625" y="1527966"/>
            <a:ext cx="647700" cy="4000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时尚中黑简体" pitchFamily="2" charset="-122"/>
                <a:ea typeface="时尚中黑简体" pitchFamily="2" charset="-122"/>
              </a:rPr>
              <a:t>3</a:t>
            </a:r>
            <a:endParaRPr lang="zh-CN" altLang="en-US" dirty="0"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10292" name="TextBox 14"/>
          <p:cNvSpPr txBox="1">
            <a:spLocks noChangeArrowheads="1"/>
          </p:cNvSpPr>
          <p:nvPr/>
        </p:nvSpPr>
        <p:spPr bwMode="auto">
          <a:xfrm>
            <a:off x="4850975" y="3966366"/>
            <a:ext cx="96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base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10293" name="TextBox 15"/>
          <p:cNvSpPr txBox="1">
            <a:spLocks noChangeArrowheads="1"/>
          </p:cNvSpPr>
          <p:nvPr/>
        </p:nvSpPr>
        <p:spPr bwMode="auto">
          <a:xfrm>
            <a:off x="4973213" y="2805903"/>
            <a:ext cx="720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top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693938" y="3105941"/>
            <a:ext cx="525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816175" y="4271166"/>
            <a:ext cx="4032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091547" y="4617466"/>
            <a:ext cx="1724628" cy="1782501"/>
            <a:chOff x="6458673" y="4861366"/>
            <a:chExt cx="1724628" cy="1782501"/>
          </a:xfrm>
        </p:grpSpPr>
        <p:pic>
          <p:nvPicPr>
            <p:cNvPr id="129027" name="Picture 3" descr="C:\Documents and Settings\Administrator\桌面\u=168201457,2791545085&amp;fm=21&amp;gp=0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36" t="6802" r="9929" b="4194"/>
            <a:stretch/>
          </p:blipFill>
          <p:spPr bwMode="auto">
            <a:xfrm>
              <a:off x="6458673" y="4861366"/>
              <a:ext cx="1724628" cy="1782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hlinkClick r:id="rId4" action="ppaction://hlinkfile"/>
            </p:cNvPr>
            <p:cNvSpPr txBox="1"/>
            <p:nvPr/>
          </p:nvSpPr>
          <p:spPr>
            <a:xfrm>
              <a:off x="6876256" y="501317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华文彩云" panose="02010800040101010101" pitchFamily="2" charset="-122"/>
                  <a:ea typeface="华文彩云" panose="02010800040101010101" pitchFamily="2" charset="-122"/>
                </a:rPr>
                <a:t>参考例题</a:t>
              </a:r>
              <a:endPara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60232" y="5522290"/>
            <a:ext cx="2357844" cy="900357"/>
            <a:chOff x="3671544" y="5170049"/>
            <a:chExt cx="2357844" cy="900357"/>
          </a:xfrm>
        </p:grpSpPr>
        <p:sp>
          <p:nvSpPr>
            <p:cNvPr id="25" name="椭圆 24"/>
            <p:cNvSpPr/>
            <p:nvPr/>
          </p:nvSpPr>
          <p:spPr>
            <a:xfrm>
              <a:off x="4538025" y="5298112"/>
              <a:ext cx="105304" cy="81874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椭圆 25"/>
            <p:cNvSpPr/>
            <p:nvPr/>
          </p:nvSpPr>
          <p:spPr>
            <a:xfrm>
              <a:off x="4355976" y="5949280"/>
              <a:ext cx="105304" cy="81874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椭圆 26"/>
            <p:cNvSpPr/>
            <p:nvPr/>
          </p:nvSpPr>
          <p:spPr>
            <a:xfrm>
              <a:off x="4355976" y="5435358"/>
              <a:ext cx="105304" cy="81874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8" name="组合 27"/>
            <p:cNvGrpSpPr/>
            <p:nvPr/>
          </p:nvGrpSpPr>
          <p:grpSpPr>
            <a:xfrm>
              <a:off x="4384125" y="5436070"/>
              <a:ext cx="1645263" cy="473660"/>
              <a:chOff x="2955813" y="3221708"/>
              <a:chExt cx="2696374" cy="842291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2955813" y="3221708"/>
                <a:ext cx="2696373" cy="842291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圆角矩形 7"/>
              <p:cNvSpPr/>
              <p:nvPr/>
            </p:nvSpPr>
            <p:spPr>
              <a:xfrm>
                <a:off x="2996931" y="3262825"/>
                <a:ext cx="2655256" cy="76005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64673" tIns="125730" rIns="125730" bIns="125730" numCol="1" spcCol="1270" anchor="ctr" anchorCtr="0">
                <a:noAutofit/>
              </a:bodyPr>
              <a:lstStyle/>
              <a:p>
                <a:pPr lvl="0" algn="l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300" kern="1200"/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3671544" y="5251714"/>
              <a:ext cx="852370" cy="81869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椭圆 31"/>
            <p:cNvSpPr/>
            <p:nvPr/>
          </p:nvSpPr>
          <p:spPr>
            <a:xfrm>
              <a:off x="4392689" y="5170049"/>
              <a:ext cx="105304" cy="81874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/>
            <p:cNvSpPr txBox="1"/>
            <p:nvPr/>
          </p:nvSpPr>
          <p:spPr>
            <a:xfrm>
              <a:off x="4654930" y="5494956"/>
              <a:ext cx="1374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</a:rPr>
                <a:t>bin_dec.c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9110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3.1.4 </a:t>
            </a:r>
            <a:r>
              <a:rPr lang="zh-CN" altLang="en-US" dirty="0"/>
              <a:t>栈的应用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--- </a:t>
            </a:r>
            <a:r>
              <a:rPr lang="zh-CN" altLang="en-US" dirty="0"/>
              <a:t>表达式求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560" y="980728"/>
            <a:ext cx="8345488" cy="5278760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表达式求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/>
              <a:t>这里限定的表达式求值问题是</a:t>
            </a:r>
            <a:r>
              <a:rPr lang="en-US" altLang="zh-CN" dirty="0"/>
              <a:t>:</a:t>
            </a:r>
            <a:r>
              <a:rPr lang="zh-CN" altLang="en-US" dirty="0"/>
              <a:t>用户输入一个包含“</a:t>
            </a:r>
            <a:r>
              <a:rPr lang="en-US" altLang="zh-CN" dirty="0"/>
              <a:t>+”</a:t>
            </a:r>
            <a:r>
              <a:rPr lang="zh-CN" altLang="en-US" dirty="0"/>
              <a:t>、“</a:t>
            </a:r>
            <a:r>
              <a:rPr lang="en-US" altLang="zh-CN" dirty="0"/>
              <a:t>-”</a:t>
            </a:r>
            <a:r>
              <a:rPr lang="zh-CN" altLang="en-US" dirty="0"/>
              <a:t>、“*”、“</a:t>
            </a:r>
            <a:r>
              <a:rPr lang="en-US" altLang="zh-CN" dirty="0"/>
              <a:t>/”</a:t>
            </a:r>
            <a:r>
              <a:rPr lang="zh-CN" altLang="en-US" dirty="0"/>
              <a:t>、正整数和圆括号的合法数学表达式</a:t>
            </a:r>
            <a:r>
              <a:rPr lang="en-US" altLang="zh-CN" dirty="0"/>
              <a:t>,</a:t>
            </a:r>
            <a:r>
              <a:rPr lang="zh-CN" altLang="en-US" dirty="0"/>
              <a:t>计算该表达式的运算结果。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3.1.4 </a:t>
            </a:r>
            <a:r>
              <a:rPr lang="zh-CN" altLang="en-US" dirty="0"/>
              <a:t>栈的应用例子</a:t>
            </a:r>
            <a:r>
              <a:rPr lang="en-US" altLang="zh-CN" dirty="0"/>
              <a:t>--- </a:t>
            </a:r>
            <a:r>
              <a:rPr lang="zh-CN" altLang="en-US" dirty="0"/>
              <a:t>表达式求值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1124744"/>
            <a:ext cx="8345488" cy="5278760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中缀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表达式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zh-CN" altLang="en-US" dirty="0" smtClean="0"/>
              <a:t>在</a:t>
            </a:r>
            <a:r>
              <a:rPr lang="zh-CN" altLang="en-US" dirty="0"/>
              <a:t>程序语言中</a:t>
            </a:r>
            <a:r>
              <a:rPr lang="en-US" altLang="zh-CN" dirty="0"/>
              <a:t>,</a:t>
            </a:r>
            <a:r>
              <a:rPr lang="zh-CN" altLang="en-US" dirty="0"/>
              <a:t>运算符位于两个操作数中间的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.</a:t>
            </a:r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zh-CN" altLang="en-US" dirty="0"/>
              <a:t>                </a:t>
            </a:r>
            <a:r>
              <a:rPr lang="en-US" altLang="zh-CN" dirty="0" smtClean="0"/>
              <a:t>1+2*3</a:t>
            </a:r>
          </a:p>
          <a:p>
            <a:r>
              <a:rPr lang="zh-CN" altLang="en-US" dirty="0" smtClean="0"/>
              <a:t>遵循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“先乘除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后加减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从左到右计算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先括号内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后括号外”</a:t>
            </a:r>
            <a:r>
              <a:rPr lang="zh-CN" altLang="en-US" dirty="0"/>
              <a:t>的规则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因此</a:t>
            </a:r>
            <a:r>
              <a:rPr lang="en-US" altLang="zh-CN" dirty="0">
                <a:solidFill>
                  <a:srgbClr val="7030A0"/>
                </a:solidFill>
              </a:rPr>
              <a:t>,</a:t>
            </a:r>
            <a:r>
              <a:rPr lang="zh-CN" altLang="en-US" dirty="0">
                <a:solidFill>
                  <a:srgbClr val="7030A0"/>
                </a:solidFill>
              </a:rPr>
              <a:t>中缀表达式不仅要依赖运算符优先级</a:t>
            </a:r>
            <a:r>
              <a:rPr lang="en-US" altLang="zh-CN" dirty="0">
                <a:solidFill>
                  <a:srgbClr val="7030A0"/>
                </a:solidFill>
              </a:rPr>
              <a:t>,</a:t>
            </a:r>
            <a:r>
              <a:rPr lang="zh-CN" altLang="en-US" dirty="0">
                <a:solidFill>
                  <a:srgbClr val="7030A0"/>
                </a:solidFill>
              </a:rPr>
              <a:t>而且还要处理括号。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]--- </a:t>
            </a:r>
            <a:r>
              <a:rPr lang="zh-CN" altLang="en-US" dirty="0"/>
              <a:t>表达式求值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后缀表达式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运算符</a:t>
            </a:r>
            <a:r>
              <a:rPr lang="zh-CN" altLang="en-US" dirty="0"/>
              <a:t>在操作数的</a:t>
            </a:r>
            <a:r>
              <a:rPr lang="zh-CN" altLang="en-US" dirty="0" smtClean="0"/>
              <a:t>后面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/>
              <a:t>1+2*3</a:t>
            </a:r>
            <a:r>
              <a:rPr lang="zh-CN" altLang="en-US" dirty="0"/>
              <a:t>的后缀表达式为</a:t>
            </a:r>
            <a:r>
              <a:rPr lang="en-US" altLang="zh-CN" dirty="0"/>
              <a:t>123*+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后缀表达式中已考虑了运算符的优先级</a:t>
            </a:r>
            <a:r>
              <a:rPr lang="en-US" altLang="zh-CN" dirty="0"/>
              <a:t>,</a:t>
            </a:r>
            <a:r>
              <a:rPr lang="zh-CN" altLang="en-US" dirty="0">
                <a:solidFill>
                  <a:srgbClr val="7030A0"/>
                </a:solidFill>
              </a:rPr>
              <a:t>没有括号</a:t>
            </a:r>
            <a:r>
              <a:rPr lang="en-US" altLang="zh-CN" dirty="0">
                <a:solidFill>
                  <a:srgbClr val="7030A0"/>
                </a:solidFill>
              </a:rPr>
              <a:t>,</a:t>
            </a:r>
            <a:r>
              <a:rPr lang="zh-CN" altLang="en-US" dirty="0">
                <a:solidFill>
                  <a:srgbClr val="7030A0"/>
                </a:solidFill>
              </a:rPr>
              <a:t>只有操作数和运算符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     对后缀表达式求值过程是</a:t>
            </a:r>
            <a:r>
              <a:rPr lang="en-US" altLang="zh-CN" dirty="0"/>
              <a:t>:</a:t>
            </a:r>
            <a:r>
              <a:rPr lang="zh-CN" altLang="en-US" dirty="0"/>
              <a:t>从左到右读入后缀表达式</a:t>
            </a:r>
            <a:r>
              <a:rPr lang="en-US" altLang="zh-CN" dirty="0"/>
              <a:t>,</a:t>
            </a:r>
            <a:r>
              <a:rPr lang="zh-CN" altLang="en-US" dirty="0"/>
              <a:t>若读入的是一个操作数</a:t>
            </a:r>
            <a:r>
              <a:rPr lang="en-US" altLang="zh-CN" dirty="0"/>
              <a:t>,</a:t>
            </a:r>
            <a:r>
              <a:rPr lang="zh-CN" altLang="en-US" dirty="0"/>
              <a:t>就将它入数值栈</a:t>
            </a:r>
            <a:r>
              <a:rPr lang="en-US" altLang="zh-CN" dirty="0"/>
              <a:t>,</a:t>
            </a:r>
            <a:r>
              <a:rPr lang="zh-CN" altLang="en-US" dirty="0"/>
              <a:t>若读入的是一个运算符</a:t>
            </a:r>
            <a:r>
              <a:rPr lang="en-US" altLang="zh-CN" dirty="0"/>
              <a:t>op,</a:t>
            </a:r>
            <a:r>
              <a:rPr lang="zh-CN" altLang="en-US" dirty="0"/>
              <a:t>就从数值栈中连续出栈两个元素</a:t>
            </a:r>
            <a:r>
              <a:rPr lang="en-US" altLang="zh-CN" dirty="0"/>
              <a:t>(</a:t>
            </a:r>
            <a:r>
              <a:rPr lang="zh-CN" altLang="en-US" dirty="0"/>
              <a:t>两个操作数</a:t>
            </a:r>
            <a:r>
              <a:rPr lang="en-US" altLang="zh-CN" dirty="0"/>
              <a:t>),</a:t>
            </a:r>
            <a:r>
              <a:rPr lang="zh-CN" altLang="en-US" dirty="0"/>
              <a:t>假设为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y,</a:t>
            </a:r>
            <a:r>
              <a:rPr lang="zh-CN" altLang="en-US" dirty="0"/>
              <a:t>计算</a:t>
            </a:r>
            <a:r>
              <a:rPr lang="en-US" altLang="zh-CN" dirty="0"/>
              <a:t>x op y</a:t>
            </a:r>
            <a:r>
              <a:rPr lang="zh-CN" altLang="en-US" dirty="0"/>
              <a:t>之值</a:t>
            </a:r>
            <a:r>
              <a:rPr lang="en-US" altLang="zh-CN" dirty="0"/>
              <a:t>,</a:t>
            </a:r>
            <a:r>
              <a:rPr lang="zh-CN" altLang="en-US" dirty="0"/>
              <a:t>并将计算结果入数值栈；对整个后缀表达式读入结束时</a:t>
            </a:r>
            <a:r>
              <a:rPr lang="en-US" altLang="zh-CN" dirty="0"/>
              <a:t>,</a:t>
            </a:r>
            <a:r>
              <a:rPr lang="zh-CN" altLang="en-US" dirty="0"/>
              <a:t>栈顶元素就是计算结果。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]--- </a:t>
            </a:r>
            <a:r>
              <a:rPr lang="zh-CN" altLang="en-US" dirty="0"/>
              <a:t>表达式求值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80728"/>
            <a:ext cx="8345488" cy="5278760"/>
          </a:xfrm>
        </p:spPr>
        <p:txBody>
          <a:bodyPr/>
          <a:lstStyle/>
          <a:p>
            <a:r>
              <a:rPr lang="zh-CN" altLang="en-US" dirty="0"/>
              <a:t>算术表达式求值过程是</a:t>
            </a:r>
            <a:r>
              <a:rPr lang="en-US" altLang="zh-CN" dirty="0"/>
              <a:t>:</a:t>
            </a:r>
            <a:r>
              <a:rPr lang="zh-CN" altLang="en-US" dirty="0"/>
              <a:t>先将算术表达式转换成后缀表达式</a:t>
            </a:r>
            <a:r>
              <a:rPr lang="en-US" altLang="zh-CN" dirty="0"/>
              <a:t>,</a:t>
            </a:r>
            <a:r>
              <a:rPr lang="zh-CN" altLang="en-US" dirty="0"/>
              <a:t>然后对该后缀表达式求值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假设</a:t>
            </a:r>
            <a:r>
              <a:rPr lang="zh-CN" altLang="en-US" dirty="0"/>
              <a:t>算术表达式中的符号以字符形式由键盘输入</a:t>
            </a:r>
            <a:r>
              <a:rPr lang="en-US" altLang="zh-CN" dirty="0"/>
              <a:t>,</a:t>
            </a:r>
            <a:r>
              <a:rPr lang="zh-CN" altLang="en-US" dirty="0"/>
              <a:t>并存放在字符型数组</a:t>
            </a:r>
            <a:r>
              <a:rPr lang="en-US" altLang="zh-CN" dirty="0" err="1"/>
              <a:t>str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其后缀表达式存放在字符型数组</a:t>
            </a:r>
            <a:r>
              <a:rPr lang="en-US" altLang="zh-CN" dirty="0" err="1"/>
              <a:t>exp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在将算术表达式转换成后缀表达式的过程中用一个字符型数组</a:t>
            </a:r>
            <a:r>
              <a:rPr lang="en-US" altLang="zh-CN" dirty="0"/>
              <a:t>op</a:t>
            </a:r>
            <a:r>
              <a:rPr lang="zh-CN" altLang="en-US" dirty="0"/>
              <a:t>作为栈。将算术表达式转换成后缀表示的方法如下</a:t>
            </a:r>
            <a:r>
              <a:rPr lang="en-US" altLang="zh-CN" dirty="0"/>
              <a:t>: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3505200" y="2362200"/>
            <a:ext cx="11430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 flipH="1">
            <a:off x="4267200" y="17907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3404736" y="1828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4953000" y="22860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楷体_GB2312" pitchFamily="49" charset="-122"/>
              </a:rPr>
              <a:t>栈顶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4953000" y="3886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楷体_GB2312" pitchFamily="49" charset="-122"/>
              </a:rPr>
              <a:t>栈底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4929740" y="1484784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楷体_GB2312" pitchFamily="49" charset="-122"/>
              </a:rPr>
              <a:t>出栈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2895600" y="11430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楷体_GB2312" pitchFamily="49" charset="-122"/>
              </a:rPr>
              <a:t>进栈</a:t>
            </a:r>
          </a:p>
        </p:txBody>
      </p:sp>
      <p:sp>
        <p:nvSpPr>
          <p:cNvPr id="112650" name="Text Box 10"/>
          <p:cNvSpPr txBox="1">
            <a:spLocks noChangeArrowheads="1"/>
          </p:cNvSpPr>
          <p:nvPr/>
        </p:nvSpPr>
        <p:spPr bwMode="auto">
          <a:xfrm>
            <a:off x="3429000" y="4953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楷体_GB2312" pitchFamily="49" charset="-122"/>
              </a:rPr>
              <a:t>栈示意图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6980" name="Picture 4" descr="C:\Documents and Settings\Administrator\桌面\u=2565148691,4849145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36912"/>
            <a:ext cx="20383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Documents and Settings\Administrator\桌面\u=31177343,787828358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05050"/>
            <a:ext cx="24669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305800" cy="682648"/>
          </a:xfrm>
        </p:spPr>
        <p:txBody>
          <a:bodyPr/>
          <a:lstStyle/>
          <a:p>
            <a:r>
              <a:rPr lang="zh-CN" altLang="en-US" dirty="0"/>
              <a:t>中缀表达式后缀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while (</a:t>
            </a:r>
            <a:r>
              <a:rPr lang="zh-CN" altLang="en-US" sz="2400" dirty="0"/>
              <a:t>从</a:t>
            </a:r>
            <a:r>
              <a:rPr lang="en-US" altLang="zh-CN" sz="2400" dirty="0" err="1"/>
              <a:t>exp</a:t>
            </a:r>
            <a:r>
              <a:rPr lang="zh-CN" altLang="en-US" sz="2400" dirty="0"/>
              <a:t>读取字符</a:t>
            </a:r>
            <a:r>
              <a:rPr lang="en-US" altLang="zh-CN" sz="2400" dirty="0" err="1"/>
              <a:t>ch,ch</a:t>
            </a:r>
            <a:r>
              <a:rPr lang="en-US" altLang="zh-CN" sz="2400" dirty="0"/>
              <a:t>!='\0')</a:t>
            </a:r>
          </a:p>
          <a:p>
            <a:pPr marL="0" indent="0">
              <a:buNone/>
            </a:pPr>
            <a:r>
              <a:rPr lang="en-US" altLang="zh-CN" sz="2400" dirty="0"/>
              <a:t>{    </a:t>
            </a:r>
            <a:r>
              <a:rPr lang="zh-CN" altLang="en-US" sz="2400" dirty="0"/>
              <a:t>若</a:t>
            </a:r>
            <a:r>
              <a:rPr lang="en-US" altLang="zh-CN" sz="2400" dirty="0" err="1"/>
              <a:t>ch</a:t>
            </a:r>
            <a:r>
              <a:rPr lang="zh-CN" altLang="en-US" sz="2400" dirty="0"/>
              <a:t>为数字</a:t>
            </a:r>
            <a:r>
              <a:rPr lang="en-US" altLang="zh-CN" sz="2400" dirty="0"/>
              <a:t>,</a:t>
            </a:r>
            <a:r>
              <a:rPr lang="zh-CN" altLang="en-US" sz="2400" dirty="0"/>
              <a:t>将后续的所有数字均依次存放到</a:t>
            </a:r>
            <a:r>
              <a:rPr lang="en-US" altLang="zh-CN" sz="2400" dirty="0" err="1"/>
              <a:t>postexp</a:t>
            </a:r>
            <a:r>
              <a:rPr lang="zh-CN" altLang="en-US" sz="2400" dirty="0"/>
              <a:t>中</a:t>
            </a:r>
            <a:r>
              <a:rPr lang="en-US" altLang="zh-CN" sz="2400" dirty="0"/>
              <a:t>,</a:t>
            </a:r>
            <a:r>
              <a:rPr lang="zh-CN" altLang="en-US" sz="2400" dirty="0"/>
              <a:t>并以字符“</a:t>
            </a:r>
            <a:r>
              <a:rPr lang="en-US" altLang="zh-CN" sz="2400" dirty="0"/>
              <a:t>#”</a:t>
            </a:r>
            <a:r>
              <a:rPr lang="zh-CN" altLang="en-US" sz="2400" dirty="0"/>
              <a:t>标志数值串结束。</a:t>
            </a:r>
          </a:p>
          <a:p>
            <a:pPr marL="0" indent="0">
              <a:buNone/>
            </a:pPr>
            <a:r>
              <a:rPr lang="zh-CN" altLang="en-US" sz="2400" dirty="0"/>
              <a:t>      若</a:t>
            </a:r>
            <a:r>
              <a:rPr lang="en-US" altLang="zh-CN" sz="2400" dirty="0" err="1"/>
              <a:t>ch</a:t>
            </a:r>
            <a:r>
              <a:rPr lang="zh-CN" altLang="en-US" sz="2400" dirty="0"/>
              <a:t>为左括号“</a:t>
            </a:r>
            <a:r>
              <a:rPr lang="en-US" altLang="zh-CN" sz="2400" dirty="0"/>
              <a:t>(”,</a:t>
            </a:r>
            <a:r>
              <a:rPr lang="zh-CN" altLang="en-US" sz="2400" dirty="0"/>
              <a:t>则将此括号进栈到运算符栈</a:t>
            </a:r>
            <a:r>
              <a:rPr lang="en-US" altLang="zh-CN" sz="2400" dirty="0"/>
              <a:t>op</a:t>
            </a:r>
            <a:r>
              <a:rPr lang="zh-CN" altLang="en-US" sz="2400" dirty="0"/>
              <a:t>中。</a:t>
            </a:r>
          </a:p>
          <a:p>
            <a:pPr marL="0" indent="0">
              <a:buNone/>
            </a:pPr>
            <a:r>
              <a:rPr lang="zh-CN" altLang="en-US" sz="2400" dirty="0"/>
              <a:t>      若</a:t>
            </a:r>
            <a:r>
              <a:rPr lang="en-US" altLang="zh-CN" sz="2400" dirty="0" err="1"/>
              <a:t>ch</a:t>
            </a:r>
            <a:r>
              <a:rPr lang="zh-CN" altLang="en-US" sz="2400" dirty="0"/>
              <a:t>为右括号“</a:t>
            </a:r>
            <a:r>
              <a:rPr lang="en-US" altLang="zh-CN" sz="2400" dirty="0"/>
              <a:t>)”,</a:t>
            </a:r>
            <a:r>
              <a:rPr lang="zh-CN" altLang="en-US" sz="2400" dirty="0"/>
              <a:t>则将运算符栈</a:t>
            </a:r>
            <a:r>
              <a:rPr lang="en-US" altLang="zh-CN" sz="2400" dirty="0"/>
              <a:t>op</a:t>
            </a:r>
            <a:r>
              <a:rPr lang="zh-CN" altLang="en-US" sz="2400" dirty="0"/>
              <a:t>中左括号“</a:t>
            </a:r>
            <a:r>
              <a:rPr lang="en-US" altLang="zh-CN" sz="2400" dirty="0"/>
              <a:t>(”</a:t>
            </a:r>
            <a:r>
              <a:rPr lang="zh-CN" altLang="en-US" sz="2400" dirty="0"/>
              <a:t>以前的运算符依次出栈并存放到</a:t>
            </a:r>
            <a:r>
              <a:rPr lang="en-US" altLang="zh-CN" sz="2400" dirty="0" err="1"/>
              <a:t>postexp</a:t>
            </a:r>
            <a:r>
              <a:rPr lang="zh-CN" altLang="en-US" sz="2400" dirty="0"/>
              <a:t>中</a:t>
            </a:r>
            <a:r>
              <a:rPr lang="en-US" altLang="zh-CN" sz="2400" dirty="0"/>
              <a:t>,</a:t>
            </a:r>
            <a:r>
              <a:rPr lang="zh-CN" altLang="en-US" sz="2400" dirty="0"/>
              <a:t>然后将左括号“</a:t>
            </a:r>
            <a:r>
              <a:rPr lang="en-US" altLang="zh-CN" sz="2400" dirty="0"/>
              <a:t>(”</a:t>
            </a:r>
            <a:r>
              <a:rPr lang="zh-CN" altLang="en-US" sz="2400" dirty="0"/>
              <a:t>删除。</a:t>
            </a:r>
          </a:p>
          <a:p>
            <a:pPr marL="0" indent="0">
              <a:buNone/>
            </a:pPr>
            <a:r>
              <a:rPr lang="zh-CN" altLang="en-US" sz="2400" dirty="0"/>
              <a:t>      若</a:t>
            </a:r>
            <a:r>
              <a:rPr lang="en-US" altLang="zh-CN" sz="2400" dirty="0" err="1"/>
              <a:t>ch</a:t>
            </a:r>
            <a:r>
              <a:rPr lang="zh-CN" altLang="en-US" sz="2400" dirty="0"/>
              <a:t>运算符优先级小于或等于</a:t>
            </a:r>
            <a:r>
              <a:rPr lang="en-US" altLang="zh-CN" sz="2400" dirty="0"/>
              <a:t>op</a:t>
            </a:r>
            <a:r>
              <a:rPr lang="zh-CN" altLang="en-US" sz="2400" dirty="0"/>
              <a:t>栈顶运算符的优先级 </a:t>
            </a:r>
            <a:r>
              <a:rPr lang="en-US" altLang="zh-CN" sz="2400" dirty="0"/>
              <a:t>(</a:t>
            </a:r>
            <a:r>
              <a:rPr lang="zh-CN" altLang="en-US" sz="2400" dirty="0"/>
              <a:t>除栈顶运算符为“</a:t>
            </a:r>
            <a:r>
              <a:rPr lang="en-US" altLang="zh-CN" sz="2400" dirty="0"/>
              <a:t>(”</a:t>
            </a:r>
            <a:r>
              <a:rPr lang="zh-CN" altLang="en-US" sz="2400" dirty="0"/>
              <a:t>外</a:t>
            </a:r>
            <a:r>
              <a:rPr lang="en-US" altLang="zh-CN" sz="2400" dirty="0"/>
              <a:t>)</a:t>
            </a:r>
            <a:r>
              <a:rPr lang="zh-CN" altLang="en-US" sz="2400" dirty="0"/>
              <a:t>的优先级</a:t>
            </a:r>
            <a:r>
              <a:rPr lang="en-US" altLang="zh-CN" sz="2400" dirty="0"/>
              <a:t>,</a:t>
            </a:r>
            <a:r>
              <a:rPr lang="zh-CN" altLang="en-US" sz="2400" dirty="0"/>
              <a:t>则依次出栈并存入到</a:t>
            </a:r>
            <a:r>
              <a:rPr lang="en-US" altLang="zh-CN" sz="2400" dirty="0" err="1"/>
              <a:t>postexp</a:t>
            </a:r>
            <a:r>
              <a:rPr lang="zh-CN" altLang="en-US" sz="2400" dirty="0"/>
              <a:t>中</a:t>
            </a:r>
            <a:r>
              <a:rPr lang="en-US" altLang="zh-CN" sz="2400" dirty="0"/>
              <a:t>,</a:t>
            </a:r>
            <a:r>
              <a:rPr lang="zh-CN" altLang="en-US" sz="2400" dirty="0"/>
              <a:t>然后将</a:t>
            </a:r>
            <a:r>
              <a:rPr lang="en-US" altLang="zh-CN" sz="2400" dirty="0" err="1"/>
              <a:t>ch</a:t>
            </a:r>
            <a:r>
              <a:rPr lang="zh-CN" altLang="en-US" sz="2400" dirty="0"/>
              <a:t>进栈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}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若字符串</a:t>
            </a:r>
            <a:r>
              <a:rPr lang="en-US" altLang="zh-CN" sz="2400" dirty="0" err="1"/>
              <a:t>exp</a:t>
            </a:r>
            <a:r>
              <a:rPr lang="zh-CN" altLang="en-US" sz="2400" dirty="0"/>
              <a:t>扫描完毕</a:t>
            </a:r>
            <a:r>
              <a:rPr lang="en-US" altLang="zh-CN" sz="2400" dirty="0"/>
              <a:t>,</a:t>
            </a:r>
            <a:r>
              <a:rPr lang="zh-CN" altLang="en-US" sz="2400" dirty="0"/>
              <a:t>则将运算栈</a:t>
            </a:r>
            <a:r>
              <a:rPr lang="en-US" altLang="zh-CN" sz="2400" dirty="0"/>
              <a:t>op</a:t>
            </a:r>
            <a:r>
              <a:rPr lang="zh-CN" altLang="en-US" sz="2400" dirty="0"/>
              <a:t>中的所有运算符依次出栈并存放到</a:t>
            </a:r>
            <a:r>
              <a:rPr lang="en-US" altLang="zh-CN" sz="2400" dirty="0" err="1"/>
              <a:t>postexp</a:t>
            </a:r>
            <a:r>
              <a:rPr lang="zh-CN" altLang="en-US" sz="2400" dirty="0"/>
              <a:t>中。最后得到后缀表达式</a:t>
            </a:r>
            <a:r>
              <a:rPr lang="en-US" altLang="zh-CN" sz="2400" dirty="0" err="1"/>
              <a:t>postexp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755576" y="908720"/>
            <a:ext cx="82296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600" b="1" dirty="0" smtClean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</a:rPr>
              <a:t>对于</a:t>
            </a:r>
            <a:r>
              <a:rPr kumimoji="1" lang="zh-CN" altLang="en-US" sz="2600" b="1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</a:rPr>
              <a:t>表达式“</a:t>
            </a:r>
            <a:r>
              <a:rPr kumimoji="1" lang="en-US" altLang="zh-CN" sz="2600" b="1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</a:rPr>
              <a:t>(56-20)/(4+2)”,</a:t>
            </a:r>
            <a:r>
              <a:rPr kumimoji="1" lang="zh-CN" altLang="en-US" sz="2600" b="1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</a:rPr>
              <a:t>其转换成后缀表达式的过程 如下：</a:t>
            </a:r>
          </a:p>
        </p:txBody>
      </p:sp>
      <p:graphicFrame>
        <p:nvGraphicFramePr>
          <p:cNvPr id="114933" name="Group 2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257267"/>
              </p:ext>
            </p:extLst>
          </p:nvPr>
        </p:nvGraphicFramePr>
        <p:xfrm>
          <a:off x="1074440" y="1988840"/>
          <a:ext cx="6995120" cy="4168120"/>
        </p:xfrm>
        <a:graphic>
          <a:graphicData uri="http://schemas.openxmlformats.org/drawingml/2006/table">
            <a:tbl>
              <a:tblPr/>
              <a:tblGrid>
                <a:gridCol w="1748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8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4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exp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操作过程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postexp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2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(56-20)/(4+2)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为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”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将此括号进栈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op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 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56-20)/(4+2)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为数字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将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56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存入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postexp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中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并插入一个字符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#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56#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95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-20)/(4+2)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为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”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由于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op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中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以前没有字符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则直接将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进栈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op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中。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56#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2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20)/(4+2)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为数字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将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20#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存入数组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exp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中。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56#20#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50" name="Group 10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095095"/>
              </p:ext>
            </p:extLst>
          </p:nvPr>
        </p:nvGraphicFramePr>
        <p:xfrm>
          <a:off x="467544" y="1556792"/>
          <a:ext cx="8208913" cy="3926840"/>
        </p:xfrm>
        <a:graphic>
          <a:graphicData uri="http://schemas.openxmlformats.org/drawingml/2006/table">
            <a:tbl>
              <a:tblPr/>
              <a:tblGrid>
                <a:gridCol w="179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exp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操作过程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postexp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)/(4+2)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为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则将栈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中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以前的字符依次出栈并存入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postexp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中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然后将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删除。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 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56#20#-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/(4+2)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为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”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将将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进栈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op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中。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56#20#-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(4+2)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为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将此括号进栈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中。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56#20#-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4+2)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为数字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4#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存入数组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postexp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中。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56#20#-4#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74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45731"/>
              </p:ext>
            </p:extLst>
          </p:nvPr>
        </p:nvGraphicFramePr>
        <p:xfrm>
          <a:off x="467544" y="1340768"/>
          <a:ext cx="8227641" cy="4442046"/>
        </p:xfrm>
        <a:graphic>
          <a:graphicData uri="http://schemas.openxmlformats.org/drawingml/2006/table">
            <a:tbl>
              <a:tblPr/>
              <a:tblGrid>
                <a:gridCol w="133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4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3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exp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操作过程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postexp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0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+2)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为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+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由于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栈顶运算符为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则直接将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进栈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中。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/(+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56#20#-4#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3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为数字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2#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存入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postexp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中。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/(+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56#20#-4#2#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0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ch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为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则将栈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中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以前的字符依次出栈并存放到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postexp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中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然后将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”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出栈。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56#20#-4#2#+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0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 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str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扫描完毕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则将栈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中的所有运算符依次弹出并存放到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postexp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中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得到后缀表达式。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 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56#20#-4#2#+/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将算术表达式</a:t>
            </a:r>
            <a:r>
              <a:rPr lang="en-US" altLang="zh-CN" dirty="0" err="1"/>
              <a:t>str</a:t>
            </a:r>
            <a:r>
              <a:rPr lang="zh-CN" altLang="en-US" dirty="0"/>
              <a:t>转换成后缀表达式</a:t>
            </a:r>
            <a:r>
              <a:rPr lang="en-US" altLang="zh-CN" dirty="0" err="1" smtClean="0"/>
              <a:t>exp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2060"/>
                </a:solidFill>
                <a:latin typeface="+mj-lt"/>
              </a:rPr>
              <a:t>void 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trans(char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str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[],char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exp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[])     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{	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struct</a:t>
            </a:r>
            <a:endParaRPr lang="en-US" altLang="zh-CN" sz="2400" b="1" dirty="0">
              <a:solidFill>
                <a:srgbClr val="002060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	{	char data[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MaxSize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];		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</a:rPr>
              <a:t>存放运算符*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/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		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top;			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</a:rPr>
              <a:t>栈指针*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/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	} op;		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</a:rPr>
              <a:t>定义运算符栈*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/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	char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ch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	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int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=0,t=0;	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/*t</a:t>
            </a:r>
            <a:r>
              <a:rPr lang="zh-CN" altLang="en-US" sz="2000" dirty="0">
                <a:solidFill>
                  <a:srgbClr val="2F852B"/>
                </a:solidFill>
                <a:latin typeface="+mj-lt"/>
              </a:rPr>
              <a:t>作为</a:t>
            </a:r>
            <a:r>
              <a:rPr lang="en-US" altLang="zh-CN" sz="2000" dirty="0" err="1">
                <a:solidFill>
                  <a:srgbClr val="2F852B"/>
                </a:solidFill>
                <a:latin typeface="+mj-lt"/>
              </a:rPr>
              <a:t>exp</a:t>
            </a:r>
            <a:r>
              <a:rPr lang="zh-CN" altLang="en-US" sz="2000" dirty="0">
                <a:solidFill>
                  <a:srgbClr val="2F852B"/>
                </a:solidFill>
                <a:latin typeface="+mj-lt"/>
              </a:rPr>
              <a:t>的下标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,</a:t>
            </a:r>
            <a:r>
              <a:rPr lang="en-US" altLang="zh-CN" sz="2000" dirty="0" err="1">
                <a:solidFill>
                  <a:srgbClr val="2F852B"/>
                </a:solidFill>
                <a:latin typeface="+mj-lt"/>
              </a:rPr>
              <a:t>i</a:t>
            </a:r>
            <a:r>
              <a:rPr lang="zh-CN" altLang="en-US" sz="2000" dirty="0">
                <a:solidFill>
                  <a:srgbClr val="2F852B"/>
                </a:solidFill>
                <a:latin typeface="+mj-lt"/>
              </a:rPr>
              <a:t>作为</a:t>
            </a:r>
            <a:r>
              <a:rPr lang="en-US" altLang="zh-CN" sz="2000" dirty="0" err="1">
                <a:solidFill>
                  <a:srgbClr val="2F852B"/>
                </a:solidFill>
                <a:latin typeface="+mj-lt"/>
              </a:rPr>
              <a:t>str</a:t>
            </a:r>
            <a:r>
              <a:rPr lang="zh-CN" altLang="en-US" sz="2000" dirty="0">
                <a:solidFill>
                  <a:srgbClr val="2F852B"/>
                </a:solidFill>
                <a:latin typeface="+mj-lt"/>
              </a:rPr>
              <a:t>的下标*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/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	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op.top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=-1;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	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ch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=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str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];</a:t>
            </a:r>
            <a:r>
              <a:rPr lang="en-US" altLang="zh-CN" sz="2400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++;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908720"/>
            <a:ext cx="8345488" cy="52787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while (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</a:rPr>
              <a:t>ch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!='\0')	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/*</a:t>
            </a:r>
            <a:r>
              <a:rPr lang="en-US" altLang="zh-CN" sz="2000" dirty="0" err="1">
                <a:solidFill>
                  <a:srgbClr val="2F852B"/>
                </a:solidFill>
                <a:latin typeface="+mj-lt"/>
              </a:rPr>
              <a:t>str</a:t>
            </a:r>
            <a:r>
              <a:rPr lang="zh-CN" altLang="en-US" sz="2000" dirty="0">
                <a:solidFill>
                  <a:srgbClr val="2F852B"/>
                </a:solidFill>
                <a:latin typeface="+mj-lt"/>
              </a:rPr>
              <a:t>表达式未扫描完时循环*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/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    {    switch(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</a:rPr>
              <a:t>ch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	 {    case '(':	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</a:rPr>
              <a:t>判定为左括号*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/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		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</a:rPr>
              <a:t>op.top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++;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</a:rPr>
              <a:t>op.data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</a:rPr>
              <a:t>op.top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]=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</a:rPr>
              <a:t>ch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; break;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	        case ')':	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</a:rPr>
              <a:t>判定为右括号*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/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		while (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</a:rPr>
              <a:t>op.data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</a:rPr>
              <a:t>op.top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]!='(')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		{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</a:rPr>
              <a:t>exp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[t]=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</a:rPr>
              <a:t>op.data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</a:rPr>
              <a:t>op.top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];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                         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</a:rPr>
              <a:t>op.top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--; t++;  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                         }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		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</a:rPr>
              <a:t>op.top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--; break;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	         case '+': case '-': 	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</a:rPr>
              <a:t>判定为加或减号*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</a:rPr>
              <a:t>/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</a:rPr>
              <a:t>		</a:t>
            </a:r>
            <a:endParaRPr lang="zh-CN" altLang="en-US" sz="2200" b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565895" y="1196752"/>
            <a:ext cx="8610600" cy="554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while (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op.top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!=-1 &amp;&amp;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op.data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op.top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]!='(')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	 {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exp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[t]=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op.data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op.top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];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                         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op.top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--; t++;  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                        }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  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op.top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++;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op.data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op.top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]=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ch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; break;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     </a:t>
            </a:r>
            <a:endParaRPr lang="en-US" altLang="zh-CN" sz="2200" b="1" dirty="0" smtClean="0">
              <a:solidFill>
                <a:srgbClr val="002060"/>
              </a:solidFill>
              <a:latin typeface="+mj-lt"/>
              <a:ea typeface="+mn-ea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 smtClean="0">
                <a:solidFill>
                  <a:srgbClr val="002060"/>
                </a:solidFill>
                <a:latin typeface="+mj-lt"/>
                <a:ea typeface="+mn-ea"/>
              </a:rPr>
              <a:t> 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case '*': case 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'/':   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判定为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'*'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或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'/'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号*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  while (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op.data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op.top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]=='*' ||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op.data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op.top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]=='/')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  {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exp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[t]=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op.data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op.top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                     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op.top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--; t++; 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                     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op.top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++;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op.data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op.top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]=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ch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; break;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case ' ':break;	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过滤掉空格*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default: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403145" y="942534"/>
            <a:ext cx="8001000" cy="591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     while (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ch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&gt;='0' &amp;&amp;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ch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&lt;='9') 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判定为数字*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  {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exp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[t]=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ch;t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++;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   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ch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=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str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i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];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i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++;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  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i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--;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exp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[t]='#';t++;   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用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#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标识一个数值串结束*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           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       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ch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=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str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i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];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i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++;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   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 smtClean="0">
                <a:solidFill>
                  <a:srgbClr val="002060"/>
                </a:solidFill>
                <a:latin typeface="+mj-lt"/>
                <a:ea typeface="+mn-ea"/>
              </a:rPr>
              <a:t>while 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(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op.top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!=-1)   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此时</a:t>
            </a:r>
            <a:r>
              <a:rPr lang="en-US" altLang="zh-CN" sz="2000" dirty="0" err="1">
                <a:solidFill>
                  <a:srgbClr val="2F852B"/>
                </a:solidFill>
                <a:latin typeface="+mj-lt"/>
                <a:ea typeface="+mn-ea"/>
              </a:rPr>
              <a:t>str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扫描完毕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,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栈不空时循环*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    {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exp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[t]=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op.data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op.top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];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          t++;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op.top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--;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   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 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exp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[t]='\0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';   /*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给</a:t>
            </a:r>
            <a:r>
              <a:rPr lang="en-US" altLang="zh-CN" sz="2000" dirty="0" err="1">
                <a:solidFill>
                  <a:srgbClr val="2F852B"/>
                </a:solidFill>
                <a:latin typeface="+mj-lt"/>
                <a:ea typeface="+mn-ea"/>
              </a:rPr>
              <a:t>exp</a:t>
            </a:r>
            <a:r>
              <a:rPr lang="zh-CN" altLang="en-US" sz="2000" dirty="0">
                <a:solidFill>
                  <a:srgbClr val="2F852B"/>
                </a:solidFill>
                <a:latin typeface="+mj-lt"/>
                <a:ea typeface="+mn-ea"/>
              </a:rPr>
              <a:t>表达式添加结束标识*</a:t>
            </a:r>
            <a:r>
              <a:rPr lang="en-US" altLang="zh-CN" sz="2000" dirty="0">
                <a:solidFill>
                  <a:srgbClr val="2F852B"/>
                </a:solidFill>
                <a:latin typeface="+mj-lt"/>
                <a:ea typeface="+mn-ea"/>
              </a:rPr>
              <a:t>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}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052736"/>
            <a:ext cx="8345488" cy="5278760"/>
          </a:xfrm>
        </p:spPr>
        <p:txBody>
          <a:bodyPr/>
          <a:lstStyle/>
          <a:p>
            <a:r>
              <a:rPr lang="zh-CN" altLang="en-US" dirty="0"/>
              <a:t> 下面对后缀表达式求值。在后缀表达式求值算法中要用到一个数值栈</a:t>
            </a:r>
            <a:r>
              <a:rPr lang="en-US" altLang="zh-CN" dirty="0" err="1"/>
              <a:t>st</a:t>
            </a:r>
            <a:r>
              <a:rPr lang="en-US" altLang="zh-CN" dirty="0"/>
              <a:t>,</a:t>
            </a:r>
            <a:r>
              <a:rPr lang="zh-CN" altLang="en-US" dirty="0"/>
              <a:t>该算法实现过程如下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/>
              <a:t>后缀表达式存放在字符型数组</a:t>
            </a:r>
            <a:r>
              <a:rPr lang="en-US" altLang="zh-CN" dirty="0" err="1"/>
              <a:t>exp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从头开始依次扫描这个后缀表达式</a:t>
            </a:r>
            <a:r>
              <a:rPr lang="en-US" altLang="zh-CN" dirty="0"/>
              <a:t>,</a:t>
            </a:r>
            <a:r>
              <a:rPr lang="zh-CN" altLang="en-US" dirty="0"/>
              <a:t>当遇到运算数时</a:t>
            </a:r>
            <a:r>
              <a:rPr lang="en-US" altLang="zh-CN" dirty="0"/>
              <a:t>,</a:t>
            </a:r>
            <a:r>
              <a:rPr lang="zh-CN" altLang="en-US" dirty="0"/>
              <a:t>就把它插入到数值栈</a:t>
            </a:r>
            <a:r>
              <a:rPr lang="en-US" altLang="zh-CN" dirty="0" err="1"/>
              <a:t>st</a:t>
            </a:r>
            <a:r>
              <a:rPr lang="zh-CN" altLang="en-US" dirty="0"/>
              <a:t>中；当遇到运算符时</a:t>
            </a:r>
            <a:r>
              <a:rPr lang="en-US" altLang="zh-CN" dirty="0"/>
              <a:t>,</a:t>
            </a:r>
            <a:r>
              <a:rPr lang="zh-CN" altLang="en-US" dirty="0"/>
              <a:t>就执行两次退栈</a:t>
            </a:r>
            <a:r>
              <a:rPr lang="en-US" altLang="zh-CN" dirty="0"/>
              <a:t>,</a:t>
            </a:r>
            <a:r>
              <a:rPr lang="zh-CN" altLang="en-US" dirty="0"/>
              <a:t>并根据该运算符对退栈的数值进行相应的运算</a:t>
            </a:r>
            <a:r>
              <a:rPr lang="en-US" altLang="zh-CN" dirty="0"/>
              <a:t>,</a:t>
            </a:r>
            <a:r>
              <a:rPr lang="zh-CN" altLang="en-US" dirty="0"/>
              <a:t>再把结果入栈</a:t>
            </a:r>
            <a:r>
              <a:rPr lang="en-US" altLang="zh-CN" dirty="0" err="1"/>
              <a:t>st</a:t>
            </a:r>
            <a:r>
              <a:rPr lang="zh-CN" altLang="en-US" dirty="0"/>
              <a:t>。重复上述过程</a:t>
            </a:r>
            <a:r>
              <a:rPr lang="en-US" altLang="zh-CN" dirty="0"/>
              <a:t>,</a:t>
            </a:r>
            <a:r>
              <a:rPr lang="zh-CN" altLang="en-US" dirty="0"/>
              <a:t>直至后缀表达式</a:t>
            </a:r>
            <a:r>
              <a:rPr lang="en-US" altLang="zh-CN" dirty="0" err="1"/>
              <a:t>exp</a:t>
            </a:r>
            <a:r>
              <a:rPr lang="zh-CN" altLang="en-US" dirty="0"/>
              <a:t>扫描完毕</a:t>
            </a:r>
            <a:r>
              <a:rPr lang="en-US" altLang="zh-CN" dirty="0"/>
              <a:t>,</a:t>
            </a:r>
            <a:r>
              <a:rPr lang="zh-CN" altLang="en-US" dirty="0"/>
              <a:t>此时数值栈</a:t>
            </a:r>
            <a:r>
              <a:rPr lang="en-US" altLang="zh-CN" dirty="0" err="1"/>
              <a:t>st</a:t>
            </a:r>
            <a:r>
              <a:rPr lang="zh-CN" altLang="en-US" dirty="0"/>
              <a:t>中栈顶的数值即为表达式的值。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1026"/>
          <p:cNvSpPr txBox="1">
            <a:spLocks noChangeArrowheads="1"/>
          </p:cNvSpPr>
          <p:nvPr/>
        </p:nvSpPr>
        <p:spPr bwMode="auto">
          <a:xfrm>
            <a:off x="228600" y="831850"/>
            <a:ext cx="891540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while (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从</a:t>
            </a:r>
            <a:r>
              <a:rPr kumimoji="1" lang="en-US" altLang="zh-CN" sz="23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postexp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读取字符</a:t>
            </a:r>
            <a:r>
              <a:rPr kumimoji="1" lang="en-US" altLang="zh-CN" sz="23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ch,ch</a:t>
            </a:r>
            <a:r>
              <a:rPr kumimoji="1" lang="en-US" altLang="zh-CN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!='\0')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{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若</a:t>
            </a:r>
            <a:r>
              <a:rPr kumimoji="1" lang="en-US" altLang="zh-CN" sz="23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为数字</a:t>
            </a:r>
            <a:r>
              <a:rPr kumimoji="1" lang="en-US" altLang="zh-CN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将后续的所有数字构成一个整数存放到数值栈</a:t>
            </a:r>
            <a:r>
              <a:rPr kumimoji="1" lang="en-US" altLang="zh-CN" sz="23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st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中。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若</a:t>
            </a:r>
            <a:r>
              <a:rPr kumimoji="1" lang="en-US" altLang="zh-CN" sz="23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为“</a:t>
            </a:r>
            <a:r>
              <a:rPr kumimoji="1" lang="en-US" altLang="zh-CN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+”,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则从数值栈</a:t>
            </a:r>
            <a:r>
              <a:rPr kumimoji="1" lang="en-US" altLang="zh-CN" sz="23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st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中退栈两个运算数</a:t>
            </a:r>
            <a:r>
              <a:rPr kumimoji="1" lang="en-US" altLang="zh-CN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相加后进栈</a:t>
            </a:r>
            <a:r>
              <a:rPr kumimoji="1" lang="en-US" altLang="zh-CN" sz="23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st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中。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若</a:t>
            </a:r>
            <a:r>
              <a:rPr kumimoji="1" lang="en-US" altLang="zh-CN" sz="23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为“－”</a:t>
            </a:r>
            <a:r>
              <a:rPr kumimoji="1" lang="en-US" altLang="zh-CN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则从数值栈</a:t>
            </a:r>
            <a:r>
              <a:rPr kumimoji="1" lang="en-US" altLang="zh-CN" sz="23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st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中退栈两个运算数</a:t>
            </a:r>
            <a:r>
              <a:rPr kumimoji="1" lang="en-US" altLang="zh-CN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相减后进栈</a:t>
            </a:r>
            <a:r>
              <a:rPr kumimoji="1" lang="en-US" altLang="zh-CN" sz="23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st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中。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若</a:t>
            </a:r>
            <a:r>
              <a:rPr kumimoji="1" lang="en-US" altLang="zh-CN" sz="23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为“*”</a:t>
            </a:r>
            <a:r>
              <a:rPr kumimoji="1" lang="en-US" altLang="zh-CN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则从数值栈</a:t>
            </a:r>
            <a:r>
              <a:rPr kumimoji="1" lang="en-US" altLang="zh-CN" sz="23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st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中退栈两个运算数</a:t>
            </a:r>
            <a:r>
              <a:rPr kumimoji="1" lang="en-US" altLang="zh-CN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相乘后进栈</a:t>
            </a:r>
            <a:r>
              <a:rPr kumimoji="1" lang="en-US" altLang="zh-CN" sz="23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st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中。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若</a:t>
            </a:r>
            <a:r>
              <a:rPr kumimoji="1" lang="en-US" altLang="zh-CN" sz="23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为“</a:t>
            </a:r>
            <a:r>
              <a:rPr kumimoji="1" lang="en-US" altLang="zh-CN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/”,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则从数值栈</a:t>
            </a:r>
            <a:r>
              <a:rPr kumimoji="1" lang="en-US" altLang="zh-CN" sz="23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st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中退栈两个运算数</a:t>
            </a:r>
            <a:r>
              <a:rPr kumimoji="1" lang="en-US" altLang="zh-CN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相除后进栈</a:t>
            </a:r>
            <a:r>
              <a:rPr kumimoji="1" lang="en-US" altLang="zh-CN" sz="23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st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中</a:t>
            </a:r>
            <a:r>
              <a:rPr kumimoji="1" lang="en-US" altLang="zh-CN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若除数为零</a:t>
            </a:r>
            <a:r>
              <a:rPr kumimoji="1" lang="en-US" altLang="zh-CN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则提示相应的错误信息</a:t>
            </a:r>
            <a:r>
              <a:rPr kumimoji="1" lang="en-US" altLang="zh-CN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。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}</a:t>
            </a:r>
          </a:p>
          <a:p>
            <a:pPr algn="just">
              <a:spcBef>
                <a:spcPts val="0"/>
              </a:spcBef>
            </a:pP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若字符串</a:t>
            </a:r>
            <a:r>
              <a:rPr kumimoji="1" lang="en-US" altLang="zh-CN" sz="23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postexp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扫描完毕</a:t>
            </a:r>
            <a:r>
              <a:rPr kumimoji="1" lang="en-US" altLang="zh-CN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则数值栈</a:t>
            </a:r>
            <a:r>
              <a:rPr kumimoji="1" lang="en-US" altLang="zh-CN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op</a:t>
            </a:r>
            <a:r>
              <a:rPr kumimoji="1" lang="zh-CN" altLang="en-US" sz="23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中的栈顶元素就是表达式的值。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对后缀表达式求值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560" y="1124744"/>
            <a:ext cx="8345488" cy="527876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3.1  </a:t>
            </a:r>
            <a:r>
              <a:rPr lang="zh-CN" altLang="en-US" dirty="0"/>
              <a:t>设有</a:t>
            </a:r>
            <a:r>
              <a:rPr lang="en-US" altLang="zh-CN" dirty="0"/>
              <a:t>4</a:t>
            </a:r>
            <a:r>
              <a:rPr lang="zh-CN" altLang="en-US" dirty="0"/>
              <a:t>个元素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进栈</a:t>
            </a:r>
            <a:r>
              <a:rPr lang="en-US" altLang="zh-CN" dirty="0"/>
              <a:t>,</a:t>
            </a:r>
            <a:r>
              <a:rPr lang="zh-CN" altLang="en-US" dirty="0"/>
              <a:t>给出它们所有可能的出栈次序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   </a:t>
            </a:r>
            <a:r>
              <a:rPr lang="zh-CN" altLang="en-US" dirty="0"/>
              <a:t>答</a:t>
            </a:r>
            <a:r>
              <a:rPr lang="en-US" altLang="zh-CN" dirty="0"/>
              <a:t>:</a:t>
            </a:r>
            <a:r>
              <a:rPr lang="zh-CN" altLang="en-US" dirty="0"/>
              <a:t>所有可能的出栈次序如下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/>
              <a:t>abcd</a:t>
            </a:r>
            <a:r>
              <a:rPr lang="en-US" altLang="zh-CN" dirty="0"/>
              <a:t>  </a:t>
            </a:r>
            <a:r>
              <a:rPr lang="en-US" altLang="zh-CN" dirty="0" err="1"/>
              <a:t>abdc</a:t>
            </a:r>
            <a:r>
              <a:rPr lang="en-US" altLang="zh-CN" dirty="0"/>
              <a:t>  </a:t>
            </a:r>
            <a:r>
              <a:rPr lang="en-US" altLang="zh-CN" dirty="0" err="1"/>
              <a:t>acbd</a:t>
            </a:r>
            <a:r>
              <a:rPr lang="en-US" altLang="zh-CN" dirty="0"/>
              <a:t>  </a:t>
            </a:r>
            <a:r>
              <a:rPr lang="en-US" altLang="zh-CN" dirty="0" err="1" smtClean="0"/>
              <a:t>acdb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/>
              <a:t>adcb</a:t>
            </a:r>
            <a:r>
              <a:rPr lang="en-US" altLang="zh-CN" dirty="0"/>
              <a:t>  </a:t>
            </a:r>
            <a:r>
              <a:rPr lang="en-US" altLang="zh-CN" dirty="0" err="1"/>
              <a:t>bacd</a:t>
            </a:r>
            <a:r>
              <a:rPr lang="en-US" altLang="zh-CN" dirty="0"/>
              <a:t>  </a:t>
            </a:r>
            <a:r>
              <a:rPr lang="en-US" altLang="zh-CN" dirty="0" err="1"/>
              <a:t>badc</a:t>
            </a:r>
            <a:r>
              <a:rPr lang="en-US" altLang="zh-CN" dirty="0"/>
              <a:t>  </a:t>
            </a:r>
            <a:r>
              <a:rPr lang="en-US" altLang="zh-CN" dirty="0" err="1" smtClean="0"/>
              <a:t>bcad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/>
              <a:t>bcda</a:t>
            </a:r>
            <a:r>
              <a:rPr lang="en-US" altLang="zh-CN" dirty="0"/>
              <a:t>  </a:t>
            </a:r>
            <a:r>
              <a:rPr lang="en-US" altLang="zh-CN" dirty="0" err="1"/>
              <a:t>bdca</a:t>
            </a:r>
            <a:r>
              <a:rPr lang="en-US" altLang="zh-CN" dirty="0"/>
              <a:t>  </a:t>
            </a:r>
            <a:r>
              <a:rPr lang="en-US" altLang="zh-CN" dirty="0" err="1"/>
              <a:t>cbad</a:t>
            </a:r>
            <a:r>
              <a:rPr lang="en-US" altLang="zh-CN" dirty="0"/>
              <a:t>  </a:t>
            </a:r>
            <a:r>
              <a:rPr lang="en-US" altLang="zh-CN" dirty="0" err="1" smtClean="0"/>
              <a:t>cbda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/>
              <a:t>cdba</a:t>
            </a:r>
            <a:r>
              <a:rPr lang="en-US" altLang="zh-CN" dirty="0"/>
              <a:t>  </a:t>
            </a:r>
            <a:r>
              <a:rPr lang="en-US" altLang="zh-CN" dirty="0" err="1"/>
              <a:t>dcba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pic>
        <p:nvPicPr>
          <p:cNvPr id="5" name="Picture 2" descr="D:\Temp\Internet 临时文件\Content.IE5\4UGXRWJ1\MCj0437797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365104"/>
            <a:ext cx="1439863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050"/>
          <p:cNvSpPr txBox="1">
            <a:spLocks noChangeArrowheads="1"/>
          </p:cNvSpPr>
          <p:nvPr/>
        </p:nvSpPr>
        <p:spPr bwMode="auto">
          <a:xfrm>
            <a:off x="533400" y="836712"/>
            <a:ext cx="85030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对于后缀表达式“</a:t>
            </a:r>
            <a:r>
              <a:rPr kumimoji="1" lang="en-US" altLang="zh-CN" sz="28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56#20#-4#2#+/”</a:t>
            </a:r>
            <a:r>
              <a:rPr kumimoji="1" lang="zh-CN" altLang="en-US" sz="28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的求值过程如下： </a:t>
            </a:r>
          </a:p>
        </p:txBody>
      </p:sp>
      <p:graphicFrame>
        <p:nvGraphicFramePr>
          <p:cNvPr id="118890" name="Group 2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329677"/>
              </p:ext>
            </p:extLst>
          </p:nvPr>
        </p:nvGraphicFramePr>
        <p:xfrm>
          <a:off x="314164" y="1340768"/>
          <a:ext cx="8515672" cy="4797897"/>
        </p:xfrm>
        <a:graphic>
          <a:graphicData uri="http://schemas.openxmlformats.org/drawingml/2006/table">
            <a:tbl>
              <a:tblPr/>
              <a:tblGrid>
                <a:gridCol w="13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8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postexp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操作过程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st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56#20#-4#2#+/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56#,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进栈。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20#-4#2#+/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20#,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进栈。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56,20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8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-4#2#+/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出栈两次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56-20=36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进栈。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8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4#2#+/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4#,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进栈。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36,4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8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2#+/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2#,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进栈。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36,4,2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8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+/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+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出栈两次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4+2=6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进栈。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36,6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8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遇到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”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出栈两次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将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36/6=6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进栈。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7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 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postexp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扫描完毕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算法结束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栈顶的元素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即为所求。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 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4763" y="807113"/>
            <a:ext cx="9139237" cy="60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   float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compvalue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(char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exp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[])	/*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计算后缀表达式的值*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   {	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struct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{    float data[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MaxSize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];	/*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存放数值*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int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top;			/*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栈指针*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}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;				/*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定义数值栈*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float d; char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ch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;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int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t=0; 	/*t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作为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exp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的下标*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=-1;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ch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=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exp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[t];t++;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while (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ch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!='\0')	/*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exp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字符串未扫描完时循环*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{    switch (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ch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{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case '+':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[st.top-1]=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[st.top-1]+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	    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--;break;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case '-':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[st.top-1]=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[st.top-1]-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	    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--;break;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case '*':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[st.top-1]=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[st.top-1]*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	    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--;break;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7466" y="844500"/>
            <a:ext cx="9144000" cy="604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case '/': if (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]!=0)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		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[st.top-1]=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[st.top-1]/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];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	        else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	        {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printf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("\n\t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除零错误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!\n");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		  exit(0);		/*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异常退出*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	        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	    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--;break;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default: d=0; /*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将数字字符转换成数值存放到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d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中*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	          while (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ch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&gt;='0' &amp;&amp;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ch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&lt;='9')   /*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为数字字符*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	          {   d=10*d+ch-'0'; 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		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ch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=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exp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[t];t++;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	          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	      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++;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]=d;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ch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=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exp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[t];t++;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return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st.data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st.top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];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   }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中缀表达式   后缀表达式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1124744"/>
            <a:ext cx="8345488" cy="5278760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中缀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表达式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zh-CN" altLang="en-US" dirty="0" smtClean="0"/>
              <a:t>在</a:t>
            </a:r>
            <a:r>
              <a:rPr lang="zh-CN" altLang="en-US" dirty="0"/>
              <a:t>程序语言中</a:t>
            </a:r>
            <a:r>
              <a:rPr lang="en-US" altLang="zh-CN" dirty="0"/>
              <a:t>,</a:t>
            </a:r>
            <a:r>
              <a:rPr lang="zh-CN" altLang="en-US" dirty="0"/>
              <a:t>运算符位于两个操作数中间的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.</a:t>
            </a:r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zh-CN" altLang="en-US" dirty="0"/>
              <a:t>                </a:t>
            </a:r>
            <a:r>
              <a:rPr lang="en-US" altLang="zh-CN" dirty="0" smtClean="0"/>
              <a:t>1+2*3</a:t>
            </a:r>
          </a:p>
          <a:p>
            <a:r>
              <a:rPr lang="zh-CN" altLang="en-US" dirty="0" smtClean="0"/>
              <a:t>遵循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“先乘除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后加减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从左到右计算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先括号内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后括号外”</a:t>
            </a:r>
            <a:r>
              <a:rPr lang="zh-CN" altLang="en-US" dirty="0"/>
              <a:t>的规则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因此</a:t>
            </a:r>
            <a:r>
              <a:rPr lang="en-US" altLang="zh-CN" dirty="0">
                <a:solidFill>
                  <a:srgbClr val="7030A0"/>
                </a:solidFill>
              </a:rPr>
              <a:t>,</a:t>
            </a:r>
            <a:r>
              <a:rPr lang="zh-CN" altLang="en-US" dirty="0">
                <a:solidFill>
                  <a:srgbClr val="7030A0"/>
                </a:solidFill>
              </a:rPr>
              <a:t>中缀表达式不仅要依赖运算符优先级</a:t>
            </a:r>
            <a:r>
              <a:rPr lang="en-US" altLang="zh-CN" dirty="0">
                <a:solidFill>
                  <a:srgbClr val="7030A0"/>
                </a:solidFill>
              </a:rPr>
              <a:t>,</a:t>
            </a:r>
            <a:r>
              <a:rPr lang="zh-CN" altLang="en-US" dirty="0">
                <a:solidFill>
                  <a:srgbClr val="7030A0"/>
                </a:solidFill>
              </a:rPr>
              <a:t>而且还要处理括号。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990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中缀表达式   后缀表达式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后缀表达式</a:t>
            </a:r>
            <a:r>
              <a:rPr lang="en-US" altLang="zh-CN" dirty="0" smtClean="0"/>
              <a:t>:</a:t>
            </a:r>
            <a:r>
              <a:rPr lang="zh-CN" altLang="en-US" dirty="0" smtClean="0"/>
              <a:t>运算符</a:t>
            </a:r>
            <a:r>
              <a:rPr lang="zh-CN" altLang="en-US" dirty="0"/>
              <a:t>在操作数的</a:t>
            </a:r>
            <a:r>
              <a:rPr lang="zh-CN" altLang="en-US" dirty="0" smtClean="0"/>
              <a:t>后面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/>
              <a:t>1+2*3</a:t>
            </a:r>
            <a:r>
              <a:rPr lang="zh-CN" altLang="en-US" dirty="0"/>
              <a:t>的后缀表达式为</a:t>
            </a:r>
            <a:r>
              <a:rPr lang="en-US" altLang="zh-CN" dirty="0"/>
              <a:t>123*+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后缀表达式中已考虑了运算符的优先级</a:t>
            </a:r>
            <a:r>
              <a:rPr lang="en-US" altLang="zh-CN" dirty="0"/>
              <a:t>,</a:t>
            </a:r>
            <a:r>
              <a:rPr lang="zh-CN" altLang="en-US" dirty="0">
                <a:solidFill>
                  <a:srgbClr val="7030A0"/>
                </a:solidFill>
              </a:rPr>
              <a:t>没有括号</a:t>
            </a:r>
            <a:r>
              <a:rPr lang="en-US" altLang="zh-CN" dirty="0">
                <a:solidFill>
                  <a:srgbClr val="7030A0"/>
                </a:solidFill>
              </a:rPr>
              <a:t>,</a:t>
            </a:r>
            <a:r>
              <a:rPr lang="zh-CN" altLang="en-US" dirty="0">
                <a:solidFill>
                  <a:srgbClr val="7030A0"/>
                </a:solidFill>
              </a:rPr>
              <a:t>只有操作数和运算符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通常把它称为逆波兰表达式</a:t>
            </a:r>
            <a:r>
              <a:rPr lang="en-US" altLang="zh-CN" dirty="0"/>
              <a:t>(RPN)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0361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中缀表达式求解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345488" cy="5278760"/>
          </a:xfrm>
        </p:spPr>
        <p:txBody>
          <a:bodyPr/>
          <a:lstStyle/>
          <a:p>
            <a:r>
              <a:rPr lang="en-US" altLang="zh-CN" dirty="0"/>
              <a:t>1.   </a:t>
            </a:r>
            <a:r>
              <a:rPr lang="zh-CN" altLang="en-US" dirty="0"/>
              <a:t>中缀表达式求值： </a:t>
            </a:r>
          </a:p>
          <a:p>
            <a:pPr lvl="1"/>
            <a:r>
              <a:rPr lang="zh-CN" altLang="en-US" dirty="0"/>
              <a:t>设运算规则为：</a:t>
            </a:r>
          </a:p>
          <a:p>
            <a:pPr lvl="2"/>
            <a:r>
              <a:rPr lang="zh-CN" altLang="en-US" dirty="0" smtClean="0"/>
              <a:t>运算符</a:t>
            </a:r>
            <a:r>
              <a:rPr lang="zh-CN" altLang="en-US" dirty="0"/>
              <a:t>的优先级为：（）</a:t>
            </a:r>
            <a:r>
              <a:rPr lang="en-US" altLang="zh-CN" dirty="0"/>
              <a:t>——&gt;  ^</a:t>
            </a:r>
            <a:r>
              <a:rPr lang="zh-CN" altLang="en-US" dirty="0"/>
              <a:t>　</a:t>
            </a:r>
            <a:r>
              <a:rPr lang="en-US" altLang="zh-CN" dirty="0"/>
              <a:t>——&gt;</a:t>
            </a:r>
            <a:r>
              <a:rPr lang="zh-CN" altLang="en-US" dirty="0"/>
              <a:t>＊、</a:t>
            </a:r>
            <a:r>
              <a:rPr lang="en-US" altLang="zh-CN" dirty="0"/>
              <a:t>/</a:t>
            </a:r>
            <a:r>
              <a:rPr lang="zh-CN" altLang="en-US" dirty="0"/>
              <a:t>、</a:t>
            </a:r>
            <a:r>
              <a:rPr lang="en-US" altLang="zh-CN" dirty="0"/>
              <a:t>%——&gt;</a:t>
            </a:r>
            <a:r>
              <a:rPr lang="zh-CN" altLang="en-US" dirty="0"/>
              <a:t>　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　；</a:t>
            </a:r>
          </a:p>
          <a:p>
            <a:pPr lvl="2"/>
            <a:r>
              <a:rPr lang="zh-CN" altLang="en-US" dirty="0" smtClean="0"/>
              <a:t>有</a:t>
            </a:r>
            <a:r>
              <a:rPr lang="zh-CN" altLang="en-US" dirty="0"/>
              <a:t>括号出现时先算括号内的，后算括号外的，多层括号，由内向外进行；</a:t>
            </a:r>
          </a:p>
          <a:p>
            <a:pPr lvl="2"/>
            <a:r>
              <a:rPr lang="zh-CN" altLang="en-US" dirty="0" smtClean="0"/>
              <a:t>乘方</a:t>
            </a:r>
            <a:r>
              <a:rPr lang="zh-CN" altLang="en-US" dirty="0"/>
              <a:t>连续出现时先算最右面的；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50694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中缀</a:t>
            </a:r>
            <a:r>
              <a:rPr lang="zh-CN" altLang="en-US" dirty="0"/>
              <a:t>表达式求解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345488" cy="5278760"/>
          </a:xfrm>
        </p:spPr>
        <p:txBody>
          <a:bodyPr/>
          <a:lstStyle/>
          <a:p>
            <a:r>
              <a:rPr lang="zh-CN" altLang="en-US" dirty="0" smtClean="0"/>
              <a:t>处理过程：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</a:t>
            </a:r>
            <a:r>
              <a:rPr lang="zh-CN" altLang="en-US" dirty="0"/>
              <a:t>两个栈：对象栈</a:t>
            </a:r>
            <a:r>
              <a:rPr lang="en-US" altLang="zh-CN" dirty="0"/>
              <a:t>s1</a:t>
            </a:r>
            <a:r>
              <a:rPr lang="zh-CN" altLang="en-US" dirty="0"/>
              <a:t>和算符栈</a:t>
            </a:r>
            <a:r>
              <a:rPr lang="en-US" altLang="zh-CN" dirty="0"/>
              <a:t>s2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自左至右扫描表达式的每一个字符时，若当前字符是运算对象，入对象栈，是运算符时，若这个运算符比栈顶运算符高则入栈，继续向后处理，若这个运算符比栈顶运算符低则从对象栈出栈两个运算量，从算符栈出栈一个运算符进行运算，并将其运算结果入对象栈，继续处理当前字符，直到遇到结束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0024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827584" y="908720"/>
            <a:ext cx="67818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dirty="0">
                <a:solidFill>
                  <a:srgbClr val="454545"/>
                </a:solidFill>
                <a:latin typeface="Times New Roman" pitchFamily="18" charset="0"/>
                <a:ea typeface="+mn-ea"/>
              </a:rPr>
              <a:t>每个运算符栈内、栈外的级别如下： 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971600" y="1416551"/>
            <a:ext cx="7391400" cy="324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算符                     栈内级别                      栈外级别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^                          3                                     4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/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%               2                                    2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-                      1                                    1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(                           0                                    4</a:t>
            </a:r>
          </a:p>
          <a:p>
            <a:pPr algn="just">
              <a:spcBef>
                <a:spcPts val="600"/>
              </a:spcBef>
            </a:pP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）                       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-1                                  -1</a:t>
            </a:r>
          </a:p>
          <a:p>
            <a:pPr>
              <a:spcBef>
                <a:spcPct val="50000"/>
              </a:spcBef>
            </a:pPr>
            <a:endParaRPr kumimoji="1" lang="en-US" altLang="zh-CN" sz="24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05800" cy="682648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中缀表达式求解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556" y="4005064"/>
            <a:ext cx="8345488" cy="2090700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进栈的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原则：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 smtClean="0"/>
              <a:t>要</a:t>
            </a:r>
            <a:r>
              <a:rPr lang="zh-CN" altLang="en-US" dirty="0"/>
              <a:t>保证栈顶</a:t>
            </a:r>
            <a:r>
              <a:rPr lang="zh-CN" altLang="en-US" dirty="0" smtClean="0"/>
              <a:t>的运算符</a:t>
            </a:r>
            <a:r>
              <a:rPr lang="zh-CN" altLang="en-US" dirty="0"/>
              <a:t>的优先级最高，</a:t>
            </a:r>
            <a:r>
              <a:rPr lang="zh-CN" altLang="en-US" dirty="0" smtClean="0"/>
              <a:t>当遇到的运算符</a:t>
            </a:r>
            <a:r>
              <a:rPr lang="zh-CN" altLang="en-US" dirty="0"/>
              <a:t>的优先级别若高于栈顶运算符的优先级别时，则进栈作为栈顶元素，否则，将栈顶元素退栈输出，然后再把优先级低的运算符进栈。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13489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69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83704"/>
              </p:ext>
            </p:extLst>
          </p:nvPr>
        </p:nvGraphicFramePr>
        <p:xfrm>
          <a:off x="1115616" y="1124744"/>
          <a:ext cx="6096000" cy="4815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500" b="1" i="0" kern="1200" baseline="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对象栈</a:t>
                      </a:r>
                      <a:r>
                        <a:rPr lang="en-US" altLang="zh-CN" sz="2500" b="1" i="0" kern="1200" baseline="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500" b="1" i="0" kern="1200" baseline="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算符栈</a:t>
                      </a:r>
                      <a:r>
                        <a:rPr lang="en-US" altLang="zh-CN" sz="2500" b="1" i="0" kern="1200" baseline="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zh-CN" sz="2500" b="1" i="0" kern="1200" baseline="0" dirty="0" smtClean="0">
                        <a:solidFill>
                          <a:srgbClr val="002060"/>
                        </a:solidFill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kern="120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kern="120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*(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13"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kern="120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kern="120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A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*(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13"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kern="120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kern="120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A 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*(-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13"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kern="120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kern="120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A B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*(-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313"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kern="120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kern="120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A  B-C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kern="1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*(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313"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zh-CN" sz="2500" b="1" i="0" kern="1200" baseline="0" smtClean="0">
                        <a:solidFill>
                          <a:srgbClr val="002060"/>
                        </a:solidFill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kern="120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A*( B-C)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zh-CN" sz="2500" b="1" i="0" kern="1200" baseline="0" dirty="0" smtClean="0">
                        <a:solidFill>
                          <a:srgbClr val="002060"/>
                        </a:solidFill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313"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754" y="188640"/>
            <a:ext cx="8676456" cy="682648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】A*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B-C</a:t>
            </a:r>
            <a:r>
              <a:rPr lang="zh-CN" altLang="en-US" dirty="0"/>
              <a:t>）</a:t>
            </a:r>
            <a:r>
              <a:rPr lang="en-US" altLang="zh-CN" dirty="0"/>
              <a:t>+D </a:t>
            </a:r>
            <a:r>
              <a:rPr lang="zh-CN" altLang="en-US" dirty="0"/>
              <a:t>的中缀表达式求值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40310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【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练习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】</a:t>
            </a:r>
            <a:r>
              <a:rPr lang="zh-CN" altLang="en-US" dirty="0"/>
              <a:t>中缀表达式求解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512" y="980728"/>
            <a:ext cx="8345488" cy="527876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zh-CN" altLang="en-US" dirty="0"/>
              <a:t>中缀表达式法求表达式 </a:t>
            </a:r>
          </a:p>
          <a:p>
            <a:r>
              <a:rPr lang="zh-CN" altLang="en-US" dirty="0"/>
              <a:t>     </a:t>
            </a:r>
            <a:r>
              <a:rPr lang="en-US" altLang="zh-CN" dirty="0">
                <a:solidFill>
                  <a:srgbClr val="C00000"/>
                </a:solidFill>
              </a:rPr>
              <a:t>3*2^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4+2*2-</a:t>
            </a:r>
            <a:r>
              <a:rPr lang="zh-CN" altLang="en-US" dirty="0">
                <a:solidFill>
                  <a:srgbClr val="C00000"/>
                </a:solidFill>
              </a:rPr>
              <a:t>１*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en-US" altLang="zh-CN" dirty="0">
                <a:solidFill>
                  <a:srgbClr val="C00000"/>
                </a:solidFill>
              </a:rPr>
              <a:t>-5   </a:t>
            </a:r>
            <a:r>
              <a:rPr lang="en-US" altLang="zh-CN" dirty="0"/>
              <a:t>    </a:t>
            </a:r>
            <a:r>
              <a:rPr lang="zh-CN" altLang="en-US" dirty="0"/>
              <a:t>的值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30021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980728"/>
            <a:ext cx="8345488" cy="527876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3.2 </a:t>
            </a:r>
            <a:r>
              <a:rPr lang="zh-CN" altLang="en-US" dirty="0"/>
              <a:t>设一个栈的输入序列为</a:t>
            </a:r>
            <a:r>
              <a:rPr lang="en-US" altLang="zh-CN" dirty="0"/>
              <a:t>A,B,C,D,</a:t>
            </a:r>
            <a:r>
              <a:rPr lang="zh-CN" altLang="en-US" dirty="0"/>
              <a:t>则借助一个栈所得到的输出序列不可能是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(A) A,B,C,D	</a:t>
            </a:r>
            <a:r>
              <a:rPr lang="en-US" altLang="zh-CN" dirty="0" smtClean="0"/>
              <a:t>         (</a:t>
            </a:r>
            <a:r>
              <a:rPr lang="en-US" altLang="zh-CN" dirty="0"/>
              <a:t>B) D,C,B,A 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(C) A,C,D,B	</a:t>
            </a:r>
            <a:r>
              <a:rPr lang="en-US" altLang="zh-CN" dirty="0" smtClean="0"/>
              <a:t>          (</a:t>
            </a:r>
            <a:r>
              <a:rPr lang="en-US" altLang="zh-CN" dirty="0"/>
              <a:t>D) D,A,B,C </a:t>
            </a:r>
            <a:endParaRPr lang="en-US" altLang="zh-CN" dirty="0" smtClean="0"/>
          </a:p>
          <a:p>
            <a:r>
              <a:rPr lang="zh-CN" altLang="en-US" dirty="0"/>
              <a:t>答</a:t>
            </a:r>
            <a:r>
              <a:rPr lang="en-US" altLang="zh-CN" dirty="0"/>
              <a:t>:</a:t>
            </a:r>
            <a:r>
              <a:rPr lang="zh-CN" altLang="en-US" dirty="0"/>
              <a:t>可以简单地推算</a:t>
            </a:r>
            <a:r>
              <a:rPr lang="en-US" altLang="zh-CN" dirty="0"/>
              <a:t>,</a:t>
            </a:r>
            <a:r>
              <a:rPr lang="zh-CN" altLang="en-US" dirty="0"/>
              <a:t>得容易得出</a:t>
            </a:r>
            <a:r>
              <a:rPr lang="en-US" altLang="zh-CN" dirty="0"/>
              <a:t>D,A,B,C</a:t>
            </a:r>
            <a:r>
              <a:rPr lang="zh-CN" altLang="en-US" dirty="0"/>
              <a:t>是不可能的</a:t>
            </a:r>
            <a:r>
              <a:rPr lang="en-US" altLang="zh-CN" dirty="0"/>
              <a:t>,</a:t>
            </a:r>
            <a:r>
              <a:rPr lang="zh-CN" altLang="en-US" dirty="0"/>
              <a:t>因为</a:t>
            </a:r>
            <a:r>
              <a:rPr lang="en-US" altLang="zh-CN" dirty="0"/>
              <a:t>D</a:t>
            </a:r>
            <a:r>
              <a:rPr lang="zh-CN" altLang="en-US" dirty="0"/>
              <a:t>先出来</a:t>
            </a:r>
            <a:r>
              <a:rPr lang="en-US" altLang="zh-CN" dirty="0"/>
              <a:t>,</a:t>
            </a:r>
            <a:r>
              <a:rPr lang="zh-CN" altLang="en-US" dirty="0"/>
              <a:t>说明</a:t>
            </a:r>
            <a:r>
              <a:rPr lang="en-US" altLang="zh-CN" dirty="0"/>
              <a:t>A,B,C,D</a:t>
            </a:r>
            <a:r>
              <a:rPr lang="zh-CN" altLang="en-US" dirty="0"/>
              <a:t>均在栈中</a:t>
            </a:r>
            <a:r>
              <a:rPr lang="en-US" altLang="zh-CN" dirty="0"/>
              <a:t>,</a:t>
            </a:r>
            <a:r>
              <a:rPr lang="zh-CN" altLang="en-US" dirty="0"/>
              <a:t>按照入栈顺序</a:t>
            </a:r>
            <a:r>
              <a:rPr lang="en-US" altLang="zh-CN" dirty="0"/>
              <a:t>,</a:t>
            </a:r>
            <a:r>
              <a:rPr lang="zh-CN" altLang="en-US" dirty="0"/>
              <a:t>在栈中顺序应为</a:t>
            </a:r>
            <a:r>
              <a:rPr lang="en-US" altLang="zh-CN" dirty="0"/>
              <a:t>D,C,B,A,</a:t>
            </a:r>
            <a:r>
              <a:rPr lang="zh-CN" altLang="en-US" dirty="0"/>
              <a:t>出栈的顺序只能是</a:t>
            </a:r>
            <a:r>
              <a:rPr lang="en-US" altLang="zh-CN" dirty="0"/>
              <a:t>D,C,B,A</a:t>
            </a:r>
            <a:r>
              <a:rPr lang="zh-CN" altLang="en-US" dirty="0"/>
              <a:t>。所以本题答案为</a:t>
            </a:r>
            <a:r>
              <a:rPr lang="en-US" altLang="zh-CN" dirty="0"/>
              <a:t>D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66" name="Group 2"/>
          <p:cNvGrpSpPr>
            <a:grpSpLocks/>
          </p:cNvGrpSpPr>
          <p:nvPr/>
        </p:nvGrpSpPr>
        <p:grpSpPr bwMode="auto">
          <a:xfrm>
            <a:off x="457200" y="838200"/>
            <a:ext cx="8686800" cy="11125200"/>
            <a:chOff x="-3" y="-3"/>
            <a:chExt cx="3374" cy="9222"/>
          </a:xfrm>
        </p:grpSpPr>
        <p:grpSp>
          <p:nvGrpSpPr>
            <p:cNvPr id="139267" name="Group 3"/>
            <p:cNvGrpSpPr>
              <a:grpSpLocks/>
            </p:cNvGrpSpPr>
            <p:nvPr/>
          </p:nvGrpSpPr>
          <p:grpSpPr bwMode="auto">
            <a:xfrm>
              <a:off x="0" y="0"/>
              <a:ext cx="3368" cy="9216"/>
              <a:chOff x="0" y="0"/>
              <a:chExt cx="3368" cy="9216"/>
            </a:xfrm>
          </p:grpSpPr>
          <p:grpSp>
            <p:nvGrpSpPr>
              <p:cNvPr id="13926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518" cy="384"/>
                <a:chOff x="0" y="0"/>
                <a:chExt cx="518" cy="384"/>
              </a:xfrm>
            </p:grpSpPr>
            <p:sp>
              <p:nvSpPr>
                <p:cNvPr id="139269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270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271" name="Group 7"/>
              <p:cNvGrpSpPr>
                <a:grpSpLocks/>
              </p:cNvGrpSpPr>
              <p:nvPr/>
            </p:nvGrpSpPr>
            <p:grpSpPr bwMode="auto">
              <a:xfrm>
                <a:off x="518" y="0"/>
                <a:ext cx="806" cy="384"/>
                <a:chOff x="518" y="0"/>
                <a:chExt cx="806" cy="384"/>
              </a:xfrm>
            </p:grpSpPr>
            <p:sp>
              <p:nvSpPr>
                <p:cNvPr id="139272" name="Rectangle 8"/>
                <p:cNvSpPr>
                  <a:spLocks noChangeArrowheads="1"/>
                </p:cNvSpPr>
                <p:nvPr/>
              </p:nvSpPr>
              <p:spPr bwMode="auto">
                <a:xfrm>
                  <a:off x="561" y="0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273" name="Rectangle 9"/>
                <p:cNvSpPr>
                  <a:spLocks noChangeArrowheads="1"/>
                </p:cNvSpPr>
                <p:nvPr/>
              </p:nvSpPr>
              <p:spPr bwMode="auto">
                <a:xfrm>
                  <a:off x="518" y="0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274" name="Group 10"/>
              <p:cNvGrpSpPr>
                <a:grpSpLocks/>
              </p:cNvGrpSpPr>
              <p:nvPr/>
            </p:nvGrpSpPr>
            <p:grpSpPr bwMode="auto">
              <a:xfrm>
                <a:off x="1324" y="0"/>
                <a:ext cx="806" cy="384"/>
                <a:chOff x="1324" y="0"/>
                <a:chExt cx="806" cy="384"/>
              </a:xfrm>
            </p:grpSpPr>
            <p:sp>
              <p:nvSpPr>
                <p:cNvPr id="139275" name="Rectangle 11"/>
                <p:cNvSpPr>
                  <a:spLocks noChangeArrowheads="1"/>
                </p:cNvSpPr>
                <p:nvPr/>
              </p:nvSpPr>
              <p:spPr bwMode="auto">
                <a:xfrm>
                  <a:off x="1367" y="0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276" name="Rectangle 12"/>
                <p:cNvSpPr>
                  <a:spLocks noChangeArrowheads="1"/>
                </p:cNvSpPr>
                <p:nvPr/>
              </p:nvSpPr>
              <p:spPr bwMode="auto">
                <a:xfrm>
                  <a:off x="1324" y="0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277" name="Group 13"/>
              <p:cNvGrpSpPr>
                <a:grpSpLocks/>
              </p:cNvGrpSpPr>
              <p:nvPr/>
            </p:nvGrpSpPr>
            <p:grpSpPr bwMode="auto">
              <a:xfrm>
                <a:off x="2130" y="0"/>
                <a:ext cx="1238" cy="384"/>
                <a:chOff x="2130" y="0"/>
                <a:chExt cx="1238" cy="384"/>
              </a:xfrm>
            </p:grpSpPr>
            <p:sp>
              <p:nvSpPr>
                <p:cNvPr id="139278" name="Rectangle 14"/>
                <p:cNvSpPr>
                  <a:spLocks noChangeArrowheads="1"/>
                </p:cNvSpPr>
                <p:nvPr/>
              </p:nvSpPr>
              <p:spPr bwMode="auto">
                <a:xfrm>
                  <a:off x="2173" y="0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279" name="Rectangle 15"/>
                <p:cNvSpPr>
                  <a:spLocks noChangeArrowheads="1"/>
                </p:cNvSpPr>
                <p:nvPr/>
              </p:nvSpPr>
              <p:spPr bwMode="auto">
                <a:xfrm>
                  <a:off x="2130" y="0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280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518" cy="384"/>
                <a:chOff x="0" y="384"/>
                <a:chExt cx="518" cy="384"/>
              </a:xfrm>
            </p:grpSpPr>
            <p:sp>
              <p:nvSpPr>
                <p:cNvPr id="139281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*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282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283" name="Group 19"/>
              <p:cNvGrpSpPr>
                <a:grpSpLocks/>
              </p:cNvGrpSpPr>
              <p:nvPr/>
            </p:nvGrpSpPr>
            <p:grpSpPr bwMode="auto">
              <a:xfrm>
                <a:off x="518" y="384"/>
                <a:ext cx="806" cy="384"/>
                <a:chOff x="518" y="384"/>
                <a:chExt cx="806" cy="384"/>
              </a:xfrm>
            </p:grpSpPr>
            <p:sp>
              <p:nvSpPr>
                <p:cNvPr id="139284" name="Rectangle 20"/>
                <p:cNvSpPr>
                  <a:spLocks noChangeArrowheads="1"/>
                </p:cNvSpPr>
                <p:nvPr/>
              </p:nvSpPr>
              <p:spPr bwMode="auto">
                <a:xfrm>
                  <a:off x="561" y="384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285" name="Rectangle 21"/>
                <p:cNvSpPr>
                  <a:spLocks noChangeArrowheads="1"/>
                </p:cNvSpPr>
                <p:nvPr/>
              </p:nvSpPr>
              <p:spPr bwMode="auto">
                <a:xfrm>
                  <a:off x="518" y="384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286" name="Group 22"/>
              <p:cNvGrpSpPr>
                <a:grpSpLocks/>
              </p:cNvGrpSpPr>
              <p:nvPr/>
            </p:nvGrpSpPr>
            <p:grpSpPr bwMode="auto">
              <a:xfrm>
                <a:off x="1324" y="384"/>
                <a:ext cx="806" cy="384"/>
                <a:chOff x="1324" y="384"/>
                <a:chExt cx="806" cy="384"/>
              </a:xfrm>
            </p:grpSpPr>
            <p:sp>
              <p:nvSpPr>
                <p:cNvPr id="139287" name="Rectangle 23"/>
                <p:cNvSpPr>
                  <a:spLocks noChangeArrowheads="1"/>
                </p:cNvSpPr>
                <p:nvPr/>
              </p:nvSpPr>
              <p:spPr bwMode="auto">
                <a:xfrm>
                  <a:off x="1367" y="384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288" name="Rectangle 24"/>
                <p:cNvSpPr>
                  <a:spLocks noChangeArrowheads="1"/>
                </p:cNvSpPr>
                <p:nvPr/>
              </p:nvSpPr>
              <p:spPr bwMode="auto">
                <a:xfrm>
                  <a:off x="1324" y="384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289" name="Group 25"/>
              <p:cNvGrpSpPr>
                <a:grpSpLocks/>
              </p:cNvGrpSpPr>
              <p:nvPr/>
            </p:nvGrpSpPr>
            <p:grpSpPr bwMode="auto">
              <a:xfrm>
                <a:off x="2130" y="384"/>
                <a:ext cx="1238" cy="384"/>
                <a:chOff x="2130" y="384"/>
                <a:chExt cx="1238" cy="384"/>
              </a:xfrm>
            </p:grpSpPr>
            <p:sp>
              <p:nvSpPr>
                <p:cNvPr id="139290" name="Rectangle 26"/>
                <p:cNvSpPr>
                  <a:spLocks noChangeArrowheads="1"/>
                </p:cNvSpPr>
                <p:nvPr/>
              </p:nvSpPr>
              <p:spPr bwMode="auto">
                <a:xfrm>
                  <a:off x="2173" y="384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*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291" name="Rectangle 27"/>
                <p:cNvSpPr>
                  <a:spLocks noChangeArrowheads="1"/>
                </p:cNvSpPr>
                <p:nvPr/>
              </p:nvSpPr>
              <p:spPr bwMode="auto">
                <a:xfrm>
                  <a:off x="2130" y="384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292" name="Group 28"/>
              <p:cNvGrpSpPr>
                <a:grpSpLocks/>
              </p:cNvGrpSpPr>
              <p:nvPr/>
            </p:nvGrpSpPr>
            <p:grpSpPr bwMode="auto">
              <a:xfrm>
                <a:off x="0" y="768"/>
                <a:ext cx="518" cy="384"/>
                <a:chOff x="0" y="768"/>
                <a:chExt cx="518" cy="384"/>
              </a:xfrm>
            </p:grpSpPr>
            <p:sp>
              <p:nvSpPr>
                <p:cNvPr id="139293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294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295" name="Group 31"/>
              <p:cNvGrpSpPr>
                <a:grpSpLocks/>
              </p:cNvGrpSpPr>
              <p:nvPr/>
            </p:nvGrpSpPr>
            <p:grpSpPr bwMode="auto">
              <a:xfrm>
                <a:off x="518" y="768"/>
                <a:ext cx="806" cy="384"/>
                <a:chOff x="518" y="768"/>
                <a:chExt cx="806" cy="384"/>
              </a:xfrm>
            </p:grpSpPr>
            <p:sp>
              <p:nvSpPr>
                <p:cNvPr id="139296" name="Rectangle 32"/>
                <p:cNvSpPr>
                  <a:spLocks noChangeArrowheads="1"/>
                </p:cNvSpPr>
                <p:nvPr/>
              </p:nvSpPr>
              <p:spPr bwMode="auto">
                <a:xfrm>
                  <a:off x="561" y="768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297" name="Rectangle 33"/>
                <p:cNvSpPr>
                  <a:spLocks noChangeArrowheads="1"/>
                </p:cNvSpPr>
                <p:nvPr/>
              </p:nvSpPr>
              <p:spPr bwMode="auto">
                <a:xfrm>
                  <a:off x="518" y="768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298" name="Group 34"/>
              <p:cNvGrpSpPr>
                <a:grpSpLocks/>
              </p:cNvGrpSpPr>
              <p:nvPr/>
            </p:nvGrpSpPr>
            <p:grpSpPr bwMode="auto">
              <a:xfrm>
                <a:off x="1324" y="768"/>
                <a:ext cx="806" cy="384"/>
                <a:chOff x="1324" y="768"/>
                <a:chExt cx="806" cy="384"/>
              </a:xfrm>
            </p:grpSpPr>
            <p:sp>
              <p:nvSpPr>
                <p:cNvPr id="139299" name="Rectangle 35"/>
                <p:cNvSpPr>
                  <a:spLocks noChangeArrowheads="1"/>
                </p:cNvSpPr>
                <p:nvPr/>
              </p:nvSpPr>
              <p:spPr bwMode="auto">
                <a:xfrm>
                  <a:off x="1367" y="768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00" name="Rectangle 36"/>
                <p:cNvSpPr>
                  <a:spLocks noChangeArrowheads="1"/>
                </p:cNvSpPr>
                <p:nvPr/>
              </p:nvSpPr>
              <p:spPr bwMode="auto">
                <a:xfrm>
                  <a:off x="1324" y="768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01" name="Group 37"/>
              <p:cNvGrpSpPr>
                <a:grpSpLocks/>
              </p:cNvGrpSpPr>
              <p:nvPr/>
            </p:nvGrpSpPr>
            <p:grpSpPr bwMode="auto">
              <a:xfrm>
                <a:off x="2130" y="768"/>
                <a:ext cx="1238" cy="384"/>
                <a:chOff x="2130" y="768"/>
                <a:chExt cx="1238" cy="384"/>
              </a:xfrm>
            </p:grpSpPr>
            <p:sp>
              <p:nvSpPr>
                <p:cNvPr id="139302" name="Rectangle 38"/>
                <p:cNvSpPr>
                  <a:spLocks noChangeArrowheads="1"/>
                </p:cNvSpPr>
                <p:nvPr/>
              </p:nvSpPr>
              <p:spPr bwMode="auto">
                <a:xfrm>
                  <a:off x="2173" y="768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03" name="Rectangle 39"/>
                <p:cNvSpPr>
                  <a:spLocks noChangeArrowheads="1"/>
                </p:cNvSpPr>
                <p:nvPr/>
              </p:nvSpPr>
              <p:spPr bwMode="auto">
                <a:xfrm>
                  <a:off x="2130" y="768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04" name="Group 40"/>
              <p:cNvGrpSpPr>
                <a:grpSpLocks/>
              </p:cNvGrpSpPr>
              <p:nvPr/>
            </p:nvGrpSpPr>
            <p:grpSpPr bwMode="auto">
              <a:xfrm>
                <a:off x="0" y="1152"/>
                <a:ext cx="518" cy="384"/>
                <a:chOff x="0" y="1152"/>
                <a:chExt cx="518" cy="384"/>
              </a:xfrm>
            </p:grpSpPr>
            <p:sp>
              <p:nvSpPr>
                <p:cNvPr id="13930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^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06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07" name="Group 43"/>
              <p:cNvGrpSpPr>
                <a:grpSpLocks/>
              </p:cNvGrpSpPr>
              <p:nvPr/>
            </p:nvGrpSpPr>
            <p:grpSpPr bwMode="auto">
              <a:xfrm>
                <a:off x="518" y="1152"/>
                <a:ext cx="806" cy="384"/>
                <a:chOff x="518" y="1152"/>
                <a:chExt cx="806" cy="384"/>
              </a:xfrm>
            </p:grpSpPr>
            <p:sp>
              <p:nvSpPr>
                <p:cNvPr id="139308" name="Rectangle 44"/>
                <p:cNvSpPr>
                  <a:spLocks noChangeArrowheads="1"/>
                </p:cNvSpPr>
                <p:nvPr/>
              </p:nvSpPr>
              <p:spPr bwMode="auto">
                <a:xfrm>
                  <a:off x="561" y="1152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09" name="Rectangle 45"/>
                <p:cNvSpPr>
                  <a:spLocks noChangeArrowheads="1"/>
                </p:cNvSpPr>
                <p:nvPr/>
              </p:nvSpPr>
              <p:spPr bwMode="auto">
                <a:xfrm>
                  <a:off x="518" y="1152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10" name="Group 46"/>
              <p:cNvGrpSpPr>
                <a:grpSpLocks/>
              </p:cNvGrpSpPr>
              <p:nvPr/>
            </p:nvGrpSpPr>
            <p:grpSpPr bwMode="auto">
              <a:xfrm>
                <a:off x="1324" y="1152"/>
                <a:ext cx="806" cy="384"/>
                <a:chOff x="1324" y="1152"/>
                <a:chExt cx="806" cy="384"/>
              </a:xfrm>
            </p:grpSpPr>
            <p:sp>
              <p:nvSpPr>
                <p:cNvPr id="139311" name="Rectangle 47"/>
                <p:cNvSpPr>
                  <a:spLocks noChangeArrowheads="1"/>
                </p:cNvSpPr>
                <p:nvPr/>
              </p:nvSpPr>
              <p:spPr bwMode="auto">
                <a:xfrm>
                  <a:off x="1367" y="1152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12" name="Rectangle 48"/>
                <p:cNvSpPr>
                  <a:spLocks noChangeArrowheads="1"/>
                </p:cNvSpPr>
                <p:nvPr/>
              </p:nvSpPr>
              <p:spPr bwMode="auto">
                <a:xfrm>
                  <a:off x="1324" y="1152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13" name="Group 49"/>
              <p:cNvGrpSpPr>
                <a:grpSpLocks/>
              </p:cNvGrpSpPr>
              <p:nvPr/>
            </p:nvGrpSpPr>
            <p:grpSpPr bwMode="auto">
              <a:xfrm>
                <a:off x="2130" y="1152"/>
                <a:ext cx="1238" cy="384"/>
                <a:chOff x="2130" y="1152"/>
                <a:chExt cx="1238" cy="384"/>
              </a:xfrm>
            </p:grpSpPr>
            <p:sp>
              <p:nvSpPr>
                <p:cNvPr id="139314" name="Rectangle 50"/>
                <p:cNvSpPr>
                  <a:spLocks noChangeArrowheads="1"/>
                </p:cNvSpPr>
                <p:nvPr/>
              </p:nvSpPr>
              <p:spPr bwMode="auto">
                <a:xfrm>
                  <a:off x="2173" y="1152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^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15" name="Rectangle 51"/>
                <p:cNvSpPr>
                  <a:spLocks noChangeArrowheads="1"/>
                </p:cNvSpPr>
                <p:nvPr/>
              </p:nvSpPr>
              <p:spPr bwMode="auto">
                <a:xfrm>
                  <a:off x="2130" y="1152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16" name="Group 52"/>
              <p:cNvGrpSpPr>
                <a:grpSpLocks/>
              </p:cNvGrpSpPr>
              <p:nvPr/>
            </p:nvGrpSpPr>
            <p:grpSpPr bwMode="auto">
              <a:xfrm>
                <a:off x="0" y="1536"/>
                <a:ext cx="518" cy="384"/>
                <a:chOff x="0" y="1536"/>
                <a:chExt cx="518" cy="384"/>
              </a:xfrm>
            </p:grpSpPr>
            <p:sp>
              <p:nvSpPr>
                <p:cNvPr id="139317" name="Rectangle 53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18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19" name="Group 55"/>
              <p:cNvGrpSpPr>
                <a:grpSpLocks/>
              </p:cNvGrpSpPr>
              <p:nvPr/>
            </p:nvGrpSpPr>
            <p:grpSpPr bwMode="auto">
              <a:xfrm>
                <a:off x="518" y="1536"/>
                <a:ext cx="806" cy="384"/>
                <a:chOff x="518" y="1536"/>
                <a:chExt cx="806" cy="384"/>
              </a:xfrm>
            </p:grpSpPr>
            <p:sp>
              <p:nvSpPr>
                <p:cNvPr id="139320" name="Rectangle 56"/>
                <p:cNvSpPr>
                  <a:spLocks noChangeArrowheads="1"/>
                </p:cNvSpPr>
                <p:nvPr/>
              </p:nvSpPr>
              <p:spPr bwMode="auto">
                <a:xfrm>
                  <a:off x="561" y="1536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21" name="Rectangle 57"/>
                <p:cNvSpPr>
                  <a:spLocks noChangeArrowheads="1"/>
                </p:cNvSpPr>
                <p:nvPr/>
              </p:nvSpPr>
              <p:spPr bwMode="auto">
                <a:xfrm>
                  <a:off x="518" y="1536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22" name="Group 58"/>
              <p:cNvGrpSpPr>
                <a:grpSpLocks/>
              </p:cNvGrpSpPr>
              <p:nvPr/>
            </p:nvGrpSpPr>
            <p:grpSpPr bwMode="auto">
              <a:xfrm>
                <a:off x="1324" y="1536"/>
                <a:ext cx="806" cy="384"/>
                <a:chOff x="1324" y="1536"/>
                <a:chExt cx="806" cy="384"/>
              </a:xfrm>
            </p:grpSpPr>
            <p:sp>
              <p:nvSpPr>
                <p:cNvPr id="139323" name="Rectangle 59"/>
                <p:cNvSpPr>
                  <a:spLocks noChangeArrowheads="1"/>
                </p:cNvSpPr>
                <p:nvPr/>
              </p:nvSpPr>
              <p:spPr bwMode="auto">
                <a:xfrm>
                  <a:off x="1367" y="1536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24" name="Rectangle 60"/>
                <p:cNvSpPr>
                  <a:spLocks noChangeArrowheads="1"/>
                </p:cNvSpPr>
                <p:nvPr/>
              </p:nvSpPr>
              <p:spPr bwMode="auto">
                <a:xfrm>
                  <a:off x="1324" y="1536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25" name="Group 61"/>
              <p:cNvGrpSpPr>
                <a:grpSpLocks/>
              </p:cNvGrpSpPr>
              <p:nvPr/>
            </p:nvGrpSpPr>
            <p:grpSpPr bwMode="auto">
              <a:xfrm>
                <a:off x="2130" y="1536"/>
                <a:ext cx="1238" cy="384"/>
                <a:chOff x="2130" y="1536"/>
                <a:chExt cx="1238" cy="384"/>
              </a:xfrm>
            </p:grpSpPr>
            <p:sp>
              <p:nvSpPr>
                <p:cNvPr id="139326" name="Rectangle 62"/>
                <p:cNvSpPr>
                  <a:spLocks noChangeArrowheads="1"/>
                </p:cNvSpPr>
                <p:nvPr/>
              </p:nvSpPr>
              <p:spPr bwMode="auto">
                <a:xfrm>
                  <a:off x="2173" y="1536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27" name="Rectangle 63"/>
                <p:cNvSpPr>
                  <a:spLocks noChangeArrowheads="1"/>
                </p:cNvSpPr>
                <p:nvPr/>
              </p:nvSpPr>
              <p:spPr bwMode="auto">
                <a:xfrm>
                  <a:off x="2130" y="1536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28" name="Group 64"/>
              <p:cNvGrpSpPr>
                <a:grpSpLocks/>
              </p:cNvGrpSpPr>
              <p:nvPr/>
            </p:nvGrpSpPr>
            <p:grpSpPr bwMode="auto">
              <a:xfrm>
                <a:off x="0" y="1920"/>
                <a:ext cx="518" cy="384"/>
                <a:chOff x="0" y="1920"/>
                <a:chExt cx="518" cy="384"/>
              </a:xfrm>
            </p:grpSpPr>
            <p:sp>
              <p:nvSpPr>
                <p:cNvPr id="139329" name="Rectangle 65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4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30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31" name="Group 67"/>
              <p:cNvGrpSpPr>
                <a:grpSpLocks/>
              </p:cNvGrpSpPr>
              <p:nvPr/>
            </p:nvGrpSpPr>
            <p:grpSpPr bwMode="auto">
              <a:xfrm>
                <a:off x="518" y="1920"/>
                <a:ext cx="806" cy="384"/>
                <a:chOff x="518" y="1920"/>
                <a:chExt cx="806" cy="384"/>
              </a:xfrm>
            </p:grpSpPr>
            <p:sp>
              <p:nvSpPr>
                <p:cNvPr id="139332" name="Rectangle 68"/>
                <p:cNvSpPr>
                  <a:spLocks noChangeArrowheads="1"/>
                </p:cNvSpPr>
                <p:nvPr/>
              </p:nvSpPr>
              <p:spPr bwMode="auto">
                <a:xfrm>
                  <a:off x="561" y="1920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4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33" name="Rectangle 69"/>
                <p:cNvSpPr>
                  <a:spLocks noChangeArrowheads="1"/>
                </p:cNvSpPr>
                <p:nvPr/>
              </p:nvSpPr>
              <p:spPr bwMode="auto">
                <a:xfrm>
                  <a:off x="518" y="1920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34" name="Group 70"/>
              <p:cNvGrpSpPr>
                <a:grpSpLocks/>
              </p:cNvGrpSpPr>
              <p:nvPr/>
            </p:nvGrpSpPr>
            <p:grpSpPr bwMode="auto">
              <a:xfrm>
                <a:off x="1324" y="1920"/>
                <a:ext cx="806" cy="384"/>
                <a:chOff x="1324" y="1920"/>
                <a:chExt cx="806" cy="384"/>
              </a:xfrm>
            </p:grpSpPr>
            <p:sp>
              <p:nvSpPr>
                <p:cNvPr id="139335" name="Rectangle 71"/>
                <p:cNvSpPr>
                  <a:spLocks noChangeArrowheads="1"/>
                </p:cNvSpPr>
                <p:nvPr/>
              </p:nvSpPr>
              <p:spPr bwMode="auto">
                <a:xfrm>
                  <a:off x="1367" y="1920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36" name="Rectangle 72"/>
                <p:cNvSpPr>
                  <a:spLocks noChangeArrowheads="1"/>
                </p:cNvSpPr>
                <p:nvPr/>
              </p:nvSpPr>
              <p:spPr bwMode="auto">
                <a:xfrm>
                  <a:off x="1324" y="1920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37" name="Group 73"/>
              <p:cNvGrpSpPr>
                <a:grpSpLocks/>
              </p:cNvGrpSpPr>
              <p:nvPr/>
            </p:nvGrpSpPr>
            <p:grpSpPr bwMode="auto">
              <a:xfrm>
                <a:off x="2130" y="1920"/>
                <a:ext cx="1238" cy="384"/>
                <a:chOff x="2130" y="1920"/>
                <a:chExt cx="1238" cy="384"/>
              </a:xfrm>
            </p:grpSpPr>
            <p:sp>
              <p:nvSpPr>
                <p:cNvPr id="139338" name="Rectangle 74"/>
                <p:cNvSpPr>
                  <a:spLocks noChangeArrowheads="1"/>
                </p:cNvSpPr>
                <p:nvPr/>
              </p:nvSpPr>
              <p:spPr bwMode="auto">
                <a:xfrm>
                  <a:off x="2173" y="1920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4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39" name="Rectangle 75"/>
                <p:cNvSpPr>
                  <a:spLocks noChangeArrowheads="1"/>
                </p:cNvSpPr>
                <p:nvPr/>
              </p:nvSpPr>
              <p:spPr bwMode="auto">
                <a:xfrm>
                  <a:off x="2130" y="1920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40" name="Group 76"/>
              <p:cNvGrpSpPr>
                <a:grpSpLocks/>
              </p:cNvGrpSpPr>
              <p:nvPr/>
            </p:nvGrpSpPr>
            <p:grpSpPr bwMode="auto">
              <a:xfrm>
                <a:off x="0" y="2304"/>
                <a:ext cx="518" cy="384"/>
                <a:chOff x="0" y="2304"/>
                <a:chExt cx="518" cy="384"/>
              </a:xfrm>
            </p:grpSpPr>
            <p:sp>
              <p:nvSpPr>
                <p:cNvPr id="139341" name="Rectangle 77"/>
                <p:cNvSpPr>
                  <a:spLocks noChangeArrowheads="1"/>
                </p:cNvSpPr>
                <p:nvPr/>
              </p:nvSpPr>
              <p:spPr bwMode="auto">
                <a:xfrm>
                  <a:off x="43" y="2304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+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42" name="Rectangle 78"/>
                <p:cNvSpPr>
                  <a:spLocks noChangeArrowheads="1"/>
                </p:cNvSpPr>
                <p:nvPr/>
              </p:nvSpPr>
              <p:spPr bwMode="auto">
                <a:xfrm>
                  <a:off x="0" y="2304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43" name="Group 79"/>
              <p:cNvGrpSpPr>
                <a:grpSpLocks/>
              </p:cNvGrpSpPr>
              <p:nvPr/>
            </p:nvGrpSpPr>
            <p:grpSpPr bwMode="auto">
              <a:xfrm>
                <a:off x="518" y="2304"/>
                <a:ext cx="806" cy="384"/>
                <a:chOff x="518" y="2304"/>
                <a:chExt cx="806" cy="384"/>
              </a:xfrm>
            </p:grpSpPr>
            <p:sp>
              <p:nvSpPr>
                <p:cNvPr id="139344" name="Rectangle 80"/>
                <p:cNvSpPr>
                  <a:spLocks noChangeArrowheads="1"/>
                </p:cNvSpPr>
                <p:nvPr/>
              </p:nvSpPr>
              <p:spPr bwMode="auto">
                <a:xfrm>
                  <a:off x="561" y="2304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4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45" name="Rectangle 81"/>
                <p:cNvSpPr>
                  <a:spLocks noChangeArrowheads="1"/>
                </p:cNvSpPr>
                <p:nvPr/>
              </p:nvSpPr>
              <p:spPr bwMode="auto">
                <a:xfrm>
                  <a:off x="518" y="2304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46" name="Group 82"/>
              <p:cNvGrpSpPr>
                <a:grpSpLocks/>
              </p:cNvGrpSpPr>
              <p:nvPr/>
            </p:nvGrpSpPr>
            <p:grpSpPr bwMode="auto">
              <a:xfrm>
                <a:off x="1324" y="2304"/>
                <a:ext cx="806" cy="384"/>
                <a:chOff x="1324" y="2304"/>
                <a:chExt cx="806" cy="384"/>
              </a:xfrm>
            </p:grpSpPr>
            <p:sp>
              <p:nvSpPr>
                <p:cNvPr id="139347" name="Rectangle 83"/>
                <p:cNvSpPr>
                  <a:spLocks noChangeArrowheads="1"/>
                </p:cNvSpPr>
                <p:nvPr/>
              </p:nvSpPr>
              <p:spPr bwMode="auto">
                <a:xfrm>
                  <a:off x="1367" y="2304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(*^(+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48" name="Rectangle 84"/>
                <p:cNvSpPr>
                  <a:spLocks noChangeArrowheads="1"/>
                </p:cNvSpPr>
                <p:nvPr/>
              </p:nvSpPr>
              <p:spPr bwMode="auto">
                <a:xfrm>
                  <a:off x="1324" y="2304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49" name="Group 85"/>
              <p:cNvGrpSpPr>
                <a:grpSpLocks/>
              </p:cNvGrpSpPr>
              <p:nvPr/>
            </p:nvGrpSpPr>
            <p:grpSpPr bwMode="auto">
              <a:xfrm>
                <a:off x="2130" y="2304"/>
                <a:ext cx="1238" cy="384"/>
                <a:chOff x="2130" y="2304"/>
                <a:chExt cx="1238" cy="384"/>
              </a:xfrm>
            </p:grpSpPr>
            <p:sp>
              <p:nvSpPr>
                <p:cNvPr id="139350" name="Rectangle 86"/>
                <p:cNvSpPr>
                  <a:spLocks noChangeArrowheads="1"/>
                </p:cNvSpPr>
                <p:nvPr/>
              </p:nvSpPr>
              <p:spPr bwMode="auto">
                <a:xfrm>
                  <a:off x="2173" y="2304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+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51" name="Rectangle 87"/>
                <p:cNvSpPr>
                  <a:spLocks noChangeArrowheads="1"/>
                </p:cNvSpPr>
                <p:nvPr/>
              </p:nvSpPr>
              <p:spPr bwMode="auto">
                <a:xfrm>
                  <a:off x="2130" y="2304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52" name="Group 88"/>
              <p:cNvGrpSpPr>
                <a:grpSpLocks/>
              </p:cNvGrpSpPr>
              <p:nvPr/>
            </p:nvGrpSpPr>
            <p:grpSpPr bwMode="auto">
              <a:xfrm>
                <a:off x="0" y="2688"/>
                <a:ext cx="518" cy="384"/>
                <a:chOff x="0" y="2688"/>
                <a:chExt cx="518" cy="384"/>
              </a:xfrm>
            </p:grpSpPr>
            <p:sp>
              <p:nvSpPr>
                <p:cNvPr id="139353" name="Rectangle 89"/>
                <p:cNvSpPr>
                  <a:spLocks noChangeArrowheads="1"/>
                </p:cNvSpPr>
                <p:nvPr/>
              </p:nvSpPr>
              <p:spPr bwMode="auto">
                <a:xfrm>
                  <a:off x="43" y="268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54" name="Rectangle 90"/>
                <p:cNvSpPr>
                  <a:spLocks noChangeArrowheads="1"/>
                </p:cNvSpPr>
                <p:nvPr/>
              </p:nvSpPr>
              <p:spPr bwMode="auto">
                <a:xfrm>
                  <a:off x="0" y="2688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55" name="Group 91"/>
              <p:cNvGrpSpPr>
                <a:grpSpLocks/>
              </p:cNvGrpSpPr>
              <p:nvPr/>
            </p:nvGrpSpPr>
            <p:grpSpPr bwMode="auto">
              <a:xfrm>
                <a:off x="518" y="2688"/>
                <a:ext cx="806" cy="384"/>
                <a:chOff x="518" y="2688"/>
                <a:chExt cx="806" cy="384"/>
              </a:xfrm>
            </p:grpSpPr>
            <p:sp>
              <p:nvSpPr>
                <p:cNvPr id="139356" name="Rectangle 92"/>
                <p:cNvSpPr>
                  <a:spLocks noChangeArrowheads="1"/>
                </p:cNvSpPr>
                <p:nvPr/>
              </p:nvSpPr>
              <p:spPr bwMode="auto">
                <a:xfrm>
                  <a:off x="561" y="2688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4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57" name="Rectangle 93"/>
                <p:cNvSpPr>
                  <a:spLocks noChangeArrowheads="1"/>
                </p:cNvSpPr>
                <p:nvPr/>
              </p:nvSpPr>
              <p:spPr bwMode="auto">
                <a:xfrm>
                  <a:off x="518" y="2688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58" name="Group 94"/>
              <p:cNvGrpSpPr>
                <a:grpSpLocks/>
              </p:cNvGrpSpPr>
              <p:nvPr/>
            </p:nvGrpSpPr>
            <p:grpSpPr bwMode="auto">
              <a:xfrm>
                <a:off x="1324" y="2688"/>
                <a:ext cx="806" cy="384"/>
                <a:chOff x="1324" y="2688"/>
                <a:chExt cx="806" cy="384"/>
              </a:xfrm>
            </p:grpSpPr>
            <p:sp>
              <p:nvSpPr>
                <p:cNvPr id="139359" name="Rectangle 95"/>
                <p:cNvSpPr>
                  <a:spLocks noChangeArrowheads="1"/>
                </p:cNvSpPr>
                <p:nvPr/>
              </p:nvSpPr>
              <p:spPr bwMode="auto">
                <a:xfrm>
                  <a:off x="1367" y="2688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(*^(+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60" name="Rectangle 96"/>
                <p:cNvSpPr>
                  <a:spLocks noChangeArrowheads="1"/>
                </p:cNvSpPr>
                <p:nvPr/>
              </p:nvSpPr>
              <p:spPr bwMode="auto">
                <a:xfrm>
                  <a:off x="1324" y="2688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61" name="Group 97"/>
              <p:cNvGrpSpPr>
                <a:grpSpLocks/>
              </p:cNvGrpSpPr>
              <p:nvPr/>
            </p:nvGrpSpPr>
            <p:grpSpPr bwMode="auto">
              <a:xfrm>
                <a:off x="2130" y="2688"/>
                <a:ext cx="1238" cy="384"/>
                <a:chOff x="2130" y="2688"/>
                <a:chExt cx="1238" cy="384"/>
              </a:xfrm>
            </p:grpSpPr>
            <p:sp>
              <p:nvSpPr>
                <p:cNvPr id="139362" name="Rectangle 98"/>
                <p:cNvSpPr>
                  <a:spLocks noChangeArrowheads="1"/>
                </p:cNvSpPr>
                <p:nvPr/>
              </p:nvSpPr>
              <p:spPr bwMode="auto">
                <a:xfrm>
                  <a:off x="2173" y="2688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63" name="Rectangle 99"/>
                <p:cNvSpPr>
                  <a:spLocks noChangeArrowheads="1"/>
                </p:cNvSpPr>
                <p:nvPr/>
              </p:nvSpPr>
              <p:spPr bwMode="auto">
                <a:xfrm>
                  <a:off x="2130" y="2688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64" name="Group 100"/>
              <p:cNvGrpSpPr>
                <a:grpSpLocks/>
              </p:cNvGrpSpPr>
              <p:nvPr/>
            </p:nvGrpSpPr>
            <p:grpSpPr bwMode="auto">
              <a:xfrm>
                <a:off x="0" y="3072"/>
                <a:ext cx="518" cy="384"/>
                <a:chOff x="0" y="3072"/>
                <a:chExt cx="518" cy="384"/>
              </a:xfrm>
            </p:grpSpPr>
            <p:sp>
              <p:nvSpPr>
                <p:cNvPr id="13936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3" y="307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*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66" name="Rectangle 102"/>
                <p:cNvSpPr>
                  <a:spLocks noChangeArrowheads="1"/>
                </p:cNvSpPr>
                <p:nvPr/>
              </p:nvSpPr>
              <p:spPr bwMode="auto">
                <a:xfrm>
                  <a:off x="0" y="3072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67" name="Group 103"/>
              <p:cNvGrpSpPr>
                <a:grpSpLocks/>
              </p:cNvGrpSpPr>
              <p:nvPr/>
            </p:nvGrpSpPr>
            <p:grpSpPr bwMode="auto">
              <a:xfrm>
                <a:off x="518" y="3072"/>
                <a:ext cx="806" cy="384"/>
                <a:chOff x="518" y="3072"/>
                <a:chExt cx="806" cy="384"/>
              </a:xfrm>
            </p:grpSpPr>
            <p:sp>
              <p:nvSpPr>
                <p:cNvPr id="139368" name="Rectangle 104"/>
                <p:cNvSpPr>
                  <a:spLocks noChangeArrowheads="1"/>
                </p:cNvSpPr>
                <p:nvPr/>
              </p:nvSpPr>
              <p:spPr bwMode="auto">
                <a:xfrm>
                  <a:off x="561" y="3072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4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69" name="Rectangle 105"/>
                <p:cNvSpPr>
                  <a:spLocks noChangeArrowheads="1"/>
                </p:cNvSpPr>
                <p:nvPr/>
              </p:nvSpPr>
              <p:spPr bwMode="auto">
                <a:xfrm>
                  <a:off x="518" y="3072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70" name="Group 106"/>
              <p:cNvGrpSpPr>
                <a:grpSpLocks/>
              </p:cNvGrpSpPr>
              <p:nvPr/>
            </p:nvGrpSpPr>
            <p:grpSpPr bwMode="auto">
              <a:xfrm>
                <a:off x="1324" y="3072"/>
                <a:ext cx="806" cy="384"/>
                <a:chOff x="1324" y="3072"/>
                <a:chExt cx="806" cy="384"/>
              </a:xfrm>
            </p:grpSpPr>
            <p:sp>
              <p:nvSpPr>
                <p:cNvPr id="139371" name="Rectangle 107"/>
                <p:cNvSpPr>
                  <a:spLocks noChangeArrowheads="1"/>
                </p:cNvSpPr>
                <p:nvPr/>
              </p:nvSpPr>
              <p:spPr bwMode="auto">
                <a:xfrm>
                  <a:off x="1367" y="3072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(*^(+*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72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24" y="3072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73" name="Group 109"/>
              <p:cNvGrpSpPr>
                <a:grpSpLocks/>
              </p:cNvGrpSpPr>
              <p:nvPr/>
            </p:nvGrpSpPr>
            <p:grpSpPr bwMode="auto">
              <a:xfrm>
                <a:off x="2130" y="3072"/>
                <a:ext cx="1238" cy="384"/>
                <a:chOff x="2130" y="3072"/>
                <a:chExt cx="1238" cy="384"/>
              </a:xfrm>
            </p:grpSpPr>
            <p:sp>
              <p:nvSpPr>
                <p:cNvPr id="139374" name="Rectangle 110"/>
                <p:cNvSpPr>
                  <a:spLocks noChangeArrowheads="1"/>
                </p:cNvSpPr>
                <p:nvPr/>
              </p:nvSpPr>
              <p:spPr bwMode="auto">
                <a:xfrm>
                  <a:off x="2173" y="3072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*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75" name="Rectangle 111"/>
                <p:cNvSpPr>
                  <a:spLocks noChangeArrowheads="1"/>
                </p:cNvSpPr>
                <p:nvPr/>
              </p:nvSpPr>
              <p:spPr bwMode="auto">
                <a:xfrm>
                  <a:off x="2130" y="3072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76" name="Group 112"/>
              <p:cNvGrpSpPr>
                <a:grpSpLocks/>
              </p:cNvGrpSpPr>
              <p:nvPr/>
            </p:nvGrpSpPr>
            <p:grpSpPr bwMode="auto">
              <a:xfrm>
                <a:off x="0" y="3456"/>
                <a:ext cx="518" cy="384"/>
                <a:chOff x="0" y="3456"/>
                <a:chExt cx="518" cy="384"/>
              </a:xfrm>
            </p:grpSpPr>
            <p:sp>
              <p:nvSpPr>
                <p:cNvPr id="139377" name="Rectangle 113"/>
                <p:cNvSpPr>
                  <a:spLocks noChangeArrowheads="1"/>
                </p:cNvSpPr>
                <p:nvPr/>
              </p:nvSpPr>
              <p:spPr bwMode="auto">
                <a:xfrm>
                  <a:off x="43" y="3456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78" name="Rectangle 114"/>
                <p:cNvSpPr>
                  <a:spLocks noChangeArrowheads="1"/>
                </p:cNvSpPr>
                <p:nvPr/>
              </p:nvSpPr>
              <p:spPr bwMode="auto">
                <a:xfrm>
                  <a:off x="0" y="3456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79" name="Group 115"/>
              <p:cNvGrpSpPr>
                <a:grpSpLocks/>
              </p:cNvGrpSpPr>
              <p:nvPr/>
            </p:nvGrpSpPr>
            <p:grpSpPr bwMode="auto">
              <a:xfrm>
                <a:off x="518" y="3456"/>
                <a:ext cx="806" cy="384"/>
                <a:chOff x="518" y="3456"/>
                <a:chExt cx="806" cy="384"/>
              </a:xfrm>
            </p:grpSpPr>
            <p:sp>
              <p:nvSpPr>
                <p:cNvPr id="139380" name="Rectangle 116"/>
                <p:cNvSpPr>
                  <a:spLocks noChangeArrowheads="1"/>
                </p:cNvSpPr>
                <p:nvPr/>
              </p:nvSpPr>
              <p:spPr bwMode="auto">
                <a:xfrm>
                  <a:off x="561" y="3456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4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81" name="Rectangle 117"/>
                <p:cNvSpPr>
                  <a:spLocks noChangeArrowheads="1"/>
                </p:cNvSpPr>
                <p:nvPr/>
              </p:nvSpPr>
              <p:spPr bwMode="auto">
                <a:xfrm>
                  <a:off x="518" y="3456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82" name="Group 118"/>
              <p:cNvGrpSpPr>
                <a:grpSpLocks/>
              </p:cNvGrpSpPr>
              <p:nvPr/>
            </p:nvGrpSpPr>
            <p:grpSpPr bwMode="auto">
              <a:xfrm>
                <a:off x="1324" y="3456"/>
                <a:ext cx="806" cy="384"/>
                <a:chOff x="1324" y="3456"/>
                <a:chExt cx="806" cy="384"/>
              </a:xfrm>
            </p:grpSpPr>
            <p:sp>
              <p:nvSpPr>
                <p:cNvPr id="139383" name="Rectangle 119"/>
                <p:cNvSpPr>
                  <a:spLocks noChangeArrowheads="1"/>
                </p:cNvSpPr>
                <p:nvPr/>
              </p:nvSpPr>
              <p:spPr bwMode="auto">
                <a:xfrm>
                  <a:off x="1367" y="3456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(*^(+*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84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24" y="3456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85" name="Group 121"/>
              <p:cNvGrpSpPr>
                <a:grpSpLocks/>
              </p:cNvGrpSpPr>
              <p:nvPr/>
            </p:nvGrpSpPr>
            <p:grpSpPr bwMode="auto">
              <a:xfrm>
                <a:off x="2130" y="3456"/>
                <a:ext cx="1238" cy="384"/>
                <a:chOff x="2130" y="3456"/>
                <a:chExt cx="1238" cy="384"/>
              </a:xfrm>
            </p:grpSpPr>
            <p:sp>
              <p:nvSpPr>
                <p:cNvPr id="139386" name="Rectangle 122"/>
                <p:cNvSpPr>
                  <a:spLocks noChangeArrowheads="1"/>
                </p:cNvSpPr>
                <p:nvPr/>
              </p:nvSpPr>
              <p:spPr bwMode="auto">
                <a:xfrm>
                  <a:off x="2173" y="3456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87" name="Rectangle 123"/>
                <p:cNvSpPr>
                  <a:spLocks noChangeArrowheads="1"/>
                </p:cNvSpPr>
                <p:nvPr/>
              </p:nvSpPr>
              <p:spPr bwMode="auto">
                <a:xfrm>
                  <a:off x="2130" y="3456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88" name="Group 124"/>
              <p:cNvGrpSpPr>
                <a:grpSpLocks/>
              </p:cNvGrpSpPr>
              <p:nvPr/>
            </p:nvGrpSpPr>
            <p:grpSpPr bwMode="auto">
              <a:xfrm>
                <a:off x="0" y="3840"/>
                <a:ext cx="518" cy="1152"/>
                <a:chOff x="0" y="3840"/>
                <a:chExt cx="518" cy="1152"/>
              </a:xfrm>
            </p:grpSpPr>
            <p:sp>
              <p:nvSpPr>
                <p:cNvPr id="139389" name="Rectangle 125"/>
                <p:cNvSpPr>
                  <a:spLocks noChangeArrowheads="1"/>
                </p:cNvSpPr>
                <p:nvPr/>
              </p:nvSpPr>
              <p:spPr bwMode="auto">
                <a:xfrm>
                  <a:off x="43" y="3840"/>
                  <a:ext cx="432" cy="11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-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90" name="Rectangle 126"/>
                <p:cNvSpPr>
                  <a:spLocks noChangeArrowheads="1"/>
                </p:cNvSpPr>
                <p:nvPr/>
              </p:nvSpPr>
              <p:spPr bwMode="auto">
                <a:xfrm>
                  <a:off x="0" y="3840"/>
                  <a:ext cx="518" cy="115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91" name="Group 127"/>
              <p:cNvGrpSpPr>
                <a:grpSpLocks/>
              </p:cNvGrpSpPr>
              <p:nvPr/>
            </p:nvGrpSpPr>
            <p:grpSpPr bwMode="auto">
              <a:xfrm>
                <a:off x="518" y="3840"/>
                <a:ext cx="806" cy="384"/>
                <a:chOff x="518" y="3840"/>
                <a:chExt cx="806" cy="384"/>
              </a:xfrm>
            </p:grpSpPr>
            <p:sp>
              <p:nvSpPr>
                <p:cNvPr id="139392" name="Rectangle 128"/>
                <p:cNvSpPr>
                  <a:spLocks noChangeArrowheads="1"/>
                </p:cNvSpPr>
                <p:nvPr/>
              </p:nvSpPr>
              <p:spPr bwMode="auto">
                <a:xfrm>
                  <a:off x="561" y="3840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4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4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93" name="Rectangle 129"/>
                <p:cNvSpPr>
                  <a:spLocks noChangeArrowheads="1"/>
                </p:cNvSpPr>
                <p:nvPr/>
              </p:nvSpPr>
              <p:spPr bwMode="auto">
                <a:xfrm>
                  <a:off x="518" y="3840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94" name="Group 130"/>
              <p:cNvGrpSpPr>
                <a:grpSpLocks/>
              </p:cNvGrpSpPr>
              <p:nvPr/>
            </p:nvGrpSpPr>
            <p:grpSpPr bwMode="auto">
              <a:xfrm>
                <a:off x="1324" y="3840"/>
                <a:ext cx="806" cy="384"/>
                <a:chOff x="1324" y="3840"/>
                <a:chExt cx="806" cy="384"/>
              </a:xfrm>
            </p:grpSpPr>
            <p:sp>
              <p:nvSpPr>
                <p:cNvPr id="139395" name="Rectangle 131"/>
                <p:cNvSpPr>
                  <a:spLocks noChangeArrowheads="1"/>
                </p:cNvSpPr>
                <p:nvPr/>
              </p:nvSpPr>
              <p:spPr bwMode="auto">
                <a:xfrm>
                  <a:off x="1367" y="3840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(*^(+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96" name="Rectangle 132"/>
                <p:cNvSpPr>
                  <a:spLocks noChangeArrowheads="1"/>
                </p:cNvSpPr>
                <p:nvPr/>
              </p:nvSpPr>
              <p:spPr bwMode="auto">
                <a:xfrm>
                  <a:off x="1324" y="3840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97" name="Group 133"/>
              <p:cNvGrpSpPr>
                <a:grpSpLocks/>
              </p:cNvGrpSpPr>
              <p:nvPr/>
            </p:nvGrpSpPr>
            <p:grpSpPr bwMode="auto">
              <a:xfrm>
                <a:off x="2130" y="3840"/>
                <a:ext cx="1238" cy="384"/>
                <a:chOff x="2130" y="3840"/>
                <a:chExt cx="1238" cy="384"/>
              </a:xfrm>
            </p:grpSpPr>
            <p:sp>
              <p:nvSpPr>
                <p:cNvPr id="139398" name="Rectangle 134"/>
                <p:cNvSpPr>
                  <a:spLocks noChangeArrowheads="1"/>
                </p:cNvSpPr>
                <p:nvPr/>
              </p:nvSpPr>
              <p:spPr bwMode="auto">
                <a:xfrm>
                  <a:off x="2173" y="3840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做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2+2=4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，结果入栈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399" name="Rectangle 135"/>
                <p:cNvSpPr>
                  <a:spLocks noChangeArrowheads="1"/>
                </p:cNvSpPr>
                <p:nvPr/>
              </p:nvSpPr>
              <p:spPr bwMode="auto">
                <a:xfrm>
                  <a:off x="2130" y="3840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00" name="Group 136"/>
              <p:cNvGrpSpPr>
                <a:grpSpLocks/>
              </p:cNvGrpSpPr>
              <p:nvPr/>
            </p:nvGrpSpPr>
            <p:grpSpPr bwMode="auto">
              <a:xfrm>
                <a:off x="518" y="4224"/>
                <a:ext cx="806" cy="384"/>
                <a:chOff x="518" y="4224"/>
                <a:chExt cx="806" cy="384"/>
              </a:xfrm>
            </p:grpSpPr>
            <p:sp>
              <p:nvSpPr>
                <p:cNvPr id="139401" name="Rectangle 137"/>
                <p:cNvSpPr>
                  <a:spLocks noChangeArrowheads="1"/>
                </p:cNvSpPr>
                <p:nvPr/>
              </p:nvSpPr>
              <p:spPr bwMode="auto">
                <a:xfrm>
                  <a:off x="561" y="4224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8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02" name="Rectangle 138"/>
                <p:cNvSpPr>
                  <a:spLocks noChangeArrowheads="1"/>
                </p:cNvSpPr>
                <p:nvPr/>
              </p:nvSpPr>
              <p:spPr bwMode="auto">
                <a:xfrm>
                  <a:off x="518" y="4224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03" name="Group 139"/>
              <p:cNvGrpSpPr>
                <a:grpSpLocks/>
              </p:cNvGrpSpPr>
              <p:nvPr/>
            </p:nvGrpSpPr>
            <p:grpSpPr bwMode="auto">
              <a:xfrm>
                <a:off x="1324" y="4224"/>
                <a:ext cx="806" cy="384"/>
                <a:chOff x="1324" y="4224"/>
                <a:chExt cx="806" cy="384"/>
              </a:xfrm>
            </p:grpSpPr>
            <p:sp>
              <p:nvSpPr>
                <p:cNvPr id="139404" name="Rectangle 140"/>
                <p:cNvSpPr>
                  <a:spLocks noChangeArrowheads="1"/>
                </p:cNvSpPr>
                <p:nvPr/>
              </p:nvSpPr>
              <p:spPr bwMode="auto">
                <a:xfrm>
                  <a:off x="1367" y="4224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05" name="Rectangle 141"/>
                <p:cNvSpPr>
                  <a:spLocks noChangeArrowheads="1"/>
                </p:cNvSpPr>
                <p:nvPr/>
              </p:nvSpPr>
              <p:spPr bwMode="auto">
                <a:xfrm>
                  <a:off x="1324" y="4224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06" name="Group 142"/>
              <p:cNvGrpSpPr>
                <a:grpSpLocks/>
              </p:cNvGrpSpPr>
              <p:nvPr/>
            </p:nvGrpSpPr>
            <p:grpSpPr bwMode="auto">
              <a:xfrm>
                <a:off x="2130" y="4224"/>
                <a:ext cx="1238" cy="384"/>
                <a:chOff x="2130" y="4224"/>
                <a:chExt cx="1238" cy="384"/>
              </a:xfrm>
            </p:grpSpPr>
            <p:sp>
              <p:nvSpPr>
                <p:cNvPr id="139407" name="Rectangle 143"/>
                <p:cNvSpPr>
                  <a:spLocks noChangeArrowheads="1"/>
                </p:cNvSpPr>
                <p:nvPr/>
              </p:nvSpPr>
              <p:spPr bwMode="auto">
                <a:xfrm>
                  <a:off x="2173" y="4224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做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4+4=8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，结果入栈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08" name="Rectangle 144"/>
                <p:cNvSpPr>
                  <a:spLocks noChangeArrowheads="1"/>
                </p:cNvSpPr>
                <p:nvPr/>
              </p:nvSpPr>
              <p:spPr bwMode="auto">
                <a:xfrm>
                  <a:off x="2130" y="4224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09" name="Group 145"/>
              <p:cNvGrpSpPr>
                <a:grpSpLocks/>
              </p:cNvGrpSpPr>
              <p:nvPr/>
            </p:nvGrpSpPr>
            <p:grpSpPr bwMode="auto">
              <a:xfrm>
                <a:off x="518" y="4608"/>
                <a:ext cx="806" cy="384"/>
                <a:chOff x="518" y="4608"/>
                <a:chExt cx="806" cy="384"/>
              </a:xfrm>
            </p:grpSpPr>
            <p:sp>
              <p:nvSpPr>
                <p:cNvPr id="139410" name="Rectangle 146"/>
                <p:cNvSpPr>
                  <a:spLocks noChangeArrowheads="1"/>
                </p:cNvSpPr>
                <p:nvPr/>
              </p:nvSpPr>
              <p:spPr bwMode="auto">
                <a:xfrm>
                  <a:off x="561" y="4608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8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11" name="Rectangle 147"/>
                <p:cNvSpPr>
                  <a:spLocks noChangeArrowheads="1"/>
                </p:cNvSpPr>
                <p:nvPr/>
              </p:nvSpPr>
              <p:spPr bwMode="auto">
                <a:xfrm>
                  <a:off x="518" y="4608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12" name="Group 148"/>
              <p:cNvGrpSpPr>
                <a:grpSpLocks/>
              </p:cNvGrpSpPr>
              <p:nvPr/>
            </p:nvGrpSpPr>
            <p:grpSpPr bwMode="auto">
              <a:xfrm>
                <a:off x="1324" y="4608"/>
                <a:ext cx="806" cy="384"/>
                <a:chOff x="1324" y="4608"/>
                <a:chExt cx="806" cy="384"/>
              </a:xfrm>
            </p:grpSpPr>
            <p:sp>
              <p:nvSpPr>
                <p:cNvPr id="139413" name="Rectangle 149"/>
                <p:cNvSpPr>
                  <a:spLocks noChangeArrowheads="1"/>
                </p:cNvSpPr>
                <p:nvPr/>
              </p:nvSpPr>
              <p:spPr bwMode="auto">
                <a:xfrm>
                  <a:off x="1367" y="4608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(*^(-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14" name="Rectangle 150"/>
                <p:cNvSpPr>
                  <a:spLocks noChangeArrowheads="1"/>
                </p:cNvSpPr>
                <p:nvPr/>
              </p:nvSpPr>
              <p:spPr bwMode="auto">
                <a:xfrm>
                  <a:off x="1324" y="4608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15" name="Group 151"/>
              <p:cNvGrpSpPr>
                <a:grpSpLocks/>
              </p:cNvGrpSpPr>
              <p:nvPr/>
            </p:nvGrpSpPr>
            <p:grpSpPr bwMode="auto">
              <a:xfrm>
                <a:off x="2130" y="4608"/>
                <a:ext cx="1238" cy="384"/>
                <a:chOff x="2130" y="4608"/>
                <a:chExt cx="1238" cy="384"/>
              </a:xfrm>
            </p:grpSpPr>
            <p:sp>
              <p:nvSpPr>
                <p:cNvPr id="139416" name="Rectangle 152"/>
                <p:cNvSpPr>
                  <a:spLocks noChangeArrowheads="1"/>
                </p:cNvSpPr>
                <p:nvPr/>
              </p:nvSpPr>
              <p:spPr bwMode="auto">
                <a:xfrm>
                  <a:off x="2173" y="4608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-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17" name="Rectangle 153"/>
                <p:cNvSpPr>
                  <a:spLocks noChangeArrowheads="1"/>
                </p:cNvSpPr>
                <p:nvPr/>
              </p:nvSpPr>
              <p:spPr bwMode="auto">
                <a:xfrm>
                  <a:off x="2130" y="4608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18" name="Group 154"/>
              <p:cNvGrpSpPr>
                <a:grpSpLocks/>
              </p:cNvGrpSpPr>
              <p:nvPr/>
            </p:nvGrpSpPr>
            <p:grpSpPr bwMode="auto">
              <a:xfrm>
                <a:off x="0" y="4992"/>
                <a:ext cx="518" cy="384"/>
                <a:chOff x="0" y="4992"/>
                <a:chExt cx="518" cy="384"/>
              </a:xfrm>
            </p:grpSpPr>
            <p:sp>
              <p:nvSpPr>
                <p:cNvPr id="139419" name="Rectangle 155"/>
                <p:cNvSpPr>
                  <a:spLocks noChangeArrowheads="1"/>
                </p:cNvSpPr>
                <p:nvPr/>
              </p:nvSpPr>
              <p:spPr bwMode="auto">
                <a:xfrm>
                  <a:off x="43" y="499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１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20" name="Rectangle 156"/>
                <p:cNvSpPr>
                  <a:spLocks noChangeArrowheads="1"/>
                </p:cNvSpPr>
                <p:nvPr/>
              </p:nvSpPr>
              <p:spPr bwMode="auto">
                <a:xfrm>
                  <a:off x="0" y="4992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21" name="Group 157"/>
              <p:cNvGrpSpPr>
                <a:grpSpLocks/>
              </p:cNvGrpSpPr>
              <p:nvPr/>
            </p:nvGrpSpPr>
            <p:grpSpPr bwMode="auto">
              <a:xfrm>
                <a:off x="518" y="4992"/>
                <a:ext cx="806" cy="384"/>
                <a:chOff x="518" y="4992"/>
                <a:chExt cx="806" cy="384"/>
              </a:xfrm>
            </p:grpSpPr>
            <p:sp>
              <p:nvSpPr>
                <p:cNvPr id="139422" name="Rectangle 158"/>
                <p:cNvSpPr>
                  <a:spLocks noChangeArrowheads="1"/>
                </p:cNvSpPr>
                <p:nvPr/>
              </p:nvSpPr>
              <p:spPr bwMode="auto">
                <a:xfrm>
                  <a:off x="561" y="4992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8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23" name="Rectangle 159"/>
                <p:cNvSpPr>
                  <a:spLocks noChangeArrowheads="1"/>
                </p:cNvSpPr>
                <p:nvPr/>
              </p:nvSpPr>
              <p:spPr bwMode="auto">
                <a:xfrm>
                  <a:off x="518" y="4992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24" name="Group 160"/>
              <p:cNvGrpSpPr>
                <a:grpSpLocks/>
              </p:cNvGrpSpPr>
              <p:nvPr/>
            </p:nvGrpSpPr>
            <p:grpSpPr bwMode="auto">
              <a:xfrm>
                <a:off x="1324" y="4992"/>
                <a:ext cx="806" cy="384"/>
                <a:chOff x="1324" y="4992"/>
                <a:chExt cx="806" cy="384"/>
              </a:xfrm>
            </p:grpSpPr>
            <p:sp>
              <p:nvSpPr>
                <p:cNvPr id="139425" name="Rectangle 161"/>
                <p:cNvSpPr>
                  <a:spLocks noChangeArrowheads="1"/>
                </p:cNvSpPr>
                <p:nvPr/>
              </p:nvSpPr>
              <p:spPr bwMode="auto">
                <a:xfrm>
                  <a:off x="1367" y="4992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(*^(-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26" name="Rectangle 162"/>
                <p:cNvSpPr>
                  <a:spLocks noChangeArrowheads="1"/>
                </p:cNvSpPr>
                <p:nvPr/>
              </p:nvSpPr>
              <p:spPr bwMode="auto">
                <a:xfrm>
                  <a:off x="1324" y="4992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27" name="Group 163"/>
              <p:cNvGrpSpPr>
                <a:grpSpLocks/>
              </p:cNvGrpSpPr>
              <p:nvPr/>
            </p:nvGrpSpPr>
            <p:grpSpPr bwMode="auto">
              <a:xfrm>
                <a:off x="2130" y="4992"/>
                <a:ext cx="1238" cy="384"/>
                <a:chOff x="2130" y="4992"/>
                <a:chExt cx="1238" cy="384"/>
              </a:xfrm>
            </p:grpSpPr>
            <p:sp>
              <p:nvSpPr>
                <p:cNvPr id="139428" name="Rectangle 164"/>
                <p:cNvSpPr>
                  <a:spLocks noChangeArrowheads="1"/>
                </p:cNvSpPr>
                <p:nvPr/>
              </p:nvSpPr>
              <p:spPr bwMode="auto">
                <a:xfrm>
                  <a:off x="2173" y="4992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1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29" name="Rectangle 165"/>
                <p:cNvSpPr>
                  <a:spLocks noChangeArrowheads="1"/>
                </p:cNvSpPr>
                <p:nvPr/>
              </p:nvSpPr>
              <p:spPr bwMode="auto">
                <a:xfrm>
                  <a:off x="2130" y="4992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30" name="Group 166"/>
              <p:cNvGrpSpPr>
                <a:grpSpLocks/>
              </p:cNvGrpSpPr>
              <p:nvPr/>
            </p:nvGrpSpPr>
            <p:grpSpPr bwMode="auto">
              <a:xfrm>
                <a:off x="0" y="5376"/>
                <a:ext cx="518" cy="384"/>
                <a:chOff x="0" y="5376"/>
                <a:chExt cx="518" cy="384"/>
              </a:xfrm>
            </p:grpSpPr>
            <p:sp>
              <p:nvSpPr>
                <p:cNvPr id="139431" name="Rectangle 167"/>
                <p:cNvSpPr>
                  <a:spLocks noChangeArrowheads="1"/>
                </p:cNvSpPr>
                <p:nvPr/>
              </p:nvSpPr>
              <p:spPr bwMode="auto">
                <a:xfrm>
                  <a:off x="43" y="5376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*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32" name="Rectangle 168"/>
                <p:cNvSpPr>
                  <a:spLocks noChangeArrowheads="1"/>
                </p:cNvSpPr>
                <p:nvPr/>
              </p:nvSpPr>
              <p:spPr bwMode="auto">
                <a:xfrm>
                  <a:off x="0" y="5376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33" name="Group 169"/>
              <p:cNvGrpSpPr>
                <a:grpSpLocks/>
              </p:cNvGrpSpPr>
              <p:nvPr/>
            </p:nvGrpSpPr>
            <p:grpSpPr bwMode="auto">
              <a:xfrm>
                <a:off x="518" y="5376"/>
                <a:ext cx="806" cy="384"/>
                <a:chOff x="518" y="5376"/>
                <a:chExt cx="806" cy="384"/>
              </a:xfrm>
            </p:grpSpPr>
            <p:sp>
              <p:nvSpPr>
                <p:cNvPr id="139434" name="Rectangle 170"/>
                <p:cNvSpPr>
                  <a:spLocks noChangeArrowheads="1"/>
                </p:cNvSpPr>
                <p:nvPr/>
              </p:nvSpPr>
              <p:spPr bwMode="auto">
                <a:xfrm>
                  <a:off x="561" y="5376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8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35" name="Rectangle 171"/>
                <p:cNvSpPr>
                  <a:spLocks noChangeArrowheads="1"/>
                </p:cNvSpPr>
                <p:nvPr/>
              </p:nvSpPr>
              <p:spPr bwMode="auto">
                <a:xfrm>
                  <a:off x="518" y="5376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36" name="Group 172"/>
              <p:cNvGrpSpPr>
                <a:grpSpLocks/>
              </p:cNvGrpSpPr>
              <p:nvPr/>
            </p:nvGrpSpPr>
            <p:grpSpPr bwMode="auto">
              <a:xfrm>
                <a:off x="1324" y="5376"/>
                <a:ext cx="806" cy="384"/>
                <a:chOff x="1324" y="5376"/>
                <a:chExt cx="806" cy="384"/>
              </a:xfrm>
            </p:grpSpPr>
            <p:sp>
              <p:nvSpPr>
                <p:cNvPr id="139437" name="Rectangle 173"/>
                <p:cNvSpPr>
                  <a:spLocks noChangeArrowheads="1"/>
                </p:cNvSpPr>
                <p:nvPr/>
              </p:nvSpPr>
              <p:spPr bwMode="auto">
                <a:xfrm>
                  <a:off x="1367" y="5376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(*^(-*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38" name="Rectangle 174"/>
                <p:cNvSpPr>
                  <a:spLocks noChangeArrowheads="1"/>
                </p:cNvSpPr>
                <p:nvPr/>
              </p:nvSpPr>
              <p:spPr bwMode="auto">
                <a:xfrm>
                  <a:off x="1324" y="5376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39" name="Group 175"/>
              <p:cNvGrpSpPr>
                <a:grpSpLocks/>
              </p:cNvGrpSpPr>
              <p:nvPr/>
            </p:nvGrpSpPr>
            <p:grpSpPr bwMode="auto">
              <a:xfrm>
                <a:off x="2130" y="5376"/>
                <a:ext cx="1238" cy="384"/>
                <a:chOff x="2130" y="5376"/>
                <a:chExt cx="1238" cy="384"/>
              </a:xfrm>
            </p:grpSpPr>
            <p:sp>
              <p:nvSpPr>
                <p:cNvPr id="139440" name="Rectangle 176"/>
                <p:cNvSpPr>
                  <a:spLocks noChangeArrowheads="1"/>
                </p:cNvSpPr>
                <p:nvPr/>
              </p:nvSpPr>
              <p:spPr bwMode="auto">
                <a:xfrm>
                  <a:off x="2173" y="5376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*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41" name="Rectangle 177"/>
                <p:cNvSpPr>
                  <a:spLocks noChangeArrowheads="1"/>
                </p:cNvSpPr>
                <p:nvPr/>
              </p:nvSpPr>
              <p:spPr bwMode="auto">
                <a:xfrm>
                  <a:off x="2130" y="5376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42" name="Group 178"/>
              <p:cNvGrpSpPr>
                <a:grpSpLocks/>
              </p:cNvGrpSpPr>
              <p:nvPr/>
            </p:nvGrpSpPr>
            <p:grpSpPr bwMode="auto">
              <a:xfrm>
                <a:off x="0" y="5760"/>
                <a:ext cx="518" cy="384"/>
                <a:chOff x="0" y="5760"/>
                <a:chExt cx="518" cy="384"/>
              </a:xfrm>
            </p:grpSpPr>
            <p:sp>
              <p:nvSpPr>
                <p:cNvPr id="139443" name="Rectangle 179"/>
                <p:cNvSpPr>
                  <a:spLocks noChangeArrowheads="1"/>
                </p:cNvSpPr>
                <p:nvPr/>
              </p:nvSpPr>
              <p:spPr bwMode="auto">
                <a:xfrm>
                  <a:off x="43" y="576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44" name="Rectangle 180"/>
                <p:cNvSpPr>
                  <a:spLocks noChangeArrowheads="1"/>
                </p:cNvSpPr>
                <p:nvPr/>
              </p:nvSpPr>
              <p:spPr bwMode="auto">
                <a:xfrm>
                  <a:off x="0" y="5760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45" name="Group 181"/>
              <p:cNvGrpSpPr>
                <a:grpSpLocks/>
              </p:cNvGrpSpPr>
              <p:nvPr/>
            </p:nvGrpSpPr>
            <p:grpSpPr bwMode="auto">
              <a:xfrm>
                <a:off x="518" y="5760"/>
                <a:ext cx="806" cy="384"/>
                <a:chOff x="518" y="5760"/>
                <a:chExt cx="806" cy="384"/>
              </a:xfrm>
            </p:grpSpPr>
            <p:sp>
              <p:nvSpPr>
                <p:cNvPr id="139446" name="Rectangle 182"/>
                <p:cNvSpPr>
                  <a:spLocks noChangeArrowheads="1"/>
                </p:cNvSpPr>
                <p:nvPr/>
              </p:nvSpPr>
              <p:spPr bwMode="auto">
                <a:xfrm>
                  <a:off x="561" y="5760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8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1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47" name="Rectangle 183"/>
                <p:cNvSpPr>
                  <a:spLocks noChangeArrowheads="1"/>
                </p:cNvSpPr>
                <p:nvPr/>
              </p:nvSpPr>
              <p:spPr bwMode="auto">
                <a:xfrm>
                  <a:off x="518" y="5760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48" name="Group 184"/>
              <p:cNvGrpSpPr>
                <a:grpSpLocks/>
              </p:cNvGrpSpPr>
              <p:nvPr/>
            </p:nvGrpSpPr>
            <p:grpSpPr bwMode="auto">
              <a:xfrm>
                <a:off x="1324" y="5760"/>
                <a:ext cx="806" cy="384"/>
                <a:chOff x="1324" y="5760"/>
                <a:chExt cx="806" cy="384"/>
              </a:xfrm>
            </p:grpSpPr>
            <p:sp>
              <p:nvSpPr>
                <p:cNvPr id="139449" name="Rectangle 185"/>
                <p:cNvSpPr>
                  <a:spLocks noChangeArrowheads="1"/>
                </p:cNvSpPr>
                <p:nvPr/>
              </p:nvSpPr>
              <p:spPr bwMode="auto">
                <a:xfrm>
                  <a:off x="1367" y="5760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(*^(-*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50" name="Rectangle 186"/>
                <p:cNvSpPr>
                  <a:spLocks noChangeArrowheads="1"/>
                </p:cNvSpPr>
                <p:nvPr/>
              </p:nvSpPr>
              <p:spPr bwMode="auto">
                <a:xfrm>
                  <a:off x="1324" y="5760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51" name="Group 187"/>
              <p:cNvGrpSpPr>
                <a:grpSpLocks/>
              </p:cNvGrpSpPr>
              <p:nvPr/>
            </p:nvGrpSpPr>
            <p:grpSpPr bwMode="auto">
              <a:xfrm>
                <a:off x="2130" y="5760"/>
                <a:ext cx="1238" cy="384"/>
                <a:chOff x="2130" y="5760"/>
                <a:chExt cx="1238" cy="384"/>
              </a:xfrm>
            </p:grpSpPr>
            <p:sp>
              <p:nvSpPr>
                <p:cNvPr id="139452" name="Rectangle 188"/>
                <p:cNvSpPr>
                  <a:spLocks noChangeArrowheads="1"/>
                </p:cNvSpPr>
                <p:nvPr/>
              </p:nvSpPr>
              <p:spPr bwMode="auto">
                <a:xfrm>
                  <a:off x="2173" y="5760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53" name="Rectangle 189"/>
                <p:cNvSpPr>
                  <a:spLocks noChangeArrowheads="1"/>
                </p:cNvSpPr>
                <p:nvPr/>
              </p:nvSpPr>
              <p:spPr bwMode="auto">
                <a:xfrm>
                  <a:off x="2130" y="5760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54" name="Group 190"/>
              <p:cNvGrpSpPr>
                <a:grpSpLocks/>
              </p:cNvGrpSpPr>
              <p:nvPr/>
            </p:nvGrpSpPr>
            <p:grpSpPr bwMode="auto">
              <a:xfrm>
                <a:off x="0" y="6144"/>
                <a:ext cx="518" cy="1152"/>
                <a:chOff x="0" y="6144"/>
                <a:chExt cx="518" cy="1152"/>
              </a:xfrm>
            </p:grpSpPr>
            <p:sp>
              <p:nvSpPr>
                <p:cNvPr id="139455" name="Rectangle 191"/>
                <p:cNvSpPr>
                  <a:spLocks noChangeArrowheads="1"/>
                </p:cNvSpPr>
                <p:nvPr/>
              </p:nvSpPr>
              <p:spPr bwMode="auto">
                <a:xfrm>
                  <a:off x="43" y="6144"/>
                  <a:ext cx="432" cy="11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)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56" name="Rectangle 192"/>
                <p:cNvSpPr>
                  <a:spLocks noChangeArrowheads="1"/>
                </p:cNvSpPr>
                <p:nvPr/>
              </p:nvSpPr>
              <p:spPr bwMode="auto">
                <a:xfrm>
                  <a:off x="0" y="6144"/>
                  <a:ext cx="518" cy="115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57" name="Group 193"/>
              <p:cNvGrpSpPr>
                <a:grpSpLocks/>
              </p:cNvGrpSpPr>
              <p:nvPr/>
            </p:nvGrpSpPr>
            <p:grpSpPr bwMode="auto">
              <a:xfrm>
                <a:off x="518" y="6144"/>
                <a:ext cx="806" cy="384"/>
                <a:chOff x="518" y="6144"/>
                <a:chExt cx="806" cy="384"/>
              </a:xfrm>
            </p:grpSpPr>
            <p:sp>
              <p:nvSpPr>
                <p:cNvPr id="139458" name="Rectangle 194"/>
                <p:cNvSpPr>
                  <a:spLocks noChangeArrowheads="1"/>
                </p:cNvSpPr>
                <p:nvPr/>
              </p:nvSpPr>
              <p:spPr bwMode="auto">
                <a:xfrm>
                  <a:off x="561" y="6144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8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59" name="Rectangle 195"/>
                <p:cNvSpPr>
                  <a:spLocks noChangeArrowheads="1"/>
                </p:cNvSpPr>
                <p:nvPr/>
              </p:nvSpPr>
              <p:spPr bwMode="auto">
                <a:xfrm>
                  <a:off x="518" y="6144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60" name="Group 196"/>
              <p:cNvGrpSpPr>
                <a:grpSpLocks/>
              </p:cNvGrpSpPr>
              <p:nvPr/>
            </p:nvGrpSpPr>
            <p:grpSpPr bwMode="auto">
              <a:xfrm>
                <a:off x="1324" y="6144"/>
                <a:ext cx="806" cy="384"/>
                <a:chOff x="1324" y="6144"/>
                <a:chExt cx="806" cy="384"/>
              </a:xfrm>
            </p:grpSpPr>
            <p:sp>
              <p:nvSpPr>
                <p:cNvPr id="139461" name="Rectangle 197"/>
                <p:cNvSpPr>
                  <a:spLocks noChangeArrowheads="1"/>
                </p:cNvSpPr>
                <p:nvPr/>
              </p:nvSpPr>
              <p:spPr bwMode="auto">
                <a:xfrm>
                  <a:off x="1367" y="6144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(*^(-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62" name="Rectangle 198"/>
                <p:cNvSpPr>
                  <a:spLocks noChangeArrowheads="1"/>
                </p:cNvSpPr>
                <p:nvPr/>
              </p:nvSpPr>
              <p:spPr bwMode="auto">
                <a:xfrm>
                  <a:off x="1324" y="6144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63" name="Group 199"/>
              <p:cNvGrpSpPr>
                <a:grpSpLocks/>
              </p:cNvGrpSpPr>
              <p:nvPr/>
            </p:nvGrpSpPr>
            <p:grpSpPr bwMode="auto">
              <a:xfrm>
                <a:off x="2130" y="6144"/>
                <a:ext cx="1238" cy="384"/>
                <a:chOff x="2130" y="6144"/>
                <a:chExt cx="1238" cy="384"/>
              </a:xfrm>
            </p:grpSpPr>
            <p:sp>
              <p:nvSpPr>
                <p:cNvPr id="139464" name="Rectangle 200"/>
                <p:cNvSpPr>
                  <a:spLocks noChangeArrowheads="1"/>
                </p:cNvSpPr>
                <p:nvPr/>
              </p:nvSpPr>
              <p:spPr bwMode="auto">
                <a:xfrm>
                  <a:off x="2173" y="6144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做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1*3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，结果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65" name="Rectangle 201"/>
                <p:cNvSpPr>
                  <a:spLocks noChangeArrowheads="1"/>
                </p:cNvSpPr>
                <p:nvPr/>
              </p:nvSpPr>
              <p:spPr bwMode="auto">
                <a:xfrm>
                  <a:off x="2130" y="6144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66" name="Group 202"/>
              <p:cNvGrpSpPr>
                <a:grpSpLocks/>
              </p:cNvGrpSpPr>
              <p:nvPr/>
            </p:nvGrpSpPr>
            <p:grpSpPr bwMode="auto">
              <a:xfrm>
                <a:off x="518" y="6528"/>
                <a:ext cx="806" cy="384"/>
                <a:chOff x="518" y="6528"/>
                <a:chExt cx="806" cy="384"/>
              </a:xfrm>
            </p:grpSpPr>
            <p:sp>
              <p:nvSpPr>
                <p:cNvPr id="139467" name="Rectangle 203"/>
                <p:cNvSpPr>
                  <a:spLocks noChangeArrowheads="1"/>
                </p:cNvSpPr>
                <p:nvPr/>
              </p:nvSpPr>
              <p:spPr bwMode="auto">
                <a:xfrm>
                  <a:off x="561" y="6528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5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68" name="Rectangle 204"/>
                <p:cNvSpPr>
                  <a:spLocks noChangeArrowheads="1"/>
                </p:cNvSpPr>
                <p:nvPr/>
              </p:nvSpPr>
              <p:spPr bwMode="auto">
                <a:xfrm>
                  <a:off x="518" y="6528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69" name="Group 205"/>
              <p:cNvGrpSpPr>
                <a:grpSpLocks/>
              </p:cNvGrpSpPr>
              <p:nvPr/>
            </p:nvGrpSpPr>
            <p:grpSpPr bwMode="auto">
              <a:xfrm>
                <a:off x="1324" y="6528"/>
                <a:ext cx="806" cy="384"/>
                <a:chOff x="1324" y="6528"/>
                <a:chExt cx="806" cy="384"/>
              </a:xfrm>
            </p:grpSpPr>
            <p:sp>
              <p:nvSpPr>
                <p:cNvPr id="139470" name="Rectangle 206"/>
                <p:cNvSpPr>
                  <a:spLocks noChangeArrowheads="1"/>
                </p:cNvSpPr>
                <p:nvPr/>
              </p:nvSpPr>
              <p:spPr bwMode="auto">
                <a:xfrm>
                  <a:off x="1367" y="6528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71" name="Rectangle 207"/>
                <p:cNvSpPr>
                  <a:spLocks noChangeArrowheads="1"/>
                </p:cNvSpPr>
                <p:nvPr/>
              </p:nvSpPr>
              <p:spPr bwMode="auto">
                <a:xfrm>
                  <a:off x="1324" y="6528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72" name="Group 208"/>
              <p:cNvGrpSpPr>
                <a:grpSpLocks/>
              </p:cNvGrpSpPr>
              <p:nvPr/>
            </p:nvGrpSpPr>
            <p:grpSpPr bwMode="auto">
              <a:xfrm>
                <a:off x="2130" y="6528"/>
                <a:ext cx="1238" cy="384"/>
                <a:chOff x="2130" y="6528"/>
                <a:chExt cx="1238" cy="384"/>
              </a:xfrm>
            </p:grpSpPr>
            <p:sp>
              <p:nvSpPr>
                <p:cNvPr id="139473" name="Rectangle 209"/>
                <p:cNvSpPr>
                  <a:spLocks noChangeArrowheads="1"/>
                </p:cNvSpPr>
                <p:nvPr/>
              </p:nvSpPr>
              <p:spPr bwMode="auto">
                <a:xfrm>
                  <a:off x="2173" y="6528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做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8-3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，结果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5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74" name="Rectangle 210"/>
                <p:cNvSpPr>
                  <a:spLocks noChangeArrowheads="1"/>
                </p:cNvSpPr>
                <p:nvPr/>
              </p:nvSpPr>
              <p:spPr bwMode="auto">
                <a:xfrm>
                  <a:off x="2130" y="6528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75" name="Group 211"/>
              <p:cNvGrpSpPr>
                <a:grpSpLocks/>
              </p:cNvGrpSpPr>
              <p:nvPr/>
            </p:nvGrpSpPr>
            <p:grpSpPr bwMode="auto">
              <a:xfrm>
                <a:off x="518" y="6912"/>
                <a:ext cx="806" cy="384"/>
                <a:chOff x="518" y="6912"/>
                <a:chExt cx="806" cy="384"/>
              </a:xfrm>
            </p:grpSpPr>
            <p:sp>
              <p:nvSpPr>
                <p:cNvPr id="139476" name="Rectangle 212"/>
                <p:cNvSpPr>
                  <a:spLocks noChangeArrowheads="1"/>
                </p:cNvSpPr>
                <p:nvPr/>
              </p:nvSpPr>
              <p:spPr bwMode="auto">
                <a:xfrm>
                  <a:off x="561" y="6912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5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77" name="Rectangle 213"/>
                <p:cNvSpPr>
                  <a:spLocks noChangeArrowheads="1"/>
                </p:cNvSpPr>
                <p:nvPr/>
              </p:nvSpPr>
              <p:spPr bwMode="auto">
                <a:xfrm>
                  <a:off x="518" y="6912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78" name="Group 214"/>
              <p:cNvGrpSpPr>
                <a:grpSpLocks/>
              </p:cNvGrpSpPr>
              <p:nvPr/>
            </p:nvGrpSpPr>
            <p:grpSpPr bwMode="auto">
              <a:xfrm>
                <a:off x="1324" y="6912"/>
                <a:ext cx="806" cy="384"/>
                <a:chOff x="1324" y="6912"/>
                <a:chExt cx="806" cy="384"/>
              </a:xfrm>
            </p:grpSpPr>
            <p:sp>
              <p:nvSpPr>
                <p:cNvPr id="139479" name="Rectangle 215"/>
                <p:cNvSpPr>
                  <a:spLocks noChangeArrowheads="1"/>
                </p:cNvSpPr>
                <p:nvPr/>
              </p:nvSpPr>
              <p:spPr bwMode="auto">
                <a:xfrm>
                  <a:off x="1367" y="6912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80" name="Rectangle 216"/>
                <p:cNvSpPr>
                  <a:spLocks noChangeArrowheads="1"/>
                </p:cNvSpPr>
                <p:nvPr/>
              </p:nvSpPr>
              <p:spPr bwMode="auto">
                <a:xfrm>
                  <a:off x="1324" y="6912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81" name="Group 217"/>
              <p:cNvGrpSpPr>
                <a:grpSpLocks/>
              </p:cNvGrpSpPr>
              <p:nvPr/>
            </p:nvGrpSpPr>
            <p:grpSpPr bwMode="auto">
              <a:xfrm>
                <a:off x="2130" y="6912"/>
                <a:ext cx="1238" cy="384"/>
                <a:chOff x="2130" y="6912"/>
                <a:chExt cx="1238" cy="384"/>
              </a:xfrm>
            </p:grpSpPr>
            <p:sp>
              <p:nvSpPr>
                <p:cNvPr id="139482" name="Rectangle 218"/>
                <p:cNvSpPr>
                  <a:spLocks noChangeArrowheads="1"/>
                </p:cNvSpPr>
                <p:nvPr/>
              </p:nvSpPr>
              <p:spPr bwMode="auto">
                <a:xfrm>
                  <a:off x="2173" y="6912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 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出栈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83" name="Rectangle 219"/>
                <p:cNvSpPr>
                  <a:spLocks noChangeArrowheads="1"/>
                </p:cNvSpPr>
                <p:nvPr/>
              </p:nvSpPr>
              <p:spPr bwMode="auto">
                <a:xfrm>
                  <a:off x="2130" y="6912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84" name="Group 220"/>
              <p:cNvGrpSpPr>
                <a:grpSpLocks/>
              </p:cNvGrpSpPr>
              <p:nvPr/>
            </p:nvGrpSpPr>
            <p:grpSpPr bwMode="auto">
              <a:xfrm>
                <a:off x="0" y="7296"/>
                <a:ext cx="518" cy="1152"/>
                <a:chOff x="0" y="7296"/>
                <a:chExt cx="518" cy="1152"/>
              </a:xfrm>
            </p:grpSpPr>
            <p:sp>
              <p:nvSpPr>
                <p:cNvPr id="139485" name="Rectangle 221"/>
                <p:cNvSpPr>
                  <a:spLocks noChangeArrowheads="1"/>
                </p:cNvSpPr>
                <p:nvPr/>
              </p:nvSpPr>
              <p:spPr bwMode="auto">
                <a:xfrm>
                  <a:off x="43" y="7296"/>
                  <a:ext cx="432" cy="11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-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86" name="Rectangle 222"/>
                <p:cNvSpPr>
                  <a:spLocks noChangeArrowheads="1"/>
                </p:cNvSpPr>
                <p:nvPr/>
              </p:nvSpPr>
              <p:spPr bwMode="auto">
                <a:xfrm>
                  <a:off x="0" y="7296"/>
                  <a:ext cx="518" cy="115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87" name="Group 223"/>
              <p:cNvGrpSpPr>
                <a:grpSpLocks/>
              </p:cNvGrpSpPr>
              <p:nvPr/>
            </p:nvGrpSpPr>
            <p:grpSpPr bwMode="auto">
              <a:xfrm>
                <a:off x="518" y="7296"/>
                <a:ext cx="806" cy="384"/>
                <a:chOff x="518" y="7296"/>
                <a:chExt cx="806" cy="384"/>
              </a:xfrm>
            </p:grpSpPr>
            <p:sp>
              <p:nvSpPr>
                <p:cNvPr id="139488" name="Rectangle 224"/>
                <p:cNvSpPr>
                  <a:spLocks noChangeArrowheads="1"/>
                </p:cNvSpPr>
                <p:nvPr/>
              </p:nvSpPr>
              <p:spPr bwMode="auto">
                <a:xfrm>
                  <a:off x="561" y="7296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32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89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8" y="7296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90" name="Group 226"/>
              <p:cNvGrpSpPr>
                <a:grpSpLocks/>
              </p:cNvGrpSpPr>
              <p:nvPr/>
            </p:nvGrpSpPr>
            <p:grpSpPr bwMode="auto">
              <a:xfrm>
                <a:off x="1324" y="7296"/>
                <a:ext cx="806" cy="384"/>
                <a:chOff x="1324" y="7296"/>
                <a:chExt cx="806" cy="384"/>
              </a:xfrm>
            </p:grpSpPr>
            <p:sp>
              <p:nvSpPr>
                <p:cNvPr id="139491" name="Rectangle 227"/>
                <p:cNvSpPr>
                  <a:spLocks noChangeArrowheads="1"/>
                </p:cNvSpPr>
                <p:nvPr/>
              </p:nvSpPr>
              <p:spPr bwMode="auto">
                <a:xfrm>
                  <a:off x="1367" y="7296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92" name="Rectangle 228"/>
                <p:cNvSpPr>
                  <a:spLocks noChangeArrowheads="1"/>
                </p:cNvSpPr>
                <p:nvPr/>
              </p:nvSpPr>
              <p:spPr bwMode="auto">
                <a:xfrm>
                  <a:off x="1324" y="7296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93" name="Group 229"/>
              <p:cNvGrpSpPr>
                <a:grpSpLocks/>
              </p:cNvGrpSpPr>
              <p:nvPr/>
            </p:nvGrpSpPr>
            <p:grpSpPr bwMode="auto">
              <a:xfrm>
                <a:off x="2130" y="7296"/>
                <a:ext cx="1238" cy="384"/>
                <a:chOff x="2130" y="7296"/>
                <a:chExt cx="1238" cy="384"/>
              </a:xfrm>
            </p:grpSpPr>
            <p:sp>
              <p:nvSpPr>
                <p:cNvPr id="139494" name="Rectangle 230"/>
                <p:cNvSpPr>
                  <a:spLocks noChangeArrowheads="1"/>
                </p:cNvSpPr>
                <p:nvPr/>
              </p:nvSpPr>
              <p:spPr bwMode="auto">
                <a:xfrm>
                  <a:off x="2173" y="7296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做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2^5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，结果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32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95" name="Rectangle 231"/>
                <p:cNvSpPr>
                  <a:spLocks noChangeArrowheads="1"/>
                </p:cNvSpPr>
                <p:nvPr/>
              </p:nvSpPr>
              <p:spPr bwMode="auto">
                <a:xfrm>
                  <a:off x="2130" y="7296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96" name="Group 232"/>
              <p:cNvGrpSpPr>
                <a:grpSpLocks/>
              </p:cNvGrpSpPr>
              <p:nvPr/>
            </p:nvGrpSpPr>
            <p:grpSpPr bwMode="auto">
              <a:xfrm>
                <a:off x="518" y="7680"/>
                <a:ext cx="806" cy="384"/>
                <a:chOff x="518" y="7680"/>
                <a:chExt cx="806" cy="384"/>
              </a:xfrm>
            </p:grpSpPr>
            <p:sp>
              <p:nvSpPr>
                <p:cNvPr id="139497" name="Rectangle 233"/>
                <p:cNvSpPr>
                  <a:spLocks noChangeArrowheads="1"/>
                </p:cNvSpPr>
                <p:nvPr/>
              </p:nvSpPr>
              <p:spPr bwMode="auto">
                <a:xfrm>
                  <a:off x="561" y="7680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96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498" name="Rectangle 234"/>
                <p:cNvSpPr>
                  <a:spLocks noChangeArrowheads="1"/>
                </p:cNvSpPr>
                <p:nvPr/>
              </p:nvSpPr>
              <p:spPr bwMode="auto">
                <a:xfrm>
                  <a:off x="518" y="7680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499" name="Group 235"/>
              <p:cNvGrpSpPr>
                <a:grpSpLocks/>
              </p:cNvGrpSpPr>
              <p:nvPr/>
            </p:nvGrpSpPr>
            <p:grpSpPr bwMode="auto">
              <a:xfrm>
                <a:off x="1324" y="7680"/>
                <a:ext cx="806" cy="384"/>
                <a:chOff x="1324" y="7680"/>
                <a:chExt cx="806" cy="384"/>
              </a:xfrm>
            </p:grpSpPr>
            <p:sp>
              <p:nvSpPr>
                <p:cNvPr id="139500" name="Rectangle 236"/>
                <p:cNvSpPr>
                  <a:spLocks noChangeArrowheads="1"/>
                </p:cNvSpPr>
                <p:nvPr/>
              </p:nvSpPr>
              <p:spPr bwMode="auto">
                <a:xfrm>
                  <a:off x="1367" y="7680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501" name="Rectangle 237"/>
                <p:cNvSpPr>
                  <a:spLocks noChangeArrowheads="1"/>
                </p:cNvSpPr>
                <p:nvPr/>
              </p:nvSpPr>
              <p:spPr bwMode="auto">
                <a:xfrm>
                  <a:off x="1324" y="7680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502" name="Group 238"/>
              <p:cNvGrpSpPr>
                <a:grpSpLocks/>
              </p:cNvGrpSpPr>
              <p:nvPr/>
            </p:nvGrpSpPr>
            <p:grpSpPr bwMode="auto">
              <a:xfrm>
                <a:off x="2130" y="7680"/>
                <a:ext cx="1238" cy="384"/>
                <a:chOff x="2130" y="7680"/>
                <a:chExt cx="1238" cy="384"/>
              </a:xfrm>
            </p:grpSpPr>
            <p:sp>
              <p:nvSpPr>
                <p:cNvPr id="139503" name="Rectangle 239"/>
                <p:cNvSpPr>
                  <a:spLocks noChangeArrowheads="1"/>
                </p:cNvSpPr>
                <p:nvPr/>
              </p:nvSpPr>
              <p:spPr bwMode="auto">
                <a:xfrm>
                  <a:off x="2173" y="7680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做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3*32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，结果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96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504" name="Rectangle 240"/>
                <p:cNvSpPr>
                  <a:spLocks noChangeArrowheads="1"/>
                </p:cNvSpPr>
                <p:nvPr/>
              </p:nvSpPr>
              <p:spPr bwMode="auto">
                <a:xfrm>
                  <a:off x="2130" y="7680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505" name="Group 241"/>
              <p:cNvGrpSpPr>
                <a:grpSpLocks/>
              </p:cNvGrpSpPr>
              <p:nvPr/>
            </p:nvGrpSpPr>
            <p:grpSpPr bwMode="auto">
              <a:xfrm>
                <a:off x="518" y="8064"/>
                <a:ext cx="806" cy="384"/>
                <a:chOff x="518" y="8064"/>
                <a:chExt cx="806" cy="384"/>
              </a:xfrm>
            </p:grpSpPr>
            <p:sp>
              <p:nvSpPr>
                <p:cNvPr id="139506" name="Rectangle 242"/>
                <p:cNvSpPr>
                  <a:spLocks noChangeArrowheads="1"/>
                </p:cNvSpPr>
                <p:nvPr/>
              </p:nvSpPr>
              <p:spPr bwMode="auto">
                <a:xfrm>
                  <a:off x="561" y="8064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96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507" name="Rectangle 243"/>
                <p:cNvSpPr>
                  <a:spLocks noChangeArrowheads="1"/>
                </p:cNvSpPr>
                <p:nvPr/>
              </p:nvSpPr>
              <p:spPr bwMode="auto">
                <a:xfrm>
                  <a:off x="518" y="8064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508" name="Group 244"/>
              <p:cNvGrpSpPr>
                <a:grpSpLocks/>
              </p:cNvGrpSpPr>
              <p:nvPr/>
            </p:nvGrpSpPr>
            <p:grpSpPr bwMode="auto">
              <a:xfrm>
                <a:off x="1324" y="8064"/>
                <a:ext cx="806" cy="384"/>
                <a:chOff x="1324" y="8064"/>
                <a:chExt cx="806" cy="384"/>
              </a:xfrm>
            </p:grpSpPr>
            <p:sp>
              <p:nvSpPr>
                <p:cNvPr id="139509" name="Rectangle 245"/>
                <p:cNvSpPr>
                  <a:spLocks noChangeArrowheads="1"/>
                </p:cNvSpPr>
                <p:nvPr/>
              </p:nvSpPr>
              <p:spPr bwMode="auto">
                <a:xfrm>
                  <a:off x="1367" y="8064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(-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510" name="Rectangle 246"/>
                <p:cNvSpPr>
                  <a:spLocks noChangeArrowheads="1"/>
                </p:cNvSpPr>
                <p:nvPr/>
              </p:nvSpPr>
              <p:spPr bwMode="auto">
                <a:xfrm>
                  <a:off x="1324" y="8064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511" name="Group 247"/>
              <p:cNvGrpSpPr>
                <a:grpSpLocks/>
              </p:cNvGrpSpPr>
              <p:nvPr/>
            </p:nvGrpSpPr>
            <p:grpSpPr bwMode="auto">
              <a:xfrm>
                <a:off x="2130" y="8064"/>
                <a:ext cx="1238" cy="384"/>
                <a:chOff x="2130" y="8064"/>
                <a:chExt cx="1238" cy="384"/>
              </a:xfrm>
            </p:grpSpPr>
            <p:sp>
              <p:nvSpPr>
                <p:cNvPr id="139512" name="Rectangle 248"/>
                <p:cNvSpPr>
                  <a:spLocks noChangeArrowheads="1"/>
                </p:cNvSpPr>
                <p:nvPr/>
              </p:nvSpPr>
              <p:spPr bwMode="auto">
                <a:xfrm>
                  <a:off x="2173" y="8064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-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513" name="Rectangle 249"/>
                <p:cNvSpPr>
                  <a:spLocks noChangeArrowheads="1"/>
                </p:cNvSpPr>
                <p:nvPr/>
              </p:nvSpPr>
              <p:spPr bwMode="auto">
                <a:xfrm>
                  <a:off x="2130" y="8064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514" name="Group 250"/>
              <p:cNvGrpSpPr>
                <a:grpSpLocks/>
              </p:cNvGrpSpPr>
              <p:nvPr/>
            </p:nvGrpSpPr>
            <p:grpSpPr bwMode="auto">
              <a:xfrm>
                <a:off x="0" y="8448"/>
                <a:ext cx="518" cy="384"/>
                <a:chOff x="0" y="8448"/>
                <a:chExt cx="518" cy="384"/>
              </a:xfrm>
            </p:grpSpPr>
            <p:sp>
              <p:nvSpPr>
                <p:cNvPr id="139515" name="Rectangle 251"/>
                <p:cNvSpPr>
                  <a:spLocks noChangeArrowheads="1"/>
                </p:cNvSpPr>
                <p:nvPr/>
              </p:nvSpPr>
              <p:spPr bwMode="auto">
                <a:xfrm>
                  <a:off x="43" y="844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5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516" name="Rectangle 252"/>
                <p:cNvSpPr>
                  <a:spLocks noChangeArrowheads="1"/>
                </p:cNvSpPr>
                <p:nvPr/>
              </p:nvSpPr>
              <p:spPr bwMode="auto">
                <a:xfrm>
                  <a:off x="0" y="8448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517" name="Group 253"/>
              <p:cNvGrpSpPr>
                <a:grpSpLocks/>
              </p:cNvGrpSpPr>
              <p:nvPr/>
            </p:nvGrpSpPr>
            <p:grpSpPr bwMode="auto">
              <a:xfrm>
                <a:off x="518" y="8448"/>
                <a:ext cx="806" cy="384"/>
                <a:chOff x="518" y="8448"/>
                <a:chExt cx="806" cy="384"/>
              </a:xfrm>
            </p:grpSpPr>
            <p:sp>
              <p:nvSpPr>
                <p:cNvPr id="139518" name="Rectangle 254"/>
                <p:cNvSpPr>
                  <a:spLocks noChangeArrowheads="1"/>
                </p:cNvSpPr>
                <p:nvPr/>
              </p:nvSpPr>
              <p:spPr bwMode="auto">
                <a:xfrm>
                  <a:off x="561" y="8448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96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5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519" name="Rectangle 255"/>
                <p:cNvSpPr>
                  <a:spLocks noChangeArrowheads="1"/>
                </p:cNvSpPr>
                <p:nvPr/>
              </p:nvSpPr>
              <p:spPr bwMode="auto">
                <a:xfrm>
                  <a:off x="518" y="8448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520" name="Group 256"/>
              <p:cNvGrpSpPr>
                <a:grpSpLocks/>
              </p:cNvGrpSpPr>
              <p:nvPr/>
            </p:nvGrpSpPr>
            <p:grpSpPr bwMode="auto">
              <a:xfrm>
                <a:off x="1324" y="8448"/>
                <a:ext cx="806" cy="384"/>
                <a:chOff x="1324" y="8448"/>
                <a:chExt cx="806" cy="384"/>
              </a:xfrm>
            </p:grpSpPr>
            <p:sp>
              <p:nvSpPr>
                <p:cNvPr id="139521" name="Rectangle 257"/>
                <p:cNvSpPr>
                  <a:spLocks noChangeArrowheads="1"/>
                </p:cNvSpPr>
                <p:nvPr/>
              </p:nvSpPr>
              <p:spPr bwMode="auto">
                <a:xfrm>
                  <a:off x="1367" y="8448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(-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522" name="Rectangle 258"/>
                <p:cNvSpPr>
                  <a:spLocks noChangeArrowheads="1"/>
                </p:cNvSpPr>
                <p:nvPr/>
              </p:nvSpPr>
              <p:spPr bwMode="auto">
                <a:xfrm>
                  <a:off x="1324" y="8448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523" name="Group 259"/>
              <p:cNvGrpSpPr>
                <a:grpSpLocks/>
              </p:cNvGrpSpPr>
              <p:nvPr/>
            </p:nvGrpSpPr>
            <p:grpSpPr bwMode="auto">
              <a:xfrm>
                <a:off x="2130" y="8448"/>
                <a:ext cx="1238" cy="384"/>
                <a:chOff x="2130" y="8448"/>
                <a:chExt cx="1238" cy="384"/>
              </a:xfrm>
            </p:grpSpPr>
            <p:sp>
              <p:nvSpPr>
                <p:cNvPr id="139524" name="Rectangle 260"/>
                <p:cNvSpPr>
                  <a:spLocks noChangeArrowheads="1"/>
                </p:cNvSpPr>
                <p:nvPr/>
              </p:nvSpPr>
              <p:spPr bwMode="auto">
                <a:xfrm>
                  <a:off x="2173" y="8448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5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525" name="Rectangle 261"/>
                <p:cNvSpPr>
                  <a:spLocks noChangeArrowheads="1"/>
                </p:cNvSpPr>
                <p:nvPr/>
              </p:nvSpPr>
              <p:spPr bwMode="auto">
                <a:xfrm>
                  <a:off x="2130" y="8448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526" name="Group 262"/>
              <p:cNvGrpSpPr>
                <a:grpSpLocks/>
              </p:cNvGrpSpPr>
              <p:nvPr/>
            </p:nvGrpSpPr>
            <p:grpSpPr bwMode="auto">
              <a:xfrm>
                <a:off x="0" y="8832"/>
                <a:ext cx="518" cy="384"/>
                <a:chOff x="0" y="8832"/>
                <a:chExt cx="518" cy="384"/>
              </a:xfrm>
            </p:grpSpPr>
            <p:sp>
              <p:nvSpPr>
                <p:cNvPr id="139527" name="Rectangle 263"/>
                <p:cNvSpPr>
                  <a:spLocks noChangeArrowheads="1"/>
                </p:cNvSpPr>
                <p:nvPr/>
              </p:nvSpPr>
              <p:spPr bwMode="auto">
                <a:xfrm>
                  <a:off x="43" y="883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结束符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528" name="Rectangle 264"/>
                <p:cNvSpPr>
                  <a:spLocks noChangeArrowheads="1"/>
                </p:cNvSpPr>
                <p:nvPr/>
              </p:nvSpPr>
              <p:spPr bwMode="auto">
                <a:xfrm>
                  <a:off x="0" y="8832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529" name="Group 265"/>
              <p:cNvGrpSpPr>
                <a:grpSpLocks/>
              </p:cNvGrpSpPr>
              <p:nvPr/>
            </p:nvGrpSpPr>
            <p:grpSpPr bwMode="auto">
              <a:xfrm>
                <a:off x="518" y="8832"/>
                <a:ext cx="806" cy="384"/>
                <a:chOff x="518" y="8832"/>
                <a:chExt cx="806" cy="384"/>
              </a:xfrm>
            </p:grpSpPr>
            <p:sp>
              <p:nvSpPr>
                <p:cNvPr id="139530" name="Rectangle 266"/>
                <p:cNvSpPr>
                  <a:spLocks noChangeArrowheads="1"/>
                </p:cNvSpPr>
                <p:nvPr/>
              </p:nvSpPr>
              <p:spPr bwMode="auto">
                <a:xfrm>
                  <a:off x="561" y="8832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91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531" name="Rectangle 267"/>
                <p:cNvSpPr>
                  <a:spLocks noChangeArrowheads="1"/>
                </p:cNvSpPr>
                <p:nvPr/>
              </p:nvSpPr>
              <p:spPr bwMode="auto">
                <a:xfrm>
                  <a:off x="518" y="8832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532" name="Group 268"/>
              <p:cNvGrpSpPr>
                <a:grpSpLocks/>
              </p:cNvGrpSpPr>
              <p:nvPr/>
            </p:nvGrpSpPr>
            <p:grpSpPr bwMode="auto">
              <a:xfrm>
                <a:off x="1324" y="8832"/>
                <a:ext cx="806" cy="384"/>
                <a:chOff x="1324" y="8832"/>
                <a:chExt cx="806" cy="384"/>
              </a:xfrm>
            </p:grpSpPr>
            <p:sp>
              <p:nvSpPr>
                <p:cNvPr id="139533" name="Rectangle 269"/>
                <p:cNvSpPr>
                  <a:spLocks noChangeArrowheads="1"/>
                </p:cNvSpPr>
                <p:nvPr/>
              </p:nvSpPr>
              <p:spPr bwMode="auto">
                <a:xfrm>
                  <a:off x="1367" y="8832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534" name="Rectangle 270"/>
                <p:cNvSpPr>
                  <a:spLocks noChangeArrowheads="1"/>
                </p:cNvSpPr>
                <p:nvPr/>
              </p:nvSpPr>
              <p:spPr bwMode="auto">
                <a:xfrm>
                  <a:off x="1324" y="8832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535" name="Group 271"/>
              <p:cNvGrpSpPr>
                <a:grpSpLocks/>
              </p:cNvGrpSpPr>
              <p:nvPr/>
            </p:nvGrpSpPr>
            <p:grpSpPr bwMode="auto">
              <a:xfrm>
                <a:off x="2130" y="8832"/>
                <a:ext cx="1238" cy="384"/>
                <a:chOff x="2130" y="8832"/>
                <a:chExt cx="1238" cy="384"/>
              </a:xfrm>
            </p:grpSpPr>
            <p:sp>
              <p:nvSpPr>
                <p:cNvPr id="139536" name="Rectangle 272"/>
                <p:cNvSpPr>
                  <a:spLocks noChangeArrowheads="1"/>
                </p:cNvSpPr>
                <p:nvPr/>
              </p:nvSpPr>
              <p:spPr bwMode="auto">
                <a:xfrm>
                  <a:off x="2173" y="8832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做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96-5, 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结果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91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39537" name="Rectangle 273"/>
                <p:cNvSpPr>
                  <a:spLocks noChangeArrowheads="1"/>
                </p:cNvSpPr>
                <p:nvPr/>
              </p:nvSpPr>
              <p:spPr bwMode="auto">
                <a:xfrm>
                  <a:off x="2130" y="8832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9538" name="Rectangle 274"/>
            <p:cNvSpPr>
              <a:spLocks noChangeArrowheads="1"/>
            </p:cNvSpPr>
            <p:nvPr/>
          </p:nvSpPr>
          <p:spPr bwMode="auto">
            <a:xfrm>
              <a:off x="-3" y="-3"/>
              <a:ext cx="3374" cy="9222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9539" name="Text Box 275"/>
          <p:cNvSpPr txBox="1">
            <a:spLocks noChangeArrowheads="1"/>
          </p:cNvSpPr>
          <p:nvPr/>
        </p:nvSpPr>
        <p:spPr bwMode="auto">
          <a:xfrm>
            <a:off x="1042988" y="188913"/>
            <a:ext cx="76327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500">
                <a:latin typeface="Times New Roman" pitchFamily="18" charset="0"/>
              </a:rPr>
              <a:t> </a:t>
            </a:r>
            <a:r>
              <a:rPr kumimoji="1" lang="en-US" altLang="zh-CN" sz="2500" b="1">
                <a:solidFill>
                  <a:srgbClr val="CC0000"/>
                </a:solidFill>
                <a:latin typeface="Times New Roman" pitchFamily="18" charset="0"/>
              </a:rPr>
              <a:t>3*2^</a:t>
            </a:r>
            <a:r>
              <a:rPr kumimoji="1" lang="zh-CN" altLang="en-US" sz="2500" b="1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kumimoji="1" lang="en-US" altLang="zh-CN" sz="2500" b="1">
                <a:solidFill>
                  <a:srgbClr val="CC0000"/>
                </a:solidFill>
                <a:latin typeface="Times New Roman" pitchFamily="18" charset="0"/>
              </a:rPr>
              <a:t>4+2*2-</a:t>
            </a:r>
            <a:r>
              <a:rPr kumimoji="1" lang="zh-CN" altLang="en-US" sz="2500" b="1">
                <a:solidFill>
                  <a:srgbClr val="CC0000"/>
                </a:solidFill>
                <a:latin typeface="Times New Roman" pitchFamily="18" charset="0"/>
              </a:rPr>
              <a:t>１*</a:t>
            </a:r>
            <a:r>
              <a:rPr kumimoji="1" lang="en-US" altLang="zh-CN" sz="2500" b="1">
                <a:solidFill>
                  <a:srgbClr val="CC0000"/>
                </a:solidFill>
                <a:latin typeface="Times New Roman" pitchFamily="18" charset="0"/>
              </a:rPr>
              <a:t>3</a:t>
            </a:r>
            <a:r>
              <a:rPr kumimoji="1" lang="zh-CN" altLang="en-US" sz="2500" b="1">
                <a:solidFill>
                  <a:srgbClr val="CC0000"/>
                </a:solidFill>
                <a:latin typeface="Times New Roman" pitchFamily="18" charset="0"/>
              </a:rPr>
              <a:t>）</a:t>
            </a:r>
            <a:r>
              <a:rPr kumimoji="1" lang="en-US" altLang="zh-CN" sz="2500" b="1">
                <a:solidFill>
                  <a:srgbClr val="CC0000"/>
                </a:solidFill>
                <a:latin typeface="Times New Roman" pitchFamily="18" charset="0"/>
              </a:rPr>
              <a:t>-5</a:t>
            </a:r>
            <a:r>
              <a:rPr kumimoji="1" lang="en-US" altLang="zh-CN" sz="2500">
                <a:latin typeface="Times New Roman" pitchFamily="18" charset="0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3926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90" name="Group 2"/>
          <p:cNvGrpSpPr>
            <a:grpSpLocks/>
          </p:cNvGrpSpPr>
          <p:nvPr/>
        </p:nvGrpSpPr>
        <p:grpSpPr bwMode="auto">
          <a:xfrm>
            <a:off x="457200" y="-6096000"/>
            <a:ext cx="8686800" cy="11125200"/>
            <a:chOff x="-3" y="-3"/>
            <a:chExt cx="3374" cy="9222"/>
          </a:xfrm>
        </p:grpSpPr>
        <p:grpSp>
          <p:nvGrpSpPr>
            <p:cNvPr id="140291" name="Group 3"/>
            <p:cNvGrpSpPr>
              <a:grpSpLocks/>
            </p:cNvGrpSpPr>
            <p:nvPr/>
          </p:nvGrpSpPr>
          <p:grpSpPr bwMode="auto">
            <a:xfrm>
              <a:off x="0" y="0"/>
              <a:ext cx="3368" cy="9216"/>
              <a:chOff x="0" y="0"/>
              <a:chExt cx="3368" cy="9216"/>
            </a:xfrm>
          </p:grpSpPr>
          <p:grpSp>
            <p:nvGrpSpPr>
              <p:cNvPr id="140292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518" cy="384"/>
                <a:chOff x="0" y="0"/>
                <a:chExt cx="518" cy="384"/>
              </a:xfrm>
            </p:grpSpPr>
            <p:sp>
              <p:nvSpPr>
                <p:cNvPr id="140293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294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295" name="Group 7"/>
              <p:cNvGrpSpPr>
                <a:grpSpLocks/>
              </p:cNvGrpSpPr>
              <p:nvPr/>
            </p:nvGrpSpPr>
            <p:grpSpPr bwMode="auto">
              <a:xfrm>
                <a:off x="518" y="0"/>
                <a:ext cx="806" cy="384"/>
                <a:chOff x="518" y="0"/>
                <a:chExt cx="806" cy="384"/>
              </a:xfrm>
            </p:grpSpPr>
            <p:sp>
              <p:nvSpPr>
                <p:cNvPr id="140296" name="Rectangle 8"/>
                <p:cNvSpPr>
                  <a:spLocks noChangeArrowheads="1"/>
                </p:cNvSpPr>
                <p:nvPr/>
              </p:nvSpPr>
              <p:spPr bwMode="auto">
                <a:xfrm>
                  <a:off x="561" y="0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297" name="Rectangle 9"/>
                <p:cNvSpPr>
                  <a:spLocks noChangeArrowheads="1"/>
                </p:cNvSpPr>
                <p:nvPr/>
              </p:nvSpPr>
              <p:spPr bwMode="auto">
                <a:xfrm>
                  <a:off x="518" y="0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298" name="Group 10"/>
              <p:cNvGrpSpPr>
                <a:grpSpLocks/>
              </p:cNvGrpSpPr>
              <p:nvPr/>
            </p:nvGrpSpPr>
            <p:grpSpPr bwMode="auto">
              <a:xfrm>
                <a:off x="1324" y="0"/>
                <a:ext cx="806" cy="384"/>
                <a:chOff x="1324" y="0"/>
                <a:chExt cx="806" cy="384"/>
              </a:xfrm>
            </p:grpSpPr>
            <p:sp>
              <p:nvSpPr>
                <p:cNvPr id="140299" name="Rectangle 11"/>
                <p:cNvSpPr>
                  <a:spLocks noChangeArrowheads="1"/>
                </p:cNvSpPr>
                <p:nvPr/>
              </p:nvSpPr>
              <p:spPr bwMode="auto">
                <a:xfrm>
                  <a:off x="1367" y="0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00" name="Rectangle 12"/>
                <p:cNvSpPr>
                  <a:spLocks noChangeArrowheads="1"/>
                </p:cNvSpPr>
                <p:nvPr/>
              </p:nvSpPr>
              <p:spPr bwMode="auto">
                <a:xfrm>
                  <a:off x="1324" y="0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01" name="Group 13"/>
              <p:cNvGrpSpPr>
                <a:grpSpLocks/>
              </p:cNvGrpSpPr>
              <p:nvPr/>
            </p:nvGrpSpPr>
            <p:grpSpPr bwMode="auto">
              <a:xfrm>
                <a:off x="2130" y="0"/>
                <a:ext cx="1238" cy="384"/>
                <a:chOff x="2130" y="0"/>
                <a:chExt cx="1238" cy="384"/>
              </a:xfrm>
            </p:grpSpPr>
            <p:sp>
              <p:nvSpPr>
                <p:cNvPr id="140302" name="Rectangle 14"/>
                <p:cNvSpPr>
                  <a:spLocks noChangeArrowheads="1"/>
                </p:cNvSpPr>
                <p:nvPr/>
              </p:nvSpPr>
              <p:spPr bwMode="auto">
                <a:xfrm>
                  <a:off x="2173" y="0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03" name="Rectangle 15"/>
                <p:cNvSpPr>
                  <a:spLocks noChangeArrowheads="1"/>
                </p:cNvSpPr>
                <p:nvPr/>
              </p:nvSpPr>
              <p:spPr bwMode="auto">
                <a:xfrm>
                  <a:off x="2130" y="0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04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518" cy="384"/>
                <a:chOff x="0" y="384"/>
                <a:chExt cx="518" cy="384"/>
              </a:xfrm>
            </p:grpSpPr>
            <p:sp>
              <p:nvSpPr>
                <p:cNvPr id="140305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*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06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07" name="Group 19"/>
              <p:cNvGrpSpPr>
                <a:grpSpLocks/>
              </p:cNvGrpSpPr>
              <p:nvPr/>
            </p:nvGrpSpPr>
            <p:grpSpPr bwMode="auto">
              <a:xfrm>
                <a:off x="518" y="384"/>
                <a:ext cx="806" cy="384"/>
                <a:chOff x="518" y="384"/>
                <a:chExt cx="806" cy="384"/>
              </a:xfrm>
            </p:grpSpPr>
            <p:sp>
              <p:nvSpPr>
                <p:cNvPr id="140308" name="Rectangle 20"/>
                <p:cNvSpPr>
                  <a:spLocks noChangeArrowheads="1"/>
                </p:cNvSpPr>
                <p:nvPr/>
              </p:nvSpPr>
              <p:spPr bwMode="auto">
                <a:xfrm>
                  <a:off x="561" y="384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09" name="Rectangle 21"/>
                <p:cNvSpPr>
                  <a:spLocks noChangeArrowheads="1"/>
                </p:cNvSpPr>
                <p:nvPr/>
              </p:nvSpPr>
              <p:spPr bwMode="auto">
                <a:xfrm>
                  <a:off x="518" y="384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10" name="Group 22"/>
              <p:cNvGrpSpPr>
                <a:grpSpLocks/>
              </p:cNvGrpSpPr>
              <p:nvPr/>
            </p:nvGrpSpPr>
            <p:grpSpPr bwMode="auto">
              <a:xfrm>
                <a:off x="1324" y="384"/>
                <a:ext cx="806" cy="384"/>
                <a:chOff x="1324" y="384"/>
                <a:chExt cx="806" cy="384"/>
              </a:xfrm>
            </p:grpSpPr>
            <p:sp>
              <p:nvSpPr>
                <p:cNvPr id="140311" name="Rectangle 23"/>
                <p:cNvSpPr>
                  <a:spLocks noChangeArrowheads="1"/>
                </p:cNvSpPr>
                <p:nvPr/>
              </p:nvSpPr>
              <p:spPr bwMode="auto">
                <a:xfrm>
                  <a:off x="1367" y="384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12" name="Rectangle 24"/>
                <p:cNvSpPr>
                  <a:spLocks noChangeArrowheads="1"/>
                </p:cNvSpPr>
                <p:nvPr/>
              </p:nvSpPr>
              <p:spPr bwMode="auto">
                <a:xfrm>
                  <a:off x="1324" y="384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13" name="Group 25"/>
              <p:cNvGrpSpPr>
                <a:grpSpLocks/>
              </p:cNvGrpSpPr>
              <p:nvPr/>
            </p:nvGrpSpPr>
            <p:grpSpPr bwMode="auto">
              <a:xfrm>
                <a:off x="2130" y="384"/>
                <a:ext cx="1238" cy="384"/>
                <a:chOff x="2130" y="384"/>
                <a:chExt cx="1238" cy="384"/>
              </a:xfrm>
            </p:grpSpPr>
            <p:sp>
              <p:nvSpPr>
                <p:cNvPr id="140314" name="Rectangle 26"/>
                <p:cNvSpPr>
                  <a:spLocks noChangeArrowheads="1"/>
                </p:cNvSpPr>
                <p:nvPr/>
              </p:nvSpPr>
              <p:spPr bwMode="auto">
                <a:xfrm>
                  <a:off x="2173" y="384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*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15" name="Rectangle 27"/>
                <p:cNvSpPr>
                  <a:spLocks noChangeArrowheads="1"/>
                </p:cNvSpPr>
                <p:nvPr/>
              </p:nvSpPr>
              <p:spPr bwMode="auto">
                <a:xfrm>
                  <a:off x="2130" y="384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16" name="Group 28"/>
              <p:cNvGrpSpPr>
                <a:grpSpLocks/>
              </p:cNvGrpSpPr>
              <p:nvPr/>
            </p:nvGrpSpPr>
            <p:grpSpPr bwMode="auto">
              <a:xfrm>
                <a:off x="0" y="768"/>
                <a:ext cx="518" cy="384"/>
                <a:chOff x="0" y="768"/>
                <a:chExt cx="518" cy="384"/>
              </a:xfrm>
            </p:grpSpPr>
            <p:sp>
              <p:nvSpPr>
                <p:cNvPr id="140317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18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19" name="Group 31"/>
              <p:cNvGrpSpPr>
                <a:grpSpLocks/>
              </p:cNvGrpSpPr>
              <p:nvPr/>
            </p:nvGrpSpPr>
            <p:grpSpPr bwMode="auto">
              <a:xfrm>
                <a:off x="518" y="768"/>
                <a:ext cx="806" cy="384"/>
                <a:chOff x="518" y="768"/>
                <a:chExt cx="806" cy="384"/>
              </a:xfrm>
            </p:grpSpPr>
            <p:sp>
              <p:nvSpPr>
                <p:cNvPr id="140320" name="Rectangle 32"/>
                <p:cNvSpPr>
                  <a:spLocks noChangeArrowheads="1"/>
                </p:cNvSpPr>
                <p:nvPr/>
              </p:nvSpPr>
              <p:spPr bwMode="auto">
                <a:xfrm>
                  <a:off x="561" y="768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21" name="Rectangle 33"/>
                <p:cNvSpPr>
                  <a:spLocks noChangeArrowheads="1"/>
                </p:cNvSpPr>
                <p:nvPr/>
              </p:nvSpPr>
              <p:spPr bwMode="auto">
                <a:xfrm>
                  <a:off x="518" y="768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22" name="Group 34"/>
              <p:cNvGrpSpPr>
                <a:grpSpLocks/>
              </p:cNvGrpSpPr>
              <p:nvPr/>
            </p:nvGrpSpPr>
            <p:grpSpPr bwMode="auto">
              <a:xfrm>
                <a:off x="1324" y="768"/>
                <a:ext cx="806" cy="384"/>
                <a:chOff x="1324" y="768"/>
                <a:chExt cx="806" cy="384"/>
              </a:xfrm>
            </p:grpSpPr>
            <p:sp>
              <p:nvSpPr>
                <p:cNvPr id="140323" name="Rectangle 35"/>
                <p:cNvSpPr>
                  <a:spLocks noChangeArrowheads="1"/>
                </p:cNvSpPr>
                <p:nvPr/>
              </p:nvSpPr>
              <p:spPr bwMode="auto">
                <a:xfrm>
                  <a:off x="1367" y="768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24" name="Rectangle 36"/>
                <p:cNvSpPr>
                  <a:spLocks noChangeArrowheads="1"/>
                </p:cNvSpPr>
                <p:nvPr/>
              </p:nvSpPr>
              <p:spPr bwMode="auto">
                <a:xfrm>
                  <a:off x="1324" y="768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25" name="Group 37"/>
              <p:cNvGrpSpPr>
                <a:grpSpLocks/>
              </p:cNvGrpSpPr>
              <p:nvPr/>
            </p:nvGrpSpPr>
            <p:grpSpPr bwMode="auto">
              <a:xfrm>
                <a:off x="2130" y="768"/>
                <a:ext cx="1238" cy="384"/>
                <a:chOff x="2130" y="768"/>
                <a:chExt cx="1238" cy="384"/>
              </a:xfrm>
            </p:grpSpPr>
            <p:sp>
              <p:nvSpPr>
                <p:cNvPr id="140326" name="Rectangle 38"/>
                <p:cNvSpPr>
                  <a:spLocks noChangeArrowheads="1"/>
                </p:cNvSpPr>
                <p:nvPr/>
              </p:nvSpPr>
              <p:spPr bwMode="auto">
                <a:xfrm>
                  <a:off x="2173" y="768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27" name="Rectangle 39"/>
                <p:cNvSpPr>
                  <a:spLocks noChangeArrowheads="1"/>
                </p:cNvSpPr>
                <p:nvPr/>
              </p:nvSpPr>
              <p:spPr bwMode="auto">
                <a:xfrm>
                  <a:off x="2130" y="768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28" name="Group 40"/>
              <p:cNvGrpSpPr>
                <a:grpSpLocks/>
              </p:cNvGrpSpPr>
              <p:nvPr/>
            </p:nvGrpSpPr>
            <p:grpSpPr bwMode="auto">
              <a:xfrm>
                <a:off x="0" y="1152"/>
                <a:ext cx="518" cy="384"/>
                <a:chOff x="0" y="1152"/>
                <a:chExt cx="518" cy="384"/>
              </a:xfrm>
            </p:grpSpPr>
            <p:sp>
              <p:nvSpPr>
                <p:cNvPr id="140329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^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30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31" name="Group 43"/>
              <p:cNvGrpSpPr>
                <a:grpSpLocks/>
              </p:cNvGrpSpPr>
              <p:nvPr/>
            </p:nvGrpSpPr>
            <p:grpSpPr bwMode="auto">
              <a:xfrm>
                <a:off x="518" y="1152"/>
                <a:ext cx="806" cy="384"/>
                <a:chOff x="518" y="1152"/>
                <a:chExt cx="806" cy="384"/>
              </a:xfrm>
            </p:grpSpPr>
            <p:sp>
              <p:nvSpPr>
                <p:cNvPr id="140332" name="Rectangle 44"/>
                <p:cNvSpPr>
                  <a:spLocks noChangeArrowheads="1"/>
                </p:cNvSpPr>
                <p:nvPr/>
              </p:nvSpPr>
              <p:spPr bwMode="auto">
                <a:xfrm>
                  <a:off x="561" y="1152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33" name="Rectangle 45"/>
                <p:cNvSpPr>
                  <a:spLocks noChangeArrowheads="1"/>
                </p:cNvSpPr>
                <p:nvPr/>
              </p:nvSpPr>
              <p:spPr bwMode="auto">
                <a:xfrm>
                  <a:off x="518" y="1152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34" name="Group 46"/>
              <p:cNvGrpSpPr>
                <a:grpSpLocks/>
              </p:cNvGrpSpPr>
              <p:nvPr/>
            </p:nvGrpSpPr>
            <p:grpSpPr bwMode="auto">
              <a:xfrm>
                <a:off x="1324" y="1152"/>
                <a:ext cx="806" cy="384"/>
                <a:chOff x="1324" y="1152"/>
                <a:chExt cx="806" cy="384"/>
              </a:xfrm>
            </p:grpSpPr>
            <p:sp>
              <p:nvSpPr>
                <p:cNvPr id="140335" name="Rectangle 47"/>
                <p:cNvSpPr>
                  <a:spLocks noChangeArrowheads="1"/>
                </p:cNvSpPr>
                <p:nvPr/>
              </p:nvSpPr>
              <p:spPr bwMode="auto">
                <a:xfrm>
                  <a:off x="1367" y="1152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36" name="Rectangle 48"/>
                <p:cNvSpPr>
                  <a:spLocks noChangeArrowheads="1"/>
                </p:cNvSpPr>
                <p:nvPr/>
              </p:nvSpPr>
              <p:spPr bwMode="auto">
                <a:xfrm>
                  <a:off x="1324" y="1152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37" name="Group 49"/>
              <p:cNvGrpSpPr>
                <a:grpSpLocks/>
              </p:cNvGrpSpPr>
              <p:nvPr/>
            </p:nvGrpSpPr>
            <p:grpSpPr bwMode="auto">
              <a:xfrm>
                <a:off x="2130" y="1152"/>
                <a:ext cx="1238" cy="384"/>
                <a:chOff x="2130" y="1152"/>
                <a:chExt cx="1238" cy="384"/>
              </a:xfrm>
            </p:grpSpPr>
            <p:sp>
              <p:nvSpPr>
                <p:cNvPr id="140338" name="Rectangle 50"/>
                <p:cNvSpPr>
                  <a:spLocks noChangeArrowheads="1"/>
                </p:cNvSpPr>
                <p:nvPr/>
              </p:nvSpPr>
              <p:spPr bwMode="auto">
                <a:xfrm>
                  <a:off x="2173" y="1152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^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39" name="Rectangle 51"/>
                <p:cNvSpPr>
                  <a:spLocks noChangeArrowheads="1"/>
                </p:cNvSpPr>
                <p:nvPr/>
              </p:nvSpPr>
              <p:spPr bwMode="auto">
                <a:xfrm>
                  <a:off x="2130" y="1152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40" name="Group 52"/>
              <p:cNvGrpSpPr>
                <a:grpSpLocks/>
              </p:cNvGrpSpPr>
              <p:nvPr/>
            </p:nvGrpSpPr>
            <p:grpSpPr bwMode="auto">
              <a:xfrm>
                <a:off x="0" y="1536"/>
                <a:ext cx="518" cy="384"/>
                <a:chOff x="0" y="1536"/>
                <a:chExt cx="518" cy="384"/>
              </a:xfrm>
            </p:grpSpPr>
            <p:sp>
              <p:nvSpPr>
                <p:cNvPr id="140341" name="Rectangle 53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42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43" name="Group 55"/>
              <p:cNvGrpSpPr>
                <a:grpSpLocks/>
              </p:cNvGrpSpPr>
              <p:nvPr/>
            </p:nvGrpSpPr>
            <p:grpSpPr bwMode="auto">
              <a:xfrm>
                <a:off x="518" y="1536"/>
                <a:ext cx="806" cy="384"/>
                <a:chOff x="518" y="1536"/>
                <a:chExt cx="806" cy="384"/>
              </a:xfrm>
            </p:grpSpPr>
            <p:sp>
              <p:nvSpPr>
                <p:cNvPr id="140344" name="Rectangle 56"/>
                <p:cNvSpPr>
                  <a:spLocks noChangeArrowheads="1"/>
                </p:cNvSpPr>
                <p:nvPr/>
              </p:nvSpPr>
              <p:spPr bwMode="auto">
                <a:xfrm>
                  <a:off x="561" y="1536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45" name="Rectangle 57"/>
                <p:cNvSpPr>
                  <a:spLocks noChangeArrowheads="1"/>
                </p:cNvSpPr>
                <p:nvPr/>
              </p:nvSpPr>
              <p:spPr bwMode="auto">
                <a:xfrm>
                  <a:off x="518" y="1536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46" name="Group 58"/>
              <p:cNvGrpSpPr>
                <a:grpSpLocks/>
              </p:cNvGrpSpPr>
              <p:nvPr/>
            </p:nvGrpSpPr>
            <p:grpSpPr bwMode="auto">
              <a:xfrm>
                <a:off x="1324" y="1536"/>
                <a:ext cx="806" cy="384"/>
                <a:chOff x="1324" y="1536"/>
                <a:chExt cx="806" cy="384"/>
              </a:xfrm>
            </p:grpSpPr>
            <p:sp>
              <p:nvSpPr>
                <p:cNvPr id="140347" name="Rectangle 59"/>
                <p:cNvSpPr>
                  <a:spLocks noChangeArrowheads="1"/>
                </p:cNvSpPr>
                <p:nvPr/>
              </p:nvSpPr>
              <p:spPr bwMode="auto">
                <a:xfrm>
                  <a:off x="1367" y="1536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48" name="Rectangle 60"/>
                <p:cNvSpPr>
                  <a:spLocks noChangeArrowheads="1"/>
                </p:cNvSpPr>
                <p:nvPr/>
              </p:nvSpPr>
              <p:spPr bwMode="auto">
                <a:xfrm>
                  <a:off x="1324" y="1536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49" name="Group 61"/>
              <p:cNvGrpSpPr>
                <a:grpSpLocks/>
              </p:cNvGrpSpPr>
              <p:nvPr/>
            </p:nvGrpSpPr>
            <p:grpSpPr bwMode="auto">
              <a:xfrm>
                <a:off x="2130" y="1536"/>
                <a:ext cx="1238" cy="384"/>
                <a:chOff x="2130" y="1536"/>
                <a:chExt cx="1238" cy="384"/>
              </a:xfrm>
            </p:grpSpPr>
            <p:sp>
              <p:nvSpPr>
                <p:cNvPr id="140350" name="Rectangle 62"/>
                <p:cNvSpPr>
                  <a:spLocks noChangeArrowheads="1"/>
                </p:cNvSpPr>
                <p:nvPr/>
              </p:nvSpPr>
              <p:spPr bwMode="auto">
                <a:xfrm>
                  <a:off x="2173" y="1536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51" name="Rectangle 63"/>
                <p:cNvSpPr>
                  <a:spLocks noChangeArrowheads="1"/>
                </p:cNvSpPr>
                <p:nvPr/>
              </p:nvSpPr>
              <p:spPr bwMode="auto">
                <a:xfrm>
                  <a:off x="2130" y="1536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52" name="Group 64"/>
              <p:cNvGrpSpPr>
                <a:grpSpLocks/>
              </p:cNvGrpSpPr>
              <p:nvPr/>
            </p:nvGrpSpPr>
            <p:grpSpPr bwMode="auto">
              <a:xfrm>
                <a:off x="0" y="1920"/>
                <a:ext cx="518" cy="384"/>
                <a:chOff x="0" y="1920"/>
                <a:chExt cx="518" cy="384"/>
              </a:xfrm>
            </p:grpSpPr>
            <p:sp>
              <p:nvSpPr>
                <p:cNvPr id="140353" name="Rectangle 65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4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54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55" name="Group 67"/>
              <p:cNvGrpSpPr>
                <a:grpSpLocks/>
              </p:cNvGrpSpPr>
              <p:nvPr/>
            </p:nvGrpSpPr>
            <p:grpSpPr bwMode="auto">
              <a:xfrm>
                <a:off x="518" y="1920"/>
                <a:ext cx="806" cy="384"/>
                <a:chOff x="518" y="1920"/>
                <a:chExt cx="806" cy="384"/>
              </a:xfrm>
            </p:grpSpPr>
            <p:sp>
              <p:nvSpPr>
                <p:cNvPr id="140356" name="Rectangle 68"/>
                <p:cNvSpPr>
                  <a:spLocks noChangeArrowheads="1"/>
                </p:cNvSpPr>
                <p:nvPr/>
              </p:nvSpPr>
              <p:spPr bwMode="auto">
                <a:xfrm>
                  <a:off x="561" y="1920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4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57" name="Rectangle 69"/>
                <p:cNvSpPr>
                  <a:spLocks noChangeArrowheads="1"/>
                </p:cNvSpPr>
                <p:nvPr/>
              </p:nvSpPr>
              <p:spPr bwMode="auto">
                <a:xfrm>
                  <a:off x="518" y="1920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58" name="Group 70"/>
              <p:cNvGrpSpPr>
                <a:grpSpLocks/>
              </p:cNvGrpSpPr>
              <p:nvPr/>
            </p:nvGrpSpPr>
            <p:grpSpPr bwMode="auto">
              <a:xfrm>
                <a:off x="1324" y="1920"/>
                <a:ext cx="806" cy="384"/>
                <a:chOff x="1324" y="1920"/>
                <a:chExt cx="806" cy="384"/>
              </a:xfrm>
            </p:grpSpPr>
            <p:sp>
              <p:nvSpPr>
                <p:cNvPr id="140359" name="Rectangle 71"/>
                <p:cNvSpPr>
                  <a:spLocks noChangeArrowheads="1"/>
                </p:cNvSpPr>
                <p:nvPr/>
              </p:nvSpPr>
              <p:spPr bwMode="auto">
                <a:xfrm>
                  <a:off x="1367" y="1920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60" name="Rectangle 72"/>
                <p:cNvSpPr>
                  <a:spLocks noChangeArrowheads="1"/>
                </p:cNvSpPr>
                <p:nvPr/>
              </p:nvSpPr>
              <p:spPr bwMode="auto">
                <a:xfrm>
                  <a:off x="1324" y="1920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61" name="Group 73"/>
              <p:cNvGrpSpPr>
                <a:grpSpLocks/>
              </p:cNvGrpSpPr>
              <p:nvPr/>
            </p:nvGrpSpPr>
            <p:grpSpPr bwMode="auto">
              <a:xfrm>
                <a:off x="2130" y="1920"/>
                <a:ext cx="1238" cy="384"/>
                <a:chOff x="2130" y="1920"/>
                <a:chExt cx="1238" cy="384"/>
              </a:xfrm>
            </p:grpSpPr>
            <p:sp>
              <p:nvSpPr>
                <p:cNvPr id="140362" name="Rectangle 74"/>
                <p:cNvSpPr>
                  <a:spLocks noChangeArrowheads="1"/>
                </p:cNvSpPr>
                <p:nvPr/>
              </p:nvSpPr>
              <p:spPr bwMode="auto">
                <a:xfrm>
                  <a:off x="2173" y="1920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4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63" name="Rectangle 75"/>
                <p:cNvSpPr>
                  <a:spLocks noChangeArrowheads="1"/>
                </p:cNvSpPr>
                <p:nvPr/>
              </p:nvSpPr>
              <p:spPr bwMode="auto">
                <a:xfrm>
                  <a:off x="2130" y="1920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64" name="Group 76"/>
              <p:cNvGrpSpPr>
                <a:grpSpLocks/>
              </p:cNvGrpSpPr>
              <p:nvPr/>
            </p:nvGrpSpPr>
            <p:grpSpPr bwMode="auto">
              <a:xfrm>
                <a:off x="0" y="2304"/>
                <a:ext cx="518" cy="384"/>
                <a:chOff x="0" y="2304"/>
                <a:chExt cx="518" cy="384"/>
              </a:xfrm>
            </p:grpSpPr>
            <p:sp>
              <p:nvSpPr>
                <p:cNvPr id="140365" name="Rectangle 77"/>
                <p:cNvSpPr>
                  <a:spLocks noChangeArrowheads="1"/>
                </p:cNvSpPr>
                <p:nvPr/>
              </p:nvSpPr>
              <p:spPr bwMode="auto">
                <a:xfrm>
                  <a:off x="43" y="2304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+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66" name="Rectangle 78"/>
                <p:cNvSpPr>
                  <a:spLocks noChangeArrowheads="1"/>
                </p:cNvSpPr>
                <p:nvPr/>
              </p:nvSpPr>
              <p:spPr bwMode="auto">
                <a:xfrm>
                  <a:off x="0" y="2304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67" name="Group 79"/>
              <p:cNvGrpSpPr>
                <a:grpSpLocks/>
              </p:cNvGrpSpPr>
              <p:nvPr/>
            </p:nvGrpSpPr>
            <p:grpSpPr bwMode="auto">
              <a:xfrm>
                <a:off x="518" y="2304"/>
                <a:ext cx="806" cy="384"/>
                <a:chOff x="518" y="2304"/>
                <a:chExt cx="806" cy="384"/>
              </a:xfrm>
            </p:grpSpPr>
            <p:sp>
              <p:nvSpPr>
                <p:cNvPr id="140368" name="Rectangle 80"/>
                <p:cNvSpPr>
                  <a:spLocks noChangeArrowheads="1"/>
                </p:cNvSpPr>
                <p:nvPr/>
              </p:nvSpPr>
              <p:spPr bwMode="auto">
                <a:xfrm>
                  <a:off x="561" y="2304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4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69" name="Rectangle 81"/>
                <p:cNvSpPr>
                  <a:spLocks noChangeArrowheads="1"/>
                </p:cNvSpPr>
                <p:nvPr/>
              </p:nvSpPr>
              <p:spPr bwMode="auto">
                <a:xfrm>
                  <a:off x="518" y="2304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70" name="Group 82"/>
              <p:cNvGrpSpPr>
                <a:grpSpLocks/>
              </p:cNvGrpSpPr>
              <p:nvPr/>
            </p:nvGrpSpPr>
            <p:grpSpPr bwMode="auto">
              <a:xfrm>
                <a:off x="1324" y="2304"/>
                <a:ext cx="806" cy="384"/>
                <a:chOff x="1324" y="2304"/>
                <a:chExt cx="806" cy="384"/>
              </a:xfrm>
            </p:grpSpPr>
            <p:sp>
              <p:nvSpPr>
                <p:cNvPr id="140371" name="Rectangle 83"/>
                <p:cNvSpPr>
                  <a:spLocks noChangeArrowheads="1"/>
                </p:cNvSpPr>
                <p:nvPr/>
              </p:nvSpPr>
              <p:spPr bwMode="auto">
                <a:xfrm>
                  <a:off x="1367" y="2304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(*^(+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72" name="Rectangle 84"/>
                <p:cNvSpPr>
                  <a:spLocks noChangeArrowheads="1"/>
                </p:cNvSpPr>
                <p:nvPr/>
              </p:nvSpPr>
              <p:spPr bwMode="auto">
                <a:xfrm>
                  <a:off x="1324" y="2304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73" name="Group 85"/>
              <p:cNvGrpSpPr>
                <a:grpSpLocks/>
              </p:cNvGrpSpPr>
              <p:nvPr/>
            </p:nvGrpSpPr>
            <p:grpSpPr bwMode="auto">
              <a:xfrm>
                <a:off x="2130" y="2304"/>
                <a:ext cx="1238" cy="384"/>
                <a:chOff x="2130" y="2304"/>
                <a:chExt cx="1238" cy="384"/>
              </a:xfrm>
            </p:grpSpPr>
            <p:sp>
              <p:nvSpPr>
                <p:cNvPr id="140374" name="Rectangle 86"/>
                <p:cNvSpPr>
                  <a:spLocks noChangeArrowheads="1"/>
                </p:cNvSpPr>
                <p:nvPr/>
              </p:nvSpPr>
              <p:spPr bwMode="auto">
                <a:xfrm>
                  <a:off x="2173" y="2304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+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75" name="Rectangle 87"/>
                <p:cNvSpPr>
                  <a:spLocks noChangeArrowheads="1"/>
                </p:cNvSpPr>
                <p:nvPr/>
              </p:nvSpPr>
              <p:spPr bwMode="auto">
                <a:xfrm>
                  <a:off x="2130" y="2304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76" name="Group 88"/>
              <p:cNvGrpSpPr>
                <a:grpSpLocks/>
              </p:cNvGrpSpPr>
              <p:nvPr/>
            </p:nvGrpSpPr>
            <p:grpSpPr bwMode="auto">
              <a:xfrm>
                <a:off x="0" y="2688"/>
                <a:ext cx="518" cy="384"/>
                <a:chOff x="0" y="2688"/>
                <a:chExt cx="518" cy="384"/>
              </a:xfrm>
            </p:grpSpPr>
            <p:sp>
              <p:nvSpPr>
                <p:cNvPr id="140377" name="Rectangle 89"/>
                <p:cNvSpPr>
                  <a:spLocks noChangeArrowheads="1"/>
                </p:cNvSpPr>
                <p:nvPr/>
              </p:nvSpPr>
              <p:spPr bwMode="auto">
                <a:xfrm>
                  <a:off x="43" y="268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78" name="Rectangle 90"/>
                <p:cNvSpPr>
                  <a:spLocks noChangeArrowheads="1"/>
                </p:cNvSpPr>
                <p:nvPr/>
              </p:nvSpPr>
              <p:spPr bwMode="auto">
                <a:xfrm>
                  <a:off x="0" y="2688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79" name="Group 91"/>
              <p:cNvGrpSpPr>
                <a:grpSpLocks/>
              </p:cNvGrpSpPr>
              <p:nvPr/>
            </p:nvGrpSpPr>
            <p:grpSpPr bwMode="auto">
              <a:xfrm>
                <a:off x="518" y="2688"/>
                <a:ext cx="806" cy="384"/>
                <a:chOff x="518" y="2688"/>
                <a:chExt cx="806" cy="384"/>
              </a:xfrm>
            </p:grpSpPr>
            <p:sp>
              <p:nvSpPr>
                <p:cNvPr id="140380" name="Rectangle 92"/>
                <p:cNvSpPr>
                  <a:spLocks noChangeArrowheads="1"/>
                </p:cNvSpPr>
                <p:nvPr/>
              </p:nvSpPr>
              <p:spPr bwMode="auto">
                <a:xfrm>
                  <a:off x="561" y="2688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4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81" name="Rectangle 93"/>
                <p:cNvSpPr>
                  <a:spLocks noChangeArrowheads="1"/>
                </p:cNvSpPr>
                <p:nvPr/>
              </p:nvSpPr>
              <p:spPr bwMode="auto">
                <a:xfrm>
                  <a:off x="518" y="2688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82" name="Group 94"/>
              <p:cNvGrpSpPr>
                <a:grpSpLocks/>
              </p:cNvGrpSpPr>
              <p:nvPr/>
            </p:nvGrpSpPr>
            <p:grpSpPr bwMode="auto">
              <a:xfrm>
                <a:off x="1324" y="2688"/>
                <a:ext cx="806" cy="384"/>
                <a:chOff x="1324" y="2688"/>
                <a:chExt cx="806" cy="384"/>
              </a:xfrm>
            </p:grpSpPr>
            <p:sp>
              <p:nvSpPr>
                <p:cNvPr id="140383" name="Rectangle 95"/>
                <p:cNvSpPr>
                  <a:spLocks noChangeArrowheads="1"/>
                </p:cNvSpPr>
                <p:nvPr/>
              </p:nvSpPr>
              <p:spPr bwMode="auto">
                <a:xfrm>
                  <a:off x="1367" y="2688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(*^(+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84" name="Rectangle 96"/>
                <p:cNvSpPr>
                  <a:spLocks noChangeArrowheads="1"/>
                </p:cNvSpPr>
                <p:nvPr/>
              </p:nvSpPr>
              <p:spPr bwMode="auto">
                <a:xfrm>
                  <a:off x="1324" y="2688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85" name="Group 97"/>
              <p:cNvGrpSpPr>
                <a:grpSpLocks/>
              </p:cNvGrpSpPr>
              <p:nvPr/>
            </p:nvGrpSpPr>
            <p:grpSpPr bwMode="auto">
              <a:xfrm>
                <a:off x="2130" y="2688"/>
                <a:ext cx="1238" cy="384"/>
                <a:chOff x="2130" y="2688"/>
                <a:chExt cx="1238" cy="384"/>
              </a:xfrm>
            </p:grpSpPr>
            <p:sp>
              <p:nvSpPr>
                <p:cNvPr id="140386" name="Rectangle 98"/>
                <p:cNvSpPr>
                  <a:spLocks noChangeArrowheads="1"/>
                </p:cNvSpPr>
                <p:nvPr/>
              </p:nvSpPr>
              <p:spPr bwMode="auto">
                <a:xfrm>
                  <a:off x="2173" y="2688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87" name="Rectangle 99"/>
                <p:cNvSpPr>
                  <a:spLocks noChangeArrowheads="1"/>
                </p:cNvSpPr>
                <p:nvPr/>
              </p:nvSpPr>
              <p:spPr bwMode="auto">
                <a:xfrm>
                  <a:off x="2130" y="2688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88" name="Group 100"/>
              <p:cNvGrpSpPr>
                <a:grpSpLocks/>
              </p:cNvGrpSpPr>
              <p:nvPr/>
            </p:nvGrpSpPr>
            <p:grpSpPr bwMode="auto">
              <a:xfrm>
                <a:off x="0" y="3072"/>
                <a:ext cx="518" cy="384"/>
                <a:chOff x="0" y="3072"/>
                <a:chExt cx="518" cy="384"/>
              </a:xfrm>
            </p:grpSpPr>
            <p:sp>
              <p:nvSpPr>
                <p:cNvPr id="140389" name="Rectangle 101"/>
                <p:cNvSpPr>
                  <a:spLocks noChangeArrowheads="1"/>
                </p:cNvSpPr>
                <p:nvPr/>
              </p:nvSpPr>
              <p:spPr bwMode="auto">
                <a:xfrm>
                  <a:off x="43" y="307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*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90" name="Rectangle 102"/>
                <p:cNvSpPr>
                  <a:spLocks noChangeArrowheads="1"/>
                </p:cNvSpPr>
                <p:nvPr/>
              </p:nvSpPr>
              <p:spPr bwMode="auto">
                <a:xfrm>
                  <a:off x="0" y="3072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91" name="Group 103"/>
              <p:cNvGrpSpPr>
                <a:grpSpLocks/>
              </p:cNvGrpSpPr>
              <p:nvPr/>
            </p:nvGrpSpPr>
            <p:grpSpPr bwMode="auto">
              <a:xfrm>
                <a:off x="518" y="3072"/>
                <a:ext cx="806" cy="384"/>
                <a:chOff x="518" y="3072"/>
                <a:chExt cx="806" cy="384"/>
              </a:xfrm>
            </p:grpSpPr>
            <p:sp>
              <p:nvSpPr>
                <p:cNvPr id="140392" name="Rectangle 104"/>
                <p:cNvSpPr>
                  <a:spLocks noChangeArrowheads="1"/>
                </p:cNvSpPr>
                <p:nvPr/>
              </p:nvSpPr>
              <p:spPr bwMode="auto">
                <a:xfrm>
                  <a:off x="561" y="3072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4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518" y="3072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94" name="Group 106"/>
              <p:cNvGrpSpPr>
                <a:grpSpLocks/>
              </p:cNvGrpSpPr>
              <p:nvPr/>
            </p:nvGrpSpPr>
            <p:grpSpPr bwMode="auto">
              <a:xfrm>
                <a:off x="1324" y="3072"/>
                <a:ext cx="806" cy="384"/>
                <a:chOff x="1324" y="3072"/>
                <a:chExt cx="806" cy="384"/>
              </a:xfrm>
            </p:grpSpPr>
            <p:sp>
              <p:nvSpPr>
                <p:cNvPr id="140395" name="Rectangle 107"/>
                <p:cNvSpPr>
                  <a:spLocks noChangeArrowheads="1"/>
                </p:cNvSpPr>
                <p:nvPr/>
              </p:nvSpPr>
              <p:spPr bwMode="auto">
                <a:xfrm>
                  <a:off x="1367" y="3072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(*^(+*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96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24" y="3072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397" name="Group 109"/>
              <p:cNvGrpSpPr>
                <a:grpSpLocks/>
              </p:cNvGrpSpPr>
              <p:nvPr/>
            </p:nvGrpSpPr>
            <p:grpSpPr bwMode="auto">
              <a:xfrm>
                <a:off x="2130" y="3072"/>
                <a:ext cx="1238" cy="384"/>
                <a:chOff x="2130" y="3072"/>
                <a:chExt cx="1238" cy="384"/>
              </a:xfrm>
            </p:grpSpPr>
            <p:sp>
              <p:nvSpPr>
                <p:cNvPr id="140398" name="Rectangle 110"/>
                <p:cNvSpPr>
                  <a:spLocks noChangeArrowheads="1"/>
                </p:cNvSpPr>
                <p:nvPr/>
              </p:nvSpPr>
              <p:spPr bwMode="auto">
                <a:xfrm>
                  <a:off x="2173" y="3072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*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399" name="Rectangle 111"/>
                <p:cNvSpPr>
                  <a:spLocks noChangeArrowheads="1"/>
                </p:cNvSpPr>
                <p:nvPr/>
              </p:nvSpPr>
              <p:spPr bwMode="auto">
                <a:xfrm>
                  <a:off x="2130" y="3072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00" name="Group 112"/>
              <p:cNvGrpSpPr>
                <a:grpSpLocks/>
              </p:cNvGrpSpPr>
              <p:nvPr/>
            </p:nvGrpSpPr>
            <p:grpSpPr bwMode="auto">
              <a:xfrm>
                <a:off x="0" y="3456"/>
                <a:ext cx="518" cy="384"/>
                <a:chOff x="0" y="3456"/>
                <a:chExt cx="518" cy="384"/>
              </a:xfrm>
            </p:grpSpPr>
            <p:sp>
              <p:nvSpPr>
                <p:cNvPr id="140401" name="Rectangle 113"/>
                <p:cNvSpPr>
                  <a:spLocks noChangeArrowheads="1"/>
                </p:cNvSpPr>
                <p:nvPr/>
              </p:nvSpPr>
              <p:spPr bwMode="auto">
                <a:xfrm>
                  <a:off x="43" y="3456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02" name="Rectangle 114"/>
                <p:cNvSpPr>
                  <a:spLocks noChangeArrowheads="1"/>
                </p:cNvSpPr>
                <p:nvPr/>
              </p:nvSpPr>
              <p:spPr bwMode="auto">
                <a:xfrm>
                  <a:off x="0" y="3456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03" name="Group 115"/>
              <p:cNvGrpSpPr>
                <a:grpSpLocks/>
              </p:cNvGrpSpPr>
              <p:nvPr/>
            </p:nvGrpSpPr>
            <p:grpSpPr bwMode="auto">
              <a:xfrm>
                <a:off x="518" y="3456"/>
                <a:ext cx="806" cy="384"/>
                <a:chOff x="518" y="3456"/>
                <a:chExt cx="806" cy="384"/>
              </a:xfrm>
            </p:grpSpPr>
            <p:sp>
              <p:nvSpPr>
                <p:cNvPr id="140404" name="Rectangle 116"/>
                <p:cNvSpPr>
                  <a:spLocks noChangeArrowheads="1"/>
                </p:cNvSpPr>
                <p:nvPr/>
              </p:nvSpPr>
              <p:spPr bwMode="auto">
                <a:xfrm>
                  <a:off x="561" y="3456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4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05" name="Rectangle 117"/>
                <p:cNvSpPr>
                  <a:spLocks noChangeArrowheads="1"/>
                </p:cNvSpPr>
                <p:nvPr/>
              </p:nvSpPr>
              <p:spPr bwMode="auto">
                <a:xfrm>
                  <a:off x="518" y="3456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06" name="Group 118"/>
              <p:cNvGrpSpPr>
                <a:grpSpLocks/>
              </p:cNvGrpSpPr>
              <p:nvPr/>
            </p:nvGrpSpPr>
            <p:grpSpPr bwMode="auto">
              <a:xfrm>
                <a:off x="1324" y="3456"/>
                <a:ext cx="806" cy="384"/>
                <a:chOff x="1324" y="3456"/>
                <a:chExt cx="806" cy="384"/>
              </a:xfrm>
            </p:grpSpPr>
            <p:sp>
              <p:nvSpPr>
                <p:cNvPr id="140407" name="Rectangle 119"/>
                <p:cNvSpPr>
                  <a:spLocks noChangeArrowheads="1"/>
                </p:cNvSpPr>
                <p:nvPr/>
              </p:nvSpPr>
              <p:spPr bwMode="auto">
                <a:xfrm>
                  <a:off x="1367" y="3456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(*^(+*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24" y="3456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09" name="Group 121"/>
              <p:cNvGrpSpPr>
                <a:grpSpLocks/>
              </p:cNvGrpSpPr>
              <p:nvPr/>
            </p:nvGrpSpPr>
            <p:grpSpPr bwMode="auto">
              <a:xfrm>
                <a:off x="2130" y="3456"/>
                <a:ext cx="1238" cy="384"/>
                <a:chOff x="2130" y="3456"/>
                <a:chExt cx="1238" cy="384"/>
              </a:xfrm>
            </p:grpSpPr>
            <p:sp>
              <p:nvSpPr>
                <p:cNvPr id="140410" name="Rectangle 122"/>
                <p:cNvSpPr>
                  <a:spLocks noChangeArrowheads="1"/>
                </p:cNvSpPr>
                <p:nvPr/>
              </p:nvSpPr>
              <p:spPr bwMode="auto">
                <a:xfrm>
                  <a:off x="2173" y="3456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11" name="Rectangle 123"/>
                <p:cNvSpPr>
                  <a:spLocks noChangeArrowheads="1"/>
                </p:cNvSpPr>
                <p:nvPr/>
              </p:nvSpPr>
              <p:spPr bwMode="auto">
                <a:xfrm>
                  <a:off x="2130" y="3456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12" name="Group 124"/>
              <p:cNvGrpSpPr>
                <a:grpSpLocks/>
              </p:cNvGrpSpPr>
              <p:nvPr/>
            </p:nvGrpSpPr>
            <p:grpSpPr bwMode="auto">
              <a:xfrm>
                <a:off x="0" y="3840"/>
                <a:ext cx="518" cy="1152"/>
                <a:chOff x="0" y="3840"/>
                <a:chExt cx="518" cy="1152"/>
              </a:xfrm>
            </p:grpSpPr>
            <p:sp>
              <p:nvSpPr>
                <p:cNvPr id="140413" name="Rectangle 125"/>
                <p:cNvSpPr>
                  <a:spLocks noChangeArrowheads="1"/>
                </p:cNvSpPr>
                <p:nvPr/>
              </p:nvSpPr>
              <p:spPr bwMode="auto">
                <a:xfrm>
                  <a:off x="43" y="3840"/>
                  <a:ext cx="432" cy="11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-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14" name="Rectangle 126"/>
                <p:cNvSpPr>
                  <a:spLocks noChangeArrowheads="1"/>
                </p:cNvSpPr>
                <p:nvPr/>
              </p:nvSpPr>
              <p:spPr bwMode="auto">
                <a:xfrm>
                  <a:off x="0" y="3840"/>
                  <a:ext cx="518" cy="115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15" name="Group 127"/>
              <p:cNvGrpSpPr>
                <a:grpSpLocks/>
              </p:cNvGrpSpPr>
              <p:nvPr/>
            </p:nvGrpSpPr>
            <p:grpSpPr bwMode="auto">
              <a:xfrm>
                <a:off x="518" y="3840"/>
                <a:ext cx="806" cy="384"/>
                <a:chOff x="518" y="3840"/>
                <a:chExt cx="806" cy="384"/>
              </a:xfrm>
            </p:grpSpPr>
            <p:sp>
              <p:nvSpPr>
                <p:cNvPr id="140416" name="Rectangle 128"/>
                <p:cNvSpPr>
                  <a:spLocks noChangeArrowheads="1"/>
                </p:cNvSpPr>
                <p:nvPr/>
              </p:nvSpPr>
              <p:spPr bwMode="auto">
                <a:xfrm>
                  <a:off x="561" y="3840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4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4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17" name="Rectangle 129"/>
                <p:cNvSpPr>
                  <a:spLocks noChangeArrowheads="1"/>
                </p:cNvSpPr>
                <p:nvPr/>
              </p:nvSpPr>
              <p:spPr bwMode="auto">
                <a:xfrm>
                  <a:off x="518" y="3840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18" name="Group 130"/>
              <p:cNvGrpSpPr>
                <a:grpSpLocks/>
              </p:cNvGrpSpPr>
              <p:nvPr/>
            </p:nvGrpSpPr>
            <p:grpSpPr bwMode="auto">
              <a:xfrm>
                <a:off x="1324" y="3840"/>
                <a:ext cx="806" cy="384"/>
                <a:chOff x="1324" y="3840"/>
                <a:chExt cx="806" cy="384"/>
              </a:xfrm>
            </p:grpSpPr>
            <p:sp>
              <p:nvSpPr>
                <p:cNvPr id="140419" name="Rectangle 131"/>
                <p:cNvSpPr>
                  <a:spLocks noChangeArrowheads="1"/>
                </p:cNvSpPr>
                <p:nvPr/>
              </p:nvSpPr>
              <p:spPr bwMode="auto">
                <a:xfrm>
                  <a:off x="1367" y="3840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(*^(+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20" name="Rectangle 132"/>
                <p:cNvSpPr>
                  <a:spLocks noChangeArrowheads="1"/>
                </p:cNvSpPr>
                <p:nvPr/>
              </p:nvSpPr>
              <p:spPr bwMode="auto">
                <a:xfrm>
                  <a:off x="1324" y="3840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21" name="Group 133"/>
              <p:cNvGrpSpPr>
                <a:grpSpLocks/>
              </p:cNvGrpSpPr>
              <p:nvPr/>
            </p:nvGrpSpPr>
            <p:grpSpPr bwMode="auto">
              <a:xfrm>
                <a:off x="2130" y="3840"/>
                <a:ext cx="1238" cy="384"/>
                <a:chOff x="2130" y="3840"/>
                <a:chExt cx="1238" cy="384"/>
              </a:xfrm>
            </p:grpSpPr>
            <p:sp>
              <p:nvSpPr>
                <p:cNvPr id="140422" name="Rectangle 134"/>
                <p:cNvSpPr>
                  <a:spLocks noChangeArrowheads="1"/>
                </p:cNvSpPr>
                <p:nvPr/>
              </p:nvSpPr>
              <p:spPr bwMode="auto">
                <a:xfrm>
                  <a:off x="2173" y="3840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做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2+2=4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，结果入栈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23" name="Rectangle 135"/>
                <p:cNvSpPr>
                  <a:spLocks noChangeArrowheads="1"/>
                </p:cNvSpPr>
                <p:nvPr/>
              </p:nvSpPr>
              <p:spPr bwMode="auto">
                <a:xfrm>
                  <a:off x="2130" y="3840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24" name="Group 136"/>
              <p:cNvGrpSpPr>
                <a:grpSpLocks/>
              </p:cNvGrpSpPr>
              <p:nvPr/>
            </p:nvGrpSpPr>
            <p:grpSpPr bwMode="auto">
              <a:xfrm>
                <a:off x="518" y="4224"/>
                <a:ext cx="806" cy="384"/>
                <a:chOff x="518" y="4224"/>
                <a:chExt cx="806" cy="384"/>
              </a:xfrm>
            </p:grpSpPr>
            <p:sp>
              <p:nvSpPr>
                <p:cNvPr id="140425" name="Rectangle 137"/>
                <p:cNvSpPr>
                  <a:spLocks noChangeArrowheads="1"/>
                </p:cNvSpPr>
                <p:nvPr/>
              </p:nvSpPr>
              <p:spPr bwMode="auto">
                <a:xfrm>
                  <a:off x="561" y="4224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8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26" name="Rectangle 138"/>
                <p:cNvSpPr>
                  <a:spLocks noChangeArrowheads="1"/>
                </p:cNvSpPr>
                <p:nvPr/>
              </p:nvSpPr>
              <p:spPr bwMode="auto">
                <a:xfrm>
                  <a:off x="518" y="4224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27" name="Group 139"/>
              <p:cNvGrpSpPr>
                <a:grpSpLocks/>
              </p:cNvGrpSpPr>
              <p:nvPr/>
            </p:nvGrpSpPr>
            <p:grpSpPr bwMode="auto">
              <a:xfrm>
                <a:off x="1324" y="4224"/>
                <a:ext cx="806" cy="384"/>
                <a:chOff x="1324" y="4224"/>
                <a:chExt cx="806" cy="384"/>
              </a:xfrm>
            </p:grpSpPr>
            <p:sp>
              <p:nvSpPr>
                <p:cNvPr id="140428" name="Rectangle 140"/>
                <p:cNvSpPr>
                  <a:spLocks noChangeArrowheads="1"/>
                </p:cNvSpPr>
                <p:nvPr/>
              </p:nvSpPr>
              <p:spPr bwMode="auto">
                <a:xfrm>
                  <a:off x="1367" y="4224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29" name="Rectangle 141"/>
                <p:cNvSpPr>
                  <a:spLocks noChangeArrowheads="1"/>
                </p:cNvSpPr>
                <p:nvPr/>
              </p:nvSpPr>
              <p:spPr bwMode="auto">
                <a:xfrm>
                  <a:off x="1324" y="4224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30" name="Group 142"/>
              <p:cNvGrpSpPr>
                <a:grpSpLocks/>
              </p:cNvGrpSpPr>
              <p:nvPr/>
            </p:nvGrpSpPr>
            <p:grpSpPr bwMode="auto">
              <a:xfrm>
                <a:off x="2130" y="4224"/>
                <a:ext cx="1238" cy="384"/>
                <a:chOff x="2130" y="4224"/>
                <a:chExt cx="1238" cy="384"/>
              </a:xfrm>
            </p:grpSpPr>
            <p:sp>
              <p:nvSpPr>
                <p:cNvPr id="140431" name="Rectangle 143"/>
                <p:cNvSpPr>
                  <a:spLocks noChangeArrowheads="1"/>
                </p:cNvSpPr>
                <p:nvPr/>
              </p:nvSpPr>
              <p:spPr bwMode="auto">
                <a:xfrm>
                  <a:off x="2173" y="4224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做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4+4=8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，结果入栈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32" name="Rectangle 144"/>
                <p:cNvSpPr>
                  <a:spLocks noChangeArrowheads="1"/>
                </p:cNvSpPr>
                <p:nvPr/>
              </p:nvSpPr>
              <p:spPr bwMode="auto">
                <a:xfrm>
                  <a:off x="2130" y="4224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33" name="Group 145"/>
              <p:cNvGrpSpPr>
                <a:grpSpLocks/>
              </p:cNvGrpSpPr>
              <p:nvPr/>
            </p:nvGrpSpPr>
            <p:grpSpPr bwMode="auto">
              <a:xfrm>
                <a:off x="518" y="4608"/>
                <a:ext cx="806" cy="384"/>
                <a:chOff x="518" y="4608"/>
                <a:chExt cx="806" cy="384"/>
              </a:xfrm>
            </p:grpSpPr>
            <p:sp>
              <p:nvSpPr>
                <p:cNvPr id="140434" name="Rectangle 146"/>
                <p:cNvSpPr>
                  <a:spLocks noChangeArrowheads="1"/>
                </p:cNvSpPr>
                <p:nvPr/>
              </p:nvSpPr>
              <p:spPr bwMode="auto">
                <a:xfrm>
                  <a:off x="561" y="4608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8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35" name="Rectangle 147"/>
                <p:cNvSpPr>
                  <a:spLocks noChangeArrowheads="1"/>
                </p:cNvSpPr>
                <p:nvPr/>
              </p:nvSpPr>
              <p:spPr bwMode="auto">
                <a:xfrm>
                  <a:off x="518" y="4608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36" name="Group 148"/>
              <p:cNvGrpSpPr>
                <a:grpSpLocks/>
              </p:cNvGrpSpPr>
              <p:nvPr/>
            </p:nvGrpSpPr>
            <p:grpSpPr bwMode="auto">
              <a:xfrm>
                <a:off x="1324" y="4608"/>
                <a:ext cx="806" cy="384"/>
                <a:chOff x="1324" y="4608"/>
                <a:chExt cx="806" cy="384"/>
              </a:xfrm>
            </p:grpSpPr>
            <p:sp>
              <p:nvSpPr>
                <p:cNvPr id="140437" name="Rectangle 149"/>
                <p:cNvSpPr>
                  <a:spLocks noChangeArrowheads="1"/>
                </p:cNvSpPr>
                <p:nvPr/>
              </p:nvSpPr>
              <p:spPr bwMode="auto">
                <a:xfrm>
                  <a:off x="1367" y="4608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(*^(-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38" name="Rectangle 150"/>
                <p:cNvSpPr>
                  <a:spLocks noChangeArrowheads="1"/>
                </p:cNvSpPr>
                <p:nvPr/>
              </p:nvSpPr>
              <p:spPr bwMode="auto">
                <a:xfrm>
                  <a:off x="1324" y="4608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39" name="Group 151"/>
              <p:cNvGrpSpPr>
                <a:grpSpLocks/>
              </p:cNvGrpSpPr>
              <p:nvPr/>
            </p:nvGrpSpPr>
            <p:grpSpPr bwMode="auto">
              <a:xfrm>
                <a:off x="2130" y="4608"/>
                <a:ext cx="1238" cy="384"/>
                <a:chOff x="2130" y="4608"/>
                <a:chExt cx="1238" cy="384"/>
              </a:xfrm>
            </p:grpSpPr>
            <p:sp>
              <p:nvSpPr>
                <p:cNvPr id="140440" name="Rectangle 152"/>
                <p:cNvSpPr>
                  <a:spLocks noChangeArrowheads="1"/>
                </p:cNvSpPr>
                <p:nvPr/>
              </p:nvSpPr>
              <p:spPr bwMode="auto">
                <a:xfrm>
                  <a:off x="2173" y="4608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-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41" name="Rectangle 153"/>
                <p:cNvSpPr>
                  <a:spLocks noChangeArrowheads="1"/>
                </p:cNvSpPr>
                <p:nvPr/>
              </p:nvSpPr>
              <p:spPr bwMode="auto">
                <a:xfrm>
                  <a:off x="2130" y="4608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42" name="Group 154"/>
              <p:cNvGrpSpPr>
                <a:grpSpLocks/>
              </p:cNvGrpSpPr>
              <p:nvPr/>
            </p:nvGrpSpPr>
            <p:grpSpPr bwMode="auto">
              <a:xfrm>
                <a:off x="0" y="4992"/>
                <a:ext cx="518" cy="384"/>
                <a:chOff x="0" y="4992"/>
                <a:chExt cx="518" cy="384"/>
              </a:xfrm>
            </p:grpSpPr>
            <p:sp>
              <p:nvSpPr>
                <p:cNvPr id="140443" name="Rectangle 155"/>
                <p:cNvSpPr>
                  <a:spLocks noChangeArrowheads="1"/>
                </p:cNvSpPr>
                <p:nvPr/>
              </p:nvSpPr>
              <p:spPr bwMode="auto">
                <a:xfrm>
                  <a:off x="43" y="499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１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44" name="Rectangle 156"/>
                <p:cNvSpPr>
                  <a:spLocks noChangeArrowheads="1"/>
                </p:cNvSpPr>
                <p:nvPr/>
              </p:nvSpPr>
              <p:spPr bwMode="auto">
                <a:xfrm>
                  <a:off x="0" y="4992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45" name="Group 157"/>
              <p:cNvGrpSpPr>
                <a:grpSpLocks/>
              </p:cNvGrpSpPr>
              <p:nvPr/>
            </p:nvGrpSpPr>
            <p:grpSpPr bwMode="auto">
              <a:xfrm>
                <a:off x="518" y="4992"/>
                <a:ext cx="806" cy="384"/>
                <a:chOff x="518" y="4992"/>
                <a:chExt cx="806" cy="384"/>
              </a:xfrm>
            </p:grpSpPr>
            <p:sp>
              <p:nvSpPr>
                <p:cNvPr id="140446" name="Rectangle 158"/>
                <p:cNvSpPr>
                  <a:spLocks noChangeArrowheads="1"/>
                </p:cNvSpPr>
                <p:nvPr/>
              </p:nvSpPr>
              <p:spPr bwMode="auto">
                <a:xfrm>
                  <a:off x="561" y="4992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8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47" name="Rectangle 159"/>
                <p:cNvSpPr>
                  <a:spLocks noChangeArrowheads="1"/>
                </p:cNvSpPr>
                <p:nvPr/>
              </p:nvSpPr>
              <p:spPr bwMode="auto">
                <a:xfrm>
                  <a:off x="518" y="4992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48" name="Group 160"/>
              <p:cNvGrpSpPr>
                <a:grpSpLocks/>
              </p:cNvGrpSpPr>
              <p:nvPr/>
            </p:nvGrpSpPr>
            <p:grpSpPr bwMode="auto">
              <a:xfrm>
                <a:off x="1324" y="4992"/>
                <a:ext cx="806" cy="384"/>
                <a:chOff x="1324" y="4992"/>
                <a:chExt cx="806" cy="384"/>
              </a:xfrm>
            </p:grpSpPr>
            <p:sp>
              <p:nvSpPr>
                <p:cNvPr id="140449" name="Rectangle 161"/>
                <p:cNvSpPr>
                  <a:spLocks noChangeArrowheads="1"/>
                </p:cNvSpPr>
                <p:nvPr/>
              </p:nvSpPr>
              <p:spPr bwMode="auto">
                <a:xfrm>
                  <a:off x="1367" y="4992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(*^(-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50" name="Rectangle 162"/>
                <p:cNvSpPr>
                  <a:spLocks noChangeArrowheads="1"/>
                </p:cNvSpPr>
                <p:nvPr/>
              </p:nvSpPr>
              <p:spPr bwMode="auto">
                <a:xfrm>
                  <a:off x="1324" y="4992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51" name="Group 163"/>
              <p:cNvGrpSpPr>
                <a:grpSpLocks/>
              </p:cNvGrpSpPr>
              <p:nvPr/>
            </p:nvGrpSpPr>
            <p:grpSpPr bwMode="auto">
              <a:xfrm>
                <a:off x="2130" y="4992"/>
                <a:ext cx="1238" cy="384"/>
                <a:chOff x="2130" y="4992"/>
                <a:chExt cx="1238" cy="384"/>
              </a:xfrm>
            </p:grpSpPr>
            <p:sp>
              <p:nvSpPr>
                <p:cNvPr id="140452" name="Rectangle 164"/>
                <p:cNvSpPr>
                  <a:spLocks noChangeArrowheads="1"/>
                </p:cNvSpPr>
                <p:nvPr/>
              </p:nvSpPr>
              <p:spPr bwMode="auto">
                <a:xfrm>
                  <a:off x="2173" y="4992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1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53" name="Rectangle 165"/>
                <p:cNvSpPr>
                  <a:spLocks noChangeArrowheads="1"/>
                </p:cNvSpPr>
                <p:nvPr/>
              </p:nvSpPr>
              <p:spPr bwMode="auto">
                <a:xfrm>
                  <a:off x="2130" y="4992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54" name="Group 166"/>
              <p:cNvGrpSpPr>
                <a:grpSpLocks/>
              </p:cNvGrpSpPr>
              <p:nvPr/>
            </p:nvGrpSpPr>
            <p:grpSpPr bwMode="auto">
              <a:xfrm>
                <a:off x="0" y="5376"/>
                <a:ext cx="518" cy="384"/>
                <a:chOff x="0" y="5376"/>
                <a:chExt cx="518" cy="384"/>
              </a:xfrm>
            </p:grpSpPr>
            <p:sp>
              <p:nvSpPr>
                <p:cNvPr id="140455" name="Rectangle 167"/>
                <p:cNvSpPr>
                  <a:spLocks noChangeArrowheads="1"/>
                </p:cNvSpPr>
                <p:nvPr/>
              </p:nvSpPr>
              <p:spPr bwMode="auto">
                <a:xfrm>
                  <a:off x="43" y="5376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*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56" name="Rectangle 168"/>
                <p:cNvSpPr>
                  <a:spLocks noChangeArrowheads="1"/>
                </p:cNvSpPr>
                <p:nvPr/>
              </p:nvSpPr>
              <p:spPr bwMode="auto">
                <a:xfrm>
                  <a:off x="0" y="5376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57" name="Group 169"/>
              <p:cNvGrpSpPr>
                <a:grpSpLocks/>
              </p:cNvGrpSpPr>
              <p:nvPr/>
            </p:nvGrpSpPr>
            <p:grpSpPr bwMode="auto">
              <a:xfrm>
                <a:off x="518" y="5376"/>
                <a:ext cx="806" cy="384"/>
                <a:chOff x="518" y="5376"/>
                <a:chExt cx="806" cy="384"/>
              </a:xfrm>
            </p:grpSpPr>
            <p:sp>
              <p:nvSpPr>
                <p:cNvPr id="140458" name="Rectangle 170"/>
                <p:cNvSpPr>
                  <a:spLocks noChangeArrowheads="1"/>
                </p:cNvSpPr>
                <p:nvPr/>
              </p:nvSpPr>
              <p:spPr bwMode="auto">
                <a:xfrm>
                  <a:off x="561" y="5376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8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59" name="Rectangle 171"/>
                <p:cNvSpPr>
                  <a:spLocks noChangeArrowheads="1"/>
                </p:cNvSpPr>
                <p:nvPr/>
              </p:nvSpPr>
              <p:spPr bwMode="auto">
                <a:xfrm>
                  <a:off x="518" y="5376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60" name="Group 172"/>
              <p:cNvGrpSpPr>
                <a:grpSpLocks/>
              </p:cNvGrpSpPr>
              <p:nvPr/>
            </p:nvGrpSpPr>
            <p:grpSpPr bwMode="auto">
              <a:xfrm>
                <a:off x="1324" y="5376"/>
                <a:ext cx="806" cy="384"/>
                <a:chOff x="1324" y="5376"/>
                <a:chExt cx="806" cy="384"/>
              </a:xfrm>
            </p:grpSpPr>
            <p:sp>
              <p:nvSpPr>
                <p:cNvPr id="140461" name="Rectangle 173"/>
                <p:cNvSpPr>
                  <a:spLocks noChangeArrowheads="1"/>
                </p:cNvSpPr>
                <p:nvPr/>
              </p:nvSpPr>
              <p:spPr bwMode="auto">
                <a:xfrm>
                  <a:off x="1367" y="5376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(*^(-*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62" name="Rectangle 174"/>
                <p:cNvSpPr>
                  <a:spLocks noChangeArrowheads="1"/>
                </p:cNvSpPr>
                <p:nvPr/>
              </p:nvSpPr>
              <p:spPr bwMode="auto">
                <a:xfrm>
                  <a:off x="1324" y="5376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63" name="Group 175"/>
              <p:cNvGrpSpPr>
                <a:grpSpLocks/>
              </p:cNvGrpSpPr>
              <p:nvPr/>
            </p:nvGrpSpPr>
            <p:grpSpPr bwMode="auto">
              <a:xfrm>
                <a:off x="2130" y="5376"/>
                <a:ext cx="1238" cy="384"/>
                <a:chOff x="2130" y="5376"/>
                <a:chExt cx="1238" cy="384"/>
              </a:xfrm>
            </p:grpSpPr>
            <p:sp>
              <p:nvSpPr>
                <p:cNvPr id="140464" name="Rectangle 176"/>
                <p:cNvSpPr>
                  <a:spLocks noChangeArrowheads="1"/>
                </p:cNvSpPr>
                <p:nvPr/>
              </p:nvSpPr>
              <p:spPr bwMode="auto">
                <a:xfrm>
                  <a:off x="2173" y="5376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*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65" name="Rectangle 177"/>
                <p:cNvSpPr>
                  <a:spLocks noChangeArrowheads="1"/>
                </p:cNvSpPr>
                <p:nvPr/>
              </p:nvSpPr>
              <p:spPr bwMode="auto">
                <a:xfrm>
                  <a:off x="2130" y="5376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66" name="Group 178"/>
              <p:cNvGrpSpPr>
                <a:grpSpLocks/>
              </p:cNvGrpSpPr>
              <p:nvPr/>
            </p:nvGrpSpPr>
            <p:grpSpPr bwMode="auto">
              <a:xfrm>
                <a:off x="0" y="5760"/>
                <a:ext cx="518" cy="384"/>
                <a:chOff x="0" y="5760"/>
                <a:chExt cx="518" cy="384"/>
              </a:xfrm>
            </p:grpSpPr>
            <p:sp>
              <p:nvSpPr>
                <p:cNvPr id="140467" name="Rectangle 179"/>
                <p:cNvSpPr>
                  <a:spLocks noChangeArrowheads="1"/>
                </p:cNvSpPr>
                <p:nvPr/>
              </p:nvSpPr>
              <p:spPr bwMode="auto">
                <a:xfrm>
                  <a:off x="43" y="5760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68" name="Rectangle 180"/>
                <p:cNvSpPr>
                  <a:spLocks noChangeArrowheads="1"/>
                </p:cNvSpPr>
                <p:nvPr/>
              </p:nvSpPr>
              <p:spPr bwMode="auto">
                <a:xfrm>
                  <a:off x="0" y="5760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69" name="Group 181"/>
              <p:cNvGrpSpPr>
                <a:grpSpLocks/>
              </p:cNvGrpSpPr>
              <p:nvPr/>
            </p:nvGrpSpPr>
            <p:grpSpPr bwMode="auto">
              <a:xfrm>
                <a:off x="518" y="5760"/>
                <a:ext cx="806" cy="384"/>
                <a:chOff x="518" y="5760"/>
                <a:chExt cx="806" cy="384"/>
              </a:xfrm>
            </p:grpSpPr>
            <p:sp>
              <p:nvSpPr>
                <p:cNvPr id="140470" name="Rectangle 182"/>
                <p:cNvSpPr>
                  <a:spLocks noChangeArrowheads="1"/>
                </p:cNvSpPr>
                <p:nvPr/>
              </p:nvSpPr>
              <p:spPr bwMode="auto">
                <a:xfrm>
                  <a:off x="561" y="5760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8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1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71" name="Rectangle 183"/>
                <p:cNvSpPr>
                  <a:spLocks noChangeArrowheads="1"/>
                </p:cNvSpPr>
                <p:nvPr/>
              </p:nvSpPr>
              <p:spPr bwMode="auto">
                <a:xfrm>
                  <a:off x="518" y="5760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72" name="Group 184"/>
              <p:cNvGrpSpPr>
                <a:grpSpLocks/>
              </p:cNvGrpSpPr>
              <p:nvPr/>
            </p:nvGrpSpPr>
            <p:grpSpPr bwMode="auto">
              <a:xfrm>
                <a:off x="1324" y="5760"/>
                <a:ext cx="806" cy="384"/>
                <a:chOff x="1324" y="5760"/>
                <a:chExt cx="806" cy="384"/>
              </a:xfrm>
            </p:grpSpPr>
            <p:sp>
              <p:nvSpPr>
                <p:cNvPr id="140473" name="Rectangle 185"/>
                <p:cNvSpPr>
                  <a:spLocks noChangeArrowheads="1"/>
                </p:cNvSpPr>
                <p:nvPr/>
              </p:nvSpPr>
              <p:spPr bwMode="auto">
                <a:xfrm>
                  <a:off x="1367" y="5760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(*^(-*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74" name="Rectangle 186"/>
                <p:cNvSpPr>
                  <a:spLocks noChangeArrowheads="1"/>
                </p:cNvSpPr>
                <p:nvPr/>
              </p:nvSpPr>
              <p:spPr bwMode="auto">
                <a:xfrm>
                  <a:off x="1324" y="5760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75" name="Group 187"/>
              <p:cNvGrpSpPr>
                <a:grpSpLocks/>
              </p:cNvGrpSpPr>
              <p:nvPr/>
            </p:nvGrpSpPr>
            <p:grpSpPr bwMode="auto">
              <a:xfrm>
                <a:off x="2130" y="5760"/>
                <a:ext cx="1238" cy="384"/>
                <a:chOff x="2130" y="5760"/>
                <a:chExt cx="1238" cy="384"/>
              </a:xfrm>
            </p:grpSpPr>
            <p:sp>
              <p:nvSpPr>
                <p:cNvPr id="140476" name="Rectangle 188"/>
                <p:cNvSpPr>
                  <a:spLocks noChangeArrowheads="1"/>
                </p:cNvSpPr>
                <p:nvPr/>
              </p:nvSpPr>
              <p:spPr bwMode="auto">
                <a:xfrm>
                  <a:off x="2173" y="5760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77" name="Rectangle 189"/>
                <p:cNvSpPr>
                  <a:spLocks noChangeArrowheads="1"/>
                </p:cNvSpPr>
                <p:nvPr/>
              </p:nvSpPr>
              <p:spPr bwMode="auto">
                <a:xfrm>
                  <a:off x="2130" y="5760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78" name="Group 190"/>
              <p:cNvGrpSpPr>
                <a:grpSpLocks/>
              </p:cNvGrpSpPr>
              <p:nvPr/>
            </p:nvGrpSpPr>
            <p:grpSpPr bwMode="auto">
              <a:xfrm>
                <a:off x="0" y="6144"/>
                <a:ext cx="518" cy="1152"/>
                <a:chOff x="0" y="6144"/>
                <a:chExt cx="518" cy="1152"/>
              </a:xfrm>
            </p:grpSpPr>
            <p:sp>
              <p:nvSpPr>
                <p:cNvPr id="140479" name="Rectangle 191"/>
                <p:cNvSpPr>
                  <a:spLocks noChangeArrowheads="1"/>
                </p:cNvSpPr>
                <p:nvPr/>
              </p:nvSpPr>
              <p:spPr bwMode="auto">
                <a:xfrm>
                  <a:off x="43" y="6144"/>
                  <a:ext cx="432" cy="11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)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80" name="Rectangle 192"/>
                <p:cNvSpPr>
                  <a:spLocks noChangeArrowheads="1"/>
                </p:cNvSpPr>
                <p:nvPr/>
              </p:nvSpPr>
              <p:spPr bwMode="auto">
                <a:xfrm>
                  <a:off x="0" y="6144"/>
                  <a:ext cx="518" cy="115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81" name="Group 193"/>
              <p:cNvGrpSpPr>
                <a:grpSpLocks/>
              </p:cNvGrpSpPr>
              <p:nvPr/>
            </p:nvGrpSpPr>
            <p:grpSpPr bwMode="auto">
              <a:xfrm>
                <a:off x="518" y="6144"/>
                <a:ext cx="806" cy="384"/>
                <a:chOff x="518" y="6144"/>
                <a:chExt cx="806" cy="384"/>
              </a:xfrm>
            </p:grpSpPr>
            <p:sp>
              <p:nvSpPr>
                <p:cNvPr id="140482" name="Rectangle 194"/>
                <p:cNvSpPr>
                  <a:spLocks noChangeArrowheads="1"/>
                </p:cNvSpPr>
                <p:nvPr/>
              </p:nvSpPr>
              <p:spPr bwMode="auto">
                <a:xfrm>
                  <a:off x="561" y="6144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8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83" name="Rectangle 195"/>
                <p:cNvSpPr>
                  <a:spLocks noChangeArrowheads="1"/>
                </p:cNvSpPr>
                <p:nvPr/>
              </p:nvSpPr>
              <p:spPr bwMode="auto">
                <a:xfrm>
                  <a:off x="518" y="6144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84" name="Group 196"/>
              <p:cNvGrpSpPr>
                <a:grpSpLocks/>
              </p:cNvGrpSpPr>
              <p:nvPr/>
            </p:nvGrpSpPr>
            <p:grpSpPr bwMode="auto">
              <a:xfrm>
                <a:off x="1324" y="6144"/>
                <a:ext cx="806" cy="384"/>
                <a:chOff x="1324" y="6144"/>
                <a:chExt cx="806" cy="384"/>
              </a:xfrm>
            </p:grpSpPr>
            <p:sp>
              <p:nvSpPr>
                <p:cNvPr id="140485" name="Rectangle 197"/>
                <p:cNvSpPr>
                  <a:spLocks noChangeArrowheads="1"/>
                </p:cNvSpPr>
                <p:nvPr/>
              </p:nvSpPr>
              <p:spPr bwMode="auto">
                <a:xfrm>
                  <a:off x="1367" y="6144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(*^(-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86" name="Rectangle 198"/>
                <p:cNvSpPr>
                  <a:spLocks noChangeArrowheads="1"/>
                </p:cNvSpPr>
                <p:nvPr/>
              </p:nvSpPr>
              <p:spPr bwMode="auto">
                <a:xfrm>
                  <a:off x="1324" y="6144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87" name="Group 199"/>
              <p:cNvGrpSpPr>
                <a:grpSpLocks/>
              </p:cNvGrpSpPr>
              <p:nvPr/>
            </p:nvGrpSpPr>
            <p:grpSpPr bwMode="auto">
              <a:xfrm>
                <a:off x="2130" y="6144"/>
                <a:ext cx="1238" cy="384"/>
                <a:chOff x="2130" y="6144"/>
                <a:chExt cx="1238" cy="384"/>
              </a:xfrm>
            </p:grpSpPr>
            <p:sp>
              <p:nvSpPr>
                <p:cNvPr id="140488" name="Rectangle 200"/>
                <p:cNvSpPr>
                  <a:spLocks noChangeArrowheads="1"/>
                </p:cNvSpPr>
                <p:nvPr/>
              </p:nvSpPr>
              <p:spPr bwMode="auto">
                <a:xfrm>
                  <a:off x="2173" y="6144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做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1*3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，结果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89" name="Rectangle 201"/>
                <p:cNvSpPr>
                  <a:spLocks noChangeArrowheads="1"/>
                </p:cNvSpPr>
                <p:nvPr/>
              </p:nvSpPr>
              <p:spPr bwMode="auto">
                <a:xfrm>
                  <a:off x="2130" y="6144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90" name="Group 202"/>
              <p:cNvGrpSpPr>
                <a:grpSpLocks/>
              </p:cNvGrpSpPr>
              <p:nvPr/>
            </p:nvGrpSpPr>
            <p:grpSpPr bwMode="auto">
              <a:xfrm>
                <a:off x="518" y="6528"/>
                <a:ext cx="806" cy="384"/>
                <a:chOff x="518" y="6528"/>
                <a:chExt cx="806" cy="384"/>
              </a:xfrm>
            </p:grpSpPr>
            <p:sp>
              <p:nvSpPr>
                <p:cNvPr id="140491" name="Rectangle 203"/>
                <p:cNvSpPr>
                  <a:spLocks noChangeArrowheads="1"/>
                </p:cNvSpPr>
                <p:nvPr/>
              </p:nvSpPr>
              <p:spPr bwMode="auto">
                <a:xfrm>
                  <a:off x="561" y="6528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5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92" name="Rectangle 204"/>
                <p:cNvSpPr>
                  <a:spLocks noChangeArrowheads="1"/>
                </p:cNvSpPr>
                <p:nvPr/>
              </p:nvSpPr>
              <p:spPr bwMode="auto">
                <a:xfrm>
                  <a:off x="518" y="6528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93" name="Group 205"/>
              <p:cNvGrpSpPr>
                <a:grpSpLocks/>
              </p:cNvGrpSpPr>
              <p:nvPr/>
            </p:nvGrpSpPr>
            <p:grpSpPr bwMode="auto">
              <a:xfrm>
                <a:off x="1324" y="6528"/>
                <a:ext cx="806" cy="384"/>
                <a:chOff x="1324" y="6528"/>
                <a:chExt cx="806" cy="384"/>
              </a:xfrm>
            </p:grpSpPr>
            <p:sp>
              <p:nvSpPr>
                <p:cNvPr id="140494" name="Rectangle 206"/>
                <p:cNvSpPr>
                  <a:spLocks noChangeArrowheads="1"/>
                </p:cNvSpPr>
                <p:nvPr/>
              </p:nvSpPr>
              <p:spPr bwMode="auto">
                <a:xfrm>
                  <a:off x="1367" y="6528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(*^(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95" name="Rectangle 207"/>
                <p:cNvSpPr>
                  <a:spLocks noChangeArrowheads="1"/>
                </p:cNvSpPr>
                <p:nvPr/>
              </p:nvSpPr>
              <p:spPr bwMode="auto">
                <a:xfrm>
                  <a:off x="1324" y="6528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96" name="Group 208"/>
              <p:cNvGrpSpPr>
                <a:grpSpLocks/>
              </p:cNvGrpSpPr>
              <p:nvPr/>
            </p:nvGrpSpPr>
            <p:grpSpPr bwMode="auto">
              <a:xfrm>
                <a:off x="2130" y="6528"/>
                <a:ext cx="1238" cy="384"/>
                <a:chOff x="2130" y="6528"/>
                <a:chExt cx="1238" cy="384"/>
              </a:xfrm>
            </p:grpSpPr>
            <p:sp>
              <p:nvSpPr>
                <p:cNvPr id="140497" name="Rectangle 209"/>
                <p:cNvSpPr>
                  <a:spLocks noChangeArrowheads="1"/>
                </p:cNvSpPr>
                <p:nvPr/>
              </p:nvSpPr>
              <p:spPr bwMode="auto">
                <a:xfrm>
                  <a:off x="2173" y="6528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做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8-3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，结果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5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498" name="Rectangle 210"/>
                <p:cNvSpPr>
                  <a:spLocks noChangeArrowheads="1"/>
                </p:cNvSpPr>
                <p:nvPr/>
              </p:nvSpPr>
              <p:spPr bwMode="auto">
                <a:xfrm>
                  <a:off x="2130" y="6528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499" name="Group 211"/>
              <p:cNvGrpSpPr>
                <a:grpSpLocks/>
              </p:cNvGrpSpPr>
              <p:nvPr/>
            </p:nvGrpSpPr>
            <p:grpSpPr bwMode="auto">
              <a:xfrm>
                <a:off x="518" y="6912"/>
                <a:ext cx="806" cy="384"/>
                <a:chOff x="518" y="6912"/>
                <a:chExt cx="806" cy="384"/>
              </a:xfrm>
            </p:grpSpPr>
            <p:sp>
              <p:nvSpPr>
                <p:cNvPr id="140500" name="Rectangle 212"/>
                <p:cNvSpPr>
                  <a:spLocks noChangeArrowheads="1"/>
                </p:cNvSpPr>
                <p:nvPr/>
              </p:nvSpPr>
              <p:spPr bwMode="auto">
                <a:xfrm>
                  <a:off x="561" y="6912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5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501" name="Rectangle 213"/>
                <p:cNvSpPr>
                  <a:spLocks noChangeArrowheads="1"/>
                </p:cNvSpPr>
                <p:nvPr/>
              </p:nvSpPr>
              <p:spPr bwMode="auto">
                <a:xfrm>
                  <a:off x="518" y="6912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02" name="Group 214"/>
              <p:cNvGrpSpPr>
                <a:grpSpLocks/>
              </p:cNvGrpSpPr>
              <p:nvPr/>
            </p:nvGrpSpPr>
            <p:grpSpPr bwMode="auto">
              <a:xfrm>
                <a:off x="1324" y="6912"/>
                <a:ext cx="806" cy="384"/>
                <a:chOff x="1324" y="6912"/>
                <a:chExt cx="806" cy="384"/>
              </a:xfrm>
            </p:grpSpPr>
            <p:sp>
              <p:nvSpPr>
                <p:cNvPr id="140503" name="Rectangle 215"/>
                <p:cNvSpPr>
                  <a:spLocks noChangeArrowheads="1"/>
                </p:cNvSpPr>
                <p:nvPr/>
              </p:nvSpPr>
              <p:spPr bwMode="auto">
                <a:xfrm>
                  <a:off x="1367" y="6912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(*^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504" name="Rectangle 216"/>
                <p:cNvSpPr>
                  <a:spLocks noChangeArrowheads="1"/>
                </p:cNvSpPr>
                <p:nvPr/>
              </p:nvSpPr>
              <p:spPr bwMode="auto">
                <a:xfrm>
                  <a:off x="1324" y="6912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05" name="Group 217"/>
              <p:cNvGrpSpPr>
                <a:grpSpLocks/>
              </p:cNvGrpSpPr>
              <p:nvPr/>
            </p:nvGrpSpPr>
            <p:grpSpPr bwMode="auto">
              <a:xfrm>
                <a:off x="2130" y="6912"/>
                <a:ext cx="1238" cy="384"/>
                <a:chOff x="2130" y="6912"/>
                <a:chExt cx="1238" cy="384"/>
              </a:xfrm>
            </p:grpSpPr>
            <p:sp>
              <p:nvSpPr>
                <p:cNvPr id="140506" name="Rectangle 218"/>
                <p:cNvSpPr>
                  <a:spLocks noChangeArrowheads="1"/>
                </p:cNvSpPr>
                <p:nvPr/>
              </p:nvSpPr>
              <p:spPr bwMode="auto">
                <a:xfrm>
                  <a:off x="2173" y="6912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 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出栈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507" name="Rectangle 219"/>
                <p:cNvSpPr>
                  <a:spLocks noChangeArrowheads="1"/>
                </p:cNvSpPr>
                <p:nvPr/>
              </p:nvSpPr>
              <p:spPr bwMode="auto">
                <a:xfrm>
                  <a:off x="2130" y="6912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08" name="Group 220"/>
              <p:cNvGrpSpPr>
                <a:grpSpLocks/>
              </p:cNvGrpSpPr>
              <p:nvPr/>
            </p:nvGrpSpPr>
            <p:grpSpPr bwMode="auto">
              <a:xfrm>
                <a:off x="0" y="7296"/>
                <a:ext cx="518" cy="1152"/>
                <a:chOff x="0" y="7296"/>
                <a:chExt cx="518" cy="1152"/>
              </a:xfrm>
            </p:grpSpPr>
            <p:sp>
              <p:nvSpPr>
                <p:cNvPr id="140509" name="Rectangle 221"/>
                <p:cNvSpPr>
                  <a:spLocks noChangeArrowheads="1"/>
                </p:cNvSpPr>
                <p:nvPr/>
              </p:nvSpPr>
              <p:spPr bwMode="auto">
                <a:xfrm>
                  <a:off x="43" y="7296"/>
                  <a:ext cx="432" cy="11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-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510" name="Rectangle 222"/>
                <p:cNvSpPr>
                  <a:spLocks noChangeArrowheads="1"/>
                </p:cNvSpPr>
                <p:nvPr/>
              </p:nvSpPr>
              <p:spPr bwMode="auto">
                <a:xfrm>
                  <a:off x="0" y="7296"/>
                  <a:ext cx="518" cy="115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11" name="Group 223"/>
              <p:cNvGrpSpPr>
                <a:grpSpLocks/>
              </p:cNvGrpSpPr>
              <p:nvPr/>
            </p:nvGrpSpPr>
            <p:grpSpPr bwMode="auto">
              <a:xfrm>
                <a:off x="518" y="7296"/>
                <a:ext cx="806" cy="384"/>
                <a:chOff x="518" y="7296"/>
                <a:chExt cx="806" cy="384"/>
              </a:xfrm>
            </p:grpSpPr>
            <p:sp>
              <p:nvSpPr>
                <p:cNvPr id="140512" name="Rectangle 224"/>
                <p:cNvSpPr>
                  <a:spLocks noChangeArrowheads="1"/>
                </p:cNvSpPr>
                <p:nvPr/>
              </p:nvSpPr>
              <p:spPr bwMode="auto">
                <a:xfrm>
                  <a:off x="561" y="7296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32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513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8" y="7296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14" name="Group 226"/>
              <p:cNvGrpSpPr>
                <a:grpSpLocks/>
              </p:cNvGrpSpPr>
              <p:nvPr/>
            </p:nvGrpSpPr>
            <p:grpSpPr bwMode="auto">
              <a:xfrm>
                <a:off x="1324" y="7296"/>
                <a:ext cx="806" cy="384"/>
                <a:chOff x="1324" y="7296"/>
                <a:chExt cx="806" cy="384"/>
              </a:xfrm>
            </p:grpSpPr>
            <p:sp>
              <p:nvSpPr>
                <p:cNvPr id="140515" name="Rectangle 227"/>
                <p:cNvSpPr>
                  <a:spLocks noChangeArrowheads="1"/>
                </p:cNvSpPr>
                <p:nvPr/>
              </p:nvSpPr>
              <p:spPr bwMode="auto">
                <a:xfrm>
                  <a:off x="1367" y="7296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(*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516" name="Rectangle 228"/>
                <p:cNvSpPr>
                  <a:spLocks noChangeArrowheads="1"/>
                </p:cNvSpPr>
                <p:nvPr/>
              </p:nvSpPr>
              <p:spPr bwMode="auto">
                <a:xfrm>
                  <a:off x="1324" y="7296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17" name="Group 229"/>
              <p:cNvGrpSpPr>
                <a:grpSpLocks/>
              </p:cNvGrpSpPr>
              <p:nvPr/>
            </p:nvGrpSpPr>
            <p:grpSpPr bwMode="auto">
              <a:xfrm>
                <a:off x="2130" y="7296"/>
                <a:ext cx="1238" cy="384"/>
                <a:chOff x="2130" y="7296"/>
                <a:chExt cx="1238" cy="384"/>
              </a:xfrm>
            </p:grpSpPr>
            <p:sp>
              <p:nvSpPr>
                <p:cNvPr id="140518" name="Rectangle 230"/>
                <p:cNvSpPr>
                  <a:spLocks noChangeArrowheads="1"/>
                </p:cNvSpPr>
                <p:nvPr/>
              </p:nvSpPr>
              <p:spPr bwMode="auto">
                <a:xfrm>
                  <a:off x="2173" y="7296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做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2^5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，结果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32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519" name="Rectangle 231"/>
                <p:cNvSpPr>
                  <a:spLocks noChangeArrowheads="1"/>
                </p:cNvSpPr>
                <p:nvPr/>
              </p:nvSpPr>
              <p:spPr bwMode="auto">
                <a:xfrm>
                  <a:off x="2130" y="7296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20" name="Group 232"/>
              <p:cNvGrpSpPr>
                <a:grpSpLocks/>
              </p:cNvGrpSpPr>
              <p:nvPr/>
            </p:nvGrpSpPr>
            <p:grpSpPr bwMode="auto">
              <a:xfrm>
                <a:off x="518" y="7680"/>
                <a:ext cx="806" cy="384"/>
                <a:chOff x="518" y="7680"/>
                <a:chExt cx="806" cy="384"/>
              </a:xfrm>
            </p:grpSpPr>
            <p:sp>
              <p:nvSpPr>
                <p:cNvPr id="140521" name="Rectangle 233"/>
                <p:cNvSpPr>
                  <a:spLocks noChangeArrowheads="1"/>
                </p:cNvSpPr>
                <p:nvPr/>
              </p:nvSpPr>
              <p:spPr bwMode="auto">
                <a:xfrm>
                  <a:off x="561" y="7680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96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522" name="Rectangle 234"/>
                <p:cNvSpPr>
                  <a:spLocks noChangeArrowheads="1"/>
                </p:cNvSpPr>
                <p:nvPr/>
              </p:nvSpPr>
              <p:spPr bwMode="auto">
                <a:xfrm>
                  <a:off x="518" y="7680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23" name="Group 235"/>
              <p:cNvGrpSpPr>
                <a:grpSpLocks/>
              </p:cNvGrpSpPr>
              <p:nvPr/>
            </p:nvGrpSpPr>
            <p:grpSpPr bwMode="auto">
              <a:xfrm>
                <a:off x="1324" y="7680"/>
                <a:ext cx="806" cy="384"/>
                <a:chOff x="1324" y="7680"/>
                <a:chExt cx="806" cy="384"/>
              </a:xfrm>
            </p:grpSpPr>
            <p:sp>
              <p:nvSpPr>
                <p:cNvPr id="140524" name="Rectangle 236"/>
                <p:cNvSpPr>
                  <a:spLocks noChangeArrowheads="1"/>
                </p:cNvSpPr>
                <p:nvPr/>
              </p:nvSpPr>
              <p:spPr bwMode="auto">
                <a:xfrm>
                  <a:off x="1367" y="7680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525" name="Rectangle 237"/>
                <p:cNvSpPr>
                  <a:spLocks noChangeArrowheads="1"/>
                </p:cNvSpPr>
                <p:nvPr/>
              </p:nvSpPr>
              <p:spPr bwMode="auto">
                <a:xfrm>
                  <a:off x="1324" y="7680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26" name="Group 238"/>
              <p:cNvGrpSpPr>
                <a:grpSpLocks/>
              </p:cNvGrpSpPr>
              <p:nvPr/>
            </p:nvGrpSpPr>
            <p:grpSpPr bwMode="auto">
              <a:xfrm>
                <a:off x="2130" y="7680"/>
                <a:ext cx="1238" cy="384"/>
                <a:chOff x="2130" y="7680"/>
                <a:chExt cx="1238" cy="384"/>
              </a:xfrm>
            </p:grpSpPr>
            <p:sp>
              <p:nvSpPr>
                <p:cNvPr id="140527" name="Rectangle 239"/>
                <p:cNvSpPr>
                  <a:spLocks noChangeArrowheads="1"/>
                </p:cNvSpPr>
                <p:nvPr/>
              </p:nvSpPr>
              <p:spPr bwMode="auto">
                <a:xfrm>
                  <a:off x="2173" y="7680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做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3*32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，结果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96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528" name="Rectangle 240"/>
                <p:cNvSpPr>
                  <a:spLocks noChangeArrowheads="1"/>
                </p:cNvSpPr>
                <p:nvPr/>
              </p:nvSpPr>
              <p:spPr bwMode="auto">
                <a:xfrm>
                  <a:off x="2130" y="7680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29" name="Group 241"/>
              <p:cNvGrpSpPr>
                <a:grpSpLocks/>
              </p:cNvGrpSpPr>
              <p:nvPr/>
            </p:nvGrpSpPr>
            <p:grpSpPr bwMode="auto">
              <a:xfrm>
                <a:off x="518" y="8064"/>
                <a:ext cx="806" cy="384"/>
                <a:chOff x="518" y="8064"/>
                <a:chExt cx="806" cy="384"/>
              </a:xfrm>
            </p:grpSpPr>
            <p:sp>
              <p:nvSpPr>
                <p:cNvPr id="140530" name="Rectangle 242"/>
                <p:cNvSpPr>
                  <a:spLocks noChangeArrowheads="1"/>
                </p:cNvSpPr>
                <p:nvPr/>
              </p:nvSpPr>
              <p:spPr bwMode="auto">
                <a:xfrm>
                  <a:off x="561" y="8064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96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531" name="Rectangle 243"/>
                <p:cNvSpPr>
                  <a:spLocks noChangeArrowheads="1"/>
                </p:cNvSpPr>
                <p:nvPr/>
              </p:nvSpPr>
              <p:spPr bwMode="auto">
                <a:xfrm>
                  <a:off x="518" y="8064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32" name="Group 244"/>
              <p:cNvGrpSpPr>
                <a:grpSpLocks/>
              </p:cNvGrpSpPr>
              <p:nvPr/>
            </p:nvGrpSpPr>
            <p:grpSpPr bwMode="auto">
              <a:xfrm>
                <a:off x="1324" y="8064"/>
                <a:ext cx="806" cy="384"/>
                <a:chOff x="1324" y="8064"/>
                <a:chExt cx="806" cy="384"/>
              </a:xfrm>
            </p:grpSpPr>
            <p:sp>
              <p:nvSpPr>
                <p:cNvPr id="140533" name="Rectangle 245"/>
                <p:cNvSpPr>
                  <a:spLocks noChangeArrowheads="1"/>
                </p:cNvSpPr>
                <p:nvPr/>
              </p:nvSpPr>
              <p:spPr bwMode="auto">
                <a:xfrm>
                  <a:off x="1367" y="8064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(-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534" name="Rectangle 246"/>
                <p:cNvSpPr>
                  <a:spLocks noChangeArrowheads="1"/>
                </p:cNvSpPr>
                <p:nvPr/>
              </p:nvSpPr>
              <p:spPr bwMode="auto">
                <a:xfrm>
                  <a:off x="1324" y="8064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35" name="Group 247"/>
              <p:cNvGrpSpPr>
                <a:grpSpLocks/>
              </p:cNvGrpSpPr>
              <p:nvPr/>
            </p:nvGrpSpPr>
            <p:grpSpPr bwMode="auto">
              <a:xfrm>
                <a:off x="2130" y="8064"/>
                <a:ext cx="1238" cy="384"/>
                <a:chOff x="2130" y="8064"/>
                <a:chExt cx="1238" cy="384"/>
              </a:xfrm>
            </p:grpSpPr>
            <p:sp>
              <p:nvSpPr>
                <p:cNvPr id="140536" name="Rectangle 248"/>
                <p:cNvSpPr>
                  <a:spLocks noChangeArrowheads="1"/>
                </p:cNvSpPr>
                <p:nvPr/>
              </p:nvSpPr>
              <p:spPr bwMode="auto">
                <a:xfrm>
                  <a:off x="2173" y="8064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-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537" name="Rectangle 249"/>
                <p:cNvSpPr>
                  <a:spLocks noChangeArrowheads="1"/>
                </p:cNvSpPr>
                <p:nvPr/>
              </p:nvSpPr>
              <p:spPr bwMode="auto">
                <a:xfrm>
                  <a:off x="2130" y="8064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38" name="Group 250"/>
              <p:cNvGrpSpPr>
                <a:grpSpLocks/>
              </p:cNvGrpSpPr>
              <p:nvPr/>
            </p:nvGrpSpPr>
            <p:grpSpPr bwMode="auto">
              <a:xfrm>
                <a:off x="0" y="8448"/>
                <a:ext cx="518" cy="384"/>
                <a:chOff x="0" y="8448"/>
                <a:chExt cx="518" cy="384"/>
              </a:xfrm>
            </p:grpSpPr>
            <p:sp>
              <p:nvSpPr>
                <p:cNvPr id="140539" name="Rectangle 251"/>
                <p:cNvSpPr>
                  <a:spLocks noChangeArrowheads="1"/>
                </p:cNvSpPr>
                <p:nvPr/>
              </p:nvSpPr>
              <p:spPr bwMode="auto">
                <a:xfrm>
                  <a:off x="43" y="8448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5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540" name="Rectangle 252"/>
                <p:cNvSpPr>
                  <a:spLocks noChangeArrowheads="1"/>
                </p:cNvSpPr>
                <p:nvPr/>
              </p:nvSpPr>
              <p:spPr bwMode="auto">
                <a:xfrm>
                  <a:off x="0" y="8448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41" name="Group 253"/>
              <p:cNvGrpSpPr>
                <a:grpSpLocks/>
              </p:cNvGrpSpPr>
              <p:nvPr/>
            </p:nvGrpSpPr>
            <p:grpSpPr bwMode="auto">
              <a:xfrm>
                <a:off x="518" y="8448"/>
                <a:ext cx="806" cy="384"/>
                <a:chOff x="518" y="8448"/>
                <a:chExt cx="806" cy="384"/>
              </a:xfrm>
            </p:grpSpPr>
            <p:sp>
              <p:nvSpPr>
                <p:cNvPr id="140542" name="Rectangle 254"/>
                <p:cNvSpPr>
                  <a:spLocks noChangeArrowheads="1"/>
                </p:cNvSpPr>
                <p:nvPr/>
              </p:nvSpPr>
              <p:spPr bwMode="auto">
                <a:xfrm>
                  <a:off x="561" y="8448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96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5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543" name="Rectangle 255"/>
                <p:cNvSpPr>
                  <a:spLocks noChangeArrowheads="1"/>
                </p:cNvSpPr>
                <p:nvPr/>
              </p:nvSpPr>
              <p:spPr bwMode="auto">
                <a:xfrm>
                  <a:off x="518" y="8448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44" name="Group 256"/>
              <p:cNvGrpSpPr>
                <a:grpSpLocks/>
              </p:cNvGrpSpPr>
              <p:nvPr/>
            </p:nvGrpSpPr>
            <p:grpSpPr bwMode="auto">
              <a:xfrm>
                <a:off x="1324" y="8448"/>
                <a:ext cx="806" cy="384"/>
                <a:chOff x="1324" y="8448"/>
                <a:chExt cx="806" cy="384"/>
              </a:xfrm>
            </p:grpSpPr>
            <p:sp>
              <p:nvSpPr>
                <p:cNvPr id="140545" name="Rectangle 257"/>
                <p:cNvSpPr>
                  <a:spLocks noChangeArrowheads="1"/>
                </p:cNvSpPr>
                <p:nvPr/>
              </p:nvSpPr>
              <p:spPr bwMode="auto">
                <a:xfrm>
                  <a:off x="1367" y="8448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(-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546" name="Rectangle 258"/>
                <p:cNvSpPr>
                  <a:spLocks noChangeArrowheads="1"/>
                </p:cNvSpPr>
                <p:nvPr/>
              </p:nvSpPr>
              <p:spPr bwMode="auto">
                <a:xfrm>
                  <a:off x="1324" y="8448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47" name="Group 259"/>
              <p:cNvGrpSpPr>
                <a:grpSpLocks/>
              </p:cNvGrpSpPr>
              <p:nvPr/>
            </p:nvGrpSpPr>
            <p:grpSpPr bwMode="auto">
              <a:xfrm>
                <a:off x="2130" y="8448"/>
                <a:ext cx="1238" cy="384"/>
                <a:chOff x="2130" y="8448"/>
                <a:chExt cx="1238" cy="384"/>
              </a:xfrm>
            </p:grpSpPr>
            <p:sp>
              <p:nvSpPr>
                <p:cNvPr id="140548" name="Rectangle 260"/>
                <p:cNvSpPr>
                  <a:spLocks noChangeArrowheads="1"/>
                </p:cNvSpPr>
                <p:nvPr/>
              </p:nvSpPr>
              <p:spPr bwMode="auto">
                <a:xfrm>
                  <a:off x="2173" y="8448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5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549" name="Rectangle 261"/>
                <p:cNvSpPr>
                  <a:spLocks noChangeArrowheads="1"/>
                </p:cNvSpPr>
                <p:nvPr/>
              </p:nvSpPr>
              <p:spPr bwMode="auto">
                <a:xfrm>
                  <a:off x="2130" y="8448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50" name="Group 262"/>
              <p:cNvGrpSpPr>
                <a:grpSpLocks/>
              </p:cNvGrpSpPr>
              <p:nvPr/>
            </p:nvGrpSpPr>
            <p:grpSpPr bwMode="auto">
              <a:xfrm>
                <a:off x="0" y="8832"/>
                <a:ext cx="518" cy="384"/>
                <a:chOff x="0" y="8832"/>
                <a:chExt cx="518" cy="384"/>
              </a:xfrm>
            </p:grpSpPr>
            <p:sp>
              <p:nvSpPr>
                <p:cNvPr id="140551" name="Rectangle 263"/>
                <p:cNvSpPr>
                  <a:spLocks noChangeArrowheads="1"/>
                </p:cNvSpPr>
                <p:nvPr/>
              </p:nvSpPr>
              <p:spPr bwMode="auto">
                <a:xfrm>
                  <a:off x="43" y="8832"/>
                  <a:ext cx="43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结束符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552" name="Rectangle 264"/>
                <p:cNvSpPr>
                  <a:spLocks noChangeArrowheads="1"/>
                </p:cNvSpPr>
                <p:nvPr/>
              </p:nvSpPr>
              <p:spPr bwMode="auto">
                <a:xfrm>
                  <a:off x="0" y="8832"/>
                  <a:ext cx="51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53" name="Group 265"/>
              <p:cNvGrpSpPr>
                <a:grpSpLocks/>
              </p:cNvGrpSpPr>
              <p:nvPr/>
            </p:nvGrpSpPr>
            <p:grpSpPr bwMode="auto">
              <a:xfrm>
                <a:off x="518" y="8832"/>
                <a:ext cx="806" cy="384"/>
                <a:chOff x="518" y="8832"/>
                <a:chExt cx="806" cy="384"/>
              </a:xfrm>
            </p:grpSpPr>
            <p:sp>
              <p:nvSpPr>
                <p:cNvPr id="140554" name="Rectangle 266"/>
                <p:cNvSpPr>
                  <a:spLocks noChangeArrowheads="1"/>
                </p:cNvSpPr>
                <p:nvPr/>
              </p:nvSpPr>
              <p:spPr bwMode="auto">
                <a:xfrm>
                  <a:off x="561" y="8832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91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555" name="Rectangle 267"/>
                <p:cNvSpPr>
                  <a:spLocks noChangeArrowheads="1"/>
                </p:cNvSpPr>
                <p:nvPr/>
              </p:nvSpPr>
              <p:spPr bwMode="auto">
                <a:xfrm>
                  <a:off x="518" y="8832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56" name="Group 268"/>
              <p:cNvGrpSpPr>
                <a:grpSpLocks/>
              </p:cNvGrpSpPr>
              <p:nvPr/>
            </p:nvGrpSpPr>
            <p:grpSpPr bwMode="auto">
              <a:xfrm>
                <a:off x="1324" y="8832"/>
                <a:ext cx="806" cy="384"/>
                <a:chOff x="1324" y="8832"/>
                <a:chExt cx="806" cy="384"/>
              </a:xfrm>
            </p:grpSpPr>
            <p:sp>
              <p:nvSpPr>
                <p:cNvPr id="140557" name="Rectangle 269"/>
                <p:cNvSpPr>
                  <a:spLocks noChangeArrowheads="1"/>
                </p:cNvSpPr>
                <p:nvPr/>
              </p:nvSpPr>
              <p:spPr bwMode="auto">
                <a:xfrm>
                  <a:off x="1367" y="8832"/>
                  <a:ext cx="720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(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558" name="Rectangle 270"/>
                <p:cNvSpPr>
                  <a:spLocks noChangeArrowheads="1"/>
                </p:cNvSpPr>
                <p:nvPr/>
              </p:nvSpPr>
              <p:spPr bwMode="auto">
                <a:xfrm>
                  <a:off x="1324" y="8832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0559" name="Group 271"/>
              <p:cNvGrpSpPr>
                <a:grpSpLocks/>
              </p:cNvGrpSpPr>
              <p:nvPr/>
            </p:nvGrpSpPr>
            <p:grpSpPr bwMode="auto">
              <a:xfrm>
                <a:off x="2130" y="8832"/>
                <a:ext cx="1238" cy="384"/>
                <a:chOff x="2130" y="8832"/>
                <a:chExt cx="1238" cy="384"/>
              </a:xfrm>
            </p:grpSpPr>
            <p:sp>
              <p:nvSpPr>
                <p:cNvPr id="140560" name="Rectangle 272"/>
                <p:cNvSpPr>
                  <a:spLocks noChangeArrowheads="1"/>
                </p:cNvSpPr>
                <p:nvPr/>
              </p:nvSpPr>
              <p:spPr bwMode="auto">
                <a:xfrm>
                  <a:off x="2173" y="8832"/>
                  <a:ext cx="115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做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96-5, 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结果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91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s1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0561" name="Rectangle 273"/>
                <p:cNvSpPr>
                  <a:spLocks noChangeArrowheads="1"/>
                </p:cNvSpPr>
                <p:nvPr/>
              </p:nvSpPr>
              <p:spPr bwMode="auto">
                <a:xfrm>
                  <a:off x="2130" y="8832"/>
                  <a:ext cx="123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0562" name="Rectangle 274"/>
            <p:cNvSpPr>
              <a:spLocks noChangeArrowheads="1"/>
            </p:cNvSpPr>
            <p:nvPr/>
          </p:nvSpPr>
          <p:spPr bwMode="auto">
            <a:xfrm>
              <a:off x="-3" y="-3"/>
              <a:ext cx="3374" cy="9222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21927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 smtClean="0"/>
              <a:t>逆波兰表达式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(1-2)*(4+5)</a:t>
            </a:r>
            <a:r>
              <a:rPr lang="zh-CN" altLang="en-US" dirty="0" smtClean="0"/>
              <a:t>，用逆波兰表示法：</a:t>
            </a:r>
            <a:r>
              <a:rPr lang="en-US" altLang="zh-CN" dirty="0" smtClean="0"/>
              <a:t>1 2 – 4 5 + </a:t>
            </a:r>
            <a:r>
              <a:rPr lang="zh-CN" altLang="en-US" dirty="0" smtClean="0"/>
              <a:t>*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576704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 smtClean="0"/>
              <a:t>逆波兰表达式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(1-2)*(4+5)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，用逆波兰表示法：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1 2 – 4 5 +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* 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 smtClean="0"/>
              <a:t>数字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进栈，遇到减号运算符则弹出两个元素进行运算并把结果入栈。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39975" y="2797175"/>
          <a:ext cx="1296988" cy="3005136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29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2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1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8675" y="5349875"/>
            <a:ext cx="96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base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50913" y="4581525"/>
            <a:ext cx="720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top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671638" y="4881563"/>
            <a:ext cx="525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793875" y="5654675"/>
            <a:ext cx="4032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011863" y="2798763"/>
          <a:ext cx="1296987" cy="3005136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-1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00563" y="5300663"/>
            <a:ext cx="9652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base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22800" y="4943475"/>
            <a:ext cx="7207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top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343525" y="5268913"/>
            <a:ext cx="5254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465763" y="5632450"/>
            <a:ext cx="4032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3995738" y="4149725"/>
            <a:ext cx="1671637" cy="431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922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 smtClean="0"/>
              <a:t>逆波兰表达式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(1-2)*(4+5)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，用逆波兰表示法：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1 2 – 4 5 +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* 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入栈，遇到加号运算符，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弹出栈，相加后将结果</a:t>
            </a:r>
            <a:r>
              <a:rPr lang="en-US" altLang="zh-CN" dirty="0" smtClean="0"/>
              <a:t>9</a:t>
            </a:r>
            <a:r>
              <a:rPr lang="zh-CN" altLang="en-US" dirty="0" smtClean="0"/>
              <a:t>入栈。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39975" y="2797175"/>
          <a:ext cx="1296988" cy="3005136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29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5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4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-1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8675" y="5349875"/>
            <a:ext cx="96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base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50913" y="4202113"/>
            <a:ext cx="720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top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671638" y="4502150"/>
            <a:ext cx="525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793875" y="5654675"/>
            <a:ext cx="4032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011863" y="2798763"/>
          <a:ext cx="1296987" cy="3005136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9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-1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00563" y="5300663"/>
            <a:ext cx="9652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base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22800" y="4583113"/>
            <a:ext cx="7207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top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343525" y="4908550"/>
            <a:ext cx="5254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465763" y="5632450"/>
            <a:ext cx="4032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3995738" y="4149725"/>
            <a:ext cx="1671637" cy="431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6113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 smtClean="0"/>
              <a:t>逆波兰表达式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(1-2)*(4+5)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，用逆波兰表示法：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1 2 – 4 5 +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* 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 smtClean="0"/>
              <a:t>然后又遇到乘法运算符，将</a:t>
            </a:r>
            <a:r>
              <a:rPr lang="en-US" altLang="zh-CN" dirty="0" smtClean="0"/>
              <a:t>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-1</a:t>
            </a:r>
            <a:r>
              <a:rPr lang="zh-CN" altLang="en-US" dirty="0" smtClean="0"/>
              <a:t>弹出栈进行乘法计算，此时栈空并无数据压栈，</a:t>
            </a:r>
            <a:r>
              <a:rPr lang="en-US" altLang="zh-CN" dirty="0" smtClean="0"/>
              <a:t>-9</a:t>
            </a:r>
            <a:r>
              <a:rPr lang="zh-CN" altLang="en-US" dirty="0" smtClean="0"/>
              <a:t>为最终运算结果！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339975" y="2797175"/>
          <a:ext cx="1296988" cy="3005136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29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9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8000"/>
                          </a:solidFill>
                          <a:latin typeface="时尚中黑简体" pitchFamily="2" charset="-122"/>
                          <a:ea typeface="时尚中黑简体" pitchFamily="2" charset="-122"/>
                        </a:rPr>
                        <a:t>-1</a:t>
                      </a:r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28675" y="5349875"/>
            <a:ext cx="96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base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50913" y="4562475"/>
            <a:ext cx="720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top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671638" y="4862513"/>
            <a:ext cx="5254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793875" y="5654675"/>
            <a:ext cx="4032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011863" y="2798763"/>
          <a:ext cx="1296987" cy="3005136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29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64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rgbClr val="008000"/>
                        </a:solidFill>
                        <a:latin typeface="时尚中黑简体" pitchFamily="2" charset="-122"/>
                        <a:ea typeface="时尚中黑简体" pitchFamily="2" charset="-122"/>
                      </a:endParaRPr>
                    </a:p>
                  </a:txBody>
                  <a:tcPr marL="91500" marR="91500" marT="45719" marB="4571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500563" y="5445125"/>
            <a:ext cx="965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base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622800" y="5159375"/>
            <a:ext cx="7207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en-US" altLang="zh-CN" sz="2800">
                <a:latin typeface="时尚中黑简体" pitchFamily="2" charset="-122"/>
                <a:ea typeface="时尚中黑简体" pitchFamily="2" charset="-122"/>
              </a:rPr>
              <a:t>top</a:t>
            </a:r>
            <a:endParaRPr lang="zh-CN" altLang="en-US" sz="2800">
              <a:latin typeface="时尚中黑简体" pitchFamily="2" charset="-122"/>
              <a:ea typeface="时尚中黑简体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343525" y="5484813"/>
            <a:ext cx="5254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465763" y="5775325"/>
            <a:ext cx="4032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3995738" y="4149725"/>
            <a:ext cx="1671637" cy="43180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534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中缀表达式 </a:t>
            </a:r>
            <a:r>
              <a:rPr lang="en-US" altLang="zh-CN" dirty="0"/>
              <a:t>---&gt; </a:t>
            </a:r>
            <a:r>
              <a:rPr lang="zh-CN" altLang="en-US" dirty="0"/>
              <a:t>逆波兰表达式</a:t>
            </a:r>
          </a:p>
          <a:p>
            <a:pPr marL="0" indent="0">
              <a:buNone/>
            </a:pPr>
            <a:r>
              <a:rPr lang="en-US" altLang="zh-CN" dirty="0" err="1"/>
              <a:t>a+b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a </a:t>
            </a:r>
            <a:r>
              <a:rPr lang="en-US" altLang="zh-CN" dirty="0"/>
              <a:t>b +</a:t>
            </a:r>
          </a:p>
          <a:p>
            <a:pPr marL="0" indent="0">
              <a:buNone/>
            </a:pPr>
            <a:r>
              <a:rPr lang="en-US" altLang="zh-CN" dirty="0"/>
              <a:t>a+(b-c</a:t>
            </a:r>
            <a:r>
              <a:rPr lang="en-US" altLang="zh-CN" dirty="0" smtClean="0"/>
              <a:t>)             a </a:t>
            </a:r>
            <a:r>
              <a:rPr lang="en-US" altLang="zh-CN" dirty="0"/>
              <a:t>b c - +</a:t>
            </a:r>
          </a:p>
          <a:p>
            <a:pPr marL="0" indent="0">
              <a:buNone/>
            </a:pPr>
            <a:r>
              <a:rPr lang="en-US" altLang="zh-CN" dirty="0"/>
              <a:t>a+(b-c)*</a:t>
            </a:r>
            <a:r>
              <a:rPr lang="en-US" altLang="zh-CN" dirty="0" smtClean="0"/>
              <a:t>d         a </a:t>
            </a:r>
            <a:r>
              <a:rPr lang="en-US" altLang="zh-CN" dirty="0"/>
              <a:t>b c - d * +</a:t>
            </a:r>
          </a:p>
          <a:p>
            <a:pPr marL="0" indent="0">
              <a:buNone/>
            </a:pPr>
            <a:r>
              <a:rPr lang="en-US" altLang="zh-CN" dirty="0" err="1"/>
              <a:t>a+d</a:t>
            </a:r>
            <a:r>
              <a:rPr lang="en-US" altLang="zh-CN" dirty="0"/>
              <a:t>*(b-c</a:t>
            </a:r>
            <a:r>
              <a:rPr lang="en-US" altLang="zh-CN" dirty="0" smtClean="0"/>
              <a:t>)         a </a:t>
            </a:r>
            <a:r>
              <a:rPr lang="en-US" altLang="zh-CN" dirty="0"/>
              <a:t>d b c - * +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中缀表达式转换为后缀表达式</a:t>
            </a:r>
          </a:p>
        </p:txBody>
      </p:sp>
      <p:sp>
        <p:nvSpPr>
          <p:cNvPr id="4" name="右箭头 3"/>
          <p:cNvSpPr/>
          <p:nvPr/>
        </p:nvSpPr>
        <p:spPr bwMode="auto">
          <a:xfrm>
            <a:off x="2095330" y="1794587"/>
            <a:ext cx="504056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2104931" y="2348880"/>
            <a:ext cx="504056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2116729" y="2924944"/>
            <a:ext cx="504056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2116729" y="3573016"/>
            <a:ext cx="504056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746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中缀表达式转换为后缀表达式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345488" cy="5278760"/>
          </a:xfrm>
        </p:spPr>
        <p:txBody>
          <a:bodyPr/>
          <a:lstStyle/>
          <a:p>
            <a:r>
              <a:rPr lang="zh-CN" altLang="en-US" dirty="0"/>
              <a:t>在后缀表达式中已考虑了运算符的优先级</a:t>
            </a:r>
            <a:r>
              <a:rPr lang="en-US" altLang="zh-CN" dirty="0"/>
              <a:t>,</a:t>
            </a:r>
            <a:r>
              <a:rPr lang="zh-CN" altLang="en-US" dirty="0"/>
              <a:t>没有括号</a:t>
            </a:r>
            <a:r>
              <a:rPr lang="en-US" altLang="zh-CN" dirty="0"/>
              <a:t>,</a:t>
            </a:r>
            <a:r>
              <a:rPr lang="zh-CN" altLang="en-US" dirty="0"/>
              <a:t>只有操作数和运算符。 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具体做法</a:t>
            </a:r>
            <a:r>
              <a:rPr lang="zh-CN" altLang="en-US" dirty="0"/>
              <a:t>：只使用一个对象栈，当从左向右扫描表达式时，每遇到一个操作数就送入栈中保存，每遇到一个运算符就从栈中取出两个操作数进行当前的计算，然后把结果再入栈，直到整个表达式结束，这时送入栈顶的值就是结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049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89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81884"/>
              </p:ext>
            </p:extLst>
          </p:nvPr>
        </p:nvGraphicFramePr>
        <p:xfrm>
          <a:off x="2195736" y="1172275"/>
          <a:ext cx="5521424" cy="5196840"/>
        </p:xfrm>
        <a:graphic>
          <a:graphicData uri="http://schemas.openxmlformats.org/drawingml/2006/table">
            <a:tbl>
              <a:tblPr/>
              <a:tblGrid>
                <a:gridCol w="966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479"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330A9"/>
                        </a:solidFill>
                        <a:effectLst/>
                        <a:latin typeface="Bookman Old Style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500" b="1" i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对象栈</a:t>
                      </a:r>
                      <a:r>
                        <a:rPr lang="en-US" altLang="zh-CN" sz="2500" b="1" i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500" b="1" i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输出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79"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479"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479"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*(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479"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*(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479"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*(-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479"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*(-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479"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ABC-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479"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ABC-*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479"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ABC-*D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479"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2500" b="1" i="0" baseline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完成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8422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1pPr>
                      <a:lvl2pPr marL="392113" defTabSz="7842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2pPr>
                      <a:lvl3pPr marL="784225" defTabSz="7842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3pPr>
                      <a:lvl4pPr marL="1176338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4pPr>
                      <a:lvl5pPr marL="1566863" defTabSz="78422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5pPr>
                      <a:lvl6pPr marL="20240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6pPr>
                      <a:lvl7pPr marL="24812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7pPr>
                      <a:lvl8pPr marL="29384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8pPr>
                      <a:lvl9pPr marL="3395663" defTabSz="7842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500" b="1" i="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ABC-*D+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2388" name="Text Box 52"/>
          <p:cNvSpPr txBox="1">
            <a:spLocks noChangeArrowheads="1"/>
          </p:cNvSpPr>
          <p:nvPr/>
        </p:nvSpPr>
        <p:spPr bwMode="auto">
          <a:xfrm>
            <a:off x="214457" y="891464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A*(B-C)+D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305800" cy="682648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中缀表达式转换为后缀表达式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76125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【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练习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】</a:t>
            </a:r>
            <a:r>
              <a:rPr lang="zh-CN" altLang="en-US" dirty="0"/>
              <a:t>中缀表达式转换为后缀表达式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345488" cy="5278760"/>
          </a:xfrm>
        </p:spPr>
        <p:txBody>
          <a:bodyPr/>
          <a:lstStyle/>
          <a:p>
            <a:r>
              <a:rPr lang="zh-CN" altLang="en-US" dirty="0" smtClean="0"/>
              <a:t>求</a:t>
            </a:r>
            <a:r>
              <a:rPr lang="en-US" altLang="zh-CN" dirty="0"/>
              <a:t>3*2^</a:t>
            </a:r>
            <a:r>
              <a:rPr lang="zh-CN" altLang="en-US" dirty="0"/>
              <a:t>（</a:t>
            </a:r>
            <a:r>
              <a:rPr lang="en-US" altLang="zh-CN" dirty="0"/>
              <a:t>4+2*2-</a:t>
            </a:r>
            <a:r>
              <a:rPr lang="zh-CN" altLang="en-US" dirty="0"/>
              <a:t>１*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-5 </a:t>
            </a:r>
            <a:r>
              <a:rPr lang="zh-CN" altLang="en-US" dirty="0"/>
              <a:t>的后缀表达式法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26623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560" y="980728"/>
            <a:ext cx="8345488" cy="5278760"/>
          </a:xfrm>
        </p:spPr>
        <p:txBody>
          <a:bodyPr/>
          <a:lstStyle/>
          <a:p>
            <a:r>
              <a:rPr lang="zh-CN" altLang="en-US" sz="2600" dirty="0"/>
              <a:t> 例</a:t>
            </a:r>
            <a:r>
              <a:rPr lang="en-US" altLang="zh-CN" sz="2600" dirty="0"/>
              <a:t>3.3 </a:t>
            </a:r>
            <a:r>
              <a:rPr lang="zh-CN" altLang="en-US" sz="2600" dirty="0"/>
              <a:t>已知一个栈的进栈序列是</a:t>
            </a:r>
            <a:r>
              <a:rPr lang="en-US" altLang="zh-CN" sz="2600" dirty="0"/>
              <a:t>1,2,3,…,n,</a:t>
            </a:r>
            <a:r>
              <a:rPr lang="zh-CN" altLang="en-US" sz="2600" dirty="0"/>
              <a:t>其输出序列是</a:t>
            </a:r>
            <a:r>
              <a:rPr lang="en-US" altLang="zh-CN" sz="2600" dirty="0"/>
              <a:t>p1,p2,…,</a:t>
            </a:r>
            <a:r>
              <a:rPr lang="en-US" altLang="zh-CN" sz="2600" dirty="0" err="1"/>
              <a:t>pn</a:t>
            </a:r>
            <a:r>
              <a:rPr lang="en-US" altLang="zh-CN" sz="2600" dirty="0"/>
              <a:t>,</a:t>
            </a:r>
            <a:r>
              <a:rPr lang="zh-CN" altLang="en-US" sz="2600" dirty="0"/>
              <a:t>若</a:t>
            </a:r>
            <a:r>
              <a:rPr lang="en-US" altLang="zh-CN" sz="2600" dirty="0"/>
              <a:t>p1=n,</a:t>
            </a:r>
            <a:r>
              <a:rPr lang="zh-CN" altLang="en-US" sz="2600" dirty="0"/>
              <a:t>则</a:t>
            </a:r>
            <a:r>
              <a:rPr lang="en-US" altLang="zh-CN" sz="2600" dirty="0"/>
              <a:t>pi</a:t>
            </a:r>
            <a:r>
              <a:rPr lang="zh-CN" altLang="en-US" sz="2600" dirty="0"/>
              <a:t>的值    。</a:t>
            </a:r>
          </a:p>
          <a:p>
            <a:pPr marL="0" indent="0">
              <a:buNone/>
            </a:pPr>
            <a:r>
              <a:rPr lang="zh-CN" altLang="en-US" sz="2600" dirty="0"/>
              <a:t>	</a:t>
            </a:r>
            <a:r>
              <a:rPr lang="en-US" altLang="zh-CN" sz="2500" b="1" dirty="0">
                <a:solidFill>
                  <a:srgbClr val="002060"/>
                </a:solidFill>
                <a:ea typeface="宋体" pitchFamily="2" charset="-122"/>
              </a:rPr>
              <a:t>(A) </a:t>
            </a:r>
            <a:r>
              <a:rPr lang="en-US" altLang="zh-CN" sz="2500" b="1" dirty="0" err="1">
                <a:solidFill>
                  <a:srgbClr val="002060"/>
                </a:solidFill>
                <a:ea typeface="宋体" pitchFamily="2" charset="-122"/>
              </a:rPr>
              <a:t>i</a:t>
            </a:r>
            <a:r>
              <a:rPr lang="en-US" altLang="zh-CN" sz="2500" b="1" dirty="0">
                <a:solidFill>
                  <a:srgbClr val="002060"/>
                </a:solidFill>
                <a:ea typeface="宋体" pitchFamily="2" charset="-122"/>
              </a:rPr>
              <a:t>  		          (B) n-</a:t>
            </a:r>
            <a:r>
              <a:rPr lang="en-US" altLang="zh-CN" sz="2500" b="1" dirty="0" err="1">
                <a:solidFill>
                  <a:srgbClr val="002060"/>
                </a:solidFill>
                <a:ea typeface="宋体" pitchFamily="2" charset="-122"/>
              </a:rPr>
              <a:t>i</a:t>
            </a:r>
            <a:r>
              <a:rPr lang="en-US" altLang="zh-CN" sz="2500" b="1" dirty="0">
                <a:solidFill>
                  <a:srgbClr val="002060"/>
                </a:solidFill>
                <a:ea typeface="宋体" pitchFamily="2" charset="-122"/>
              </a:rPr>
              <a:t>  </a:t>
            </a:r>
          </a:p>
          <a:p>
            <a:pPr marL="0" indent="0">
              <a:buNone/>
            </a:pPr>
            <a:r>
              <a:rPr lang="en-US" altLang="zh-CN" sz="2500" b="1" dirty="0">
                <a:solidFill>
                  <a:srgbClr val="002060"/>
                </a:solidFill>
                <a:ea typeface="宋体" pitchFamily="2" charset="-122"/>
              </a:rPr>
              <a:t>	(C) n-i+1  		(D) </a:t>
            </a:r>
            <a:r>
              <a:rPr lang="zh-CN" altLang="en-US" sz="2500" b="1" dirty="0">
                <a:solidFill>
                  <a:srgbClr val="002060"/>
                </a:solidFill>
                <a:ea typeface="宋体" pitchFamily="2" charset="-122"/>
              </a:rPr>
              <a:t>不确定</a:t>
            </a:r>
            <a:endParaRPr lang="en-US" altLang="zh-CN" sz="2500" b="1" dirty="0">
              <a:solidFill>
                <a:srgbClr val="002060"/>
              </a:solidFill>
              <a:ea typeface="宋体" pitchFamily="2" charset="-122"/>
            </a:endParaRPr>
          </a:p>
          <a:p>
            <a:r>
              <a:rPr lang="zh-CN" altLang="en-US" sz="2600" dirty="0"/>
              <a:t> 答</a:t>
            </a:r>
            <a:r>
              <a:rPr lang="en-US" altLang="zh-CN" sz="2600" dirty="0"/>
              <a:t>:</a:t>
            </a:r>
            <a:r>
              <a:rPr lang="zh-CN" altLang="en-US" sz="2600" dirty="0"/>
              <a:t>当</a:t>
            </a:r>
            <a:r>
              <a:rPr lang="en-US" altLang="zh-CN" sz="2600" dirty="0"/>
              <a:t>p1=n</a:t>
            </a:r>
            <a:r>
              <a:rPr lang="zh-CN" altLang="en-US" sz="2600" dirty="0"/>
              <a:t>时</a:t>
            </a:r>
            <a:r>
              <a:rPr lang="en-US" altLang="zh-CN" sz="2600" dirty="0"/>
              <a:t>,</a:t>
            </a:r>
            <a:r>
              <a:rPr lang="zh-CN" altLang="en-US" sz="2600" dirty="0"/>
              <a:t>输出序列必是</a:t>
            </a:r>
            <a:r>
              <a:rPr lang="en-US" altLang="zh-CN" sz="2600" dirty="0"/>
              <a:t>n,n-1,…,3,2,1,</a:t>
            </a:r>
            <a:r>
              <a:rPr lang="zh-CN" altLang="en-US" sz="2600" dirty="0"/>
              <a:t>则有</a:t>
            </a:r>
            <a:r>
              <a:rPr lang="en-US" altLang="zh-CN" sz="2600" dirty="0"/>
              <a:t>:</a:t>
            </a:r>
          </a:p>
          <a:p>
            <a:pPr marL="0" indent="0">
              <a:buNone/>
            </a:pPr>
            <a:r>
              <a:rPr lang="en-US" altLang="zh-CN" sz="2500" b="1" dirty="0">
                <a:solidFill>
                  <a:srgbClr val="002060"/>
                </a:solidFill>
                <a:ea typeface="宋体" pitchFamily="2" charset="-122"/>
              </a:rPr>
              <a:t>        p2=n-1,</a:t>
            </a:r>
          </a:p>
          <a:p>
            <a:pPr marL="0" indent="0">
              <a:buNone/>
            </a:pPr>
            <a:r>
              <a:rPr lang="en-US" altLang="zh-CN" sz="2500" b="1" dirty="0">
                <a:solidFill>
                  <a:srgbClr val="002060"/>
                </a:solidFill>
                <a:ea typeface="宋体" pitchFamily="2" charset="-122"/>
              </a:rPr>
              <a:t>        p3=n-2,</a:t>
            </a:r>
          </a:p>
          <a:p>
            <a:pPr marL="0" indent="0">
              <a:buNone/>
            </a:pPr>
            <a:r>
              <a:rPr lang="en-US" altLang="zh-CN" sz="2500" b="1" dirty="0">
                <a:solidFill>
                  <a:srgbClr val="002060"/>
                </a:solidFill>
                <a:ea typeface="宋体" pitchFamily="2" charset="-122"/>
              </a:rPr>
              <a:t>        …,</a:t>
            </a:r>
          </a:p>
          <a:p>
            <a:pPr marL="0" indent="0">
              <a:buNone/>
            </a:pPr>
            <a:r>
              <a:rPr lang="en-US" altLang="zh-CN" sz="2500" b="1" dirty="0">
                <a:solidFill>
                  <a:srgbClr val="002060"/>
                </a:solidFill>
                <a:ea typeface="宋体" pitchFamily="2" charset="-122"/>
              </a:rPr>
              <a:t>        </a:t>
            </a:r>
            <a:r>
              <a:rPr lang="en-US" altLang="zh-CN" sz="2500" b="1" dirty="0" err="1">
                <a:solidFill>
                  <a:srgbClr val="002060"/>
                </a:solidFill>
                <a:ea typeface="宋体" pitchFamily="2" charset="-122"/>
              </a:rPr>
              <a:t>pn</a:t>
            </a:r>
            <a:r>
              <a:rPr lang="en-US" altLang="zh-CN" sz="2500" b="1" dirty="0">
                <a:solidFill>
                  <a:srgbClr val="002060"/>
                </a:solidFill>
                <a:ea typeface="宋体" pitchFamily="2" charset="-122"/>
              </a:rPr>
              <a:t>=1</a:t>
            </a:r>
          </a:p>
          <a:p>
            <a:pPr marL="0" indent="0">
              <a:buNone/>
            </a:pPr>
            <a:r>
              <a:rPr lang="zh-CN" altLang="en-US" sz="2600" dirty="0"/>
              <a:t>推断出</a:t>
            </a:r>
            <a:r>
              <a:rPr lang="en-US" altLang="zh-CN" sz="2600" dirty="0"/>
              <a:t>pi=n-i+1,</a:t>
            </a:r>
            <a:r>
              <a:rPr lang="zh-CN" altLang="en-US" sz="2600" dirty="0"/>
              <a:t>所以本题答案为</a:t>
            </a:r>
            <a:r>
              <a:rPr lang="en-US" altLang="zh-CN" sz="2600" dirty="0"/>
              <a:t>C</a:t>
            </a:r>
            <a:r>
              <a:rPr lang="zh-CN" altLang="en-US" sz="2600" dirty="0"/>
              <a:t>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86" name="Group 2"/>
          <p:cNvGrpSpPr>
            <a:grpSpLocks/>
          </p:cNvGrpSpPr>
          <p:nvPr/>
        </p:nvGrpSpPr>
        <p:grpSpPr bwMode="auto">
          <a:xfrm>
            <a:off x="304800" y="609600"/>
            <a:ext cx="8382000" cy="6029325"/>
            <a:chOff x="-3" y="-3"/>
            <a:chExt cx="3217" cy="6150"/>
          </a:xfrm>
        </p:grpSpPr>
        <p:grpSp>
          <p:nvGrpSpPr>
            <p:cNvPr id="144387" name="Group 3"/>
            <p:cNvGrpSpPr>
              <a:grpSpLocks/>
            </p:cNvGrpSpPr>
            <p:nvPr/>
          </p:nvGrpSpPr>
          <p:grpSpPr bwMode="auto">
            <a:xfrm>
              <a:off x="0" y="0"/>
              <a:ext cx="3211" cy="6144"/>
              <a:chOff x="0" y="0"/>
              <a:chExt cx="3211" cy="6144"/>
            </a:xfrm>
          </p:grpSpPr>
          <p:grpSp>
            <p:nvGrpSpPr>
              <p:cNvPr id="14438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590" cy="384"/>
                <a:chOff x="0" y="0"/>
                <a:chExt cx="590" cy="384"/>
              </a:xfrm>
            </p:grpSpPr>
            <p:sp>
              <p:nvSpPr>
                <p:cNvPr id="144389" name="Rectangle 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３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390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391" name="Group 7"/>
              <p:cNvGrpSpPr>
                <a:grpSpLocks/>
              </p:cNvGrpSpPr>
              <p:nvPr/>
            </p:nvGrpSpPr>
            <p:grpSpPr bwMode="auto">
              <a:xfrm>
                <a:off x="590" y="0"/>
                <a:ext cx="1094" cy="384"/>
                <a:chOff x="590" y="0"/>
                <a:chExt cx="1094" cy="384"/>
              </a:xfrm>
            </p:grpSpPr>
            <p:sp>
              <p:nvSpPr>
                <p:cNvPr id="144392" name="Rectangle 8"/>
                <p:cNvSpPr>
                  <a:spLocks noChangeArrowheads="1"/>
                </p:cNvSpPr>
                <p:nvPr/>
              </p:nvSpPr>
              <p:spPr bwMode="auto">
                <a:xfrm>
                  <a:off x="633" y="0"/>
                  <a:ext cx="100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393" name="Rectangle 9"/>
                <p:cNvSpPr>
                  <a:spLocks noChangeArrowheads="1"/>
                </p:cNvSpPr>
                <p:nvPr/>
              </p:nvSpPr>
              <p:spPr bwMode="auto">
                <a:xfrm>
                  <a:off x="590" y="0"/>
                  <a:ext cx="10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394" name="Group 10"/>
              <p:cNvGrpSpPr>
                <a:grpSpLocks/>
              </p:cNvGrpSpPr>
              <p:nvPr/>
            </p:nvGrpSpPr>
            <p:grpSpPr bwMode="auto">
              <a:xfrm>
                <a:off x="1684" y="0"/>
                <a:ext cx="1527" cy="384"/>
                <a:chOff x="1684" y="0"/>
                <a:chExt cx="1527" cy="384"/>
              </a:xfrm>
            </p:grpSpPr>
            <p:sp>
              <p:nvSpPr>
                <p:cNvPr id="144395" name="Rectangle 11"/>
                <p:cNvSpPr>
                  <a:spLocks noChangeArrowheads="1"/>
                </p:cNvSpPr>
                <p:nvPr/>
              </p:nvSpPr>
              <p:spPr bwMode="auto">
                <a:xfrm>
                  <a:off x="1727" y="0"/>
                  <a:ext cx="14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３入栈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396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4" y="0"/>
                  <a:ext cx="15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397" name="Group 13"/>
              <p:cNvGrpSpPr>
                <a:grpSpLocks/>
              </p:cNvGrpSpPr>
              <p:nvPr/>
            </p:nvGrpSpPr>
            <p:grpSpPr bwMode="auto">
              <a:xfrm>
                <a:off x="0" y="384"/>
                <a:ext cx="590" cy="384"/>
                <a:chOff x="0" y="384"/>
                <a:chExt cx="590" cy="384"/>
              </a:xfrm>
            </p:grpSpPr>
            <p:sp>
              <p:nvSpPr>
                <p:cNvPr id="144398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２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399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00" name="Group 16"/>
              <p:cNvGrpSpPr>
                <a:grpSpLocks/>
              </p:cNvGrpSpPr>
              <p:nvPr/>
            </p:nvGrpSpPr>
            <p:grpSpPr bwMode="auto">
              <a:xfrm>
                <a:off x="590" y="384"/>
                <a:ext cx="1094" cy="384"/>
                <a:chOff x="590" y="384"/>
                <a:chExt cx="1094" cy="384"/>
              </a:xfrm>
            </p:grpSpPr>
            <p:sp>
              <p:nvSpPr>
                <p:cNvPr id="144401" name="Rectangle 17"/>
                <p:cNvSpPr>
                  <a:spLocks noChangeArrowheads="1"/>
                </p:cNvSpPr>
                <p:nvPr/>
              </p:nvSpPr>
              <p:spPr bwMode="auto">
                <a:xfrm>
                  <a:off x="633" y="384"/>
                  <a:ext cx="100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，２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02" name="Rectangle 18"/>
                <p:cNvSpPr>
                  <a:spLocks noChangeArrowheads="1"/>
                </p:cNvSpPr>
                <p:nvPr/>
              </p:nvSpPr>
              <p:spPr bwMode="auto">
                <a:xfrm>
                  <a:off x="590" y="384"/>
                  <a:ext cx="10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03" name="Group 19"/>
              <p:cNvGrpSpPr>
                <a:grpSpLocks/>
              </p:cNvGrpSpPr>
              <p:nvPr/>
            </p:nvGrpSpPr>
            <p:grpSpPr bwMode="auto">
              <a:xfrm>
                <a:off x="1684" y="384"/>
                <a:ext cx="1527" cy="384"/>
                <a:chOff x="1684" y="384"/>
                <a:chExt cx="1527" cy="384"/>
              </a:xfrm>
            </p:grpSpPr>
            <p:sp>
              <p:nvSpPr>
                <p:cNvPr id="144404" name="Rectangle 20"/>
                <p:cNvSpPr>
                  <a:spLocks noChangeArrowheads="1"/>
                </p:cNvSpPr>
                <p:nvPr/>
              </p:nvSpPr>
              <p:spPr bwMode="auto">
                <a:xfrm>
                  <a:off x="1727" y="384"/>
                  <a:ext cx="14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２入栈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05" name="Rectangle 21"/>
                <p:cNvSpPr>
                  <a:spLocks noChangeArrowheads="1"/>
                </p:cNvSpPr>
                <p:nvPr/>
              </p:nvSpPr>
              <p:spPr bwMode="auto">
                <a:xfrm>
                  <a:off x="1684" y="384"/>
                  <a:ext cx="15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06" name="Group 22"/>
              <p:cNvGrpSpPr>
                <a:grpSpLocks/>
              </p:cNvGrpSpPr>
              <p:nvPr/>
            </p:nvGrpSpPr>
            <p:grpSpPr bwMode="auto">
              <a:xfrm>
                <a:off x="0" y="768"/>
                <a:ext cx="590" cy="384"/>
                <a:chOff x="0" y="768"/>
                <a:chExt cx="590" cy="384"/>
              </a:xfrm>
            </p:grpSpPr>
            <p:sp>
              <p:nvSpPr>
                <p:cNvPr id="144407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４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08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09" name="Group 25"/>
              <p:cNvGrpSpPr>
                <a:grpSpLocks/>
              </p:cNvGrpSpPr>
              <p:nvPr/>
            </p:nvGrpSpPr>
            <p:grpSpPr bwMode="auto">
              <a:xfrm>
                <a:off x="590" y="768"/>
                <a:ext cx="1094" cy="384"/>
                <a:chOff x="590" y="768"/>
                <a:chExt cx="1094" cy="384"/>
              </a:xfrm>
            </p:grpSpPr>
            <p:sp>
              <p:nvSpPr>
                <p:cNvPr id="144410" name="Rectangle 26"/>
                <p:cNvSpPr>
                  <a:spLocks noChangeArrowheads="1"/>
                </p:cNvSpPr>
                <p:nvPr/>
              </p:nvSpPr>
              <p:spPr bwMode="auto">
                <a:xfrm>
                  <a:off x="633" y="768"/>
                  <a:ext cx="100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4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11" name="Rectangle 27"/>
                <p:cNvSpPr>
                  <a:spLocks noChangeArrowheads="1"/>
                </p:cNvSpPr>
                <p:nvPr/>
              </p:nvSpPr>
              <p:spPr bwMode="auto">
                <a:xfrm>
                  <a:off x="590" y="768"/>
                  <a:ext cx="10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12" name="Group 28"/>
              <p:cNvGrpSpPr>
                <a:grpSpLocks/>
              </p:cNvGrpSpPr>
              <p:nvPr/>
            </p:nvGrpSpPr>
            <p:grpSpPr bwMode="auto">
              <a:xfrm>
                <a:off x="1684" y="768"/>
                <a:ext cx="1527" cy="384"/>
                <a:chOff x="1684" y="768"/>
                <a:chExt cx="1527" cy="384"/>
              </a:xfrm>
            </p:grpSpPr>
            <p:sp>
              <p:nvSpPr>
                <p:cNvPr id="144413" name="Rectangle 29"/>
                <p:cNvSpPr>
                  <a:spLocks noChangeArrowheads="1"/>
                </p:cNvSpPr>
                <p:nvPr/>
              </p:nvSpPr>
              <p:spPr bwMode="auto">
                <a:xfrm>
                  <a:off x="1727" y="768"/>
                  <a:ext cx="14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４入栈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14" name="Rectangle 30"/>
                <p:cNvSpPr>
                  <a:spLocks noChangeArrowheads="1"/>
                </p:cNvSpPr>
                <p:nvPr/>
              </p:nvSpPr>
              <p:spPr bwMode="auto">
                <a:xfrm>
                  <a:off x="1684" y="768"/>
                  <a:ext cx="15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15" name="Group 31"/>
              <p:cNvGrpSpPr>
                <a:grpSpLocks/>
              </p:cNvGrpSpPr>
              <p:nvPr/>
            </p:nvGrpSpPr>
            <p:grpSpPr bwMode="auto">
              <a:xfrm>
                <a:off x="0" y="1152"/>
                <a:ext cx="590" cy="384"/>
                <a:chOff x="0" y="1152"/>
                <a:chExt cx="590" cy="384"/>
              </a:xfrm>
            </p:grpSpPr>
            <p:sp>
              <p:nvSpPr>
                <p:cNvPr id="144416" name="Rectangle 32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２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17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18" name="Group 34"/>
              <p:cNvGrpSpPr>
                <a:grpSpLocks/>
              </p:cNvGrpSpPr>
              <p:nvPr/>
            </p:nvGrpSpPr>
            <p:grpSpPr bwMode="auto">
              <a:xfrm>
                <a:off x="590" y="1152"/>
                <a:ext cx="1094" cy="384"/>
                <a:chOff x="590" y="1152"/>
                <a:chExt cx="1094" cy="384"/>
              </a:xfrm>
            </p:grpSpPr>
            <p:sp>
              <p:nvSpPr>
                <p:cNvPr id="144419" name="Rectangle 35"/>
                <p:cNvSpPr>
                  <a:spLocks noChangeArrowheads="1"/>
                </p:cNvSpPr>
                <p:nvPr/>
              </p:nvSpPr>
              <p:spPr bwMode="auto">
                <a:xfrm>
                  <a:off x="633" y="1152"/>
                  <a:ext cx="100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4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20" name="Rectangle 36"/>
                <p:cNvSpPr>
                  <a:spLocks noChangeArrowheads="1"/>
                </p:cNvSpPr>
                <p:nvPr/>
              </p:nvSpPr>
              <p:spPr bwMode="auto">
                <a:xfrm>
                  <a:off x="590" y="1152"/>
                  <a:ext cx="10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21" name="Group 37"/>
              <p:cNvGrpSpPr>
                <a:grpSpLocks/>
              </p:cNvGrpSpPr>
              <p:nvPr/>
            </p:nvGrpSpPr>
            <p:grpSpPr bwMode="auto">
              <a:xfrm>
                <a:off x="1684" y="1152"/>
                <a:ext cx="1527" cy="384"/>
                <a:chOff x="1684" y="1152"/>
                <a:chExt cx="1527" cy="384"/>
              </a:xfrm>
            </p:grpSpPr>
            <p:sp>
              <p:nvSpPr>
                <p:cNvPr id="144422" name="Rectangle 38"/>
                <p:cNvSpPr>
                  <a:spLocks noChangeArrowheads="1"/>
                </p:cNvSpPr>
                <p:nvPr/>
              </p:nvSpPr>
              <p:spPr bwMode="auto">
                <a:xfrm>
                  <a:off x="1727" y="1152"/>
                  <a:ext cx="14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２入栈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23" name="Rectangle 39"/>
                <p:cNvSpPr>
                  <a:spLocks noChangeArrowheads="1"/>
                </p:cNvSpPr>
                <p:nvPr/>
              </p:nvSpPr>
              <p:spPr bwMode="auto">
                <a:xfrm>
                  <a:off x="1684" y="1152"/>
                  <a:ext cx="15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24" name="Group 40"/>
              <p:cNvGrpSpPr>
                <a:grpSpLocks/>
              </p:cNvGrpSpPr>
              <p:nvPr/>
            </p:nvGrpSpPr>
            <p:grpSpPr bwMode="auto">
              <a:xfrm>
                <a:off x="0" y="1536"/>
                <a:ext cx="590" cy="384"/>
                <a:chOff x="0" y="1536"/>
                <a:chExt cx="590" cy="384"/>
              </a:xfrm>
            </p:grpSpPr>
            <p:sp>
              <p:nvSpPr>
                <p:cNvPr id="144425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２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26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27" name="Group 43"/>
              <p:cNvGrpSpPr>
                <a:grpSpLocks/>
              </p:cNvGrpSpPr>
              <p:nvPr/>
            </p:nvGrpSpPr>
            <p:grpSpPr bwMode="auto">
              <a:xfrm>
                <a:off x="590" y="1536"/>
                <a:ext cx="1094" cy="384"/>
                <a:chOff x="590" y="1536"/>
                <a:chExt cx="1094" cy="384"/>
              </a:xfrm>
            </p:grpSpPr>
            <p:sp>
              <p:nvSpPr>
                <p:cNvPr id="144428" name="Rectangle 44"/>
                <p:cNvSpPr>
                  <a:spLocks noChangeArrowheads="1"/>
                </p:cNvSpPr>
                <p:nvPr/>
              </p:nvSpPr>
              <p:spPr bwMode="auto">
                <a:xfrm>
                  <a:off x="633" y="1536"/>
                  <a:ext cx="100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4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29" name="Rectangle 45"/>
                <p:cNvSpPr>
                  <a:spLocks noChangeArrowheads="1"/>
                </p:cNvSpPr>
                <p:nvPr/>
              </p:nvSpPr>
              <p:spPr bwMode="auto">
                <a:xfrm>
                  <a:off x="590" y="1536"/>
                  <a:ext cx="10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30" name="Group 46"/>
              <p:cNvGrpSpPr>
                <a:grpSpLocks/>
              </p:cNvGrpSpPr>
              <p:nvPr/>
            </p:nvGrpSpPr>
            <p:grpSpPr bwMode="auto">
              <a:xfrm>
                <a:off x="1684" y="1536"/>
                <a:ext cx="1527" cy="384"/>
                <a:chOff x="1684" y="1536"/>
                <a:chExt cx="1527" cy="384"/>
              </a:xfrm>
            </p:grpSpPr>
            <p:sp>
              <p:nvSpPr>
                <p:cNvPr id="144431" name="Rectangle 47"/>
                <p:cNvSpPr>
                  <a:spLocks noChangeArrowheads="1"/>
                </p:cNvSpPr>
                <p:nvPr/>
              </p:nvSpPr>
              <p:spPr bwMode="auto">
                <a:xfrm>
                  <a:off x="1727" y="1536"/>
                  <a:ext cx="14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２入栈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32" name="Rectangle 48"/>
                <p:cNvSpPr>
                  <a:spLocks noChangeArrowheads="1"/>
                </p:cNvSpPr>
                <p:nvPr/>
              </p:nvSpPr>
              <p:spPr bwMode="auto">
                <a:xfrm>
                  <a:off x="1684" y="1536"/>
                  <a:ext cx="15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33" name="Group 49"/>
              <p:cNvGrpSpPr>
                <a:grpSpLocks/>
              </p:cNvGrpSpPr>
              <p:nvPr/>
            </p:nvGrpSpPr>
            <p:grpSpPr bwMode="auto">
              <a:xfrm>
                <a:off x="0" y="1920"/>
                <a:ext cx="590" cy="384"/>
                <a:chOff x="0" y="1920"/>
                <a:chExt cx="590" cy="384"/>
              </a:xfrm>
            </p:grpSpPr>
            <p:sp>
              <p:nvSpPr>
                <p:cNvPr id="144434" name="Rectangle 50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＊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35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36" name="Group 52"/>
              <p:cNvGrpSpPr>
                <a:grpSpLocks/>
              </p:cNvGrpSpPr>
              <p:nvPr/>
            </p:nvGrpSpPr>
            <p:grpSpPr bwMode="auto">
              <a:xfrm>
                <a:off x="590" y="1920"/>
                <a:ext cx="1094" cy="384"/>
                <a:chOff x="590" y="1920"/>
                <a:chExt cx="1094" cy="384"/>
              </a:xfrm>
            </p:grpSpPr>
            <p:sp>
              <p:nvSpPr>
                <p:cNvPr id="144437" name="Rectangle 53"/>
                <p:cNvSpPr>
                  <a:spLocks noChangeArrowheads="1"/>
                </p:cNvSpPr>
                <p:nvPr/>
              </p:nvSpPr>
              <p:spPr bwMode="auto">
                <a:xfrm>
                  <a:off x="633" y="1920"/>
                  <a:ext cx="100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4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4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38" name="Rectangle 54"/>
                <p:cNvSpPr>
                  <a:spLocks noChangeArrowheads="1"/>
                </p:cNvSpPr>
                <p:nvPr/>
              </p:nvSpPr>
              <p:spPr bwMode="auto">
                <a:xfrm>
                  <a:off x="590" y="1920"/>
                  <a:ext cx="10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39" name="Group 55"/>
              <p:cNvGrpSpPr>
                <a:grpSpLocks/>
              </p:cNvGrpSpPr>
              <p:nvPr/>
            </p:nvGrpSpPr>
            <p:grpSpPr bwMode="auto">
              <a:xfrm>
                <a:off x="1684" y="1920"/>
                <a:ext cx="1527" cy="384"/>
                <a:chOff x="1684" y="1920"/>
                <a:chExt cx="1527" cy="384"/>
              </a:xfrm>
            </p:grpSpPr>
            <p:sp>
              <p:nvSpPr>
                <p:cNvPr id="144440" name="Rectangle 56"/>
                <p:cNvSpPr>
                  <a:spLocks noChangeArrowheads="1"/>
                </p:cNvSpPr>
                <p:nvPr/>
              </p:nvSpPr>
              <p:spPr bwMode="auto">
                <a:xfrm>
                  <a:off x="1727" y="1920"/>
                  <a:ext cx="14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计算２＊２，将结果４入栈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41" name="Rectangle 57"/>
                <p:cNvSpPr>
                  <a:spLocks noChangeArrowheads="1"/>
                </p:cNvSpPr>
                <p:nvPr/>
              </p:nvSpPr>
              <p:spPr bwMode="auto">
                <a:xfrm>
                  <a:off x="1684" y="1920"/>
                  <a:ext cx="15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42" name="Group 58"/>
              <p:cNvGrpSpPr>
                <a:grpSpLocks/>
              </p:cNvGrpSpPr>
              <p:nvPr/>
            </p:nvGrpSpPr>
            <p:grpSpPr bwMode="auto">
              <a:xfrm>
                <a:off x="0" y="2304"/>
                <a:ext cx="590" cy="384"/>
                <a:chOff x="0" y="2304"/>
                <a:chExt cx="590" cy="384"/>
              </a:xfrm>
            </p:grpSpPr>
            <p:sp>
              <p:nvSpPr>
                <p:cNvPr id="144443" name="Rectangle 59"/>
                <p:cNvSpPr>
                  <a:spLocks noChangeArrowheads="1"/>
                </p:cNvSpPr>
                <p:nvPr/>
              </p:nvSpPr>
              <p:spPr bwMode="auto">
                <a:xfrm>
                  <a:off x="43" y="2304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＋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44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2304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45" name="Group 61"/>
              <p:cNvGrpSpPr>
                <a:grpSpLocks/>
              </p:cNvGrpSpPr>
              <p:nvPr/>
            </p:nvGrpSpPr>
            <p:grpSpPr bwMode="auto">
              <a:xfrm>
                <a:off x="590" y="2304"/>
                <a:ext cx="1094" cy="384"/>
                <a:chOff x="590" y="2304"/>
                <a:chExt cx="1094" cy="384"/>
              </a:xfrm>
            </p:grpSpPr>
            <p:sp>
              <p:nvSpPr>
                <p:cNvPr id="144446" name="Rectangle 62"/>
                <p:cNvSpPr>
                  <a:spLocks noChangeArrowheads="1"/>
                </p:cNvSpPr>
                <p:nvPr/>
              </p:nvSpPr>
              <p:spPr bwMode="auto">
                <a:xfrm>
                  <a:off x="633" y="2304"/>
                  <a:ext cx="100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8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47" name="Rectangle 63"/>
                <p:cNvSpPr>
                  <a:spLocks noChangeArrowheads="1"/>
                </p:cNvSpPr>
                <p:nvPr/>
              </p:nvSpPr>
              <p:spPr bwMode="auto">
                <a:xfrm>
                  <a:off x="590" y="2304"/>
                  <a:ext cx="10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48" name="Group 64"/>
              <p:cNvGrpSpPr>
                <a:grpSpLocks/>
              </p:cNvGrpSpPr>
              <p:nvPr/>
            </p:nvGrpSpPr>
            <p:grpSpPr bwMode="auto">
              <a:xfrm>
                <a:off x="1684" y="2304"/>
                <a:ext cx="1527" cy="384"/>
                <a:chOff x="1684" y="2304"/>
                <a:chExt cx="1527" cy="384"/>
              </a:xfrm>
            </p:grpSpPr>
            <p:sp>
              <p:nvSpPr>
                <p:cNvPr id="144449" name="Rectangle 65"/>
                <p:cNvSpPr>
                  <a:spLocks noChangeArrowheads="1"/>
                </p:cNvSpPr>
                <p:nvPr/>
              </p:nvSpPr>
              <p:spPr bwMode="auto">
                <a:xfrm>
                  <a:off x="1727" y="2304"/>
                  <a:ext cx="14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计算４＋４，将结果８入栈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50" name="Rectangle 66"/>
                <p:cNvSpPr>
                  <a:spLocks noChangeArrowheads="1"/>
                </p:cNvSpPr>
                <p:nvPr/>
              </p:nvSpPr>
              <p:spPr bwMode="auto">
                <a:xfrm>
                  <a:off x="1684" y="2304"/>
                  <a:ext cx="15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51" name="Group 67"/>
              <p:cNvGrpSpPr>
                <a:grpSpLocks/>
              </p:cNvGrpSpPr>
              <p:nvPr/>
            </p:nvGrpSpPr>
            <p:grpSpPr bwMode="auto">
              <a:xfrm>
                <a:off x="0" y="2688"/>
                <a:ext cx="590" cy="384"/>
                <a:chOff x="0" y="2688"/>
                <a:chExt cx="590" cy="384"/>
              </a:xfrm>
            </p:grpSpPr>
            <p:sp>
              <p:nvSpPr>
                <p:cNvPr id="144452" name="Rectangle 68"/>
                <p:cNvSpPr>
                  <a:spLocks noChangeArrowheads="1"/>
                </p:cNvSpPr>
                <p:nvPr/>
              </p:nvSpPr>
              <p:spPr bwMode="auto">
                <a:xfrm>
                  <a:off x="43" y="2688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１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53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2688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54" name="Group 70"/>
              <p:cNvGrpSpPr>
                <a:grpSpLocks/>
              </p:cNvGrpSpPr>
              <p:nvPr/>
            </p:nvGrpSpPr>
            <p:grpSpPr bwMode="auto">
              <a:xfrm>
                <a:off x="590" y="2688"/>
                <a:ext cx="1094" cy="384"/>
                <a:chOff x="590" y="2688"/>
                <a:chExt cx="1094" cy="384"/>
              </a:xfrm>
            </p:grpSpPr>
            <p:sp>
              <p:nvSpPr>
                <p:cNvPr id="144455" name="Rectangle 71"/>
                <p:cNvSpPr>
                  <a:spLocks noChangeArrowheads="1"/>
                </p:cNvSpPr>
                <p:nvPr/>
              </p:nvSpPr>
              <p:spPr bwMode="auto">
                <a:xfrm>
                  <a:off x="633" y="2688"/>
                  <a:ext cx="100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8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1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56" name="Rectangle 72"/>
                <p:cNvSpPr>
                  <a:spLocks noChangeArrowheads="1"/>
                </p:cNvSpPr>
                <p:nvPr/>
              </p:nvSpPr>
              <p:spPr bwMode="auto">
                <a:xfrm>
                  <a:off x="590" y="2688"/>
                  <a:ext cx="10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57" name="Group 73"/>
              <p:cNvGrpSpPr>
                <a:grpSpLocks/>
              </p:cNvGrpSpPr>
              <p:nvPr/>
            </p:nvGrpSpPr>
            <p:grpSpPr bwMode="auto">
              <a:xfrm>
                <a:off x="1684" y="2688"/>
                <a:ext cx="1527" cy="384"/>
                <a:chOff x="1684" y="2688"/>
                <a:chExt cx="1527" cy="384"/>
              </a:xfrm>
            </p:grpSpPr>
            <p:sp>
              <p:nvSpPr>
                <p:cNvPr id="144458" name="Rectangle 74"/>
                <p:cNvSpPr>
                  <a:spLocks noChangeArrowheads="1"/>
                </p:cNvSpPr>
                <p:nvPr/>
              </p:nvSpPr>
              <p:spPr bwMode="auto">
                <a:xfrm>
                  <a:off x="1727" y="2688"/>
                  <a:ext cx="14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１入栈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59" name="Rectangle 75"/>
                <p:cNvSpPr>
                  <a:spLocks noChangeArrowheads="1"/>
                </p:cNvSpPr>
                <p:nvPr/>
              </p:nvSpPr>
              <p:spPr bwMode="auto">
                <a:xfrm>
                  <a:off x="1684" y="2688"/>
                  <a:ext cx="15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60" name="Group 76"/>
              <p:cNvGrpSpPr>
                <a:grpSpLocks/>
              </p:cNvGrpSpPr>
              <p:nvPr/>
            </p:nvGrpSpPr>
            <p:grpSpPr bwMode="auto">
              <a:xfrm>
                <a:off x="0" y="3072"/>
                <a:ext cx="590" cy="384"/>
                <a:chOff x="0" y="3072"/>
                <a:chExt cx="590" cy="384"/>
              </a:xfrm>
            </p:grpSpPr>
            <p:sp>
              <p:nvSpPr>
                <p:cNvPr id="144461" name="Rectangle 77"/>
                <p:cNvSpPr>
                  <a:spLocks noChangeArrowheads="1"/>
                </p:cNvSpPr>
                <p:nvPr/>
              </p:nvSpPr>
              <p:spPr bwMode="auto">
                <a:xfrm>
                  <a:off x="43" y="3072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３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62" name="Rectangle 78"/>
                <p:cNvSpPr>
                  <a:spLocks noChangeArrowheads="1"/>
                </p:cNvSpPr>
                <p:nvPr/>
              </p:nvSpPr>
              <p:spPr bwMode="auto">
                <a:xfrm>
                  <a:off x="0" y="3072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63" name="Group 79"/>
              <p:cNvGrpSpPr>
                <a:grpSpLocks/>
              </p:cNvGrpSpPr>
              <p:nvPr/>
            </p:nvGrpSpPr>
            <p:grpSpPr bwMode="auto">
              <a:xfrm>
                <a:off x="590" y="3072"/>
                <a:ext cx="1094" cy="384"/>
                <a:chOff x="590" y="3072"/>
                <a:chExt cx="1094" cy="384"/>
              </a:xfrm>
            </p:grpSpPr>
            <p:sp>
              <p:nvSpPr>
                <p:cNvPr id="144464" name="Rectangle 80"/>
                <p:cNvSpPr>
                  <a:spLocks noChangeArrowheads="1"/>
                </p:cNvSpPr>
                <p:nvPr/>
              </p:nvSpPr>
              <p:spPr bwMode="auto">
                <a:xfrm>
                  <a:off x="633" y="3072"/>
                  <a:ext cx="100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8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1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65" name="Rectangle 81"/>
                <p:cNvSpPr>
                  <a:spLocks noChangeArrowheads="1"/>
                </p:cNvSpPr>
                <p:nvPr/>
              </p:nvSpPr>
              <p:spPr bwMode="auto">
                <a:xfrm>
                  <a:off x="590" y="3072"/>
                  <a:ext cx="10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66" name="Group 82"/>
              <p:cNvGrpSpPr>
                <a:grpSpLocks/>
              </p:cNvGrpSpPr>
              <p:nvPr/>
            </p:nvGrpSpPr>
            <p:grpSpPr bwMode="auto">
              <a:xfrm>
                <a:off x="1684" y="3072"/>
                <a:ext cx="1527" cy="384"/>
                <a:chOff x="1684" y="3072"/>
                <a:chExt cx="1527" cy="384"/>
              </a:xfrm>
            </p:grpSpPr>
            <p:sp>
              <p:nvSpPr>
                <p:cNvPr id="144467" name="Rectangle 83"/>
                <p:cNvSpPr>
                  <a:spLocks noChangeArrowheads="1"/>
                </p:cNvSpPr>
                <p:nvPr/>
              </p:nvSpPr>
              <p:spPr bwMode="auto">
                <a:xfrm>
                  <a:off x="1727" y="3072"/>
                  <a:ext cx="14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３入栈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68" name="Rectangle 84"/>
                <p:cNvSpPr>
                  <a:spLocks noChangeArrowheads="1"/>
                </p:cNvSpPr>
                <p:nvPr/>
              </p:nvSpPr>
              <p:spPr bwMode="auto">
                <a:xfrm>
                  <a:off x="1684" y="3072"/>
                  <a:ext cx="15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69" name="Group 85"/>
              <p:cNvGrpSpPr>
                <a:grpSpLocks/>
              </p:cNvGrpSpPr>
              <p:nvPr/>
            </p:nvGrpSpPr>
            <p:grpSpPr bwMode="auto">
              <a:xfrm>
                <a:off x="0" y="3456"/>
                <a:ext cx="590" cy="384"/>
                <a:chOff x="0" y="3456"/>
                <a:chExt cx="590" cy="384"/>
              </a:xfrm>
            </p:grpSpPr>
            <p:sp>
              <p:nvSpPr>
                <p:cNvPr id="144470" name="Rectangle 86"/>
                <p:cNvSpPr>
                  <a:spLocks noChangeArrowheads="1"/>
                </p:cNvSpPr>
                <p:nvPr/>
              </p:nvSpPr>
              <p:spPr bwMode="auto">
                <a:xfrm>
                  <a:off x="43" y="3456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＊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71" name="Rectangle 87"/>
                <p:cNvSpPr>
                  <a:spLocks noChangeArrowheads="1"/>
                </p:cNvSpPr>
                <p:nvPr/>
              </p:nvSpPr>
              <p:spPr bwMode="auto">
                <a:xfrm>
                  <a:off x="0" y="3456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72" name="Group 88"/>
              <p:cNvGrpSpPr>
                <a:grpSpLocks/>
              </p:cNvGrpSpPr>
              <p:nvPr/>
            </p:nvGrpSpPr>
            <p:grpSpPr bwMode="auto">
              <a:xfrm>
                <a:off x="590" y="3456"/>
                <a:ext cx="1094" cy="384"/>
                <a:chOff x="590" y="3456"/>
                <a:chExt cx="1094" cy="384"/>
              </a:xfrm>
            </p:grpSpPr>
            <p:sp>
              <p:nvSpPr>
                <p:cNvPr id="144473" name="Rectangle 89"/>
                <p:cNvSpPr>
                  <a:spLocks noChangeArrowheads="1"/>
                </p:cNvSpPr>
                <p:nvPr/>
              </p:nvSpPr>
              <p:spPr bwMode="auto">
                <a:xfrm>
                  <a:off x="633" y="3456"/>
                  <a:ext cx="100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8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74" name="Rectangle 90"/>
                <p:cNvSpPr>
                  <a:spLocks noChangeArrowheads="1"/>
                </p:cNvSpPr>
                <p:nvPr/>
              </p:nvSpPr>
              <p:spPr bwMode="auto">
                <a:xfrm>
                  <a:off x="590" y="3456"/>
                  <a:ext cx="10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75" name="Group 91"/>
              <p:cNvGrpSpPr>
                <a:grpSpLocks/>
              </p:cNvGrpSpPr>
              <p:nvPr/>
            </p:nvGrpSpPr>
            <p:grpSpPr bwMode="auto">
              <a:xfrm>
                <a:off x="1684" y="3456"/>
                <a:ext cx="1527" cy="384"/>
                <a:chOff x="1684" y="3456"/>
                <a:chExt cx="1527" cy="384"/>
              </a:xfrm>
            </p:grpSpPr>
            <p:sp>
              <p:nvSpPr>
                <p:cNvPr id="144476" name="Rectangle 92"/>
                <p:cNvSpPr>
                  <a:spLocks noChangeArrowheads="1"/>
                </p:cNvSpPr>
                <p:nvPr/>
              </p:nvSpPr>
              <p:spPr bwMode="auto">
                <a:xfrm>
                  <a:off x="1727" y="3456"/>
                  <a:ext cx="14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计算１＊３，将结果４入栈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77" name="Rectangle 93"/>
                <p:cNvSpPr>
                  <a:spLocks noChangeArrowheads="1"/>
                </p:cNvSpPr>
                <p:nvPr/>
              </p:nvSpPr>
              <p:spPr bwMode="auto">
                <a:xfrm>
                  <a:off x="1684" y="3456"/>
                  <a:ext cx="15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78" name="Group 94"/>
              <p:cNvGrpSpPr>
                <a:grpSpLocks/>
              </p:cNvGrpSpPr>
              <p:nvPr/>
            </p:nvGrpSpPr>
            <p:grpSpPr bwMode="auto">
              <a:xfrm>
                <a:off x="0" y="3840"/>
                <a:ext cx="590" cy="384"/>
                <a:chOff x="0" y="3840"/>
                <a:chExt cx="590" cy="384"/>
              </a:xfrm>
            </p:grpSpPr>
            <p:sp>
              <p:nvSpPr>
                <p:cNvPr id="144479" name="Rectangle 95"/>
                <p:cNvSpPr>
                  <a:spLocks noChangeArrowheads="1"/>
                </p:cNvSpPr>
                <p:nvPr/>
              </p:nvSpPr>
              <p:spPr bwMode="auto">
                <a:xfrm>
                  <a:off x="43" y="3840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－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80" name="Rectangle 96"/>
                <p:cNvSpPr>
                  <a:spLocks noChangeArrowheads="1"/>
                </p:cNvSpPr>
                <p:nvPr/>
              </p:nvSpPr>
              <p:spPr bwMode="auto">
                <a:xfrm>
                  <a:off x="0" y="3840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81" name="Group 97"/>
              <p:cNvGrpSpPr>
                <a:grpSpLocks/>
              </p:cNvGrpSpPr>
              <p:nvPr/>
            </p:nvGrpSpPr>
            <p:grpSpPr bwMode="auto">
              <a:xfrm>
                <a:off x="590" y="3840"/>
                <a:ext cx="1094" cy="384"/>
                <a:chOff x="590" y="3840"/>
                <a:chExt cx="1094" cy="384"/>
              </a:xfrm>
            </p:grpSpPr>
            <p:sp>
              <p:nvSpPr>
                <p:cNvPr id="144482" name="Rectangle 98"/>
                <p:cNvSpPr>
                  <a:spLocks noChangeArrowheads="1"/>
                </p:cNvSpPr>
                <p:nvPr/>
              </p:nvSpPr>
              <p:spPr bwMode="auto">
                <a:xfrm>
                  <a:off x="633" y="3840"/>
                  <a:ext cx="100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5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83" name="Rectangle 99"/>
                <p:cNvSpPr>
                  <a:spLocks noChangeArrowheads="1"/>
                </p:cNvSpPr>
                <p:nvPr/>
              </p:nvSpPr>
              <p:spPr bwMode="auto">
                <a:xfrm>
                  <a:off x="590" y="3840"/>
                  <a:ext cx="10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84" name="Group 100"/>
              <p:cNvGrpSpPr>
                <a:grpSpLocks/>
              </p:cNvGrpSpPr>
              <p:nvPr/>
            </p:nvGrpSpPr>
            <p:grpSpPr bwMode="auto">
              <a:xfrm>
                <a:off x="1684" y="3840"/>
                <a:ext cx="1527" cy="384"/>
                <a:chOff x="1684" y="3840"/>
                <a:chExt cx="1527" cy="384"/>
              </a:xfrm>
            </p:grpSpPr>
            <p:sp>
              <p:nvSpPr>
                <p:cNvPr id="144485" name="Rectangle 101"/>
                <p:cNvSpPr>
                  <a:spLocks noChangeArrowheads="1"/>
                </p:cNvSpPr>
                <p:nvPr/>
              </p:nvSpPr>
              <p:spPr bwMode="auto">
                <a:xfrm>
                  <a:off x="1727" y="3840"/>
                  <a:ext cx="14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计算８－５，将结果５入栈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86" name="Rectangle 102"/>
                <p:cNvSpPr>
                  <a:spLocks noChangeArrowheads="1"/>
                </p:cNvSpPr>
                <p:nvPr/>
              </p:nvSpPr>
              <p:spPr bwMode="auto">
                <a:xfrm>
                  <a:off x="1684" y="3840"/>
                  <a:ext cx="15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87" name="Group 103"/>
              <p:cNvGrpSpPr>
                <a:grpSpLocks/>
              </p:cNvGrpSpPr>
              <p:nvPr/>
            </p:nvGrpSpPr>
            <p:grpSpPr bwMode="auto">
              <a:xfrm>
                <a:off x="0" y="4224"/>
                <a:ext cx="590" cy="384"/>
                <a:chOff x="0" y="4224"/>
                <a:chExt cx="590" cy="384"/>
              </a:xfrm>
            </p:grpSpPr>
            <p:sp>
              <p:nvSpPr>
                <p:cNvPr id="1444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43" y="4224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^ 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89" name="Rectangle 105"/>
                <p:cNvSpPr>
                  <a:spLocks noChangeArrowheads="1"/>
                </p:cNvSpPr>
                <p:nvPr/>
              </p:nvSpPr>
              <p:spPr bwMode="auto">
                <a:xfrm>
                  <a:off x="0" y="4224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90" name="Group 106"/>
              <p:cNvGrpSpPr>
                <a:grpSpLocks/>
              </p:cNvGrpSpPr>
              <p:nvPr/>
            </p:nvGrpSpPr>
            <p:grpSpPr bwMode="auto">
              <a:xfrm>
                <a:off x="590" y="4224"/>
                <a:ext cx="1094" cy="384"/>
                <a:chOff x="590" y="4224"/>
                <a:chExt cx="1094" cy="384"/>
              </a:xfrm>
            </p:grpSpPr>
            <p:sp>
              <p:nvSpPr>
                <p:cNvPr id="144491" name="Rectangle 107"/>
                <p:cNvSpPr>
                  <a:spLocks noChangeArrowheads="1"/>
                </p:cNvSpPr>
                <p:nvPr/>
              </p:nvSpPr>
              <p:spPr bwMode="auto">
                <a:xfrm>
                  <a:off x="633" y="4224"/>
                  <a:ext cx="100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3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32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92" name="Rectangle 108"/>
                <p:cNvSpPr>
                  <a:spLocks noChangeArrowheads="1"/>
                </p:cNvSpPr>
                <p:nvPr/>
              </p:nvSpPr>
              <p:spPr bwMode="auto">
                <a:xfrm>
                  <a:off x="590" y="4224"/>
                  <a:ext cx="10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93" name="Group 109"/>
              <p:cNvGrpSpPr>
                <a:grpSpLocks/>
              </p:cNvGrpSpPr>
              <p:nvPr/>
            </p:nvGrpSpPr>
            <p:grpSpPr bwMode="auto">
              <a:xfrm>
                <a:off x="1684" y="4224"/>
                <a:ext cx="1527" cy="384"/>
                <a:chOff x="1684" y="4224"/>
                <a:chExt cx="1527" cy="384"/>
              </a:xfrm>
            </p:grpSpPr>
            <p:sp>
              <p:nvSpPr>
                <p:cNvPr id="144494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27" y="4224"/>
                  <a:ext cx="14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计算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2^5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，将结果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32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95" name="Rectangle 111"/>
                <p:cNvSpPr>
                  <a:spLocks noChangeArrowheads="1"/>
                </p:cNvSpPr>
                <p:nvPr/>
              </p:nvSpPr>
              <p:spPr bwMode="auto">
                <a:xfrm>
                  <a:off x="1684" y="4224"/>
                  <a:ext cx="15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96" name="Group 112"/>
              <p:cNvGrpSpPr>
                <a:grpSpLocks/>
              </p:cNvGrpSpPr>
              <p:nvPr/>
            </p:nvGrpSpPr>
            <p:grpSpPr bwMode="auto">
              <a:xfrm>
                <a:off x="0" y="4608"/>
                <a:ext cx="590" cy="384"/>
                <a:chOff x="0" y="4608"/>
                <a:chExt cx="590" cy="384"/>
              </a:xfrm>
            </p:grpSpPr>
            <p:sp>
              <p:nvSpPr>
                <p:cNvPr id="144497" name="Rectangle 113"/>
                <p:cNvSpPr>
                  <a:spLocks noChangeArrowheads="1"/>
                </p:cNvSpPr>
                <p:nvPr/>
              </p:nvSpPr>
              <p:spPr bwMode="auto">
                <a:xfrm>
                  <a:off x="43" y="4608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*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498" name="Rectangle 114"/>
                <p:cNvSpPr>
                  <a:spLocks noChangeArrowheads="1"/>
                </p:cNvSpPr>
                <p:nvPr/>
              </p:nvSpPr>
              <p:spPr bwMode="auto">
                <a:xfrm>
                  <a:off x="0" y="4608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99" name="Group 115"/>
              <p:cNvGrpSpPr>
                <a:grpSpLocks/>
              </p:cNvGrpSpPr>
              <p:nvPr/>
            </p:nvGrpSpPr>
            <p:grpSpPr bwMode="auto">
              <a:xfrm>
                <a:off x="590" y="4608"/>
                <a:ext cx="1094" cy="384"/>
                <a:chOff x="590" y="4608"/>
                <a:chExt cx="1094" cy="384"/>
              </a:xfrm>
            </p:grpSpPr>
            <p:sp>
              <p:nvSpPr>
                <p:cNvPr id="144500" name="Rectangle 116"/>
                <p:cNvSpPr>
                  <a:spLocks noChangeArrowheads="1"/>
                </p:cNvSpPr>
                <p:nvPr/>
              </p:nvSpPr>
              <p:spPr bwMode="auto">
                <a:xfrm>
                  <a:off x="633" y="4608"/>
                  <a:ext cx="100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96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501" name="Rectangle 117"/>
                <p:cNvSpPr>
                  <a:spLocks noChangeArrowheads="1"/>
                </p:cNvSpPr>
                <p:nvPr/>
              </p:nvSpPr>
              <p:spPr bwMode="auto">
                <a:xfrm>
                  <a:off x="590" y="4608"/>
                  <a:ext cx="10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502" name="Group 118"/>
              <p:cNvGrpSpPr>
                <a:grpSpLocks/>
              </p:cNvGrpSpPr>
              <p:nvPr/>
            </p:nvGrpSpPr>
            <p:grpSpPr bwMode="auto">
              <a:xfrm>
                <a:off x="1684" y="4608"/>
                <a:ext cx="1527" cy="384"/>
                <a:chOff x="1684" y="4608"/>
                <a:chExt cx="1527" cy="384"/>
              </a:xfrm>
            </p:grpSpPr>
            <p:sp>
              <p:nvSpPr>
                <p:cNvPr id="144503" name="Rectangle 119"/>
                <p:cNvSpPr>
                  <a:spLocks noChangeArrowheads="1"/>
                </p:cNvSpPr>
                <p:nvPr/>
              </p:nvSpPr>
              <p:spPr bwMode="auto">
                <a:xfrm>
                  <a:off x="1727" y="4608"/>
                  <a:ext cx="14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计算３＊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32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，将结果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96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504" name="Rectangle 120"/>
                <p:cNvSpPr>
                  <a:spLocks noChangeArrowheads="1"/>
                </p:cNvSpPr>
                <p:nvPr/>
              </p:nvSpPr>
              <p:spPr bwMode="auto">
                <a:xfrm>
                  <a:off x="1684" y="4608"/>
                  <a:ext cx="15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505" name="Group 121"/>
              <p:cNvGrpSpPr>
                <a:grpSpLocks/>
              </p:cNvGrpSpPr>
              <p:nvPr/>
            </p:nvGrpSpPr>
            <p:grpSpPr bwMode="auto">
              <a:xfrm>
                <a:off x="0" y="4992"/>
                <a:ext cx="590" cy="384"/>
                <a:chOff x="0" y="4992"/>
                <a:chExt cx="590" cy="384"/>
              </a:xfrm>
            </p:grpSpPr>
            <p:sp>
              <p:nvSpPr>
                <p:cNvPr id="14450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" y="4992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5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507" name="Rectangle 123"/>
                <p:cNvSpPr>
                  <a:spLocks noChangeArrowheads="1"/>
                </p:cNvSpPr>
                <p:nvPr/>
              </p:nvSpPr>
              <p:spPr bwMode="auto">
                <a:xfrm>
                  <a:off x="0" y="4992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508" name="Group 124"/>
              <p:cNvGrpSpPr>
                <a:grpSpLocks/>
              </p:cNvGrpSpPr>
              <p:nvPr/>
            </p:nvGrpSpPr>
            <p:grpSpPr bwMode="auto">
              <a:xfrm>
                <a:off x="590" y="4992"/>
                <a:ext cx="1094" cy="384"/>
                <a:chOff x="590" y="4992"/>
                <a:chExt cx="1094" cy="384"/>
              </a:xfrm>
            </p:grpSpPr>
            <p:sp>
              <p:nvSpPr>
                <p:cNvPr id="144509" name="Rectangle 125"/>
                <p:cNvSpPr>
                  <a:spLocks noChangeArrowheads="1"/>
                </p:cNvSpPr>
                <p:nvPr/>
              </p:nvSpPr>
              <p:spPr bwMode="auto">
                <a:xfrm>
                  <a:off x="633" y="4992"/>
                  <a:ext cx="100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96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5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510" name="Rectangle 126"/>
                <p:cNvSpPr>
                  <a:spLocks noChangeArrowheads="1"/>
                </p:cNvSpPr>
                <p:nvPr/>
              </p:nvSpPr>
              <p:spPr bwMode="auto">
                <a:xfrm>
                  <a:off x="590" y="4992"/>
                  <a:ext cx="10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511" name="Group 127"/>
              <p:cNvGrpSpPr>
                <a:grpSpLocks/>
              </p:cNvGrpSpPr>
              <p:nvPr/>
            </p:nvGrpSpPr>
            <p:grpSpPr bwMode="auto">
              <a:xfrm>
                <a:off x="1684" y="4992"/>
                <a:ext cx="1527" cy="384"/>
                <a:chOff x="1684" y="4992"/>
                <a:chExt cx="1527" cy="384"/>
              </a:xfrm>
            </p:grpSpPr>
            <p:sp>
              <p:nvSpPr>
                <p:cNvPr id="144512" name="Rectangle 128"/>
                <p:cNvSpPr>
                  <a:spLocks noChangeArrowheads="1"/>
                </p:cNvSpPr>
                <p:nvPr/>
              </p:nvSpPr>
              <p:spPr bwMode="auto">
                <a:xfrm>
                  <a:off x="1727" y="4992"/>
                  <a:ext cx="14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5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入栈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513" name="Rectangle 129"/>
                <p:cNvSpPr>
                  <a:spLocks noChangeArrowheads="1"/>
                </p:cNvSpPr>
                <p:nvPr/>
              </p:nvSpPr>
              <p:spPr bwMode="auto">
                <a:xfrm>
                  <a:off x="1684" y="4992"/>
                  <a:ext cx="15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514" name="Group 130"/>
              <p:cNvGrpSpPr>
                <a:grpSpLocks/>
              </p:cNvGrpSpPr>
              <p:nvPr/>
            </p:nvGrpSpPr>
            <p:grpSpPr bwMode="auto">
              <a:xfrm>
                <a:off x="0" y="5376"/>
                <a:ext cx="590" cy="384"/>
                <a:chOff x="0" y="5376"/>
                <a:chExt cx="590" cy="384"/>
              </a:xfrm>
            </p:grpSpPr>
            <p:sp>
              <p:nvSpPr>
                <p:cNvPr id="144515" name="Rectangle 131"/>
                <p:cNvSpPr>
                  <a:spLocks noChangeArrowheads="1"/>
                </p:cNvSpPr>
                <p:nvPr/>
              </p:nvSpPr>
              <p:spPr bwMode="auto">
                <a:xfrm>
                  <a:off x="43" y="5376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-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516" name="Rectangle 132"/>
                <p:cNvSpPr>
                  <a:spLocks noChangeArrowheads="1"/>
                </p:cNvSpPr>
                <p:nvPr/>
              </p:nvSpPr>
              <p:spPr bwMode="auto">
                <a:xfrm>
                  <a:off x="0" y="5376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517" name="Group 133"/>
              <p:cNvGrpSpPr>
                <a:grpSpLocks/>
              </p:cNvGrpSpPr>
              <p:nvPr/>
            </p:nvGrpSpPr>
            <p:grpSpPr bwMode="auto">
              <a:xfrm>
                <a:off x="590" y="5376"/>
                <a:ext cx="1094" cy="384"/>
                <a:chOff x="590" y="5376"/>
                <a:chExt cx="1094" cy="384"/>
              </a:xfrm>
            </p:grpSpPr>
            <p:sp>
              <p:nvSpPr>
                <p:cNvPr id="144518" name="Rectangle 134"/>
                <p:cNvSpPr>
                  <a:spLocks noChangeArrowheads="1"/>
                </p:cNvSpPr>
                <p:nvPr/>
              </p:nvSpPr>
              <p:spPr bwMode="auto">
                <a:xfrm>
                  <a:off x="633" y="5376"/>
                  <a:ext cx="100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96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519" name="Rectangle 135"/>
                <p:cNvSpPr>
                  <a:spLocks noChangeArrowheads="1"/>
                </p:cNvSpPr>
                <p:nvPr/>
              </p:nvSpPr>
              <p:spPr bwMode="auto">
                <a:xfrm>
                  <a:off x="590" y="5376"/>
                  <a:ext cx="10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520" name="Group 136"/>
              <p:cNvGrpSpPr>
                <a:grpSpLocks/>
              </p:cNvGrpSpPr>
              <p:nvPr/>
            </p:nvGrpSpPr>
            <p:grpSpPr bwMode="auto">
              <a:xfrm>
                <a:off x="1684" y="5376"/>
                <a:ext cx="1527" cy="384"/>
                <a:chOff x="1684" y="5376"/>
                <a:chExt cx="1527" cy="384"/>
              </a:xfrm>
            </p:grpSpPr>
            <p:sp>
              <p:nvSpPr>
                <p:cNvPr id="144521" name="Rectangle 137"/>
                <p:cNvSpPr>
                  <a:spLocks noChangeArrowheads="1"/>
                </p:cNvSpPr>
                <p:nvPr/>
              </p:nvSpPr>
              <p:spPr bwMode="auto">
                <a:xfrm>
                  <a:off x="1727" y="5376"/>
                  <a:ext cx="14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计算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96-5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，结果入栈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522" name="Rectangle 138"/>
                <p:cNvSpPr>
                  <a:spLocks noChangeArrowheads="1"/>
                </p:cNvSpPr>
                <p:nvPr/>
              </p:nvSpPr>
              <p:spPr bwMode="auto">
                <a:xfrm>
                  <a:off x="1684" y="5376"/>
                  <a:ext cx="15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523" name="Group 139"/>
              <p:cNvGrpSpPr>
                <a:grpSpLocks/>
              </p:cNvGrpSpPr>
              <p:nvPr/>
            </p:nvGrpSpPr>
            <p:grpSpPr bwMode="auto">
              <a:xfrm>
                <a:off x="0" y="5760"/>
                <a:ext cx="590" cy="384"/>
                <a:chOff x="0" y="5760"/>
                <a:chExt cx="590" cy="384"/>
              </a:xfrm>
            </p:grpSpPr>
            <p:sp>
              <p:nvSpPr>
                <p:cNvPr id="144524" name="Rectangle 140"/>
                <p:cNvSpPr>
                  <a:spLocks noChangeArrowheads="1"/>
                </p:cNvSpPr>
                <p:nvPr/>
              </p:nvSpPr>
              <p:spPr bwMode="auto">
                <a:xfrm>
                  <a:off x="43" y="5760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结束符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525" name="Rectangle 141"/>
                <p:cNvSpPr>
                  <a:spLocks noChangeArrowheads="1"/>
                </p:cNvSpPr>
                <p:nvPr/>
              </p:nvSpPr>
              <p:spPr bwMode="auto">
                <a:xfrm>
                  <a:off x="0" y="5760"/>
                  <a:ext cx="59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526" name="Group 142"/>
              <p:cNvGrpSpPr>
                <a:grpSpLocks/>
              </p:cNvGrpSpPr>
              <p:nvPr/>
            </p:nvGrpSpPr>
            <p:grpSpPr bwMode="auto">
              <a:xfrm>
                <a:off x="590" y="5760"/>
                <a:ext cx="1094" cy="384"/>
                <a:chOff x="590" y="5760"/>
                <a:chExt cx="1094" cy="384"/>
              </a:xfrm>
            </p:grpSpPr>
            <p:sp>
              <p:nvSpPr>
                <p:cNvPr id="144527" name="Rectangle 143"/>
                <p:cNvSpPr>
                  <a:spLocks noChangeArrowheads="1"/>
                </p:cNvSpPr>
                <p:nvPr/>
              </p:nvSpPr>
              <p:spPr bwMode="auto">
                <a:xfrm>
                  <a:off x="633" y="5760"/>
                  <a:ext cx="100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空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528" name="Rectangle 144"/>
                <p:cNvSpPr>
                  <a:spLocks noChangeArrowheads="1"/>
                </p:cNvSpPr>
                <p:nvPr/>
              </p:nvSpPr>
              <p:spPr bwMode="auto">
                <a:xfrm>
                  <a:off x="590" y="5760"/>
                  <a:ext cx="109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529" name="Group 145"/>
              <p:cNvGrpSpPr>
                <a:grpSpLocks/>
              </p:cNvGrpSpPr>
              <p:nvPr/>
            </p:nvGrpSpPr>
            <p:grpSpPr bwMode="auto">
              <a:xfrm>
                <a:off x="1684" y="5760"/>
                <a:ext cx="1527" cy="384"/>
                <a:chOff x="1684" y="5760"/>
                <a:chExt cx="1527" cy="384"/>
              </a:xfrm>
            </p:grpSpPr>
            <p:sp>
              <p:nvSpPr>
                <p:cNvPr id="144530" name="Rectangle 146"/>
                <p:cNvSpPr>
                  <a:spLocks noChangeArrowheads="1"/>
                </p:cNvSpPr>
                <p:nvPr/>
              </p:nvSpPr>
              <p:spPr bwMode="auto">
                <a:xfrm>
                  <a:off x="1727" y="5760"/>
                  <a:ext cx="1441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000" b="1">
                      <a:latin typeface="Times New Roman" pitchFamily="18" charset="0"/>
                    </a:rPr>
                    <a:t>结果出栈</a:t>
                  </a:r>
                </a:p>
                <a:p>
                  <a:pPr algn="just" eaLnBrk="0" hangingPunct="0"/>
                  <a:endParaRPr kumimoji="1" lang="en-US" altLang="zh-CN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144531" name="Rectangle 147"/>
                <p:cNvSpPr>
                  <a:spLocks noChangeArrowheads="1"/>
                </p:cNvSpPr>
                <p:nvPr/>
              </p:nvSpPr>
              <p:spPr bwMode="auto">
                <a:xfrm>
                  <a:off x="1684" y="5760"/>
                  <a:ext cx="152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4532" name="Rectangle 148"/>
            <p:cNvSpPr>
              <a:spLocks noChangeArrowheads="1"/>
            </p:cNvSpPr>
            <p:nvPr/>
          </p:nvSpPr>
          <p:spPr bwMode="auto">
            <a:xfrm>
              <a:off x="-3" y="-3"/>
              <a:ext cx="3217" cy="615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4533" name="Text Box 149"/>
          <p:cNvSpPr txBox="1">
            <a:spLocks noChangeArrowheads="1"/>
          </p:cNvSpPr>
          <p:nvPr/>
        </p:nvSpPr>
        <p:spPr bwMode="auto">
          <a:xfrm>
            <a:off x="533400" y="0"/>
            <a:ext cx="5105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000" b="1">
                <a:solidFill>
                  <a:srgbClr val="CC0000"/>
                </a:solidFill>
                <a:latin typeface="Times New Roman" pitchFamily="18" charset="0"/>
              </a:rPr>
              <a:t> 3*2^</a:t>
            </a:r>
            <a:r>
              <a:rPr kumimoji="1" lang="zh-CN" altLang="en-US" sz="3000" b="1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kumimoji="1" lang="en-US" altLang="zh-CN" sz="3000" b="1">
                <a:solidFill>
                  <a:srgbClr val="CC0000"/>
                </a:solidFill>
                <a:latin typeface="Times New Roman" pitchFamily="18" charset="0"/>
              </a:rPr>
              <a:t>4+2*2-</a:t>
            </a:r>
            <a:r>
              <a:rPr kumimoji="1" lang="zh-CN" altLang="en-US" sz="3000" b="1">
                <a:solidFill>
                  <a:srgbClr val="CC0000"/>
                </a:solidFill>
                <a:latin typeface="Times New Roman" pitchFamily="18" charset="0"/>
              </a:rPr>
              <a:t>１*</a:t>
            </a:r>
            <a:r>
              <a:rPr kumimoji="1" lang="en-US" altLang="zh-CN" sz="3000" b="1">
                <a:solidFill>
                  <a:srgbClr val="CC0000"/>
                </a:solidFill>
                <a:latin typeface="Times New Roman" pitchFamily="18" charset="0"/>
              </a:rPr>
              <a:t>3</a:t>
            </a:r>
            <a:r>
              <a:rPr kumimoji="1" lang="zh-CN" altLang="en-US" sz="3000" b="1">
                <a:solidFill>
                  <a:srgbClr val="CC0000"/>
                </a:solidFill>
                <a:latin typeface="Times New Roman" pitchFamily="18" charset="0"/>
              </a:rPr>
              <a:t>）</a:t>
            </a:r>
            <a:r>
              <a:rPr kumimoji="1" lang="en-US" altLang="zh-CN" sz="3000" b="1">
                <a:solidFill>
                  <a:srgbClr val="CC0000"/>
                </a:solidFill>
                <a:latin typeface="Times New Roman" pitchFamily="18" charset="0"/>
              </a:rPr>
              <a:t>-5</a:t>
            </a:r>
            <a:r>
              <a:rPr kumimoji="1" lang="en-US" altLang="zh-CN" sz="3000" b="1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569223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]</a:t>
            </a:r>
            <a:r>
              <a:rPr lang="zh-CN" altLang="en-US" dirty="0" smtClean="0"/>
              <a:t>求解</a:t>
            </a:r>
            <a:r>
              <a:rPr lang="zh-CN" altLang="en-US" dirty="0"/>
              <a:t>迷宫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500" dirty="0"/>
              <a:t>求迷宫问题就是求出从入口到出口的路径。在求解时</a:t>
            </a:r>
            <a:r>
              <a:rPr lang="en-US" altLang="zh-CN" sz="2500" dirty="0"/>
              <a:t>,</a:t>
            </a:r>
            <a:r>
              <a:rPr lang="zh-CN" altLang="en-US" sz="2500" dirty="0"/>
              <a:t>通常用的是“</a:t>
            </a:r>
            <a:r>
              <a:rPr lang="zh-CN" altLang="en-US" sz="2500" dirty="0">
                <a:solidFill>
                  <a:schemeClr val="accent1">
                    <a:lumMod val="75000"/>
                  </a:schemeClr>
                </a:solidFill>
              </a:rPr>
              <a:t>穷举求解</a:t>
            </a:r>
            <a:r>
              <a:rPr lang="zh-CN" altLang="en-US" sz="2500" dirty="0"/>
              <a:t>”的方法</a:t>
            </a:r>
            <a:r>
              <a:rPr lang="en-US" altLang="zh-CN" sz="2500" dirty="0"/>
              <a:t>,</a:t>
            </a:r>
            <a:r>
              <a:rPr lang="zh-CN" altLang="en-US" sz="2500" dirty="0"/>
              <a:t>即从入口出发</a:t>
            </a:r>
            <a:r>
              <a:rPr lang="en-US" altLang="zh-CN" sz="2500" dirty="0"/>
              <a:t>,</a:t>
            </a:r>
            <a:r>
              <a:rPr lang="zh-CN" altLang="en-US" sz="2500" dirty="0"/>
              <a:t>顺某一方向向前试探</a:t>
            </a:r>
            <a:r>
              <a:rPr lang="en-US" altLang="zh-CN" sz="2500" dirty="0"/>
              <a:t>,</a:t>
            </a:r>
            <a:r>
              <a:rPr lang="zh-CN" altLang="en-US" sz="2500" dirty="0"/>
              <a:t>若能走通</a:t>
            </a:r>
            <a:r>
              <a:rPr lang="en-US" altLang="zh-CN" sz="2500" dirty="0"/>
              <a:t>,</a:t>
            </a:r>
            <a:r>
              <a:rPr lang="zh-CN" altLang="en-US" sz="2500" dirty="0"/>
              <a:t>则继续往前走；否则沿原路退回</a:t>
            </a:r>
            <a:r>
              <a:rPr lang="en-US" altLang="zh-CN" sz="2500" dirty="0"/>
              <a:t>,</a:t>
            </a:r>
            <a:r>
              <a:rPr lang="zh-CN" altLang="en-US" sz="2500" dirty="0"/>
              <a:t>换一个方向再继续试探</a:t>
            </a:r>
            <a:r>
              <a:rPr lang="en-US" altLang="zh-CN" sz="2500" dirty="0"/>
              <a:t>,</a:t>
            </a:r>
            <a:r>
              <a:rPr lang="zh-CN" altLang="en-US" sz="2500" dirty="0"/>
              <a:t>直至所有可能的通路都试探完为止。为了保证在任何位置上都能沿原路退回</a:t>
            </a:r>
            <a:r>
              <a:rPr lang="en-US" altLang="zh-CN" sz="2500" dirty="0"/>
              <a:t>(</a:t>
            </a:r>
            <a:r>
              <a:rPr lang="zh-CN" altLang="en-US" sz="2500" dirty="0"/>
              <a:t>称为</a:t>
            </a:r>
            <a:r>
              <a:rPr lang="zh-CN" altLang="en-US" sz="2500" dirty="0">
                <a:solidFill>
                  <a:schemeClr val="accent1">
                    <a:lumMod val="75000"/>
                  </a:schemeClr>
                </a:solidFill>
              </a:rPr>
              <a:t>回溯</a:t>
            </a:r>
            <a:r>
              <a:rPr lang="en-US" altLang="zh-CN" sz="2500" dirty="0"/>
              <a:t>),</a:t>
            </a:r>
            <a:r>
              <a:rPr lang="zh-CN" altLang="en-US" sz="2500" dirty="0"/>
              <a:t>需要用一个后进先出的栈来保存从入口到当前位置的路径。</a:t>
            </a:r>
          </a:p>
          <a:p>
            <a:pPr lvl="1"/>
            <a:r>
              <a:rPr lang="zh-CN" altLang="en-US" sz="2300" dirty="0"/>
              <a:t>       首先用如</a:t>
            </a:r>
            <a:r>
              <a:rPr lang="zh-CN" altLang="en-US" sz="2300" dirty="0" smtClean="0"/>
              <a:t>图所</a:t>
            </a:r>
            <a:r>
              <a:rPr lang="zh-CN" altLang="en-US" sz="2300" dirty="0"/>
              <a:t>示的方块图表示迷宫。对于图中的每个方块</a:t>
            </a:r>
            <a:r>
              <a:rPr lang="en-US" altLang="zh-CN" sz="2300" dirty="0"/>
              <a:t>,</a:t>
            </a:r>
            <a:r>
              <a:rPr lang="zh-CN" altLang="en-US" sz="2300" dirty="0"/>
              <a:t>用空白表示通道</a:t>
            </a:r>
            <a:r>
              <a:rPr lang="en-US" altLang="zh-CN" sz="2300" dirty="0"/>
              <a:t>,</a:t>
            </a:r>
            <a:r>
              <a:rPr lang="zh-CN" altLang="en-US" sz="2300" dirty="0"/>
              <a:t>用阴影表示墙。所求路径必须是简单路径</a:t>
            </a:r>
            <a:r>
              <a:rPr lang="en-US" altLang="zh-CN" sz="2300" dirty="0"/>
              <a:t>,</a:t>
            </a:r>
            <a:r>
              <a:rPr lang="zh-CN" altLang="en-US" sz="2300" dirty="0"/>
              <a:t>即在求得的路径上不能重复出现同一通道块。 </a:t>
            </a:r>
          </a:p>
          <a:p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32877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9339" name="Picture 11" descr="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676400"/>
            <a:ext cx="7172325" cy="344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]</a:t>
            </a:r>
            <a:r>
              <a:rPr lang="zh-CN" altLang="en-US" dirty="0"/>
              <a:t>求解迷宫问题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]</a:t>
            </a:r>
            <a:r>
              <a:rPr lang="zh-CN" altLang="en-US" dirty="0"/>
              <a:t>求解迷宫问题</a:t>
            </a:r>
          </a:p>
        </p:txBody>
      </p:sp>
      <p:pic>
        <p:nvPicPr>
          <p:cNvPr id="126978" name="Picture 2" descr="C:\Documents and Settings\Administrator\桌面\63553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7"/>
          <a:stretch/>
        </p:blipFill>
        <p:spPr bwMode="auto">
          <a:xfrm>
            <a:off x="179512" y="1052736"/>
            <a:ext cx="5760640" cy="441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979" name="Picture 3" descr="C:\Documents and Settings\Administrator\桌面\u=3810083372,2539150857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882657"/>
            <a:ext cx="3085499" cy="28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6865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保证在任何位置上都能沿原路退回（回溯）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需要用一个后进先出的栈来保存从入口到当前位置的路径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求解迷宫问题</a:t>
            </a:r>
          </a:p>
        </p:txBody>
      </p:sp>
    </p:spTree>
    <p:extLst>
      <p:ext uri="{BB962C8B-B14F-4D97-AF65-F5344CB8AC3E}">
        <p14:creationId xmlns:p14="http://schemas.microsoft.com/office/powerpoint/2010/main" val="3150521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]</a:t>
            </a:r>
            <a:r>
              <a:rPr lang="zh-CN" altLang="en-US" dirty="0"/>
              <a:t>求解迷宫问题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200" dirty="0"/>
              <a:t>为了表示迷宫</a:t>
            </a:r>
            <a:r>
              <a:rPr lang="en-US" altLang="zh-CN" sz="2200" dirty="0"/>
              <a:t>,</a:t>
            </a:r>
            <a:r>
              <a:rPr lang="zh-CN" altLang="en-US" sz="2200" dirty="0"/>
              <a:t>设置一个数组</a:t>
            </a:r>
            <a:r>
              <a:rPr lang="en-US" altLang="zh-CN" sz="2200" dirty="0"/>
              <a:t>mg,</a:t>
            </a:r>
            <a:r>
              <a:rPr lang="zh-CN" altLang="en-US" sz="2200" dirty="0"/>
              <a:t>其中每个元素表示一个方块的状态</a:t>
            </a:r>
            <a:r>
              <a:rPr lang="en-US" altLang="zh-CN" sz="2200" dirty="0"/>
              <a:t>,</a:t>
            </a:r>
            <a:r>
              <a:rPr lang="zh-CN" altLang="en-US" sz="2200" dirty="0"/>
              <a:t>为</a:t>
            </a:r>
            <a:r>
              <a:rPr lang="en-US" altLang="zh-CN" sz="2200" dirty="0"/>
              <a:t>0</a:t>
            </a:r>
            <a:r>
              <a:rPr lang="zh-CN" altLang="en-US" sz="2200" dirty="0"/>
              <a:t>时表示对应方块是通道</a:t>
            </a:r>
            <a:r>
              <a:rPr lang="en-US" altLang="zh-CN" sz="2200" dirty="0"/>
              <a:t>,</a:t>
            </a:r>
            <a:r>
              <a:rPr lang="zh-CN" altLang="en-US" sz="2200" dirty="0"/>
              <a:t>为</a:t>
            </a:r>
            <a:r>
              <a:rPr lang="en-US" altLang="zh-CN" sz="2200" dirty="0"/>
              <a:t>1</a:t>
            </a:r>
            <a:r>
              <a:rPr lang="zh-CN" altLang="en-US" sz="2200" dirty="0"/>
              <a:t>时表示对应方块为墙</a:t>
            </a:r>
            <a:r>
              <a:rPr lang="en-US" altLang="zh-CN" sz="2200" dirty="0" smtClean="0"/>
              <a:t>,</a:t>
            </a:r>
            <a:r>
              <a:rPr lang="en-US" altLang="zh-CN" sz="2400" dirty="0" smtClean="0"/>
              <a:t> </a:t>
            </a:r>
          </a:p>
          <a:p>
            <a:pPr lvl="1"/>
            <a:r>
              <a:rPr lang="en-US" altLang="zh-CN" sz="2400" b="1" dirty="0" err="1" smtClean="0">
                <a:solidFill>
                  <a:srgbClr val="002060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mg[M+1][N+1]={	 /*M=10,N=10*/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     </a:t>
            </a:r>
            <a:r>
              <a:rPr lang="en-US" altLang="zh-CN" sz="2400" b="1" dirty="0">
                <a:solidFill>
                  <a:srgbClr val="002060"/>
                </a:solidFill>
              </a:rPr>
              <a:t>	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{</a:t>
            </a:r>
            <a:r>
              <a:rPr lang="en-US" altLang="zh-CN" sz="2400" b="1" dirty="0">
                <a:solidFill>
                  <a:srgbClr val="002060"/>
                </a:solidFill>
              </a:rPr>
              <a:t>1,1,1,1,1,1,1,1,1,1},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    	{1,0,0,1,0,0,0,1,0,1},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	{1,0,0,1,0,0,0,1,0,1},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	{1,0,0,0,0,1,1,0,0,1},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	{1,0,1,1,1,0,0,0,0,1},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	{1,0,0,0,1,0,0,0,0,1},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	{1,0,1,0,0,0,1,0,0,1},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	{1,0,1,1,1,0,1,1,0,1},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	{1,1,0,0,0,0,0,0,0,1},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	{1,1,1,1,1,1,1,1,1,1}};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400" dirty="0"/>
          </a:p>
        </p:txBody>
      </p:sp>
      <p:pic>
        <p:nvPicPr>
          <p:cNvPr id="4" name="Picture 11" descr="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69" b="9367"/>
          <a:stretch/>
        </p:blipFill>
        <p:spPr bwMode="auto">
          <a:xfrm>
            <a:off x="4572000" y="2780928"/>
            <a:ext cx="4463405" cy="312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]</a:t>
            </a:r>
            <a:r>
              <a:rPr lang="zh-CN" altLang="en-US" dirty="0"/>
              <a:t>求解迷宫问题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8"/>
            <a:ext cx="3581900" cy="259116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741" y="1844824"/>
            <a:ext cx="4763165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76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]</a:t>
            </a:r>
            <a:r>
              <a:rPr lang="zh-CN" altLang="en-US" dirty="0"/>
              <a:t>求解迷宫问题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836712"/>
            <a:ext cx="8568952" cy="5760640"/>
          </a:xfrm>
        </p:spPr>
        <p:txBody>
          <a:bodyPr/>
          <a:lstStyle/>
          <a:p>
            <a:r>
              <a:rPr lang="zh-CN" altLang="en-US" dirty="0"/>
              <a:t> 求解迷宫</a:t>
            </a:r>
            <a:r>
              <a:rPr lang="en-US" altLang="zh-CN" dirty="0"/>
              <a:t>(1,1)</a:t>
            </a:r>
            <a:r>
              <a:rPr lang="zh-CN" altLang="en-US" dirty="0"/>
              <a:t>到</a:t>
            </a:r>
            <a:r>
              <a:rPr lang="en-US" altLang="zh-CN" dirty="0"/>
              <a:t>(M-2,N-2)</a:t>
            </a:r>
            <a:r>
              <a:rPr lang="zh-CN" altLang="en-US" dirty="0"/>
              <a:t>路径的过程是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先</a:t>
            </a:r>
            <a:r>
              <a:rPr lang="zh-CN" altLang="en-US" dirty="0"/>
              <a:t>将入口进栈</a:t>
            </a:r>
            <a:r>
              <a:rPr lang="en-US" altLang="zh-CN" dirty="0"/>
              <a:t>(</a:t>
            </a:r>
            <a:r>
              <a:rPr lang="zh-CN" altLang="en-US" dirty="0"/>
              <a:t>初始方位设置为</a:t>
            </a:r>
            <a:r>
              <a:rPr lang="en-US" altLang="zh-CN" dirty="0"/>
              <a:t>-1),</a:t>
            </a:r>
            <a:r>
              <a:rPr lang="zh-CN" altLang="en-US" dirty="0"/>
              <a:t>在栈不空时循环</a:t>
            </a:r>
            <a:r>
              <a:rPr lang="en-US" altLang="zh-CN" dirty="0"/>
              <a:t>:</a:t>
            </a:r>
            <a:r>
              <a:rPr lang="zh-CN" altLang="en-US" dirty="0"/>
              <a:t>取栈顶方块</a:t>
            </a:r>
            <a:r>
              <a:rPr lang="en-US" altLang="zh-CN" dirty="0"/>
              <a:t>(</a:t>
            </a:r>
            <a:r>
              <a:rPr lang="zh-CN" altLang="en-US" dirty="0"/>
              <a:t>不退栈</a:t>
            </a:r>
            <a:r>
              <a:rPr lang="en-US" altLang="zh-CN" dirty="0"/>
              <a:t>),</a:t>
            </a:r>
            <a:r>
              <a:rPr lang="zh-CN" altLang="en-US" dirty="0"/>
              <a:t>若该方块是出口</a:t>
            </a:r>
            <a:r>
              <a:rPr lang="en-US" altLang="zh-CN" dirty="0"/>
              <a:t>,</a:t>
            </a:r>
            <a:r>
              <a:rPr lang="zh-CN" altLang="en-US" dirty="0"/>
              <a:t>则输出栈中方块即为路径。否则</a:t>
            </a:r>
            <a:r>
              <a:rPr lang="en-US" altLang="zh-CN" dirty="0"/>
              <a:t>,</a:t>
            </a:r>
            <a:r>
              <a:rPr lang="zh-CN" altLang="en-US" dirty="0"/>
              <a:t>找下一个可走的相邻方块</a:t>
            </a:r>
            <a:r>
              <a:rPr lang="en-US" altLang="zh-CN" dirty="0"/>
              <a:t>,</a:t>
            </a:r>
            <a:r>
              <a:rPr lang="zh-CN" altLang="en-US" dirty="0"/>
              <a:t>若不存在这样的方块</a:t>
            </a:r>
            <a:r>
              <a:rPr lang="en-US" altLang="zh-CN" dirty="0"/>
              <a:t>,</a:t>
            </a:r>
            <a:r>
              <a:rPr lang="zh-CN" altLang="en-US" dirty="0"/>
              <a:t>则退栈。若存在这样的方块</a:t>
            </a:r>
            <a:r>
              <a:rPr lang="en-US" altLang="zh-CN" dirty="0"/>
              <a:t>,</a:t>
            </a:r>
            <a:r>
              <a:rPr lang="zh-CN" altLang="en-US" dirty="0"/>
              <a:t>则将其方位保存到栈顶元素中</a:t>
            </a:r>
            <a:r>
              <a:rPr lang="en-US" altLang="zh-CN" dirty="0"/>
              <a:t>,</a:t>
            </a:r>
            <a:r>
              <a:rPr lang="zh-CN" altLang="en-US" dirty="0"/>
              <a:t>并将这个可走的相邻方块进栈</a:t>
            </a:r>
            <a:r>
              <a:rPr lang="en-US" altLang="zh-CN" dirty="0"/>
              <a:t>(</a:t>
            </a:r>
            <a:r>
              <a:rPr lang="zh-CN" altLang="en-US" dirty="0"/>
              <a:t>初始方位设置为</a:t>
            </a:r>
            <a:r>
              <a:rPr lang="en-US" altLang="zh-CN" dirty="0"/>
              <a:t>-1)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</a:t>
            </a:r>
            <a:r>
              <a:rPr lang="zh-CN" altLang="en-US" dirty="0"/>
              <a:t>保证试探的可走相邻方块不是已走路径上的方块</a:t>
            </a:r>
            <a:r>
              <a:rPr lang="en-US" altLang="zh-CN" dirty="0"/>
              <a:t>,</a:t>
            </a:r>
            <a:r>
              <a:rPr lang="zh-CN" altLang="en-US" dirty="0"/>
              <a:t>如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已进栈</a:t>
            </a:r>
            <a:r>
              <a:rPr lang="en-US" altLang="zh-CN" dirty="0"/>
              <a:t>,</a:t>
            </a:r>
            <a:r>
              <a:rPr lang="zh-CN" altLang="en-US" dirty="0"/>
              <a:t>在试探</a:t>
            </a:r>
            <a:r>
              <a:rPr lang="en-US" altLang="zh-CN" dirty="0"/>
              <a:t>(i+1,j)</a:t>
            </a:r>
            <a:r>
              <a:rPr lang="zh-CN" altLang="en-US" dirty="0"/>
              <a:t>的下一可走方块时</a:t>
            </a:r>
            <a:r>
              <a:rPr lang="en-US" altLang="zh-CN" dirty="0"/>
              <a:t>,</a:t>
            </a:r>
            <a:r>
              <a:rPr lang="zh-CN" altLang="en-US" dirty="0"/>
              <a:t>又试探到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),</a:t>
            </a:r>
            <a:r>
              <a:rPr lang="zh-CN" altLang="en-US" dirty="0"/>
              <a:t>这样可能会引起死循环</a:t>
            </a:r>
            <a:r>
              <a:rPr lang="en-US" altLang="zh-CN" dirty="0"/>
              <a:t>,</a:t>
            </a:r>
            <a:r>
              <a:rPr lang="zh-CN" altLang="en-US" dirty="0"/>
              <a:t>为此</a:t>
            </a:r>
            <a:r>
              <a:rPr lang="en-US" altLang="zh-CN" dirty="0"/>
              <a:t>,</a:t>
            </a:r>
            <a:r>
              <a:rPr lang="zh-CN" altLang="en-US" dirty="0"/>
              <a:t>在一个方块进栈后</a:t>
            </a:r>
            <a:r>
              <a:rPr lang="en-US" altLang="zh-CN" dirty="0"/>
              <a:t>,</a:t>
            </a:r>
            <a:r>
              <a:rPr lang="zh-CN" altLang="en-US" dirty="0"/>
              <a:t>将对应的</a:t>
            </a:r>
            <a:r>
              <a:rPr lang="en-US" altLang="zh-CN" dirty="0"/>
              <a:t>mg</a:t>
            </a:r>
            <a:r>
              <a:rPr lang="zh-CN" altLang="en-US" dirty="0"/>
              <a:t>数组元素值改为</a:t>
            </a:r>
            <a:r>
              <a:rPr lang="en-US" altLang="zh-CN" dirty="0"/>
              <a:t>-1(</a:t>
            </a:r>
            <a:r>
              <a:rPr lang="zh-CN" altLang="en-US" dirty="0"/>
              <a:t>变为不可走的相邻方块</a:t>
            </a:r>
            <a:r>
              <a:rPr lang="en-US" altLang="zh-CN" dirty="0"/>
              <a:t>),</a:t>
            </a:r>
            <a:r>
              <a:rPr lang="zh-CN" altLang="en-US" dirty="0"/>
              <a:t>当退栈时</a:t>
            </a:r>
            <a:r>
              <a:rPr lang="en-US" altLang="zh-CN" dirty="0"/>
              <a:t>(</a:t>
            </a:r>
            <a:r>
              <a:rPr lang="zh-CN" altLang="en-US" dirty="0"/>
              <a:t>表示没有可走相邻方块</a:t>
            </a:r>
            <a:r>
              <a:rPr lang="en-US" altLang="zh-CN" dirty="0"/>
              <a:t>),</a:t>
            </a:r>
            <a:r>
              <a:rPr lang="zh-CN" altLang="en-US" dirty="0"/>
              <a:t>将其恢复为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79512" y="861427"/>
            <a:ext cx="8839200" cy="602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void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mgpath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()	/*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路径为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:(1,1)-&gt;(M-2,N-2)*/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{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int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i,j,di,find,k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     top++; /*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初始方块进栈*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     Stack[top].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i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=1;Stack[top].j=1;Stack[top].di=-1;mg[1][1]=-1;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     while (top&gt;-1)   	/*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栈不空时循环*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     { 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i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=Stack[top].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i;j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=Stack[top].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j;di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=Stack[top].di;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if (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i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==M-2 &amp;&amp; j==N-2)	/*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找到了出口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,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输出路径*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{ 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printf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("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迷宫路径如下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:\n");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    for (k=0;k&lt;=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top;k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++)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    {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printf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("\t(%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d,%d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)",Stack[k].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i,Stack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[k].j);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	     if ((k+1)%5==0)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printf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("\n");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                      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    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printf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("\n");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    return;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]</a:t>
            </a:r>
            <a:r>
              <a:rPr lang="zh-CN" altLang="en-US" dirty="0"/>
              <a:t>求解迷宫问题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611560" y="1124744"/>
            <a:ext cx="8686800" cy="520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find=0;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while (di&lt;4 &amp;&amp; find==0) /*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找下一个可走方块*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{     di++;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    switch(di)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    {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    case 0:i=Stack[top].i-1;j=Stack[top].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j;break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    case 1:i=Stack[top].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i;j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=Stack[top].j+1;break;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    case 2:i=Stack[top].i+1;j=Stack[top].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j;break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    case 3:i=Stack[top].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i,j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=Stack[top].j-1;break;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    }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    if (mg[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i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][j]==0)  find=1;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]</a:t>
            </a:r>
            <a:r>
              <a:rPr lang="zh-CN" altLang="en-US" dirty="0"/>
              <a:t>求解迷宫问题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1560" y="980728"/>
            <a:ext cx="8345488" cy="5278760"/>
          </a:xfrm>
        </p:spPr>
        <p:txBody>
          <a:bodyPr/>
          <a:lstStyle/>
          <a:p>
            <a:r>
              <a:rPr lang="zh-CN" altLang="en-US" sz="2600" dirty="0"/>
              <a:t>例</a:t>
            </a:r>
            <a:r>
              <a:rPr lang="en-US" altLang="zh-CN" sz="2600" dirty="0"/>
              <a:t>3.4  </a:t>
            </a:r>
            <a:r>
              <a:rPr lang="zh-CN" altLang="en-US" sz="2600" dirty="0"/>
              <a:t>设</a:t>
            </a:r>
            <a:r>
              <a:rPr lang="en-US" altLang="zh-CN" sz="2600" dirty="0"/>
              <a:t>n</a:t>
            </a:r>
            <a:r>
              <a:rPr lang="zh-CN" altLang="en-US" sz="2600" dirty="0"/>
              <a:t>个元素进栈序列是</a:t>
            </a:r>
            <a:r>
              <a:rPr lang="en-US" altLang="zh-CN" sz="2600" dirty="0"/>
              <a:t>1,2,3,…,n,</a:t>
            </a:r>
            <a:r>
              <a:rPr lang="zh-CN" altLang="en-US" sz="2600" dirty="0"/>
              <a:t>其输出序列是</a:t>
            </a:r>
            <a:r>
              <a:rPr lang="en-US" altLang="zh-CN" sz="2600" dirty="0"/>
              <a:t>p1,p2,…,</a:t>
            </a:r>
            <a:r>
              <a:rPr lang="en-US" altLang="zh-CN" sz="2600" dirty="0" err="1"/>
              <a:t>pn</a:t>
            </a:r>
            <a:r>
              <a:rPr lang="en-US" altLang="zh-CN" sz="2600" dirty="0"/>
              <a:t>,</a:t>
            </a:r>
            <a:r>
              <a:rPr lang="zh-CN" altLang="en-US" sz="2600" dirty="0"/>
              <a:t>若</a:t>
            </a:r>
            <a:r>
              <a:rPr lang="en-US" altLang="zh-CN" sz="2600" dirty="0"/>
              <a:t>p1=3,</a:t>
            </a:r>
            <a:r>
              <a:rPr lang="zh-CN" altLang="en-US" sz="2600" dirty="0"/>
              <a:t>则</a:t>
            </a:r>
            <a:r>
              <a:rPr lang="en-US" altLang="zh-CN" sz="2600" dirty="0"/>
              <a:t>p2</a:t>
            </a:r>
            <a:r>
              <a:rPr lang="zh-CN" altLang="en-US" sz="2600" dirty="0"/>
              <a:t>的值    。</a:t>
            </a:r>
          </a:p>
          <a:p>
            <a:pPr marL="0" indent="0">
              <a:buNone/>
            </a:pPr>
            <a:r>
              <a:rPr lang="zh-CN" altLang="en-US" sz="2600" dirty="0"/>
              <a:t>	</a:t>
            </a:r>
            <a:r>
              <a:rPr lang="en-US" altLang="zh-CN" sz="2500" b="1" dirty="0">
                <a:solidFill>
                  <a:srgbClr val="002060"/>
                </a:solidFill>
                <a:ea typeface="宋体" pitchFamily="2" charset="-122"/>
              </a:rPr>
              <a:t>(A) </a:t>
            </a:r>
            <a:r>
              <a:rPr lang="zh-CN" altLang="en-US" sz="2500" b="1" dirty="0">
                <a:solidFill>
                  <a:srgbClr val="002060"/>
                </a:solidFill>
                <a:ea typeface="宋体" pitchFamily="2" charset="-122"/>
              </a:rPr>
              <a:t>一定是</a:t>
            </a:r>
            <a:r>
              <a:rPr lang="en-US" altLang="zh-CN" sz="2500" b="1" dirty="0">
                <a:solidFill>
                  <a:srgbClr val="002060"/>
                </a:solidFill>
                <a:ea typeface="宋体" pitchFamily="2" charset="-122"/>
              </a:rPr>
              <a:t>2		(B) </a:t>
            </a:r>
            <a:r>
              <a:rPr lang="zh-CN" altLang="en-US" sz="2500" b="1" dirty="0">
                <a:solidFill>
                  <a:srgbClr val="002060"/>
                </a:solidFill>
                <a:ea typeface="宋体" pitchFamily="2" charset="-122"/>
              </a:rPr>
              <a:t>一定是</a:t>
            </a:r>
            <a:r>
              <a:rPr lang="en-US" altLang="zh-CN" sz="2500" b="1" dirty="0">
                <a:solidFill>
                  <a:srgbClr val="002060"/>
                </a:solidFill>
                <a:ea typeface="宋体" pitchFamily="2" charset="-122"/>
              </a:rPr>
              <a:t>1</a:t>
            </a:r>
          </a:p>
          <a:p>
            <a:pPr marL="0" indent="0">
              <a:buNone/>
            </a:pPr>
            <a:r>
              <a:rPr lang="en-US" altLang="zh-CN" sz="2500" b="1" dirty="0">
                <a:solidFill>
                  <a:srgbClr val="002060"/>
                </a:solidFill>
                <a:ea typeface="宋体" pitchFamily="2" charset="-122"/>
              </a:rPr>
              <a:t>	(C) </a:t>
            </a:r>
            <a:r>
              <a:rPr lang="zh-CN" altLang="en-US" sz="2500" b="1" dirty="0">
                <a:solidFill>
                  <a:srgbClr val="002060"/>
                </a:solidFill>
                <a:ea typeface="宋体" pitchFamily="2" charset="-122"/>
              </a:rPr>
              <a:t>不可能是</a:t>
            </a:r>
            <a:r>
              <a:rPr lang="en-US" altLang="zh-CN" sz="2500" b="1" dirty="0">
                <a:solidFill>
                  <a:srgbClr val="002060"/>
                </a:solidFill>
                <a:ea typeface="宋体" pitchFamily="2" charset="-122"/>
              </a:rPr>
              <a:t>1  		(D) </a:t>
            </a:r>
            <a:r>
              <a:rPr lang="zh-CN" altLang="en-US" sz="2500" b="1" dirty="0">
                <a:solidFill>
                  <a:srgbClr val="002060"/>
                </a:solidFill>
                <a:ea typeface="宋体" pitchFamily="2" charset="-122"/>
              </a:rPr>
              <a:t>以上都不对</a:t>
            </a:r>
          </a:p>
          <a:p>
            <a:pPr lvl="1"/>
            <a:r>
              <a:rPr lang="zh-CN" altLang="en-US" sz="2400" dirty="0"/>
              <a:t>答</a:t>
            </a:r>
            <a:r>
              <a:rPr lang="en-US" altLang="zh-CN" sz="2400" dirty="0"/>
              <a:t>:</a:t>
            </a:r>
            <a:r>
              <a:rPr lang="zh-CN" altLang="en-US" sz="2400" dirty="0"/>
              <a:t>当</a:t>
            </a:r>
            <a:r>
              <a:rPr lang="en-US" altLang="zh-CN" sz="2400" dirty="0"/>
              <a:t>p1=3</a:t>
            </a:r>
            <a:r>
              <a:rPr lang="zh-CN" altLang="en-US" sz="2400" dirty="0"/>
              <a:t>时</a:t>
            </a:r>
            <a:r>
              <a:rPr lang="en-US" altLang="zh-CN" sz="2400" dirty="0"/>
              <a:t>,</a:t>
            </a:r>
            <a:r>
              <a:rPr lang="zh-CN" altLang="en-US" sz="2400" dirty="0"/>
              <a:t>说明</a:t>
            </a:r>
            <a:r>
              <a:rPr lang="en-US" altLang="zh-CN" sz="2400" dirty="0"/>
              <a:t>1,2,3</a:t>
            </a:r>
            <a:r>
              <a:rPr lang="zh-CN" altLang="en-US" sz="2400" dirty="0"/>
              <a:t>先进栈</a:t>
            </a:r>
            <a:r>
              <a:rPr lang="en-US" altLang="zh-CN" sz="2400" dirty="0"/>
              <a:t>,</a:t>
            </a:r>
            <a:r>
              <a:rPr lang="zh-CN" altLang="en-US" sz="2400" dirty="0"/>
              <a:t>立即出栈</a:t>
            </a:r>
            <a:r>
              <a:rPr lang="en-US" altLang="zh-CN" sz="2400" dirty="0"/>
              <a:t>3,</a:t>
            </a:r>
            <a:r>
              <a:rPr lang="zh-CN" altLang="en-US" sz="2400" dirty="0"/>
              <a:t>然后可能出栈</a:t>
            </a:r>
            <a:r>
              <a:rPr lang="en-US" altLang="zh-CN" sz="2400" dirty="0"/>
              <a:t>,</a:t>
            </a:r>
            <a:r>
              <a:rPr lang="zh-CN" altLang="en-US" sz="2400" dirty="0"/>
              <a:t>即为</a:t>
            </a:r>
            <a:r>
              <a:rPr lang="en-US" altLang="zh-CN" sz="2400" dirty="0"/>
              <a:t>2,</a:t>
            </a:r>
            <a:r>
              <a:rPr lang="zh-CN" altLang="en-US" sz="2400" dirty="0"/>
              <a:t>也可能</a:t>
            </a:r>
            <a:r>
              <a:rPr lang="en-US" altLang="zh-CN" sz="2400" dirty="0"/>
              <a:t>4</a:t>
            </a:r>
            <a:r>
              <a:rPr lang="zh-CN" altLang="en-US" sz="2400" dirty="0"/>
              <a:t>或后面的元素进栈</a:t>
            </a:r>
            <a:r>
              <a:rPr lang="en-US" altLang="zh-CN" sz="2400" dirty="0"/>
              <a:t>,</a:t>
            </a:r>
            <a:r>
              <a:rPr lang="zh-CN" altLang="en-US" sz="2400" dirty="0"/>
              <a:t>再出栈。因此</a:t>
            </a:r>
            <a:r>
              <a:rPr lang="en-US" altLang="zh-CN" sz="2400" dirty="0"/>
              <a:t>,p2</a:t>
            </a:r>
            <a:r>
              <a:rPr lang="zh-CN" altLang="en-US" sz="2400" dirty="0"/>
              <a:t>可能是</a:t>
            </a:r>
            <a:r>
              <a:rPr lang="en-US" altLang="zh-CN" sz="2400" dirty="0"/>
              <a:t>2,</a:t>
            </a:r>
            <a:r>
              <a:rPr lang="zh-CN" altLang="en-US" sz="2400" dirty="0"/>
              <a:t>也可能是</a:t>
            </a:r>
            <a:r>
              <a:rPr lang="en-US" altLang="zh-CN" sz="2400" dirty="0"/>
              <a:t>4,…,n,</a:t>
            </a:r>
            <a:r>
              <a:rPr lang="zh-CN" altLang="en-US" sz="2400" dirty="0"/>
              <a:t>但一定不能是</a:t>
            </a:r>
            <a:r>
              <a:rPr lang="en-US" altLang="zh-CN" sz="2400" dirty="0"/>
              <a:t>1</a:t>
            </a:r>
            <a:r>
              <a:rPr lang="zh-CN" altLang="en-US" sz="2400" dirty="0"/>
              <a:t>。所以本题答案为</a:t>
            </a:r>
            <a:r>
              <a:rPr lang="en-US" altLang="zh-CN" sz="2400" dirty="0"/>
              <a:t>C</a:t>
            </a:r>
            <a:r>
              <a:rPr lang="zh-CN" altLang="en-US" sz="2400" dirty="0"/>
              <a:t>。</a:t>
            </a:r>
          </a:p>
          <a:p>
            <a:endParaRPr lang="zh-CN" altLang="en-US" sz="26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2" descr="D:\Temp\Temporary Internet Files\Content.IE5\ZHLSEDAZ\MCj042910100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274" y="4797152"/>
            <a:ext cx="19764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1026"/>
          <p:cNvSpPr txBox="1">
            <a:spLocks noChangeArrowheads="1"/>
          </p:cNvSpPr>
          <p:nvPr/>
        </p:nvSpPr>
        <p:spPr bwMode="auto">
          <a:xfrm>
            <a:off x="467544" y="907652"/>
            <a:ext cx="8382000" cy="5617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if (find==1)  /*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找到了下一个可走方块*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{    Stack[top].di=di;  /*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修改原栈顶元素的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di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值*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    top++;   /*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下一个可走方块进栈*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                      Stack[top].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i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=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i;Stack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[top].j=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j;Stack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[top].di=-1;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    mg[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i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][j]=-1;	/*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避免重复走到该方块*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else	   /*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没有路径可走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,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则退栈*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{    mg[Stack[top].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i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][Stack[top].j]=0;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                     /*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让该位置变为其他路径可走方块*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/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      top--;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    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	</a:t>
            </a:r>
            <a:r>
              <a:rPr lang="en-US" altLang="zh-CN" sz="2200" b="1" dirty="0" err="1">
                <a:solidFill>
                  <a:srgbClr val="002060"/>
                </a:solidFill>
                <a:latin typeface="+mj-lt"/>
                <a:ea typeface="+mn-ea"/>
              </a:rPr>
              <a:t>printf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("</a:t>
            </a:r>
            <a:r>
              <a:rPr lang="zh-CN" altLang="en-US" sz="2200" b="1" dirty="0">
                <a:solidFill>
                  <a:srgbClr val="002060"/>
                </a:solidFill>
                <a:latin typeface="+mj-lt"/>
                <a:ea typeface="+mn-ea"/>
              </a:rPr>
              <a:t>没有可走路径</a:t>
            </a: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!\n");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002060"/>
                </a:solidFill>
                <a:latin typeface="+mj-lt"/>
                <a:ea typeface="+mn-ea"/>
              </a:rPr>
              <a:t>    }  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305800" cy="682648"/>
          </a:xfrm>
        </p:spPr>
        <p:txBody>
          <a:bodyPr/>
          <a:lstStyle/>
          <a:p>
            <a:r>
              <a:rPr lang="zh-CN" altLang="en-US" dirty="0"/>
              <a:t>求解迷宫问题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990502" y="2780928"/>
            <a:ext cx="3276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5400" b="1" dirty="0" smtClean="0">
                <a:latin typeface="隶书" pitchFamily="49" charset="-122"/>
                <a:ea typeface="隶书" pitchFamily="49" charset="-122"/>
              </a:rPr>
              <a:t>队列</a:t>
            </a:r>
            <a:r>
              <a:rPr kumimoji="1" lang="zh-CN" altLang="en-US" sz="54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5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205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51520" y="2060848"/>
            <a:ext cx="632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3200" b="1" dirty="0" smtClean="0">
                <a:latin typeface="隶书" pitchFamily="49" charset="-122"/>
                <a:ea typeface="隶书" pitchFamily="49" charset="-122"/>
              </a:rPr>
              <a:t>队列</a:t>
            </a:r>
            <a:r>
              <a:rPr kumimoji="1" lang="zh-CN" altLang="en-US" sz="3200" b="1" dirty="0">
                <a:latin typeface="隶书" pitchFamily="49" charset="-122"/>
                <a:ea typeface="隶书" pitchFamily="49" charset="-122"/>
              </a:rPr>
              <a:t>的定义</a:t>
            </a:r>
            <a:r>
              <a:rPr kumimoji="1" lang="zh-CN" altLang="en-US" sz="40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51520" y="3013390"/>
            <a:ext cx="99371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3200" b="1" dirty="0" smtClean="0">
                <a:latin typeface="隶书" pitchFamily="49" charset="-122"/>
                <a:ea typeface="隶书" pitchFamily="49" charset="-122"/>
              </a:rPr>
              <a:t>队列</a:t>
            </a:r>
            <a:r>
              <a:rPr kumimoji="1" lang="zh-CN" altLang="en-US" sz="3200" b="1" dirty="0">
                <a:latin typeface="隶书" pitchFamily="49" charset="-122"/>
                <a:ea typeface="隶书" pitchFamily="49" charset="-122"/>
              </a:rPr>
              <a:t>的顺序存储结构及其基本运算的实现</a:t>
            </a:r>
            <a:endParaRPr kumimoji="1" lang="zh-CN" altLang="en-US" sz="3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51520" y="3861048"/>
            <a:ext cx="104830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3200" b="1" dirty="0" smtClean="0">
                <a:latin typeface="隶书" pitchFamily="49" charset="-122"/>
                <a:ea typeface="隶书" pitchFamily="49" charset="-122"/>
              </a:rPr>
              <a:t>队列</a:t>
            </a:r>
            <a:r>
              <a:rPr kumimoji="1" lang="zh-CN" altLang="en-US" sz="3200" b="1" dirty="0">
                <a:latin typeface="隶书" pitchFamily="49" charset="-122"/>
                <a:ea typeface="隶书" pitchFamily="49" charset="-122"/>
              </a:rPr>
              <a:t>的链式存储结构及其基本运算的实现</a:t>
            </a:r>
            <a:endParaRPr kumimoji="1" lang="zh-CN" altLang="en-US" sz="3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51520" y="4813212"/>
            <a:ext cx="8132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3200" b="1" dirty="0" smtClean="0">
                <a:latin typeface="隶书" pitchFamily="49" charset="-122"/>
                <a:ea typeface="隶书" pitchFamily="49" charset="-122"/>
              </a:rPr>
              <a:t>队列</a:t>
            </a:r>
            <a:r>
              <a:rPr kumimoji="1" lang="zh-CN" altLang="en-US" sz="3200" b="1" dirty="0">
                <a:latin typeface="隶书" pitchFamily="49" charset="-122"/>
                <a:ea typeface="隶书" pitchFamily="49" charset="-122"/>
              </a:rPr>
              <a:t>的应用例子</a:t>
            </a:r>
            <a:r>
              <a:rPr kumimoji="1" lang="zh-CN" altLang="en-US" sz="32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5548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3.2.1 </a:t>
            </a:r>
            <a:r>
              <a:rPr lang="zh-CN" altLang="en-US" dirty="0"/>
              <a:t>队列的定义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队列？</a:t>
            </a:r>
            <a:endParaRPr lang="zh-CN" altLang="en-US" dirty="0"/>
          </a:p>
        </p:txBody>
      </p:sp>
      <p:pic>
        <p:nvPicPr>
          <p:cNvPr id="128002" name="Picture 2" descr="C:\Documents and Settings\Administrator\桌面\u=3119353995,3175668243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885" y="1340768"/>
            <a:ext cx="34766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03" name="Picture 3" descr="C:\Documents and Settings\Administrator\桌面\u=1147812187,2645492636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31432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04" name="Picture 4" descr="C:\Documents and Settings\Administrator\桌面\u=4077459545,1333986391&amp;fm=21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49080"/>
            <a:ext cx="33051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90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3.2.1 </a:t>
            </a:r>
            <a:r>
              <a:rPr lang="zh-CN" altLang="en-US" dirty="0"/>
              <a:t>队列的定义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19200"/>
            <a:ext cx="8345488" cy="5278760"/>
          </a:xfrm>
        </p:spPr>
        <p:txBody>
          <a:bodyPr/>
          <a:lstStyle/>
          <a:p>
            <a:r>
              <a:rPr lang="zh-CN" altLang="en-US" dirty="0"/>
              <a:t>队列简称队</a:t>
            </a:r>
            <a:r>
              <a:rPr lang="en-US" altLang="zh-CN" dirty="0" smtClean="0"/>
              <a:t>,</a:t>
            </a:r>
            <a:r>
              <a:rPr lang="zh-CN" altLang="en-US" dirty="0" smtClean="0"/>
              <a:t> 也</a:t>
            </a:r>
            <a:r>
              <a:rPr lang="zh-CN" altLang="en-US" dirty="0"/>
              <a:t>是一种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运算受限</a:t>
            </a:r>
            <a:r>
              <a:rPr lang="zh-CN" altLang="en-US" dirty="0"/>
              <a:t>的线性表</a:t>
            </a:r>
            <a:r>
              <a:rPr lang="en-US" altLang="zh-CN" dirty="0"/>
              <a:t>,</a:t>
            </a:r>
            <a:r>
              <a:rPr lang="zh-CN" altLang="en-US" dirty="0"/>
              <a:t>其限制仅允许在表的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一端进行插入</a:t>
            </a:r>
            <a:r>
              <a:rPr lang="en-US" altLang="zh-CN" dirty="0"/>
              <a:t>,</a:t>
            </a:r>
            <a:r>
              <a:rPr lang="zh-CN" altLang="en-US" dirty="0"/>
              <a:t>而在表的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另一端进行删除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     我们把进行插入的一端称做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队尾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(rear),</a:t>
            </a:r>
            <a:r>
              <a:rPr lang="zh-CN" altLang="en-US" dirty="0"/>
              <a:t>进行删除的一端称做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队首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(front)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。</a:t>
            </a:r>
          </a:p>
          <a:p>
            <a:r>
              <a:rPr lang="zh-CN" altLang="en-US" dirty="0"/>
              <a:t>       向队列中插入新元素称为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进队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入队</a:t>
            </a:r>
            <a:r>
              <a:rPr lang="en-US" altLang="zh-CN" dirty="0"/>
              <a:t>,</a:t>
            </a:r>
            <a:r>
              <a:rPr lang="zh-CN" altLang="en-US" dirty="0"/>
              <a:t>新元素进队后就成为新的队尾元素；从队列中删除元素称为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出队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离队</a:t>
            </a:r>
            <a:r>
              <a:rPr lang="en-US" altLang="zh-CN" dirty="0"/>
              <a:t>,</a:t>
            </a:r>
            <a:r>
              <a:rPr lang="zh-CN" altLang="en-US" dirty="0"/>
              <a:t>元素出队后</a:t>
            </a:r>
            <a:r>
              <a:rPr lang="en-US" altLang="zh-CN" dirty="0"/>
              <a:t>,</a:t>
            </a:r>
            <a:r>
              <a:rPr lang="zh-CN" altLang="en-US" dirty="0"/>
              <a:t>其后继元素就成为队首元素。 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015215"/>
              </p:ext>
            </p:extLst>
          </p:nvPr>
        </p:nvGraphicFramePr>
        <p:xfrm>
          <a:off x="2124075" y="5229225"/>
          <a:ext cx="4679950" cy="433388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93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A1</a:t>
                      </a:r>
                      <a:endParaRPr lang="zh-CN" altLang="en-US" sz="1800" dirty="0"/>
                    </a:p>
                  </a:txBody>
                  <a:tcPr marL="91429" marR="91429" marT="45862" marB="458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A2</a:t>
                      </a:r>
                      <a:endParaRPr lang="zh-CN" altLang="en-US" sz="1800" dirty="0"/>
                    </a:p>
                  </a:txBody>
                  <a:tcPr marL="91429" marR="91429" marT="45862" marB="458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A3</a:t>
                      </a:r>
                      <a:endParaRPr lang="zh-CN" altLang="en-US" sz="1800" dirty="0"/>
                    </a:p>
                  </a:txBody>
                  <a:tcPr marL="91429" marR="91429" marT="45862" marB="458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……</a:t>
                      </a:r>
                      <a:endParaRPr lang="zh-CN" altLang="en-US" sz="1800" dirty="0"/>
                    </a:p>
                  </a:txBody>
                  <a:tcPr marL="91429" marR="91429" marT="45862" marB="4586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An</a:t>
                      </a:r>
                      <a:endParaRPr lang="zh-CN" altLang="en-US" sz="1800" dirty="0"/>
                    </a:p>
                  </a:txBody>
                  <a:tcPr marL="91429" marR="91429" marT="45862" marB="4586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左箭头 4"/>
          <p:cNvSpPr/>
          <p:nvPr/>
        </p:nvSpPr>
        <p:spPr>
          <a:xfrm>
            <a:off x="6973888" y="5214938"/>
            <a:ext cx="1223962" cy="446087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008000"/>
                </a:solidFill>
                <a:latin typeface="+mn-ea"/>
              </a:rPr>
              <a:t>入队列</a:t>
            </a:r>
          </a:p>
        </p:txBody>
      </p:sp>
      <p:sp>
        <p:nvSpPr>
          <p:cNvPr id="6" name="左箭头 5"/>
          <p:cNvSpPr/>
          <p:nvPr/>
        </p:nvSpPr>
        <p:spPr>
          <a:xfrm>
            <a:off x="755650" y="5200650"/>
            <a:ext cx="1223963" cy="447675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008000"/>
                </a:solidFill>
                <a:latin typeface="+mn-ea"/>
              </a:rPr>
              <a:t>出队列</a:t>
            </a:r>
          </a:p>
        </p:txBody>
      </p:sp>
      <p:sp>
        <p:nvSpPr>
          <p:cNvPr id="7" name="上箭头标注 6"/>
          <p:cNvSpPr/>
          <p:nvPr/>
        </p:nvSpPr>
        <p:spPr>
          <a:xfrm>
            <a:off x="2124075" y="5805488"/>
            <a:ext cx="903288" cy="504825"/>
          </a:xfrm>
          <a:prstGeom prst="up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队头</a:t>
            </a:r>
          </a:p>
        </p:txBody>
      </p:sp>
      <p:sp>
        <p:nvSpPr>
          <p:cNvPr id="8" name="上箭头标注 7"/>
          <p:cNvSpPr/>
          <p:nvPr/>
        </p:nvSpPr>
        <p:spPr>
          <a:xfrm>
            <a:off x="5900738" y="5819775"/>
            <a:ext cx="903287" cy="504825"/>
          </a:xfrm>
          <a:prstGeom prst="up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队尾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队列的顺序存储方案（一）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698911"/>
              </p:ext>
            </p:extLst>
          </p:nvPr>
        </p:nvGraphicFramePr>
        <p:xfrm>
          <a:off x="922338" y="1714500"/>
          <a:ext cx="2952750" cy="7413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a1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a2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a3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53" marR="91453" marT="45700" marB="45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990402"/>
              </p:ext>
            </p:extLst>
          </p:nvPr>
        </p:nvGraphicFramePr>
        <p:xfrm>
          <a:off x="5387975" y="1708150"/>
          <a:ext cx="2951165" cy="7413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0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a1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a2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a3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a4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04" marR="91404" marT="45700" marB="45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下箭头标注 6"/>
          <p:cNvSpPr/>
          <p:nvPr/>
        </p:nvSpPr>
        <p:spPr>
          <a:xfrm>
            <a:off x="1930400" y="1152525"/>
            <a:ext cx="936625" cy="466725"/>
          </a:xfrm>
          <a:prstGeom prst="down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队尾</a:t>
            </a:r>
          </a:p>
        </p:txBody>
      </p:sp>
      <p:sp>
        <p:nvSpPr>
          <p:cNvPr id="8" name="下箭头标注 7"/>
          <p:cNvSpPr/>
          <p:nvPr/>
        </p:nvSpPr>
        <p:spPr>
          <a:xfrm>
            <a:off x="6970713" y="1166813"/>
            <a:ext cx="936625" cy="466725"/>
          </a:xfrm>
          <a:prstGeom prst="down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队尾</a:t>
            </a:r>
          </a:p>
        </p:txBody>
      </p:sp>
      <p:sp>
        <p:nvSpPr>
          <p:cNvPr id="9" name="右箭头 8"/>
          <p:cNvSpPr/>
          <p:nvPr/>
        </p:nvSpPr>
        <p:spPr>
          <a:xfrm>
            <a:off x="4019550" y="1498600"/>
            <a:ext cx="1223963" cy="11525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入队列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7843" y="2852936"/>
            <a:ext cx="82073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康少女字体" pitchFamily="82" charset="-122"/>
              </a:defRPr>
            </a:lvl9pPr>
          </a:lstStyle>
          <a:p>
            <a:pPr eaLnBrk="1" hangingPunct="1"/>
            <a:r>
              <a:rPr lang="zh-CN" altLang="en-US" sz="2200" b="1" dirty="0" smtClean="0">
                <a:solidFill>
                  <a:schemeClr val="accent6">
                    <a:lumMod val="75000"/>
                  </a:schemeClr>
                </a:solidFill>
              </a:rPr>
              <a:t>   入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</a:rPr>
              <a:t>队列操作其实就是在队尾追加一个元素，不需要任何移动，时间复杂度为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</a:rPr>
              <a:t>O(1)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</a:rPr>
              <a:t>。出队列则不同，</a:t>
            </a:r>
            <a:r>
              <a:rPr lang="zh-CN" altLang="en-US" sz="2200" b="1" dirty="0" smtClean="0">
                <a:solidFill>
                  <a:schemeClr val="accent6">
                    <a:lumMod val="75000"/>
                  </a:schemeClr>
                </a:solidFill>
              </a:rPr>
              <a:t>因为现在假设的是下标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</a:rPr>
              <a:t>为</a:t>
            </a:r>
            <a:r>
              <a:rPr lang="en-US" altLang="zh-CN" sz="22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zh-CN" altLang="en-US" sz="2200" b="1" dirty="0">
                <a:solidFill>
                  <a:schemeClr val="accent6">
                    <a:lumMod val="75000"/>
                  </a:schemeClr>
                </a:solidFill>
              </a:rPr>
              <a:t>的位置是队列的队头，因此每次出队列操作所有元素都要向前移动。</a:t>
            </a:r>
          </a:p>
        </p:txBody>
      </p:sp>
      <p:graphicFrame>
        <p:nvGraphicFramePr>
          <p:cNvPr id="11" name="内容占位符 3"/>
          <p:cNvGraphicFramePr>
            <a:graphicFrameLocks/>
          </p:cNvGraphicFramePr>
          <p:nvPr/>
        </p:nvGraphicFramePr>
        <p:xfrm>
          <a:off x="827088" y="5143500"/>
          <a:ext cx="2952750" cy="7413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a1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a2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a3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a4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53" marR="91453" marT="45700" marB="45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内容占位符 3"/>
          <p:cNvGraphicFramePr>
            <a:graphicFrameLocks/>
          </p:cNvGraphicFramePr>
          <p:nvPr/>
        </p:nvGraphicFramePr>
        <p:xfrm>
          <a:off x="5292725" y="5135563"/>
          <a:ext cx="2951165" cy="7413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0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a2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a3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a4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04" marR="91404" marT="45700" marB="45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下箭头标注 12"/>
          <p:cNvSpPr/>
          <p:nvPr/>
        </p:nvSpPr>
        <p:spPr>
          <a:xfrm>
            <a:off x="2519363" y="4459288"/>
            <a:ext cx="936625" cy="603250"/>
          </a:xfrm>
          <a:prstGeom prst="downArrowCallout">
            <a:avLst>
              <a:gd name="adj1" fmla="val 20262"/>
              <a:gd name="adj2" fmla="val 21938"/>
              <a:gd name="adj3" fmla="val 25000"/>
              <a:gd name="adj4" fmla="val 4602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队尾</a:t>
            </a:r>
          </a:p>
        </p:txBody>
      </p:sp>
      <p:sp>
        <p:nvSpPr>
          <p:cNvPr id="14" name="下箭头标注 13"/>
          <p:cNvSpPr/>
          <p:nvPr/>
        </p:nvSpPr>
        <p:spPr>
          <a:xfrm>
            <a:off x="6300788" y="4595813"/>
            <a:ext cx="935037" cy="466725"/>
          </a:xfrm>
          <a:prstGeom prst="down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队尾</a:t>
            </a:r>
          </a:p>
        </p:txBody>
      </p:sp>
      <p:sp>
        <p:nvSpPr>
          <p:cNvPr id="15" name="右箭头 14"/>
          <p:cNvSpPr/>
          <p:nvPr/>
        </p:nvSpPr>
        <p:spPr>
          <a:xfrm>
            <a:off x="3924300" y="4927600"/>
            <a:ext cx="1223963" cy="1150938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出队列</a:t>
            </a:r>
          </a:p>
        </p:txBody>
      </p:sp>
      <p:sp>
        <p:nvSpPr>
          <p:cNvPr id="16" name="乘号 15"/>
          <p:cNvSpPr/>
          <p:nvPr/>
        </p:nvSpPr>
        <p:spPr>
          <a:xfrm>
            <a:off x="922338" y="5176838"/>
            <a:ext cx="360362" cy="311150"/>
          </a:xfrm>
          <a:prstGeom prst="mathMultiply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上弧形箭头 16"/>
          <p:cNvSpPr/>
          <p:nvPr/>
        </p:nvSpPr>
        <p:spPr>
          <a:xfrm flipH="1">
            <a:off x="1103313" y="4814888"/>
            <a:ext cx="503237" cy="233362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上弧形箭头 17"/>
          <p:cNvSpPr/>
          <p:nvPr/>
        </p:nvSpPr>
        <p:spPr>
          <a:xfrm flipH="1">
            <a:off x="1692275" y="4808538"/>
            <a:ext cx="503238" cy="233362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上弧形箭头 18"/>
          <p:cNvSpPr/>
          <p:nvPr/>
        </p:nvSpPr>
        <p:spPr>
          <a:xfrm flipH="1">
            <a:off x="2268538" y="4811713"/>
            <a:ext cx="503237" cy="233362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928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队列的顺序存储方案</a:t>
            </a:r>
            <a:r>
              <a:rPr lang="zh-CN" altLang="en-US" dirty="0" smtClean="0"/>
              <a:t>（二）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 marL="0" indent="0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>
              <a:lnSpc>
                <a:spcPct val="80000"/>
              </a:lnSpc>
              <a:buFont typeface="Arial" charset="0"/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sz="2200" b="1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华康少女字体" pitchFamily="82" charset="-122"/>
              </a:rPr>
              <a:t>但是这样也会出现一些问题，例如按下边的情形继续入队列，就会出现数组越界的错误。</a:t>
            </a:r>
            <a:endParaRPr lang="en-US" altLang="zh-CN" sz="2200" b="1" kern="1200" dirty="0">
              <a:solidFill>
                <a:schemeClr val="accent6">
                  <a:lumMod val="75000"/>
                </a:schemeClr>
              </a:solidFill>
              <a:latin typeface="Arial" charset="0"/>
              <a:ea typeface="华康少女字体" pitchFamily="82" charset="-122"/>
            </a:endParaRPr>
          </a:p>
          <a:p>
            <a:pPr>
              <a:defRPr/>
            </a:pPr>
            <a:endParaRPr lang="en-US" altLang="zh-CN" sz="2600" dirty="0" smtClean="0"/>
          </a:p>
          <a:p>
            <a:pPr>
              <a:defRPr/>
            </a:pPr>
            <a:endParaRPr lang="en-US" altLang="zh-CN" sz="2600" dirty="0"/>
          </a:p>
          <a:p>
            <a:pPr>
              <a:defRPr/>
            </a:pPr>
            <a:endParaRPr lang="en-US" altLang="zh-CN" sz="2600" dirty="0" smtClean="0"/>
          </a:p>
          <a:p>
            <a:pPr>
              <a:defRPr/>
            </a:pPr>
            <a:endParaRPr lang="en-US" altLang="zh-CN" sz="2600" dirty="0"/>
          </a:p>
          <a:p>
            <a:pPr>
              <a:defRPr/>
            </a:pPr>
            <a:r>
              <a:rPr lang="zh-CN" altLang="en-US" sz="2200" b="1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华康少女字体" pitchFamily="82" charset="-122"/>
              </a:rPr>
              <a:t>可事实上我们有</a:t>
            </a:r>
            <a:r>
              <a:rPr lang="en-US" altLang="zh-CN" sz="2200" b="1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华康少女字体" pitchFamily="82" charset="-122"/>
              </a:rPr>
              <a:t>0</a:t>
            </a:r>
            <a:r>
              <a:rPr lang="zh-CN" altLang="en-US" sz="2200" b="1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华康少女字体" pitchFamily="82" charset="-122"/>
              </a:rPr>
              <a:t>和</a:t>
            </a:r>
            <a:r>
              <a:rPr lang="en-US" altLang="zh-CN" sz="2200" b="1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华康少女字体" pitchFamily="82" charset="-122"/>
              </a:rPr>
              <a:t>1</a:t>
            </a:r>
            <a:r>
              <a:rPr lang="zh-CN" altLang="en-US" sz="2200" b="1" kern="1200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华康少女字体" pitchFamily="82" charset="-122"/>
              </a:rPr>
              <a:t>两个下标还空着，这叫假溢出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defRPr/>
            </a:pPr>
            <a:endParaRPr lang="en-US" altLang="zh-CN" sz="2600" dirty="0"/>
          </a:p>
          <a:p>
            <a:pPr>
              <a:defRPr/>
            </a:pPr>
            <a:endParaRPr lang="en-US" altLang="zh-CN" sz="2600" dirty="0" smtClean="0"/>
          </a:p>
          <a:p>
            <a:pPr>
              <a:defRPr/>
            </a:pPr>
            <a:endParaRPr lang="en-US" altLang="zh-CN" sz="2600" dirty="0"/>
          </a:p>
          <a:p>
            <a:pPr>
              <a:defRPr/>
            </a:pPr>
            <a:endParaRPr lang="zh-CN" altLang="en-US" sz="2600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756529"/>
              </p:ext>
            </p:extLst>
          </p:nvPr>
        </p:nvGraphicFramePr>
        <p:xfrm>
          <a:off x="973140" y="1593057"/>
          <a:ext cx="2951160" cy="7413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0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a1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a2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a3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a4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04" marR="91404" marT="45700" marB="45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04" marR="91404" marT="45700" marB="45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674562"/>
              </p:ext>
            </p:extLst>
          </p:nvPr>
        </p:nvGraphicFramePr>
        <p:xfrm>
          <a:off x="5235577" y="1586707"/>
          <a:ext cx="2952750" cy="7429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53" marR="91453" marT="45798" marB="4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a2</a:t>
                      </a:r>
                      <a:endParaRPr lang="zh-CN" altLang="en-US" sz="1800" dirty="0"/>
                    </a:p>
                  </a:txBody>
                  <a:tcPr marL="91453" marR="91453" marT="45798" marB="4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a3</a:t>
                      </a:r>
                      <a:endParaRPr lang="zh-CN" altLang="en-US" sz="1800" dirty="0"/>
                    </a:p>
                  </a:txBody>
                  <a:tcPr marL="91453" marR="91453" marT="45798" marB="4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a4</a:t>
                      </a:r>
                      <a:endParaRPr lang="zh-CN" altLang="en-US" sz="1800" dirty="0"/>
                    </a:p>
                  </a:txBody>
                  <a:tcPr marL="91453" marR="91453" marT="45798" marB="4579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53" marR="91453" marT="45798" marB="4579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53" marR="91453" marT="45798" marB="4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53" marR="91453" marT="45798" marB="4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53" marR="91453" marT="45798" marB="4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53" marR="91453" marT="45798" marB="457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53" marR="91453" marT="45798" marB="4579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下箭头标注 5"/>
          <p:cNvSpPr/>
          <p:nvPr/>
        </p:nvSpPr>
        <p:spPr>
          <a:xfrm>
            <a:off x="2622552" y="1139032"/>
            <a:ext cx="846138" cy="377825"/>
          </a:xfrm>
          <a:prstGeom prst="down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队尾</a:t>
            </a:r>
          </a:p>
        </p:txBody>
      </p:sp>
      <p:sp>
        <p:nvSpPr>
          <p:cNvPr id="7" name="下箭头标注 6"/>
          <p:cNvSpPr/>
          <p:nvPr/>
        </p:nvSpPr>
        <p:spPr>
          <a:xfrm>
            <a:off x="6858002" y="1151732"/>
            <a:ext cx="847725" cy="376237"/>
          </a:xfrm>
          <a:prstGeom prst="down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队尾</a:t>
            </a:r>
          </a:p>
        </p:txBody>
      </p:sp>
      <p:sp>
        <p:nvSpPr>
          <p:cNvPr id="8" name="右箭头 7"/>
          <p:cNvSpPr/>
          <p:nvPr/>
        </p:nvSpPr>
        <p:spPr>
          <a:xfrm>
            <a:off x="3997327" y="1531144"/>
            <a:ext cx="1152525" cy="8318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出队列</a:t>
            </a:r>
          </a:p>
        </p:txBody>
      </p:sp>
      <p:sp>
        <p:nvSpPr>
          <p:cNvPr id="9" name="下箭头标注 8"/>
          <p:cNvSpPr/>
          <p:nvPr/>
        </p:nvSpPr>
        <p:spPr>
          <a:xfrm>
            <a:off x="817565" y="1139032"/>
            <a:ext cx="847725" cy="377825"/>
          </a:xfrm>
          <a:prstGeom prst="down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队头</a:t>
            </a:r>
          </a:p>
        </p:txBody>
      </p:sp>
      <p:sp>
        <p:nvSpPr>
          <p:cNvPr id="10" name="下箭头标注 9"/>
          <p:cNvSpPr/>
          <p:nvPr/>
        </p:nvSpPr>
        <p:spPr>
          <a:xfrm>
            <a:off x="5692777" y="1151732"/>
            <a:ext cx="847725" cy="376237"/>
          </a:xfrm>
          <a:prstGeom prst="down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队头</a:t>
            </a:r>
          </a:p>
        </p:txBody>
      </p:sp>
      <p:sp>
        <p:nvSpPr>
          <p:cNvPr id="11" name="乘号 10"/>
          <p:cNvSpPr/>
          <p:nvPr/>
        </p:nvSpPr>
        <p:spPr>
          <a:xfrm>
            <a:off x="1079502" y="1647032"/>
            <a:ext cx="327025" cy="252412"/>
          </a:xfrm>
          <a:prstGeom prst="mathMultiply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2" name="内容占位符 3"/>
          <p:cNvGraphicFramePr>
            <a:graphicFrameLocks/>
          </p:cNvGraphicFramePr>
          <p:nvPr/>
        </p:nvGraphicFramePr>
        <p:xfrm>
          <a:off x="611188" y="4567238"/>
          <a:ext cx="2952750" cy="7413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a3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a4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a5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内容占位符 3"/>
          <p:cNvGraphicFramePr>
            <a:graphicFrameLocks/>
          </p:cNvGraphicFramePr>
          <p:nvPr/>
        </p:nvGraphicFramePr>
        <p:xfrm>
          <a:off x="4859338" y="4559300"/>
          <a:ext cx="2952750" cy="7413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a3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a4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a5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53" marR="91453" marT="45700" marB="45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下箭头标注 13"/>
          <p:cNvSpPr/>
          <p:nvPr/>
        </p:nvSpPr>
        <p:spPr>
          <a:xfrm>
            <a:off x="2771775" y="4005263"/>
            <a:ext cx="936625" cy="466725"/>
          </a:xfrm>
          <a:prstGeom prst="down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队尾</a:t>
            </a:r>
          </a:p>
        </p:txBody>
      </p:sp>
      <p:sp>
        <p:nvSpPr>
          <p:cNvPr id="15" name="下箭头标注 14"/>
          <p:cNvSpPr/>
          <p:nvPr/>
        </p:nvSpPr>
        <p:spPr>
          <a:xfrm>
            <a:off x="7667625" y="4019550"/>
            <a:ext cx="936625" cy="466725"/>
          </a:xfrm>
          <a:prstGeom prst="down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队尾</a:t>
            </a:r>
          </a:p>
        </p:txBody>
      </p:sp>
      <p:sp>
        <p:nvSpPr>
          <p:cNvPr id="16" name="右箭头 15"/>
          <p:cNvSpPr/>
          <p:nvPr/>
        </p:nvSpPr>
        <p:spPr>
          <a:xfrm>
            <a:off x="3635375" y="4494213"/>
            <a:ext cx="1112838" cy="86518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入队列</a:t>
            </a:r>
          </a:p>
        </p:txBody>
      </p:sp>
      <p:sp>
        <p:nvSpPr>
          <p:cNvPr id="17" name="下箭头标注 16"/>
          <p:cNvSpPr/>
          <p:nvPr/>
        </p:nvSpPr>
        <p:spPr>
          <a:xfrm>
            <a:off x="1604963" y="4005263"/>
            <a:ext cx="936625" cy="466725"/>
          </a:xfrm>
          <a:prstGeom prst="down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队头</a:t>
            </a:r>
          </a:p>
        </p:txBody>
      </p:sp>
      <p:sp>
        <p:nvSpPr>
          <p:cNvPr id="18" name="下箭头标注 17"/>
          <p:cNvSpPr/>
          <p:nvPr/>
        </p:nvSpPr>
        <p:spPr>
          <a:xfrm>
            <a:off x="5853113" y="4019550"/>
            <a:ext cx="936625" cy="466725"/>
          </a:xfrm>
          <a:prstGeom prst="down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队头</a:t>
            </a:r>
          </a:p>
        </p:txBody>
      </p:sp>
      <p:sp>
        <p:nvSpPr>
          <p:cNvPr id="20" name="笑脸 19"/>
          <p:cNvSpPr/>
          <p:nvPr/>
        </p:nvSpPr>
        <p:spPr>
          <a:xfrm>
            <a:off x="7885113" y="4710113"/>
            <a:ext cx="503237" cy="433387"/>
          </a:xfrm>
          <a:prstGeom prst="smileyFace">
            <a:avLst>
              <a:gd name="adj" fmla="val -465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49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161960"/>
              </p:ext>
            </p:extLst>
          </p:nvPr>
        </p:nvGraphicFramePr>
        <p:xfrm>
          <a:off x="244525" y="1844824"/>
          <a:ext cx="8899475" cy="2889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0" name="Picture2" r:id="rId3" imgW="4724280" imgH="1533600" progId="Word.Picture.8">
                  <p:embed/>
                </p:oleObj>
              </mc:Choice>
              <mc:Fallback>
                <p:oleObj name="Picture2" r:id="rId3" imgW="4724280" imgH="15336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25" y="1844824"/>
                        <a:ext cx="8899475" cy="2889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09800" y="53340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队列的入队和出队操作示意图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532440" cy="682648"/>
          </a:xfrm>
        </p:spPr>
        <p:txBody>
          <a:bodyPr/>
          <a:lstStyle/>
          <a:p>
            <a:r>
              <a:rPr lang="en-US" altLang="zh-CN" dirty="0"/>
              <a:t>3.2.2 </a:t>
            </a:r>
            <a:r>
              <a:rPr lang="zh-CN" altLang="en-US" dirty="0"/>
              <a:t>队列的顺序</a:t>
            </a:r>
            <a:r>
              <a:rPr lang="zh-CN" altLang="en-US" dirty="0" smtClean="0"/>
              <a:t>存储及其</a:t>
            </a:r>
            <a:r>
              <a:rPr lang="zh-CN" altLang="en-US" dirty="0"/>
              <a:t>基本运算的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345488" cy="5278760"/>
          </a:xfrm>
        </p:spPr>
        <p:txBody>
          <a:bodyPr/>
          <a:lstStyle/>
          <a:p>
            <a:r>
              <a:rPr lang="zh-CN" altLang="en-US" dirty="0"/>
              <a:t>假设队列的元素个数最大不超过整数</a:t>
            </a:r>
            <a:r>
              <a:rPr lang="en-US" altLang="zh-CN" dirty="0" err="1"/>
              <a:t>MaxSize</a:t>
            </a:r>
            <a:r>
              <a:rPr lang="en-US" altLang="zh-CN" dirty="0"/>
              <a:t>,</a:t>
            </a:r>
            <a:r>
              <a:rPr lang="zh-CN" altLang="en-US" dirty="0"/>
              <a:t>所有的元素都具有同一数据类型</a:t>
            </a:r>
            <a:r>
              <a:rPr lang="en-US" altLang="zh-CN" dirty="0" err="1"/>
              <a:t>ElemType</a:t>
            </a:r>
            <a:r>
              <a:rPr lang="en-US" altLang="zh-CN" dirty="0"/>
              <a:t>,</a:t>
            </a:r>
            <a:r>
              <a:rPr lang="zh-CN" altLang="en-US" dirty="0"/>
              <a:t>则顺序队列类型</a:t>
            </a:r>
            <a:r>
              <a:rPr lang="en-US" altLang="zh-CN" dirty="0" err="1"/>
              <a:t>SqQueue</a:t>
            </a:r>
            <a:r>
              <a:rPr lang="zh-CN" altLang="en-US" dirty="0"/>
              <a:t>定义如下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sz="2600" b="1" dirty="0" err="1">
                <a:solidFill>
                  <a:srgbClr val="002060"/>
                </a:solidFill>
                <a:latin typeface="+mj-lt"/>
              </a:rPr>
              <a:t>typedef</a:t>
            </a:r>
            <a:r>
              <a:rPr lang="en-US" altLang="zh-CN" sz="26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altLang="zh-CN" sz="2600" b="1" dirty="0" err="1">
                <a:solidFill>
                  <a:srgbClr val="002060"/>
                </a:solidFill>
                <a:latin typeface="+mj-lt"/>
              </a:rPr>
              <a:t>struct</a:t>
            </a:r>
            <a:r>
              <a:rPr lang="en-US" altLang="zh-CN" sz="2600" b="1" dirty="0">
                <a:solidFill>
                  <a:srgbClr val="002060"/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altLang="zh-CN" sz="2600" b="1" dirty="0">
                <a:solidFill>
                  <a:srgbClr val="002060"/>
                </a:solidFill>
                <a:latin typeface="+mj-lt"/>
              </a:rPr>
              <a:t>      {	  </a:t>
            </a:r>
            <a:r>
              <a:rPr lang="en-US" altLang="zh-CN" sz="2600" b="1" dirty="0" err="1">
                <a:solidFill>
                  <a:srgbClr val="002060"/>
                </a:solidFill>
                <a:latin typeface="+mj-lt"/>
              </a:rPr>
              <a:t>ElemType</a:t>
            </a:r>
            <a:r>
              <a:rPr lang="en-US" altLang="zh-CN" sz="2600" b="1" dirty="0">
                <a:solidFill>
                  <a:srgbClr val="002060"/>
                </a:solidFill>
                <a:latin typeface="+mj-lt"/>
              </a:rPr>
              <a:t> data[</a:t>
            </a:r>
            <a:r>
              <a:rPr lang="en-US" altLang="zh-CN" sz="2600" b="1" dirty="0" err="1">
                <a:solidFill>
                  <a:srgbClr val="002060"/>
                </a:solidFill>
                <a:latin typeface="+mj-lt"/>
              </a:rPr>
              <a:t>MaxSize</a:t>
            </a:r>
            <a:r>
              <a:rPr lang="en-US" altLang="zh-CN" sz="2600" b="1" dirty="0">
                <a:solidFill>
                  <a:srgbClr val="002060"/>
                </a:solidFill>
                <a:latin typeface="+mj-lt"/>
              </a:rPr>
              <a:t>]</a:t>
            </a:r>
            <a:r>
              <a:rPr lang="zh-CN" altLang="en-US" sz="2600" b="1" dirty="0">
                <a:solidFill>
                  <a:srgbClr val="002060"/>
                </a:solidFill>
                <a:latin typeface="+mj-lt"/>
              </a:rPr>
              <a:t>； </a:t>
            </a:r>
          </a:p>
          <a:p>
            <a:pPr marL="0" indent="0">
              <a:buNone/>
            </a:pPr>
            <a:r>
              <a:rPr lang="zh-CN" altLang="en-US" sz="2600" b="1" dirty="0">
                <a:solidFill>
                  <a:srgbClr val="002060"/>
                </a:solidFill>
                <a:latin typeface="+mj-lt"/>
              </a:rPr>
              <a:t>     	  </a:t>
            </a:r>
            <a:r>
              <a:rPr lang="en-US" altLang="zh-CN" sz="2600" b="1" dirty="0" err="1">
                <a:solidFill>
                  <a:srgbClr val="002060"/>
                </a:solidFill>
                <a:latin typeface="+mj-lt"/>
              </a:rPr>
              <a:t>int</a:t>
            </a:r>
            <a:r>
              <a:rPr lang="en-US" altLang="zh-CN" sz="26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altLang="zh-CN" sz="2600" b="1" dirty="0" err="1">
                <a:solidFill>
                  <a:srgbClr val="002060"/>
                </a:solidFill>
                <a:latin typeface="+mj-lt"/>
              </a:rPr>
              <a:t>front,rear</a:t>
            </a:r>
            <a:r>
              <a:rPr lang="zh-CN" altLang="en-US" sz="2600" b="1" dirty="0" smtClean="0">
                <a:solidFill>
                  <a:srgbClr val="002060"/>
                </a:solidFill>
                <a:latin typeface="+mj-lt"/>
              </a:rPr>
              <a:t>；                      </a:t>
            </a:r>
            <a:r>
              <a:rPr lang="en-US" altLang="zh-CN" sz="2000" b="1" dirty="0" smtClean="0">
                <a:solidFill>
                  <a:srgbClr val="2F852B"/>
                </a:solidFill>
                <a:latin typeface="+mj-lt"/>
              </a:rPr>
              <a:t>/*</a:t>
            </a:r>
            <a:r>
              <a:rPr lang="zh-CN" altLang="en-US" sz="2000" b="1" dirty="0">
                <a:solidFill>
                  <a:srgbClr val="2F852B"/>
                </a:solidFill>
                <a:latin typeface="+mj-lt"/>
              </a:rPr>
              <a:t>队首和队尾指针*</a:t>
            </a:r>
            <a:r>
              <a:rPr lang="en-US" altLang="zh-CN" sz="2000" b="1" dirty="0">
                <a:solidFill>
                  <a:srgbClr val="2F852B"/>
                </a:solidFill>
                <a:latin typeface="+mj-lt"/>
              </a:rPr>
              <a:t>/</a:t>
            </a:r>
          </a:p>
          <a:p>
            <a:pPr marL="0" indent="0">
              <a:buNone/>
            </a:pPr>
            <a:r>
              <a:rPr lang="en-US" altLang="zh-CN" sz="2600" b="1" dirty="0">
                <a:solidFill>
                  <a:srgbClr val="002060"/>
                </a:solidFill>
                <a:latin typeface="+mj-lt"/>
              </a:rPr>
              <a:t>      } </a:t>
            </a:r>
            <a:r>
              <a:rPr lang="en-US" altLang="zh-CN" sz="2600" b="1" dirty="0" err="1">
                <a:solidFill>
                  <a:srgbClr val="002060"/>
                </a:solidFill>
                <a:latin typeface="+mj-lt"/>
              </a:rPr>
              <a:t>SqQueue</a:t>
            </a:r>
            <a:r>
              <a:rPr lang="en-US" altLang="zh-CN" sz="2600" b="1" dirty="0">
                <a:solidFill>
                  <a:srgbClr val="002060"/>
                </a:solidFill>
                <a:latin typeface="+mj-lt"/>
              </a:rPr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>(a)</a:t>
            </a:r>
            <a:r>
              <a:rPr lang="zh-CN" altLang="en-US" dirty="0"/>
              <a:t>为队列的初始状态</a:t>
            </a:r>
            <a:r>
              <a:rPr lang="en-US" altLang="zh-CN" dirty="0"/>
              <a:t>,</a:t>
            </a:r>
            <a:r>
              <a:rPr lang="zh-CN" altLang="en-US" dirty="0"/>
              <a:t>有</a:t>
            </a:r>
            <a:r>
              <a:rPr lang="en-US" altLang="zh-CN" dirty="0"/>
              <a:t>front==rear</a:t>
            </a:r>
            <a:r>
              <a:rPr lang="zh-CN" altLang="en-US" dirty="0"/>
              <a:t>成立</a:t>
            </a:r>
            <a:r>
              <a:rPr lang="en-US" altLang="zh-CN" dirty="0"/>
              <a:t>,</a:t>
            </a:r>
            <a:r>
              <a:rPr lang="zh-CN" altLang="en-US" dirty="0"/>
              <a:t>该条件可以作为队列空的条件。</a:t>
            </a:r>
          </a:p>
          <a:p>
            <a:r>
              <a:rPr lang="zh-CN" altLang="en-US" dirty="0" smtClean="0"/>
              <a:t>那么</a:t>
            </a:r>
            <a:r>
              <a:rPr lang="zh-CN" altLang="en-US" dirty="0"/>
              <a:t>能不能用</a:t>
            </a:r>
            <a:r>
              <a:rPr lang="en-US" altLang="zh-CN" dirty="0"/>
              <a:t>rear==MaxSize-1</a:t>
            </a:r>
            <a:r>
              <a:rPr lang="zh-CN" altLang="en-US" dirty="0"/>
              <a:t>作为队满的条件呢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显然</a:t>
            </a:r>
            <a:r>
              <a:rPr lang="zh-CN" altLang="en-US" dirty="0"/>
              <a:t>不能</a:t>
            </a:r>
            <a:r>
              <a:rPr lang="en-US" altLang="zh-CN" dirty="0"/>
              <a:t>,</a:t>
            </a:r>
            <a:r>
              <a:rPr lang="zh-CN" altLang="en-US" dirty="0"/>
              <a:t>在图</a:t>
            </a:r>
            <a:r>
              <a:rPr lang="en-US" altLang="zh-CN" dirty="0"/>
              <a:t>(d)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队列为空</a:t>
            </a:r>
            <a:r>
              <a:rPr lang="en-US" altLang="zh-CN" dirty="0"/>
              <a:t>,</a:t>
            </a:r>
            <a:r>
              <a:rPr lang="zh-CN" altLang="en-US" dirty="0"/>
              <a:t>但仍满足该条件。这时入队时出现“上溢出”</a:t>
            </a:r>
            <a:r>
              <a:rPr lang="en-US" altLang="zh-CN" dirty="0"/>
              <a:t>,</a:t>
            </a:r>
            <a:r>
              <a:rPr lang="zh-CN" altLang="en-US" dirty="0"/>
              <a:t>这种溢出并不是真正的溢出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 err="1"/>
              <a:t>elem</a:t>
            </a:r>
            <a:r>
              <a:rPr lang="zh-CN" altLang="en-US" dirty="0"/>
              <a:t>数组中存在可以存放元素的空位置</a:t>
            </a:r>
            <a:r>
              <a:rPr lang="en-US" altLang="zh-CN" dirty="0"/>
              <a:t>,</a:t>
            </a:r>
            <a:r>
              <a:rPr lang="zh-CN" altLang="en-US" dirty="0"/>
              <a:t>所以这是一种假溢出。</a:t>
            </a:r>
          </a:p>
          <a:p>
            <a:r>
              <a:rPr lang="zh-CN" altLang="en-US" dirty="0" smtClean="0"/>
              <a:t>为了能够充分地使用数组中的存储空间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把数组的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前端和后端连接起来</a:t>
            </a:r>
            <a:r>
              <a:rPr lang="en-US" altLang="zh-CN" dirty="0" smtClean="0"/>
              <a:t>,</a:t>
            </a:r>
            <a:r>
              <a:rPr lang="zh-CN" altLang="en-US" dirty="0" smtClean="0"/>
              <a:t>形成一个环形的顺序表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即把存储队列元素的表从逻辑上看成一个环</a:t>
            </a:r>
            <a:r>
              <a:rPr lang="en-US" altLang="zh-CN" dirty="0" smtClean="0"/>
              <a:t>,</a:t>
            </a:r>
            <a:r>
              <a:rPr lang="zh-CN" altLang="en-US" dirty="0" smtClean="0"/>
              <a:t>称为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循环队列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电商安全">
      <a:dk1>
        <a:sysClr val="windowText" lastClr="000000"/>
      </a:dk1>
      <a:lt1>
        <a:sysClr val="window" lastClr="FFFFFF"/>
      </a:lt1>
      <a:dk2>
        <a:srgbClr val="3F3F3F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00449E"/>
      </a:folHlink>
    </a:clrScheme>
    <a:fontScheme name="Blends">
      <a:majorFont>
        <a:latin typeface="Times New Roman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02+线性表</Template>
  <TotalTime>1988</TotalTime>
  <Words>7529</Words>
  <Application>Microsoft Office PowerPoint</Application>
  <PresentationFormat>全屏显示(4:3)</PresentationFormat>
  <Paragraphs>1392</Paragraphs>
  <Slides>129</Slides>
  <Notes>2</Notes>
  <HiddenSlides>20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129</vt:i4>
      </vt:variant>
    </vt:vector>
  </HeadingPairs>
  <TitlesOfParts>
    <vt:vector size="146" baseType="lpstr">
      <vt:lpstr>黑体</vt:lpstr>
      <vt:lpstr>华康少女字体</vt:lpstr>
      <vt:lpstr>华文彩云</vt:lpstr>
      <vt:lpstr>华文中宋</vt:lpstr>
      <vt:lpstr>楷体_GB2312</vt:lpstr>
      <vt:lpstr>隶书</vt:lpstr>
      <vt:lpstr>时尚中黑简体</vt:lpstr>
      <vt:lpstr>SimSun</vt:lpstr>
      <vt:lpstr>Arial</vt:lpstr>
      <vt:lpstr>Bookman Old Style</vt:lpstr>
      <vt:lpstr>Calibri</vt:lpstr>
      <vt:lpstr>Tahoma</vt:lpstr>
      <vt:lpstr>Times New Roman</vt:lpstr>
      <vt:lpstr>Verdana</vt:lpstr>
      <vt:lpstr>Wingdings</vt:lpstr>
      <vt:lpstr>Blends</vt:lpstr>
      <vt:lpstr>Picture2</vt:lpstr>
      <vt:lpstr>PowerPoint 演示文稿</vt:lpstr>
      <vt:lpstr>PowerPoint 演示文稿</vt:lpstr>
      <vt:lpstr>PowerPoint 演示文稿</vt:lpstr>
      <vt:lpstr>3.1.1 栈的定义</vt:lpstr>
      <vt:lpstr>PowerPoint 演示文稿</vt:lpstr>
      <vt:lpstr>【例】</vt:lpstr>
      <vt:lpstr>PowerPoint 演示文稿</vt:lpstr>
      <vt:lpstr>PowerPoint 演示文稿</vt:lpstr>
      <vt:lpstr>PowerPoint 演示文稿</vt:lpstr>
      <vt:lpstr>栈的几种基本运算</vt:lpstr>
      <vt:lpstr>栈的几种基本运算</vt:lpstr>
      <vt:lpstr>3.1.2 栈的顺序存储结构及其基本运算实现</vt:lpstr>
      <vt:lpstr>PowerPoint 演示文稿</vt:lpstr>
      <vt:lpstr>在顺序栈中实现栈的基本运算算法:</vt:lpstr>
      <vt:lpstr>在顺序栈中实现栈的基本运算算法:</vt:lpstr>
      <vt:lpstr>在顺序栈中实现栈的基本运算算法:</vt:lpstr>
      <vt:lpstr>在顺序栈中实现栈的基本运算算法:</vt:lpstr>
      <vt:lpstr>在顺序栈中实现栈的基本运算算法:</vt:lpstr>
      <vt:lpstr>在顺序栈中实现栈的基本运算算法:</vt:lpstr>
      <vt:lpstr>在顺序栈中实现栈的基本运算算法:</vt:lpstr>
      <vt:lpstr>在顺序栈中实现栈的基本运算算法:</vt:lpstr>
      <vt:lpstr>3.1.3 栈的链式存储结构及其基本运算的实现</vt:lpstr>
      <vt:lpstr>PowerPoint 演示文稿</vt:lpstr>
      <vt:lpstr>PowerPoint 演示文稿</vt:lpstr>
      <vt:lpstr>链栈的基本运算</vt:lpstr>
      <vt:lpstr>链栈的基本运算</vt:lpstr>
      <vt:lpstr>链栈的基本运算</vt:lpstr>
      <vt:lpstr>链栈的基本运算</vt:lpstr>
      <vt:lpstr>链栈的基本运算</vt:lpstr>
      <vt:lpstr>链栈的基本运算</vt:lpstr>
      <vt:lpstr>链栈的基本运算</vt:lpstr>
      <vt:lpstr>链栈的基本运算</vt:lpstr>
      <vt:lpstr>【例】括号配对</vt:lpstr>
      <vt:lpstr>【例】括号配对</vt:lpstr>
      <vt:lpstr>【例】括号配对</vt:lpstr>
      <vt:lpstr>【例】进制转换 ---- 十进制到二进制</vt:lpstr>
      <vt:lpstr>【例】进制转换 ---- 十进制到二进制</vt:lpstr>
      <vt:lpstr>【例】进制转换 ---- 十进制到二进制</vt:lpstr>
      <vt:lpstr>【例】进制转换 ---- 十进制到二进制</vt:lpstr>
      <vt:lpstr>[例]利用栈，将二进制转换为十进制数</vt:lpstr>
      <vt:lpstr>[例]利用栈，将二进制转换为十进制数</vt:lpstr>
      <vt:lpstr>二进制到八进制</vt:lpstr>
      <vt:lpstr>从二进制到八进制</vt:lpstr>
      <vt:lpstr>从二进制到八进制</vt:lpstr>
      <vt:lpstr>从二进制到八进制</vt:lpstr>
      <vt:lpstr> 3.1.4 栈的应用例子--- 表达式求值</vt:lpstr>
      <vt:lpstr> 3.1.4 栈的应用例子--- 表达式求值</vt:lpstr>
      <vt:lpstr>[例]--- 表达式求值</vt:lpstr>
      <vt:lpstr>[例]--- 表达式求值</vt:lpstr>
      <vt:lpstr>中缀表达式后缀表达式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对后缀表达式求值</vt:lpstr>
      <vt:lpstr>PowerPoint 演示文稿</vt:lpstr>
      <vt:lpstr>PowerPoint 演示文稿</vt:lpstr>
      <vt:lpstr>PowerPoint 演示文稿</vt:lpstr>
      <vt:lpstr>【例】中缀表达式   后缀表达式</vt:lpstr>
      <vt:lpstr>【例】中缀表达式   后缀表达式</vt:lpstr>
      <vt:lpstr>【例】中缀表达式求解</vt:lpstr>
      <vt:lpstr>【例】中缀表达式求解</vt:lpstr>
      <vt:lpstr>【例】中缀表达式求解</vt:lpstr>
      <vt:lpstr>【例】A*（B-C）+D 的中缀表达式求值过程</vt:lpstr>
      <vt:lpstr>【练习】中缀表达式求解</vt:lpstr>
      <vt:lpstr>PowerPoint 演示文稿</vt:lpstr>
      <vt:lpstr>PowerPoint 演示文稿</vt:lpstr>
      <vt:lpstr>【例】逆波兰表达式</vt:lpstr>
      <vt:lpstr>【例】逆波兰表达式</vt:lpstr>
      <vt:lpstr>【例】逆波兰表达式</vt:lpstr>
      <vt:lpstr>【例】逆波兰表达式</vt:lpstr>
      <vt:lpstr>【例】中缀表达式转换为后缀表达式</vt:lpstr>
      <vt:lpstr>【例】中缀表达式转换为后缀表达式</vt:lpstr>
      <vt:lpstr>【例】中缀表达式转换为后缀表达式</vt:lpstr>
      <vt:lpstr>【练习】中缀表达式转换为后缀表达式</vt:lpstr>
      <vt:lpstr>PowerPoint 演示文稿</vt:lpstr>
      <vt:lpstr>[例]求解迷宫问题</vt:lpstr>
      <vt:lpstr>[例]求解迷宫问题</vt:lpstr>
      <vt:lpstr>[例]求解迷宫问题</vt:lpstr>
      <vt:lpstr>求解迷宫问题</vt:lpstr>
      <vt:lpstr>[例]求解迷宫问题</vt:lpstr>
      <vt:lpstr>[例]求解迷宫问题</vt:lpstr>
      <vt:lpstr>[例]求解迷宫问题</vt:lpstr>
      <vt:lpstr>[例]求解迷宫问题</vt:lpstr>
      <vt:lpstr>[例]求解迷宫问题</vt:lpstr>
      <vt:lpstr>求解迷宫问题</vt:lpstr>
      <vt:lpstr>PowerPoint 演示文稿</vt:lpstr>
      <vt:lpstr>PowerPoint 演示文稿</vt:lpstr>
      <vt:lpstr>3.2.1 队列的定义 </vt:lpstr>
      <vt:lpstr>3.2.1 队列的定义 </vt:lpstr>
      <vt:lpstr>队列的顺序存储方案（一）</vt:lpstr>
      <vt:lpstr>队列的顺序存储方案（二）</vt:lpstr>
      <vt:lpstr>PowerPoint 演示文稿</vt:lpstr>
      <vt:lpstr>3.2.2 队列的顺序存储及其基本运算的实现</vt:lpstr>
      <vt:lpstr>PowerPoint 演示文稿</vt:lpstr>
      <vt:lpstr>队列的顺序存储方案（三）---循环队</vt:lpstr>
      <vt:lpstr>队列的顺序存储方案（三）---循环队</vt:lpstr>
      <vt:lpstr>队列的顺序存储方案（三）---循环队</vt:lpstr>
      <vt:lpstr>循环队的基本运算</vt:lpstr>
      <vt:lpstr>循环队的基本运算</vt:lpstr>
      <vt:lpstr>循环队的基本运算</vt:lpstr>
      <vt:lpstr>循环队的基本运算</vt:lpstr>
      <vt:lpstr>循环队的基本运算</vt:lpstr>
      <vt:lpstr>【思考】上溢现象和假溢出现象</vt:lpstr>
      <vt:lpstr>解决队列上溢的方法</vt:lpstr>
      <vt:lpstr>解决队列上溢的方法</vt:lpstr>
      <vt:lpstr>【例】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3.2.3 队列的链式存储及其基本运算的实现</vt:lpstr>
      <vt:lpstr>PowerPoint 演示文稿</vt:lpstr>
      <vt:lpstr>PowerPoint 演示文稿</vt:lpstr>
      <vt:lpstr>链队的基本运算:</vt:lpstr>
      <vt:lpstr>链队的基本运算:</vt:lpstr>
      <vt:lpstr>链队的基本运算:</vt:lpstr>
      <vt:lpstr>链队的基本运算:</vt:lpstr>
      <vt:lpstr>链队的基本运算:</vt:lpstr>
      <vt:lpstr>链队的基本运算:</vt:lpstr>
      <vt:lpstr>链队的基本运算: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wbh</dc:creator>
  <cp:lastModifiedBy>zj</cp:lastModifiedBy>
  <cp:revision>196</cp:revision>
  <dcterms:created xsi:type="dcterms:W3CDTF">2004-04-04T02:09:16Z</dcterms:created>
  <dcterms:modified xsi:type="dcterms:W3CDTF">2019-03-18T07:02:23Z</dcterms:modified>
</cp:coreProperties>
</file>